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260" r:id="rId2"/>
    <p:sldId id="261" r:id="rId3"/>
    <p:sldId id="262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</p:sldIdLst>
  <p:sldSz cx="9144000" cy="6858000" type="screen4x3"/>
  <p:notesSz cx="6858000" cy="994568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5pPr>
    <a:lvl6pPr marL="22860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6pPr>
    <a:lvl7pPr marL="27432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7pPr>
    <a:lvl8pPr marL="32004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8pPr>
    <a:lvl9pPr marL="3657600" algn="l" defTabSz="457200" rtl="0" eaLnBrk="1" latinLnBrk="0" hangingPunct="1">
      <a:defRPr sz="2400" kern="1200">
        <a:solidFill>
          <a:schemeClr val="tx1"/>
        </a:solidFill>
        <a:latin typeface="Arial" pitchFamily="-107" charset="0"/>
        <a:ea typeface="ＭＳ Ｐゴシック" pitchFamily="-107" charset="-128"/>
        <a:cs typeface="ＭＳ Ｐゴシック" pitchFamily="-107" charset="-128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829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0860" autoAdjust="0"/>
  </p:normalViewPr>
  <p:slideViewPr>
    <p:cSldViewPr>
      <p:cViewPr varScale="1">
        <p:scale>
          <a:sx n="66" d="100"/>
          <a:sy n="66" d="100"/>
        </p:scale>
        <p:origin x="-1260" y="-102"/>
      </p:cViewPr>
      <p:guideLst>
        <p:guide orient="horz" pos="1434"/>
        <p:guide pos="20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F84A415-ED1C-E04D-B7C7-85A00DC614DF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D9FAB58-3CE0-794F-B196-A923FE5D95E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06CD65-0052-A748-ABD9-E18F4F72E200}" type="datetimeFigureOut">
              <a:rPr lang="en-US" smtClean="0"/>
              <a:pPr/>
              <a:t>11/5/2012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290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724202"/>
            <a:ext cx="5486400" cy="447556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728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E30364-1EC5-4C4A-B73A-092E241CA3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E30364-1EC5-4C4A-B73A-092E241CA3BF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NDCSLuton-85.jpg"/>
          <p:cNvPicPr>
            <a:picLocks noChangeAspect="1"/>
          </p:cNvPicPr>
          <p:nvPr userDrawn="1"/>
        </p:nvPicPr>
        <p:blipFill>
          <a:blip r:embed="rId2"/>
          <a:srcRect t="4184"/>
          <a:stretch>
            <a:fillRect/>
          </a:stretch>
        </p:blipFill>
        <p:spPr>
          <a:xfrm>
            <a:off x="5116865" y="2362200"/>
            <a:ext cx="4027167" cy="4474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6000" y="2041200"/>
            <a:ext cx="7772400" cy="885600"/>
          </a:xfrm>
        </p:spPr>
        <p:txBody>
          <a:bodyPr/>
          <a:lstStyle>
            <a:lvl1pPr>
              <a:defRPr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6000" y="3049200"/>
            <a:ext cx="6400800" cy="1904400"/>
          </a:xfrm>
        </p:spPr>
        <p:txBody>
          <a:bodyPr/>
          <a:lstStyle>
            <a:lvl1pPr marL="0" indent="0" algn="l">
              <a:buNone/>
              <a:defRPr>
                <a:solidFill>
                  <a:srgbClr val="46829E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23850" y="6237312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8E463DE4-1A24-E445-BAC1-81E49EB2F69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0456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A2BF8733-7B1D-EB44-8708-7A63E3D7976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2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CAF2DBC0-F498-4E4F-A7F3-850B3D27F10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61920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0D9FB6B0-0680-6040-A466-2931344328A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fld id="{93C62C85-4429-8043-8191-A150764F243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chemeClr val="tx1"/>
                </a:solidFill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chemeClr val="tx1"/>
                </a:solidFill>
              </a:defRPr>
            </a:lvl1pPr>
          </a:lstStyle>
          <a:p>
            <a:fld id="{3C9FE05C-79FB-6946-B5F5-B6EDA78D89A6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5" descr="NDCS logo powerpoint CMYK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048500" y="228600"/>
            <a:ext cx="1790700" cy="14351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6" r:id="rId4"/>
    <p:sldLayoutId id="2147483667" r:id="rId5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595888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-107" charset="0"/>
          <a:ea typeface="ＭＳ Ｐゴシック" pitchFamily="-107" charset="-128"/>
          <a:cs typeface="ＭＳ Ｐゴシック" pitchFamily="-107" charset="-128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709936"/>
            <a:ext cx="8424936" cy="1143000"/>
          </a:xfrm>
        </p:spPr>
        <p:txBody>
          <a:bodyPr/>
          <a:lstStyle/>
          <a:p>
            <a:r>
              <a:rPr lang="en-GB" sz="5400" dirty="0" smtClean="0"/>
              <a:t>BETTER ASSESSMENT </a:t>
            </a:r>
            <a:r>
              <a:rPr lang="en-GB" sz="5400" dirty="0" smtClean="0"/>
              <a:t> </a:t>
            </a:r>
            <a:r>
              <a:rPr lang="en-GB" sz="5400" dirty="0" smtClean="0"/>
              <a:t>BETTER PLANS </a:t>
            </a:r>
            <a:r>
              <a:rPr lang="en-GB" sz="5400" dirty="0" smtClean="0"/>
              <a:t> </a:t>
            </a:r>
            <a:r>
              <a:rPr lang="en-GB" sz="5400" dirty="0" smtClean="0"/>
              <a:t>BETTER OUTCOMES</a:t>
            </a:r>
            <a:endParaRPr lang="en-GB" sz="5400" dirty="0"/>
          </a:p>
        </p:txBody>
      </p:sp>
      <p:pic>
        <p:nvPicPr>
          <p:cNvPr id="5" name="Picture 11" descr="NDCSFamilyFunDay-5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63433" y="3475057"/>
            <a:ext cx="5401055" cy="3194303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539552" y="4149080"/>
            <a:ext cx="43924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595888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6"/>
          <p:cNvSpPr txBox="1">
            <a:spLocks/>
          </p:cNvSpPr>
          <p:nvPr/>
        </p:nvSpPr>
        <p:spPr bwMode="auto">
          <a:xfrm>
            <a:off x="395536" y="4044880"/>
            <a:ext cx="4816624" cy="190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3600" dirty="0" smtClean="0">
                <a:solidFill>
                  <a:schemeClr val="accent2"/>
                </a:solidFill>
              </a:rPr>
              <a:t>Brian Gale</a:t>
            </a:r>
          </a:p>
          <a:p>
            <a:r>
              <a:rPr lang="en-US" sz="3600" dirty="0" err="1" smtClean="0">
                <a:solidFill>
                  <a:schemeClr val="accent2"/>
                </a:solidFill>
              </a:rPr>
              <a:t>NatSIP</a:t>
            </a:r>
            <a:r>
              <a:rPr lang="en-US" sz="3600" dirty="0" smtClean="0">
                <a:solidFill>
                  <a:schemeClr val="accent2"/>
                </a:solidFill>
              </a:rPr>
              <a:t> Policy Group</a:t>
            </a:r>
            <a:endParaRPr lang="en-US" sz="3600" dirty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09600"/>
            <a:ext cx="7704856" cy="1143000"/>
          </a:xfrm>
        </p:spPr>
        <p:txBody>
          <a:bodyPr/>
          <a:lstStyle/>
          <a:p>
            <a:r>
              <a:rPr lang="en-GB" sz="5400" dirty="0" smtClean="0"/>
              <a:t>Starting assumption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988840"/>
            <a:ext cx="6840760" cy="4114800"/>
          </a:xfrm>
        </p:spPr>
        <p:txBody>
          <a:bodyPr/>
          <a:lstStyle/>
          <a:p>
            <a:pPr marL="0" indent="0">
              <a:buNone/>
            </a:pPr>
            <a:r>
              <a:rPr lang="en-GB" sz="4800" dirty="0" smtClean="0"/>
              <a:t>An education, health and care plan should be as good as, if not better than, a statement.</a:t>
            </a:r>
            <a:endParaRPr lang="en-GB" sz="4800" dirty="0"/>
          </a:p>
        </p:txBody>
      </p:sp>
      <p:pic>
        <p:nvPicPr>
          <p:cNvPr id="4" name="Picture 10" descr="_DSC03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48264" y="1524294"/>
            <a:ext cx="2091308" cy="4929042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609600"/>
            <a:ext cx="8136904" cy="1143000"/>
          </a:xfrm>
        </p:spPr>
        <p:txBody>
          <a:bodyPr/>
          <a:lstStyle/>
          <a:p>
            <a:r>
              <a:rPr lang="en-GB" sz="5400" dirty="0" smtClean="0"/>
              <a:t>The importance of assessment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2338536"/>
            <a:ext cx="5972200" cy="411480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/>
              <a:t>‘A focus on the quality of assessment will improve the quality of outcomes’.</a:t>
            </a:r>
          </a:p>
          <a:p>
            <a:pPr marL="0" indent="0">
              <a:buNone/>
            </a:pPr>
            <a:endParaRPr lang="en-GB" sz="3600" i="1" dirty="0" smtClean="0"/>
          </a:p>
          <a:p>
            <a:pPr marL="0" indent="0">
              <a:buNone/>
            </a:pPr>
            <a:r>
              <a:rPr lang="en-GB" sz="3600" i="1" dirty="0" err="1" smtClean="0"/>
              <a:t>Ofsted</a:t>
            </a:r>
            <a:r>
              <a:rPr lang="en-GB" sz="3600" i="1" dirty="0" smtClean="0"/>
              <a:t> 2010: </a:t>
            </a:r>
            <a:r>
              <a:rPr lang="en-GB" sz="3600" dirty="0" smtClean="0"/>
              <a:t>A statement is not enough</a:t>
            </a:r>
          </a:p>
        </p:txBody>
      </p:sp>
      <p:pic>
        <p:nvPicPr>
          <p:cNvPr id="4" name="Picture 9" descr="NDCSffdStudio-81.jpg"/>
          <p:cNvPicPr>
            <a:picLocks noChangeAspect="1"/>
          </p:cNvPicPr>
          <p:nvPr/>
        </p:nvPicPr>
        <p:blipFill>
          <a:blip r:embed="rId2"/>
          <a:srcRect l="2623" t="2293"/>
          <a:stretch>
            <a:fillRect/>
          </a:stretch>
        </p:blipFill>
        <p:spPr bwMode="auto">
          <a:xfrm>
            <a:off x="6444208" y="2069185"/>
            <a:ext cx="2448272" cy="3448048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558608" cy="1143000"/>
          </a:xfrm>
        </p:spPr>
        <p:txBody>
          <a:bodyPr/>
          <a:lstStyle/>
          <a:p>
            <a:r>
              <a:rPr lang="en-GB" dirty="0" smtClean="0"/>
              <a:t>The importance of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906488"/>
            <a:ext cx="7772400" cy="4114800"/>
          </a:xfrm>
        </p:spPr>
        <p:txBody>
          <a:bodyPr/>
          <a:lstStyle/>
          <a:p>
            <a:pPr marL="0" indent="0">
              <a:buNone/>
            </a:pPr>
            <a:r>
              <a:rPr lang="en-GB" dirty="0" smtClean="0"/>
              <a:t>‘The quality of a statement will be significantly determined by the quality of advice submitted during the assessment process itself, including contributions made by parents and by children and young people themselves’.</a:t>
            </a:r>
          </a:p>
          <a:p>
            <a:pPr marL="0" indent="0">
              <a:buNone/>
            </a:pPr>
            <a:endParaRPr lang="en-GB" i="1" dirty="0" smtClean="0"/>
          </a:p>
          <a:p>
            <a:pPr marL="0" indent="0">
              <a:buNone/>
            </a:pPr>
            <a:r>
              <a:rPr lang="en-GB" i="1" dirty="0" err="1" smtClean="0"/>
              <a:t>DfE</a:t>
            </a:r>
            <a:r>
              <a:rPr lang="en-GB" i="1" dirty="0" smtClean="0"/>
              <a:t> (2010) Guidance on Improving the quality of statements</a:t>
            </a:r>
            <a:endParaRPr lang="en-GB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1560" y="609600"/>
            <a:ext cx="7918648" cy="1143000"/>
          </a:xfrm>
        </p:spPr>
        <p:txBody>
          <a:bodyPr/>
          <a:lstStyle/>
          <a:p>
            <a:r>
              <a:rPr lang="en-GB" dirty="0" err="1" smtClean="0"/>
              <a:t>NatSIP</a:t>
            </a:r>
            <a:r>
              <a:rPr lang="en-GB" dirty="0" smtClean="0"/>
              <a:t> work on assessment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6024" y="1906488"/>
            <a:ext cx="7772400" cy="4114800"/>
          </a:xfrm>
        </p:spPr>
        <p:txBody>
          <a:bodyPr/>
          <a:lstStyle/>
          <a:p>
            <a:pPr marL="0" indent="0">
              <a:buNone/>
            </a:pPr>
            <a:r>
              <a:rPr lang="en-GB" sz="3600" dirty="0" err="1" smtClean="0"/>
              <a:t>NatSIP</a:t>
            </a:r>
            <a:r>
              <a:rPr lang="en-GB" sz="3600" dirty="0" smtClean="0"/>
              <a:t> has therefore tried to identify what information should be gathered and reviewed as part of a single assessment process so that the proposed EHC Plan is fully informed of the CYP’s strengths and needs and the actions to be taken to ensure good outcomes.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845840"/>
            <a:ext cx="7918648" cy="1143000"/>
          </a:xfrm>
        </p:spPr>
        <p:txBody>
          <a:bodyPr/>
          <a:lstStyle/>
          <a:p>
            <a:r>
              <a:rPr lang="en-GB" dirty="0" smtClean="0"/>
              <a:t>Better assessment, better plans, better outcomes framework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2698576"/>
            <a:ext cx="5758408" cy="4114800"/>
          </a:xfrm>
        </p:spPr>
        <p:txBody>
          <a:bodyPr/>
          <a:lstStyle/>
          <a:p>
            <a:pPr marL="0" indent="0">
              <a:buNone/>
            </a:pPr>
            <a:r>
              <a:rPr lang="en-GB" sz="3600" b="1" dirty="0" smtClean="0"/>
              <a:t>Purpose: </a:t>
            </a:r>
            <a:r>
              <a:rPr lang="en-GB" sz="3600" dirty="0" smtClean="0"/>
              <a:t>To provide a multi-disciplinary framework for the assessment of the need of a child or young person with sensory impairment.</a:t>
            </a:r>
            <a:endParaRPr lang="en-GB" sz="3600" b="1" dirty="0"/>
          </a:p>
        </p:txBody>
      </p:sp>
      <p:pic>
        <p:nvPicPr>
          <p:cNvPr id="4" name="Picture 3" descr="JACKSONS_3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56176" y="1989711"/>
            <a:ext cx="2808312" cy="4195483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So that....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3600" dirty="0" smtClean="0"/>
              <a:t>Their EHC Plan is based on a full understanding of that person’s needs and their implications.</a:t>
            </a:r>
          </a:p>
          <a:p>
            <a:r>
              <a:rPr lang="en-GB" sz="3600" dirty="0" smtClean="0"/>
              <a:t>Any barriers to their development and achievement are identified and measures are put in place to address them.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So that....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834480"/>
            <a:ext cx="7772400" cy="4114800"/>
          </a:xfrm>
        </p:spPr>
        <p:txBody>
          <a:bodyPr/>
          <a:lstStyle/>
          <a:p>
            <a:pPr algn="ctr">
              <a:buNone/>
            </a:pPr>
            <a:endParaRPr lang="en-GB" sz="2000" b="1" dirty="0" smtClean="0"/>
          </a:p>
          <a:p>
            <a:pPr algn="ctr">
              <a:buNone/>
            </a:pPr>
            <a:r>
              <a:rPr lang="en-GB" sz="5400" b="1" dirty="0" smtClean="0"/>
              <a:t>Outcomes </a:t>
            </a:r>
          </a:p>
          <a:p>
            <a:pPr algn="ctr">
              <a:buNone/>
            </a:pPr>
            <a:r>
              <a:rPr lang="en-GB" sz="5400" b="1" dirty="0" smtClean="0"/>
              <a:t>are </a:t>
            </a:r>
          </a:p>
          <a:p>
            <a:pPr algn="ctr">
              <a:buNone/>
            </a:pPr>
            <a:r>
              <a:rPr lang="en-GB" sz="5400" b="1" dirty="0" smtClean="0"/>
              <a:t>improved</a:t>
            </a:r>
          </a:p>
        </p:txBody>
      </p:sp>
      <p:pic>
        <p:nvPicPr>
          <p:cNvPr id="4" name="Picture 15" descr="NDCSLuton-76.jpg"/>
          <p:cNvPicPr>
            <a:picLocks noChangeAspect="1"/>
          </p:cNvPicPr>
          <p:nvPr/>
        </p:nvPicPr>
        <p:blipFill>
          <a:blip r:embed="rId2"/>
          <a:srcRect l="1369" t="2632"/>
          <a:stretch>
            <a:fillRect/>
          </a:stretch>
        </p:blipFill>
        <p:spPr bwMode="auto">
          <a:xfrm>
            <a:off x="5857200" y="3861048"/>
            <a:ext cx="3286800" cy="2818060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The EHC Plan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800" dirty="0" smtClean="0"/>
              <a:t>Follows on from assessment.</a:t>
            </a:r>
          </a:p>
          <a:p>
            <a:r>
              <a:rPr lang="en-GB" sz="4800" dirty="0" smtClean="0"/>
              <a:t>Draft framework produced sets out the minimum content of an EHC Plan.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48680"/>
            <a:ext cx="7702624" cy="1143000"/>
          </a:xfrm>
        </p:spPr>
        <p:txBody>
          <a:bodyPr/>
          <a:lstStyle/>
          <a:p>
            <a:r>
              <a:rPr lang="en-GB" sz="5400" dirty="0" smtClean="0"/>
              <a:t>Draft Bill – EHC Plan sets out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916832"/>
            <a:ext cx="7772400" cy="4114800"/>
          </a:xfrm>
        </p:spPr>
        <p:txBody>
          <a:bodyPr/>
          <a:lstStyle/>
          <a:p>
            <a:pPr>
              <a:spcBef>
                <a:spcPts val="600"/>
              </a:spcBef>
            </a:pPr>
            <a:r>
              <a:rPr lang="en-GB" sz="3600" dirty="0" smtClean="0"/>
              <a:t>the child’s or young person’s SEN</a:t>
            </a:r>
          </a:p>
          <a:p>
            <a:pPr>
              <a:spcBef>
                <a:spcPts val="600"/>
              </a:spcBef>
            </a:pPr>
            <a:r>
              <a:rPr lang="en-GB" sz="3600" dirty="0" smtClean="0"/>
              <a:t>the </a:t>
            </a:r>
            <a:r>
              <a:rPr lang="en-GB" sz="3600" b="1" dirty="0" smtClean="0"/>
              <a:t>outcomes</a:t>
            </a:r>
            <a:r>
              <a:rPr lang="en-GB" sz="3600" dirty="0" smtClean="0"/>
              <a:t> sought for him or her</a:t>
            </a:r>
          </a:p>
          <a:p>
            <a:pPr>
              <a:spcBef>
                <a:spcPts val="600"/>
              </a:spcBef>
            </a:pPr>
            <a:r>
              <a:rPr lang="en-GB" sz="3600" dirty="0" smtClean="0"/>
              <a:t>the special educational provision required by him or her</a:t>
            </a:r>
          </a:p>
          <a:p>
            <a:pPr>
              <a:spcBef>
                <a:spcPts val="600"/>
              </a:spcBef>
            </a:pPr>
            <a:r>
              <a:rPr lang="en-GB" sz="3600" dirty="0" smtClean="0"/>
              <a:t>Any health and social care provision of a prescribed description required by him or her.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02624" cy="1143000"/>
          </a:xfrm>
        </p:spPr>
        <p:txBody>
          <a:bodyPr/>
          <a:lstStyle/>
          <a:p>
            <a:r>
              <a:rPr lang="en-GB" sz="5400" dirty="0" smtClean="0"/>
              <a:t>A key question</a:t>
            </a:r>
            <a:r>
              <a:rPr lang="en-GB" sz="5400" dirty="0" smtClean="0"/>
              <a:t>: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700808"/>
            <a:ext cx="7772400" cy="4618856"/>
          </a:xfrm>
        </p:spPr>
        <p:txBody>
          <a:bodyPr/>
          <a:lstStyle/>
          <a:p>
            <a:r>
              <a:rPr lang="en-GB" sz="4400" dirty="0" smtClean="0"/>
              <a:t>What is an outcome and how </a:t>
            </a:r>
            <a:r>
              <a:rPr lang="en-GB" sz="4400" dirty="0" smtClean="0"/>
              <a:t>are </a:t>
            </a:r>
            <a:r>
              <a:rPr lang="en-GB" sz="4400" dirty="0" smtClean="0"/>
              <a:t>outcomes </a:t>
            </a:r>
            <a:r>
              <a:rPr lang="en-GB" sz="4400" dirty="0" smtClean="0"/>
              <a:t>incorporated in the Plan?</a:t>
            </a:r>
          </a:p>
          <a:p>
            <a:r>
              <a:rPr lang="en-GB" sz="4400" dirty="0" smtClean="0"/>
              <a:t>What is the difference between an objective and an </a:t>
            </a:r>
            <a:r>
              <a:rPr lang="en-GB" sz="4400" dirty="0" smtClean="0"/>
              <a:t>outcome. Does </a:t>
            </a:r>
            <a:r>
              <a:rPr lang="en-GB" sz="4400" dirty="0" smtClean="0"/>
              <a:t>it matter?</a:t>
            </a:r>
            <a:endParaRPr lang="en-GB" sz="44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4632" cy="1143000"/>
          </a:xfrm>
        </p:spPr>
        <p:txBody>
          <a:bodyPr/>
          <a:lstStyle/>
          <a:p>
            <a:r>
              <a:rPr lang="en-GB" sz="5400" dirty="0" smtClean="0"/>
              <a:t>Are these outcomes?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Matthew to be able to eat independently.</a:t>
            </a:r>
          </a:p>
          <a:p>
            <a:r>
              <a:rPr lang="en-GB" dirty="0" smtClean="0"/>
              <a:t>To develop Adam’s handwriting skills to that others can read his work.</a:t>
            </a:r>
          </a:p>
          <a:p>
            <a:r>
              <a:rPr lang="en-GB" dirty="0" smtClean="0"/>
              <a:t>For James to be able to take part with his friends at play times.</a:t>
            </a:r>
          </a:p>
          <a:p>
            <a:r>
              <a:rPr lang="en-GB" dirty="0" smtClean="0"/>
              <a:t>For Daniel to form friendly links with other pupils in his class.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 </a:t>
            </a:r>
            <a:r>
              <a:rPr lang="en-GB" dirty="0" err="1" smtClean="0"/>
              <a:t>Natisha</a:t>
            </a:r>
            <a:r>
              <a:rPr lang="en-GB" dirty="0" smtClean="0"/>
              <a:t> to develop the skills needed to cope with the organisational </a:t>
            </a:r>
            <a:r>
              <a:rPr lang="en-GB" dirty="0" smtClean="0"/>
              <a:t>demands </a:t>
            </a:r>
            <a:r>
              <a:rPr lang="en-GB" dirty="0" smtClean="0"/>
              <a:t>of secondary school.</a:t>
            </a:r>
          </a:p>
          <a:p>
            <a:r>
              <a:rPr lang="en-GB" dirty="0" smtClean="0"/>
              <a:t>To enable Mary to use similar language to the rest of her class.</a:t>
            </a:r>
          </a:p>
          <a:p>
            <a:r>
              <a:rPr lang="en-GB" dirty="0" smtClean="0"/>
              <a:t>To enable Raj to communicate at an age-appropriate level using Braille.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Next steps....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844824"/>
            <a:ext cx="7772400" cy="4114800"/>
          </a:xfrm>
        </p:spPr>
        <p:txBody>
          <a:bodyPr/>
          <a:lstStyle/>
          <a:p>
            <a:pPr marL="0" indent="0">
              <a:buNone/>
            </a:pPr>
            <a:r>
              <a:rPr lang="en-GB" sz="4000" dirty="0" smtClean="0"/>
              <a:t>Consult on the draft frameworks to get agreement on: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Minimum information and assessment requirements to inform the EHC Plan.</a:t>
            </a:r>
          </a:p>
          <a:p>
            <a:pPr>
              <a:buFont typeface="Arial" pitchFamily="34" charset="0"/>
              <a:buChar char="•"/>
            </a:pPr>
            <a:r>
              <a:rPr lang="en-GB" sz="4000" dirty="0" smtClean="0"/>
              <a:t>Minimum content of an EHC Plan.</a:t>
            </a:r>
            <a:endParaRPr lang="en-GB" sz="4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5400" dirty="0" smtClean="0"/>
              <a:t>Next step....</a:t>
            </a:r>
            <a:endParaRPr lang="en-GB" sz="5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5400" dirty="0" smtClean="0"/>
              <a:t>Produce exemplars to illustrate minimum requirements</a:t>
            </a:r>
            <a:endParaRPr lang="en-GB" sz="54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1920" y="2852936"/>
            <a:ext cx="5040560" cy="1143000"/>
          </a:xfrm>
        </p:spPr>
        <p:txBody>
          <a:bodyPr/>
          <a:lstStyle/>
          <a:p>
            <a:r>
              <a:rPr lang="en-GB" sz="3200" dirty="0" smtClean="0">
                <a:latin typeface="Arial" charset="0"/>
                <a:cs typeface="Arial" charset="0"/>
              </a:rPr>
              <a:t>Questions?</a:t>
            </a:r>
            <a:br>
              <a:rPr lang="en-GB" sz="3200" dirty="0" smtClean="0">
                <a:latin typeface="Arial" charset="0"/>
                <a:cs typeface="Arial" charset="0"/>
              </a:rPr>
            </a:br>
            <a:r>
              <a:rPr lang="en-GB" sz="3200" dirty="0" smtClean="0">
                <a:latin typeface="Arial" charset="0"/>
                <a:cs typeface="Arial" charset="0"/>
              </a:rPr>
              <a:t>Brian.Gale@ndcs.org.uk</a:t>
            </a:r>
            <a:endParaRPr lang="en-GB" sz="3200" dirty="0"/>
          </a:p>
        </p:txBody>
      </p:sp>
      <p:pic>
        <p:nvPicPr>
          <p:cNvPr id="6" name="Picture 5" descr="LAYCOCK_060.jpg"/>
          <p:cNvPicPr>
            <a:picLocks noChangeAspect="1"/>
          </p:cNvPicPr>
          <p:nvPr/>
        </p:nvPicPr>
        <p:blipFill>
          <a:blip r:embed="rId2"/>
          <a:srcRect l="1160" t="1056"/>
          <a:stretch>
            <a:fillRect/>
          </a:stretch>
        </p:blipFill>
        <p:spPr bwMode="auto">
          <a:xfrm>
            <a:off x="467544" y="1271825"/>
            <a:ext cx="3456384" cy="4522714"/>
          </a:xfrm>
          <a:prstGeom prst="rect">
            <a:avLst/>
          </a:prstGeom>
          <a:noFill/>
          <a:ln w="47625">
            <a:noFill/>
            <a:round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Blank">
  <a:themeElements>
    <a:clrScheme name="NDCS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595888"/>
      </a:accent1>
      <a:accent2>
        <a:srgbClr val="46829E"/>
      </a:accent2>
      <a:accent3>
        <a:srgbClr val="FCD65C"/>
      </a:accent3>
      <a:accent4>
        <a:srgbClr val="9E0927"/>
      </a:accent4>
      <a:accent5>
        <a:srgbClr val="DE6325"/>
      </a:accent5>
      <a:accent6>
        <a:srgbClr val="8AC8A3"/>
      </a:accent6>
      <a:hlink>
        <a:srgbClr val="173257"/>
      </a:hlink>
      <a:folHlink>
        <a:srgbClr val="A3C7DE"/>
      </a:folHlink>
    </a:clrScheme>
    <a:fontScheme name="Arial/Arial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rial" pitchFamily="-107" charset="0"/>
            <a:ea typeface="ＭＳ Ｐゴシック" pitchFamily="-107" charset="-128"/>
            <a:cs typeface="ＭＳ Ｐゴシック" pitchFamily="-107" charset="-128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94</TotalTime>
  <Words>477</Words>
  <Application>Microsoft Office PowerPoint</Application>
  <PresentationFormat>On-screen Show (4:3)</PresentationFormat>
  <Paragraphs>53</Paragraphs>
  <Slides>16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Blank</vt:lpstr>
      <vt:lpstr>BETTER ASSESSMENT  BETTER PLANS  BETTER OUTCOMES</vt:lpstr>
      <vt:lpstr>Starting assumption</vt:lpstr>
      <vt:lpstr>The importance of assessment</vt:lpstr>
      <vt:lpstr>The importance of assessment</vt:lpstr>
      <vt:lpstr>NatSIP work on assessment</vt:lpstr>
      <vt:lpstr>Better assessment, better plans, better outcomes framework</vt:lpstr>
      <vt:lpstr>So that....</vt:lpstr>
      <vt:lpstr>So that....</vt:lpstr>
      <vt:lpstr>The EHC Plan</vt:lpstr>
      <vt:lpstr>Draft Bill – EHC Plan sets out</vt:lpstr>
      <vt:lpstr>A key question:</vt:lpstr>
      <vt:lpstr>Are these outcomes?</vt:lpstr>
      <vt:lpstr> </vt:lpstr>
      <vt:lpstr>Next steps....</vt:lpstr>
      <vt:lpstr>Next step....</vt:lpstr>
      <vt:lpstr>Questions? Brian.Gale@ndcs.org.uk</vt:lpstr>
    </vt:vector>
  </TitlesOfParts>
  <Company>NDCS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Gale</dc:creator>
  <cp:lastModifiedBy>Brian Gale</cp:lastModifiedBy>
  <cp:revision>15</cp:revision>
  <dcterms:created xsi:type="dcterms:W3CDTF">2012-11-05T14:14:18Z</dcterms:created>
  <dcterms:modified xsi:type="dcterms:W3CDTF">2012-11-05T16:53:20Z</dcterms:modified>
</cp:coreProperties>
</file>