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2" r:id="rId1"/>
    <p:sldMasterId id="2147483650" r:id="rId2"/>
  </p:sldMasterIdLst>
  <p:notesMasterIdLst>
    <p:notesMasterId r:id="rId39"/>
  </p:notesMasterIdLst>
  <p:handoutMasterIdLst>
    <p:handoutMasterId r:id="rId40"/>
  </p:handoutMasterIdLst>
  <p:sldIdLst>
    <p:sldId id="258" r:id="rId3"/>
    <p:sldId id="383" r:id="rId4"/>
    <p:sldId id="384" r:id="rId5"/>
    <p:sldId id="394" r:id="rId6"/>
    <p:sldId id="277" r:id="rId7"/>
    <p:sldId id="276" r:id="rId8"/>
    <p:sldId id="274" r:id="rId9"/>
    <p:sldId id="381" r:id="rId10"/>
    <p:sldId id="385" r:id="rId11"/>
    <p:sldId id="410" r:id="rId12"/>
    <p:sldId id="411" r:id="rId13"/>
    <p:sldId id="333" r:id="rId14"/>
    <p:sldId id="395" r:id="rId15"/>
    <p:sldId id="396" r:id="rId16"/>
    <p:sldId id="386" r:id="rId17"/>
    <p:sldId id="399" r:id="rId18"/>
    <p:sldId id="336" r:id="rId19"/>
    <p:sldId id="340" r:id="rId20"/>
    <p:sldId id="398" r:id="rId21"/>
    <p:sldId id="387" r:id="rId22"/>
    <p:sldId id="397" r:id="rId23"/>
    <p:sldId id="337" r:id="rId24"/>
    <p:sldId id="338" r:id="rId25"/>
    <p:sldId id="408" r:id="rId26"/>
    <p:sldId id="409" r:id="rId27"/>
    <p:sldId id="403" r:id="rId28"/>
    <p:sldId id="405" r:id="rId29"/>
    <p:sldId id="404" r:id="rId30"/>
    <p:sldId id="406" r:id="rId31"/>
    <p:sldId id="407" r:id="rId32"/>
    <p:sldId id="392" r:id="rId33"/>
    <p:sldId id="401" r:id="rId34"/>
    <p:sldId id="390" r:id="rId35"/>
    <p:sldId id="393" r:id="rId36"/>
    <p:sldId id="391" r:id="rId37"/>
    <p:sldId id="267" r:id="rId38"/>
  </p:sldIdLst>
  <p:sldSz cx="9144000" cy="6858000" type="screen4x3"/>
  <p:notesSz cx="6810375" cy="9942513"/>
  <p:defaultTextStyle>
    <a:defPPr>
      <a:defRPr lang="en-GB"/>
    </a:defPPr>
    <a:lvl1pPr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1" charset="-128"/>
        <a:cs typeface="+mn-cs"/>
      </a:defRPr>
    </a:lvl5pPr>
    <a:lvl6pPr marL="2286000" algn="l" defTabSz="914400" rtl="0" eaLnBrk="1" latinLnBrk="0" hangingPunct="1">
      <a:defRPr sz="2400" kern="1200">
        <a:solidFill>
          <a:schemeClr val="tx1"/>
        </a:solidFill>
        <a:latin typeface="Arial" charset="0"/>
        <a:ea typeface="ＭＳ Ｐゴシック" pitchFamily="1" charset="-128"/>
        <a:cs typeface="+mn-cs"/>
      </a:defRPr>
    </a:lvl6pPr>
    <a:lvl7pPr marL="2743200" algn="l" defTabSz="914400" rtl="0" eaLnBrk="1" latinLnBrk="0" hangingPunct="1">
      <a:defRPr sz="2400" kern="1200">
        <a:solidFill>
          <a:schemeClr val="tx1"/>
        </a:solidFill>
        <a:latin typeface="Arial" charset="0"/>
        <a:ea typeface="ＭＳ Ｐゴシック" pitchFamily="1" charset="-128"/>
        <a:cs typeface="+mn-cs"/>
      </a:defRPr>
    </a:lvl7pPr>
    <a:lvl8pPr marL="3200400" algn="l" defTabSz="914400" rtl="0" eaLnBrk="1" latinLnBrk="0" hangingPunct="1">
      <a:defRPr sz="2400" kern="1200">
        <a:solidFill>
          <a:schemeClr val="tx1"/>
        </a:solidFill>
        <a:latin typeface="Arial" charset="0"/>
        <a:ea typeface="ＭＳ Ｐゴシック" pitchFamily="1" charset="-128"/>
        <a:cs typeface="+mn-cs"/>
      </a:defRPr>
    </a:lvl8pPr>
    <a:lvl9pPr marL="3657600" algn="l" defTabSz="914400" rtl="0" eaLnBrk="1" latinLnBrk="0" hangingPunct="1">
      <a:defRPr sz="2400" kern="1200">
        <a:solidFill>
          <a:schemeClr val="tx1"/>
        </a:solidFill>
        <a:latin typeface="Arial" charset="0"/>
        <a:ea typeface="ＭＳ Ｐゴシック" pitchFamily="1"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4823" autoAdjust="0"/>
    <p:restoredTop sz="94664" autoAdjust="0"/>
  </p:normalViewPr>
  <p:slideViewPr>
    <p:cSldViewPr>
      <p:cViewPr varScale="1">
        <p:scale>
          <a:sx n="69" d="100"/>
          <a:sy n="69" d="100"/>
        </p:scale>
        <p:origin x="-144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163" cy="49712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7636" y="0"/>
            <a:ext cx="2951163" cy="497126"/>
          </a:xfrm>
          <a:prstGeom prst="rect">
            <a:avLst/>
          </a:prstGeom>
        </p:spPr>
        <p:txBody>
          <a:bodyPr vert="horz" lIns="91440" tIns="45720" rIns="91440" bIns="45720" rtlCol="0"/>
          <a:lstStyle>
            <a:lvl1pPr algn="r">
              <a:defRPr sz="1200"/>
            </a:lvl1pPr>
          </a:lstStyle>
          <a:p>
            <a:fld id="{704655A9-311C-44BC-941D-10941F873545}" type="datetimeFigureOut">
              <a:rPr lang="en-GB" smtClean="0"/>
              <a:pPr/>
              <a:t>07/11/2012</a:t>
            </a:fld>
            <a:endParaRPr lang="en-GB" dirty="0"/>
          </a:p>
        </p:txBody>
      </p:sp>
      <p:sp>
        <p:nvSpPr>
          <p:cNvPr id="4" name="Footer Placeholder 3"/>
          <p:cNvSpPr>
            <a:spLocks noGrp="1"/>
          </p:cNvSpPr>
          <p:nvPr>
            <p:ph type="ftr" sz="quarter" idx="2"/>
          </p:nvPr>
        </p:nvSpPr>
        <p:spPr>
          <a:xfrm>
            <a:off x="0" y="9443662"/>
            <a:ext cx="2951163" cy="497126"/>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7636" y="9443662"/>
            <a:ext cx="2951163" cy="497126"/>
          </a:xfrm>
          <a:prstGeom prst="rect">
            <a:avLst/>
          </a:prstGeom>
        </p:spPr>
        <p:txBody>
          <a:bodyPr vert="horz" lIns="91440" tIns="45720" rIns="91440" bIns="45720" rtlCol="0" anchor="b"/>
          <a:lstStyle>
            <a:lvl1pPr algn="r">
              <a:defRPr sz="1200"/>
            </a:lvl1pPr>
          </a:lstStyle>
          <a:p>
            <a:fld id="{FBA1DCD0-2401-4A44-B89C-C43D8C7C86EE}" type="slidenum">
              <a:rPr lang="en-GB" smtClean="0"/>
              <a:pPr/>
              <a:t>‹#›</a:t>
            </a:fld>
            <a:endParaRPr lang="en-GB"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163" cy="49712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7636" y="0"/>
            <a:ext cx="2951163" cy="497126"/>
          </a:xfrm>
          <a:prstGeom prst="rect">
            <a:avLst/>
          </a:prstGeom>
        </p:spPr>
        <p:txBody>
          <a:bodyPr vert="horz" lIns="91440" tIns="45720" rIns="91440" bIns="45720" rtlCol="0"/>
          <a:lstStyle>
            <a:lvl1pPr algn="r">
              <a:defRPr sz="1200"/>
            </a:lvl1pPr>
          </a:lstStyle>
          <a:p>
            <a:fld id="{C0440E93-864C-4A76-A31A-8C21C4115ADE}" type="datetimeFigureOut">
              <a:rPr lang="en-GB" smtClean="0"/>
              <a:pPr/>
              <a:t>07/11/2012</a:t>
            </a:fld>
            <a:endParaRPr lang="en-GB" dirty="0"/>
          </a:p>
        </p:txBody>
      </p:sp>
      <p:sp>
        <p:nvSpPr>
          <p:cNvPr id="4" name="Slide Image Placeholder 3"/>
          <p:cNvSpPr>
            <a:spLocks noGrp="1" noRot="1" noChangeAspect="1"/>
          </p:cNvSpPr>
          <p:nvPr>
            <p:ph type="sldImg" idx="2"/>
          </p:nvPr>
        </p:nvSpPr>
        <p:spPr>
          <a:xfrm>
            <a:off x="920750" y="746125"/>
            <a:ext cx="4968875" cy="372745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1038" y="4722694"/>
            <a:ext cx="5448300" cy="447413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3662"/>
            <a:ext cx="2951163" cy="497126"/>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7636" y="9443662"/>
            <a:ext cx="2951163" cy="497126"/>
          </a:xfrm>
          <a:prstGeom prst="rect">
            <a:avLst/>
          </a:prstGeom>
        </p:spPr>
        <p:txBody>
          <a:bodyPr vert="horz" lIns="91440" tIns="45720" rIns="91440" bIns="45720" rtlCol="0" anchor="b"/>
          <a:lstStyle>
            <a:lvl1pPr algn="r">
              <a:defRPr sz="1200"/>
            </a:lvl1pPr>
          </a:lstStyle>
          <a:p>
            <a:fld id="{6E14DCFB-6198-4989-A7F4-FBB15268B32C}" type="slidenum">
              <a:rPr lang="en-GB" smtClean="0"/>
              <a:pPr/>
              <a:t>‹#›</a:t>
            </a:fld>
            <a:endParaRPr lang="en-GB"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p>
            <a:fld id="{93B1CD6D-CEED-435F-BB32-AE2C6E51049D}" type="slidenum">
              <a:rPr lang="zh-TW" altLang="en-US" smtClean="0"/>
              <a:pPr/>
              <a:t>1</a:t>
            </a:fld>
            <a:endParaRPr lang="en-US" altLang="zh-TW" dirty="0" smtClean="0"/>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a:ln/>
        </p:spPr>
        <p:txBody>
          <a:bodyPr/>
          <a:lstStyle/>
          <a:p>
            <a:pPr eaLnBrk="1" hangingPunct="1"/>
            <a:endParaRPr lang="en-US" altLang="zh-TW" dirty="0" smtClean="0"/>
          </a:p>
          <a:p>
            <a:pPr eaLnBrk="1" hangingPunct="1">
              <a:buFontTx/>
              <a:buChar char="•"/>
            </a:pPr>
            <a:endParaRPr lang="en-US" altLang="zh-TW"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p:spPr>
        <p:txBody>
          <a:bodyPr/>
          <a:lstStyle/>
          <a:p>
            <a:endParaRPr lang="en-US" dirty="0" smtClean="0"/>
          </a:p>
        </p:txBody>
      </p:sp>
      <p:sp>
        <p:nvSpPr>
          <p:cNvPr id="24580" name="Slide Number Placeholder 3"/>
          <p:cNvSpPr>
            <a:spLocks noGrp="1"/>
          </p:cNvSpPr>
          <p:nvPr>
            <p:ph type="sldNum" sz="quarter" idx="5"/>
          </p:nvPr>
        </p:nvSpPr>
        <p:spPr>
          <a:noFill/>
        </p:spPr>
        <p:txBody>
          <a:bodyPr/>
          <a:lstStyle/>
          <a:p>
            <a:fld id="{469CA7B3-ED7D-45FC-913A-7CFBF0EEE6D9}" type="slidenum">
              <a:rPr lang="zh-TW" altLang="en-US" smtClean="0"/>
              <a:pPr/>
              <a:t>36</a:t>
            </a:fld>
            <a:endParaRPr lang="en-US" altLang="zh-TW" dirty="0"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2.xml"/><Relationship Id="rId1" Type="http://schemas.openxmlformats.org/officeDocument/2006/relationships/themeOverride" Target="../theme/themeOverride1.xml"/><Relationship Id="rId4"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685800" y="2130425"/>
            <a:ext cx="7772400" cy="1470025"/>
          </a:xfrm>
        </p:spPr>
        <p:txBody>
          <a:bodyPr/>
          <a:lstStyle>
            <a:lvl1pPr algn="ctr">
              <a:defRPr/>
            </a:lvl1pPr>
          </a:lstStyle>
          <a:p>
            <a:r>
              <a:rPr lang="en-US" smtClean="0"/>
              <a:t>Click to edit Master title style</a:t>
            </a:r>
            <a:endParaRPr lang="en-GB"/>
          </a:p>
        </p:txBody>
      </p:sp>
      <p:sp>
        <p:nvSpPr>
          <p:cNvPr id="25603" name="Rectangle 3"/>
          <p:cNvSpPr>
            <a:spLocks noGrp="1" noChangeArrowheads="1"/>
          </p:cNvSpPr>
          <p:nvPr>
            <p:ph type="subTitle" idx="1"/>
          </p:nvPr>
        </p:nvSpPr>
        <p:spPr>
          <a:xfrm>
            <a:off x="1371600" y="3860800"/>
            <a:ext cx="6400800" cy="1223963"/>
          </a:xfrm>
        </p:spPr>
        <p:txBody>
          <a:bodyPr/>
          <a:lstStyle>
            <a:lvl1pPr marL="0" indent="0" algn="ctr">
              <a:buFontTx/>
              <a:buNone/>
              <a:defRPr/>
            </a:lvl1pPr>
          </a:lstStyle>
          <a:p>
            <a:r>
              <a:rPr lang="en-US" smtClean="0"/>
              <a:t>Click to edit Master subtitle style</a:t>
            </a:r>
            <a:endParaRPr lang="en-GB"/>
          </a:p>
        </p:txBody>
      </p:sp>
      <p:sp>
        <p:nvSpPr>
          <p:cNvPr id="25604" name="Rectangle 4"/>
          <p:cNvSpPr>
            <a:spLocks noGrp="1" noChangeArrowheads="1"/>
          </p:cNvSpPr>
          <p:nvPr>
            <p:ph type="dt" sz="half" idx="2"/>
          </p:nvPr>
        </p:nvSpPr>
        <p:spPr>
          <a:xfrm>
            <a:off x="457200" y="6245225"/>
            <a:ext cx="2133600" cy="476250"/>
          </a:xfrm>
        </p:spPr>
        <p:txBody>
          <a:bodyPr/>
          <a:lstStyle>
            <a:lvl1pPr>
              <a:defRPr/>
            </a:lvl1pPr>
          </a:lstStyle>
          <a:p>
            <a:endParaRPr lang="en-GB" dirty="0"/>
          </a:p>
        </p:txBody>
      </p:sp>
      <p:sp>
        <p:nvSpPr>
          <p:cNvPr id="25605" name="Rectangle 5"/>
          <p:cNvSpPr>
            <a:spLocks noGrp="1" noChangeArrowheads="1"/>
          </p:cNvSpPr>
          <p:nvPr>
            <p:ph type="ftr" sz="quarter" idx="3"/>
          </p:nvPr>
        </p:nvSpPr>
        <p:spPr>
          <a:xfrm>
            <a:off x="3124200" y="6245225"/>
            <a:ext cx="2895600" cy="476250"/>
          </a:xfrm>
        </p:spPr>
        <p:txBody>
          <a:bodyPr/>
          <a:lstStyle>
            <a:lvl1pPr>
              <a:defRPr/>
            </a:lvl1pPr>
          </a:lstStyle>
          <a:p>
            <a:endParaRPr lang="en-GB" dirty="0"/>
          </a:p>
        </p:txBody>
      </p:sp>
      <p:sp>
        <p:nvSpPr>
          <p:cNvPr id="25606" name="Rectangle 6"/>
          <p:cNvSpPr>
            <a:spLocks noGrp="1" noChangeArrowheads="1"/>
          </p:cNvSpPr>
          <p:nvPr>
            <p:ph type="sldNum" sz="quarter" idx="4"/>
          </p:nvPr>
        </p:nvSpPr>
        <p:spPr>
          <a:xfrm>
            <a:off x="6553200" y="6245225"/>
            <a:ext cx="2133600" cy="476250"/>
          </a:xfrm>
        </p:spPr>
        <p:txBody>
          <a:bodyPr/>
          <a:lstStyle>
            <a:lvl1pPr>
              <a:defRPr/>
            </a:lvl1pPr>
          </a:lstStyle>
          <a:p>
            <a:fld id="{9DA1C20E-8485-4690-9DD2-DA1BA7E90AB3}" type="slidenum">
              <a:rPr lang="en-GB"/>
              <a:pPr/>
              <a:t>‹#›</a:t>
            </a:fld>
            <a:endParaRPr lang="en-GB" dirty="0"/>
          </a:p>
        </p:txBody>
      </p:sp>
      <p:pic>
        <p:nvPicPr>
          <p:cNvPr id="25607" name="Picture 7" descr="bas of powerpoint temp"/>
          <p:cNvPicPr>
            <a:picLocks noChangeAspect="1" noChangeArrowheads="1"/>
          </p:cNvPicPr>
          <p:nvPr/>
        </p:nvPicPr>
        <p:blipFill>
          <a:blip r:embed="rId2" cstate="print"/>
          <a:srcRect/>
          <a:stretch>
            <a:fillRect/>
          </a:stretch>
        </p:blipFill>
        <p:spPr bwMode="auto">
          <a:xfrm>
            <a:off x="0" y="5108575"/>
            <a:ext cx="9144000" cy="1749425"/>
          </a:xfrm>
          <a:prstGeom prst="rect">
            <a:avLst/>
          </a:prstGeom>
          <a:noFill/>
        </p:spPr>
      </p:pic>
      <p:pic>
        <p:nvPicPr>
          <p:cNvPr id="25608" name="Picture 8" descr="NDCS logo powerpoint CMYK"/>
          <p:cNvPicPr>
            <a:picLocks noChangeAspect="1" noChangeArrowheads="1"/>
          </p:cNvPicPr>
          <p:nvPr/>
        </p:nvPicPr>
        <p:blipFill>
          <a:blip r:embed="rId3" cstate="print"/>
          <a:srcRect/>
          <a:stretch>
            <a:fillRect/>
          </a:stretch>
        </p:blipFill>
        <p:spPr bwMode="auto">
          <a:xfrm>
            <a:off x="7086600" y="228600"/>
            <a:ext cx="1790700" cy="1435100"/>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BCCBA93F-9610-41D0-B640-70CF568DB516}" type="slidenum">
              <a:rPr lang="en-GB"/>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C3D54043-7E6A-4A6F-8185-4063F851F8C1}" type="slidenum">
              <a:rPr lang="en-GB"/>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9138"/>
            <a:ext cx="3810000" cy="4103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9138"/>
            <a:ext cx="3810000" cy="41036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C6632CC6-618C-4DBB-B6DD-1D705B4C2209}" type="slidenum">
              <a:rPr lang="en-GB"/>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dirty="0"/>
          </a:p>
        </p:txBody>
      </p:sp>
      <p:sp>
        <p:nvSpPr>
          <p:cNvPr id="8" name="Footer Placeholder 7"/>
          <p:cNvSpPr>
            <a:spLocks noGrp="1"/>
          </p:cNvSpPr>
          <p:nvPr>
            <p:ph type="ftr" sz="quarter" idx="11"/>
          </p:nvPr>
        </p:nvSpPr>
        <p:spPr/>
        <p:txBody>
          <a:bodyPr/>
          <a:lstStyle>
            <a:lvl1pPr>
              <a:defRPr/>
            </a:lvl1pPr>
          </a:lstStyle>
          <a:p>
            <a:endParaRPr lang="en-GB" dirty="0"/>
          </a:p>
        </p:txBody>
      </p:sp>
      <p:sp>
        <p:nvSpPr>
          <p:cNvPr id="9" name="Slide Number Placeholder 8"/>
          <p:cNvSpPr>
            <a:spLocks noGrp="1"/>
          </p:cNvSpPr>
          <p:nvPr>
            <p:ph type="sldNum" sz="quarter" idx="12"/>
          </p:nvPr>
        </p:nvSpPr>
        <p:spPr/>
        <p:txBody>
          <a:bodyPr/>
          <a:lstStyle>
            <a:lvl1pPr>
              <a:defRPr/>
            </a:lvl1pPr>
          </a:lstStyle>
          <a:p>
            <a:fld id="{C0F92BC9-9EAE-4472-AA4E-0F76FE08F58C}" type="slidenum">
              <a:rPr lang="en-GB"/>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dirty="0"/>
          </a:p>
        </p:txBody>
      </p:sp>
      <p:sp>
        <p:nvSpPr>
          <p:cNvPr id="4" name="Footer Placeholder 3"/>
          <p:cNvSpPr>
            <a:spLocks noGrp="1"/>
          </p:cNvSpPr>
          <p:nvPr>
            <p:ph type="ftr" sz="quarter" idx="11"/>
          </p:nvPr>
        </p:nvSpPr>
        <p:spPr/>
        <p:txBody>
          <a:bodyPr/>
          <a:lstStyle>
            <a:lvl1pPr>
              <a:defRPr/>
            </a:lvl1pPr>
          </a:lstStyle>
          <a:p>
            <a:endParaRPr lang="en-GB" dirty="0"/>
          </a:p>
        </p:txBody>
      </p:sp>
      <p:sp>
        <p:nvSpPr>
          <p:cNvPr id="5" name="Slide Number Placeholder 4"/>
          <p:cNvSpPr>
            <a:spLocks noGrp="1"/>
          </p:cNvSpPr>
          <p:nvPr>
            <p:ph type="sldNum" sz="quarter" idx="12"/>
          </p:nvPr>
        </p:nvSpPr>
        <p:spPr/>
        <p:txBody>
          <a:bodyPr/>
          <a:lstStyle>
            <a:lvl1pPr>
              <a:defRPr/>
            </a:lvl1pPr>
          </a:lstStyle>
          <a:p>
            <a:fld id="{AA506082-7841-4429-9DC6-CC9794CDB833}" type="slidenum">
              <a:rPr lang="en-GB"/>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dirty="0"/>
          </a:p>
        </p:txBody>
      </p:sp>
      <p:sp>
        <p:nvSpPr>
          <p:cNvPr id="3" name="Footer Placeholder 2"/>
          <p:cNvSpPr>
            <a:spLocks noGrp="1"/>
          </p:cNvSpPr>
          <p:nvPr>
            <p:ph type="ftr" sz="quarter" idx="11"/>
          </p:nvPr>
        </p:nvSpPr>
        <p:spPr/>
        <p:txBody>
          <a:bodyPr/>
          <a:lstStyle>
            <a:lvl1pPr>
              <a:defRPr/>
            </a:lvl1pPr>
          </a:lstStyle>
          <a:p>
            <a:endParaRPr lang="en-GB" dirty="0"/>
          </a:p>
        </p:txBody>
      </p:sp>
      <p:sp>
        <p:nvSpPr>
          <p:cNvPr id="4" name="Slide Number Placeholder 3"/>
          <p:cNvSpPr>
            <a:spLocks noGrp="1"/>
          </p:cNvSpPr>
          <p:nvPr>
            <p:ph type="sldNum" sz="quarter" idx="12"/>
          </p:nvPr>
        </p:nvSpPr>
        <p:spPr/>
        <p:txBody>
          <a:bodyPr/>
          <a:lstStyle>
            <a:lvl1pPr>
              <a:defRPr/>
            </a:lvl1pPr>
          </a:lstStyle>
          <a:p>
            <a:fld id="{34098DC1-2297-4D6A-9473-99CD40C33037}" type="slidenum">
              <a:rPr lang="en-GB"/>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FB00BBF3-D436-44D2-BA82-88C5EAD921CD}" type="slidenum">
              <a:rPr lang="en-GB"/>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2801EF29-DE26-409C-B7FA-653DDDC16E03}" type="slidenum">
              <a:rPr lang="en-GB"/>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1F295352-469D-4CBB-B072-4C62DAB48845}" type="slidenum">
              <a:rPr lang="en-GB"/>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32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32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B352DC24-9269-4DBB-A732-B04567C22882}" type="slidenum">
              <a:rPr lang="en-GB"/>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7410" name="Rectangle 2"/>
          <p:cNvSpPr>
            <a:spLocks noGrp="1" noChangeArrowheads="1"/>
          </p:cNvSpPr>
          <p:nvPr>
            <p:ph type="ctrTitle"/>
          </p:nvPr>
        </p:nvSpPr>
        <p:spPr>
          <a:xfrm>
            <a:off x="685800" y="2130425"/>
            <a:ext cx="7772400" cy="1470025"/>
          </a:xfrm>
        </p:spPr>
        <p:txBody>
          <a:bodyPr/>
          <a:lstStyle>
            <a:lvl1pPr algn="ctr">
              <a:defRPr/>
            </a:lvl1pPr>
          </a:lstStyle>
          <a:p>
            <a:r>
              <a:rPr lang="en-GB"/>
              <a:t>Click to edit Master title style</a:t>
            </a:r>
          </a:p>
        </p:txBody>
      </p:sp>
      <p:sp>
        <p:nvSpPr>
          <p:cNvPr id="17411" name="Rectangle 3"/>
          <p:cNvSpPr>
            <a:spLocks noGrp="1" noChangeArrowheads="1"/>
          </p:cNvSpPr>
          <p:nvPr>
            <p:ph type="subTitle" idx="1"/>
          </p:nvPr>
        </p:nvSpPr>
        <p:spPr>
          <a:xfrm>
            <a:off x="1371600" y="3860800"/>
            <a:ext cx="6400800" cy="1223963"/>
          </a:xfrm>
        </p:spPr>
        <p:txBody>
          <a:bodyPr/>
          <a:lstStyle>
            <a:lvl1pPr marL="0" indent="0" algn="ctr">
              <a:buFontTx/>
              <a:buNone/>
              <a:defRPr/>
            </a:lvl1pPr>
          </a:lstStyle>
          <a:p>
            <a:r>
              <a:rPr lang="en-GB"/>
              <a:t>Click to edit Master subtitle style</a:t>
            </a:r>
          </a:p>
        </p:txBody>
      </p:sp>
      <p:sp>
        <p:nvSpPr>
          <p:cNvPr id="17412" name="Rectangle 4"/>
          <p:cNvSpPr>
            <a:spLocks noGrp="1" noChangeArrowheads="1"/>
          </p:cNvSpPr>
          <p:nvPr>
            <p:ph type="dt" sz="half" idx="2"/>
          </p:nvPr>
        </p:nvSpPr>
        <p:spPr>
          <a:xfrm>
            <a:off x="457200" y="6245225"/>
            <a:ext cx="2133600" cy="476250"/>
          </a:xfrm>
        </p:spPr>
        <p:txBody>
          <a:bodyPr/>
          <a:lstStyle>
            <a:lvl1pPr>
              <a:defRPr/>
            </a:lvl1pPr>
          </a:lstStyle>
          <a:p>
            <a:endParaRPr lang="en-GB" dirty="0"/>
          </a:p>
        </p:txBody>
      </p:sp>
      <p:sp>
        <p:nvSpPr>
          <p:cNvPr id="17413" name="Rectangle 5"/>
          <p:cNvSpPr>
            <a:spLocks noGrp="1" noChangeArrowheads="1"/>
          </p:cNvSpPr>
          <p:nvPr>
            <p:ph type="ftr" sz="quarter" idx="3"/>
          </p:nvPr>
        </p:nvSpPr>
        <p:spPr>
          <a:xfrm>
            <a:off x="3124200" y="6245225"/>
            <a:ext cx="2895600" cy="476250"/>
          </a:xfrm>
        </p:spPr>
        <p:txBody>
          <a:bodyPr/>
          <a:lstStyle>
            <a:lvl1pPr>
              <a:defRPr/>
            </a:lvl1pPr>
          </a:lstStyle>
          <a:p>
            <a:endParaRPr lang="en-GB" dirty="0"/>
          </a:p>
        </p:txBody>
      </p:sp>
      <p:sp>
        <p:nvSpPr>
          <p:cNvPr id="17414" name="Rectangle 6"/>
          <p:cNvSpPr>
            <a:spLocks noGrp="1" noChangeArrowheads="1"/>
          </p:cNvSpPr>
          <p:nvPr>
            <p:ph type="sldNum" sz="quarter" idx="4"/>
          </p:nvPr>
        </p:nvSpPr>
        <p:spPr>
          <a:xfrm>
            <a:off x="6553200" y="6245225"/>
            <a:ext cx="2133600" cy="476250"/>
          </a:xfrm>
        </p:spPr>
        <p:txBody>
          <a:bodyPr/>
          <a:lstStyle>
            <a:lvl1pPr>
              <a:defRPr/>
            </a:lvl1pPr>
          </a:lstStyle>
          <a:p>
            <a:fld id="{FD29256B-AE68-4894-86E9-9D485CB10E9A}" type="slidenum">
              <a:rPr lang="en-GB"/>
              <a:pPr/>
              <a:t>‹#›</a:t>
            </a:fld>
            <a:endParaRPr lang="en-GB" dirty="0"/>
          </a:p>
        </p:txBody>
      </p:sp>
      <p:pic>
        <p:nvPicPr>
          <p:cNvPr id="17415" name="Picture 7" descr="bas of powerpoint temp"/>
          <p:cNvPicPr>
            <a:picLocks noChangeAspect="1" noChangeArrowheads="1"/>
          </p:cNvPicPr>
          <p:nvPr/>
        </p:nvPicPr>
        <p:blipFill>
          <a:blip r:embed="rId3" cstate="print"/>
          <a:srcRect/>
          <a:stretch>
            <a:fillRect/>
          </a:stretch>
        </p:blipFill>
        <p:spPr bwMode="auto">
          <a:xfrm>
            <a:off x="0" y="5108575"/>
            <a:ext cx="9144000" cy="1749425"/>
          </a:xfrm>
          <a:prstGeom prst="rect">
            <a:avLst/>
          </a:prstGeom>
          <a:noFill/>
        </p:spPr>
      </p:pic>
      <p:pic>
        <p:nvPicPr>
          <p:cNvPr id="17416" name="Picture 8" descr="NDCS logo powerpoint CMYK"/>
          <p:cNvPicPr>
            <a:picLocks noChangeAspect="1" noChangeArrowheads="1"/>
          </p:cNvPicPr>
          <p:nvPr/>
        </p:nvPicPr>
        <p:blipFill>
          <a:blip r:embed="rId4" cstate="print"/>
          <a:srcRect/>
          <a:stretch>
            <a:fillRect/>
          </a:stretch>
        </p:blipFill>
        <p:spPr bwMode="auto">
          <a:xfrm>
            <a:off x="7086600" y="228600"/>
            <a:ext cx="1790700" cy="1435100"/>
          </a:xfrm>
          <a:prstGeom prst="rect">
            <a:avLst/>
          </a:prstGeom>
          <a:noFill/>
        </p:spPr>
      </p:pic>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AD5661DB-D4FA-41A4-9260-327036115C95}" type="slidenum">
              <a:rPr lang="en-GB"/>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F0441956-7131-4EBF-A630-D8EC323D57E5}" type="slidenum">
              <a:rPr lang="en-GB"/>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9138"/>
            <a:ext cx="3810000" cy="30241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9138"/>
            <a:ext cx="3810000" cy="30241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2B65442A-4D97-4C63-A2F1-AE2E7E99DB42}" type="slidenum">
              <a:rPr lang="en-GB"/>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dirty="0"/>
          </a:p>
        </p:txBody>
      </p:sp>
      <p:sp>
        <p:nvSpPr>
          <p:cNvPr id="8" name="Footer Placeholder 7"/>
          <p:cNvSpPr>
            <a:spLocks noGrp="1"/>
          </p:cNvSpPr>
          <p:nvPr>
            <p:ph type="ftr" sz="quarter" idx="11"/>
          </p:nvPr>
        </p:nvSpPr>
        <p:spPr/>
        <p:txBody>
          <a:bodyPr/>
          <a:lstStyle>
            <a:lvl1pPr>
              <a:defRPr/>
            </a:lvl1pPr>
          </a:lstStyle>
          <a:p>
            <a:endParaRPr lang="en-GB" dirty="0"/>
          </a:p>
        </p:txBody>
      </p:sp>
      <p:sp>
        <p:nvSpPr>
          <p:cNvPr id="9" name="Slide Number Placeholder 8"/>
          <p:cNvSpPr>
            <a:spLocks noGrp="1"/>
          </p:cNvSpPr>
          <p:nvPr>
            <p:ph type="sldNum" sz="quarter" idx="12"/>
          </p:nvPr>
        </p:nvSpPr>
        <p:spPr/>
        <p:txBody>
          <a:bodyPr/>
          <a:lstStyle>
            <a:lvl1pPr>
              <a:defRPr/>
            </a:lvl1pPr>
          </a:lstStyle>
          <a:p>
            <a:fld id="{76DEF530-82D5-4024-8DF1-8BBBF73B9DEA}" type="slidenum">
              <a:rPr lang="en-GB"/>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dirty="0"/>
          </a:p>
        </p:txBody>
      </p:sp>
      <p:sp>
        <p:nvSpPr>
          <p:cNvPr id="4" name="Footer Placeholder 3"/>
          <p:cNvSpPr>
            <a:spLocks noGrp="1"/>
          </p:cNvSpPr>
          <p:nvPr>
            <p:ph type="ftr" sz="quarter" idx="11"/>
          </p:nvPr>
        </p:nvSpPr>
        <p:spPr/>
        <p:txBody>
          <a:bodyPr/>
          <a:lstStyle>
            <a:lvl1pPr>
              <a:defRPr/>
            </a:lvl1pPr>
          </a:lstStyle>
          <a:p>
            <a:endParaRPr lang="en-GB" dirty="0"/>
          </a:p>
        </p:txBody>
      </p:sp>
      <p:sp>
        <p:nvSpPr>
          <p:cNvPr id="5" name="Slide Number Placeholder 4"/>
          <p:cNvSpPr>
            <a:spLocks noGrp="1"/>
          </p:cNvSpPr>
          <p:nvPr>
            <p:ph type="sldNum" sz="quarter" idx="12"/>
          </p:nvPr>
        </p:nvSpPr>
        <p:spPr/>
        <p:txBody>
          <a:bodyPr/>
          <a:lstStyle>
            <a:lvl1pPr>
              <a:defRPr/>
            </a:lvl1pPr>
          </a:lstStyle>
          <a:p>
            <a:fld id="{3FE8BF0F-1B3E-4205-B023-357E882EE342}" type="slidenum">
              <a:rPr lang="en-GB"/>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dirty="0"/>
          </a:p>
        </p:txBody>
      </p:sp>
      <p:sp>
        <p:nvSpPr>
          <p:cNvPr id="3" name="Footer Placeholder 2"/>
          <p:cNvSpPr>
            <a:spLocks noGrp="1"/>
          </p:cNvSpPr>
          <p:nvPr>
            <p:ph type="ftr" sz="quarter" idx="11"/>
          </p:nvPr>
        </p:nvSpPr>
        <p:spPr/>
        <p:txBody>
          <a:bodyPr/>
          <a:lstStyle>
            <a:lvl1pPr>
              <a:defRPr/>
            </a:lvl1pPr>
          </a:lstStyle>
          <a:p>
            <a:endParaRPr lang="en-GB" dirty="0"/>
          </a:p>
        </p:txBody>
      </p:sp>
      <p:sp>
        <p:nvSpPr>
          <p:cNvPr id="4" name="Slide Number Placeholder 3"/>
          <p:cNvSpPr>
            <a:spLocks noGrp="1"/>
          </p:cNvSpPr>
          <p:nvPr>
            <p:ph type="sldNum" sz="quarter" idx="12"/>
          </p:nvPr>
        </p:nvSpPr>
        <p:spPr/>
        <p:txBody>
          <a:bodyPr/>
          <a:lstStyle>
            <a:lvl1pPr>
              <a:defRPr/>
            </a:lvl1pPr>
          </a:lstStyle>
          <a:p>
            <a:fld id="{A90F1DB0-4B08-4F00-8928-9DC49515A064}" type="slidenum">
              <a:rPr lang="en-GB"/>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248FEE4D-3FFA-4E82-8A70-5F68C9013F8A}" type="slidenum">
              <a:rPr lang="en-GB"/>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dirty="0"/>
          </a:p>
        </p:txBody>
      </p:sp>
      <p:sp>
        <p:nvSpPr>
          <p:cNvPr id="6" name="Footer Placeholder 5"/>
          <p:cNvSpPr>
            <a:spLocks noGrp="1"/>
          </p:cNvSpPr>
          <p:nvPr>
            <p:ph type="ftr" sz="quarter" idx="11"/>
          </p:nvPr>
        </p:nvSpPr>
        <p:spPr/>
        <p:txBody>
          <a:bodyPr/>
          <a:lstStyle>
            <a:lvl1pPr>
              <a:defRPr/>
            </a:lvl1pPr>
          </a:lstStyle>
          <a:p>
            <a:endParaRPr lang="en-GB" dirty="0"/>
          </a:p>
        </p:txBody>
      </p:sp>
      <p:sp>
        <p:nvSpPr>
          <p:cNvPr id="7" name="Slide Number Placeholder 6"/>
          <p:cNvSpPr>
            <a:spLocks noGrp="1"/>
          </p:cNvSpPr>
          <p:nvPr>
            <p:ph type="sldNum" sz="quarter" idx="12"/>
          </p:nvPr>
        </p:nvSpPr>
        <p:spPr/>
        <p:txBody>
          <a:bodyPr/>
          <a:lstStyle>
            <a:lvl1pPr>
              <a:defRPr/>
            </a:lvl1pPr>
          </a:lstStyle>
          <a:p>
            <a:fld id="{698C459A-F1C3-4237-8632-53C9FAB67EC4}" type="slidenum">
              <a:rPr lang="en-GB"/>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031B2DED-93E2-44FE-8663-32DDC4AEFBFB}" type="slidenum">
              <a:rPr lang="en-GB"/>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44037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44037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dirty="0"/>
          </a:p>
        </p:txBody>
      </p:sp>
      <p:sp>
        <p:nvSpPr>
          <p:cNvPr id="5" name="Footer Placeholder 4"/>
          <p:cNvSpPr>
            <a:spLocks noGrp="1"/>
          </p:cNvSpPr>
          <p:nvPr>
            <p:ph type="ftr" sz="quarter" idx="11"/>
          </p:nvPr>
        </p:nvSpPr>
        <p:spPr/>
        <p:txBody>
          <a:bodyPr/>
          <a:lstStyle>
            <a:lvl1pPr>
              <a:defRPr/>
            </a:lvl1pPr>
          </a:lstStyle>
          <a:p>
            <a:endParaRPr lang="en-GB" dirty="0"/>
          </a:p>
        </p:txBody>
      </p:sp>
      <p:sp>
        <p:nvSpPr>
          <p:cNvPr id="6" name="Slide Number Placeholder 5"/>
          <p:cNvSpPr>
            <a:spLocks noGrp="1"/>
          </p:cNvSpPr>
          <p:nvPr>
            <p:ph type="sldNum" sz="quarter" idx="12"/>
          </p:nvPr>
        </p:nvSpPr>
        <p:spPr/>
        <p:txBody>
          <a:bodyPr/>
          <a:lstStyle>
            <a:lvl1pPr>
              <a:defRPr/>
            </a:lvl1pPr>
          </a:lstStyle>
          <a:p>
            <a:fld id="{3BE38B1B-8784-446A-8161-B809D63BB16D}" type="slidenum">
              <a:rPr lang="en-GB"/>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685800" y="609600"/>
            <a:ext cx="6262688"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24579" name="Rectangle 3"/>
          <p:cNvSpPr>
            <a:spLocks noGrp="1" noChangeArrowheads="1"/>
          </p:cNvSpPr>
          <p:nvPr>
            <p:ph type="body" idx="1"/>
          </p:nvPr>
        </p:nvSpPr>
        <p:spPr bwMode="auto">
          <a:xfrm>
            <a:off x="685800" y="1989138"/>
            <a:ext cx="7772400" cy="41036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24580"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endParaRPr lang="en-GB" dirty="0"/>
          </a:p>
        </p:txBody>
      </p:sp>
      <p:sp>
        <p:nvSpPr>
          <p:cNvPr id="24581"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endParaRPr lang="en-GB" dirty="0"/>
          </a:p>
        </p:txBody>
      </p:sp>
      <p:sp>
        <p:nvSpPr>
          <p:cNvPr id="24582"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fld id="{DD2A6D34-DDCF-4240-813D-E0BB1ADFCE71}" type="slidenum">
              <a:rPr lang="en-GB"/>
              <a:pPr/>
              <a:t>‹#›</a:t>
            </a:fld>
            <a:endParaRPr lang="en-GB" dirty="0"/>
          </a:p>
        </p:txBody>
      </p:sp>
      <p:pic>
        <p:nvPicPr>
          <p:cNvPr id="24584" name="Picture 8" descr="NDCS logo powerpoint CMYK"/>
          <p:cNvPicPr>
            <a:picLocks noChangeAspect="1" noChangeArrowheads="1"/>
          </p:cNvPicPr>
          <p:nvPr/>
        </p:nvPicPr>
        <p:blipFill>
          <a:blip r:embed="rId13" cstate="print"/>
          <a:srcRect/>
          <a:stretch>
            <a:fillRect/>
          </a:stretch>
        </p:blipFill>
        <p:spPr bwMode="auto">
          <a:xfrm>
            <a:off x="7086600" y="228600"/>
            <a:ext cx="1790700" cy="1435100"/>
          </a:xfrm>
          <a:prstGeom prst="rect">
            <a:avLst/>
          </a:prstGeom>
          <a:noFill/>
        </p:spPr>
      </p:pic>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Arial" charset="0"/>
          <a:ea typeface="ＭＳ Ｐゴシック" pitchFamily="1" charset="-128"/>
        </a:defRPr>
      </a:lvl2pPr>
      <a:lvl3pPr algn="l" rtl="0" eaLnBrk="1" fontAlgn="base" hangingPunct="1">
        <a:spcBef>
          <a:spcPct val="0"/>
        </a:spcBef>
        <a:spcAft>
          <a:spcPct val="0"/>
        </a:spcAft>
        <a:defRPr sz="4400">
          <a:solidFill>
            <a:schemeClr val="tx2"/>
          </a:solidFill>
          <a:latin typeface="Arial" charset="0"/>
          <a:ea typeface="ＭＳ Ｐゴシック" pitchFamily="1" charset="-128"/>
        </a:defRPr>
      </a:lvl3pPr>
      <a:lvl4pPr algn="l" rtl="0" eaLnBrk="1" fontAlgn="base" hangingPunct="1">
        <a:spcBef>
          <a:spcPct val="0"/>
        </a:spcBef>
        <a:spcAft>
          <a:spcPct val="0"/>
        </a:spcAft>
        <a:defRPr sz="4400">
          <a:solidFill>
            <a:schemeClr val="tx2"/>
          </a:solidFill>
          <a:latin typeface="Arial" charset="0"/>
          <a:ea typeface="ＭＳ Ｐゴシック" pitchFamily="1" charset="-128"/>
        </a:defRPr>
      </a:lvl4pPr>
      <a:lvl5pPr algn="l" rtl="0" eaLnBrk="1" fontAlgn="base" hangingPunct="1">
        <a:spcBef>
          <a:spcPct val="0"/>
        </a:spcBef>
        <a:spcAft>
          <a:spcPct val="0"/>
        </a:spcAft>
        <a:defRPr sz="4400">
          <a:solidFill>
            <a:schemeClr val="tx2"/>
          </a:solidFill>
          <a:latin typeface="Arial" charset="0"/>
          <a:ea typeface="ＭＳ Ｐゴシック" pitchFamily="1" charset="-128"/>
        </a:defRPr>
      </a:lvl5pPr>
      <a:lvl6pPr marL="457200" algn="l" rtl="0" eaLnBrk="1" fontAlgn="base" hangingPunct="1">
        <a:spcBef>
          <a:spcPct val="0"/>
        </a:spcBef>
        <a:spcAft>
          <a:spcPct val="0"/>
        </a:spcAft>
        <a:defRPr sz="4400">
          <a:solidFill>
            <a:schemeClr val="tx2"/>
          </a:solidFill>
          <a:latin typeface="Arial" charset="0"/>
          <a:ea typeface="ＭＳ Ｐゴシック" pitchFamily="1" charset="-128"/>
        </a:defRPr>
      </a:lvl6pPr>
      <a:lvl7pPr marL="914400" algn="l" rtl="0" eaLnBrk="1" fontAlgn="base" hangingPunct="1">
        <a:spcBef>
          <a:spcPct val="0"/>
        </a:spcBef>
        <a:spcAft>
          <a:spcPct val="0"/>
        </a:spcAft>
        <a:defRPr sz="4400">
          <a:solidFill>
            <a:schemeClr val="tx2"/>
          </a:solidFill>
          <a:latin typeface="Arial" charset="0"/>
          <a:ea typeface="ＭＳ Ｐゴシック" pitchFamily="1" charset="-128"/>
        </a:defRPr>
      </a:lvl7pPr>
      <a:lvl8pPr marL="1371600" algn="l" rtl="0" eaLnBrk="1" fontAlgn="base" hangingPunct="1">
        <a:spcBef>
          <a:spcPct val="0"/>
        </a:spcBef>
        <a:spcAft>
          <a:spcPct val="0"/>
        </a:spcAft>
        <a:defRPr sz="4400">
          <a:solidFill>
            <a:schemeClr val="tx2"/>
          </a:solidFill>
          <a:latin typeface="Arial" charset="0"/>
          <a:ea typeface="ＭＳ Ｐゴシック" pitchFamily="1" charset="-128"/>
        </a:defRPr>
      </a:lvl8pPr>
      <a:lvl9pPr marL="1828800" algn="l" rtl="0" eaLnBrk="1" fontAlgn="base" hangingPunct="1">
        <a:spcBef>
          <a:spcPct val="0"/>
        </a:spcBef>
        <a:spcAft>
          <a:spcPct val="0"/>
        </a:spcAft>
        <a:defRPr sz="4400">
          <a:solidFill>
            <a:schemeClr val="tx2"/>
          </a:solidFill>
          <a:latin typeface="Arial" charset="0"/>
          <a:ea typeface="ＭＳ Ｐゴシック" pitchFamily="1" charset="-128"/>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bwMode="auto">
          <a:xfrm>
            <a:off x="685800" y="609600"/>
            <a:ext cx="6262688"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43" name="Rectangle 3"/>
          <p:cNvSpPr>
            <a:spLocks noGrp="1" noChangeArrowheads="1"/>
          </p:cNvSpPr>
          <p:nvPr>
            <p:ph type="body" idx="1"/>
          </p:nvPr>
        </p:nvSpPr>
        <p:spPr bwMode="auto">
          <a:xfrm>
            <a:off x="685800" y="1989138"/>
            <a:ext cx="7772400" cy="30241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44"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endParaRPr lang="en-GB" dirty="0"/>
          </a:p>
        </p:txBody>
      </p:sp>
      <p:sp>
        <p:nvSpPr>
          <p:cNvPr id="10245"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endParaRPr lang="en-GB" dirty="0"/>
          </a:p>
        </p:txBody>
      </p:sp>
      <p:sp>
        <p:nvSpPr>
          <p:cNvPr id="10246"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fld id="{F48215E3-C58B-441B-A23D-D6301EB21AAF}" type="slidenum">
              <a:rPr lang="en-GB"/>
              <a:pPr/>
              <a:t>‹#›</a:t>
            </a:fld>
            <a:endParaRPr lang="en-GB" dirty="0"/>
          </a:p>
        </p:txBody>
      </p:sp>
      <p:pic>
        <p:nvPicPr>
          <p:cNvPr id="10247" name="Picture 7" descr="bas of powerpoint temp"/>
          <p:cNvPicPr>
            <a:picLocks noChangeAspect="1" noChangeArrowheads="1"/>
          </p:cNvPicPr>
          <p:nvPr/>
        </p:nvPicPr>
        <p:blipFill>
          <a:blip r:embed="rId13" cstate="print"/>
          <a:srcRect/>
          <a:stretch>
            <a:fillRect/>
          </a:stretch>
        </p:blipFill>
        <p:spPr bwMode="auto">
          <a:xfrm>
            <a:off x="0" y="5108575"/>
            <a:ext cx="9144000" cy="1749425"/>
          </a:xfrm>
          <a:prstGeom prst="rect">
            <a:avLst/>
          </a:prstGeom>
          <a:noFill/>
        </p:spPr>
      </p:pic>
      <p:pic>
        <p:nvPicPr>
          <p:cNvPr id="10248" name="Picture 8" descr="NDCS logo powerpoint CMYK"/>
          <p:cNvPicPr>
            <a:picLocks noChangeAspect="1" noChangeArrowheads="1"/>
          </p:cNvPicPr>
          <p:nvPr/>
        </p:nvPicPr>
        <p:blipFill>
          <a:blip r:embed="rId14" cstate="print"/>
          <a:srcRect/>
          <a:stretch>
            <a:fillRect/>
          </a:stretch>
        </p:blipFill>
        <p:spPr bwMode="auto">
          <a:xfrm>
            <a:off x="7086600" y="228600"/>
            <a:ext cx="1790700" cy="1435100"/>
          </a:xfrm>
          <a:prstGeom prst="rect">
            <a:avLst/>
          </a:prstGeom>
          <a:noFill/>
        </p:spPr>
      </p:pic>
    </p:spTree>
  </p:cSld>
  <p:clrMap bg1="lt1" tx1="dk1" bg2="lt2" tx2="dk2" accent1="accent1" accent2="accent2" accent3="accent3" accent4="accent4" accent5="accent5" accent6="accent6" hlink="hlink" folHlink="folHlink"/>
  <p:sldLayoutIdLst>
    <p:sldLayoutId id="2147483651"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Arial" charset="0"/>
          <a:ea typeface="ＭＳ Ｐゴシック" pitchFamily="1" charset="-128"/>
        </a:defRPr>
      </a:lvl2pPr>
      <a:lvl3pPr algn="l" rtl="0" fontAlgn="base">
        <a:spcBef>
          <a:spcPct val="0"/>
        </a:spcBef>
        <a:spcAft>
          <a:spcPct val="0"/>
        </a:spcAft>
        <a:defRPr sz="4400">
          <a:solidFill>
            <a:schemeClr val="tx2"/>
          </a:solidFill>
          <a:latin typeface="Arial" charset="0"/>
          <a:ea typeface="ＭＳ Ｐゴシック" pitchFamily="1" charset="-128"/>
        </a:defRPr>
      </a:lvl3pPr>
      <a:lvl4pPr algn="l" rtl="0" fontAlgn="base">
        <a:spcBef>
          <a:spcPct val="0"/>
        </a:spcBef>
        <a:spcAft>
          <a:spcPct val="0"/>
        </a:spcAft>
        <a:defRPr sz="4400">
          <a:solidFill>
            <a:schemeClr val="tx2"/>
          </a:solidFill>
          <a:latin typeface="Arial" charset="0"/>
          <a:ea typeface="ＭＳ Ｐゴシック" pitchFamily="1" charset="-128"/>
        </a:defRPr>
      </a:lvl4pPr>
      <a:lvl5pPr algn="l" rtl="0" fontAlgn="base">
        <a:spcBef>
          <a:spcPct val="0"/>
        </a:spcBef>
        <a:spcAft>
          <a:spcPct val="0"/>
        </a:spcAft>
        <a:defRPr sz="4400">
          <a:solidFill>
            <a:schemeClr val="tx2"/>
          </a:solidFill>
          <a:latin typeface="Arial" charset="0"/>
          <a:ea typeface="ＭＳ Ｐゴシック" pitchFamily="1" charset="-128"/>
        </a:defRPr>
      </a:lvl5pPr>
      <a:lvl6pPr marL="457200" algn="l" rtl="0" fontAlgn="base">
        <a:spcBef>
          <a:spcPct val="0"/>
        </a:spcBef>
        <a:spcAft>
          <a:spcPct val="0"/>
        </a:spcAft>
        <a:defRPr sz="4400">
          <a:solidFill>
            <a:schemeClr val="tx2"/>
          </a:solidFill>
          <a:latin typeface="Arial" charset="0"/>
          <a:ea typeface="ＭＳ Ｐゴシック" pitchFamily="1" charset="-128"/>
        </a:defRPr>
      </a:lvl6pPr>
      <a:lvl7pPr marL="914400" algn="l" rtl="0" fontAlgn="base">
        <a:spcBef>
          <a:spcPct val="0"/>
        </a:spcBef>
        <a:spcAft>
          <a:spcPct val="0"/>
        </a:spcAft>
        <a:defRPr sz="4400">
          <a:solidFill>
            <a:schemeClr val="tx2"/>
          </a:solidFill>
          <a:latin typeface="Arial" charset="0"/>
          <a:ea typeface="ＭＳ Ｐゴシック" pitchFamily="1" charset="-128"/>
        </a:defRPr>
      </a:lvl7pPr>
      <a:lvl8pPr marL="1371600" algn="l" rtl="0" fontAlgn="base">
        <a:spcBef>
          <a:spcPct val="0"/>
        </a:spcBef>
        <a:spcAft>
          <a:spcPct val="0"/>
        </a:spcAft>
        <a:defRPr sz="4400">
          <a:solidFill>
            <a:schemeClr val="tx2"/>
          </a:solidFill>
          <a:latin typeface="Arial" charset="0"/>
          <a:ea typeface="ＭＳ Ｐゴシック" pitchFamily="1" charset="-128"/>
        </a:defRPr>
      </a:lvl8pPr>
      <a:lvl9pPr marL="1828800" algn="l" rtl="0" fontAlgn="base">
        <a:spcBef>
          <a:spcPct val="0"/>
        </a:spcBef>
        <a:spcAft>
          <a:spcPct val="0"/>
        </a:spcAft>
        <a:defRPr sz="4400">
          <a:solidFill>
            <a:schemeClr val="tx2"/>
          </a:solidFill>
          <a:latin typeface="Arial" charset="0"/>
          <a:ea typeface="ＭＳ Ｐゴシック" pitchFamily="1" charset="-128"/>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4"/>
          <p:cNvSpPr>
            <a:spLocks noGrp="1" noChangeArrowheads="1"/>
          </p:cNvSpPr>
          <p:nvPr>
            <p:ph type="subTitle" idx="1"/>
          </p:nvPr>
        </p:nvSpPr>
        <p:spPr>
          <a:xfrm>
            <a:off x="755576" y="1412776"/>
            <a:ext cx="6904856" cy="2376264"/>
          </a:xfrm>
        </p:spPr>
        <p:txBody>
          <a:bodyPr rtlCol="0">
            <a:noAutofit/>
          </a:bodyPr>
          <a:lstStyle/>
          <a:p>
            <a:pPr eaLnBrk="1" fontAlgn="auto" hangingPunct="1">
              <a:lnSpc>
                <a:spcPct val="120000"/>
              </a:lnSpc>
              <a:spcBef>
                <a:spcPts val="0"/>
              </a:spcBef>
              <a:spcAft>
                <a:spcPts val="1000"/>
              </a:spcAft>
              <a:defRPr/>
            </a:pPr>
            <a:r>
              <a:rPr lang="en-GB" altLang="zh-TW" sz="4400" b="1" dirty="0" smtClean="0">
                <a:latin typeface="Arial" pitchFamily="34" charset="0"/>
                <a:ea typeface="+mj-ea"/>
                <a:cs typeface="Arial" pitchFamily="34" charset="0"/>
              </a:rPr>
              <a:t>New SEN Funding Arrangements 13/14</a:t>
            </a:r>
          </a:p>
          <a:p>
            <a:pPr eaLnBrk="1" fontAlgn="auto" hangingPunct="1">
              <a:lnSpc>
                <a:spcPct val="120000"/>
              </a:lnSpc>
              <a:spcBef>
                <a:spcPts val="0"/>
              </a:spcBef>
              <a:spcAft>
                <a:spcPts val="1000"/>
              </a:spcAft>
              <a:defRPr/>
            </a:pPr>
            <a:r>
              <a:rPr lang="en-GB" altLang="zh-TW" sz="4400" b="1" dirty="0" smtClean="0">
                <a:latin typeface="Arial" pitchFamily="34" charset="0"/>
                <a:ea typeface="+mj-ea"/>
                <a:cs typeface="Arial" pitchFamily="34" charset="0"/>
              </a:rPr>
              <a:t> </a:t>
            </a:r>
          </a:p>
        </p:txBody>
      </p:sp>
      <p:pic>
        <p:nvPicPr>
          <p:cNvPr id="2051" name="Picture 5" descr="NDCS logo powerpoint CMYK"/>
          <p:cNvPicPr>
            <a:picLocks noChangeAspect="1" noChangeArrowheads="1"/>
          </p:cNvPicPr>
          <p:nvPr/>
        </p:nvPicPr>
        <p:blipFill>
          <a:blip r:embed="rId3" cstate="print"/>
          <a:srcRect/>
          <a:stretch>
            <a:fillRect/>
          </a:stretch>
        </p:blipFill>
        <p:spPr bwMode="auto">
          <a:xfrm>
            <a:off x="7048500" y="228600"/>
            <a:ext cx="1790700" cy="1435100"/>
          </a:xfrm>
          <a:prstGeom prst="rect">
            <a:avLst/>
          </a:prstGeom>
          <a:noFill/>
          <a:ln w="9525">
            <a:noFill/>
            <a:miter lim="800000"/>
            <a:headEnd/>
            <a:tailEnd/>
          </a:ln>
        </p:spPr>
      </p:pic>
      <p:pic>
        <p:nvPicPr>
          <p:cNvPr id="2052" name="Picture 7" descr="bas of powerpoint temp"/>
          <p:cNvPicPr>
            <a:picLocks noChangeAspect="1" noChangeArrowheads="1"/>
          </p:cNvPicPr>
          <p:nvPr/>
        </p:nvPicPr>
        <p:blipFill>
          <a:blip r:embed="rId4" cstate="print"/>
          <a:srcRect/>
          <a:stretch>
            <a:fillRect/>
          </a:stretch>
        </p:blipFill>
        <p:spPr bwMode="auto">
          <a:xfrm>
            <a:off x="0" y="4857750"/>
            <a:ext cx="9144000" cy="2000250"/>
          </a:xfrm>
          <a:prstGeom prst="rect">
            <a:avLst/>
          </a:prstGeom>
          <a:noFill/>
          <a:ln w="9525">
            <a:noFill/>
            <a:miter lim="800000"/>
            <a:headEnd/>
            <a:tailEnd/>
          </a:ln>
        </p:spPr>
      </p:pic>
      <p:sp>
        <p:nvSpPr>
          <p:cNvPr id="6" name="Rectangle 4"/>
          <p:cNvSpPr txBox="1">
            <a:spLocks noChangeArrowheads="1"/>
          </p:cNvSpPr>
          <p:nvPr/>
        </p:nvSpPr>
        <p:spPr bwMode="auto">
          <a:xfrm>
            <a:off x="907504" y="3356992"/>
            <a:ext cx="6400800" cy="1440160"/>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rmAutofit fontScale="85000" lnSpcReduction="20000"/>
          </a:bodyPr>
          <a:lstStyle/>
          <a:p>
            <a:pPr marL="0" marR="0" lvl="0" indent="0" algn="ctr" defTabSz="914400" rtl="0" eaLnBrk="1" fontAlgn="auto" latinLnBrk="0" hangingPunct="1">
              <a:lnSpc>
                <a:spcPct val="80000"/>
              </a:lnSpc>
              <a:spcBef>
                <a:spcPct val="20000"/>
              </a:spcBef>
              <a:spcAft>
                <a:spcPts val="0"/>
              </a:spcAft>
              <a:buClrTx/>
              <a:buSzTx/>
              <a:buFont typeface="Arial" pitchFamily="34" charset="0"/>
              <a:buNone/>
              <a:tabLst/>
              <a:defRPr/>
            </a:pPr>
            <a:endParaRPr kumimoji="0" lang="en-GB" altLang="zh-TW" sz="1900" b="1" i="0" u="none" strike="noStrike" kern="1200" cap="none" spc="0" normalizeH="0" baseline="0" noProof="0" dirty="0" smtClean="0">
              <a:ln>
                <a:noFill/>
              </a:ln>
              <a:solidFill>
                <a:schemeClr val="tx1">
                  <a:tint val="75000"/>
                </a:schemeClr>
              </a:solidFill>
              <a:effectLst/>
              <a:uLnTx/>
              <a:uFillTx/>
              <a:latin typeface="Arial" pitchFamily="34" charset="0"/>
              <a:ea typeface="+mn-ea"/>
              <a:cs typeface="Arial" pitchFamily="34" charset="0"/>
            </a:endParaRPr>
          </a:p>
          <a:p>
            <a:pPr marL="0" marR="0" lvl="0" indent="0" algn="ctr" defTabSz="914400" rtl="0" eaLnBrk="1" fontAlgn="auto" latinLnBrk="0" hangingPunct="1">
              <a:lnSpc>
                <a:spcPct val="80000"/>
              </a:lnSpc>
              <a:spcBef>
                <a:spcPct val="20000"/>
              </a:spcBef>
              <a:spcAft>
                <a:spcPts val="0"/>
              </a:spcAft>
              <a:buClrTx/>
              <a:buSzTx/>
              <a:buFont typeface="Arial" pitchFamily="34" charset="0"/>
              <a:buNone/>
              <a:tabLst/>
              <a:defRPr/>
            </a:pPr>
            <a:endParaRPr kumimoji="0" lang="en-GB" altLang="zh-TW" sz="1900" b="1" i="0" u="none" strike="noStrike" kern="1200" cap="none" spc="0" normalizeH="0" baseline="0" noProof="0" dirty="0" smtClean="0">
              <a:ln>
                <a:noFill/>
              </a:ln>
              <a:solidFill>
                <a:schemeClr val="tx1">
                  <a:tint val="75000"/>
                </a:schemeClr>
              </a:solidFill>
              <a:effectLst/>
              <a:uLnTx/>
              <a:uFillTx/>
              <a:latin typeface="Arial" pitchFamily="34" charset="0"/>
              <a:ea typeface="+mn-ea"/>
              <a:cs typeface="Arial" pitchFamily="34" charset="0"/>
            </a:endParaRPr>
          </a:p>
          <a:p>
            <a:pPr marL="0" marR="0" lvl="0" indent="0" algn="ctr" defTabSz="914400" rtl="0" eaLnBrk="1" fontAlgn="auto" latinLnBrk="0" hangingPunct="1">
              <a:lnSpc>
                <a:spcPct val="80000"/>
              </a:lnSpc>
              <a:spcBef>
                <a:spcPct val="20000"/>
              </a:spcBef>
              <a:spcAft>
                <a:spcPts val="0"/>
              </a:spcAft>
              <a:buClrTx/>
              <a:buSzTx/>
              <a:buFont typeface="Arial" pitchFamily="34" charset="0"/>
              <a:buNone/>
              <a:tabLst/>
              <a:defRPr/>
            </a:pPr>
            <a:endParaRPr kumimoji="0" lang="en-GB" altLang="zh-TW" sz="2400" b="1" i="0" u="none" strike="noStrike" kern="1200" cap="none" spc="0" normalizeH="0" baseline="0" noProof="0" dirty="0" smtClean="0">
              <a:ln>
                <a:noFill/>
              </a:ln>
              <a:effectLst/>
              <a:uLnTx/>
              <a:uFillTx/>
              <a:latin typeface="Arial" pitchFamily="34" charset="0"/>
              <a:ea typeface="+mn-ea"/>
              <a:cs typeface="Arial" pitchFamily="34" charset="0"/>
            </a:endParaRPr>
          </a:p>
          <a:p>
            <a:pPr marL="0" marR="0" lvl="0" indent="0" algn="ctr" defTabSz="914400" rtl="0" eaLnBrk="1" fontAlgn="auto" latinLnBrk="0" hangingPunct="1">
              <a:lnSpc>
                <a:spcPct val="80000"/>
              </a:lnSpc>
              <a:spcBef>
                <a:spcPct val="20000"/>
              </a:spcBef>
              <a:spcAft>
                <a:spcPts val="0"/>
              </a:spcAft>
              <a:buClrTx/>
              <a:buSzTx/>
              <a:buFont typeface="Arial" charset="0"/>
              <a:buNone/>
              <a:tabLst/>
              <a:defRPr/>
            </a:pPr>
            <a:r>
              <a:rPr kumimoji="0" lang="en-GB" sz="3600" b="0" i="0" u="none" strike="noStrike" kern="1200" cap="none" spc="0" normalizeH="0" baseline="0" noProof="0" dirty="0" smtClean="0">
                <a:ln>
                  <a:noFill/>
                </a:ln>
                <a:effectLst/>
                <a:uLnTx/>
                <a:uFillTx/>
                <a:latin typeface="+mn-lt"/>
                <a:ea typeface="+mn-ea"/>
                <a:cs typeface="+mn-cs"/>
              </a:rPr>
              <a:t>Brian Gale</a:t>
            </a:r>
          </a:p>
          <a:p>
            <a:pPr marL="0" marR="0" lvl="0" indent="0" algn="ctr" defTabSz="914400" rtl="0" eaLnBrk="1" fontAlgn="auto" latinLnBrk="0" hangingPunct="1">
              <a:lnSpc>
                <a:spcPct val="80000"/>
              </a:lnSpc>
              <a:spcBef>
                <a:spcPct val="20000"/>
              </a:spcBef>
              <a:spcAft>
                <a:spcPts val="0"/>
              </a:spcAft>
              <a:buClrTx/>
              <a:buSzTx/>
              <a:buFont typeface="Arial" charset="0"/>
              <a:buNone/>
              <a:tabLst/>
              <a:defRPr/>
            </a:pPr>
            <a:r>
              <a:rPr lang="en-GB" altLang="zh-TW" sz="3600" dirty="0" smtClean="0">
                <a:latin typeface="+mn-lt"/>
              </a:rPr>
              <a:t>Director Policy and Campaigns</a:t>
            </a:r>
            <a:endParaRPr kumimoji="0" lang="en-GB" altLang="zh-TW" sz="14800" b="1" i="0" u="none" strike="noStrike" kern="1200" cap="none" spc="0" normalizeH="0" baseline="0" noProof="0" dirty="0">
              <a:ln>
                <a:noFill/>
              </a:ln>
              <a:effectLst/>
              <a:uLnTx/>
              <a:uFillTx/>
              <a:latin typeface="Arial" pitchFamily="34" charset="0"/>
              <a:ea typeface="+mj-ea"/>
              <a:cs typeface="Arial"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Important to note:</a:t>
            </a:r>
            <a:endParaRPr lang="en-GB" b="1" dirty="0"/>
          </a:p>
        </p:txBody>
      </p:sp>
      <p:sp>
        <p:nvSpPr>
          <p:cNvPr id="3" name="Content Placeholder 2"/>
          <p:cNvSpPr>
            <a:spLocks noGrp="1"/>
          </p:cNvSpPr>
          <p:nvPr>
            <p:ph idx="1"/>
          </p:nvPr>
        </p:nvSpPr>
        <p:spPr/>
        <p:txBody>
          <a:bodyPr/>
          <a:lstStyle/>
          <a:p>
            <a:r>
              <a:rPr lang="en-GB" dirty="0" smtClean="0"/>
              <a:t>DfE guidance School Funding reform: Arrangements for 2013/4 was issued in late June 2012</a:t>
            </a:r>
          </a:p>
          <a:p>
            <a:pPr>
              <a:buNone/>
            </a:pPr>
            <a:r>
              <a:rPr lang="en-GB" dirty="0" smtClean="0"/>
              <a:t>BUT</a:t>
            </a:r>
          </a:p>
          <a:p>
            <a:r>
              <a:rPr lang="en-GB" dirty="0" smtClean="0"/>
              <a:t>The decision on funding for SEN Support Services was not made until later and announced in Sept 2012</a:t>
            </a:r>
          </a:p>
          <a:p>
            <a:pPr>
              <a:buNone/>
            </a:pPr>
            <a:r>
              <a:rPr lang="en-GB" b="1" dirty="0" smtClean="0"/>
              <a:t>Therefore</a:t>
            </a:r>
            <a:r>
              <a:rPr lang="en-GB" dirty="0" smtClean="0"/>
              <a:t>:</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Therefore:</a:t>
            </a:r>
            <a:endParaRPr lang="en-GB" dirty="0"/>
          </a:p>
        </p:txBody>
      </p:sp>
      <p:sp>
        <p:nvSpPr>
          <p:cNvPr id="3" name="Content Placeholder 2"/>
          <p:cNvSpPr>
            <a:spLocks noGrp="1"/>
          </p:cNvSpPr>
          <p:nvPr>
            <p:ph idx="1"/>
          </p:nvPr>
        </p:nvSpPr>
        <p:spPr>
          <a:xfrm>
            <a:off x="755576" y="1772816"/>
            <a:ext cx="7772400" cy="4536504"/>
          </a:xfrm>
        </p:spPr>
        <p:txBody>
          <a:bodyPr/>
          <a:lstStyle/>
          <a:p>
            <a:r>
              <a:rPr lang="en-GB" sz="3600" dirty="0" smtClean="0"/>
              <a:t>The guidance issued in June 2012 is not clear on arrangements for SEN support services</a:t>
            </a:r>
          </a:p>
          <a:p>
            <a:pPr>
              <a:buNone/>
            </a:pPr>
            <a:endParaRPr lang="en-GB" sz="3600" dirty="0" smtClean="0"/>
          </a:p>
          <a:p>
            <a:r>
              <a:rPr lang="en-GB" sz="3600" dirty="0" smtClean="0"/>
              <a:t>Decisions LAs make about funding and charging for SEN Support Services should not be based on this guidance </a:t>
            </a:r>
            <a:endParaRPr lang="en-GB" sz="36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a:t>
            </a:r>
            <a:endParaRPr lang="en-GB" dirty="0"/>
          </a:p>
        </p:txBody>
      </p:sp>
      <p:sp>
        <p:nvSpPr>
          <p:cNvPr id="3" name="Content Placeholder 2"/>
          <p:cNvSpPr>
            <a:spLocks noGrp="1"/>
          </p:cNvSpPr>
          <p:nvPr>
            <p:ph idx="1"/>
          </p:nvPr>
        </p:nvSpPr>
        <p:spPr/>
        <p:txBody>
          <a:bodyPr/>
          <a:lstStyle/>
          <a:p>
            <a:r>
              <a:rPr lang="en-GB" i="1" dirty="0" smtClean="0"/>
              <a:t>“A place plus approach to high needs will ensure that all providers, mainstream and specialist, will be funded on an equivalent basis. This approach as been designed to be straightforward and transparent, so as to encourage flexibility and where appropriate, improve choice”</a:t>
            </a:r>
            <a:endParaRPr lang="en-GB" i="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b="1" dirty="0" smtClean="0"/>
              <a:t> </a:t>
            </a:r>
            <a:endParaRPr lang="en-GB" sz="5400" b="1" dirty="0"/>
          </a:p>
        </p:txBody>
      </p:sp>
      <p:sp>
        <p:nvSpPr>
          <p:cNvPr id="3" name="Content Placeholder 2"/>
          <p:cNvSpPr>
            <a:spLocks noGrp="1"/>
          </p:cNvSpPr>
          <p:nvPr>
            <p:ph idx="1"/>
          </p:nvPr>
        </p:nvSpPr>
        <p:spPr>
          <a:xfrm>
            <a:off x="688032" y="2133625"/>
            <a:ext cx="7772400" cy="4103687"/>
          </a:xfrm>
        </p:spPr>
        <p:txBody>
          <a:bodyPr/>
          <a:lstStyle/>
          <a:p>
            <a:pPr algn="ctr">
              <a:buNone/>
            </a:pPr>
            <a:r>
              <a:rPr lang="en-GB" sz="5600" dirty="0" smtClean="0"/>
              <a:t>The Dedicated School Grant remains</a:t>
            </a:r>
          </a:p>
          <a:p>
            <a:pPr algn="ctr">
              <a:buNone/>
            </a:pPr>
            <a:r>
              <a:rPr lang="en-GB" sz="5600" dirty="0" smtClean="0"/>
              <a:t>(but includes post 16 SEN)</a:t>
            </a:r>
            <a:endParaRPr lang="en-GB" sz="56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320" y="609600"/>
            <a:ext cx="6624960" cy="1143000"/>
          </a:xfrm>
        </p:spPr>
        <p:txBody>
          <a:bodyPr/>
          <a:lstStyle/>
          <a:p>
            <a:r>
              <a:rPr lang="en-GB" sz="5600" b="1" dirty="0" smtClean="0"/>
              <a:t>The DSG</a:t>
            </a:r>
            <a:endParaRPr lang="en-GB" sz="5600" b="1" dirty="0"/>
          </a:p>
        </p:txBody>
      </p:sp>
      <p:sp>
        <p:nvSpPr>
          <p:cNvPr id="3" name="Content Placeholder 2"/>
          <p:cNvSpPr>
            <a:spLocks noGrp="1"/>
          </p:cNvSpPr>
          <p:nvPr>
            <p:ph idx="1"/>
          </p:nvPr>
        </p:nvSpPr>
        <p:spPr>
          <a:xfrm>
            <a:off x="616024" y="1989138"/>
            <a:ext cx="7772400" cy="4103687"/>
          </a:xfrm>
        </p:spPr>
        <p:txBody>
          <a:bodyPr/>
          <a:lstStyle/>
          <a:p>
            <a:pPr marL="742950" indent="-742950">
              <a:buFont typeface="+mj-lt"/>
              <a:buAutoNum type="arabicPeriod"/>
            </a:pPr>
            <a:r>
              <a:rPr lang="en-GB" sz="4800" dirty="0" smtClean="0"/>
              <a:t>Schools block</a:t>
            </a:r>
          </a:p>
          <a:p>
            <a:pPr marL="742950" indent="-742950">
              <a:buFont typeface="+mj-lt"/>
              <a:buAutoNum type="arabicPeriod"/>
            </a:pPr>
            <a:r>
              <a:rPr lang="en-GB" sz="4800" dirty="0" smtClean="0"/>
              <a:t>High needs block</a:t>
            </a:r>
          </a:p>
          <a:p>
            <a:pPr marL="742950" indent="-742950">
              <a:buFont typeface="+mj-lt"/>
              <a:buAutoNum type="arabicPeriod"/>
            </a:pPr>
            <a:r>
              <a:rPr lang="en-GB" sz="4800" dirty="0" smtClean="0"/>
              <a:t>Early Years block</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600" b="1" dirty="0" smtClean="0"/>
              <a:t>Schools Block</a:t>
            </a:r>
            <a:endParaRPr lang="en-GB" sz="5600" b="1" dirty="0"/>
          </a:p>
        </p:txBody>
      </p:sp>
      <p:sp>
        <p:nvSpPr>
          <p:cNvPr id="3" name="Content Placeholder 2"/>
          <p:cNvSpPr>
            <a:spLocks noGrp="1"/>
          </p:cNvSpPr>
          <p:nvPr>
            <p:ph idx="1"/>
          </p:nvPr>
        </p:nvSpPr>
        <p:spPr>
          <a:xfrm>
            <a:off x="685800" y="1628800"/>
            <a:ext cx="7772400" cy="4103687"/>
          </a:xfrm>
        </p:spPr>
        <p:txBody>
          <a:bodyPr/>
          <a:lstStyle/>
          <a:p>
            <a:r>
              <a:rPr lang="en-GB" sz="4400" dirty="0" smtClean="0"/>
              <a:t>Funds schools</a:t>
            </a:r>
          </a:p>
          <a:p>
            <a:endParaRPr lang="en-GB" sz="4400" dirty="0" smtClean="0"/>
          </a:p>
          <a:p>
            <a:r>
              <a:rPr lang="en-GB" sz="4400" dirty="0" smtClean="0"/>
              <a:t>Includes a notional SEN allocation</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Notional SEN budget</a:t>
            </a:r>
            <a:endParaRPr lang="en-GB" dirty="0"/>
          </a:p>
        </p:txBody>
      </p:sp>
      <p:sp>
        <p:nvSpPr>
          <p:cNvPr id="3" name="Content Placeholder 2"/>
          <p:cNvSpPr>
            <a:spLocks noGrp="1"/>
          </p:cNvSpPr>
          <p:nvPr>
            <p:ph idx="1"/>
          </p:nvPr>
        </p:nvSpPr>
        <p:spPr/>
        <p:txBody>
          <a:bodyPr/>
          <a:lstStyle/>
          <a:p>
            <a:pPr>
              <a:buNone/>
            </a:pPr>
            <a:r>
              <a:rPr lang="en-GB" dirty="0" smtClean="0"/>
              <a:t> “</a:t>
            </a:r>
            <a:r>
              <a:rPr lang="en-GB" sz="3600" i="1" dirty="0" smtClean="0"/>
              <a:t>Whichever way LAs choose to allocate funding for low cost, </a:t>
            </a:r>
            <a:r>
              <a:rPr lang="en-GB" sz="3600" b="1" i="1" dirty="0" smtClean="0"/>
              <a:t>high incidence </a:t>
            </a:r>
            <a:r>
              <a:rPr lang="en-GB" sz="3600" i="1" dirty="0" smtClean="0"/>
              <a:t>SEN, they will still be required to give mainstream schools a notional SEN budget from the Schools Block.......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Notional SEN budget</a:t>
            </a:r>
            <a:endParaRPr lang="en-GB" dirty="0"/>
          </a:p>
        </p:txBody>
      </p:sp>
      <p:sp>
        <p:nvSpPr>
          <p:cNvPr id="3" name="Content Placeholder 2"/>
          <p:cNvSpPr>
            <a:spLocks noGrp="1"/>
          </p:cNvSpPr>
          <p:nvPr>
            <p:ph idx="1"/>
          </p:nvPr>
        </p:nvSpPr>
        <p:spPr/>
        <p:txBody>
          <a:bodyPr/>
          <a:lstStyle/>
          <a:p>
            <a:pPr>
              <a:buNone/>
            </a:pPr>
            <a:r>
              <a:rPr lang="en-GB" dirty="0" smtClean="0"/>
              <a:t> “</a:t>
            </a:r>
            <a:r>
              <a:rPr lang="en-GB" sz="3600" i="1" dirty="0" smtClean="0"/>
              <a:t> </a:t>
            </a:r>
            <a:r>
              <a:rPr lang="en-GB" i="1" dirty="0" smtClean="0"/>
              <a:t>It is from this notional budget that mainstream schools will be expected to:</a:t>
            </a:r>
          </a:p>
          <a:p>
            <a:pPr marL="742950" indent="-742950">
              <a:buAutoNum type="alphaLcParenR"/>
            </a:pPr>
            <a:r>
              <a:rPr lang="en-GB" i="1" dirty="0" smtClean="0"/>
              <a:t>Meet the needs of pupils with low cost high incidence needs</a:t>
            </a:r>
          </a:p>
          <a:p>
            <a:pPr marL="742950" indent="-742950">
              <a:buAutoNum type="alphaLcParenR"/>
            </a:pPr>
            <a:r>
              <a:rPr lang="en-GB" i="1" dirty="0" smtClean="0"/>
              <a:t>Contribute up to a certain level </a:t>
            </a:r>
            <a:r>
              <a:rPr lang="en-GB" b="1" i="1" dirty="0" smtClean="0"/>
              <a:t>set by the LA</a:t>
            </a:r>
            <a:r>
              <a:rPr lang="en-GB" i="1" dirty="0" smtClean="0"/>
              <a:t>, towards to cost of provision for pupils with high needs (including those with high cost, low incidence SEN</a:t>
            </a:r>
            <a:endParaRPr lang="en-GB" i="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Important Note</a:t>
            </a:r>
            <a:endParaRPr lang="en-GB" dirty="0"/>
          </a:p>
        </p:txBody>
      </p:sp>
      <p:sp>
        <p:nvSpPr>
          <p:cNvPr id="3" name="Content Placeholder 2"/>
          <p:cNvSpPr>
            <a:spLocks noGrp="1"/>
          </p:cNvSpPr>
          <p:nvPr>
            <p:ph idx="1"/>
          </p:nvPr>
        </p:nvSpPr>
        <p:spPr/>
        <p:txBody>
          <a:bodyPr/>
          <a:lstStyle/>
          <a:p>
            <a:r>
              <a:rPr lang="en-GB" sz="3600" dirty="0" smtClean="0"/>
              <a:t>The DfE guidance does not require </a:t>
            </a:r>
            <a:r>
              <a:rPr lang="en-GB" sz="3600" dirty="0" smtClean="0"/>
              <a:t>schools contribute to the cost of specialist </a:t>
            </a:r>
            <a:r>
              <a:rPr lang="en-GB" sz="3600" dirty="0" smtClean="0"/>
              <a:t>SI services </a:t>
            </a:r>
            <a:r>
              <a:rPr lang="en-GB" sz="3600" dirty="0" smtClean="0"/>
              <a:t>for their pupils as the DfE has </a:t>
            </a:r>
            <a:r>
              <a:rPr lang="en-GB" sz="3600" dirty="0" smtClean="0"/>
              <a:t>enabled LAs to hold centrally in the High Needs Block all current funding for these services. </a:t>
            </a:r>
          </a:p>
          <a:p>
            <a:pPr>
              <a:buNone/>
            </a:pPr>
            <a:r>
              <a:rPr lang="en-GB" dirty="0" smtClean="0"/>
              <a:t> </a:t>
            </a:r>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smtClean="0"/>
              <a:t>Important note continued</a:t>
            </a:r>
            <a:endParaRPr lang="en-GB" sz="4000" dirty="0"/>
          </a:p>
        </p:txBody>
      </p:sp>
      <p:sp>
        <p:nvSpPr>
          <p:cNvPr id="3" name="Content Placeholder 2"/>
          <p:cNvSpPr>
            <a:spLocks noGrp="1"/>
          </p:cNvSpPr>
          <p:nvPr>
            <p:ph idx="1"/>
          </p:nvPr>
        </p:nvSpPr>
        <p:spPr>
          <a:xfrm>
            <a:off x="685800" y="1700808"/>
            <a:ext cx="7772400" cy="4392017"/>
          </a:xfrm>
        </p:spPr>
        <p:txBody>
          <a:bodyPr/>
          <a:lstStyle/>
          <a:p>
            <a:r>
              <a:rPr lang="en-GB" sz="3400" dirty="0" smtClean="0"/>
              <a:t>There is no requirement to disaggregate the budget for specialist support services and delegate to schools that element of funding for those pupils without statements or are low cost. Therefore schools should not be required to pay for  support for such pupils</a:t>
            </a:r>
            <a:r>
              <a:rPr lang="en-GB" dirty="0" smtClean="0"/>
              <a:t>.</a:t>
            </a: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800" b="1" dirty="0" smtClean="0"/>
              <a:t>Question</a:t>
            </a:r>
            <a:endParaRPr lang="en-GB" sz="4800" b="1" dirty="0"/>
          </a:p>
        </p:txBody>
      </p:sp>
      <p:sp>
        <p:nvSpPr>
          <p:cNvPr id="3" name="Content Placeholder 2"/>
          <p:cNvSpPr>
            <a:spLocks noGrp="1"/>
          </p:cNvSpPr>
          <p:nvPr>
            <p:ph idx="1"/>
          </p:nvPr>
        </p:nvSpPr>
        <p:spPr/>
        <p:txBody>
          <a:bodyPr/>
          <a:lstStyle/>
          <a:p>
            <a:pPr>
              <a:buNone/>
            </a:pPr>
            <a:r>
              <a:rPr lang="en-GB" dirty="0" smtClean="0"/>
              <a:t> 	</a:t>
            </a:r>
            <a:r>
              <a:rPr lang="en-GB" sz="4000" dirty="0" smtClean="0"/>
              <a:t>What should be the level set by the LA for pupils with SI given that funding is delegated for high incidence needs but not low incidence needs. Is there a case for a differentiated approach?</a:t>
            </a:r>
          </a:p>
          <a:p>
            <a:pPr>
              <a:buNone/>
            </a:pPr>
            <a:endParaRPr lang="en-GB" sz="48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DfE recommendation</a:t>
            </a:r>
            <a:endParaRPr lang="en-GB" dirty="0"/>
          </a:p>
        </p:txBody>
      </p:sp>
      <p:sp>
        <p:nvSpPr>
          <p:cNvPr id="3" name="Content Placeholder 2"/>
          <p:cNvSpPr>
            <a:spLocks noGrp="1"/>
          </p:cNvSpPr>
          <p:nvPr>
            <p:ph idx="1"/>
          </p:nvPr>
        </p:nvSpPr>
        <p:spPr/>
        <p:txBody>
          <a:bodyPr/>
          <a:lstStyle/>
          <a:p>
            <a:r>
              <a:rPr lang="en-GB" sz="3600" dirty="0" smtClean="0"/>
              <a:t>DfE strongly recommends that a school’s  notional budget  contribute the first £6,000 to the cost of a statement (FE colleges make the same contribution for  students with a LD assessment</a:t>
            </a:r>
            <a:r>
              <a:rPr lang="en-GB" dirty="0" smtClean="0"/>
              <a:t>)</a:t>
            </a:r>
          </a:p>
          <a:p>
            <a:pPr>
              <a:buNone/>
            </a:pPr>
            <a:r>
              <a:rPr lang="en-GB" dirty="0" smtClean="0"/>
              <a:t>BUT</a:t>
            </a:r>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b="1" dirty="0" smtClean="0"/>
              <a:t>Transition</a:t>
            </a:r>
            <a:endParaRPr lang="en-GB" b="1" dirty="0"/>
          </a:p>
        </p:txBody>
      </p:sp>
      <p:sp>
        <p:nvSpPr>
          <p:cNvPr id="3" name="Content Placeholder 2"/>
          <p:cNvSpPr>
            <a:spLocks noGrp="1"/>
          </p:cNvSpPr>
          <p:nvPr>
            <p:ph idx="1"/>
          </p:nvPr>
        </p:nvSpPr>
        <p:spPr/>
        <p:txBody>
          <a:bodyPr/>
          <a:lstStyle/>
          <a:p>
            <a:r>
              <a:rPr lang="en-GB" sz="3600" dirty="0" smtClean="0"/>
              <a:t>Transitional arrangements will be considered to reflect that some LAs have higher levels of delegation and set much higher levels for  a school’s contribution and some have low or even no delegation</a:t>
            </a:r>
            <a:endParaRPr lang="en-GB" sz="36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a:t>
            </a:r>
            <a:endParaRPr lang="en-GB" dirty="0"/>
          </a:p>
        </p:txBody>
      </p:sp>
      <p:sp>
        <p:nvSpPr>
          <p:cNvPr id="3" name="Content Placeholder 2"/>
          <p:cNvSpPr>
            <a:spLocks noGrp="1"/>
          </p:cNvSpPr>
          <p:nvPr>
            <p:ph idx="1"/>
          </p:nvPr>
        </p:nvSpPr>
        <p:spPr/>
        <p:txBody>
          <a:bodyPr/>
          <a:lstStyle/>
          <a:p>
            <a:pPr>
              <a:buNone/>
            </a:pPr>
            <a:r>
              <a:rPr lang="en-GB" sz="4000" dirty="0" smtClean="0"/>
              <a:t>  Will an un-intend consequence of the school’s contribution increase demand for places in specialist provision (mainstream resourced provision or special schools) funded from the High Needs Block?</a:t>
            </a:r>
            <a:r>
              <a:rPr lang="en-GB" dirty="0" smtClean="0"/>
              <a:t>  </a:t>
            </a:r>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5400" b="1" dirty="0" smtClean="0"/>
              <a:t>High Needs Block</a:t>
            </a:r>
            <a:endParaRPr lang="en-GB" sz="5400" b="1" dirty="0"/>
          </a:p>
        </p:txBody>
      </p:sp>
      <p:sp>
        <p:nvSpPr>
          <p:cNvPr id="3" name="Content Placeholder 2"/>
          <p:cNvSpPr>
            <a:spLocks noGrp="1"/>
          </p:cNvSpPr>
          <p:nvPr>
            <p:ph idx="1"/>
          </p:nvPr>
        </p:nvSpPr>
        <p:spPr/>
        <p:txBody>
          <a:bodyPr/>
          <a:lstStyle/>
          <a:p>
            <a:pPr>
              <a:buNone/>
            </a:pPr>
            <a:r>
              <a:rPr lang="en-GB" sz="4000" b="1" dirty="0" smtClean="0"/>
              <a:t>A commissioning budget for C&amp;YP with High Level Needs </a:t>
            </a:r>
          </a:p>
          <a:p>
            <a:pPr>
              <a:buNone/>
            </a:pPr>
            <a:r>
              <a:rPr lang="en-GB" sz="4000" b="1" dirty="0" smtClean="0"/>
              <a:t>ie those who require provision costing more than about £10,000 </a:t>
            </a:r>
          </a:p>
          <a:p>
            <a:pPr>
              <a:buNone/>
            </a:pPr>
            <a:endParaRPr lang="en-GB" sz="4000" dirty="0" smtClean="0"/>
          </a:p>
          <a:p>
            <a:endParaRPr lang="en-GB" dirty="0" smtClean="0"/>
          </a:p>
          <a:p>
            <a:pPr>
              <a:buNone/>
            </a:pPr>
            <a:r>
              <a:rPr lang="en-GB" sz="4400" dirty="0" smtClean="0"/>
              <a:t>	</a:t>
            </a:r>
            <a:endParaRPr lang="en-GB" sz="4800" b="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HNB pays for:</a:t>
            </a:r>
            <a:endParaRPr lang="en-GB" b="1" dirty="0"/>
          </a:p>
        </p:txBody>
      </p:sp>
      <p:sp>
        <p:nvSpPr>
          <p:cNvPr id="3" name="Content Placeholder 2"/>
          <p:cNvSpPr>
            <a:spLocks noGrp="1"/>
          </p:cNvSpPr>
          <p:nvPr>
            <p:ph idx="1"/>
          </p:nvPr>
        </p:nvSpPr>
        <p:spPr/>
        <p:txBody>
          <a:bodyPr/>
          <a:lstStyle/>
          <a:p>
            <a:r>
              <a:rPr lang="en-GB" sz="3600" dirty="0" smtClean="0"/>
              <a:t>Specialist SEN support services</a:t>
            </a:r>
          </a:p>
          <a:p>
            <a:r>
              <a:rPr lang="en-GB" sz="3600" dirty="0" smtClean="0"/>
              <a:t>Additional support in mainstream EY settings, schools, FE (but schools and FE pay first £6,000)</a:t>
            </a:r>
          </a:p>
          <a:p>
            <a:r>
              <a:rPr lang="en-GB" sz="3600" dirty="0" smtClean="0"/>
              <a:t>Top up for resourced provision in mainstream and special school provision</a:t>
            </a:r>
          </a:p>
          <a:p>
            <a:pPr>
              <a:buNone/>
            </a:pPr>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HNB pays for:</a:t>
            </a:r>
            <a:endParaRPr lang="en-GB" b="1" dirty="0"/>
          </a:p>
        </p:txBody>
      </p:sp>
      <p:sp>
        <p:nvSpPr>
          <p:cNvPr id="3" name="Content Placeholder 2"/>
          <p:cNvSpPr>
            <a:spLocks noGrp="1"/>
          </p:cNvSpPr>
          <p:nvPr>
            <p:ph idx="1"/>
          </p:nvPr>
        </p:nvSpPr>
        <p:spPr/>
        <p:txBody>
          <a:bodyPr/>
          <a:lstStyle/>
          <a:p>
            <a:r>
              <a:rPr lang="en-GB" sz="3600" dirty="0" smtClean="0"/>
              <a:t>Top up funding for pupils with high needs in mainstream schools</a:t>
            </a:r>
          </a:p>
          <a:p>
            <a:r>
              <a:rPr lang="en-GB" sz="3600" dirty="0" smtClean="0"/>
              <a:t>SEN Transport</a:t>
            </a:r>
          </a:p>
          <a:p>
            <a:r>
              <a:rPr lang="en-GB" sz="3600" dirty="0" smtClean="0"/>
              <a:t>Personal SEN budget / direct payments</a:t>
            </a:r>
          </a:p>
          <a:p>
            <a:r>
              <a:rPr lang="en-GB" sz="3600" dirty="0" smtClean="0"/>
              <a:t>Early Years SEN</a:t>
            </a:r>
          </a:p>
          <a:p>
            <a:pPr>
              <a:buNone/>
            </a:pPr>
            <a:endParaRPr lang="en-GB" sz="36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 little flexibility</a:t>
            </a:r>
            <a:r>
              <a:rPr lang="en-GB" dirty="0" smtClean="0"/>
              <a:t>:</a:t>
            </a:r>
            <a:endParaRPr lang="en-GB" dirty="0"/>
          </a:p>
        </p:txBody>
      </p:sp>
      <p:sp>
        <p:nvSpPr>
          <p:cNvPr id="3" name="Content Placeholder 2"/>
          <p:cNvSpPr>
            <a:spLocks noGrp="1"/>
          </p:cNvSpPr>
          <p:nvPr>
            <p:ph idx="1"/>
          </p:nvPr>
        </p:nvSpPr>
        <p:spPr/>
        <p:txBody>
          <a:bodyPr/>
          <a:lstStyle/>
          <a:p>
            <a:endParaRPr lang="en-GB" dirty="0" smtClean="0"/>
          </a:p>
          <a:p>
            <a:r>
              <a:rPr lang="en-GB" sz="4000" dirty="0" smtClean="0"/>
              <a:t>LAs will be able to use the High Needs Block  to help schools whose formula funding does not adequately reflect the number and/or needs of pupils with SEN in the school. </a:t>
            </a:r>
          </a:p>
          <a:p>
            <a:endParaRPr lang="en-GB"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will the HN Block be calculated</a:t>
            </a:r>
            <a:endParaRPr lang="en-GB" dirty="0"/>
          </a:p>
        </p:txBody>
      </p:sp>
      <p:sp>
        <p:nvSpPr>
          <p:cNvPr id="3" name="Content Placeholder 2"/>
          <p:cNvSpPr>
            <a:spLocks noGrp="1"/>
          </p:cNvSpPr>
          <p:nvPr>
            <p:ph idx="1"/>
          </p:nvPr>
        </p:nvSpPr>
        <p:spPr/>
        <p:txBody>
          <a:bodyPr/>
          <a:lstStyle/>
          <a:p>
            <a:endParaRPr lang="en-GB" dirty="0" smtClean="0"/>
          </a:p>
          <a:p>
            <a:r>
              <a:rPr lang="en-GB" sz="3600" dirty="0" smtClean="0"/>
              <a:t>DfE to confirm each LA’s notional High Needs Block in December 12. It will be based on 2012-13 spend, possibly updated with 2013-14 population projections</a:t>
            </a:r>
            <a:r>
              <a:rPr lang="en-GB" dirty="0" smtClean="0"/>
              <a:t>. </a:t>
            </a:r>
          </a:p>
          <a:p>
            <a:r>
              <a:rPr lang="en-GB" dirty="0" smtClean="0"/>
              <a:t>Will this disadvantage high delegators?</a:t>
            </a:r>
          </a:p>
          <a:p>
            <a:endParaRPr lang="en-GB"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Funding  in mainstream</a:t>
            </a:r>
            <a:endParaRPr lang="en-GB" sz="3600" b="1" dirty="0"/>
          </a:p>
        </p:txBody>
      </p:sp>
      <p:sp>
        <p:nvSpPr>
          <p:cNvPr id="3" name="Content Placeholder 2"/>
          <p:cNvSpPr>
            <a:spLocks noGrp="1"/>
          </p:cNvSpPr>
          <p:nvPr>
            <p:ph idx="1"/>
          </p:nvPr>
        </p:nvSpPr>
        <p:spPr>
          <a:xfrm>
            <a:off x="685800" y="1700808"/>
            <a:ext cx="7772400" cy="4392017"/>
          </a:xfrm>
        </p:spPr>
        <p:txBody>
          <a:bodyPr/>
          <a:lstStyle/>
          <a:p>
            <a:pPr>
              <a:buNone/>
            </a:pPr>
            <a:r>
              <a:rPr lang="en-GB" dirty="0" smtClean="0"/>
              <a:t>3 elements</a:t>
            </a:r>
          </a:p>
          <a:p>
            <a:pPr marL="514350" indent="-514350">
              <a:buAutoNum type="arabicPeriod"/>
            </a:pPr>
            <a:r>
              <a:rPr lang="en-GB" sz="3400" b="1" dirty="0" smtClean="0"/>
              <a:t>Core education funding </a:t>
            </a:r>
            <a:r>
              <a:rPr lang="en-GB" sz="3400" dirty="0" smtClean="0"/>
              <a:t>eg standard pupil funding as awpu (approx £4,000)</a:t>
            </a:r>
          </a:p>
          <a:p>
            <a:pPr marL="514350" indent="-514350">
              <a:buNone/>
            </a:pPr>
            <a:r>
              <a:rPr lang="en-GB" sz="3400" dirty="0" smtClean="0"/>
              <a:t>2 </a:t>
            </a:r>
            <a:r>
              <a:rPr lang="en-GB" sz="3400" b="1" dirty="0" smtClean="0"/>
              <a:t>Additional Support Funding </a:t>
            </a:r>
            <a:r>
              <a:rPr lang="en-GB" sz="3400" dirty="0" smtClean="0"/>
              <a:t>– eg notional SEN budget that funds up to £6,000</a:t>
            </a:r>
          </a:p>
          <a:p>
            <a:pPr marL="514350" indent="-514350">
              <a:buNone/>
            </a:pPr>
            <a:r>
              <a:rPr lang="en-GB" sz="3400" dirty="0" smtClean="0"/>
              <a:t>3. </a:t>
            </a:r>
            <a:r>
              <a:rPr lang="en-GB" sz="3400" b="1" dirty="0" smtClean="0"/>
              <a:t>Top up funding </a:t>
            </a:r>
            <a:r>
              <a:rPr lang="en-GB" sz="3400" dirty="0" smtClean="0"/>
              <a:t>for high needs</a:t>
            </a:r>
            <a:endParaRPr lang="en-GB" sz="34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Specialist provision</a:t>
            </a:r>
            <a:endParaRPr lang="en-GB" dirty="0"/>
          </a:p>
        </p:txBody>
      </p:sp>
      <p:sp>
        <p:nvSpPr>
          <p:cNvPr id="3" name="Content Placeholder 2"/>
          <p:cNvSpPr>
            <a:spLocks noGrp="1"/>
          </p:cNvSpPr>
          <p:nvPr>
            <p:ph idx="1"/>
          </p:nvPr>
        </p:nvSpPr>
        <p:spPr/>
        <p:txBody>
          <a:bodyPr/>
          <a:lstStyle/>
          <a:p>
            <a:r>
              <a:rPr lang="en-GB" dirty="0" smtClean="0"/>
              <a:t>Currently funded by the number of purchased places whether occupied or not</a:t>
            </a:r>
          </a:p>
          <a:p>
            <a:r>
              <a:rPr lang="en-GB" dirty="0" smtClean="0"/>
              <a:t>In 2013/4 the place funded element will be reduced to £10,000 per place plus top up based on the number of actual pupils on roll</a:t>
            </a:r>
            <a:endParaRPr lang="en-GB"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NMSS</a:t>
            </a:r>
            <a:endParaRPr lang="en-GB" dirty="0"/>
          </a:p>
        </p:txBody>
      </p:sp>
      <p:sp>
        <p:nvSpPr>
          <p:cNvPr id="3" name="Content Placeholder 2"/>
          <p:cNvSpPr>
            <a:spLocks noGrp="1"/>
          </p:cNvSpPr>
          <p:nvPr>
            <p:ph idx="1"/>
          </p:nvPr>
        </p:nvSpPr>
        <p:spPr/>
        <p:txBody>
          <a:bodyPr/>
          <a:lstStyle/>
          <a:p>
            <a:r>
              <a:rPr lang="en-GB" dirty="0" smtClean="0"/>
              <a:t>Non maintained special schools will receive directly from the government £10,000 per place and LAs will pay the top up fee from the HNB</a:t>
            </a:r>
            <a:endParaRPr lang="en-GB"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Top Up Funding</a:t>
            </a:r>
            <a:endParaRPr lang="en-GB" dirty="0"/>
          </a:p>
        </p:txBody>
      </p:sp>
      <p:sp>
        <p:nvSpPr>
          <p:cNvPr id="3" name="Content Placeholder 2"/>
          <p:cNvSpPr>
            <a:spLocks noGrp="1"/>
          </p:cNvSpPr>
          <p:nvPr>
            <p:ph idx="1"/>
          </p:nvPr>
        </p:nvSpPr>
        <p:spPr/>
        <p:txBody>
          <a:bodyPr/>
          <a:lstStyle/>
          <a:p>
            <a:r>
              <a:rPr lang="en-GB" dirty="0" smtClean="0"/>
              <a:t>Provided on a per pupil/student basis based on assessed needs and the cost of provision received in the setting they are placed</a:t>
            </a:r>
          </a:p>
          <a:p>
            <a:r>
              <a:rPr lang="en-GB" dirty="0" smtClean="0"/>
              <a:t>To be agreed between provider and LA</a:t>
            </a:r>
          </a:p>
          <a:p>
            <a:r>
              <a:rPr lang="en-GB" dirty="0" smtClean="0"/>
              <a:t>No inter-authority recoupment</a:t>
            </a:r>
          </a:p>
          <a:p>
            <a:r>
              <a:rPr lang="en-GB" dirty="0" smtClean="0"/>
              <a:t>Close to real time movement of the pupil (no block or advanced purchases)</a:t>
            </a:r>
            <a:endParaRPr lang="en-GB"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Top up funding</a:t>
            </a:r>
            <a:endParaRPr lang="en-GB" dirty="0"/>
          </a:p>
        </p:txBody>
      </p:sp>
      <p:sp>
        <p:nvSpPr>
          <p:cNvPr id="3" name="Content Placeholder 2"/>
          <p:cNvSpPr>
            <a:spLocks noGrp="1"/>
          </p:cNvSpPr>
          <p:nvPr>
            <p:ph idx="1"/>
          </p:nvPr>
        </p:nvSpPr>
        <p:spPr/>
        <p:txBody>
          <a:bodyPr/>
          <a:lstStyle/>
          <a:p>
            <a:r>
              <a:rPr lang="en-GB" dirty="0" smtClean="0"/>
              <a:t>LAs could develop a banded model</a:t>
            </a:r>
          </a:p>
          <a:p>
            <a:r>
              <a:rPr lang="en-GB" dirty="0" smtClean="0"/>
              <a:t>LAs could work at regional level to adopt a consistent approach</a:t>
            </a:r>
          </a:p>
          <a:p>
            <a:r>
              <a:rPr lang="en-GB" dirty="0" smtClean="0"/>
              <a:t>Top up funding can take account of the fact that some specialist settings will not be full at times</a:t>
            </a:r>
            <a:endParaRPr lang="en-GB"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908720"/>
            <a:ext cx="6190456" cy="1143000"/>
          </a:xfrm>
        </p:spPr>
        <p:txBody>
          <a:bodyPr/>
          <a:lstStyle/>
          <a:p>
            <a:r>
              <a:rPr lang="en-GB" b="1" dirty="0" smtClean="0"/>
              <a:t>Funding of SEN Support Services</a:t>
            </a:r>
            <a:endParaRPr lang="en-GB" b="1" dirty="0"/>
          </a:p>
        </p:txBody>
      </p:sp>
      <p:sp>
        <p:nvSpPr>
          <p:cNvPr id="3" name="Content Placeholder 2"/>
          <p:cNvSpPr>
            <a:spLocks noGrp="1"/>
          </p:cNvSpPr>
          <p:nvPr>
            <p:ph idx="1"/>
          </p:nvPr>
        </p:nvSpPr>
        <p:spPr>
          <a:xfrm>
            <a:off x="685800" y="2708920"/>
            <a:ext cx="7772400" cy="3312368"/>
          </a:xfrm>
        </p:spPr>
        <p:txBody>
          <a:bodyPr/>
          <a:lstStyle/>
          <a:p>
            <a:r>
              <a:rPr lang="en-GB" sz="4000" dirty="0" smtClean="0"/>
              <a:t>DfE announcement at School Funding Implementation Group September 2012</a:t>
            </a:r>
            <a:endParaRPr lang="en-GB" sz="40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908720"/>
            <a:ext cx="6190456" cy="648072"/>
          </a:xfrm>
        </p:spPr>
        <p:txBody>
          <a:bodyPr/>
          <a:lstStyle/>
          <a:p>
            <a:r>
              <a:rPr lang="en-GB" sz="4000" dirty="0" smtClean="0"/>
              <a:t>Ministerial decision</a:t>
            </a:r>
            <a:endParaRPr lang="en-GB" sz="4000" dirty="0"/>
          </a:p>
        </p:txBody>
      </p:sp>
      <p:sp>
        <p:nvSpPr>
          <p:cNvPr id="3" name="Content Placeholder 2"/>
          <p:cNvSpPr>
            <a:spLocks noGrp="1"/>
          </p:cNvSpPr>
          <p:nvPr>
            <p:ph idx="1"/>
          </p:nvPr>
        </p:nvSpPr>
        <p:spPr>
          <a:xfrm>
            <a:off x="685800" y="1700808"/>
            <a:ext cx="7772400" cy="5122912"/>
          </a:xfrm>
        </p:spPr>
        <p:txBody>
          <a:bodyPr/>
          <a:lstStyle/>
          <a:p>
            <a:r>
              <a:rPr lang="en-GB" sz="3400" dirty="0" smtClean="0"/>
              <a:t>Ministers decided to remove the current double funding for specialist SEN support services.</a:t>
            </a:r>
          </a:p>
          <a:p>
            <a:endParaRPr lang="en-GB" sz="3400" dirty="0" smtClean="0"/>
          </a:p>
          <a:p>
            <a:r>
              <a:rPr lang="en-GB" sz="3400" dirty="0" smtClean="0"/>
              <a:t>From the 2013-14 academic year, Academies will no longer receive a separate SEN Local Authority Central Spend Equivalent Grant payment for SEN support services.</a:t>
            </a:r>
            <a:endParaRPr lang="en-GB" sz="34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6262688" cy="731168"/>
          </a:xfrm>
        </p:spPr>
        <p:txBody>
          <a:bodyPr/>
          <a:lstStyle/>
          <a:p>
            <a:r>
              <a:rPr lang="en-GB" dirty="0" smtClean="0"/>
              <a:t> </a:t>
            </a:r>
            <a:endParaRPr lang="en-GB" dirty="0"/>
          </a:p>
        </p:txBody>
      </p:sp>
      <p:sp>
        <p:nvSpPr>
          <p:cNvPr id="3" name="Content Placeholder 2"/>
          <p:cNvSpPr>
            <a:spLocks noGrp="1"/>
          </p:cNvSpPr>
          <p:nvPr>
            <p:ph idx="1"/>
          </p:nvPr>
        </p:nvSpPr>
        <p:spPr>
          <a:xfrm>
            <a:off x="685800" y="1700808"/>
            <a:ext cx="7772400" cy="4392017"/>
          </a:xfrm>
        </p:spPr>
        <p:txBody>
          <a:bodyPr/>
          <a:lstStyle/>
          <a:p>
            <a:r>
              <a:rPr lang="en-GB" sz="3400" dirty="0" smtClean="0"/>
              <a:t>LAs will be required to provide specialist SEN support services to all state funded schools on the same basis as maintained schools.</a:t>
            </a:r>
          </a:p>
          <a:p>
            <a:r>
              <a:rPr lang="en-GB" sz="3400" dirty="0" smtClean="0"/>
              <a:t>In relation to non-recoupment Academies and Free Schools, an appropriate amount will be added to the local authority’s DSG allocation.</a:t>
            </a:r>
            <a:endParaRPr lang="en-GB" sz="34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sz="4000" dirty="0" smtClean="0"/>
              <a:t>All of the current funding for support services can be retained centrally in the HNB irrespective of whether pupils have statement or not and irrespective of whether they are high needs or not. This:.....</a:t>
            </a:r>
          </a:p>
          <a:p>
            <a:r>
              <a:rPr lang="en-GB" sz="4000" dirty="0" smtClean="0"/>
              <a:t> </a:t>
            </a:r>
            <a:endParaRPr lang="en-GB" sz="40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sp>
        <p:nvSpPr>
          <p:cNvPr id="3" name="Content Placeholder 2"/>
          <p:cNvSpPr>
            <a:spLocks noGrp="1"/>
          </p:cNvSpPr>
          <p:nvPr>
            <p:ph idx="1"/>
          </p:nvPr>
        </p:nvSpPr>
        <p:spPr>
          <a:xfrm>
            <a:off x="685800" y="1628800"/>
            <a:ext cx="7772400" cy="4464025"/>
          </a:xfrm>
        </p:spPr>
        <p:txBody>
          <a:bodyPr/>
          <a:lstStyle/>
          <a:p>
            <a:pPr marL="514350" indent="-514350">
              <a:buAutoNum type="alphaLcParenR"/>
            </a:pPr>
            <a:r>
              <a:rPr lang="en-GB" dirty="0" smtClean="0"/>
              <a:t>Enables LAs to work preventatively</a:t>
            </a:r>
          </a:p>
          <a:p>
            <a:pPr marL="514350" indent="-514350">
              <a:buAutoNum type="alphaLcParenR"/>
            </a:pPr>
            <a:endParaRPr lang="en-GB" dirty="0" smtClean="0"/>
          </a:p>
          <a:p>
            <a:pPr marL="514350" indent="-514350">
              <a:buAutoNum type="alphaLcParenR"/>
            </a:pPr>
            <a:r>
              <a:rPr lang="en-GB" dirty="0" smtClean="0"/>
              <a:t>Reduces perverse incentive to go for statutory assessment</a:t>
            </a:r>
          </a:p>
          <a:p>
            <a:pPr marL="514350" indent="-514350">
              <a:buAutoNum type="alphaLcParenR"/>
            </a:pPr>
            <a:endParaRPr lang="en-GB" dirty="0" smtClean="0"/>
          </a:p>
          <a:p>
            <a:pPr marL="514350" indent="-514350">
              <a:buAutoNum type="alphaLcParenR"/>
            </a:pPr>
            <a:r>
              <a:rPr lang="en-GB" dirty="0" smtClean="0"/>
              <a:t>Recognises that for low incidence needs that delegation using a funding formula cannot reflect the true distribution of need between schools </a:t>
            </a:r>
            <a:endParaRPr lang="en-GB"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By Sept 2012 LAs must</a:t>
            </a:r>
            <a:endParaRPr lang="en-GB" dirty="0"/>
          </a:p>
        </p:txBody>
      </p:sp>
      <p:sp>
        <p:nvSpPr>
          <p:cNvPr id="3" name="Content Placeholder 2"/>
          <p:cNvSpPr>
            <a:spLocks noGrp="1"/>
          </p:cNvSpPr>
          <p:nvPr>
            <p:ph idx="1"/>
          </p:nvPr>
        </p:nvSpPr>
        <p:spPr/>
        <p:txBody>
          <a:bodyPr/>
          <a:lstStyle/>
          <a:p>
            <a:r>
              <a:rPr lang="en-GB" sz="4000" dirty="0" smtClean="0"/>
              <a:t>Confirm with the EFA the number of places in specialist SEN settings that will be funded in 2013-14</a:t>
            </a:r>
            <a:r>
              <a:rPr lang="en-GB" sz="4000" b="1" dirty="0" smtClean="0"/>
              <a:t> </a:t>
            </a:r>
          </a:p>
          <a:p>
            <a:endParaRPr lang="en-GB" dirty="0" smtClean="0"/>
          </a:p>
          <a:p>
            <a:pPr>
              <a:buNone/>
            </a:pPr>
            <a:r>
              <a:rPr lang="en-GB" dirty="0" smtClean="0"/>
              <a:t> </a:t>
            </a:r>
          </a:p>
          <a:p>
            <a:endParaRPr lang="en-GB"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By Oct 12 LAs must</a:t>
            </a:r>
            <a:endParaRPr lang="en-GB" dirty="0"/>
          </a:p>
        </p:txBody>
      </p:sp>
      <p:sp>
        <p:nvSpPr>
          <p:cNvPr id="3" name="Content Placeholder 2"/>
          <p:cNvSpPr>
            <a:spLocks noGrp="1"/>
          </p:cNvSpPr>
          <p:nvPr>
            <p:ph idx="1"/>
          </p:nvPr>
        </p:nvSpPr>
        <p:spPr/>
        <p:txBody>
          <a:bodyPr/>
          <a:lstStyle/>
          <a:p>
            <a:r>
              <a:rPr lang="en-GB" sz="4400" dirty="0" smtClean="0"/>
              <a:t>Decide on the level up to which mainstream schools will contribute to the needs of high needs pupils (DfE recommends £6,000)</a:t>
            </a:r>
          </a:p>
          <a:p>
            <a:endParaRPr lang="en-GB" sz="4400" dirty="0" smtClean="0"/>
          </a:p>
          <a:p>
            <a:pPr>
              <a:buNone/>
            </a:pPr>
            <a:r>
              <a:rPr lang="en-GB" sz="4400" dirty="0" smtClean="0"/>
              <a:t> </a:t>
            </a:r>
          </a:p>
          <a:p>
            <a:endParaRPr lang="en-GB"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By Oct 12 LAs must</a:t>
            </a:r>
            <a:endParaRPr lang="en-GB" dirty="0"/>
          </a:p>
        </p:txBody>
      </p:sp>
      <p:sp>
        <p:nvSpPr>
          <p:cNvPr id="3" name="Content Placeholder 2"/>
          <p:cNvSpPr>
            <a:spLocks noGrp="1"/>
          </p:cNvSpPr>
          <p:nvPr>
            <p:ph idx="1"/>
          </p:nvPr>
        </p:nvSpPr>
        <p:spPr/>
        <p:txBody>
          <a:bodyPr/>
          <a:lstStyle/>
          <a:p>
            <a:r>
              <a:rPr lang="en-GB" sz="4000" dirty="0" smtClean="0"/>
              <a:t>Identify the notional SEN budget mainstream schools will receive for meeting high-incidence SEN and for contributing to the provision of pre-16 high needs pupils</a:t>
            </a:r>
          </a:p>
          <a:p>
            <a:endParaRPr lang="en-GB" dirty="0" smtClean="0"/>
          </a:p>
          <a:p>
            <a:pPr>
              <a:buNone/>
            </a:pPr>
            <a:r>
              <a:rPr lang="en-GB" dirty="0" smtClean="0"/>
              <a:t> </a:t>
            </a:r>
          </a:p>
          <a:p>
            <a:endParaRPr lang="en-GB"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By Oct 2012 LAs </a:t>
            </a:r>
            <a:r>
              <a:rPr lang="en-GB" b="1" dirty="0" smtClean="0"/>
              <a:t>must</a:t>
            </a:r>
            <a:endParaRPr lang="en-GB" b="1" dirty="0"/>
          </a:p>
        </p:txBody>
      </p:sp>
      <p:sp>
        <p:nvSpPr>
          <p:cNvPr id="3" name="Content Placeholder 2"/>
          <p:cNvSpPr>
            <a:spLocks noGrp="1"/>
          </p:cNvSpPr>
          <p:nvPr>
            <p:ph idx="1"/>
          </p:nvPr>
        </p:nvSpPr>
        <p:spPr/>
        <p:txBody>
          <a:bodyPr/>
          <a:lstStyle/>
          <a:p>
            <a:pPr>
              <a:buNone/>
            </a:pPr>
            <a:r>
              <a:rPr lang="en-GB" b="1" dirty="0" smtClean="0"/>
              <a:t>  </a:t>
            </a:r>
            <a:r>
              <a:rPr lang="en-GB" sz="3600" i="1" dirty="0" smtClean="0"/>
              <a:t>“Define the financial contribution that mainstream providers will make for high needs pupils and students </a:t>
            </a:r>
            <a:r>
              <a:rPr lang="en-GB" sz="3600" b="1" i="1" dirty="0" smtClean="0"/>
              <a:t>in terms of the provision that they will offer</a:t>
            </a:r>
            <a:r>
              <a:rPr lang="en-GB" sz="3600" i="1" dirty="0" smtClean="0"/>
              <a:t> – this will be an important aspect of the preparation of the local offer”</a:t>
            </a:r>
            <a:endParaRPr lang="en-GB" sz="3600" i="1"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By April 2013</a:t>
            </a:r>
            <a:endParaRPr lang="en-GB" dirty="0"/>
          </a:p>
        </p:txBody>
      </p:sp>
      <p:sp>
        <p:nvSpPr>
          <p:cNvPr id="3" name="Content Placeholder 2"/>
          <p:cNvSpPr>
            <a:spLocks noGrp="1"/>
          </p:cNvSpPr>
          <p:nvPr>
            <p:ph idx="1"/>
          </p:nvPr>
        </p:nvSpPr>
        <p:spPr/>
        <p:txBody>
          <a:bodyPr/>
          <a:lstStyle/>
          <a:p>
            <a:endParaRPr lang="en-GB" dirty="0" smtClean="0"/>
          </a:p>
          <a:p>
            <a:r>
              <a:rPr lang="en-GB" sz="4000" dirty="0" smtClean="0"/>
              <a:t>Local authorities must work with providers and confirm the rates of per-pupil top-up funding that will be used in 2013-14. </a:t>
            </a:r>
          </a:p>
          <a:p>
            <a:endParaRPr lang="en-GB"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3995936" y="2420938"/>
            <a:ext cx="4752528" cy="3168650"/>
          </a:xfrm>
        </p:spPr>
        <p:txBody>
          <a:bodyPr/>
          <a:lstStyle/>
          <a:p>
            <a:pPr algn="l" eaLnBrk="1" hangingPunct="1"/>
            <a:r>
              <a:rPr lang="en-GB" sz="4000" b="1" dirty="0" smtClean="0">
                <a:latin typeface="Arial" charset="0"/>
                <a:cs typeface="Arial" charset="0"/>
              </a:rPr>
              <a:t>Implementation in Nottingham ..........</a:t>
            </a:r>
          </a:p>
        </p:txBody>
      </p:sp>
      <p:pic>
        <p:nvPicPr>
          <p:cNvPr id="12292" name="Picture 5"/>
          <p:cNvPicPr>
            <a:picLocks noChangeAspect="1" noChangeArrowheads="1"/>
          </p:cNvPicPr>
          <p:nvPr/>
        </p:nvPicPr>
        <p:blipFill>
          <a:blip r:embed="rId3" cstate="print"/>
          <a:srcRect/>
          <a:stretch>
            <a:fillRect/>
          </a:stretch>
        </p:blipFill>
        <p:spPr bwMode="auto">
          <a:xfrm>
            <a:off x="264294" y="1628775"/>
            <a:ext cx="3803650" cy="4462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owerpoint template general logo">
  <a:themeElements>
    <a:clrScheme name="Standard slide 1">
      <a:dk1>
        <a:srgbClr val="000000"/>
      </a:dk1>
      <a:lt1>
        <a:srgbClr val="FFFFFF"/>
      </a:lt1>
      <a:dk2>
        <a:srgbClr val="000000"/>
      </a:dk2>
      <a:lt2>
        <a:srgbClr val="808080"/>
      </a:lt2>
      <a:accent1>
        <a:srgbClr val="A19EC2"/>
      </a:accent1>
      <a:accent2>
        <a:srgbClr val="F5A65C"/>
      </a:accent2>
      <a:accent3>
        <a:srgbClr val="FFFFFF"/>
      </a:accent3>
      <a:accent4>
        <a:srgbClr val="000000"/>
      </a:accent4>
      <a:accent5>
        <a:srgbClr val="CDCCDD"/>
      </a:accent5>
      <a:accent6>
        <a:srgbClr val="DE9653"/>
      </a:accent6>
      <a:hlink>
        <a:srgbClr val="D26157"/>
      </a:hlink>
      <a:folHlink>
        <a:srgbClr val="96BCD2"/>
      </a:folHlink>
    </a:clrScheme>
    <a:fontScheme name="Standard slide">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Standard slide 1">
        <a:dk1>
          <a:srgbClr val="000000"/>
        </a:dk1>
        <a:lt1>
          <a:srgbClr val="FFFFFF"/>
        </a:lt1>
        <a:dk2>
          <a:srgbClr val="000000"/>
        </a:dk2>
        <a:lt2>
          <a:srgbClr val="808080"/>
        </a:lt2>
        <a:accent1>
          <a:srgbClr val="A19EC2"/>
        </a:accent1>
        <a:accent2>
          <a:srgbClr val="F5A65C"/>
        </a:accent2>
        <a:accent3>
          <a:srgbClr val="FFFFFF"/>
        </a:accent3>
        <a:accent4>
          <a:srgbClr val="000000"/>
        </a:accent4>
        <a:accent5>
          <a:srgbClr val="CDCCDD"/>
        </a:accent5>
        <a:accent6>
          <a:srgbClr val="DE9653"/>
        </a:accent6>
        <a:hlink>
          <a:srgbClr val="D26157"/>
        </a:hlink>
        <a:folHlink>
          <a:srgbClr val="96BCD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st slide">
  <a:themeElements>
    <a:clrScheme name="Last slide 1">
      <a:dk1>
        <a:srgbClr val="000000"/>
      </a:dk1>
      <a:lt1>
        <a:srgbClr val="FFFFFF"/>
      </a:lt1>
      <a:dk2>
        <a:srgbClr val="000000"/>
      </a:dk2>
      <a:lt2>
        <a:srgbClr val="808080"/>
      </a:lt2>
      <a:accent1>
        <a:srgbClr val="A19EC2"/>
      </a:accent1>
      <a:accent2>
        <a:srgbClr val="F5A65C"/>
      </a:accent2>
      <a:accent3>
        <a:srgbClr val="FFFFFF"/>
      </a:accent3>
      <a:accent4>
        <a:srgbClr val="000000"/>
      </a:accent4>
      <a:accent5>
        <a:srgbClr val="CDCCDD"/>
      </a:accent5>
      <a:accent6>
        <a:srgbClr val="DE9653"/>
      </a:accent6>
      <a:hlink>
        <a:srgbClr val="D26157"/>
      </a:hlink>
      <a:folHlink>
        <a:srgbClr val="96BCD2"/>
      </a:folHlink>
    </a:clrScheme>
    <a:fontScheme name="Last slide">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Last slide 1">
        <a:dk1>
          <a:srgbClr val="000000"/>
        </a:dk1>
        <a:lt1>
          <a:srgbClr val="FFFFFF"/>
        </a:lt1>
        <a:dk2>
          <a:srgbClr val="000000"/>
        </a:dk2>
        <a:lt2>
          <a:srgbClr val="808080"/>
        </a:lt2>
        <a:accent1>
          <a:srgbClr val="A19EC2"/>
        </a:accent1>
        <a:accent2>
          <a:srgbClr val="F5A65C"/>
        </a:accent2>
        <a:accent3>
          <a:srgbClr val="FFFFFF"/>
        </a:accent3>
        <a:accent4>
          <a:srgbClr val="000000"/>
        </a:accent4>
        <a:accent5>
          <a:srgbClr val="CDCCDD"/>
        </a:accent5>
        <a:accent6>
          <a:srgbClr val="DE9653"/>
        </a:accent6>
        <a:hlink>
          <a:srgbClr val="D26157"/>
        </a:hlink>
        <a:folHlink>
          <a:srgbClr val="96BCD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8F8F8"/>
    </a:lt1>
    <a:dk2>
      <a:srgbClr val="000000"/>
    </a:dk2>
    <a:lt2>
      <a:srgbClr val="808080"/>
    </a:lt2>
    <a:accent1>
      <a:srgbClr val="7373A9"/>
    </a:accent1>
    <a:accent2>
      <a:srgbClr val="56A2BA"/>
    </a:accent2>
    <a:accent3>
      <a:srgbClr val="FBFBFB"/>
    </a:accent3>
    <a:accent4>
      <a:srgbClr val="000000"/>
    </a:accent4>
    <a:accent5>
      <a:srgbClr val="BCBCD1"/>
    </a:accent5>
    <a:accent6>
      <a:srgbClr val="4D92A8"/>
    </a:accent6>
    <a:hlink>
      <a:srgbClr val="F68026"/>
    </a:hlink>
    <a:folHlink>
      <a:srgbClr val="B6D5F1"/>
    </a:folHlink>
  </a:clrScheme>
</a:themeOverride>
</file>

<file path=docProps/app.xml><?xml version="1.0" encoding="utf-8"?>
<Properties xmlns="http://schemas.openxmlformats.org/officeDocument/2006/extended-properties" xmlns:vt="http://schemas.openxmlformats.org/officeDocument/2006/docPropsVTypes">
  <Template>Powerpoint template general logo</Template>
  <TotalTime>2305</TotalTime>
  <Words>1157</Words>
  <Application>Microsoft Office PowerPoint</Application>
  <PresentationFormat>On-screen Show (4:3)</PresentationFormat>
  <Paragraphs>127</Paragraphs>
  <Slides>36</Slides>
  <Notes>2</Notes>
  <HiddenSlides>0</HiddenSlides>
  <MMClips>0</MMClips>
  <ScaleCrop>false</ScaleCrop>
  <HeadingPairs>
    <vt:vector size="4" baseType="variant">
      <vt:variant>
        <vt:lpstr>Theme</vt:lpstr>
      </vt:variant>
      <vt:variant>
        <vt:i4>2</vt:i4>
      </vt:variant>
      <vt:variant>
        <vt:lpstr>Slide Titles</vt:lpstr>
      </vt:variant>
      <vt:variant>
        <vt:i4>36</vt:i4>
      </vt:variant>
    </vt:vector>
  </HeadingPairs>
  <TitlesOfParts>
    <vt:vector size="38" baseType="lpstr">
      <vt:lpstr>Powerpoint template general logo</vt:lpstr>
      <vt:lpstr>Last slide</vt:lpstr>
      <vt:lpstr>Slide 1</vt:lpstr>
      <vt:lpstr>Important to note:</vt:lpstr>
      <vt:lpstr>Therefore:</vt:lpstr>
      <vt:lpstr>Objective</vt:lpstr>
      <vt:lpstr> </vt:lpstr>
      <vt:lpstr>The DSG</vt:lpstr>
      <vt:lpstr>Schools Block</vt:lpstr>
      <vt:lpstr>Notional SEN budget</vt:lpstr>
      <vt:lpstr>Notional SEN budget</vt:lpstr>
      <vt:lpstr>Important Note</vt:lpstr>
      <vt:lpstr>Important note continued</vt:lpstr>
      <vt:lpstr>Question</vt:lpstr>
      <vt:lpstr>DfE recommendation</vt:lpstr>
      <vt:lpstr>  Transition</vt:lpstr>
      <vt:lpstr>Question</vt:lpstr>
      <vt:lpstr>High Needs Block</vt:lpstr>
      <vt:lpstr>HNB pays for:</vt:lpstr>
      <vt:lpstr>HNB pays for:</vt:lpstr>
      <vt:lpstr>A little flexibility:</vt:lpstr>
      <vt:lpstr>How will the HN Block be calculated</vt:lpstr>
      <vt:lpstr>Funding  in mainstream</vt:lpstr>
      <vt:lpstr>Specialist provision</vt:lpstr>
      <vt:lpstr>NMSS</vt:lpstr>
      <vt:lpstr>Top Up Funding</vt:lpstr>
      <vt:lpstr>Top up funding</vt:lpstr>
      <vt:lpstr>Funding of SEN Support Services</vt:lpstr>
      <vt:lpstr>Ministerial decision</vt:lpstr>
      <vt:lpstr> </vt:lpstr>
      <vt:lpstr>Slide 29</vt:lpstr>
      <vt:lpstr> </vt:lpstr>
      <vt:lpstr>By Sept 2012 LAs must</vt:lpstr>
      <vt:lpstr>By Oct 12 LAs must</vt:lpstr>
      <vt:lpstr>By Oct 12 LAs must</vt:lpstr>
      <vt:lpstr>By Oct 2012 LAs must</vt:lpstr>
      <vt:lpstr>By April 2013</vt:lpstr>
      <vt:lpstr>Implementation in Nottingham ..........</vt:lpstr>
    </vt:vector>
  </TitlesOfParts>
  <Company>NDCS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Yvonne Tysoe</dc:creator>
  <cp:lastModifiedBy>Brian Gale</cp:lastModifiedBy>
  <cp:revision>229</cp:revision>
  <dcterms:created xsi:type="dcterms:W3CDTF">2012-03-07T14:16:58Z</dcterms:created>
  <dcterms:modified xsi:type="dcterms:W3CDTF">2012-11-07T12:06:27Z</dcterms:modified>
</cp:coreProperties>
</file>