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tags/tag5.xml" ContentType="application/vnd.openxmlformats-officedocument.presentationml.tags+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63" r:id="rId4"/>
    <p:sldId id="264" r:id="rId5"/>
    <p:sldId id="265" r:id="rId6"/>
    <p:sldId id="259"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49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2AECEAA-BD9A-4970-A9F0-EC49941A323F}" type="datetimeFigureOut">
              <a:rPr lang="en-GB" smtClean="0"/>
              <a:pPr/>
              <a:t>03/02/2013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AFBEC0-57C1-4D23-8A07-8978E9A46718}"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2AECEAA-BD9A-4970-A9F0-EC49941A323F}" type="datetimeFigureOut">
              <a:rPr lang="en-GB" smtClean="0"/>
              <a:pPr/>
              <a:t>03/02/2013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AFBEC0-57C1-4D23-8A07-8978E9A4671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2AECEAA-BD9A-4970-A9F0-EC49941A323F}" type="datetimeFigureOut">
              <a:rPr lang="en-GB" smtClean="0"/>
              <a:pPr/>
              <a:t>03/02/2013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AFBEC0-57C1-4D23-8A07-8978E9A46718}"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2AECEAA-BD9A-4970-A9F0-EC49941A323F}" type="datetimeFigureOut">
              <a:rPr lang="en-GB" smtClean="0"/>
              <a:pPr/>
              <a:t>03/02/2013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AFBEC0-57C1-4D23-8A07-8978E9A4671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2AECEAA-BD9A-4970-A9F0-EC49941A323F}" type="datetimeFigureOut">
              <a:rPr lang="en-GB" smtClean="0"/>
              <a:pPr/>
              <a:t>03/02/2013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FAFBEC0-57C1-4D23-8A07-8978E9A46718}"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2AECEAA-BD9A-4970-A9F0-EC49941A323F}" type="datetimeFigureOut">
              <a:rPr lang="en-GB" smtClean="0"/>
              <a:pPr/>
              <a:t>03/02/2013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AFBEC0-57C1-4D23-8A07-8978E9A4671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AECEAA-BD9A-4970-A9F0-EC49941A323F}" type="datetimeFigureOut">
              <a:rPr lang="en-GB" smtClean="0"/>
              <a:pPr/>
              <a:t>03/02/2013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FAFBEC0-57C1-4D23-8A07-8978E9A4671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AECEAA-BD9A-4970-A9F0-EC49941A323F}" type="datetimeFigureOut">
              <a:rPr lang="en-GB" smtClean="0"/>
              <a:pPr/>
              <a:t>03/02/2013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AFBEC0-57C1-4D23-8A07-8978E9A4671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AECEAA-BD9A-4970-A9F0-EC49941A323F}" type="datetimeFigureOut">
              <a:rPr lang="en-GB" smtClean="0"/>
              <a:pPr/>
              <a:t>03/02/2013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AFBEC0-57C1-4D23-8A07-8978E9A4671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2AECEAA-BD9A-4970-A9F0-EC49941A323F}" type="datetimeFigureOut">
              <a:rPr lang="en-GB" smtClean="0"/>
              <a:pPr/>
              <a:t>03/02/2013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AFBEC0-57C1-4D23-8A07-8978E9A4671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2AECEAA-BD9A-4970-A9F0-EC49941A323F}" type="datetimeFigureOut">
              <a:rPr lang="en-GB" smtClean="0"/>
              <a:pPr/>
              <a:t>03/02/2013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AFBEC0-57C1-4D23-8A07-8978E9A4671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92D050">
                <a:alpha val="57000"/>
              </a:srgbClr>
            </a:gs>
            <a:gs pos="53000">
              <a:srgbClr val="D4DEFF"/>
            </a:gs>
            <a:gs pos="83000">
              <a:srgbClr val="D4DEFF"/>
            </a:gs>
            <a:gs pos="100000">
              <a:srgbClr val="96AB94"/>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AECEAA-BD9A-4970-A9F0-EC49941A323F}" type="datetimeFigureOut">
              <a:rPr lang="en-GB" smtClean="0"/>
              <a:pPr/>
              <a:t>03/02/2013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AFBEC0-57C1-4D23-8A07-8978E9A46718}"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hyperlink" Target="Dummy%20Family%20Conversation%20record.doc" TargetMode="External"/><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hyperlink" Target="Dummy%20Single%20Plan%20younger%20child.doc" TargetMode="External"/><Relationship Id="rId4" Type="http://schemas.openxmlformats.org/officeDocument/2006/relationships/hyperlink" Target="Dummy%20HI%20Assessment%20and%20Information%20Gathering%20Form%202.doc" TargetMode="Externa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Education Health and Care Plans</a:t>
            </a:r>
            <a:endParaRPr lang="en-GB" dirty="0"/>
          </a:p>
        </p:txBody>
      </p:sp>
      <p:sp>
        <p:nvSpPr>
          <p:cNvPr id="3" name="Subtitle 2"/>
          <p:cNvSpPr>
            <a:spLocks noGrp="1"/>
          </p:cNvSpPr>
          <p:nvPr>
            <p:ph type="subTitle" idx="1"/>
          </p:nvPr>
        </p:nvSpPr>
        <p:spPr/>
        <p:txBody>
          <a:bodyPr/>
          <a:lstStyle/>
          <a:p>
            <a:r>
              <a:rPr lang="en-GB" dirty="0" smtClean="0"/>
              <a:t>‘The Single Plan’</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a:t>
            </a:r>
            <a:endParaRPr lang="en-GB" dirty="0"/>
          </a:p>
        </p:txBody>
      </p:sp>
      <p:sp>
        <p:nvSpPr>
          <p:cNvPr id="3" name="Content Placeholder 2"/>
          <p:cNvSpPr>
            <a:spLocks noGrp="1"/>
          </p:cNvSpPr>
          <p:nvPr>
            <p:ph idx="1"/>
          </p:nvPr>
        </p:nvSpPr>
        <p:spPr>
          <a:xfrm>
            <a:off x="457200" y="1340768"/>
            <a:ext cx="8229600" cy="5040560"/>
          </a:xfrm>
        </p:spPr>
        <p:txBody>
          <a:bodyPr>
            <a:normAutofit fontScale="70000" lnSpcReduction="20000"/>
          </a:bodyPr>
          <a:lstStyle/>
          <a:p>
            <a:pPr>
              <a:buNone/>
            </a:pPr>
            <a:r>
              <a:rPr lang="en-GB" sz="3400" dirty="0" smtClean="0">
                <a:latin typeface="Arial" pitchFamily="34" charset="0"/>
                <a:cs typeface="Arial" pitchFamily="34" charset="0"/>
              </a:rPr>
              <a:t>‘The EHC Plan will require Services to work together with families to agree on a straightforward plan of action to reflect the family’s ambitions for their child from early years to adulthood’  </a:t>
            </a:r>
          </a:p>
          <a:p>
            <a:pPr>
              <a:buNone/>
            </a:pPr>
            <a:endParaRPr lang="en-GB" sz="3400" dirty="0" smtClean="0">
              <a:latin typeface="Arial" pitchFamily="34" charset="0"/>
              <a:cs typeface="Arial" pitchFamily="34" charset="0"/>
            </a:endParaRPr>
          </a:p>
          <a:p>
            <a:pPr>
              <a:buNone/>
            </a:pPr>
            <a:r>
              <a:rPr lang="en-GB" sz="3400" dirty="0" smtClean="0">
                <a:latin typeface="Arial" pitchFamily="34" charset="0"/>
                <a:cs typeface="Arial" pitchFamily="34" charset="0"/>
              </a:rPr>
              <a:t>‘ It will transfer power to professionals on the front line and strip away unnecessary </a:t>
            </a:r>
            <a:r>
              <a:rPr lang="en-GB" sz="3400" dirty="0" err="1" smtClean="0">
                <a:latin typeface="Arial" pitchFamily="34" charset="0"/>
                <a:cs typeface="Arial" pitchFamily="34" charset="0"/>
              </a:rPr>
              <a:t>beaurocracy</a:t>
            </a:r>
            <a:r>
              <a:rPr lang="en-GB" sz="3400" dirty="0" smtClean="0">
                <a:latin typeface="Arial" pitchFamily="34" charset="0"/>
                <a:cs typeface="Arial" pitchFamily="34" charset="0"/>
              </a:rPr>
              <a:t> – professionals can innovate and use their judgement’</a:t>
            </a:r>
          </a:p>
          <a:p>
            <a:pPr>
              <a:buNone/>
            </a:pPr>
            <a:endParaRPr lang="en-GB" sz="3400" dirty="0" smtClean="0">
              <a:latin typeface="Arial" pitchFamily="34" charset="0"/>
              <a:cs typeface="Arial" pitchFamily="34" charset="0"/>
            </a:endParaRPr>
          </a:p>
          <a:p>
            <a:pPr>
              <a:buNone/>
            </a:pPr>
            <a:r>
              <a:rPr lang="en-GB" sz="3400" dirty="0" smtClean="0">
                <a:latin typeface="Arial" pitchFamily="34" charset="0"/>
                <a:cs typeface="Arial" pitchFamily="34" charset="0"/>
              </a:rPr>
              <a:t>‘The </a:t>
            </a:r>
            <a:r>
              <a:rPr lang="en-GB" sz="3400" dirty="0">
                <a:latin typeface="Arial" pitchFamily="34" charset="0"/>
                <a:cs typeface="Arial" pitchFamily="34" charset="0"/>
              </a:rPr>
              <a:t>new ‘Education, Health and Care Plan’ will provide the same statutory protection to parents as the statement of SEN and will include a commitment from all parties to provide their services, with local assessment and plan pathfinders testing the best way to achieve this</a:t>
            </a:r>
            <a:r>
              <a:rPr lang="en-GB" sz="3400" dirty="0" smtClean="0">
                <a:latin typeface="Arial" pitchFamily="34" charset="0"/>
                <a:cs typeface="Arial" pitchFamily="34" charset="0"/>
              </a:rPr>
              <a:t>.’</a:t>
            </a:r>
            <a:endParaRPr lang="en-GB" sz="3400" dirty="0">
              <a:latin typeface="Arial" pitchFamily="34" charset="0"/>
              <a:cs typeface="Arial" pitchFamily="34" charset="0"/>
            </a:endParaRPr>
          </a:p>
          <a:p>
            <a:pPr>
              <a:buNone/>
            </a:pPr>
            <a:endParaRPr lang="en-GB" sz="2400" dirty="0" smtClean="0">
              <a:latin typeface="Arial" pitchFamily="34" charset="0"/>
              <a:cs typeface="Arial" pitchFamily="34" charset="0"/>
            </a:endParaRPr>
          </a:p>
          <a:p>
            <a:pPr>
              <a:buNone/>
            </a:pPr>
            <a:r>
              <a:rPr lang="en-GB" sz="2400" dirty="0" err="1" smtClean="0">
                <a:latin typeface="Arial" pitchFamily="34" charset="0"/>
                <a:cs typeface="Arial" pitchFamily="34" charset="0"/>
              </a:rPr>
              <a:t>DfE</a:t>
            </a:r>
            <a:r>
              <a:rPr lang="en-GB" sz="2400" dirty="0" smtClean="0">
                <a:latin typeface="Arial" pitchFamily="34" charset="0"/>
                <a:cs typeface="Arial" pitchFamily="34" charset="0"/>
              </a:rPr>
              <a:t> Dec 2012</a:t>
            </a:r>
            <a:endParaRPr lang="en-GB" sz="2400" dirty="0">
              <a:latin typeface="Arial" pitchFamily="34" charset="0"/>
              <a:cs typeface="Arial"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dissolv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dissolv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dissolv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6275040" cy="274042"/>
          </a:xfrm>
        </p:spPr>
        <p:txBody>
          <a:bodyPr>
            <a:noAutofit/>
          </a:bodyPr>
          <a:lstStyle/>
          <a:p>
            <a:r>
              <a:rPr lang="en-GB" sz="3200" dirty="0" smtClean="0"/>
              <a:t>The Process</a:t>
            </a:r>
            <a:endParaRPr lang="en-GB" sz="3200" dirty="0"/>
          </a:p>
        </p:txBody>
      </p:sp>
      <p:sp>
        <p:nvSpPr>
          <p:cNvPr id="3" name="Content Placeholder 2"/>
          <p:cNvSpPr>
            <a:spLocks noGrp="1"/>
          </p:cNvSpPr>
          <p:nvPr>
            <p:ph idx="1"/>
          </p:nvPr>
        </p:nvSpPr>
        <p:spPr>
          <a:xfrm>
            <a:off x="457200" y="764704"/>
            <a:ext cx="8229600" cy="5976664"/>
          </a:xfrm>
        </p:spPr>
        <p:txBody>
          <a:bodyPr>
            <a:normAutofit fontScale="25000" lnSpcReduction="20000"/>
          </a:bodyPr>
          <a:lstStyle/>
          <a:p>
            <a:pPr algn="ctr">
              <a:buNone/>
            </a:pPr>
            <a:r>
              <a:rPr lang="en-GB" sz="5600" b="1" dirty="0" smtClean="0">
                <a:latin typeface="Arial" pitchFamily="34" charset="0"/>
                <a:cs typeface="Arial" pitchFamily="34" charset="0"/>
              </a:rPr>
              <a:t>Single Plan Process (Solihull Sensory Team Model)</a:t>
            </a:r>
            <a:endParaRPr lang="en-GB" sz="5600" dirty="0" smtClean="0">
              <a:latin typeface="Arial" pitchFamily="34" charset="0"/>
              <a:cs typeface="Arial" pitchFamily="34" charset="0"/>
            </a:endParaRPr>
          </a:p>
          <a:p>
            <a:pPr>
              <a:buNone/>
            </a:pPr>
            <a:r>
              <a:rPr lang="en-GB" sz="4300" dirty="0" smtClean="0">
                <a:latin typeface="Arial" pitchFamily="34" charset="0"/>
                <a:cs typeface="Arial" pitchFamily="34" charset="0"/>
              </a:rPr>
              <a:t> </a:t>
            </a:r>
          </a:p>
          <a:p>
            <a:pPr lvl="0"/>
            <a:r>
              <a:rPr lang="en-GB" sz="4800" dirty="0" smtClean="0">
                <a:latin typeface="Arial" pitchFamily="34" charset="0"/>
                <a:cs typeface="Arial" pitchFamily="34" charset="0"/>
              </a:rPr>
              <a:t>Concerns raised. Preliminary discussion of Single Plan process.</a:t>
            </a:r>
          </a:p>
          <a:p>
            <a:pPr>
              <a:buNone/>
            </a:pPr>
            <a:r>
              <a:rPr lang="en-GB" sz="4800" dirty="0" smtClean="0">
                <a:latin typeface="Arial" pitchFamily="34" charset="0"/>
                <a:cs typeface="Arial" pitchFamily="34" charset="0"/>
              </a:rPr>
              <a:t> </a:t>
            </a:r>
          </a:p>
          <a:p>
            <a:pPr lvl="0"/>
            <a:r>
              <a:rPr lang="en-GB" sz="4800" dirty="0" smtClean="0">
                <a:latin typeface="Arial" pitchFamily="34" charset="0"/>
                <a:cs typeface="Arial" pitchFamily="34" charset="0"/>
              </a:rPr>
              <a:t>Information about Single Plan sent to parents. </a:t>
            </a:r>
          </a:p>
          <a:p>
            <a:pPr>
              <a:buNone/>
            </a:pPr>
            <a:r>
              <a:rPr lang="en-GB" sz="4800" dirty="0" smtClean="0">
                <a:latin typeface="Arial" pitchFamily="34" charset="0"/>
                <a:cs typeface="Arial" pitchFamily="34" charset="0"/>
              </a:rPr>
              <a:t> </a:t>
            </a:r>
          </a:p>
          <a:p>
            <a:pPr lvl="0"/>
            <a:r>
              <a:rPr lang="en-GB" sz="4800" dirty="0" smtClean="0">
                <a:latin typeface="Arial" pitchFamily="34" charset="0"/>
                <a:cs typeface="Arial" pitchFamily="34" charset="0"/>
              </a:rPr>
              <a:t>Request to LA made – criteria applied and reached -decision to proceed.</a:t>
            </a:r>
          </a:p>
          <a:p>
            <a:pPr>
              <a:buNone/>
            </a:pPr>
            <a:r>
              <a:rPr lang="en-GB" sz="4800" dirty="0" smtClean="0">
                <a:latin typeface="Arial" pitchFamily="34" charset="0"/>
                <a:cs typeface="Arial" pitchFamily="34" charset="0"/>
              </a:rPr>
              <a:t> </a:t>
            </a:r>
          </a:p>
          <a:p>
            <a:pPr lvl="0"/>
            <a:r>
              <a:rPr lang="en-GB" sz="4800" dirty="0" smtClean="0">
                <a:latin typeface="Arial" pitchFamily="34" charset="0"/>
                <a:cs typeface="Arial" pitchFamily="34" charset="0"/>
              </a:rPr>
              <a:t>Structured discussion with parents / young person arranged and completed by Plan co-ordinator. Parents asked who they would like to be involved. </a:t>
            </a:r>
            <a:r>
              <a:rPr lang="en-GB" sz="4800" dirty="0" smtClean="0">
                <a:latin typeface="Arial" pitchFamily="34" charset="0"/>
                <a:cs typeface="Arial" pitchFamily="34" charset="0"/>
                <a:hlinkClick r:id="rId3" action="ppaction://hlinkfile"/>
              </a:rPr>
              <a:t>Dummy Family Conversation record.doc</a:t>
            </a:r>
            <a:endParaRPr lang="en-GB" sz="4800" dirty="0" smtClean="0">
              <a:latin typeface="Arial" pitchFamily="34" charset="0"/>
              <a:cs typeface="Arial" pitchFamily="34" charset="0"/>
            </a:endParaRPr>
          </a:p>
          <a:p>
            <a:endParaRPr lang="en-GB" sz="4800" dirty="0" smtClean="0">
              <a:latin typeface="Arial" pitchFamily="34" charset="0"/>
              <a:cs typeface="Arial" pitchFamily="34" charset="0"/>
            </a:endParaRPr>
          </a:p>
          <a:p>
            <a:pPr lvl="0"/>
            <a:r>
              <a:rPr lang="en-GB" sz="4800" dirty="0" smtClean="0">
                <a:latin typeface="Arial" pitchFamily="34" charset="0"/>
                <a:cs typeface="Arial" pitchFamily="34" charset="0"/>
              </a:rPr>
              <a:t>Liaison with parents / young person / school / other key contributors to request further assessments if required and arrange meeting to create Plan – 4-10 weeks time (this was generally parents, young person if old enough, class teacher, SENCO, key specialist support).</a:t>
            </a:r>
          </a:p>
          <a:p>
            <a:endParaRPr lang="en-GB" sz="4800" dirty="0" smtClean="0">
              <a:latin typeface="Arial" pitchFamily="34" charset="0"/>
              <a:cs typeface="Arial" pitchFamily="34" charset="0"/>
            </a:endParaRPr>
          </a:p>
          <a:p>
            <a:pPr lvl="0"/>
            <a:r>
              <a:rPr lang="en-GB" sz="4800" dirty="0" smtClean="0">
                <a:latin typeface="Arial" pitchFamily="34" charset="0"/>
                <a:cs typeface="Arial" pitchFamily="34" charset="0"/>
              </a:rPr>
              <a:t>Assessment and Information Gathering forms sent out to relevant contributors with 3 week </a:t>
            </a:r>
            <a:r>
              <a:rPr lang="en-GB" sz="4800" dirty="0" err="1" smtClean="0">
                <a:latin typeface="Arial" pitchFamily="34" charset="0"/>
                <a:cs typeface="Arial" pitchFamily="34" charset="0"/>
              </a:rPr>
              <a:t>deadline.</a:t>
            </a:r>
            <a:r>
              <a:rPr lang="en-GB" sz="4800" dirty="0" err="1" smtClean="0">
                <a:latin typeface="Arial" pitchFamily="34" charset="0"/>
                <a:cs typeface="Arial" pitchFamily="34" charset="0"/>
                <a:hlinkClick r:id="rId4" action="ppaction://hlinkfile"/>
              </a:rPr>
              <a:t>Dummy</a:t>
            </a:r>
            <a:r>
              <a:rPr lang="en-GB" sz="4800" dirty="0" smtClean="0">
                <a:latin typeface="Arial" pitchFamily="34" charset="0"/>
                <a:cs typeface="Arial" pitchFamily="34" charset="0"/>
                <a:hlinkClick r:id="rId4" action="ppaction://hlinkfile"/>
              </a:rPr>
              <a:t> HI Assessment and Information Gathering Form 2.doc</a:t>
            </a:r>
            <a:endParaRPr lang="en-GB" sz="4800" dirty="0" smtClean="0">
              <a:latin typeface="Arial" pitchFamily="34" charset="0"/>
              <a:cs typeface="Arial" pitchFamily="34" charset="0"/>
            </a:endParaRPr>
          </a:p>
          <a:p>
            <a:pPr>
              <a:buNone/>
            </a:pPr>
            <a:r>
              <a:rPr lang="en-GB" sz="4800" dirty="0" smtClean="0">
                <a:latin typeface="Arial" pitchFamily="34" charset="0"/>
                <a:cs typeface="Arial" pitchFamily="34" charset="0"/>
              </a:rPr>
              <a:t> </a:t>
            </a:r>
          </a:p>
          <a:p>
            <a:pPr lvl="0"/>
            <a:r>
              <a:rPr lang="en-GB" sz="4800" dirty="0" smtClean="0">
                <a:latin typeface="Arial" pitchFamily="34" charset="0"/>
                <a:cs typeface="Arial" pitchFamily="34" charset="0"/>
              </a:rPr>
              <a:t>Returns collated by Single Plan co-ordinator and information typed onto Single Plan template. Emailed to key contributors involved in Plan prior to meeting.</a:t>
            </a:r>
          </a:p>
          <a:p>
            <a:endParaRPr lang="en-GB" sz="4800" dirty="0" smtClean="0">
              <a:latin typeface="Arial" pitchFamily="34" charset="0"/>
              <a:cs typeface="Arial" pitchFamily="34" charset="0"/>
            </a:endParaRPr>
          </a:p>
          <a:p>
            <a:pPr lvl="0"/>
            <a:r>
              <a:rPr lang="en-GB" sz="4800" dirty="0" smtClean="0">
                <a:latin typeface="Arial" pitchFamily="34" charset="0"/>
                <a:cs typeface="Arial" pitchFamily="34" charset="0"/>
              </a:rPr>
              <a:t>Meeting: confirm / adjust information and establish Next Steps (can take up to 2 hours; in one case required additional meeting)</a:t>
            </a:r>
          </a:p>
          <a:p>
            <a:endParaRPr lang="en-GB" sz="4800" dirty="0" smtClean="0">
              <a:latin typeface="Arial" pitchFamily="34" charset="0"/>
              <a:cs typeface="Arial" pitchFamily="34" charset="0"/>
            </a:endParaRPr>
          </a:p>
          <a:p>
            <a:pPr lvl="0"/>
            <a:r>
              <a:rPr lang="en-GB" sz="4800" dirty="0" smtClean="0">
                <a:latin typeface="Arial" pitchFamily="34" charset="0"/>
                <a:cs typeface="Arial" pitchFamily="34" charset="0"/>
              </a:rPr>
              <a:t>Co-ordinator ensures information from meeting is written up and personal details etc </a:t>
            </a:r>
            <a:r>
              <a:rPr lang="en-GB" sz="4800" dirty="0" err="1" smtClean="0">
                <a:latin typeface="Arial" pitchFamily="34" charset="0"/>
                <a:cs typeface="Arial" pitchFamily="34" charset="0"/>
              </a:rPr>
              <a:t>checked.</a:t>
            </a:r>
            <a:r>
              <a:rPr lang="en-GB" sz="4800" dirty="0" err="1" smtClean="0">
                <a:latin typeface="Arial" pitchFamily="34" charset="0"/>
                <a:cs typeface="Arial" pitchFamily="34" charset="0"/>
                <a:hlinkClick r:id="rId5" action="ppaction://hlinkfile"/>
              </a:rPr>
              <a:t>Dummy</a:t>
            </a:r>
            <a:r>
              <a:rPr lang="en-GB" sz="4800" dirty="0" smtClean="0">
                <a:latin typeface="Arial" pitchFamily="34" charset="0"/>
                <a:cs typeface="Arial" pitchFamily="34" charset="0"/>
                <a:hlinkClick r:id="rId5" action="ppaction://hlinkfile"/>
              </a:rPr>
              <a:t> Single Plan younger child.doc</a:t>
            </a:r>
            <a:endParaRPr lang="en-GB" sz="4800" dirty="0" smtClean="0">
              <a:latin typeface="Arial" pitchFamily="34" charset="0"/>
              <a:cs typeface="Arial" pitchFamily="34" charset="0"/>
            </a:endParaRPr>
          </a:p>
          <a:p>
            <a:pPr>
              <a:buNone/>
            </a:pPr>
            <a:r>
              <a:rPr lang="en-GB" sz="4800" dirty="0" smtClean="0">
                <a:latin typeface="Arial" pitchFamily="34" charset="0"/>
                <a:cs typeface="Arial" pitchFamily="34" charset="0"/>
              </a:rPr>
              <a:t> </a:t>
            </a:r>
          </a:p>
          <a:p>
            <a:pPr lvl="0"/>
            <a:r>
              <a:rPr lang="en-GB" sz="4800" dirty="0" smtClean="0">
                <a:latin typeface="Arial" pitchFamily="34" charset="0"/>
                <a:cs typeface="Arial" pitchFamily="34" charset="0"/>
              </a:rPr>
              <a:t>Draft copy emailed to parent / young person and contributors for comment (in 2 instances this required home visit to talk through the Plan). 1 week deadline </a:t>
            </a:r>
          </a:p>
          <a:p>
            <a:endParaRPr lang="en-GB" sz="4800" dirty="0" smtClean="0">
              <a:latin typeface="Arial" pitchFamily="34" charset="0"/>
              <a:cs typeface="Arial" pitchFamily="34" charset="0"/>
            </a:endParaRPr>
          </a:p>
          <a:p>
            <a:pPr lvl="0"/>
            <a:r>
              <a:rPr lang="en-GB" sz="4800" dirty="0" smtClean="0">
                <a:latin typeface="Arial" pitchFamily="34" charset="0"/>
                <a:cs typeface="Arial" pitchFamily="34" charset="0"/>
              </a:rPr>
              <a:t>Final copy sent to LA officer: support requirements </a:t>
            </a:r>
            <a:r>
              <a:rPr lang="en-GB" sz="4800" dirty="0" err="1" smtClean="0">
                <a:latin typeface="Arial" pitchFamily="34" charset="0"/>
                <a:cs typeface="Arial" pitchFamily="34" charset="0"/>
              </a:rPr>
              <a:t>costed</a:t>
            </a:r>
            <a:r>
              <a:rPr lang="en-GB" sz="4800" dirty="0" smtClean="0">
                <a:latin typeface="Arial" pitchFamily="34" charset="0"/>
                <a:cs typeface="Arial" pitchFamily="34" charset="0"/>
              </a:rPr>
              <a:t> and negotiations between LA and other key contributors take place.</a:t>
            </a:r>
          </a:p>
          <a:p>
            <a:endParaRPr lang="en-GB" sz="4800" dirty="0" smtClean="0">
              <a:latin typeface="Arial" pitchFamily="34" charset="0"/>
              <a:cs typeface="Arial" pitchFamily="34" charset="0"/>
            </a:endParaRPr>
          </a:p>
          <a:p>
            <a:pPr lvl="0"/>
            <a:r>
              <a:rPr lang="en-GB" sz="4800" dirty="0" smtClean="0">
                <a:latin typeface="Arial" pitchFamily="34" charset="0"/>
                <a:cs typeface="Arial" pitchFamily="34" charset="0"/>
              </a:rPr>
              <a:t>Parents sign Single Plan – Plan instigated</a:t>
            </a:r>
            <a:endParaRPr lang="en-GB" sz="4300" dirty="0" smtClean="0">
              <a:latin typeface="Arial" pitchFamily="34" charset="0"/>
              <a:cs typeface="Arial" pitchFamily="34" charset="0"/>
            </a:endParaRPr>
          </a:p>
          <a:p>
            <a:pPr>
              <a:buNone/>
            </a:pPr>
            <a:endParaRPr lang="en-GB"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3">
                                            <p:txEl>
                                              <p:pRg st="20" end="20"/>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3">
                                            <p:txEl>
                                              <p:pRg st="22" end="22"/>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3">
                                            <p:txEl>
                                              <p:pRg st="24" end="2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5816" y="260648"/>
            <a:ext cx="3312368" cy="720080"/>
          </a:xfrm>
        </p:spPr>
        <p:txBody>
          <a:bodyPr>
            <a:normAutofit/>
          </a:bodyPr>
          <a:lstStyle/>
          <a:p>
            <a:r>
              <a:rPr lang="en-GB" sz="2800" dirty="0" smtClean="0"/>
              <a:t>Issues</a:t>
            </a:r>
            <a:endParaRPr lang="en-GB" sz="2800" dirty="0"/>
          </a:p>
        </p:txBody>
      </p:sp>
      <p:sp>
        <p:nvSpPr>
          <p:cNvPr id="3" name="Content Placeholder 2"/>
          <p:cNvSpPr>
            <a:spLocks noGrp="1"/>
          </p:cNvSpPr>
          <p:nvPr>
            <p:ph idx="1"/>
          </p:nvPr>
        </p:nvSpPr>
        <p:spPr>
          <a:xfrm>
            <a:off x="457200" y="908720"/>
            <a:ext cx="8229600" cy="5616624"/>
          </a:xfrm>
        </p:spPr>
        <p:txBody>
          <a:bodyPr>
            <a:normAutofit fontScale="47500" lnSpcReduction="20000"/>
          </a:bodyPr>
          <a:lstStyle/>
          <a:p>
            <a:pPr>
              <a:buNone/>
            </a:pPr>
            <a:r>
              <a:rPr lang="en-GB" dirty="0" smtClean="0"/>
              <a:t> </a:t>
            </a:r>
          </a:p>
          <a:p>
            <a:r>
              <a:rPr lang="en-GB" sz="3500" dirty="0" smtClean="0">
                <a:latin typeface="Arial" pitchFamily="34" charset="0"/>
                <a:cs typeface="Arial" pitchFamily="34" charset="0"/>
              </a:rPr>
              <a:t>Meeting to establish next steps time consuming but essential – in 3 cases around 2 hours and in 1 case required additional meeting (2 hours + 1 hour)</a:t>
            </a:r>
          </a:p>
          <a:p>
            <a:pPr>
              <a:buNone/>
            </a:pPr>
            <a:r>
              <a:rPr lang="en-GB" sz="3500" dirty="0" smtClean="0">
                <a:latin typeface="Arial" pitchFamily="34" charset="0"/>
                <a:cs typeface="Arial" pitchFamily="34" charset="0"/>
              </a:rPr>
              <a:t> </a:t>
            </a:r>
          </a:p>
          <a:p>
            <a:r>
              <a:rPr lang="en-GB" sz="3500" dirty="0" smtClean="0">
                <a:latin typeface="Arial" pitchFamily="34" charset="0"/>
                <a:cs typeface="Arial" pitchFamily="34" charset="0"/>
              </a:rPr>
              <a:t>Major time commitment for co-ordinator – arranging and conducting meetings, requesting and collating information, writing the Plan up and final checking (about 3 days work spread over 5-8 weeks)</a:t>
            </a:r>
          </a:p>
          <a:p>
            <a:pPr>
              <a:buNone/>
            </a:pPr>
            <a:r>
              <a:rPr lang="en-GB" sz="3500" dirty="0" smtClean="0">
                <a:latin typeface="Arial" pitchFamily="34" charset="0"/>
                <a:cs typeface="Arial" pitchFamily="34" charset="0"/>
              </a:rPr>
              <a:t> </a:t>
            </a:r>
          </a:p>
          <a:p>
            <a:r>
              <a:rPr lang="en-GB" sz="3500" dirty="0" smtClean="0">
                <a:latin typeface="Arial" pitchFamily="34" charset="0"/>
                <a:cs typeface="Arial" pitchFamily="34" charset="0"/>
              </a:rPr>
              <a:t>Role of the co-ordinator is key – requires knowledge of the Single Plan process, experience of meeting the needs of children with complex needs, awareness of Education, Health and Social Care processes / procedures (or where to find the information / contacts) and, in this model, an ability to synthesise information with clarity and manage the meeting.</a:t>
            </a:r>
          </a:p>
          <a:p>
            <a:endParaRPr lang="en-GB" sz="3500" dirty="0" smtClean="0">
              <a:latin typeface="Arial" pitchFamily="34" charset="0"/>
              <a:cs typeface="Arial" pitchFamily="34" charset="0"/>
            </a:endParaRPr>
          </a:p>
          <a:p>
            <a:r>
              <a:rPr lang="en-GB" sz="3500" dirty="0" smtClean="0">
                <a:latin typeface="Arial" pitchFamily="34" charset="0"/>
                <a:cs typeface="Arial" pitchFamily="34" charset="0"/>
              </a:rPr>
              <a:t>Where additional assessments were required it was often difficult to have them completed within the timescale. This was overcome by incorporating the request into the Next Steps, with the aim of calling a Review meeting as further information became available, where there was sufficient existing information.</a:t>
            </a:r>
          </a:p>
          <a:p>
            <a:endParaRPr lang="en-GB" sz="3500" dirty="0" smtClean="0">
              <a:latin typeface="Arial" pitchFamily="34" charset="0"/>
              <a:cs typeface="Arial" pitchFamily="34" charset="0"/>
            </a:endParaRPr>
          </a:p>
          <a:p>
            <a:r>
              <a:rPr lang="en-GB" sz="3500" b="1" dirty="0" smtClean="0">
                <a:latin typeface="Arial" pitchFamily="34" charset="0"/>
                <a:cs typeface="Arial" pitchFamily="34" charset="0"/>
              </a:rPr>
              <a:t>Speech and Language support is a major issue due to staff shortages</a:t>
            </a:r>
            <a:r>
              <a:rPr lang="en-GB" sz="3500" dirty="0" smtClean="0">
                <a:latin typeface="Arial" pitchFamily="34" charset="0"/>
                <a:cs typeface="Arial" pitchFamily="34" charset="0"/>
              </a:rPr>
              <a:t>. Stretched to breaking point and, as they are frequently a crucial element in the Next Steps, this represents a serious shortfall in the ability to meet the requirements of a significant number of Plans</a:t>
            </a:r>
          </a:p>
          <a:p>
            <a:endParaRPr lang="en-GB" sz="3500" dirty="0">
              <a:latin typeface="Arial" pitchFamily="34" charset="0"/>
              <a:cs typeface="Arial"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dissolv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dissolv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dissolv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dissolv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dissolv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dissolv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dissolve">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7744" y="274638"/>
            <a:ext cx="4320480" cy="706090"/>
          </a:xfrm>
        </p:spPr>
        <p:txBody>
          <a:bodyPr>
            <a:normAutofit/>
          </a:bodyPr>
          <a:lstStyle/>
          <a:p>
            <a:r>
              <a:rPr lang="en-GB" sz="3200" dirty="0" smtClean="0"/>
              <a:t>Positives</a:t>
            </a:r>
            <a:endParaRPr lang="en-GB" sz="3200" dirty="0"/>
          </a:p>
        </p:txBody>
      </p:sp>
      <p:sp>
        <p:nvSpPr>
          <p:cNvPr id="3" name="Content Placeholder 2"/>
          <p:cNvSpPr>
            <a:spLocks noGrp="1"/>
          </p:cNvSpPr>
          <p:nvPr>
            <p:ph idx="1"/>
          </p:nvPr>
        </p:nvSpPr>
        <p:spPr>
          <a:xfrm>
            <a:off x="457200" y="1124744"/>
            <a:ext cx="8229600" cy="5256584"/>
          </a:xfrm>
        </p:spPr>
        <p:txBody>
          <a:bodyPr>
            <a:normAutofit fontScale="70000" lnSpcReduction="20000"/>
          </a:bodyPr>
          <a:lstStyle/>
          <a:p>
            <a:r>
              <a:rPr lang="en-GB" dirty="0" smtClean="0"/>
              <a:t>Parents / young person were totally involved and felt their views were important. They appreciated the time spent on the Structured Discussion and being kept informed and able to contribute throughout the process.</a:t>
            </a:r>
          </a:p>
          <a:p>
            <a:pPr>
              <a:buNone/>
            </a:pPr>
            <a:r>
              <a:rPr lang="en-GB" dirty="0" smtClean="0"/>
              <a:t> </a:t>
            </a:r>
          </a:p>
          <a:p>
            <a:r>
              <a:rPr lang="en-GB" dirty="0" smtClean="0"/>
              <a:t>During the meeting key contributors were able to discuss and explain with parents / young person how needs could be best met. This sparked ideas and collaborative working.</a:t>
            </a:r>
          </a:p>
          <a:p>
            <a:pPr>
              <a:buNone/>
            </a:pPr>
            <a:r>
              <a:rPr lang="en-GB" dirty="0" smtClean="0"/>
              <a:t> </a:t>
            </a:r>
          </a:p>
          <a:p>
            <a:r>
              <a:rPr lang="en-GB" dirty="0" smtClean="0"/>
              <a:t>Parents felt it was a very positive process and built up a clear picture of their son / daughter. </a:t>
            </a:r>
          </a:p>
          <a:p>
            <a:endParaRPr lang="en-GB" dirty="0" smtClean="0"/>
          </a:p>
          <a:p>
            <a:r>
              <a:rPr lang="en-GB" dirty="0" smtClean="0"/>
              <a:t>The paperwork captured the things that are working well and ensured that these are recorded. The meeting focused on these positives before addressing the difficulties. Parents / young person were more relaxed throughout the meeting</a:t>
            </a:r>
            <a:endParaRPr lang="en-GB"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dissolv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76672"/>
            <a:ext cx="8229600" cy="5577483"/>
          </a:xfrm>
        </p:spPr>
        <p:txBody>
          <a:bodyPr>
            <a:normAutofit/>
          </a:bodyPr>
          <a:lstStyle/>
          <a:p>
            <a:pPr>
              <a:buNone/>
            </a:pPr>
            <a:r>
              <a:rPr lang="en-GB" sz="2600" dirty="0" smtClean="0">
                <a:latin typeface="Arial" pitchFamily="34" charset="0"/>
                <a:cs typeface="Arial" pitchFamily="34" charset="0"/>
              </a:rPr>
              <a:t>However..........</a:t>
            </a:r>
          </a:p>
          <a:p>
            <a:pPr>
              <a:buNone/>
            </a:pPr>
            <a:endParaRPr lang="en-GB" sz="2600" dirty="0" smtClean="0">
              <a:latin typeface="Arial" pitchFamily="34" charset="0"/>
              <a:cs typeface="Arial" pitchFamily="34" charset="0"/>
            </a:endParaRPr>
          </a:p>
          <a:p>
            <a:pPr>
              <a:buNone/>
            </a:pPr>
            <a:endParaRPr lang="en-GB" sz="2600" dirty="0" smtClean="0">
              <a:latin typeface="Arial" pitchFamily="34" charset="0"/>
              <a:cs typeface="Arial" pitchFamily="34" charset="0"/>
            </a:endParaRPr>
          </a:p>
          <a:p>
            <a:pPr>
              <a:buNone/>
            </a:pPr>
            <a:r>
              <a:rPr lang="en-GB" sz="2600" dirty="0" smtClean="0">
                <a:latin typeface="Arial" pitchFamily="34" charset="0"/>
                <a:cs typeface="Arial" pitchFamily="34" charset="0"/>
              </a:rPr>
              <a:t>Christopher </a:t>
            </a:r>
            <a:r>
              <a:rPr lang="en-GB" sz="2600" dirty="0">
                <a:latin typeface="Arial" pitchFamily="34" charset="0"/>
                <a:cs typeface="Arial" pitchFamily="34" charset="0"/>
              </a:rPr>
              <a:t>Robertson, lecturer in inclusive and special education at the University of </a:t>
            </a:r>
            <a:r>
              <a:rPr lang="en-GB" sz="2600" dirty="0" smtClean="0">
                <a:latin typeface="Arial" pitchFamily="34" charset="0"/>
                <a:cs typeface="Arial" pitchFamily="34" charset="0"/>
              </a:rPr>
              <a:t>Birmingham:-</a:t>
            </a:r>
          </a:p>
          <a:p>
            <a:endParaRPr lang="en-GB" sz="2600" dirty="0">
              <a:latin typeface="Arial" pitchFamily="34" charset="0"/>
              <a:cs typeface="Arial" pitchFamily="34" charset="0"/>
            </a:endParaRPr>
          </a:p>
          <a:p>
            <a:pPr>
              <a:buNone/>
            </a:pPr>
            <a:r>
              <a:rPr lang="en-GB" sz="2600" dirty="0">
                <a:latin typeface="Arial" pitchFamily="34" charset="0"/>
                <a:cs typeface="Arial" pitchFamily="34" charset="0"/>
              </a:rPr>
              <a:t>“</a:t>
            </a:r>
            <a:r>
              <a:rPr lang="en-GB" sz="2600" dirty="0" smtClean="0">
                <a:latin typeface="Arial" pitchFamily="34" charset="0"/>
                <a:cs typeface="Arial" pitchFamily="34" charset="0"/>
              </a:rPr>
              <a:t>Teachers </a:t>
            </a:r>
            <a:r>
              <a:rPr lang="en-GB" sz="2600" dirty="0">
                <a:latin typeface="Arial" pitchFamily="34" charset="0"/>
                <a:cs typeface="Arial" pitchFamily="34" charset="0"/>
              </a:rPr>
              <a:t>fear that those who go through the new assessment process and get an education, health and care plan will get lots of resources, but those who do not will have to fall back on the pupil premium or other SEN </a:t>
            </a:r>
            <a:r>
              <a:rPr lang="en-GB" sz="2600" dirty="0" smtClean="0">
                <a:latin typeface="Arial" pitchFamily="34" charset="0"/>
                <a:cs typeface="Arial" pitchFamily="34" charset="0"/>
              </a:rPr>
              <a:t>budgets”</a:t>
            </a:r>
            <a:endParaRPr lang="en-GB" sz="2600" dirty="0">
              <a:latin typeface="Arial" pitchFamily="34" charset="0"/>
              <a:cs typeface="Arial" pitchFamily="34" charset="0"/>
            </a:endParaRPr>
          </a:p>
          <a:p>
            <a:endParaRPr lang="en-GB"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dissolve">
                                      <p:cBhvr>
                                        <p:cTn id="7" dur="500"/>
                                        <p:tgtEl>
                                          <p:spTgt spid="3">
                                            <p:txEl>
                                              <p:pRg st="3" end="3"/>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dissolve">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4|0.7|0.7|0.7"/>
</p:tagLst>
</file>

<file path=ppt/tags/tag2.xml><?xml version="1.0" encoding="utf-8"?>
<p:tagLst xmlns:a="http://schemas.openxmlformats.org/drawingml/2006/main" xmlns:r="http://schemas.openxmlformats.org/officeDocument/2006/relationships" xmlns:p="http://schemas.openxmlformats.org/presentationml/2006/main">
  <p:tag name="TIMING" val="|0.5|0.6|3.1|1|0.1|2|0.3|2.6|0.4|1.5|2.6|1.7|2.3|4.4|2.3|1.7|2.1|2.7|2.1"/>
</p:tagLst>
</file>

<file path=ppt/tags/tag3.xml><?xml version="1.0" encoding="utf-8"?>
<p:tagLst xmlns:a="http://schemas.openxmlformats.org/drawingml/2006/main" xmlns:r="http://schemas.openxmlformats.org/officeDocument/2006/relationships" xmlns:p="http://schemas.openxmlformats.org/presentationml/2006/main">
  <p:tag name="TIMING" val="|0.7|1.1|0.7|1|2.5|2.6|1.3"/>
</p:tagLst>
</file>

<file path=ppt/tags/tag4.xml><?xml version="1.0" encoding="utf-8"?>
<p:tagLst xmlns:a="http://schemas.openxmlformats.org/drawingml/2006/main" xmlns:r="http://schemas.openxmlformats.org/officeDocument/2006/relationships" xmlns:p="http://schemas.openxmlformats.org/presentationml/2006/main">
  <p:tag name="TIMING" val="|0.5|0.8|0.7|0.7|0.9|1.3"/>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heme/theme1.xml><?xml version="1.0" encoding="utf-8"?>
<a:theme xmlns:a="http://schemas.openxmlformats.org/drawingml/2006/main" name="Office Theme">
  <a:themeElements>
    <a:clrScheme name="Custom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E5E0EC"/>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244</TotalTime>
  <Words>235</Words>
  <Application>Microsoft Office PowerPoint</Application>
  <PresentationFormat>On-screen Show (4:3)</PresentationFormat>
  <Paragraphs>61</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Education Health and Care Plans</vt:lpstr>
      <vt:lpstr>Aims</vt:lpstr>
      <vt:lpstr>The Process</vt:lpstr>
      <vt:lpstr>Issues</vt:lpstr>
      <vt:lpstr>Positives</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Education Health and Care Plans</dc:title>
  <dc:creator>Jamie</dc:creator>
  <cp:lastModifiedBy>Jamie</cp:lastModifiedBy>
  <cp:revision>29</cp:revision>
  <dcterms:created xsi:type="dcterms:W3CDTF">2013-01-05T15:44:08Z</dcterms:created>
  <dcterms:modified xsi:type="dcterms:W3CDTF">2013-02-03T21:22:09Z</dcterms:modified>
</cp:coreProperties>
</file>