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7" r:id="rId2"/>
    <p:sldId id="259" r:id="rId3"/>
    <p:sldId id="258" r:id="rId4"/>
    <p:sldId id="273" r:id="rId5"/>
    <p:sldId id="274" r:id="rId6"/>
    <p:sldId id="263" r:id="rId7"/>
    <p:sldId id="285" r:id="rId8"/>
    <p:sldId id="286" r:id="rId9"/>
    <p:sldId id="277" r:id="rId10"/>
    <p:sldId id="278" r:id="rId11"/>
    <p:sldId id="289" r:id="rId12"/>
    <p:sldId id="290" r:id="rId13"/>
    <p:sldId id="294" r:id="rId14"/>
    <p:sldId id="271" r:id="rId15"/>
    <p:sldId id="296" r:id="rId16"/>
    <p:sldId id="287" r:id="rId17"/>
    <p:sldId id="303" r:id="rId18"/>
    <p:sldId id="305" r:id="rId19"/>
    <p:sldId id="288" r:id="rId20"/>
    <p:sldId id="304" r:id="rId21"/>
    <p:sldId id="297" r:id="rId22"/>
    <p:sldId id="306" r:id="rId23"/>
    <p:sldId id="298" r:id="rId24"/>
    <p:sldId id="299" r:id="rId25"/>
    <p:sldId id="300" r:id="rId26"/>
    <p:sldId id="291" r:id="rId27"/>
    <p:sldId id="292" r:id="rId28"/>
    <p:sldId id="293" r:id="rId29"/>
    <p:sldId id="295" r:id="rId30"/>
    <p:sldId id="301" r:id="rId31"/>
    <p:sldId id="302" r:id="rId32"/>
    <p:sldId id="262" r:id="rId3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24" autoAdjust="0"/>
  </p:normalViewPr>
  <p:slideViewPr>
    <p:cSldViewPr>
      <p:cViewPr varScale="1">
        <p:scale>
          <a:sx n="70" d="100"/>
          <a:sy n="70" d="100"/>
        </p:scale>
        <p:origin x="1398" y="72"/>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283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1A3F42-5E19-4FE4-9D70-5EF2CB35613A}" type="doc">
      <dgm:prSet loTypeId="urn:microsoft.com/office/officeart/2005/8/layout/venn1" loCatId="relationship" qsTypeId="urn:microsoft.com/office/officeart/2005/8/quickstyle/simple1" qsCatId="simple" csTypeId="urn:microsoft.com/office/officeart/2005/8/colors/accent1_2" csCatId="accent1" phldr="1"/>
      <dgm:spPr/>
    </dgm:pt>
    <dgm:pt modelId="{501B30D0-E0C0-4A8D-BCCA-0263CF9DC79A}">
      <dgm:prSet phldrT="[Text]"/>
      <dgm:spPr/>
      <dgm:t>
        <a:bodyPr/>
        <a:lstStyle/>
        <a:p>
          <a:r>
            <a:rPr lang="en-GB" dirty="0" smtClean="0"/>
            <a:t>Survey</a:t>
          </a:r>
          <a:endParaRPr lang="en-GB" dirty="0"/>
        </a:p>
      </dgm:t>
    </dgm:pt>
    <dgm:pt modelId="{AEC5B407-D2BA-42E5-BF34-785E81A1EC3F}" type="parTrans" cxnId="{4C488A4A-25B0-4E24-9EF0-1590512C8394}">
      <dgm:prSet/>
      <dgm:spPr/>
      <dgm:t>
        <a:bodyPr/>
        <a:lstStyle/>
        <a:p>
          <a:endParaRPr lang="en-GB"/>
        </a:p>
      </dgm:t>
    </dgm:pt>
    <dgm:pt modelId="{ADB8FA1B-4CA3-4E78-BDAC-D79DF39B0FAF}" type="sibTrans" cxnId="{4C488A4A-25B0-4E24-9EF0-1590512C8394}">
      <dgm:prSet/>
      <dgm:spPr/>
      <dgm:t>
        <a:bodyPr/>
        <a:lstStyle/>
        <a:p>
          <a:endParaRPr lang="en-GB"/>
        </a:p>
      </dgm:t>
    </dgm:pt>
    <dgm:pt modelId="{0E4223EA-F6A7-4646-AD0C-7F7C26D82057}">
      <dgm:prSet phldrT="[Text]"/>
      <dgm:spPr/>
      <dgm:t>
        <a:bodyPr/>
        <a:lstStyle/>
        <a:p>
          <a:r>
            <a:rPr lang="en-GB" dirty="0" smtClean="0"/>
            <a:t>Meeting/Focus Groups</a:t>
          </a:r>
          <a:endParaRPr lang="en-GB" dirty="0"/>
        </a:p>
      </dgm:t>
    </dgm:pt>
    <dgm:pt modelId="{46826A08-AB21-4A17-B3E9-E683106AA755}" type="parTrans" cxnId="{0278A2D0-092E-42AC-B6F3-53925B9AA0F5}">
      <dgm:prSet/>
      <dgm:spPr/>
      <dgm:t>
        <a:bodyPr/>
        <a:lstStyle/>
        <a:p>
          <a:endParaRPr lang="en-GB"/>
        </a:p>
      </dgm:t>
    </dgm:pt>
    <dgm:pt modelId="{DF933E54-6B4E-4DF9-AEC4-CC522C126A10}" type="sibTrans" cxnId="{0278A2D0-092E-42AC-B6F3-53925B9AA0F5}">
      <dgm:prSet/>
      <dgm:spPr/>
      <dgm:t>
        <a:bodyPr/>
        <a:lstStyle/>
        <a:p>
          <a:endParaRPr lang="en-GB"/>
        </a:p>
      </dgm:t>
    </dgm:pt>
    <dgm:pt modelId="{93EFDEA8-4DEB-40CE-A874-CC80EE0F77FB}">
      <dgm:prSet phldrT="[Text]"/>
      <dgm:spPr/>
      <dgm:t>
        <a:bodyPr/>
        <a:lstStyle/>
        <a:p>
          <a:r>
            <a:rPr lang="en-GB" dirty="0" smtClean="0"/>
            <a:t>Case Study</a:t>
          </a:r>
          <a:endParaRPr lang="en-GB" dirty="0"/>
        </a:p>
      </dgm:t>
    </dgm:pt>
    <dgm:pt modelId="{F3285359-D983-4E3F-ACE0-F6B8C199CE56}" type="parTrans" cxnId="{E634952D-2E0F-4316-99C9-CDEBB048254C}">
      <dgm:prSet/>
      <dgm:spPr/>
      <dgm:t>
        <a:bodyPr/>
        <a:lstStyle/>
        <a:p>
          <a:endParaRPr lang="en-GB"/>
        </a:p>
      </dgm:t>
    </dgm:pt>
    <dgm:pt modelId="{75F50287-D5DA-4EE9-B50E-9DDBE5CCF0B9}" type="sibTrans" cxnId="{E634952D-2E0F-4316-99C9-CDEBB048254C}">
      <dgm:prSet/>
      <dgm:spPr/>
      <dgm:t>
        <a:bodyPr/>
        <a:lstStyle/>
        <a:p>
          <a:endParaRPr lang="en-GB"/>
        </a:p>
      </dgm:t>
    </dgm:pt>
    <dgm:pt modelId="{0180B287-0494-407A-9CA9-02A4D436A981}" type="pres">
      <dgm:prSet presAssocID="{061A3F42-5E19-4FE4-9D70-5EF2CB35613A}" presName="compositeShape" presStyleCnt="0">
        <dgm:presLayoutVars>
          <dgm:chMax val="7"/>
          <dgm:dir/>
          <dgm:resizeHandles val="exact"/>
        </dgm:presLayoutVars>
      </dgm:prSet>
      <dgm:spPr/>
    </dgm:pt>
    <dgm:pt modelId="{52B2BF7E-E2C7-4491-9395-C2DDE7834173}" type="pres">
      <dgm:prSet presAssocID="{501B30D0-E0C0-4A8D-BCCA-0263CF9DC79A}" presName="circ1" presStyleLbl="vennNode1" presStyleIdx="0" presStyleCnt="3"/>
      <dgm:spPr/>
      <dgm:t>
        <a:bodyPr/>
        <a:lstStyle/>
        <a:p>
          <a:endParaRPr lang="en-GB"/>
        </a:p>
      </dgm:t>
    </dgm:pt>
    <dgm:pt modelId="{5E817AA4-A077-4655-B47F-4D40F58BAFCD}" type="pres">
      <dgm:prSet presAssocID="{501B30D0-E0C0-4A8D-BCCA-0263CF9DC79A}" presName="circ1Tx" presStyleLbl="revTx" presStyleIdx="0" presStyleCnt="0">
        <dgm:presLayoutVars>
          <dgm:chMax val="0"/>
          <dgm:chPref val="0"/>
          <dgm:bulletEnabled val="1"/>
        </dgm:presLayoutVars>
      </dgm:prSet>
      <dgm:spPr/>
      <dgm:t>
        <a:bodyPr/>
        <a:lstStyle/>
        <a:p>
          <a:endParaRPr lang="en-GB"/>
        </a:p>
      </dgm:t>
    </dgm:pt>
    <dgm:pt modelId="{F104F344-B962-4FD7-968A-BD3F4E84595B}" type="pres">
      <dgm:prSet presAssocID="{0E4223EA-F6A7-4646-AD0C-7F7C26D82057}" presName="circ2" presStyleLbl="vennNode1" presStyleIdx="1" presStyleCnt="3"/>
      <dgm:spPr/>
      <dgm:t>
        <a:bodyPr/>
        <a:lstStyle/>
        <a:p>
          <a:endParaRPr lang="en-GB"/>
        </a:p>
      </dgm:t>
    </dgm:pt>
    <dgm:pt modelId="{AFE16ABD-5AFC-4794-A302-5EA148153987}" type="pres">
      <dgm:prSet presAssocID="{0E4223EA-F6A7-4646-AD0C-7F7C26D82057}" presName="circ2Tx" presStyleLbl="revTx" presStyleIdx="0" presStyleCnt="0">
        <dgm:presLayoutVars>
          <dgm:chMax val="0"/>
          <dgm:chPref val="0"/>
          <dgm:bulletEnabled val="1"/>
        </dgm:presLayoutVars>
      </dgm:prSet>
      <dgm:spPr/>
      <dgm:t>
        <a:bodyPr/>
        <a:lstStyle/>
        <a:p>
          <a:endParaRPr lang="en-GB"/>
        </a:p>
      </dgm:t>
    </dgm:pt>
    <dgm:pt modelId="{BD182C5E-9688-45ED-B72C-34E6F9915914}" type="pres">
      <dgm:prSet presAssocID="{93EFDEA8-4DEB-40CE-A874-CC80EE0F77FB}" presName="circ3" presStyleLbl="vennNode1" presStyleIdx="2" presStyleCnt="3"/>
      <dgm:spPr/>
      <dgm:t>
        <a:bodyPr/>
        <a:lstStyle/>
        <a:p>
          <a:endParaRPr lang="en-GB"/>
        </a:p>
      </dgm:t>
    </dgm:pt>
    <dgm:pt modelId="{36213EAB-2CE3-46E4-B0C0-F633302B01B1}" type="pres">
      <dgm:prSet presAssocID="{93EFDEA8-4DEB-40CE-A874-CC80EE0F77FB}" presName="circ3Tx" presStyleLbl="revTx" presStyleIdx="0" presStyleCnt="0">
        <dgm:presLayoutVars>
          <dgm:chMax val="0"/>
          <dgm:chPref val="0"/>
          <dgm:bulletEnabled val="1"/>
        </dgm:presLayoutVars>
      </dgm:prSet>
      <dgm:spPr/>
      <dgm:t>
        <a:bodyPr/>
        <a:lstStyle/>
        <a:p>
          <a:endParaRPr lang="en-GB"/>
        </a:p>
      </dgm:t>
    </dgm:pt>
  </dgm:ptLst>
  <dgm:cxnLst>
    <dgm:cxn modelId="{B58F89CE-AC14-4FD5-AD50-8A8FB0BAF8A9}" type="presOf" srcId="{501B30D0-E0C0-4A8D-BCCA-0263CF9DC79A}" destId="{5E817AA4-A077-4655-B47F-4D40F58BAFCD}" srcOrd="1" destOrd="0" presId="urn:microsoft.com/office/officeart/2005/8/layout/venn1"/>
    <dgm:cxn modelId="{0278A2D0-092E-42AC-B6F3-53925B9AA0F5}" srcId="{061A3F42-5E19-4FE4-9D70-5EF2CB35613A}" destId="{0E4223EA-F6A7-4646-AD0C-7F7C26D82057}" srcOrd="1" destOrd="0" parTransId="{46826A08-AB21-4A17-B3E9-E683106AA755}" sibTransId="{DF933E54-6B4E-4DF9-AEC4-CC522C126A10}"/>
    <dgm:cxn modelId="{E634952D-2E0F-4316-99C9-CDEBB048254C}" srcId="{061A3F42-5E19-4FE4-9D70-5EF2CB35613A}" destId="{93EFDEA8-4DEB-40CE-A874-CC80EE0F77FB}" srcOrd="2" destOrd="0" parTransId="{F3285359-D983-4E3F-ACE0-F6B8C199CE56}" sibTransId="{75F50287-D5DA-4EE9-B50E-9DDBE5CCF0B9}"/>
    <dgm:cxn modelId="{DC0024CD-92C3-4840-8492-E0A68B1AADA7}" type="presOf" srcId="{061A3F42-5E19-4FE4-9D70-5EF2CB35613A}" destId="{0180B287-0494-407A-9CA9-02A4D436A981}" srcOrd="0" destOrd="0" presId="urn:microsoft.com/office/officeart/2005/8/layout/venn1"/>
    <dgm:cxn modelId="{212D7E2C-99AA-4D68-9C32-F8F93A0FC7B1}" type="presOf" srcId="{0E4223EA-F6A7-4646-AD0C-7F7C26D82057}" destId="{AFE16ABD-5AFC-4794-A302-5EA148153987}" srcOrd="1" destOrd="0" presId="urn:microsoft.com/office/officeart/2005/8/layout/venn1"/>
    <dgm:cxn modelId="{DDA10A00-7405-4594-B631-B2615BEF7A2E}" type="presOf" srcId="{93EFDEA8-4DEB-40CE-A874-CC80EE0F77FB}" destId="{BD182C5E-9688-45ED-B72C-34E6F9915914}" srcOrd="0" destOrd="0" presId="urn:microsoft.com/office/officeart/2005/8/layout/venn1"/>
    <dgm:cxn modelId="{4A3B02D0-CA8D-45D6-B640-5A116938D516}" type="presOf" srcId="{501B30D0-E0C0-4A8D-BCCA-0263CF9DC79A}" destId="{52B2BF7E-E2C7-4491-9395-C2DDE7834173}" srcOrd="0" destOrd="0" presId="urn:microsoft.com/office/officeart/2005/8/layout/venn1"/>
    <dgm:cxn modelId="{F2D5F1DA-3AC8-46C0-99D6-A6B83DFA9B34}" type="presOf" srcId="{0E4223EA-F6A7-4646-AD0C-7F7C26D82057}" destId="{F104F344-B962-4FD7-968A-BD3F4E84595B}" srcOrd="0" destOrd="0" presId="urn:microsoft.com/office/officeart/2005/8/layout/venn1"/>
    <dgm:cxn modelId="{77BAFF94-D06D-40C9-909B-60B7DDD639EA}" type="presOf" srcId="{93EFDEA8-4DEB-40CE-A874-CC80EE0F77FB}" destId="{36213EAB-2CE3-46E4-B0C0-F633302B01B1}" srcOrd="1" destOrd="0" presId="urn:microsoft.com/office/officeart/2005/8/layout/venn1"/>
    <dgm:cxn modelId="{4C488A4A-25B0-4E24-9EF0-1590512C8394}" srcId="{061A3F42-5E19-4FE4-9D70-5EF2CB35613A}" destId="{501B30D0-E0C0-4A8D-BCCA-0263CF9DC79A}" srcOrd="0" destOrd="0" parTransId="{AEC5B407-D2BA-42E5-BF34-785E81A1EC3F}" sibTransId="{ADB8FA1B-4CA3-4E78-BDAC-D79DF39B0FAF}"/>
    <dgm:cxn modelId="{971CE58C-E62E-4F75-914B-509B02399D03}" type="presParOf" srcId="{0180B287-0494-407A-9CA9-02A4D436A981}" destId="{52B2BF7E-E2C7-4491-9395-C2DDE7834173}" srcOrd="0" destOrd="0" presId="urn:microsoft.com/office/officeart/2005/8/layout/venn1"/>
    <dgm:cxn modelId="{594D75DE-807E-4D62-87F7-733B569D038A}" type="presParOf" srcId="{0180B287-0494-407A-9CA9-02A4D436A981}" destId="{5E817AA4-A077-4655-B47F-4D40F58BAFCD}" srcOrd="1" destOrd="0" presId="urn:microsoft.com/office/officeart/2005/8/layout/venn1"/>
    <dgm:cxn modelId="{9E29A164-7120-4736-821F-6F12CEAA1E87}" type="presParOf" srcId="{0180B287-0494-407A-9CA9-02A4D436A981}" destId="{F104F344-B962-4FD7-968A-BD3F4E84595B}" srcOrd="2" destOrd="0" presId="urn:microsoft.com/office/officeart/2005/8/layout/venn1"/>
    <dgm:cxn modelId="{93D75CAC-9D43-4F0B-BB05-6D46DA6E7225}" type="presParOf" srcId="{0180B287-0494-407A-9CA9-02A4D436A981}" destId="{AFE16ABD-5AFC-4794-A302-5EA148153987}" srcOrd="3" destOrd="0" presId="urn:microsoft.com/office/officeart/2005/8/layout/venn1"/>
    <dgm:cxn modelId="{CA852530-8F56-42CF-9F87-C8622CFE1D90}" type="presParOf" srcId="{0180B287-0494-407A-9CA9-02A4D436A981}" destId="{BD182C5E-9688-45ED-B72C-34E6F9915914}" srcOrd="4" destOrd="0" presId="urn:microsoft.com/office/officeart/2005/8/layout/venn1"/>
    <dgm:cxn modelId="{DF4B57E0-E6EE-4567-824B-80F341A9CDDF}" type="presParOf" srcId="{0180B287-0494-407A-9CA9-02A4D436A981}" destId="{36213EAB-2CE3-46E4-B0C0-F633302B01B1}"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B2BF7E-E2C7-4491-9395-C2DDE7834173}">
      <dsp:nvSpPr>
        <dsp:cNvPr id="0" name=""/>
        <dsp:cNvSpPr/>
      </dsp:nvSpPr>
      <dsp:spPr>
        <a:xfrm>
          <a:off x="846424" y="290384"/>
          <a:ext cx="2345750" cy="2345750"/>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GB" sz="1800" kern="1200" dirty="0" smtClean="0"/>
            <a:t>Survey</a:t>
          </a:r>
          <a:endParaRPr lang="en-GB" sz="1800" kern="1200" dirty="0"/>
        </a:p>
      </dsp:txBody>
      <dsp:txXfrm>
        <a:off x="1159191" y="700890"/>
        <a:ext cx="1720216" cy="1055587"/>
      </dsp:txXfrm>
    </dsp:sp>
    <dsp:sp modelId="{F104F344-B962-4FD7-968A-BD3F4E84595B}">
      <dsp:nvSpPr>
        <dsp:cNvPr id="0" name=""/>
        <dsp:cNvSpPr/>
      </dsp:nvSpPr>
      <dsp:spPr>
        <a:xfrm>
          <a:off x="1692849" y="1756478"/>
          <a:ext cx="2345750" cy="2345750"/>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GB" sz="1800" kern="1200" dirty="0" smtClean="0"/>
            <a:t>Meeting/Focus Groups</a:t>
          </a:r>
          <a:endParaRPr lang="en-GB" sz="1800" kern="1200" dirty="0"/>
        </a:p>
      </dsp:txBody>
      <dsp:txXfrm>
        <a:off x="2410258" y="2362463"/>
        <a:ext cx="1407450" cy="1290162"/>
      </dsp:txXfrm>
    </dsp:sp>
    <dsp:sp modelId="{BD182C5E-9688-45ED-B72C-34E6F9915914}">
      <dsp:nvSpPr>
        <dsp:cNvPr id="0" name=""/>
        <dsp:cNvSpPr/>
      </dsp:nvSpPr>
      <dsp:spPr>
        <a:xfrm>
          <a:off x="0" y="1756478"/>
          <a:ext cx="2345750" cy="2345750"/>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GB" sz="1800" kern="1200" dirty="0" smtClean="0"/>
            <a:t>Case Study</a:t>
          </a:r>
          <a:endParaRPr lang="en-GB" sz="1800" kern="1200" dirty="0"/>
        </a:p>
      </dsp:txBody>
      <dsp:txXfrm>
        <a:off x="220891" y="2362463"/>
        <a:ext cx="1407450" cy="1290162"/>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637F2B-ACE7-499B-B9F3-8C48AEB08CE8}" type="datetimeFigureOut">
              <a:rPr lang="en-GB" smtClean="0"/>
              <a:t>03/06/2014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DD9C94-B7C5-4A40-A3B3-752DA404976B}" type="slidenum">
              <a:rPr lang="en-GB" smtClean="0"/>
              <a:t>‹#›</a:t>
            </a:fld>
            <a:endParaRPr lang="en-GB"/>
          </a:p>
        </p:txBody>
      </p:sp>
    </p:spTree>
    <p:extLst>
      <p:ext uri="{BB962C8B-B14F-4D97-AF65-F5344CB8AC3E}">
        <p14:creationId xmlns:p14="http://schemas.microsoft.com/office/powerpoint/2010/main" val="4106789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1DD9C94-B7C5-4A40-A3B3-752DA404976B}" type="slidenum">
              <a:rPr lang="en-GB" smtClean="0"/>
              <a:t>1</a:t>
            </a:fld>
            <a:endParaRPr lang="en-GB"/>
          </a:p>
        </p:txBody>
      </p:sp>
    </p:spTree>
    <p:extLst>
      <p:ext uri="{BB962C8B-B14F-4D97-AF65-F5344CB8AC3E}">
        <p14:creationId xmlns:p14="http://schemas.microsoft.com/office/powerpoint/2010/main" val="7684366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1DD9C94-B7C5-4A40-A3B3-752DA404976B}" type="slidenum">
              <a:rPr lang="en-GB" smtClean="0"/>
              <a:t>2</a:t>
            </a:fld>
            <a:endParaRPr lang="en-GB"/>
          </a:p>
        </p:txBody>
      </p:sp>
    </p:spTree>
    <p:extLst>
      <p:ext uri="{BB962C8B-B14F-4D97-AF65-F5344CB8AC3E}">
        <p14:creationId xmlns:p14="http://schemas.microsoft.com/office/powerpoint/2010/main" val="2104751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3</a:t>
            </a:fld>
            <a:endParaRPr lang="en-GB"/>
          </a:p>
        </p:txBody>
      </p:sp>
    </p:spTree>
    <p:extLst>
      <p:ext uri="{BB962C8B-B14F-4D97-AF65-F5344CB8AC3E}">
        <p14:creationId xmlns:p14="http://schemas.microsoft.com/office/powerpoint/2010/main" val="698375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1DD9C94-B7C5-4A40-A3B3-752DA404976B}" type="slidenum">
              <a:rPr lang="en-GB" smtClean="0"/>
              <a:t>4</a:t>
            </a:fld>
            <a:endParaRPr lang="en-GB"/>
          </a:p>
        </p:txBody>
      </p:sp>
    </p:spTree>
    <p:extLst>
      <p:ext uri="{BB962C8B-B14F-4D97-AF65-F5344CB8AC3E}">
        <p14:creationId xmlns:p14="http://schemas.microsoft.com/office/powerpoint/2010/main" val="4058959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5</a:t>
            </a:fld>
            <a:endParaRPr lang="en-GB"/>
          </a:p>
        </p:txBody>
      </p:sp>
    </p:spTree>
    <p:extLst>
      <p:ext uri="{BB962C8B-B14F-4D97-AF65-F5344CB8AC3E}">
        <p14:creationId xmlns:p14="http://schemas.microsoft.com/office/powerpoint/2010/main" val="2351832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smtClean="0"/>
              <a:t>changing the way in which services are delivered or functions are performed</a:t>
            </a:r>
          </a:p>
          <a:p>
            <a:pPr marL="0" indent="0">
              <a:buNone/>
            </a:pPr>
            <a:endParaRPr lang="en-GB" sz="1200" dirty="0" smtClean="0"/>
          </a:p>
          <a:p>
            <a:pPr marL="0" indent="0">
              <a:buNone/>
            </a:pPr>
            <a:r>
              <a:rPr lang="en-GB" sz="1200" dirty="0" smtClean="0"/>
              <a:t>2.	providing extra equipment like an induction loop or extra staff assistance (auxiliary aids)</a:t>
            </a:r>
          </a:p>
          <a:p>
            <a:pPr marL="0" indent="0">
              <a:buNone/>
            </a:pPr>
            <a:endParaRPr lang="en-GB" sz="1200" dirty="0" smtClean="0"/>
          </a:p>
          <a:p>
            <a:pPr marL="0" indent="0">
              <a:buNone/>
            </a:pPr>
            <a:r>
              <a:rPr lang="en-GB" sz="1200" dirty="0" smtClean="0"/>
              <a:t>3.	removing, altering or avoiding physical barriers.</a:t>
            </a:r>
          </a:p>
          <a:p>
            <a:pPr marL="0" indent="0">
              <a:buNone/>
            </a:pPr>
            <a:endParaRPr lang="en-GB" sz="1200" dirty="0" smtClean="0"/>
          </a:p>
          <a:p>
            <a:pPr marL="0" indent="0">
              <a:buNone/>
            </a:pPr>
            <a:r>
              <a:rPr lang="en-GB" sz="1200" dirty="0" smtClean="0"/>
              <a:t>Organisations should not wait until a disabled person wants to use their services before they consider the changes they need to make for the range of disabled people they may serve. </a:t>
            </a:r>
          </a:p>
          <a:p>
            <a:pPr marL="0" indent="0">
              <a:buNone/>
            </a:pPr>
            <a:r>
              <a:rPr lang="en-GB" sz="1200" dirty="0" smtClean="0"/>
              <a:t>Organisations must plan in advance to meet the access needs of disabled people. </a:t>
            </a:r>
          </a:p>
          <a:p>
            <a:pPr marL="0" indent="0">
              <a:buNone/>
            </a:pPr>
            <a:endParaRPr lang="en-GB" sz="1200" dirty="0" smtClean="0"/>
          </a:p>
          <a:p>
            <a:pPr marL="0" indent="0">
              <a:buNone/>
            </a:pPr>
            <a:r>
              <a:rPr lang="en-GB" sz="1200" dirty="0" smtClean="0"/>
              <a:t>So this includes planning how to deliver services or provide public functions to people with mental health problems. The duty to make reasonable adjustments is  ‘anticipatory’.</a:t>
            </a:r>
          </a:p>
          <a:p>
            <a:pPr marL="0" indent="0">
              <a:buNone/>
            </a:pPr>
            <a:endParaRPr lang="en-GB" sz="1200" dirty="0" smtClean="0"/>
          </a:p>
          <a:p>
            <a:pPr marL="0" indent="0">
              <a:buNone/>
            </a:pPr>
            <a:r>
              <a:rPr lang="en-GB" sz="1200" dirty="0" smtClean="0"/>
              <a:t>If  adjustments (changes) are identified that are reasonable for that organisation to make, then it must make them. The duty to make reasonable adjustments aims to ensure that a disabled person can use an organisation’s services as closely as it is reasonably possible to get to the standard usually offered to non-disabled people.</a:t>
            </a:r>
          </a:p>
          <a:p>
            <a:pPr marL="0" indent="0">
              <a:buNone/>
            </a:pPr>
            <a:r>
              <a:rPr lang="en-GB" sz="1200" dirty="0" smtClean="0"/>
              <a:t>An organisation providing a service or performing a public function has to consider making reasonable adjustments (in other words, changes) if a disabled person is at a substantial disadvantage in using its services or functions when compared with someone who is not disabled.</a:t>
            </a:r>
          </a:p>
          <a:p>
            <a:pPr marL="0" indent="0">
              <a:buNone/>
            </a:pPr>
            <a:endParaRPr lang="en-GB" sz="1200"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10</a:t>
            </a:fld>
            <a:endParaRPr lang="en-GB"/>
          </a:p>
        </p:txBody>
      </p:sp>
    </p:spTree>
    <p:extLst>
      <p:ext uri="{BB962C8B-B14F-4D97-AF65-F5344CB8AC3E}">
        <p14:creationId xmlns:p14="http://schemas.microsoft.com/office/powerpoint/2010/main" val="1681524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relevant to the implementation of the new SEN Code of Practice section 1.26 “A focus on inclusive practice and removing barriers to learning.   As part of its commitments under articles 7 and 24 of the United Nations Convention of the Rights of Persons with Disabilities the UK Government is committed to inclusive education of disabled children and young people and the progressive removal of barriers to learning and participation in mainstream education.”</a:t>
            </a:r>
            <a:r>
              <a:rPr lang="en-GB" sz="1200" kern="1200" dirty="0" smtClean="0">
                <a:solidFill>
                  <a:schemeClr val="tx1"/>
                </a:solidFill>
                <a:effectLst/>
                <a:latin typeface="+mn-lt"/>
                <a:ea typeface="+mn-ea"/>
                <a:cs typeface="+mn-cs"/>
              </a:rPr>
              <a:t> This is relevant to the decision making process and the capacity of parents and children to make informed requests or participate in a meaningful way, as the knowledge and information in itself is not sufficient.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Children and Families Act 2014 secures the general presumption in law of mainstream education in relation to decisions about where children and young people with SEN should be educated and the Equality Act 2010 provides protection from discrimination for disabled people.</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dirty="0" smtClean="0"/>
          </a:p>
          <a:p>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11</a:t>
            </a:fld>
            <a:endParaRPr lang="en-GB"/>
          </a:p>
        </p:txBody>
      </p:sp>
    </p:spTree>
    <p:extLst>
      <p:ext uri="{BB962C8B-B14F-4D97-AF65-F5344CB8AC3E}">
        <p14:creationId xmlns:p14="http://schemas.microsoft.com/office/powerpoint/2010/main" val="23836669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Equality Act 2010 sets out a general equality duty for all Local Authorities   in brief: to prevent discrimination and to advance equality of opportunity between persons who share a relevant protected characteristic and persons who do not share it. It also highlights the need for reasonable adjustments to be made in relation to any disability. With respect to children who are deaf this highlights how the social model of disability and the medical model of disability create a tension. </a:t>
            </a:r>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12</a:t>
            </a:fld>
            <a:endParaRPr lang="en-GB"/>
          </a:p>
        </p:txBody>
      </p:sp>
    </p:spTree>
    <p:extLst>
      <p:ext uri="{BB962C8B-B14F-4D97-AF65-F5344CB8AC3E}">
        <p14:creationId xmlns:p14="http://schemas.microsoft.com/office/powerpoint/2010/main" val="3391545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Equality Act 2010 sets out a general equality duty for all Local Authorities   in brief: to prevent discrimination and to advance equality of opportunity between persons who share a relevant protected characteristic and persons who do not share it. It also highlights the need for reasonable adjustments to be made in relation to any disability. With respect to children who are deaf this highlights how the social model of disability and the medical model of disability create a tension. </a:t>
            </a:r>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13</a:t>
            </a:fld>
            <a:endParaRPr lang="en-GB"/>
          </a:p>
        </p:txBody>
      </p:sp>
    </p:spTree>
    <p:extLst>
      <p:ext uri="{BB962C8B-B14F-4D97-AF65-F5344CB8AC3E}">
        <p14:creationId xmlns:p14="http://schemas.microsoft.com/office/powerpoint/2010/main" val="10977569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Special Educational Needs and Disability Regulations 2014 (Part 4) inform what is to be covered.</a:t>
            </a:r>
          </a:p>
          <a:p>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15</a:t>
            </a:fld>
            <a:endParaRPr lang="en-GB"/>
          </a:p>
        </p:txBody>
      </p:sp>
    </p:spTree>
    <p:extLst>
      <p:ext uri="{BB962C8B-B14F-4D97-AF65-F5344CB8AC3E}">
        <p14:creationId xmlns:p14="http://schemas.microsoft.com/office/powerpoint/2010/main" val="4502239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School Action and School Action Plus will be replaced by SEN support: a graduated approach to identifying and meeting SEN, with schools involving parents in identifying needs, deciding outcomes, planning provision and seeking expertise at whatever point it is needed.  </a:t>
            </a:r>
          </a:p>
          <a:p>
            <a:endParaRPr lang="en-GB" dirty="0" smtClean="0"/>
          </a:p>
          <a:p>
            <a:r>
              <a:rPr lang="en-GB" dirty="0" smtClean="0"/>
              <a:t>• Statements will be phased out from September 2014 and will be replaced by Education, Health and Care (EHC) assessments and plans.  </a:t>
            </a:r>
          </a:p>
          <a:p>
            <a:endParaRPr lang="en-GB" dirty="0" smtClean="0"/>
          </a:p>
          <a:p>
            <a:r>
              <a:rPr lang="en-GB" dirty="0" smtClean="0"/>
              <a:t>• EHC Plans will extend from birth to 25, where necessary, replacing the Learning Difficulties Assessment for young people leaving school.  </a:t>
            </a:r>
          </a:p>
          <a:p>
            <a:endParaRPr lang="en-GB" dirty="0" smtClean="0"/>
          </a:p>
          <a:p>
            <a:r>
              <a:rPr lang="en-GB" dirty="0" smtClean="0"/>
              <a:t>• Academies will be covered by the same statutory requirements as maintained schools.  </a:t>
            </a:r>
          </a:p>
          <a:p>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16</a:t>
            </a:fld>
            <a:endParaRPr lang="en-GB"/>
          </a:p>
        </p:txBody>
      </p:sp>
    </p:spTree>
    <p:extLst>
      <p:ext uri="{BB962C8B-B14F-4D97-AF65-F5344CB8AC3E}">
        <p14:creationId xmlns:p14="http://schemas.microsoft.com/office/powerpoint/2010/main" val="19372529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Special Educational Needs and Disability Regulations 2014 (Part 4) inform what is to be covered.</a:t>
            </a:r>
          </a:p>
          <a:p>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19</a:t>
            </a:fld>
            <a:endParaRPr lang="en-GB"/>
          </a:p>
        </p:txBody>
      </p:sp>
    </p:spTree>
    <p:extLst>
      <p:ext uri="{BB962C8B-B14F-4D97-AF65-F5344CB8AC3E}">
        <p14:creationId xmlns:p14="http://schemas.microsoft.com/office/powerpoint/2010/main" val="33509595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Special Educational Needs and Disability Regulations 2014 (Part 4) inform what is to be covered.</a:t>
            </a:r>
          </a:p>
          <a:p>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20</a:t>
            </a:fld>
            <a:endParaRPr lang="en-GB"/>
          </a:p>
        </p:txBody>
      </p:sp>
    </p:spTree>
    <p:extLst>
      <p:ext uri="{BB962C8B-B14F-4D97-AF65-F5344CB8AC3E}">
        <p14:creationId xmlns:p14="http://schemas.microsoft.com/office/powerpoint/2010/main" val="18918108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Equality Act 2010 sets out a general equality duty for all Local Authorities   in brief: to prevent discrimination and to advance equality of opportunity between persons who share a relevant protected characteristic and persons who do not share it. It also highlights the need for reasonable adjustments to be made in relation to any disability. With respect to children who are deaf this highlights how the social model of disability and the medical model of disability create a tension. </a:t>
            </a:r>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26</a:t>
            </a:fld>
            <a:endParaRPr lang="en-GB"/>
          </a:p>
        </p:txBody>
      </p:sp>
    </p:spTree>
    <p:extLst>
      <p:ext uri="{BB962C8B-B14F-4D97-AF65-F5344CB8AC3E}">
        <p14:creationId xmlns:p14="http://schemas.microsoft.com/office/powerpoint/2010/main" val="11088667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Equality Act 2010 sets out a general equality duty for all Local Authorities   in brief: to prevent discrimination and to advance equality of opportunity between persons who share a relevant protected characteristic and persons who do not share it. It also highlights the need for reasonable adjustments to be made in relation to any disability. With respect to children who are deaf this highlights how the social model of disability and the medical model of disability create a tension. </a:t>
            </a:r>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27</a:t>
            </a:fld>
            <a:endParaRPr lang="en-GB"/>
          </a:p>
        </p:txBody>
      </p:sp>
    </p:spTree>
    <p:extLst>
      <p:ext uri="{BB962C8B-B14F-4D97-AF65-F5344CB8AC3E}">
        <p14:creationId xmlns:p14="http://schemas.microsoft.com/office/powerpoint/2010/main" val="22940605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Equality Act 2010 sets out a general equality duty for all Local Authorities   in brief: to prevent discrimination and to advance equality of opportunity between persons who share a relevant protected characteristic and persons who do not share it. It also highlights the need for reasonable adjustments to be made in relation to any disability. With respect to children who are deaf this highlights how the social model of disability and the medical model of disability create a tension. </a:t>
            </a:r>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28</a:t>
            </a:fld>
            <a:endParaRPr lang="en-GB"/>
          </a:p>
        </p:txBody>
      </p:sp>
    </p:spTree>
    <p:extLst>
      <p:ext uri="{BB962C8B-B14F-4D97-AF65-F5344CB8AC3E}">
        <p14:creationId xmlns:p14="http://schemas.microsoft.com/office/powerpoint/2010/main" val="9405165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Equality Act 2010 sets out a general equality duty for all Local Authorities   in brief: to prevent discrimination and to advance equality of opportunity between persons who share a relevant protected characteristic and persons who do not share it. It also highlights the need for reasonable adjustments to be made in relation to any disability. With respect to children who are deaf this highlights how the social model of disability and the medical model of disability create a tension. </a:t>
            </a:r>
            <a:endParaRPr lang="en-GB" dirty="0"/>
          </a:p>
        </p:txBody>
      </p:sp>
      <p:sp>
        <p:nvSpPr>
          <p:cNvPr id="4" name="Slide Number Placeholder 3"/>
          <p:cNvSpPr>
            <a:spLocks noGrp="1"/>
          </p:cNvSpPr>
          <p:nvPr>
            <p:ph type="sldNum" sz="quarter" idx="10"/>
          </p:nvPr>
        </p:nvSpPr>
        <p:spPr/>
        <p:txBody>
          <a:bodyPr/>
          <a:lstStyle/>
          <a:p>
            <a:fld id="{81DD9C94-B7C5-4A40-A3B3-752DA404976B}" type="slidenum">
              <a:rPr lang="en-GB" smtClean="0"/>
              <a:t>29</a:t>
            </a:fld>
            <a:endParaRPr lang="en-GB"/>
          </a:p>
        </p:txBody>
      </p:sp>
    </p:spTree>
    <p:extLst>
      <p:ext uri="{BB962C8B-B14F-4D97-AF65-F5344CB8AC3E}">
        <p14:creationId xmlns:p14="http://schemas.microsoft.com/office/powerpoint/2010/main" val="41098294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pPr lvl="0"/>
            <a:r>
              <a:rPr lang="en-US" altLang="en-US" noProof="0" smtClean="0"/>
              <a:t>Click to edit Master title style</a:t>
            </a:r>
            <a:endParaRPr lang="en-GB" altLang="en-US" noProof="0" smtClean="0"/>
          </a:p>
        </p:txBody>
      </p:sp>
      <p:sp>
        <p:nvSpPr>
          <p:cNvPr id="614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endParaRPr lang="en-GB" altLang="en-US" noProof="0" smtClean="0"/>
          </a:p>
        </p:txBody>
      </p:sp>
      <p:pic>
        <p:nvPicPr>
          <p:cNvPr id="6148" name="Picture 4" descr="NATSIP-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404813"/>
            <a:ext cx="5184775"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p:cNvSpPr>
            <a:spLocks/>
          </p:cNvSpPr>
          <p:nvPr/>
        </p:nvSpPr>
        <p:spPr bwMode="auto">
          <a:xfrm>
            <a:off x="-7938" y="61579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799010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6640299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4038600" cy="4392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628775"/>
            <a:ext cx="4038600" cy="4392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545890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569398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456968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6143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38934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12702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64916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7610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68313" y="260350"/>
            <a:ext cx="6019800" cy="57610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263975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468313" y="1628775"/>
            <a:ext cx="82296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pic>
        <p:nvPicPr>
          <p:cNvPr id="1031" name="Picture 7" descr="NATSIP-LOGO"/>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07950" y="6115050"/>
            <a:ext cx="1546225" cy="473075"/>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p:cNvSpPr>
            <a:spLocks/>
          </p:cNvSpPr>
          <p:nvPr/>
        </p:nvSpPr>
        <p:spPr bwMode="auto">
          <a:xfrm>
            <a:off x="-4763" y="6400800"/>
            <a:ext cx="9148763" cy="484188"/>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itchFamily="34" charset="0"/>
          <a:cs typeface="Arial" pitchFamily="34" charset="0"/>
        </a:defRPr>
      </a:lvl2pPr>
      <a:lvl3pPr algn="l" rtl="0" eaLnBrk="1" fontAlgn="base" hangingPunct="1">
        <a:spcBef>
          <a:spcPct val="0"/>
        </a:spcBef>
        <a:spcAft>
          <a:spcPct val="0"/>
        </a:spcAft>
        <a:defRPr sz="4400">
          <a:solidFill>
            <a:schemeClr val="tx2"/>
          </a:solidFill>
          <a:latin typeface="Calibri" pitchFamily="34" charset="0"/>
          <a:cs typeface="Arial" pitchFamily="34" charset="0"/>
        </a:defRPr>
      </a:lvl3pPr>
      <a:lvl4pPr algn="l" rtl="0" eaLnBrk="1" fontAlgn="base" hangingPunct="1">
        <a:spcBef>
          <a:spcPct val="0"/>
        </a:spcBef>
        <a:spcAft>
          <a:spcPct val="0"/>
        </a:spcAft>
        <a:defRPr sz="4400">
          <a:solidFill>
            <a:schemeClr val="tx2"/>
          </a:solidFill>
          <a:latin typeface="Calibri" pitchFamily="34" charset="0"/>
          <a:cs typeface="Arial" pitchFamily="34" charset="0"/>
        </a:defRPr>
      </a:lvl4pPr>
      <a:lvl5pPr algn="l" rtl="0" eaLnBrk="1" fontAlgn="base" hangingPunct="1">
        <a:spcBef>
          <a:spcPct val="0"/>
        </a:spcBef>
        <a:spcAft>
          <a:spcPct val="0"/>
        </a:spcAft>
        <a:defRPr sz="4400">
          <a:solidFill>
            <a:schemeClr val="tx2"/>
          </a:solidFill>
          <a:latin typeface="Calibri" pitchFamily="34" charset="0"/>
          <a:cs typeface="Arial" pitchFamily="34" charset="0"/>
        </a:defRPr>
      </a:lvl5pPr>
      <a:lvl6pPr marL="457200" algn="l" rtl="0" eaLnBrk="1" fontAlgn="base" hangingPunct="1">
        <a:spcBef>
          <a:spcPct val="0"/>
        </a:spcBef>
        <a:spcAft>
          <a:spcPct val="0"/>
        </a:spcAft>
        <a:defRPr sz="4400">
          <a:solidFill>
            <a:schemeClr val="tx2"/>
          </a:solidFill>
          <a:latin typeface="Calibri" pitchFamily="34" charset="0"/>
          <a:cs typeface="Arial" pitchFamily="34" charset="0"/>
        </a:defRPr>
      </a:lvl6pPr>
      <a:lvl7pPr marL="914400" algn="l" rtl="0" eaLnBrk="1" fontAlgn="base" hangingPunct="1">
        <a:spcBef>
          <a:spcPct val="0"/>
        </a:spcBef>
        <a:spcAft>
          <a:spcPct val="0"/>
        </a:spcAft>
        <a:defRPr sz="4400">
          <a:solidFill>
            <a:schemeClr val="tx2"/>
          </a:solidFill>
          <a:latin typeface="Calibri" pitchFamily="34" charset="0"/>
          <a:cs typeface="Arial" pitchFamily="34" charset="0"/>
        </a:defRPr>
      </a:lvl7pPr>
      <a:lvl8pPr marL="1371600" algn="l" rtl="0" eaLnBrk="1" fontAlgn="base" hangingPunct="1">
        <a:spcBef>
          <a:spcPct val="0"/>
        </a:spcBef>
        <a:spcAft>
          <a:spcPct val="0"/>
        </a:spcAft>
        <a:defRPr sz="4400">
          <a:solidFill>
            <a:schemeClr val="tx2"/>
          </a:solidFill>
          <a:latin typeface="Calibri" pitchFamily="34" charset="0"/>
          <a:cs typeface="Arial" pitchFamily="34" charset="0"/>
        </a:defRPr>
      </a:lvl8pPr>
      <a:lvl9pPr marL="1828800" algn="l" rtl="0" eaLnBrk="1" fontAlgn="base" hangingPunct="1">
        <a:spcBef>
          <a:spcPct val="0"/>
        </a:spcBef>
        <a:spcAft>
          <a:spcPct val="0"/>
        </a:spcAft>
        <a:defRPr sz="4400">
          <a:solidFill>
            <a:schemeClr val="tx2"/>
          </a:solidFill>
          <a:latin typeface="Calibri" pitchFamily="34"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p:txBody>
          <a:bodyPr/>
          <a:lstStyle/>
          <a:p>
            <a:r>
              <a:rPr lang="en-GB" altLang="en-US" sz="3200" dirty="0" smtClean="0"/>
              <a:t>BSL/Sign Systems Audit Update</a:t>
            </a:r>
            <a:br>
              <a:rPr lang="en-GB" altLang="en-US" sz="3200" dirty="0" smtClean="0"/>
            </a:br>
            <a:endParaRPr lang="en-GB" altLang="en-US" sz="3200" dirty="0"/>
          </a:p>
        </p:txBody>
      </p:sp>
      <p:sp>
        <p:nvSpPr>
          <p:cNvPr id="14339" name="Rectangle 3"/>
          <p:cNvSpPr>
            <a:spLocks noGrp="1" noChangeArrowheads="1"/>
          </p:cNvSpPr>
          <p:nvPr>
            <p:ph type="subTitle" idx="1"/>
          </p:nvPr>
        </p:nvSpPr>
        <p:spPr>
          <a:xfrm>
            <a:off x="685800" y="3106738"/>
            <a:ext cx="7772400" cy="1752600"/>
          </a:xfrm>
        </p:spPr>
        <p:txBody>
          <a:bodyPr/>
          <a:lstStyle/>
          <a:p>
            <a:r>
              <a:rPr lang="en-GB" sz="2400" b="1" dirty="0" smtClean="0"/>
              <a:t>Working </a:t>
            </a:r>
            <a:r>
              <a:rPr lang="en-GB" sz="2400" b="1" dirty="0"/>
              <a:t>together to meet the challenges of improving outcomes for </a:t>
            </a:r>
            <a:r>
              <a:rPr lang="en-GB" sz="2400" b="1" dirty="0" smtClean="0"/>
              <a:t>children with sensory impairment using </a:t>
            </a:r>
            <a:r>
              <a:rPr lang="en-GB" sz="2400" b="1" dirty="0"/>
              <a:t>BSL and </a:t>
            </a:r>
            <a:r>
              <a:rPr lang="en-GB" sz="2400" b="1" dirty="0" smtClean="0"/>
              <a:t>other sign </a:t>
            </a:r>
            <a:r>
              <a:rPr lang="en-GB" sz="2400" b="1" dirty="0" smtClean="0"/>
              <a:t>systems. </a:t>
            </a:r>
          </a:p>
          <a:p>
            <a:endParaRPr lang="en-GB" sz="2400" b="1" dirty="0" smtClean="0"/>
          </a:p>
          <a:p>
            <a:r>
              <a:rPr lang="en-GB" sz="2400" b="1" dirty="0" smtClean="0"/>
              <a:t>A </a:t>
            </a:r>
            <a:r>
              <a:rPr lang="en-GB" sz="2400" b="1" dirty="0"/>
              <a:t>Community of Interest Approach.</a:t>
            </a:r>
            <a:endParaRPr lang="en-GB" sz="2400" dirty="0"/>
          </a:p>
          <a:p>
            <a:r>
              <a:rPr lang="en-GB" altLang="en-US" sz="2400" dirty="0" err="1" smtClean="0"/>
              <a:t>NatSIP</a:t>
            </a:r>
            <a:r>
              <a:rPr lang="en-GB" altLang="en-US" sz="2400" dirty="0" smtClean="0"/>
              <a:t> </a:t>
            </a:r>
            <a:r>
              <a:rPr lang="en-GB" altLang="en-US" sz="2400" dirty="0" smtClean="0"/>
              <a:t>Working Day </a:t>
            </a:r>
          </a:p>
          <a:p>
            <a:r>
              <a:rPr lang="en-GB" altLang="en-US" sz="2400" dirty="0" smtClean="0"/>
              <a:t>Wednesday 6</a:t>
            </a:r>
            <a:r>
              <a:rPr lang="en-GB" altLang="en-US" sz="2400" baseline="30000" dirty="0" smtClean="0"/>
              <a:t>th</a:t>
            </a:r>
            <a:r>
              <a:rPr lang="en-GB" altLang="en-US" sz="2400" dirty="0" smtClean="0"/>
              <a:t> June 2014</a:t>
            </a:r>
            <a:endParaRPr lang="en-GB" altLang="en-US" sz="2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altLang="en-US" dirty="0" smtClean="0"/>
              <a:t>Audit Team</a:t>
            </a:r>
            <a:endParaRPr lang="en-GB" altLang="en-US" dirty="0"/>
          </a:p>
        </p:txBody>
      </p:sp>
      <p:sp>
        <p:nvSpPr>
          <p:cNvPr id="16387" name="Rectangle 3"/>
          <p:cNvSpPr>
            <a:spLocks noGrp="1" noChangeArrowheads="1"/>
          </p:cNvSpPr>
          <p:nvPr>
            <p:ph type="body" idx="1"/>
          </p:nvPr>
        </p:nvSpPr>
        <p:spPr>
          <a:xfrm>
            <a:off x="468312" y="1556793"/>
            <a:ext cx="8568183" cy="4464596"/>
          </a:xfrm>
        </p:spPr>
        <p:style>
          <a:lnRef idx="2">
            <a:schemeClr val="dk1"/>
          </a:lnRef>
          <a:fillRef idx="1">
            <a:schemeClr val="lt1"/>
          </a:fillRef>
          <a:effectRef idx="0">
            <a:schemeClr val="dk1"/>
          </a:effectRef>
          <a:fontRef idx="minor">
            <a:schemeClr val="dk1"/>
          </a:fontRef>
        </p:style>
        <p:txBody>
          <a:bodyPr/>
          <a:lstStyle/>
          <a:p>
            <a:pPr marL="0" indent="0" algn="ctr">
              <a:buNone/>
            </a:pPr>
            <a:r>
              <a:rPr lang="en-GB" altLang="en-US" sz="2400" dirty="0" smtClean="0"/>
              <a:t>Brian </a:t>
            </a:r>
            <a:r>
              <a:rPr lang="en-GB" altLang="en-US" sz="2400" dirty="0" err="1" smtClean="0"/>
              <a:t>Kokoruwe</a:t>
            </a:r>
            <a:r>
              <a:rPr lang="en-GB" altLang="en-US" sz="2400" dirty="0" smtClean="0"/>
              <a:t> 	Louise Cole 		Rosie Rutherford</a:t>
            </a:r>
          </a:p>
          <a:p>
            <a:pPr marL="0" indent="0" algn="ctr">
              <a:buNone/>
            </a:pPr>
            <a:endParaRPr lang="en-GB" altLang="en-US" dirty="0"/>
          </a:p>
        </p:txBody>
      </p:sp>
      <p:pic>
        <p:nvPicPr>
          <p:cNvPr id="1638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829994"/>
            <a:ext cx="8352928" cy="224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ltLang="en-US" dirty="0" smtClean="0"/>
              <a:t>BSL/Sign Systems Audit Scope</a:t>
            </a:r>
            <a:endParaRPr lang="en-GB" altLang="en-US" dirty="0"/>
          </a:p>
        </p:txBody>
      </p:sp>
      <p:sp>
        <p:nvSpPr>
          <p:cNvPr id="15363" name="Rectangle 3"/>
          <p:cNvSpPr>
            <a:spLocks noGrp="1" noChangeArrowheads="1"/>
          </p:cNvSpPr>
          <p:nvPr>
            <p:ph type="body" idx="1"/>
          </p:nvPr>
        </p:nvSpPr>
        <p:spPr/>
        <p:txBody>
          <a:bodyPr/>
          <a:lstStyle/>
          <a:p>
            <a:pPr marL="0" indent="0">
              <a:lnSpc>
                <a:spcPct val="80000"/>
              </a:lnSpc>
              <a:buNone/>
            </a:pPr>
            <a:r>
              <a:rPr lang="en-GB" altLang="en-US" sz="2400" dirty="0" smtClean="0"/>
              <a:t>Overview Audit of existing information and practice which supports children and young people with sensory impairment in the development and use of BSL and other Sign Systems.</a:t>
            </a:r>
          </a:p>
          <a:p>
            <a:pPr marL="0" indent="0">
              <a:lnSpc>
                <a:spcPct val="80000"/>
              </a:lnSpc>
              <a:buNone/>
            </a:pPr>
            <a:endParaRPr lang="en-GB" altLang="en-US" sz="1800" dirty="0"/>
          </a:p>
          <a:p>
            <a:pPr marL="0" indent="0">
              <a:lnSpc>
                <a:spcPct val="80000"/>
              </a:lnSpc>
              <a:buNone/>
            </a:pPr>
            <a:endParaRPr lang="en-GB" altLang="en-US" sz="1800" dirty="0" smtClean="0"/>
          </a:p>
          <a:p>
            <a:pPr marL="0" indent="0">
              <a:lnSpc>
                <a:spcPct val="80000"/>
              </a:lnSpc>
              <a:buNone/>
            </a:pPr>
            <a:r>
              <a:rPr lang="en-GB" altLang="en-US" sz="1800" dirty="0" smtClean="0"/>
              <a:t>The audit sits as a secondary objective within Objective 6 of the </a:t>
            </a:r>
            <a:r>
              <a:rPr lang="en-GB" altLang="en-US" sz="1800" dirty="0" err="1" smtClean="0"/>
              <a:t>DfE</a:t>
            </a:r>
            <a:r>
              <a:rPr lang="en-GB" altLang="en-US" sz="1800" dirty="0" smtClean="0"/>
              <a:t> contract: </a:t>
            </a:r>
          </a:p>
          <a:p>
            <a:pPr marL="609600" indent="-609600">
              <a:lnSpc>
                <a:spcPct val="80000"/>
              </a:lnSpc>
              <a:buFontTx/>
              <a:buAutoNum type="arabicPeriod"/>
            </a:pPr>
            <a:endParaRPr lang="en-GB" altLang="en-US" sz="1800" dirty="0" smtClean="0"/>
          </a:p>
          <a:p>
            <a:pPr marL="0" indent="0">
              <a:lnSpc>
                <a:spcPct val="80000"/>
              </a:lnSpc>
              <a:buNone/>
            </a:pPr>
            <a:r>
              <a:rPr lang="en-GB" altLang="en-US" sz="2400" dirty="0" smtClean="0"/>
              <a:t>Development of specialist skills – SI Workforce Development: Objective 6a: Development of specialist skills for BSL and sign support to deliver an:</a:t>
            </a:r>
          </a:p>
          <a:p>
            <a:pPr marL="609600" indent="-609600">
              <a:lnSpc>
                <a:spcPct val="80000"/>
              </a:lnSpc>
              <a:buFontTx/>
              <a:buAutoNum type="arabicPeriod"/>
            </a:pPr>
            <a:endParaRPr lang="en-GB" altLang="en-US" sz="1800" dirty="0" smtClean="0"/>
          </a:p>
          <a:p>
            <a:pPr marL="609600" indent="-609600">
              <a:lnSpc>
                <a:spcPct val="80000"/>
              </a:lnSpc>
              <a:buFontTx/>
              <a:buAutoNum type="arabicPeriod"/>
            </a:pPr>
            <a:endParaRPr lang="en-GB" altLang="en-US" sz="1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700808"/>
            <a:ext cx="8424936" cy="3693319"/>
          </a:xfrm>
          <a:prstGeom prst="rect">
            <a:avLst/>
          </a:prstGeom>
        </p:spPr>
        <p:txBody>
          <a:bodyPr wrap="square">
            <a:spAutoFit/>
          </a:bodyPr>
          <a:lstStyle/>
          <a:p>
            <a:r>
              <a:rPr lang="en-GB" dirty="0" smtClean="0"/>
              <a:t>1.	To develop and deliver a BSL/Sign Systems activities and practice Audit  	that captures the range of current practice supporting children and 	young people to develop and use BSL/Sign Systems in England.</a:t>
            </a:r>
          </a:p>
          <a:p>
            <a:pPr marL="342900" indent="-342900">
              <a:buFont typeface="+mj-lt"/>
              <a:buAutoNum type="arabicPeriod"/>
            </a:pPr>
            <a:endParaRPr lang="en-GB" dirty="0" smtClean="0"/>
          </a:p>
          <a:p>
            <a:endParaRPr lang="en-GB" dirty="0" smtClean="0"/>
          </a:p>
          <a:p>
            <a:r>
              <a:rPr lang="en-GB" dirty="0" smtClean="0"/>
              <a:t>2.	To use the information gathered to provide a snap shot of the existing 	range of provision of BSL/Sign System practice.</a:t>
            </a:r>
          </a:p>
          <a:p>
            <a:pPr marL="342900" indent="-342900">
              <a:buFont typeface="+mj-lt"/>
              <a:buAutoNum type="arabicPeriod"/>
            </a:pPr>
            <a:endParaRPr lang="en-GB" dirty="0" smtClean="0"/>
          </a:p>
          <a:p>
            <a:endParaRPr lang="en-GB" dirty="0" smtClean="0"/>
          </a:p>
          <a:p>
            <a:r>
              <a:rPr lang="en-GB" dirty="0" smtClean="0"/>
              <a:t>3.	To collect examples of how BSL/Sign Systems are used within a range 	of education settings to support language and communication for 	children and young people with sensory impairment.</a:t>
            </a:r>
          </a:p>
          <a:p>
            <a:pPr marL="342900" indent="-342900">
              <a:buFont typeface="+mj-lt"/>
              <a:buAutoNum type="arabicPeriod"/>
            </a:pPr>
            <a:endParaRPr lang="en-GB" dirty="0" smtClean="0"/>
          </a:p>
        </p:txBody>
      </p:sp>
      <p:sp>
        <p:nvSpPr>
          <p:cNvPr id="3" name="Title 2"/>
          <p:cNvSpPr>
            <a:spLocks noGrp="1"/>
          </p:cNvSpPr>
          <p:nvPr>
            <p:ph type="title"/>
          </p:nvPr>
        </p:nvSpPr>
        <p:spPr>
          <a:xfrm>
            <a:off x="468313" y="260350"/>
            <a:ext cx="8207375" cy="936402"/>
          </a:xfrm>
        </p:spPr>
        <p:txBody>
          <a:bodyPr/>
          <a:lstStyle/>
          <a:p>
            <a:r>
              <a:rPr lang="en-GB" dirty="0" smtClean="0"/>
              <a:t>Objectives</a:t>
            </a:r>
            <a:endParaRPr lang="en-GB" dirty="0"/>
          </a:p>
        </p:txBody>
      </p:sp>
    </p:spTree>
    <p:extLst>
      <p:ext uri="{BB962C8B-B14F-4D97-AF65-F5344CB8AC3E}">
        <p14:creationId xmlns:p14="http://schemas.microsoft.com/office/powerpoint/2010/main" val="19173552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 Cont.</a:t>
            </a:r>
            <a:endParaRPr lang="en-GB" dirty="0"/>
          </a:p>
        </p:txBody>
      </p:sp>
      <p:sp>
        <p:nvSpPr>
          <p:cNvPr id="3" name="Content Placeholder 2"/>
          <p:cNvSpPr>
            <a:spLocks noGrp="1"/>
          </p:cNvSpPr>
          <p:nvPr>
            <p:ph idx="1"/>
          </p:nvPr>
        </p:nvSpPr>
        <p:spPr/>
        <p:txBody>
          <a:bodyPr/>
          <a:lstStyle/>
          <a:p>
            <a:pPr marL="0" indent="0">
              <a:buNone/>
            </a:pPr>
            <a:endParaRPr lang="en-GB" sz="2000" dirty="0" smtClean="0"/>
          </a:p>
          <a:p>
            <a:pPr marL="0" indent="0">
              <a:buNone/>
            </a:pPr>
            <a:endParaRPr lang="en-GB" sz="2000" dirty="0"/>
          </a:p>
          <a:p>
            <a:pPr marL="0" indent="0">
              <a:buNone/>
            </a:pPr>
            <a:endParaRPr lang="en-GB" sz="2000" dirty="0" smtClean="0"/>
          </a:p>
          <a:p>
            <a:pPr marL="0" indent="0">
              <a:buNone/>
            </a:pPr>
            <a:r>
              <a:rPr lang="en-GB" sz="2000" dirty="0" smtClean="0"/>
              <a:t>4.	To inform the future development of guidance and benchmarks to 	develop, monitor and evidence the effectiveness of BSL/Sign 	systems approaches within different settings to support the 	improvement of outcomes for children and young people with 	sensory impairment.</a:t>
            </a:r>
          </a:p>
          <a:p>
            <a:pPr marL="0" indent="0">
              <a:buNone/>
            </a:pPr>
            <a:endParaRPr lang="en-GB" sz="2000" dirty="0" smtClean="0"/>
          </a:p>
          <a:p>
            <a:pPr marL="0" indent="0">
              <a:buNone/>
            </a:pPr>
            <a:r>
              <a:rPr lang="en-GB" sz="2000" dirty="0" smtClean="0"/>
              <a:t>5.	To inform requirements for future data collection on children and 	young people using BSL and other sign systems.</a:t>
            </a:r>
          </a:p>
          <a:p>
            <a:endParaRPr lang="en-GB" sz="1800" dirty="0"/>
          </a:p>
        </p:txBody>
      </p:sp>
      <p:pic>
        <p:nvPicPr>
          <p:cNvPr id="409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451799"/>
            <a:ext cx="2411760" cy="1606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13689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Grp="1" noChangeArrowheads="1"/>
          </p:cNvSpPr>
          <p:nvPr>
            <p:ph type="title"/>
          </p:nvPr>
        </p:nvSpPr>
        <p:spPr/>
        <p:txBody>
          <a:bodyPr/>
          <a:lstStyle/>
          <a:p>
            <a:r>
              <a:rPr lang="en-GB" altLang="en-US" dirty="0" smtClean="0"/>
              <a:t>Methods</a:t>
            </a:r>
            <a:endParaRPr lang="en-GB" altLang="en-US" dirty="0"/>
          </a:p>
        </p:txBody>
      </p:sp>
      <p:graphicFrame>
        <p:nvGraphicFramePr>
          <p:cNvPr id="3" name="Diagram 2"/>
          <p:cNvGraphicFramePr/>
          <p:nvPr>
            <p:extLst>
              <p:ext uri="{D42A27DB-BD31-4B8C-83A1-F6EECF244321}">
                <p14:modId xmlns:p14="http://schemas.microsoft.com/office/powerpoint/2010/main" val="2941019443"/>
              </p:ext>
            </p:extLst>
          </p:nvPr>
        </p:nvGraphicFramePr>
        <p:xfrm>
          <a:off x="468313" y="1628775"/>
          <a:ext cx="4038600" cy="4392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Content Placeholder 1"/>
          <p:cNvSpPr>
            <a:spLocks noGrp="1"/>
          </p:cNvSpPr>
          <p:nvPr>
            <p:ph sz="half" idx="2"/>
          </p:nvPr>
        </p:nvSpPr>
        <p:spPr>
          <a:xfrm>
            <a:off x="4427984" y="1628775"/>
            <a:ext cx="4716016" cy="4392613"/>
          </a:xfrm>
        </p:spPr>
        <p:txBody>
          <a:bodyPr/>
          <a:lstStyle/>
          <a:p>
            <a:pPr marL="0" indent="0">
              <a:buNone/>
            </a:pPr>
            <a:r>
              <a:rPr lang="en-GB" sz="2400" dirty="0" smtClean="0"/>
              <a:t>Desk Top Review: Survey Responses</a:t>
            </a:r>
          </a:p>
          <a:p>
            <a:pPr marL="0" indent="0">
              <a:buNone/>
            </a:pPr>
            <a:endParaRPr lang="en-GB" sz="2400" dirty="0"/>
          </a:p>
          <a:p>
            <a:pPr marL="0" indent="0">
              <a:buNone/>
            </a:pPr>
            <a:r>
              <a:rPr lang="en-GB" sz="2400" dirty="0" smtClean="0"/>
              <a:t>Interface: </a:t>
            </a:r>
            <a:r>
              <a:rPr lang="en-GB" sz="2400" dirty="0" err="1"/>
              <a:t>W</a:t>
            </a:r>
            <a:r>
              <a:rPr lang="en-GB" sz="2400" dirty="0" err="1" smtClean="0"/>
              <a:t>orkstream</a:t>
            </a:r>
            <a:r>
              <a:rPr lang="en-GB" sz="2400" dirty="0" smtClean="0"/>
              <a:t> leads</a:t>
            </a:r>
          </a:p>
          <a:p>
            <a:pPr marL="0" indent="0">
              <a:buNone/>
            </a:pPr>
            <a:endParaRPr lang="en-GB" sz="2400" dirty="0"/>
          </a:p>
          <a:p>
            <a:pPr marL="0" indent="0">
              <a:buNone/>
            </a:pPr>
            <a:r>
              <a:rPr lang="en-GB" sz="2400" dirty="0" smtClean="0"/>
              <a:t>Key: I-Sign &amp; Language Plans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Ecological Model</a:t>
            </a:r>
            <a:endParaRPr lang="en-GB" dirty="0"/>
          </a:p>
        </p:txBody>
      </p:sp>
      <p:pic>
        <p:nvPicPr>
          <p:cNvPr id="4198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959888" y="1628775"/>
            <a:ext cx="724645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6701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Rights based framework</a:t>
            </a:r>
            <a:endParaRPr lang="en-GB" dirty="0"/>
          </a:p>
        </p:txBody>
      </p:sp>
      <p:sp>
        <p:nvSpPr>
          <p:cNvPr id="4" name="Content Placeholder 3"/>
          <p:cNvSpPr>
            <a:spLocks noGrp="1"/>
          </p:cNvSpPr>
          <p:nvPr>
            <p:ph sz="half" idx="2"/>
          </p:nvPr>
        </p:nvSpPr>
        <p:spPr/>
        <p:txBody>
          <a:bodyPr/>
          <a:lstStyle/>
          <a:p>
            <a:r>
              <a:rPr lang="en-GB" sz="1600" dirty="0" smtClean="0"/>
              <a:t>The use of sign language in education is supported by article 24, paragraph 3 of the United Nations Convention on the Rights of Persons with Disabilities, which states that countries should </a:t>
            </a:r>
          </a:p>
          <a:p>
            <a:pPr marL="0" indent="0">
              <a:buNone/>
            </a:pPr>
            <a:endParaRPr lang="en-GB" sz="1600" dirty="0"/>
          </a:p>
          <a:p>
            <a:pPr marL="0" indent="0">
              <a:buNone/>
            </a:pPr>
            <a:r>
              <a:rPr lang="en-GB" sz="1600" dirty="0" smtClean="0"/>
              <a:t>“[ensure] that the education of persons, and in particular children, who are blind, Deaf or </a:t>
            </a:r>
            <a:r>
              <a:rPr lang="en-GB" sz="1600" dirty="0" err="1" smtClean="0"/>
              <a:t>DeafBlind</a:t>
            </a:r>
            <a:r>
              <a:rPr lang="en-GB" sz="1600" dirty="0" smtClean="0"/>
              <a:t>, is delivered in the most appropriate languages and modes and means of communication for the individual, and in environments which maximize academic and social development”.</a:t>
            </a:r>
          </a:p>
          <a:p>
            <a:pPr marL="0" indent="0">
              <a:buNone/>
            </a:pPr>
            <a:endParaRPr lang="en-GB" sz="1600" dirty="0" smtClean="0"/>
          </a:p>
        </p:txBody>
      </p:sp>
      <p:pic>
        <p:nvPicPr>
          <p:cNvPr id="378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88640"/>
            <a:ext cx="2262187" cy="1506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4"/>
          <p:cNvSpPr>
            <a:spLocks noGrp="1"/>
          </p:cNvSpPr>
          <p:nvPr>
            <p:ph sz="half" idx="1"/>
          </p:nvPr>
        </p:nvSpPr>
        <p:spPr/>
        <p:txBody>
          <a:bodyPr/>
          <a:lstStyle/>
          <a:p>
            <a:pPr marL="0" indent="0">
              <a:buNone/>
            </a:pPr>
            <a:endParaRPr lang="en-GB" sz="2400" dirty="0" smtClean="0"/>
          </a:p>
          <a:p>
            <a:pPr marL="0" indent="0">
              <a:buNone/>
            </a:pPr>
            <a:r>
              <a:rPr lang="en-GB" sz="2400" dirty="0" smtClean="0"/>
              <a:t>UN Convention on the Rights of Persons with Disabilities</a:t>
            </a:r>
          </a:p>
          <a:p>
            <a:pPr marL="0" indent="0">
              <a:buNone/>
            </a:pPr>
            <a:endParaRPr lang="en-GB" sz="2400" dirty="0" smtClean="0"/>
          </a:p>
          <a:p>
            <a:r>
              <a:rPr lang="en-GB" sz="2000" dirty="0" smtClean="0"/>
              <a:t>right to language</a:t>
            </a:r>
          </a:p>
          <a:p>
            <a:r>
              <a:rPr lang="en-GB" sz="2000" dirty="0" smtClean="0"/>
              <a:t>educational attainment</a:t>
            </a:r>
          </a:p>
          <a:p>
            <a:r>
              <a:rPr lang="en-GB" sz="2000" dirty="0" smtClean="0"/>
              <a:t>inclusion &amp; participation</a:t>
            </a:r>
          </a:p>
          <a:p>
            <a:endParaRPr lang="en-GB" dirty="0" smtClean="0"/>
          </a:p>
          <a:p>
            <a:pPr marL="0" indent="0">
              <a:buNone/>
            </a:pPr>
            <a:r>
              <a:rPr lang="en-GB" sz="1200" dirty="0" smtClean="0"/>
              <a:t>http://www.equalityhumanrights.com/human-rights/our-human-rights-work/human-rights-review/the-review/the-uks-human-rights-framework/</a:t>
            </a:r>
          </a:p>
          <a:p>
            <a:pPr marL="0" indent="0">
              <a:buNone/>
            </a:pPr>
            <a:endParaRPr lang="en-GB" dirty="0"/>
          </a:p>
        </p:txBody>
      </p:sp>
    </p:spTree>
    <p:extLst>
      <p:ext uri="{BB962C8B-B14F-4D97-AF65-F5344CB8AC3E}">
        <p14:creationId xmlns:p14="http://schemas.microsoft.com/office/powerpoint/2010/main" val="6953538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1196752"/>
            <a:ext cx="8496944" cy="369332"/>
          </a:xfrm>
          <a:prstGeom prst="rect">
            <a:avLst/>
          </a:prstGeom>
        </p:spPr>
        <p:txBody>
          <a:bodyPr wrap="square">
            <a:spAutoFit/>
          </a:bodyPr>
          <a:lstStyle/>
          <a:p>
            <a:endParaRPr lang="en-GB" dirty="0"/>
          </a:p>
        </p:txBody>
      </p:sp>
      <p:sp>
        <p:nvSpPr>
          <p:cNvPr id="8" name="Title 7"/>
          <p:cNvSpPr>
            <a:spLocks noGrp="1"/>
          </p:cNvSpPr>
          <p:nvPr>
            <p:ph type="title"/>
          </p:nvPr>
        </p:nvSpPr>
        <p:spPr/>
        <p:txBody>
          <a:bodyPr/>
          <a:lstStyle/>
          <a:p>
            <a:r>
              <a:rPr lang="en-GB" sz="2400" dirty="0" smtClean="0"/>
              <a:t>Equality Act 2010.</a:t>
            </a:r>
            <a:endParaRPr lang="en-GB" sz="2400" dirty="0"/>
          </a:p>
        </p:txBody>
      </p:sp>
      <p:sp>
        <p:nvSpPr>
          <p:cNvPr id="9" name="Content Placeholder 8"/>
          <p:cNvSpPr>
            <a:spLocks noGrp="1"/>
          </p:cNvSpPr>
          <p:nvPr>
            <p:ph idx="1"/>
          </p:nvPr>
        </p:nvSpPr>
        <p:spPr>
          <a:xfrm>
            <a:off x="323528" y="1916832"/>
            <a:ext cx="8229600" cy="4392613"/>
          </a:xfrm>
        </p:spPr>
        <p:txBody>
          <a:bodyPr/>
          <a:lstStyle/>
          <a:p>
            <a:pPr marL="0" indent="0">
              <a:buNone/>
            </a:pPr>
            <a:r>
              <a:rPr lang="en-GB" sz="1600" b="1" dirty="0" smtClean="0"/>
              <a:t>Protected characteristics </a:t>
            </a:r>
            <a:r>
              <a:rPr lang="en-GB" sz="1600" dirty="0" smtClean="0"/>
              <a:t>for which discrimination is unlawful: </a:t>
            </a:r>
          </a:p>
          <a:p>
            <a:pPr marL="0" indent="0">
              <a:buNone/>
            </a:pPr>
            <a:r>
              <a:rPr lang="en-GB" sz="1600" dirty="0" smtClean="0"/>
              <a:t>Age, disability, gender reassignment. Marriage and civil partnership, pregnancy and maternity, face, religion or belief, sex, sexual orientation. </a:t>
            </a:r>
          </a:p>
          <a:p>
            <a:endParaRPr lang="en-GB" sz="1600" dirty="0" smtClean="0"/>
          </a:p>
          <a:p>
            <a:pPr marL="0" indent="0">
              <a:buNone/>
            </a:pPr>
            <a:r>
              <a:rPr lang="en-GB" sz="1600" dirty="0" smtClean="0"/>
              <a:t>The legislation covers employment, education, the provision of goods, facilities and services, the management of premises and the exercise of public functions</a:t>
            </a:r>
          </a:p>
          <a:p>
            <a:pPr marL="0" indent="0">
              <a:buNone/>
            </a:pPr>
            <a:endParaRPr lang="en-GB" sz="1600" dirty="0" smtClean="0"/>
          </a:p>
          <a:p>
            <a:pPr marL="0" indent="0">
              <a:buNone/>
            </a:pPr>
            <a:r>
              <a:rPr lang="en-GB" sz="1600" b="1" dirty="0" smtClean="0"/>
              <a:t>Education</a:t>
            </a:r>
          </a:p>
          <a:p>
            <a:pPr marL="0" indent="0">
              <a:buNone/>
            </a:pPr>
            <a:r>
              <a:rPr lang="en-GB" sz="1600" dirty="0" smtClean="0"/>
              <a:t>Students are protected in the way they are admitted and treated in higher education. Teaching methods, delivery, and related issues, such as assessment, all need to comply with the main provisions of the Act, including those relating to direct and indirect discrimination and harassment. </a:t>
            </a:r>
          </a:p>
          <a:p>
            <a:pPr marL="0" indent="0">
              <a:buNone/>
            </a:pPr>
            <a:endParaRPr lang="en-GB" sz="1600" dirty="0" smtClean="0"/>
          </a:p>
        </p:txBody>
      </p:sp>
      <p:pic>
        <p:nvPicPr>
          <p:cNvPr id="389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7477" y="345123"/>
            <a:ext cx="1385651" cy="920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4564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000" dirty="0" smtClean="0"/>
              <a:t/>
            </a:r>
            <a:br>
              <a:rPr lang="en-GB" sz="2000" dirty="0" smtClean="0"/>
            </a:br>
            <a:r>
              <a:rPr lang="en-GB" sz="2800" b="1" dirty="0" smtClean="0"/>
              <a:t>The public sector equality duty requires organisations to show due regard to the need to:</a:t>
            </a:r>
            <a:r>
              <a:rPr lang="en-GB" sz="2800" dirty="0" smtClean="0"/>
              <a:t/>
            </a:r>
            <a:br>
              <a:rPr lang="en-GB" sz="2800" dirty="0" smtClean="0"/>
            </a:br>
            <a:endParaRPr lang="en-GB" sz="2800" dirty="0"/>
          </a:p>
        </p:txBody>
      </p:sp>
      <p:sp>
        <p:nvSpPr>
          <p:cNvPr id="3" name="Content Placeholder 2"/>
          <p:cNvSpPr>
            <a:spLocks noGrp="1"/>
          </p:cNvSpPr>
          <p:nvPr>
            <p:ph idx="1"/>
          </p:nvPr>
        </p:nvSpPr>
        <p:spPr/>
        <p:txBody>
          <a:bodyPr/>
          <a:lstStyle/>
          <a:p>
            <a:pPr>
              <a:buAutoNum type="arabicPeriod"/>
            </a:pPr>
            <a:r>
              <a:rPr lang="en-GB" sz="1600" dirty="0" smtClean="0"/>
              <a:t>eliminate discrimination, harassment, victimisation and any other conduct that is prohibited by or under the Act</a:t>
            </a:r>
          </a:p>
          <a:p>
            <a:pPr>
              <a:buFont typeface="+mj-lt"/>
              <a:buAutoNum type="arabicPeriod"/>
            </a:pPr>
            <a:endParaRPr lang="en-GB" sz="1600" dirty="0" smtClean="0"/>
          </a:p>
          <a:p>
            <a:pPr>
              <a:buFont typeface="+mj-lt"/>
              <a:buAutoNum type="arabicPeriod"/>
            </a:pPr>
            <a:r>
              <a:rPr lang="en-GB" sz="1600" dirty="0" smtClean="0"/>
              <a:t>advance equality of opportunity between people who share a relevant protected characteristic and people who do not share it</a:t>
            </a:r>
          </a:p>
          <a:p>
            <a:pPr>
              <a:buAutoNum type="arabicPeriod"/>
            </a:pPr>
            <a:endParaRPr lang="en-GB" sz="1600" dirty="0"/>
          </a:p>
          <a:p>
            <a:pPr>
              <a:buFont typeface="+mj-lt"/>
              <a:buAutoNum type="arabicPeriod"/>
            </a:pPr>
            <a:r>
              <a:rPr lang="en-GB" sz="1600" dirty="0" smtClean="0"/>
              <a:t>foster good relations between people who share a relevant protected characteristic 	and         people who do not share it</a:t>
            </a:r>
          </a:p>
          <a:p>
            <a:pPr marL="0" indent="0">
              <a:buNone/>
            </a:pPr>
            <a:endParaRPr lang="en-GB" sz="1600" dirty="0" smtClean="0"/>
          </a:p>
          <a:p>
            <a:pPr marL="0" indent="0">
              <a:buNone/>
            </a:pPr>
            <a:r>
              <a:rPr lang="en-GB" sz="1600" dirty="0" smtClean="0"/>
              <a:t>The law (section 20 </a:t>
            </a:r>
            <a:r>
              <a:rPr lang="en-GB" sz="1600" dirty="0" err="1" smtClean="0"/>
              <a:t>EqA</a:t>
            </a:r>
            <a:r>
              <a:rPr lang="en-GB" sz="1600" dirty="0" smtClean="0"/>
              <a:t>) recognise that adjustments (changes) may need to be made in certain areas to help disabled people overcome barriers that are not faced by people who are not disabled.</a:t>
            </a:r>
          </a:p>
          <a:p>
            <a:endParaRPr lang="en-GB" sz="1600" dirty="0" smtClean="0"/>
          </a:p>
          <a:p>
            <a:pPr marL="0" indent="0" algn="ctr">
              <a:buNone/>
            </a:pPr>
            <a:r>
              <a:rPr lang="en-GB" sz="1600" dirty="0" smtClean="0"/>
              <a:t>‘the duty to make reasonable adjustments’. </a:t>
            </a:r>
          </a:p>
        </p:txBody>
      </p:sp>
      <p:pic>
        <p:nvPicPr>
          <p:cNvPr id="4" name="Picture 3"/>
          <p:cNvPicPr>
            <a:picLocks noChangeAspect="1"/>
          </p:cNvPicPr>
          <p:nvPr/>
        </p:nvPicPr>
        <p:blipFill>
          <a:blip r:embed="rId3"/>
          <a:stretch>
            <a:fillRect/>
          </a:stretch>
        </p:blipFill>
        <p:spPr>
          <a:xfrm>
            <a:off x="7164288" y="4797152"/>
            <a:ext cx="1665685" cy="1665685"/>
          </a:xfrm>
          <a:prstGeom prst="rect">
            <a:avLst/>
          </a:prstGeom>
        </p:spPr>
      </p:pic>
    </p:spTree>
    <p:extLst>
      <p:ext uri="{BB962C8B-B14F-4D97-AF65-F5344CB8AC3E}">
        <p14:creationId xmlns:p14="http://schemas.microsoft.com/office/powerpoint/2010/main" val="7568026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Key Findings</a:t>
            </a:r>
            <a:endParaRPr lang="en-GB" sz="3600" b="1" dirty="0"/>
          </a:p>
        </p:txBody>
      </p:sp>
      <p:sp>
        <p:nvSpPr>
          <p:cNvPr id="3" name="Content Placeholder 2"/>
          <p:cNvSpPr>
            <a:spLocks noGrp="1"/>
          </p:cNvSpPr>
          <p:nvPr>
            <p:ph idx="1"/>
          </p:nvPr>
        </p:nvSpPr>
        <p:spPr/>
        <p:txBody>
          <a:bodyPr/>
          <a:lstStyle/>
          <a:p>
            <a:pPr lvl="0"/>
            <a:r>
              <a:rPr lang="en-GB" dirty="0"/>
              <a:t> There is a lack of common shared information and knowledge by the stakeholders and specifically:</a:t>
            </a:r>
            <a:endParaRPr lang="en-GB" sz="2800" dirty="0"/>
          </a:p>
          <a:p>
            <a:pPr lvl="1"/>
            <a:r>
              <a:rPr lang="en-GB" dirty="0"/>
              <a:t> A lack of awareness or reference to human rights legislation. </a:t>
            </a:r>
            <a:endParaRPr lang="en-GB" sz="2800" dirty="0"/>
          </a:p>
          <a:p>
            <a:pPr lvl="1"/>
            <a:r>
              <a:rPr lang="en-GB" dirty="0" smtClean="0"/>
              <a:t>A </a:t>
            </a:r>
            <a:r>
              <a:rPr lang="en-GB" dirty="0"/>
              <a:t>lack of information to parents and children and young people themselves about their rights and entitlements. </a:t>
            </a:r>
            <a:endParaRPr lang="en-GB" sz="2400" dirty="0"/>
          </a:p>
          <a:p>
            <a:pPr marL="0" indent="0">
              <a:buNone/>
            </a:pPr>
            <a:endParaRPr lang="en-GB" dirty="0"/>
          </a:p>
        </p:txBody>
      </p:sp>
      <p:pic>
        <p:nvPicPr>
          <p:cNvPr id="4" name="Picture 3"/>
          <p:cNvPicPr>
            <a:picLocks noChangeAspect="1"/>
          </p:cNvPicPr>
          <p:nvPr/>
        </p:nvPicPr>
        <p:blipFill>
          <a:blip r:embed="rId3"/>
          <a:stretch>
            <a:fillRect/>
          </a:stretch>
        </p:blipFill>
        <p:spPr>
          <a:xfrm>
            <a:off x="6021388" y="1072"/>
            <a:ext cx="2676525" cy="1704975"/>
          </a:xfrm>
          <a:prstGeom prst="rect">
            <a:avLst/>
          </a:prstGeom>
        </p:spPr>
      </p:pic>
    </p:spTree>
    <p:extLst>
      <p:ext uri="{BB962C8B-B14F-4D97-AF65-F5344CB8AC3E}">
        <p14:creationId xmlns:p14="http://schemas.microsoft.com/office/powerpoint/2010/main" val="9950290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Key Findings</a:t>
            </a:r>
            <a:endParaRPr lang="en-GB" sz="3600" b="1" dirty="0"/>
          </a:p>
        </p:txBody>
      </p:sp>
      <p:sp>
        <p:nvSpPr>
          <p:cNvPr id="3" name="Content Placeholder 2"/>
          <p:cNvSpPr>
            <a:spLocks noGrp="1"/>
          </p:cNvSpPr>
          <p:nvPr>
            <p:ph idx="1"/>
          </p:nvPr>
        </p:nvSpPr>
        <p:spPr/>
        <p:txBody>
          <a:bodyPr/>
          <a:lstStyle/>
          <a:p>
            <a:pPr lvl="0"/>
            <a:r>
              <a:rPr lang="en-GB" dirty="0"/>
              <a:t> The majority highlighted the Equality Act 2010 as an important consideration when developing relevant policies. </a:t>
            </a:r>
            <a:endParaRPr lang="en-GB" dirty="0" smtClean="0"/>
          </a:p>
          <a:p>
            <a:pPr marL="0" lvl="0" indent="0">
              <a:buNone/>
            </a:pPr>
            <a:endParaRPr lang="en-GB" dirty="0" smtClean="0"/>
          </a:p>
          <a:p>
            <a:pPr lvl="0"/>
            <a:r>
              <a:rPr lang="en-GB" dirty="0" smtClean="0"/>
              <a:t>There </a:t>
            </a:r>
            <a:r>
              <a:rPr lang="en-GB" dirty="0"/>
              <a:t>is a lack of consistency in the provision and options of provision currently available or considered from local authorities. </a:t>
            </a:r>
          </a:p>
          <a:p>
            <a:pPr lvl="0"/>
            <a:endParaRPr lang="en-GB" dirty="0"/>
          </a:p>
          <a:p>
            <a:pPr lvl="0"/>
            <a:endParaRPr lang="en-GB" dirty="0"/>
          </a:p>
        </p:txBody>
      </p:sp>
      <p:sp>
        <p:nvSpPr>
          <p:cNvPr id="5" name="Rectangle 4"/>
          <p:cNvSpPr/>
          <p:nvPr/>
        </p:nvSpPr>
        <p:spPr>
          <a:xfrm>
            <a:off x="1115616" y="2690336"/>
            <a:ext cx="5742384" cy="369332"/>
          </a:xfrm>
          <a:prstGeom prst="rect">
            <a:avLst/>
          </a:prstGeom>
        </p:spPr>
        <p:txBody>
          <a:bodyPr wrap="square">
            <a:spAutoFit/>
          </a:bodyPr>
          <a:lstStyle/>
          <a:p>
            <a:r>
              <a:rPr lang="en-GB" dirty="0"/>
              <a:t>2.	</a:t>
            </a:r>
          </a:p>
        </p:txBody>
      </p:sp>
      <p:pic>
        <p:nvPicPr>
          <p:cNvPr id="4" name="Picture 3"/>
          <p:cNvPicPr>
            <a:picLocks noChangeAspect="1"/>
          </p:cNvPicPr>
          <p:nvPr/>
        </p:nvPicPr>
        <p:blipFill>
          <a:blip r:embed="rId3"/>
          <a:stretch>
            <a:fillRect/>
          </a:stretch>
        </p:blipFill>
        <p:spPr>
          <a:xfrm>
            <a:off x="6228184" y="116632"/>
            <a:ext cx="2676525" cy="1704975"/>
          </a:xfrm>
          <a:prstGeom prst="rect">
            <a:avLst/>
          </a:prstGeom>
        </p:spPr>
      </p:pic>
    </p:spTree>
    <p:extLst>
      <p:ext uri="{BB962C8B-B14F-4D97-AF65-F5344CB8AC3E}">
        <p14:creationId xmlns:p14="http://schemas.microsoft.com/office/powerpoint/2010/main" val="38542013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Key Findings</a:t>
            </a:r>
            <a:endParaRPr lang="en-GB" sz="3600" b="1" dirty="0"/>
          </a:p>
        </p:txBody>
      </p:sp>
      <p:sp>
        <p:nvSpPr>
          <p:cNvPr id="3" name="Content Placeholder 2"/>
          <p:cNvSpPr>
            <a:spLocks noGrp="1"/>
          </p:cNvSpPr>
          <p:nvPr>
            <p:ph idx="1"/>
          </p:nvPr>
        </p:nvSpPr>
        <p:spPr/>
        <p:txBody>
          <a:bodyPr/>
          <a:lstStyle/>
          <a:p>
            <a:endParaRPr lang="en-GB" dirty="0" smtClean="0"/>
          </a:p>
          <a:p>
            <a:r>
              <a:rPr lang="en-GB" dirty="0" smtClean="0"/>
              <a:t>One </a:t>
            </a:r>
            <a:r>
              <a:rPr lang="en-GB" dirty="0"/>
              <a:t>of the current challenges is a lack of accurate data held by local authorities, and the effective sharing of existing data held by health and social care services.  </a:t>
            </a:r>
            <a:endParaRPr lang="en-GB" dirty="0" smtClean="0"/>
          </a:p>
          <a:p>
            <a:endParaRPr lang="en-GB" dirty="0"/>
          </a:p>
          <a:p>
            <a:pPr lvl="0"/>
            <a:endParaRPr lang="en-GB" dirty="0"/>
          </a:p>
        </p:txBody>
      </p:sp>
      <p:sp>
        <p:nvSpPr>
          <p:cNvPr id="5" name="Rectangle 4"/>
          <p:cNvSpPr/>
          <p:nvPr/>
        </p:nvSpPr>
        <p:spPr>
          <a:xfrm>
            <a:off x="1115616" y="2690336"/>
            <a:ext cx="5742384" cy="369332"/>
          </a:xfrm>
          <a:prstGeom prst="rect">
            <a:avLst/>
          </a:prstGeom>
        </p:spPr>
        <p:txBody>
          <a:bodyPr wrap="square">
            <a:spAutoFit/>
          </a:bodyPr>
          <a:lstStyle/>
          <a:p>
            <a:r>
              <a:rPr lang="en-GB" dirty="0" smtClean="0"/>
              <a:t>.</a:t>
            </a:r>
            <a:r>
              <a:rPr lang="en-GB" dirty="0"/>
              <a:t>	</a:t>
            </a:r>
          </a:p>
        </p:txBody>
      </p:sp>
      <p:pic>
        <p:nvPicPr>
          <p:cNvPr id="4" name="Picture 3"/>
          <p:cNvPicPr>
            <a:picLocks noChangeAspect="1"/>
          </p:cNvPicPr>
          <p:nvPr/>
        </p:nvPicPr>
        <p:blipFill>
          <a:blip r:embed="rId3"/>
          <a:stretch>
            <a:fillRect/>
          </a:stretch>
        </p:blipFill>
        <p:spPr>
          <a:xfrm>
            <a:off x="6228184" y="20161"/>
            <a:ext cx="2676525" cy="1704975"/>
          </a:xfrm>
          <a:prstGeom prst="rect">
            <a:avLst/>
          </a:prstGeom>
        </p:spPr>
      </p:pic>
    </p:spTree>
    <p:extLst>
      <p:ext uri="{BB962C8B-B14F-4D97-AF65-F5344CB8AC3E}">
        <p14:creationId xmlns:p14="http://schemas.microsoft.com/office/powerpoint/2010/main" val="33883820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SEN REFORMS 2014</a:t>
            </a:r>
            <a:endParaRPr lang="en-GB" sz="3600" b="1" dirty="0"/>
          </a:p>
        </p:txBody>
      </p:sp>
      <p:sp>
        <p:nvSpPr>
          <p:cNvPr id="5" name="Content Placeholder 4"/>
          <p:cNvSpPr>
            <a:spLocks noGrp="1"/>
          </p:cNvSpPr>
          <p:nvPr>
            <p:ph sz="half" idx="4294967295"/>
          </p:nvPr>
        </p:nvSpPr>
        <p:spPr>
          <a:xfrm>
            <a:off x="1079352" y="1379466"/>
            <a:ext cx="7596336" cy="5040313"/>
          </a:xfrm>
        </p:spPr>
        <p:txBody>
          <a:bodyPr/>
          <a:lstStyle/>
          <a:p>
            <a:pPr marL="0" indent="0">
              <a:buNone/>
            </a:pPr>
            <a:endParaRPr lang="en-GB" sz="2400" dirty="0" smtClean="0"/>
          </a:p>
          <a:p>
            <a:pPr marL="0" indent="0">
              <a:buNone/>
            </a:pPr>
            <a:endParaRPr lang="en-GB" sz="2400" dirty="0" smtClean="0"/>
          </a:p>
          <a:p>
            <a:pPr marL="0" indent="0">
              <a:buNone/>
            </a:pPr>
            <a:r>
              <a:rPr lang="en-GB" sz="2400" dirty="0" smtClean="0"/>
              <a:t>Key </a:t>
            </a:r>
            <a:r>
              <a:rPr lang="en-GB" sz="2400" dirty="0"/>
              <a:t>principles in the Children and Families </a:t>
            </a:r>
            <a:r>
              <a:rPr lang="en-GB" sz="2400" dirty="0" smtClean="0"/>
              <a:t>Act 2014  </a:t>
            </a:r>
          </a:p>
          <a:p>
            <a:pPr marL="0" indent="0">
              <a:buNone/>
            </a:pPr>
            <a:endParaRPr lang="en-GB" sz="2400" dirty="0" smtClean="0"/>
          </a:p>
          <a:p>
            <a:pPr marL="0" indent="0">
              <a:buNone/>
            </a:pPr>
            <a:r>
              <a:rPr lang="en-GB" sz="2400" dirty="0" smtClean="0"/>
              <a:t>Participation</a:t>
            </a:r>
            <a:r>
              <a:rPr lang="en-GB" sz="2400" dirty="0"/>
              <a:t>: the </a:t>
            </a:r>
            <a:r>
              <a:rPr lang="en-GB" sz="2400" dirty="0" smtClean="0"/>
              <a:t>Act </a:t>
            </a:r>
            <a:r>
              <a:rPr lang="en-GB" sz="2400" dirty="0"/>
              <a:t>promotes the participation of parents and young people in decision-making about SEN  </a:t>
            </a:r>
            <a:endParaRPr lang="en-GB" sz="2400" dirty="0" smtClean="0"/>
          </a:p>
          <a:p>
            <a:pPr marL="0" indent="0">
              <a:buNone/>
            </a:pPr>
            <a:endParaRPr lang="en-GB" sz="2400" dirty="0" smtClean="0"/>
          </a:p>
          <a:p>
            <a:pPr marL="0" indent="0">
              <a:buNone/>
            </a:pPr>
            <a:r>
              <a:rPr lang="en-GB" sz="2400" dirty="0" smtClean="0"/>
              <a:t>Outcomes</a:t>
            </a:r>
            <a:r>
              <a:rPr lang="en-GB" sz="2400" dirty="0"/>
              <a:t>: the </a:t>
            </a:r>
            <a:r>
              <a:rPr lang="en-GB" sz="2400" dirty="0" smtClean="0"/>
              <a:t>Act </a:t>
            </a:r>
            <a:r>
              <a:rPr lang="en-GB" sz="2400" dirty="0"/>
              <a:t>focuses on outcomes and improving progress for children and young people with </a:t>
            </a:r>
            <a:r>
              <a:rPr lang="en-GB" sz="2400" dirty="0" smtClean="0"/>
              <a:t>SEN</a:t>
            </a:r>
            <a:endParaRPr lang="en-GB" dirty="0"/>
          </a:p>
        </p:txBody>
      </p:sp>
      <p:pic>
        <p:nvPicPr>
          <p:cNvPr id="3" name="Picture 2"/>
          <p:cNvPicPr>
            <a:picLocks noChangeAspect="1"/>
          </p:cNvPicPr>
          <p:nvPr/>
        </p:nvPicPr>
        <p:blipFill>
          <a:blip r:embed="rId2"/>
          <a:stretch>
            <a:fillRect/>
          </a:stretch>
        </p:blipFill>
        <p:spPr>
          <a:xfrm>
            <a:off x="6084168" y="225159"/>
            <a:ext cx="2847975" cy="1600200"/>
          </a:xfrm>
          <a:prstGeom prst="rect">
            <a:avLst/>
          </a:prstGeom>
        </p:spPr>
      </p:pic>
    </p:spTree>
    <p:extLst>
      <p:ext uri="{BB962C8B-B14F-4D97-AF65-F5344CB8AC3E}">
        <p14:creationId xmlns:p14="http://schemas.microsoft.com/office/powerpoint/2010/main" val="17532425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smtClean="0"/>
              <a:t>New (draft) SEN Code of Practice Principles</a:t>
            </a:r>
            <a:endParaRPr lang="en-GB" sz="3200" b="1" dirty="0"/>
          </a:p>
        </p:txBody>
      </p:sp>
      <p:sp>
        <p:nvSpPr>
          <p:cNvPr id="3" name="Content Placeholder 2"/>
          <p:cNvSpPr>
            <a:spLocks noGrp="1"/>
          </p:cNvSpPr>
          <p:nvPr>
            <p:ph idx="1"/>
          </p:nvPr>
        </p:nvSpPr>
        <p:spPr>
          <a:xfrm>
            <a:off x="468313" y="1124745"/>
            <a:ext cx="8229600" cy="4896644"/>
          </a:xfrm>
        </p:spPr>
        <p:txBody>
          <a:bodyPr/>
          <a:lstStyle/>
          <a:p>
            <a:pPr marL="0" indent="0">
              <a:buNone/>
            </a:pPr>
            <a:endParaRPr lang="en-GB" sz="1800" dirty="0" smtClean="0"/>
          </a:p>
          <a:p>
            <a:r>
              <a:rPr lang="en-GB" sz="1800" dirty="0" smtClean="0"/>
              <a:t>Participating </a:t>
            </a:r>
            <a:r>
              <a:rPr lang="en-GB" sz="1800" dirty="0"/>
              <a:t>in decision making </a:t>
            </a:r>
            <a:endParaRPr lang="en-GB" sz="1800" dirty="0" smtClean="0"/>
          </a:p>
          <a:p>
            <a:r>
              <a:rPr lang="en-GB" sz="1800" dirty="0"/>
              <a:t>Supporting children, young people and parents to participate in decisions about their support </a:t>
            </a:r>
            <a:endParaRPr lang="en-GB" sz="1800" dirty="0" smtClean="0"/>
          </a:p>
          <a:p>
            <a:r>
              <a:rPr lang="en-GB" sz="1800" dirty="0"/>
              <a:t>Involving children, young people and parents in planning, commissioning and reviewing services </a:t>
            </a:r>
            <a:endParaRPr lang="en-GB" sz="1800" dirty="0" smtClean="0"/>
          </a:p>
          <a:p>
            <a:r>
              <a:rPr lang="en-GB" sz="1800" dirty="0"/>
              <a:t>Parent Carer Forums </a:t>
            </a:r>
          </a:p>
          <a:p>
            <a:r>
              <a:rPr lang="en-GB" sz="1800" dirty="0" smtClean="0"/>
              <a:t>Identifying </a:t>
            </a:r>
            <a:r>
              <a:rPr lang="en-GB" sz="1800" dirty="0"/>
              <a:t>children and young people’s needs </a:t>
            </a:r>
            <a:endParaRPr lang="en-GB" sz="1800" dirty="0" smtClean="0"/>
          </a:p>
          <a:p>
            <a:r>
              <a:rPr lang="en-GB" sz="1800" dirty="0"/>
              <a:t>Greater choice and control for parents and young people over their support </a:t>
            </a:r>
          </a:p>
          <a:p>
            <a:r>
              <a:rPr lang="en-GB" sz="1800" dirty="0"/>
              <a:t>Collaboration between education, health and social care services to provide support </a:t>
            </a:r>
            <a:endParaRPr lang="en-GB" sz="1800" dirty="0" smtClean="0"/>
          </a:p>
          <a:p>
            <a:r>
              <a:rPr lang="en-GB" sz="1800" dirty="0"/>
              <a:t>High quality provision to meet the needs of children and young people with SEN </a:t>
            </a:r>
          </a:p>
          <a:p>
            <a:r>
              <a:rPr lang="en-GB" sz="1800" dirty="0"/>
              <a:t>A focus on inclusive practice and removing barriers to learning </a:t>
            </a:r>
          </a:p>
          <a:p>
            <a:r>
              <a:rPr lang="en-GB" sz="1800" dirty="0" smtClean="0"/>
              <a:t>Supporting </a:t>
            </a:r>
            <a:r>
              <a:rPr lang="en-GB" sz="1800" dirty="0"/>
              <a:t>successful preparation for adulthood </a:t>
            </a:r>
          </a:p>
        </p:txBody>
      </p:sp>
      <p:pic>
        <p:nvPicPr>
          <p:cNvPr id="4" name="Picture 3"/>
          <p:cNvPicPr>
            <a:picLocks noChangeAspect="1"/>
          </p:cNvPicPr>
          <p:nvPr/>
        </p:nvPicPr>
        <p:blipFill>
          <a:blip r:embed="rId3"/>
          <a:stretch>
            <a:fillRect/>
          </a:stretch>
        </p:blipFill>
        <p:spPr>
          <a:xfrm>
            <a:off x="7308304" y="4941168"/>
            <a:ext cx="1524000" cy="1524000"/>
          </a:xfrm>
          <a:prstGeom prst="rect">
            <a:avLst/>
          </a:prstGeom>
        </p:spPr>
      </p:pic>
    </p:spTree>
    <p:extLst>
      <p:ext uri="{BB962C8B-B14F-4D97-AF65-F5344CB8AC3E}">
        <p14:creationId xmlns:p14="http://schemas.microsoft.com/office/powerpoint/2010/main" val="4571334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SEN REFORMS 2014</a:t>
            </a:r>
            <a:endParaRPr lang="en-GB" sz="3600" b="1" dirty="0"/>
          </a:p>
        </p:txBody>
      </p:sp>
      <p:sp>
        <p:nvSpPr>
          <p:cNvPr id="3" name="Rectangle 2"/>
          <p:cNvSpPr/>
          <p:nvPr/>
        </p:nvSpPr>
        <p:spPr>
          <a:xfrm>
            <a:off x="1043608" y="1268760"/>
            <a:ext cx="6723236" cy="4524315"/>
          </a:xfrm>
          <a:prstGeom prst="rect">
            <a:avLst/>
          </a:prstGeom>
        </p:spPr>
        <p:txBody>
          <a:bodyPr wrap="square">
            <a:spAutoFit/>
          </a:bodyPr>
          <a:lstStyle/>
          <a:p>
            <a:r>
              <a:rPr lang="en-GB" dirty="0"/>
              <a:t>Changes in assessment and planning  </a:t>
            </a:r>
            <a:endParaRPr lang="en-GB" dirty="0" smtClean="0"/>
          </a:p>
          <a:p>
            <a:endParaRPr lang="en-GB" dirty="0" smtClean="0"/>
          </a:p>
          <a:p>
            <a:r>
              <a:rPr lang="en-GB" dirty="0" smtClean="0"/>
              <a:t>• </a:t>
            </a:r>
            <a:r>
              <a:rPr lang="en-GB" dirty="0"/>
              <a:t>School </a:t>
            </a:r>
            <a:r>
              <a:rPr lang="en-GB" dirty="0" smtClean="0"/>
              <a:t>Action </a:t>
            </a:r>
            <a:r>
              <a:rPr lang="en-GB" dirty="0"/>
              <a:t>and School Action Plus will be replaced by SEN </a:t>
            </a:r>
            <a:r>
              <a:rPr lang="en-GB" dirty="0" smtClean="0"/>
              <a:t>support</a:t>
            </a:r>
            <a:endParaRPr lang="en-GB" dirty="0"/>
          </a:p>
          <a:p>
            <a:endParaRPr lang="en-GB" dirty="0" smtClean="0"/>
          </a:p>
          <a:p>
            <a:r>
              <a:rPr lang="en-GB" dirty="0" smtClean="0"/>
              <a:t>• </a:t>
            </a:r>
            <a:r>
              <a:rPr lang="en-GB" dirty="0"/>
              <a:t>Statements will be phased out from September 2014 and will be replaced by Education, Health and Care (EHC) assessments and plans.  </a:t>
            </a:r>
            <a:endParaRPr lang="en-GB" dirty="0" smtClean="0"/>
          </a:p>
          <a:p>
            <a:endParaRPr lang="en-GB" dirty="0" smtClean="0"/>
          </a:p>
          <a:p>
            <a:r>
              <a:rPr lang="en-GB" dirty="0" smtClean="0"/>
              <a:t>• </a:t>
            </a:r>
            <a:r>
              <a:rPr lang="en-GB" dirty="0"/>
              <a:t>EHC Plans will extend from birth to 25, where necessary, replacing the Learning Difficulties Assessment for young people leaving school.  </a:t>
            </a:r>
            <a:endParaRPr lang="en-GB" dirty="0" smtClean="0"/>
          </a:p>
          <a:p>
            <a:endParaRPr lang="en-GB" dirty="0" smtClean="0"/>
          </a:p>
          <a:p>
            <a:r>
              <a:rPr lang="en-GB" dirty="0" smtClean="0"/>
              <a:t>• </a:t>
            </a:r>
            <a:r>
              <a:rPr lang="en-GB" dirty="0"/>
              <a:t>Academies will be covered by the same statutory requirements as maintained schools.  </a:t>
            </a:r>
            <a:endParaRPr lang="en-GB" dirty="0" smtClean="0"/>
          </a:p>
          <a:p>
            <a:endParaRPr lang="en-GB" dirty="0" smtClean="0"/>
          </a:p>
        </p:txBody>
      </p:sp>
      <p:pic>
        <p:nvPicPr>
          <p:cNvPr id="4" name="Picture 3"/>
          <p:cNvPicPr>
            <a:picLocks noChangeAspect="1"/>
          </p:cNvPicPr>
          <p:nvPr/>
        </p:nvPicPr>
        <p:blipFill>
          <a:blip r:embed="rId3"/>
          <a:stretch>
            <a:fillRect/>
          </a:stretch>
        </p:blipFill>
        <p:spPr>
          <a:xfrm>
            <a:off x="7459266" y="192435"/>
            <a:ext cx="1524000" cy="2152650"/>
          </a:xfrm>
          <a:prstGeom prst="rect">
            <a:avLst/>
          </a:prstGeom>
        </p:spPr>
      </p:pic>
    </p:spTree>
    <p:extLst>
      <p:ext uri="{BB962C8B-B14F-4D97-AF65-F5344CB8AC3E}">
        <p14:creationId xmlns:p14="http://schemas.microsoft.com/office/powerpoint/2010/main" val="22935039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116632"/>
            <a:ext cx="8207375" cy="864096"/>
          </a:xfrm>
        </p:spPr>
        <p:txBody>
          <a:bodyPr/>
          <a:lstStyle/>
          <a:p>
            <a:r>
              <a:rPr lang="en-GB" dirty="0" smtClean="0"/>
              <a:t>New (draft) SEN Code of Practice</a:t>
            </a:r>
            <a:endParaRPr lang="en-GB" dirty="0"/>
          </a:p>
        </p:txBody>
      </p:sp>
      <p:sp>
        <p:nvSpPr>
          <p:cNvPr id="3" name="Rectangle 2"/>
          <p:cNvSpPr/>
          <p:nvPr/>
        </p:nvSpPr>
        <p:spPr>
          <a:xfrm>
            <a:off x="611560" y="980728"/>
            <a:ext cx="7848872" cy="4801314"/>
          </a:xfrm>
          <a:prstGeom prst="rect">
            <a:avLst/>
          </a:prstGeom>
        </p:spPr>
        <p:txBody>
          <a:bodyPr wrap="square">
            <a:spAutoFit/>
          </a:bodyPr>
          <a:lstStyle/>
          <a:p>
            <a:r>
              <a:rPr lang="en-GB" dirty="0"/>
              <a:t>6.55 Schools should work closely with the local authority and other providers to agree the range of local services and clear arrangements for making appropriate requests. This might include schools commissioning specialist services directly. Such specialist services include, but are not limited to: </a:t>
            </a:r>
          </a:p>
          <a:p>
            <a:endParaRPr lang="en-GB" dirty="0"/>
          </a:p>
          <a:p>
            <a:r>
              <a:rPr lang="en-GB" dirty="0"/>
              <a:t>• educational psychologists </a:t>
            </a:r>
          </a:p>
          <a:p>
            <a:r>
              <a:rPr lang="en-GB" dirty="0"/>
              <a:t>• Child and Adolescent Mental Health Services (CAMHS) </a:t>
            </a:r>
          </a:p>
          <a:p>
            <a:r>
              <a:rPr lang="en-GB" dirty="0"/>
              <a:t>• specialist teachers or support services, including specialist teachers with a mandatory qualification for children with hearing and vision impairment , including multi-sensory impairment, and for those with a physical disability. (Those teaching classes of children with sensory impairment must hold an appropriate qualification approved by the Secretary of State. Teachers working in an advisory role to support such pupils should also hold the appropriate qualification.) </a:t>
            </a:r>
          </a:p>
          <a:p>
            <a:r>
              <a:rPr lang="en-GB" dirty="0"/>
              <a:t>• therapists (including speech and language therapists, occupational therapists and physiotherapists) </a:t>
            </a:r>
          </a:p>
        </p:txBody>
      </p:sp>
      <p:pic>
        <p:nvPicPr>
          <p:cNvPr id="5" name="Picture 4"/>
          <p:cNvPicPr>
            <a:picLocks noChangeAspect="1"/>
          </p:cNvPicPr>
          <p:nvPr/>
        </p:nvPicPr>
        <p:blipFill>
          <a:blip r:embed="rId2"/>
          <a:stretch>
            <a:fillRect/>
          </a:stretch>
        </p:blipFill>
        <p:spPr>
          <a:xfrm>
            <a:off x="7619868" y="5307644"/>
            <a:ext cx="1524132" cy="1524132"/>
          </a:xfrm>
          <a:prstGeom prst="rect">
            <a:avLst/>
          </a:prstGeom>
        </p:spPr>
      </p:pic>
    </p:spTree>
    <p:extLst>
      <p:ext uri="{BB962C8B-B14F-4D97-AF65-F5344CB8AC3E}">
        <p14:creationId xmlns:p14="http://schemas.microsoft.com/office/powerpoint/2010/main" val="4470299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89337"/>
            <a:ext cx="8207375" cy="864096"/>
          </a:xfrm>
        </p:spPr>
        <p:txBody>
          <a:bodyPr/>
          <a:lstStyle/>
          <a:p>
            <a:r>
              <a:rPr lang="en-GB" dirty="0" smtClean="0"/>
              <a:t>New (draft) SEN Code of Practice</a:t>
            </a:r>
            <a:endParaRPr lang="en-GB" dirty="0"/>
          </a:p>
        </p:txBody>
      </p:sp>
      <p:pic>
        <p:nvPicPr>
          <p:cNvPr id="5" name="Picture 4"/>
          <p:cNvPicPr>
            <a:picLocks noChangeAspect="1"/>
          </p:cNvPicPr>
          <p:nvPr/>
        </p:nvPicPr>
        <p:blipFill>
          <a:blip r:embed="rId2"/>
          <a:stretch>
            <a:fillRect/>
          </a:stretch>
        </p:blipFill>
        <p:spPr>
          <a:xfrm>
            <a:off x="7619868" y="5307644"/>
            <a:ext cx="1524132" cy="1524132"/>
          </a:xfrm>
          <a:prstGeom prst="rect">
            <a:avLst/>
          </a:prstGeom>
        </p:spPr>
      </p:pic>
      <p:sp>
        <p:nvSpPr>
          <p:cNvPr id="4" name="Rectangle 3"/>
          <p:cNvSpPr/>
          <p:nvPr/>
        </p:nvSpPr>
        <p:spPr>
          <a:xfrm>
            <a:off x="827584" y="1556792"/>
            <a:ext cx="7272808" cy="4247317"/>
          </a:xfrm>
          <a:prstGeom prst="rect">
            <a:avLst/>
          </a:prstGeom>
        </p:spPr>
        <p:txBody>
          <a:bodyPr wrap="square">
            <a:spAutoFit/>
          </a:bodyPr>
          <a:lstStyle/>
          <a:p>
            <a:r>
              <a:rPr lang="en-GB" dirty="0"/>
              <a:t>Sensory and/or physical needs 6.31 </a:t>
            </a:r>
            <a:endParaRPr lang="en-GB" dirty="0" smtClean="0"/>
          </a:p>
          <a:p>
            <a:endParaRPr lang="en-GB" dirty="0"/>
          </a:p>
          <a:p>
            <a:r>
              <a:rPr lang="en-GB" dirty="0" smtClean="0"/>
              <a:t>Some </a:t>
            </a:r>
            <a:r>
              <a:rPr lang="en-GB" dirty="0"/>
              <a:t>children and young people require special educational provision because they have a disability which prevents or hinders them from making use of the educational facilities generally provided. These difficulties can be age related and may fluctuate over time. Many children and young people with vision impairment (VI), hearing impairment (HI) or a multi-sensory impairment (MSI) will require specialist support and/or equipment to access their learning. Children and young people with an MSI have a combination of vision and hearing difficulties, which makes it even more difficult for them to access the curriculum or study programme than for those with a single sensory impairment. Information on how to provide services for </a:t>
            </a:r>
            <a:r>
              <a:rPr lang="en-GB" dirty="0" err="1"/>
              <a:t>deafblind</a:t>
            </a:r>
            <a:r>
              <a:rPr lang="en-GB" dirty="0"/>
              <a:t> is available through the </a:t>
            </a:r>
            <a:r>
              <a:rPr lang="en-GB" dirty="0" err="1"/>
              <a:t>Deafblind</a:t>
            </a:r>
            <a:r>
              <a:rPr lang="en-GB" dirty="0"/>
              <a:t> guidance. </a:t>
            </a:r>
          </a:p>
          <a:p>
            <a:endParaRPr lang="en-GB" dirty="0"/>
          </a:p>
        </p:txBody>
      </p:sp>
    </p:spTree>
    <p:extLst>
      <p:ext uri="{BB962C8B-B14F-4D97-AF65-F5344CB8AC3E}">
        <p14:creationId xmlns:p14="http://schemas.microsoft.com/office/powerpoint/2010/main" val="6639380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Local Offer</a:t>
            </a:r>
            <a:endParaRPr lang="en-GB" sz="3600" b="1" dirty="0"/>
          </a:p>
        </p:txBody>
      </p:sp>
      <p:sp>
        <p:nvSpPr>
          <p:cNvPr id="3" name="Content Placeholder 2"/>
          <p:cNvSpPr>
            <a:spLocks noGrp="1"/>
          </p:cNvSpPr>
          <p:nvPr>
            <p:ph idx="1"/>
          </p:nvPr>
        </p:nvSpPr>
        <p:spPr/>
        <p:txBody>
          <a:bodyPr/>
          <a:lstStyle/>
          <a:p>
            <a:endParaRPr lang="en-GB" dirty="0" smtClean="0"/>
          </a:p>
          <a:p>
            <a:r>
              <a:rPr lang="en-GB" dirty="0" smtClean="0"/>
              <a:t>The </a:t>
            </a:r>
            <a:r>
              <a:rPr lang="en-GB" dirty="0"/>
              <a:t>Local Offer will set out what all local agencies are expected to provide including what schools are expected to provide from their delegated budget, their ‘notional SEN budget</a:t>
            </a:r>
            <a:r>
              <a:rPr lang="en-GB" dirty="0" smtClean="0"/>
              <a:t>’.</a:t>
            </a:r>
            <a:endParaRPr lang="en-GB" dirty="0"/>
          </a:p>
        </p:txBody>
      </p:sp>
      <p:pic>
        <p:nvPicPr>
          <p:cNvPr id="5" name="Picture 4"/>
          <p:cNvPicPr>
            <a:picLocks noChangeAspect="1"/>
          </p:cNvPicPr>
          <p:nvPr/>
        </p:nvPicPr>
        <p:blipFill>
          <a:blip r:embed="rId3"/>
          <a:stretch>
            <a:fillRect/>
          </a:stretch>
        </p:blipFill>
        <p:spPr>
          <a:xfrm>
            <a:off x="6012160" y="601500"/>
            <a:ext cx="1740024" cy="1185391"/>
          </a:xfrm>
          <a:prstGeom prst="rect">
            <a:avLst/>
          </a:prstGeom>
        </p:spPr>
      </p:pic>
    </p:spTree>
    <p:extLst>
      <p:ext uri="{BB962C8B-B14F-4D97-AF65-F5344CB8AC3E}">
        <p14:creationId xmlns:p14="http://schemas.microsoft.com/office/powerpoint/2010/main" val="28057439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Local Offer</a:t>
            </a:r>
            <a:endParaRPr lang="en-GB" sz="3600" b="1" dirty="0"/>
          </a:p>
        </p:txBody>
      </p:sp>
      <p:sp>
        <p:nvSpPr>
          <p:cNvPr id="3" name="Content Placeholder 2"/>
          <p:cNvSpPr>
            <a:spLocks noGrp="1"/>
          </p:cNvSpPr>
          <p:nvPr>
            <p:ph idx="1"/>
          </p:nvPr>
        </p:nvSpPr>
        <p:spPr/>
        <p:txBody>
          <a:bodyPr/>
          <a:lstStyle/>
          <a:p>
            <a:pPr marL="0" indent="0">
              <a:buNone/>
            </a:pPr>
            <a:r>
              <a:rPr lang="en-GB" sz="1600" dirty="0"/>
              <a:t>They could include </a:t>
            </a:r>
            <a:r>
              <a:rPr lang="en-GB" sz="1600" dirty="0" smtClean="0"/>
              <a:t>‘</a:t>
            </a:r>
            <a:r>
              <a:rPr lang="en-GB" sz="1600" dirty="0"/>
              <a:t>additional and different’ arrangements for: </a:t>
            </a:r>
            <a:endParaRPr lang="en-GB" sz="1600" dirty="0" smtClean="0"/>
          </a:p>
          <a:p>
            <a:pPr marL="0" indent="0">
              <a:buNone/>
            </a:pPr>
            <a:endParaRPr lang="en-GB" sz="1600" dirty="0"/>
          </a:p>
          <a:p>
            <a:pPr marL="0" indent="0">
              <a:buNone/>
            </a:pPr>
            <a:r>
              <a:rPr lang="en-GB" sz="1600" dirty="0"/>
              <a:t>• teaching and learning;</a:t>
            </a:r>
          </a:p>
          <a:p>
            <a:pPr marL="0" indent="0">
              <a:buNone/>
            </a:pPr>
            <a:r>
              <a:rPr lang="en-GB" sz="1600" dirty="0"/>
              <a:t>• the way in which learning and wellbeing is assessed;</a:t>
            </a:r>
          </a:p>
          <a:p>
            <a:pPr marL="0" indent="0">
              <a:buNone/>
            </a:pPr>
            <a:r>
              <a:rPr lang="en-GB" sz="1600" dirty="0"/>
              <a:t>• the ways in which access to the curriculum is facilitated;</a:t>
            </a:r>
          </a:p>
          <a:p>
            <a:pPr marL="0" indent="0">
              <a:buNone/>
            </a:pPr>
            <a:r>
              <a:rPr lang="en-GB" sz="1600" dirty="0" smtClean="0"/>
              <a:t>• </a:t>
            </a:r>
            <a:r>
              <a:rPr lang="en-GB" sz="1600" dirty="0"/>
              <a:t>drawing on specialist expertise, within and beyond the school; </a:t>
            </a:r>
          </a:p>
          <a:p>
            <a:pPr marL="0" indent="0">
              <a:buNone/>
            </a:pPr>
            <a:r>
              <a:rPr lang="en-GB" sz="1600" dirty="0"/>
              <a:t>• pastoral support;</a:t>
            </a:r>
          </a:p>
          <a:p>
            <a:pPr marL="0" indent="0">
              <a:buNone/>
            </a:pPr>
            <a:r>
              <a:rPr lang="en-GB" sz="1600" dirty="0"/>
              <a:t>• intervention programmes over and above high quality classroom teaching for all </a:t>
            </a:r>
          </a:p>
          <a:p>
            <a:pPr marL="0" indent="0">
              <a:buNone/>
            </a:pPr>
            <a:r>
              <a:rPr lang="en-GB" sz="1600" dirty="0"/>
              <a:t>pupils;</a:t>
            </a:r>
          </a:p>
          <a:p>
            <a:pPr marL="0" indent="0">
              <a:buNone/>
            </a:pPr>
            <a:r>
              <a:rPr lang="en-GB" sz="1600" dirty="0"/>
              <a:t>• equipment that schools provide;</a:t>
            </a:r>
          </a:p>
          <a:p>
            <a:pPr marL="0" indent="0">
              <a:buNone/>
            </a:pPr>
            <a:r>
              <a:rPr lang="en-GB" sz="1600" dirty="0"/>
              <a:t>• staffing arrangements to promote access; </a:t>
            </a:r>
          </a:p>
          <a:p>
            <a:pPr marL="0" indent="0">
              <a:buNone/>
            </a:pPr>
            <a:r>
              <a:rPr lang="en-GB" sz="1600" dirty="0"/>
              <a:t>• more intensive engagement with parents and carers;</a:t>
            </a:r>
          </a:p>
          <a:p>
            <a:pPr marL="0" indent="0">
              <a:buNone/>
            </a:pPr>
            <a:r>
              <a:rPr lang="en-GB" sz="1600" dirty="0"/>
              <a:t>• monitoring and evaluating the impact of the ‘additional and different’ </a:t>
            </a:r>
          </a:p>
          <a:p>
            <a:pPr marL="0" indent="0">
              <a:buNone/>
            </a:pPr>
            <a:r>
              <a:rPr lang="en-GB" sz="1600" dirty="0"/>
              <a:t>arrangements on progress and outcomes for pupils with SEN. </a:t>
            </a:r>
            <a:endParaRPr lang="en-GB" sz="1600" dirty="0" smtClean="0"/>
          </a:p>
        </p:txBody>
      </p:sp>
      <p:pic>
        <p:nvPicPr>
          <p:cNvPr id="5" name="Picture 4"/>
          <p:cNvPicPr>
            <a:picLocks noChangeAspect="1"/>
          </p:cNvPicPr>
          <p:nvPr/>
        </p:nvPicPr>
        <p:blipFill>
          <a:blip r:embed="rId3"/>
          <a:stretch>
            <a:fillRect/>
          </a:stretch>
        </p:blipFill>
        <p:spPr>
          <a:xfrm>
            <a:off x="6588224" y="641284"/>
            <a:ext cx="1524132" cy="1524132"/>
          </a:xfrm>
          <a:prstGeom prst="rect">
            <a:avLst/>
          </a:prstGeom>
        </p:spPr>
      </p:pic>
    </p:spTree>
    <p:extLst>
      <p:ext uri="{BB962C8B-B14F-4D97-AF65-F5344CB8AC3E}">
        <p14:creationId xmlns:p14="http://schemas.microsoft.com/office/powerpoint/2010/main" val="18187406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smtClean="0"/>
              <a:t>Engagement and Dialogue</a:t>
            </a:r>
            <a:endParaRPr lang="en-GB" sz="3200"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0264" b="10264"/>
          <a:stretch>
            <a:fillRect/>
          </a:stretch>
        </p:blipFill>
        <p:spPr/>
      </p:pic>
      <p:sp>
        <p:nvSpPr>
          <p:cNvPr id="4" name="Text Placeholder 3"/>
          <p:cNvSpPr>
            <a:spLocks noGrp="1"/>
          </p:cNvSpPr>
          <p:nvPr>
            <p:ph type="body" sz="half" idx="2"/>
          </p:nvPr>
        </p:nvSpPr>
        <p:spPr/>
        <p:txBody>
          <a:bodyPr/>
          <a:lstStyle/>
          <a:p>
            <a:r>
              <a:rPr lang="en-GB" sz="2000" dirty="0" smtClean="0"/>
              <a:t>Views, ideas and shared learning….</a:t>
            </a:r>
            <a:endParaRPr lang="en-GB" sz="2000" dirty="0"/>
          </a:p>
        </p:txBody>
      </p:sp>
    </p:spTree>
    <p:extLst>
      <p:ext uri="{BB962C8B-B14F-4D97-AF65-F5344CB8AC3E}">
        <p14:creationId xmlns:p14="http://schemas.microsoft.com/office/powerpoint/2010/main" val="33874442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33970"/>
            <a:ext cx="5486400" cy="566738"/>
          </a:xfrm>
        </p:spPr>
        <p:txBody>
          <a:bodyPr/>
          <a:lstStyle/>
          <a:p>
            <a:r>
              <a:rPr lang="en-GB" sz="3200" dirty="0" smtClean="0"/>
              <a:t>Engagement and Dialogue</a:t>
            </a:r>
            <a:endParaRPr lang="en-GB" sz="3200"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0264" b="10264"/>
          <a:stretch>
            <a:fillRect/>
          </a:stretch>
        </p:blipFill>
        <p:spPr>
          <a:xfrm>
            <a:off x="6588224" y="332656"/>
            <a:ext cx="2314807" cy="1736105"/>
          </a:xfrm>
        </p:spPr>
      </p:pic>
      <p:sp>
        <p:nvSpPr>
          <p:cNvPr id="4" name="Text Placeholder 3"/>
          <p:cNvSpPr>
            <a:spLocks noGrp="1"/>
          </p:cNvSpPr>
          <p:nvPr>
            <p:ph type="body" sz="half" idx="2"/>
          </p:nvPr>
        </p:nvSpPr>
        <p:spPr>
          <a:xfrm>
            <a:off x="1792288" y="1844824"/>
            <a:ext cx="5486400" cy="4327376"/>
          </a:xfrm>
        </p:spPr>
        <p:txBody>
          <a:bodyPr/>
          <a:lstStyle/>
          <a:p>
            <a:r>
              <a:rPr lang="en-GB" sz="2000" dirty="0" smtClean="0"/>
              <a:t>Feedback from you on the key findings?</a:t>
            </a:r>
          </a:p>
          <a:p>
            <a:endParaRPr lang="en-GB" sz="2000" dirty="0"/>
          </a:p>
          <a:p>
            <a:r>
              <a:rPr lang="en-GB" sz="2000" dirty="0" smtClean="0"/>
              <a:t>Views on the Community of Interest?</a:t>
            </a:r>
          </a:p>
          <a:p>
            <a:endParaRPr lang="en-GB" sz="2000" dirty="0"/>
          </a:p>
          <a:p>
            <a:r>
              <a:rPr lang="en-GB" sz="2000" dirty="0" smtClean="0"/>
              <a:t>Identifying Priorities? (Wellbeing and Early Years?)</a:t>
            </a:r>
          </a:p>
          <a:p>
            <a:endParaRPr lang="en-GB" sz="2000" dirty="0"/>
          </a:p>
          <a:p>
            <a:r>
              <a:rPr lang="en-GB" sz="2000" dirty="0" smtClean="0"/>
              <a:t>Gathering further evidence – who and how?</a:t>
            </a:r>
          </a:p>
          <a:p>
            <a:endParaRPr lang="en-GB" sz="2000" dirty="0" smtClean="0"/>
          </a:p>
          <a:p>
            <a:r>
              <a:rPr lang="en-GB" sz="2000" dirty="0" smtClean="0"/>
              <a:t>What Else?</a:t>
            </a:r>
            <a:endParaRPr lang="en-GB" sz="2000" dirty="0"/>
          </a:p>
          <a:p>
            <a:endParaRPr lang="en-GB" sz="2000" dirty="0"/>
          </a:p>
        </p:txBody>
      </p:sp>
    </p:spTree>
    <p:extLst>
      <p:ext uri="{BB962C8B-B14F-4D97-AF65-F5344CB8AC3E}">
        <p14:creationId xmlns:p14="http://schemas.microsoft.com/office/powerpoint/2010/main" val="16817295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Phase 2</a:t>
            </a:r>
            <a:endParaRPr lang="en-GB" dirty="0"/>
          </a:p>
        </p:txBody>
      </p:sp>
      <p:sp>
        <p:nvSpPr>
          <p:cNvPr id="5" name="Content Placeholder 4"/>
          <p:cNvSpPr>
            <a:spLocks noGrp="1"/>
          </p:cNvSpPr>
          <p:nvPr>
            <p:ph idx="1"/>
          </p:nvPr>
        </p:nvSpPr>
        <p:spPr>
          <a:xfrm>
            <a:off x="468313" y="1196753"/>
            <a:ext cx="8229600" cy="4824636"/>
          </a:xfrm>
        </p:spPr>
        <p:txBody>
          <a:bodyPr/>
          <a:lstStyle/>
          <a:p>
            <a:pPr marL="0" indent="0">
              <a:buNone/>
            </a:pPr>
            <a:r>
              <a:rPr lang="en-GB" sz="2800" dirty="0"/>
              <a:t>Activity building upon audit</a:t>
            </a:r>
            <a:r>
              <a:rPr lang="en-GB" sz="2800" dirty="0" smtClean="0"/>
              <a:t>:</a:t>
            </a:r>
          </a:p>
          <a:p>
            <a:pPr marL="0" indent="0">
              <a:buNone/>
            </a:pPr>
            <a:endParaRPr lang="en-GB" sz="2800" dirty="0"/>
          </a:p>
          <a:p>
            <a:pPr marL="0" indent="0">
              <a:buNone/>
            </a:pPr>
            <a:r>
              <a:rPr lang="en-GB" sz="2800" dirty="0"/>
              <a:t>1.	Produce bilingual audit guidance and BSL </a:t>
            </a:r>
            <a:r>
              <a:rPr lang="en-GB" sz="2800" dirty="0" smtClean="0"/>
              <a:t>	Executive </a:t>
            </a:r>
            <a:r>
              <a:rPr lang="en-GB" sz="2800" dirty="0"/>
              <a:t>Summary of report </a:t>
            </a:r>
          </a:p>
          <a:p>
            <a:pPr marL="0" indent="0">
              <a:buNone/>
            </a:pPr>
            <a:r>
              <a:rPr lang="en-GB" sz="2800" dirty="0"/>
              <a:t>2.	Develop a </a:t>
            </a:r>
            <a:r>
              <a:rPr lang="en-GB" sz="2800" dirty="0" smtClean="0"/>
              <a:t>Community </a:t>
            </a:r>
            <a:r>
              <a:rPr lang="en-GB" sz="2800" dirty="0"/>
              <a:t>of </a:t>
            </a:r>
            <a:r>
              <a:rPr lang="en-GB" sz="2800" dirty="0" smtClean="0"/>
              <a:t>Interest </a:t>
            </a:r>
            <a:r>
              <a:rPr lang="en-GB" sz="2800" dirty="0"/>
              <a:t>to inform </a:t>
            </a:r>
            <a:r>
              <a:rPr lang="en-GB" sz="2800" dirty="0" smtClean="0"/>
              <a:t>	guidance</a:t>
            </a:r>
            <a:endParaRPr lang="en-GB" sz="2800" dirty="0"/>
          </a:p>
          <a:p>
            <a:pPr marL="0" indent="0">
              <a:buNone/>
            </a:pPr>
            <a:r>
              <a:rPr lang="en-GB" sz="2800" dirty="0"/>
              <a:t>3.	Identify regional centres of excellence and </a:t>
            </a:r>
            <a:r>
              <a:rPr lang="en-GB" sz="2800" dirty="0" smtClean="0"/>
              <a:t>	ambassadors</a:t>
            </a:r>
            <a:endParaRPr lang="en-GB" sz="2800" dirty="0"/>
          </a:p>
          <a:p>
            <a:pPr marL="0" indent="0">
              <a:buNone/>
            </a:pPr>
            <a:r>
              <a:rPr lang="en-GB" sz="2800" dirty="0"/>
              <a:t>4.	Benchmarking – establishing effective practice</a:t>
            </a:r>
          </a:p>
          <a:p>
            <a:pPr marL="0" indent="0">
              <a:buNone/>
            </a:pPr>
            <a:r>
              <a:rPr lang="en-GB" sz="2800" dirty="0"/>
              <a:t>5.	Integrate work e.g. language plans and I-Sign</a:t>
            </a:r>
          </a:p>
          <a:p>
            <a:pPr marL="0" indent="0">
              <a:buNone/>
            </a:pPr>
            <a:endParaRPr lang="en-GB" dirty="0"/>
          </a:p>
        </p:txBody>
      </p:sp>
      <p:pic>
        <p:nvPicPr>
          <p:cNvPr id="2" name="Picture 1"/>
          <p:cNvPicPr>
            <a:picLocks noChangeAspect="1"/>
          </p:cNvPicPr>
          <p:nvPr/>
        </p:nvPicPr>
        <p:blipFill>
          <a:blip r:embed="rId2"/>
          <a:stretch>
            <a:fillRect/>
          </a:stretch>
        </p:blipFill>
        <p:spPr>
          <a:xfrm>
            <a:off x="6660232" y="287288"/>
            <a:ext cx="1524000" cy="1524000"/>
          </a:xfrm>
          <a:prstGeom prst="rect">
            <a:avLst/>
          </a:prstGeom>
        </p:spPr>
      </p:pic>
    </p:spTree>
    <p:extLst>
      <p:ext uri="{BB962C8B-B14F-4D97-AF65-F5344CB8AC3E}">
        <p14:creationId xmlns:p14="http://schemas.microsoft.com/office/powerpoint/2010/main" val="30398042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8207375" cy="1268760"/>
          </a:xfrm>
        </p:spPr>
        <p:txBody>
          <a:bodyPr/>
          <a:lstStyle/>
          <a:p>
            <a:r>
              <a:rPr lang="en-GB" sz="3200" dirty="0" smtClean="0"/>
              <a:t/>
            </a:r>
            <a:br>
              <a:rPr lang="en-GB" sz="3200" dirty="0" smtClean="0"/>
            </a:br>
            <a:r>
              <a:rPr lang="en-GB" sz="3200" dirty="0" smtClean="0"/>
              <a:t>What </a:t>
            </a:r>
            <a:r>
              <a:rPr lang="en-GB" sz="3200" dirty="0"/>
              <a:t>outcomes </a:t>
            </a:r>
            <a:r>
              <a:rPr lang="en-GB" sz="3200" dirty="0" smtClean="0"/>
              <a:t>would a Community of Interest </a:t>
            </a:r>
            <a:r>
              <a:rPr lang="en-GB" sz="3200" dirty="0"/>
              <a:t>seek to deliver? </a:t>
            </a:r>
            <a:br>
              <a:rPr lang="en-GB" sz="3200" dirty="0"/>
            </a:br>
            <a:endParaRPr lang="en-GB" sz="3200" dirty="0"/>
          </a:p>
        </p:txBody>
      </p:sp>
      <p:sp>
        <p:nvSpPr>
          <p:cNvPr id="3" name="Content Placeholder 2"/>
          <p:cNvSpPr>
            <a:spLocks noGrp="1"/>
          </p:cNvSpPr>
          <p:nvPr>
            <p:ph idx="1"/>
          </p:nvPr>
        </p:nvSpPr>
        <p:spPr/>
        <p:txBody>
          <a:bodyPr/>
          <a:lstStyle/>
          <a:p>
            <a:pPr marL="0" indent="0">
              <a:buNone/>
            </a:pPr>
            <a:endParaRPr lang="en-GB" sz="1800" dirty="0" smtClean="0"/>
          </a:p>
          <a:p>
            <a:pPr marL="0" indent="0">
              <a:buNone/>
            </a:pPr>
            <a:endParaRPr lang="en-GB" sz="1800" dirty="0"/>
          </a:p>
          <a:p>
            <a:pPr marL="0" indent="0">
              <a:buNone/>
            </a:pPr>
            <a:r>
              <a:rPr lang="en-GB" sz="1800" dirty="0" smtClean="0"/>
              <a:t>•	improved </a:t>
            </a:r>
            <a:r>
              <a:rPr lang="en-GB" sz="1800" dirty="0"/>
              <a:t>professional competence</a:t>
            </a:r>
          </a:p>
          <a:p>
            <a:pPr marL="0" indent="0">
              <a:buNone/>
            </a:pPr>
            <a:r>
              <a:rPr lang="en-GB" sz="1800" dirty="0"/>
              <a:t>•	improved opportunities for supported career development</a:t>
            </a:r>
          </a:p>
          <a:p>
            <a:pPr marL="0" indent="0">
              <a:buNone/>
            </a:pPr>
            <a:r>
              <a:rPr lang="en-GB" sz="1800" dirty="0"/>
              <a:t>•	improved standards of informed provision for CYP</a:t>
            </a:r>
          </a:p>
          <a:p>
            <a:pPr marL="0" indent="0">
              <a:buNone/>
            </a:pPr>
            <a:r>
              <a:rPr lang="en-GB" sz="1800" dirty="0"/>
              <a:t>•	improved attainment, health and well-being of CYP and their families</a:t>
            </a:r>
          </a:p>
          <a:p>
            <a:pPr marL="0" indent="0">
              <a:buNone/>
            </a:pPr>
            <a:r>
              <a:rPr lang="en-GB" sz="1800" dirty="0"/>
              <a:t>•	effective use of finance available for local authorities/ academies </a:t>
            </a:r>
          </a:p>
          <a:p>
            <a:pPr marL="0" indent="0">
              <a:buNone/>
            </a:pPr>
            <a:r>
              <a:rPr lang="en-GB" sz="1800" dirty="0"/>
              <a:t>•	improved standards in educational provision as verified with or by Ofsted</a:t>
            </a:r>
          </a:p>
          <a:p>
            <a:pPr marL="0" indent="0">
              <a:buNone/>
            </a:pPr>
            <a:r>
              <a:rPr lang="en-GB" sz="1800" dirty="0"/>
              <a:t>•	providing and developing an efficient and effective sign systems support </a:t>
            </a:r>
            <a:r>
              <a:rPr lang="en-GB" sz="1800" dirty="0" smtClean="0"/>
              <a:t>	network </a:t>
            </a:r>
            <a:r>
              <a:rPr lang="en-GB" sz="1800" dirty="0"/>
              <a:t>in the locality </a:t>
            </a:r>
          </a:p>
          <a:p>
            <a:pPr marL="0" indent="0">
              <a:buNone/>
            </a:pPr>
            <a:r>
              <a:rPr lang="en-GB" sz="1800" dirty="0"/>
              <a:t>•	act as first point of call for </a:t>
            </a:r>
            <a:r>
              <a:rPr lang="en-GB" sz="1800" dirty="0" smtClean="0"/>
              <a:t>advice</a:t>
            </a:r>
            <a:endParaRPr lang="en-GB" sz="1800" dirty="0"/>
          </a:p>
          <a:p>
            <a:pPr marL="0" indent="0">
              <a:buNone/>
            </a:pPr>
            <a:r>
              <a:rPr lang="en-GB" sz="1800" dirty="0"/>
              <a:t>•	</a:t>
            </a:r>
            <a:r>
              <a:rPr lang="en-GB" sz="1800" dirty="0" smtClean="0"/>
              <a:t>source </a:t>
            </a:r>
            <a:r>
              <a:rPr lang="en-GB" sz="1800" dirty="0"/>
              <a:t>of comprehensive information and resources </a:t>
            </a:r>
          </a:p>
          <a:p>
            <a:pPr marL="0" indent="0">
              <a:buNone/>
            </a:pPr>
            <a:r>
              <a:rPr lang="en-GB" sz="1800" dirty="0"/>
              <a:t>•	a CYP 's rights to equality of opportunity in education </a:t>
            </a:r>
            <a:r>
              <a:rPr lang="en-GB" sz="1800" dirty="0" smtClean="0"/>
              <a:t>delivered </a:t>
            </a:r>
            <a:r>
              <a:rPr lang="en-GB" sz="1800" dirty="0"/>
              <a:t>by </a:t>
            </a:r>
            <a:r>
              <a:rPr lang="en-GB" sz="1800" dirty="0" smtClean="0"/>
              <a:t>LA</a:t>
            </a:r>
            <a:endParaRPr lang="en-GB" sz="1800" dirty="0"/>
          </a:p>
          <a:p>
            <a:endParaRPr lang="en-GB" dirty="0"/>
          </a:p>
        </p:txBody>
      </p:sp>
      <p:pic>
        <p:nvPicPr>
          <p:cNvPr id="4" name="Picture 3"/>
          <p:cNvPicPr>
            <a:picLocks noChangeAspect="1"/>
          </p:cNvPicPr>
          <p:nvPr/>
        </p:nvPicPr>
        <p:blipFill>
          <a:blip r:embed="rId2"/>
          <a:stretch>
            <a:fillRect/>
          </a:stretch>
        </p:blipFill>
        <p:spPr>
          <a:xfrm>
            <a:off x="5652120" y="704850"/>
            <a:ext cx="2466975" cy="1847850"/>
          </a:xfrm>
          <a:prstGeom prst="rect">
            <a:avLst/>
          </a:prstGeom>
        </p:spPr>
      </p:pic>
    </p:spTree>
    <p:extLst>
      <p:ext uri="{BB962C8B-B14F-4D97-AF65-F5344CB8AC3E}">
        <p14:creationId xmlns:p14="http://schemas.microsoft.com/office/powerpoint/2010/main" val="28541665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8207375" cy="1143000"/>
          </a:xfrm>
        </p:spPr>
        <p:txBody>
          <a:bodyPr/>
          <a:lstStyle/>
          <a:p>
            <a:r>
              <a:rPr lang="en-GB" dirty="0" smtClean="0"/>
              <a:t>Community of Interest</a:t>
            </a:r>
            <a:endParaRPr lang="en-GB" dirty="0"/>
          </a:p>
        </p:txBody>
      </p:sp>
      <p:sp>
        <p:nvSpPr>
          <p:cNvPr id="3" name="Content Placeholder 2"/>
          <p:cNvSpPr>
            <a:spLocks noGrp="1"/>
          </p:cNvSpPr>
          <p:nvPr>
            <p:ph idx="1"/>
          </p:nvPr>
        </p:nvSpPr>
        <p:spPr>
          <a:xfrm>
            <a:off x="468313" y="1142999"/>
            <a:ext cx="8229600" cy="4878389"/>
          </a:xfrm>
        </p:spPr>
        <p:txBody>
          <a:bodyPr/>
          <a:lstStyle/>
          <a:p>
            <a:pPr>
              <a:buFont typeface="Wingdings" panose="05000000000000000000" pitchFamily="2" charset="2"/>
              <a:buChar char="ü"/>
            </a:pPr>
            <a:r>
              <a:rPr lang="en-GB" sz="2000" dirty="0" smtClean="0"/>
              <a:t>	A </a:t>
            </a:r>
            <a:r>
              <a:rPr lang="en-GB" sz="2000" dirty="0"/>
              <a:t>shared </a:t>
            </a:r>
            <a:r>
              <a:rPr lang="en-GB" sz="2000" dirty="0" smtClean="0"/>
              <a:t>vision</a:t>
            </a:r>
          </a:p>
          <a:p>
            <a:pPr marL="0" indent="0">
              <a:buNone/>
            </a:pPr>
            <a:endParaRPr lang="en-GB" sz="2000" dirty="0"/>
          </a:p>
          <a:p>
            <a:pPr>
              <a:buFont typeface="Wingdings" panose="05000000000000000000" pitchFamily="2" charset="2"/>
              <a:buChar char="ü"/>
            </a:pPr>
            <a:r>
              <a:rPr lang="en-GB" sz="2000" dirty="0"/>
              <a:t>	Is </a:t>
            </a:r>
            <a:r>
              <a:rPr lang="en-GB" sz="2000" dirty="0" smtClean="0"/>
              <a:t>interdependent</a:t>
            </a:r>
          </a:p>
          <a:p>
            <a:pPr marL="0" indent="0">
              <a:buNone/>
            </a:pPr>
            <a:endParaRPr lang="en-GB" sz="2000" dirty="0"/>
          </a:p>
          <a:p>
            <a:pPr>
              <a:buFont typeface="Wingdings" panose="05000000000000000000" pitchFamily="2" charset="2"/>
              <a:buChar char="ü"/>
            </a:pPr>
            <a:r>
              <a:rPr lang="en-GB" sz="2000" dirty="0"/>
              <a:t>	Has shared </a:t>
            </a:r>
            <a:r>
              <a:rPr lang="en-GB" sz="2000" dirty="0" smtClean="0"/>
              <a:t>outcomes</a:t>
            </a:r>
          </a:p>
          <a:p>
            <a:pPr marL="0" indent="0">
              <a:buNone/>
            </a:pPr>
            <a:endParaRPr lang="en-GB" sz="2000" dirty="0"/>
          </a:p>
          <a:p>
            <a:pPr>
              <a:buFont typeface="Wingdings" panose="05000000000000000000" pitchFamily="2" charset="2"/>
              <a:buChar char="ü"/>
            </a:pPr>
            <a:r>
              <a:rPr lang="en-GB" sz="2000" dirty="0"/>
              <a:t>	Is committed to delivering something that </a:t>
            </a:r>
            <a:r>
              <a:rPr lang="en-GB" sz="2000" dirty="0" smtClean="0"/>
              <a:t>cannot </a:t>
            </a:r>
            <a:r>
              <a:rPr lang="en-GB" sz="2000" dirty="0"/>
              <a:t>be </a:t>
            </a:r>
            <a:r>
              <a:rPr lang="en-GB" sz="2000" dirty="0" smtClean="0"/>
              <a:t>	delivered solely</a:t>
            </a:r>
          </a:p>
          <a:p>
            <a:pPr marL="0" indent="0">
              <a:buNone/>
            </a:pPr>
            <a:endParaRPr lang="en-GB" sz="2000" dirty="0"/>
          </a:p>
          <a:p>
            <a:pPr>
              <a:buFont typeface="Wingdings" panose="05000000000000000000" pitchFamily="2" charset="2"/>
              <a:buChar char="ü"/>
            </a:pPr>
            <a:r>
              <a:rPr lang="en-GB" sz="2000" dirty="0"/>
              <a:t>	Has resources (people and funds) that are </a:t>
            </a:r>
            <a:r>
              <a:rPr lang="en-GB" sz="2000" dirty="0" smtClean="0"/>
              <a:t>shared</a:t>
            </a:r>
          </a:p>
          <a:p>
            <a:pPr marL="0" indent="0">
              <a:buNone/>
            </a:pPr>
            <a:endParaRPr lang="en-GB" sz="2000" dirty="0"/>
          </a:p>
          <a:p>
            <a:pPr>
              <a:buFont typeface="Wingdings" panose="05000000000000000000" pitchFamily="2" charset="2"/>
              <a:buChar char="ü"/>
            </a:pPr>
            <a:r>
              <a:rPr lang="en-GB" sz="2000" dirty="0"/>
              <a:t>	Has shared interests – committed to knowing </a:t>
            </a:r>
            <a:r>
              <a:rPr lang="en-GB" sz="2000" dirty="0" smtClean="0"/>
              <a:t>and learning </a:t>
            </a:r>
            <a:r>
              <a:rPr lang="en-GB" sz="2000" dirty="0"/>
              <a:t>about a </a:t>
            </a:r>
            <a:r>
              <a:rPr lang="en-GB" sz="2000" dirty="0" smtClean="0"/>
              <a:t>	particular </a:t>
            </a:r>
            <a:r>
              <a:rPr lang="en-GB" sz="2000" dirty="0"/>
              <a:t>subject</a:t>
            </a:r>
          </a:p>
          <a:p>
            <a:endParaRPr lang="en-GB" sz="2400" dirty="0"/>
          </a:p>
        </p:txBody>
      </p:sp>
      <p:pic>
        <p:nvPicPr>
          <p:cNvPr id="4" name="Picture 3"/>
          <p:cNvPicPr>
            <a:picLocks noChangeAspect="1"/>
          </p:cNvPicPr>
          <p:nvPr/>
        </p:nvPicPr>
        <p:blipFill>
          <a:blip r:embed="rId2"/>
          <a:stretch>
            <a:fillRect/>
          </a:stretch>
        </p:blipFill>
        <p:spPr>
          <a:xfrm>
            <a:off x="6156176" y="352222"/>
            <a:ext cx="2114550" cy="2162175"/>
          </a:xfrm>
          <a:prstGeom prst="rect">
            <a:avLst/>
          </a:prstGeom>
        </p:spPr>
      </p:pic>
    </p:spTree>
    <p:extLst>
      <p:ext uri="{BB962C8B-B14F-4D97-AF65-F5344CB8AC3E}">
        <p14:creationId xmlns:p14="http://schemas.microsoft.com/office/powerpoint/2010/main" val="20436439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Opportunities for Improvement</a:t>
            </a:r>
            <a:endParaRPr lang="en-GB" sz="3600" b="1" dirty="0"/>
          </a:p>
        </p:txBody>
      </p:sp>
      <p:sp>
        <p:nvSpPr>
          <p:cNvPr id="3" name="Content Placeholder 2"/>
          <p:cNvSpPr>
            <a:spLocks noGrp="1"/>
          </p:cNvSpPr>
          <p:nvPr>
            <p:ph idx="1"/>
          </p:nvPr>
        </p:nvSpPr>
        <p:spPr>
          <a:xfrm>
            <a:off x="468313" y="1196753"/>
            <a:ext cx="8229600" cy="4824636"/>
          </a:xfrm>
        </p:spPr>
        <p:txBody>
          <a:bodyPr/>
          <a:lstStyle/>
          <a:p>
            <a:pPr marL="0" lvl="0" indent="0">
              <a:buNone/>
            </a:pPr>
            <a:endParaRPr lang="en-GB" sz="2000" b="1" dirty="0" smtClean="0"/>
          </a:p>
          <a:p>
            <a:pPr marL="0" lvl="0" indent="0">
              <a:buNone/>
            </a:pPr>
            <a:endParaRPr lang="en-GB" sz="2000" b="1" dirty="0" smtClean="0"/>
          </a:p>
          <a:p>
            <a:pPr marL="0" lvl="0" indent="0">
              <a:buNone/>
            </a:pPr>
            <a:r>
              <a:rPr lang="en-GB" sz="2000" b="1" dirty="0" smtClean="0"/>
              <a:t>Quality and Consistency of Approach</a:t>
            </a:r>
          </a:p>
          <a:p>
            <a:pPr marL="0" lvl="0" indent="0">
              <a:buNone/>
            </a:pPr>
            <a:endParaRPr lang="en-GB" sz="2000" dirty="0"/>
          </a:p>
          <a:p>
            <a:pPr marL="0" lvl="0" indent="0">
              <a:buNone/>
            </a:pPr>
            <a:r>
              <a:rPr lang="en-GB" sz="2000" dirty="0" smtClean="0"/>
              <a:t>How </a:t>
            </a:r>
            <a:r>
              <a:rPr lang="en-GB" sz="2000" dirty="0"/>
              <a:t>is the effectiveness of the communication policy currently measured and how will this change as a result of the new SEN Code of Practice?</a:t>
            </a:r>
            <a:endParaRPr lang="en-GB" sz="2000" dirty="0" smtClean="0"/>
          </a:p>
          <a:p>
            <a:pPr marL="0" lvl="0" indent="0">
              <a:buNone/>
            </a:pPr>
            <a:endParaRPr lang="en-GB" sz="2000" dirty="0" smtClean="0"/>
          </a:p>
          <a:p>
            <a:pPr marL="0" lvl="0" indent="0">
              <a:buNone/>
            </a:pPr>
            <a:r>
              <a:rPr lang="en-GB" sz="2000" dirty="0" smtClean="0"/>
              <a:t>How </a:t>
            </a:r>
            <a:r>
              <a:rPr lang="en-GB" sz="2000" dirty="0"/>
              <a:t>does the new SEN Code of Practice and the importance of integrating services highlight an opportunity to create a common assessment framework that is holistic, covering health and wellbeing of the whole family and social context that the child or young person </a:t>
            </a:r>
            <a:r>
              <a:rPr lang="en-GB" sz="2000" dirty="0" smtClean="0"/>
              <a:t>lives </a:t>
            </a:r>
            <a:r>
              <a:rPr lang="en-GB" sz="2000" dirty="0"/>
              <a:t>in? </a:t>
            </a:r>
            <a:endParaRPr lang="en-GB" sz="2000" dirty="0" smtClean="0"/>
          </a:p>
          <a:p>
            <a:pPr marL="0" lvl="0" indent="0">
              <a:buNone/>
            </a:pPr>
            <a:endParaRPr lang="en-GB" sz="2000" dirty="0" smtClean="0"/>
          </a:p>
          <a:p>
            <a:pPr marL="0" lvl="0" indent="0">
              <a:buNone/>
            </a:pPr>
            <a:endParaRPr lang="en-GB" sz="2400" dirty="0"/>
          </a:p>
        </p:txBody>
      </p:sp>
      <p:pic>
        <p:nvPicPr>
          <p:cNvPr id="4" name="Picture 3"/>
          <p:cNvPicPr>
            <a:picLocks noChangeAspect="1"/>
          </p:cNvPicPr>
          <p:nvPr/>
        </p:nvPicPr>
        <p:blipFill>
          <a:blip r:embed="rId3"/>
          <a:stretch>
            <a:fillRect/>
          </a:stretch>
        </p:blipFill>
        <p:spPr>
          <a:xfrm>
            <a:off x="6786984" y="980728"/>
            <a:ext cx="2268215" cy="1698972"/>
          </a:xfrm>
          <a:prstGeom prst="rect">
            <a:avLst/>
          </a:prstGeom>
        </p:spPr>
      </p:pic>
    </p:spTree>
    <p:extLst>
      <p:ext uri="{BB962C8B-B14F-4D97-AF65-F5344CB8AC3E}">
        <p14:creationId xmlns:p14="http://schemas.microsoft.com/office/powerpoint/2010/main" val="14997199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5031"/>
            <a:ext cx="8207375" cy="1143000"/>
          </a:xfrm>
        </p:spPr>
        <p:txBody>
          <a:bodyPr/>
          <a:lstStyle/>
          <a:p>
            <a:r>
              <a:rPr lang="en-GB" sz="3600" b="1" dirty="0" smtClean="0"/>
              <a:t>Opportunities for Improvement</a:t>
            </a:r>
            <a:endParaRPr lang="en-GB" sz="3600" b="1" dirty="0"/>
          </a:p>
        </p:txBody>
      </p:sp>
      <p:sp>
        <p:nvSpPr>
          <p:cNvPr id="3" name="Content Placeholder 2"/>
          <p:cNvSpPr>
            <a:spLocks noGrp="1"/>
          </p:cNvSpPr>
          <p:nvPr>
            <p:ph idx="1"/>
          </p:nvPr>
        </p:nvSpPr>
        <p:spPr>
          <a:xfrm>
            <a:off x="468313" y="1196753"/>
            <a:ext cx="8229600" cy="4824636"/>
          </a:xfrm>
        </p:spPr>
        <p:txBody>
          <a:bodyPr/>
          <a:lstStyle/>
          <a:p>
            <a:pPr marL="0" lvl="0" indent="0">
              <a:buNone/>
            </a:pPr>
            <a:endParaRPr lang="en-GB" sz="2400" b="1" dirty="0" smtClean="0"/>
          </a:p>
          <a:p>
            <a:pPr marL="0" lvl="0" indent="0">
              <a:buNone/>
            </a:pPr>
            <a:r>
              <a:rPr lang="en-GB" sz="2400" b="1" dirty="0" smtClean="0"/>
              <a:t>Workforce Development</a:t>
            </a:r>
          </a:p>
          <a:p>
            <a:pPr marL="0" lvl="0" indent="0">
              <a:buNone/>
            </a:pPr>
            <a:endParaRPr lang="en-GB" sz="2400" dirty="0"/>
          </a:p>
          <a:p>
            <a:pPr marL="0" lvl="0" indent="0">
              <a:buNone/>
            </a:pPr>
            <a:r>
              <a:rPr lang="en-GB" sz="2400" dirty="0" smtClean="0"/>
              <a:t>How </a:t>
            </a:r>
            <a:r>
              <a:rPr lang="en-GB" sz="2400" dirty="0"/>
              <a:t>can this information be used to support local authorities to review their workforce development strategies and link this to the topic of quality control of the provision currently offered? </a:t>
            </a:r>
          </a:p>
          <a:p>
            <a:pPr marL="0" lvl="0" indent="0">
              <a:buNone/>
            </a:pPr>
            <a:endParaRPr lang="en-GB" sz="2400" dirty="0"/>
          </a:p>
          <a:p>
            <a:pPr marL="0" lvl="0" indent="0">
              <a:buNone/>
            </a:pPr>
            <a:r>
              <a:rPr lang="en-GB" sz="2400" dirty="0"/>
              <a:t>What difference would it make if the strategic managers have a strong insight into the support needed to enable CYP with a sensory impairment? </a:t>
            </a:r>
          </a:p>
          <a:p>
            <a:pPr marL="0" lvl="0" indent="0">
              <a:buNone/>
            </a:pPr>
            <a:endParaRPr lang="en-GB" sz="2400" dirty="0"/>
          </a:p>
        </p:txBody>
      </p:sp>
      <p:pic>
        <p:nvPicPr>
          <p:cNvPr id="4" name="Picture 3"/>
          <p:cNvPicPr>
            <a:picLocks noChangeAspect="1"/>
          </p:cNvPicPr>
          <p:nvPr/>
        </p:nvPicPr>
        <p:blipFill>
          <a:blip r:embed="rId3"/>
          <a:stretch>
            <a:fillRect/>
          </a:stretch>
        </p:blipFill>
        <p:spPr>
          <a:xfrm>
            <a:off x="6737983" y="255531"/>
            <a:ext cx="1876425" cy="1905000"/>
          </a:xfrm>
          <a:prstGeom prst="rect">
            <a:avLst/>
          </a:prstGeom>
        </p:spPr>
      </p:pic>
    </p:spTree>
    <p:extLst>
      <p:ext uri="{BB962C8B-B14F-4D97-AF65-F5344CB8AC3E}">
        <p14:creationId xmlns:p14="http://schemas.microsoft.com/office/powerpoint/2010/main" val="10780012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5031"/>
            <a:ext cx="8207375" cy="1143000"/>
          </a:xfrm>
        </p:spPr>
        <p:txBody>
          <a:bodyPr/>
          <a:lstStyle/>
          <a:p>
            <a:r>
              <a:rPr lang="en-GB" sz="3600" b="1" dirty="0" smtClean="0"/>
              <a:t>Opportunities for Improvement</a:t>
            </a:r>
            <a:endParaRPr lang="en-GB" sz="3600" b="1" dirty="0"/>
          </a:p>
        </p:txBody>
      </p:sp>
      <p:sp>
        <p:nvSpPr>
          <p:cNvPr id="3" name="Content Placeholder 2"/>
          <p:cNvSpPr>
            <a:spLocks noGrp="1"/>
          </p:cNvSpPr>
          <p:nvPr>
            <p:ph idx="1"/>
          </p:nvPr>
        </p:nvSpPr>
        <p:spPr>
          <a:xfrm>
            <a:off x="468313" y="1196753"/>
            <a:ext cx="8229600" cy="4824636"/>
          </a:xfrm>
        </p:spPr>
        <p:txBody>
          <a:bodyPr/>
          <a:lstStyle/>
          <a:p>
            <a:pPr marL="0" lvl="0" indent="0">
              <a:buNone/>
            </a:pPr>
            <a:endParaRPr lang="en-GB" sz="2400" b="1" dirty="0" smtClean="0"/>
          </a:p>
          <a:p>
            <a:pPr marL="0" lvl="0" indent="0">
              <a:buNone/>
            </a:pPr>
            <a:r>
              <a:rPr lang="en-GB" sz="2400" b="1" dirty="0" smtClean="0"/>
              <a:t>Data Collection – Evidencing Outcomes</a:t>
            </a:r>
          </a:p>
          <a:p>
            <a:pPr marL="0" lvl="0" indent="0">
              <a:buNone/>
            </a:pPr>
            <a:endParaRPr lang="en-GB" sz="2400" dirty="0" smtClean="0"/>
          </a:p>
          <a:p>
            <a:pPr marL="0" lvl="0" indent="0">
              <a:buNone/>
            </a:pPr>
            <a:r>
              <a:rPr lang="en-GB" sz="2400" dirty="0" smtClean="0"/>
              <a:t>What </a:t>
            </a:r>
            <a:r>
              <a:rPr lang="en-GB" sz="2400" dirty="0"/>
              <a:t>data is important to collect consistently over a child’s timeline of development in order to inform the evidence base that supports effective practice? </a:t>
            </a:r>
          </a:p>
          <a:p>
            <a:pPr marL="0" lvl="0" indent="0">
              <a:buNone/>
            </a:pPr>
            <a:endParaRPr lang="en-GB" sz="2400" dirty="0" smtClean="0"/>
          </a:p>
          <a:p>
            <a:pPr marL="0" lvl="0" indent="0">
              <a:buNone/>
            </a:pPr>
            <a:r>
              <a:rPr lang="en-GB" sz="2400" dirty="0" smtClean="0"/>
              <a:t>How </a:t>
            </a:r>
            <a:r>
              <a:rPr lang="en-GB" sz="2400" dirty="0"/>
              <a:t>can this be agreed and implemented across all local authorities consistently? </a:t>
            </a:r>
          </a:p>
          <a:p>
            <a:pPr marL="0" lvl="0" indent="0">
              <a:buNone/>
            </a:pPr>
            <a:endParaRPr lang="en-GB" sz="2400" dirty="0"/>
          </a:p>
        </p:txBody>
      </p:sp>
      <p:pic>
        <p:nvPicPr>
          <p:cNvPr id="4" name="Picture 3"/>
          <p:cNvPicPr>
            <a:picLocks noChangeAspect="1"/>
          </p:cNvPicPr>
          <p:nvPr/>
        </p:nvPicPr>
        <p:blipFill>
          <a:blip r:embed="rId3"/>
          <a:stretch>
            <a:fillRect/>
          </a:stretch>
        </p:blipFill>
        <p:spPr>
          <a:xfrm>
            <a:off x="6372200" y="636531"/>
            <a:ext cx="2619375" cy="1743075"/>
          </a:xfrm>
          <a:prstGeom prst="rect">
            <a:avLst/>
          </a:prstGeom>
        </p:spPr>
      </p:pic>
    </p:spTree>
    <p:extLst>
      <p:ext uri="{BB962C8B-B14F-4D97-AF65-F5344CB8AC3E}">
        <p14:creationId xmlns:p14="http://schemas.microsoft.com/office/powerpoint/2010/main" val="17230794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06856"/>
            <a:ext cx="8207375" cy="915697"/>
          </a:xfrm>
        </p:spPr>
        <p:txBody>
          <a:bodyPr/>
          <a:lstStyle/>
          <a:p>
            <a:r>
              <a:rPr lang="en-GB" dirty="0" smtClean="0"/>
              <a:t/>
            </a:r>
            <a:br>
              <a:rPr lang="en-GB" dirty="0" smtClean="0"/>
            </a:br>
            <a:r>
              <a:rPr lang="en-GB" sz="3600" b="1" dirty="0" smtClean="0"/>
              <a:t>Creating </a:t>
            </a:r>
            <a:r>
              <a:rPr lang="en-GB" sz="3600" b="1" dirty="0"/>
              <a:t>opportunities for </a:t>
            </a:r>
            <a:r>
              <a:rPr lang="en-GB" sz="3600" b="1" dirty="0" smtClean="0"/>
              <a:t>knowledge</a:t>
            </a:r>
            <a:r>
              <a:rPr lang="en-GB" dirty="0" smtClean="0"/>
              <a:t/>
            </a:r>
            <a:br>
              <a:rPr lang="en-GB" dirty="0" smtClean="0"/>
            </a:br>
            <a:r>
              <a:rPr lang="en-GB" dirty="0"/>
              <a:t/>
            </a:r>
            <a:br>
              <a:rPr lang="en-GB" dirty="0"/>
            </a:br>
            <a:endParaRPr lang="en-GB" dirty="0"/>
          </a:p>
        </p:txBody>
      </p:sp>
      <p:sp>
        <p:nvSpPr>
          <p:cNvPr id="3" name="Content Placeholder 2"/>
          <p:cNvSpPr>
            <a:spLocks noGrp="1"/>
          </p:cNvSpPr>
          <p:nvPr>
            <p:ph idx="1"/>
          </p:nvPr>
        </p:nvSpPr>
        <p:spPr>
          <a:xfrm>
            <a:off x="468313" y="764705"/>
            <a:ext cx="8229600" cy="4968552"/>
          </a:xfrm>
        </p:spPr>
        <p:txBody>
          <a:bodyPr/>
          <a:lstStyle/>
          <a:p>
            <a:pPr marL="457200" indent="-457200">
              <a:buAutoNum type="alphaLcParenR"/>
            </a:pPr>
            <a:r>
              <a:rPr lang="en-GB" sz="2400" dirty="0" smtClean="0"/>
              <a:t>The </a:t>
            </a:r>
            <a:r>
              <a:rPr lang="en-GB" sz="2400" dirty="0"/>
              <a:t>legal framework that supports all deaf and sensory </a:t>
            </a:r>
            <a:r>
              <a:rPr lang="en-GB" sz="2400" dirty="0" smtClean="0"/>
              <a:t>impaired </a:t>
            </a:r>
            <a:r>
              <a:rPr lang="en-GB" sz="2400" dirty="0"/>
              <a:t>children</a:t>
            </a:r>
            <a:r>
              <a:rPr lang="en-GB" sz="2400" dirty="0" smtClean="0"/>
              <a:t>.</a:t>
            </a:r>
          </a:p>
          <a:p>
            <a:pPr marL="0" indent="0">
              <a:buNone/>
            </a:pPr>
            <a:endParaRPr lang="en-GB" sz="2400" dirty="0"/>
          </a:p>
          <a:p>
            <a:pPr marL="457200" indent="-457200">
              <a:buAutoNum type="alphaLcParenR" startAt="2"/>
            </a:pPr>
            <a:r>
              <a:rPr lang="en-GB" sz="2400" dirty="0" smtClean="0"/>
              <a:t>Understanding </a:t>
            </a:r>
            <a:r>
              <a:rPr lang="en-GB" sz="2400" dirty="0"/>
              <a:t>the social model of disability</a:t>
            </a:r>
            <a:r>
              <a:rPr lang="en-GB" sz="2400" dirty="0" smtClean="0"/>
              <a:t>.</a:t>
            </a:r>
          </a:p>
          <a:p>
            <a:pPr marL="0" indent="0">
              <a:buNone/>
            </a:pPr>
            <a:endParaRPr lang="en-GB" sz="2400" dirty="0"/>
          </a:p>
          <a:p>
            <a:pPr marL="457200" indent="-457200">
              <a:buAutoNum type="alphaLcParenR" startAt="3"/>
            </a:pPr>
            <a:r>
              <a:rPr lang="en-GB" sz="2400" dirty="0" smtClean="0"/>
              <a:t>The </a:t>
            </a:r>
            <a:r>
              <a:rPr lang="en-GB" sz="2400" dirty="0"/>
              <a:t>principles of linguistic access and literacy </a:t>
            </a:r>
            <a:r>
              <a:rPr lang="en-GB" sz="2400" dirty="0" smtClean="0"/>
              <a:t>development </a:t>
            </a:r>
            <a:r>
              <a:rPr lang="en-GB" sz="2400" dirty="0"/>
              <a:t>in children and young people </a:t>
            </a:r>
            <a:endParaRPr lang="en-GB" sz="2400" dirty="0" smtClean="0"/>
          </a:p>
          <a:p>
            <a:pPr marL="0" indent="0">
              <a:buNone/>
            </a:pPr>
            <a:endParaRPr lang="en-GB" sz="2400" dirty="0"/>
          </a:p>
          <a:p>
            <a:pPr marL="457200" indent="-457200">
              <a:buAutoNum type="alphaLcParenR" startAt="4"/>
            </a:pPr>
            <a:r>
              <a:rPr lang="en-GB" sz="2400" dirty="0" smtClean="0"/>
              <a:t>Appropriate </a:t>
            </a:r>
            <a:r>
              <a:rPr lang="en-GB" sz="2400" dirty="0"/>
              <a:t>Skills development for everyone that is supporting the child or young person. </a:t>
            </a:r>
            <a:endParaRPr lang="en-GB" sz="2400" dirty="0" smtClean="0"/>
          </a:p>
          <a:p>
            <a:pPr marL="0" indent="0">
              <a:buNone/>
            </a:pPr>
            <a:endParaRPr lang="en-GB" sz="2400" dirty="0" smtClean="0"/>
          </a:p>
          <a:p>
            <a:pPr marL="0" indent="0">
              <a:buNone/>
            </a:pPr>
            <a:r>
              <a:rPr lang="en-GB" sz="2400" dirty="0" smtClean="0"/>
              <a:t>e)  Effective </a:t>
            </a:r>
            <a:r>
              <a:rPr lang="en-GB" sz="2400" dirty="0"/>
              <a:t>Data collection and analysis. </a:t>
            </a:r>
          </a:p>
          <a:p>
            <a:pPr marL="0" indent="0">
              <a:buNone/>
            </a:pPr>
            <a:endParaRPr lang="en-GB" sz="2400" dirty="0"/>
          </a:p>
        </p:txBody>
      </p:sp>
      <p:pic>
        <p:nvPicPr>
          <p:cNvPr id="4" name="Picture 3"/>
          <p:cNvPicPr>
            <a:picLocks noChangeAspect="1"/>
          </p:cNvPicPr>
          <p:nvPr/>
        </p:nvPicPr>
        <p:blipFill>
          <a:blip r:embed="rId3"/>
          <a:stretch>
            <a:fillRect/>
          </a:stretch>
        </p:blipFill>
        <p:spPr>
          <a:xfrm>
            <a:off x="6508147" y="4509120"/>
            <a:ext cx="2371725" cy="1933575"/>
          </a:xfrm>
          <a:prstGeom prst="rect">
            <a:avLst/>
          </a:prstGeom>
        </p:spPr>
      </p:pic>
    </p:spTree>
    <p:extLst>
      <p:ext uri="{BB962C8B-B14F-4D97-AF65-F5344CB8AC3E}">
        <p14:creationId xmlns:p14="http://schemas.microsoft.com/office/powerpoint/2010/main" val="41518175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Creating/sustaining the network</a:t>
            </a:r>
            <a:endParaRPr lang="en-GB" dirty="0"/>
          </a:p>
        </p:txBody>
      </p:sp>
      <p:pic>
        <p:nvPicPr>
          <p:cNvPr id="5" name="Content Placeholder 4"/>
          <p:cNvPicPr>
            <a:picLocks noGrp="1" noChangeAspect="1"/>
          </p:cNvPicPr>
          <p:nvPr>
            <p:ph sz="half" idx="1"/>
          </p:nvPr>
        </p:nvPicPr>
        <p:blipFill>
          <a:blip r:embed="rId2"/>
          <a:stretch>
            <a:fillRect/>
          </a:stretch>
        </p:blipFill>
        <p:spPr>
          <a:xfrm>
            <a:off x="1416050" y="2753519"/>
            <a:ext cx="2143125" cy="2143125"/>
          </a:xfrm>
          <a:prstGeom prst="rect">
            <a:avLst/>
          </a:prstGeom>
        </p:spPr>
      </p:pic>
      <p:sp>
        <p:nvSpPr>
          <p:cNvPr id="4" name="Content Placeholder 3"/>
          <p:cNvSpPr>
            <a:spLocks noGrp="1"/>
          </p:cNvSpPr>
          <p:nvPr>
            <p:ph sz="half" idx="2"/>
          </p:nvPr>
        </p:nvSpPr>
        <p:spPr/>
        <p:txBody>
          <a:bodyPr/>
          <a:lstStyle/>
          <a:p>
            <a:pPr marL="0" indent="0">
              <a:buNone/>
            </a:pPr>
            <a:r>
              <a:rPr lang="en-GB" dirty="0" smtClean="0"/>
              <a:t>Developing communication</a:t>
            </a:r>
          </a:p>
          <a:p>
            <a:pPr marL="0" indent="0">
              <a:buNone/>
            </a:pPr>
            <a:endParaRPr lang="en-GB" dirty="0"/>
          </a:p>
          <a:p>
            <a:pPr marL="0" indent="0">
              <a:buNone/>
            </a:pPr>
            <a:r>
              <a:rPr lang="en-GB" dirty="0" smtClean="0"/>
              <a:t>Facilitating debate &amp; consultation</a:t>
            </a:r>
          </a:p>
          <a:p>
            <a:pPr marL="0" indent="0">
              <a:buNone/>
            </a:pPr>
            <a:endParaRPr lang="en-GB" dirty="0"/>
          </a:p>
          <a:p>
            <a:pPr marL="0" indent="0">
              <a:buNone/>
            </a:pPr>
            <a:r>
              <a:rPr lang="en-GB" dirty="0" smtClean="0"/>
              <a:t>Gathering evidence</a:t>
            </a:r>
            <a:endParaRPr lang="en-GB" dirty="0"/>
          </a:p>
        </p:txBody>
      </p:sp>
    </p:spTree>
    <p:extLst>
      <p:ext uri="{BB962C8B-B14F-4D97-AF65-F5344CB8AC3E}">
        <p14:creationId xmlns:p14="http://schemas.microsoft.com/office/powerpoint/2010/main" val="34481701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Call for Case Studies</a:t>
            </a:r>
            <a:endParaRPr lang="en-GB" dirty="0"/>
          </a:p>
        </p:txBody>
      </p:sp>
      <p:pic>
        <p:nvPicPr>
          <p:cNvPr id="5" name="Content Placeholder 4"/>
          <p:cNvPicPr>
            <a:picLocks noGrp="1" noChangeAspect="1"/>
          </p:cNvPicPr>
          <p:nvPr>
            <p:ph sz="half" idx="1"/>
          </p:nvPr>
        </p:nvPicPr>
        <p:blipFill>
          <a:blip r:embed="rId2"/>
          <a:stretch>
            <a:fillRect/>
          </a:stretch>
        </p:blipFill>
        <p:spPr>
          <a:xfrm>
            <a:off x="992188" y="3063081"/>
            <a:ext cx="2990850" cy="1524000"/>
          </a:xfrm>
          <a:prstGeom prst="rect">
            <a:avLst/>
          </a:prstGeom>
        </p:spPr>
      </p:pic>
      <p:sp>
        <p:nvSpPr>
          <p:cNvPr id="4" name="Content Placeholder 3"/>
          <p:cNvSpPr>
            <a:spLocks noGrp="1"/>
          </p:cNvSpPr>
          <p:nvPr>
            <p:ph sz="half" idx="2"/>
          </p:nvPr>
        </p:nvSpPr>
        <p:spPr/>
        <p:txBody>
          <a:bodyPr/>
          <a:lstStyle/>
          <a:p>
            <a:pPr marL="0" indent="0">
              <a:buNone/>
            </a:pPr>
            <a:r>
              <a:rPr lang="en-GB" dirty="0" smtClean="0"/>
              <a:t>Robust</a:t>
            </a:r>
          </a:p>
          <a:p>
            <a:pPr marL="0" indent="0">
              <a:buNone/>
            </a:pPr>
            <a:endParaRPr lang="en-GB" dirty="0" smtClean="0"/>
          </a:p>
          <a:p>
            <a:pPr marL="0" indent="0">
              <a:buNone/>
            </a:pPr>
            <a:r>
              <a:rPr lang="en-GB" dirty="0" smtClean="0"/>
              <a:t>Comparative</a:t>
            </a:r>
          </a:p>
          <a:p>
            <a:pPr marL="0" indent="0">
              <a:buNone/>
            </a:pPr>
            <a:endParaRPr lang="en-GB" dirty="0" smtClean="0"/>
          </a:p>
          <a:p>
            <a:pPr marL="0" indent="0">
              <a:buNone/>
            </a:pPr>
            <a:r>
              <a:rPr lang="en-GB" dirty="0" smtClean="0"/>
              <a:t>Representative</a:t>
            </a:r>
          </a:p>
          <a:p>
            <a:pPr marL="0" indent="0">
              <a:buNone/>
            </a:pPr>
            <a:endParaRPr lang="en-GB" dirty="0" smtClean="0"/>
          </a:p>
          <a:p>
            <a:pPr marL="0" indent="0">
              <a:buNone/>
            </a:pPr>
            <a:r>
              <a:rPr lang="en-GB" dirty="0" smtClean="0"/>
              <a:t>Inclusive</a:t>
            </a:r>
          </a:p>
          <a:p>
            <a:pPr marL="0" indent="0">
              <a:buNone/>
            </a:pPr>
            <a:endParaRPr lang="en-GB" dirty="0" smtClean="0"/>
          </a:p>
          <a:p>
            <a:pPr marL="0" indent="0">
              <a:buNone/>
            </a:pPr>
            <a:r>
              <a:rPr lang="en-GB" dirty="0" smtClean="0"/>
              <a:t>Establishing benchmarks</a:t>
            </a:r>
            <a:endParaRPr lang="en-GB" dirty="0"/>
          </a:p>
        </p:txBody>
      </p:sp>
    </p:spTree>
    <p:extLst>
      <p:ext uri="{BB962C8B-B14F-4D97-AF65-F5344CB8AC3E}">
        <p14:creationId xmlns:p14="http://schemas.microsoft.com/office/powerpoint/2010/main" val="34408314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ltLang="en-US" dirty="0" smtClean="0"/>
              <a:t>Thank You!</a:t>
            </a:r>
            <a:endParaRPr lang="en-GB" altLang="en-US" dirty="0"/>
          </a:p>
        </p:txBody>
      </p:sp>
      <p:sp>
        <p:nvSpPr>
          <p:cNvPr id="19459" name="Rectangle 3"/>
          <p:cNvSpPr>
            <a:spLocks noGrp="1" noChangeArrowheads="1"/>
          </p:cNvSpPr>
          <p:nvPr>
            <p:ph type="body" idx="1"/>
          </p:nvPr>
        </p:nvSpPr>
        <p:spPr/>
        <p:txBody>
          <a:bodyPr/>
          <a:lstStyle/>
          <a:p>
            <a:pPr marL="609600" indent="-609600">
              <a:lnSpc>
                <a:spcPct val="90000"/>
              </a:lnSpc>
              <a:buFont typeface="Wingdings" pitchFamily="2" charset="2"/>
              <a:buNone/>
            </a:pPr>
            <a:r>
              <a:rPr lang="en-GB" altLang="en-US" sz="2000" dirty="0" smtClean="0"/>
              <a:t> </a:t>
            </a:r>
            <a:endParaRPr lang="en-GB" altLang="en-US" sz="2000" dirty="0"/>
          </a:p>
        </p:txBody>
      </p:sp>
      <p:pic>
        <p:nvPicPr>
          <p:cNvPr id="194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2505075"/>
            <a:ext cx="1524000"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NatSIP Presentation">
  <a:themeElements>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NatSIP Presentation</Template>
  <TotalTime>493</TotalTime>
  <Words>2366</Words>
  <Application>Microsoft Office PowerPoint</Application>
  <PresentationFormat>On-screen Show (4:3)</PresentationFormat>
  <Paragraphs>289</Paragraphs>
  <Slides>32</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Wingdings</vt:lpstr>
      <vt:lpstr>NatSIP Presentation</vt:lpstr>
      <vt:lpstr>BSL/Sign Systems Audit Update </vt:lpstr>
      <vt:lpstr>Audit Team</vt:lpstr>
      <vt:lpstr>BSL/Sign Systems Audit Scope</vt:lpstr>
      <vt:lpstr>Objectives</vt:lpstr>
      <vt:lpstr>Objectives Cont.</vt:lpstr>
      <vt:lpstr>Methods</vt:lpstr>
      <vt:lpstr>Ecological Model</vt:lpstr>
      <vt:lpstr>Rights based framework</vt:lpstr>
      <vt:lpstr>Equality Act 2010.</vt:lpstr>
      <vt:lpstr> The public sector equality duty requires organisations to show due regard to the need to: </vt:lpstr>
      <vt:lpstr>Key Findings</vt:lpstr>
      <vt:lpstr>Key Findings</vt:lpstr>
      <vt:lpstr>Key Findings</vt:lpstr>
      <vt:lpstr>SEN REFORMS 2014</vt:lpstr>
      <vt:lpstr>New (draft) SEN Code of Practice Principles</vt:lpstr>
      <vt:lpstr>SEN REFORMS 2014</vt:lpstr>
      <vt:lpstr>New (draft) SEN Code of Practice</vt:lpstr>
      <vt:lpstr>New (draft) SEN Code of Practice</vt:lpstr>
      <vt:lpstr>Local Offer</vt:lpstr>
      <vt:lpstr>Local Offer</vt:lpstr>
      <vt:lpstr>Engagement and Dialogue</vt:lpstr>
      <vt:lpstr>Engagement and Dialogue</vt:lpstr>
      <vt:lpstr>Phase 2</vt:lpstr>
      <vt:lpstr> What outcomes would a Community of Interest seek to deliver?  </vt:lpstr>
      <vt:lpstr>Community of Interest</vt:lpstr>
      <vt:lpstr>Opportunities for Improvement</vt:lpstr>
      <vt:lpstr>Opportunities for Improvement</vt:lpstr>
      <vt:lpstr>Opportunities for Improvement</vt:lpstr>
      <vt:lpstr> Creating opportunities for knowledge  </vt:lpstr>
      <vt:lpstr>Creating/sustaining the network</vt:lpstr>
      <vt:lpstr>Call for Case Studies</vt:lpstr>
      <vt:lpstr>Thank You!</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BSL/Sign Systems Audit</dc:title>
  <dc:creator>The Coles</dc:creator>
  <cp:lastModifiedBy>Louise</cp:lastModifiedBy>
  <cp:revision>42</cp:revision>
  <dcterms:created xsi:type="dcterms:W3CDTF">2013-11-25T10:40:48Z</dcterms:created>
  <dcterms:modified xsi:type="dcterms:W3CDTF">2014-06-03T11:26:03Z</dcterms:modified>
</cp:coreProperties>
</file>