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5"/>
  </p:sldMasterIdLst>
  <p:notesMasterIdLst>
    <p:notesMasterId r:id="rId25"/>
  </p:notesMasterIdLst>
  <p:handoutMasterIdLst>
    <p:handoutMasterId r:id="rId26"/>
  </p:handoutMasterIdLst>
  <p:sldIdLst>
    <p:sldId id="270" r:id="rId16"/>
    <p:sldId id="273" r:id="rId17"/>
    <p:sldId id="283" r:id="rId18"/>
    <p:sldId id="280" r:id="rId19"/>
    <p:sldId id="274" r:id="rId20"/>
    <p:sldId id="275" r:id="rId21"/>
    <p:sldId id="277" r:id="rId22"/>
    <p:sldId id="279" r:id="rId23"/>
    <p:sldId id="268" r:id="rId24"/>
  </p:sldIdLst>
  <p:sldSz cx="9144000" cy="6858000" type="screen4x3"/>
  <p:notesSz cx="6797675" cy="99282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rgbClr val="8B0F04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1628"/>
    <a:srgbClr val="F47480"/>
    <a:srgbClr val="F8A6AE"/>
    <a:srgbClr val="B53333"/>
    <a:srgbClr val="8B0F04"/>
    <a:srgbClr val="961932"/>
    <a:srgbClr val="961A2F"/>
    <a:srgbClr val="A71930"/>
    <a:srgbClr val="7C6A55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6" autoAdjust="0"/>
    <p:restoredTop sz="94664" autoAdjust="0"/>
  </p:normalViewPr>
  <p:slideViewPr>
    <p:cSldViewPr>
      <p:cViewPr varScale="1">
        <p:scale>
          <a:sx n="106" d="100"/>
          <a:sy n="106" d="100"/>
        </p:scale>
        <p:origin x="2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customXml" Target="../customXml/item13.xml"/><Relationship Id="rId18" Type="http://schemas.openxmlformats.org/officeDocument/2006/relationships/slide" Target="slides/slide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7" Type="http://schemas.openxmlformats.org/officeDocument/2006/relationships/customXml" Target="../customXml/item7.xml"/><Relationship Id="rId12" Type="http://schemas.openxmlformats.org/officeDocument/2006/relationships/customXml" Target="../customXml/item12.xml"/><Relationship Id="rId17" Type="http://schemas.openxmlformats.org/officeDocument/2006/relationships/slide" Target="slides/slide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slide" Target="slides/slide9.xml"/><Relationship Id="rId5" Type="http://schemas.openxmlformats.org/officeDocument/2006/relationships/customXml" Target="../customXml/item5.xml"/><Relationship Id="rId15" Type="http://schemas.openxmlformats.org/officeDocument/2006/relationships/slideMaster" Target="slideMasters/slideMaster1.xml"/><Relationship Id="rId23" Type="http://schemas.openxmlformats.org/officeDocument/2006/relationships/slide" Target="slides/slide8.xml"/><Relationship Id="rId28" Type="http://schemas.openxmlformats.org/officeDocument/2006/relationships/viewProps" Target="viewProps.xml"/><Relationship Id="rId10" Type="http://schemas.openxmlformats.org/officeDocument/2006/relationships/customXml" Target="../customXml/item10.xml"/><Relationship Id="rId19" Type="http://schemas.openxmlformats.org/officeDocument/2006/relationships/slide" Target="slides/slide4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slide" Target="slides/slide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700D70-9F1B-4797-9B21-29F97F981609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GB"/>
        </a:p>
      </dgm:t>
    </dgm:pt>
    <dgm:pt modelId="{1D72C399-F5EB-4FBF-8F0D-58E12DBE86F8}">
      <dgm:prSet phldrT="[Text]"/>
      <dgm:spPr/>
      <dgm:t>
        <a:bodyPr/>
        <a:lstStyle/>
        <a:p>
          <a:r>
            <a:rPr lang="en-GB" smtClean="0"/>
            <a:t>Phase One                  (Sept 11 – July 13)</a:t>
          </a:r>
          <a:endParaRPr lang="en-GB" dirty="0"/>
        </a:p>
      </dgm:t>
    </dgm:pt>
    <dgm:pt modelId="{93B905C6-3F9B-4B4E-BC7B-E01764D9CA39}" type="parTrans" cxnId="{25CA0185-DC4E-4345-9ED1-40E1EC7BFAA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12152075-AA2F-4F73-B6A4-D90F6BA1A258}" type="sibTrans" cxnId="{25CA0185-DC4E-4345-9ED1-40E1EC7BFAA6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673B2F1-4240-4F26-808B-EAED6A69C1A5}">
      <dgm:prSet phldrT="[Text]"/>
      <dgm:spPr/>
      <dgm:t>
        <a:bodyPr/>
        <a:lstStyle/>
        <a:p>
          <a:r>
            <a:rPr lang="en-GB" smtClean="0"/>
            <a:t>Evaluated activity undertaken over first 18 months of the programme</a:t>
          </a:r>
          <a:endParaRPr lang="en-GB" dirty="0"/>
        </a:p>
      </dgm:t>
    </dgm:pt>
    <dgm:pt modelId="{8638290B-6421-484B-A7A6-ABB3230375A3}" type="parTrans" cxnId="{AA1DD3D1-FC99-4621-90F2-BE64F1F9541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2BADD56-AEC7-461B-A673-2C5C95E60927}" type="sibTrans" cxnId="{AA1DD3D1-FC99-4621-90F2-BE64F1F9541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5EF4934F-E59D-4294-B15F-8ABCD8F4AFAE}">
      <dgm:prSet phldrT="[Text]"/>
      <dgm:spPr/>
      <dgm:t>
        <a:bodyPr/>
        <a:lstStyle/>
        <a:p>
          <a:r>
            <a:rPr lang="en-GB" smtClean="0"/>
            <a:t>Focus</a:t>
          </a:r>
          <a:endParaRPr lang="en-GB" dirty="0"/>
        </a:p>
      </dgm:t>
    </dgm:pt>
    <dgm:pt modelId="{226158BD-6FED-4503-8144-28F42694CEC4}" type="parTrans" cxnId="{34087856-5181-4FFC-9E53-9AA61CC5568B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71C4B990-37D3-41A6-854C-91962212D12D}" type="sibTrans" cxnId="{34087856-5181-4FFC-9E53-9AA61CC5568B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773B735C-4290-49EA-9EED-1A1DE49DEE93}">
      <dgm:prSet phldrT="[Text]"/>
      <dgm:spPr/>
      <dgm:t>
        <a:bodyPr/>
        <a:lstStyle/>
        <a:p>
          <a:r>
            <a:rPr lang="en-GB" smtClean="0"/>
            <a:t>Understanding approaches adopted to deliver the new processes</a:t>
          </a:r>
          <a:endParaRPr lang="en-GB" dirty="0"/>
        </a:p>
      </dgm:t>
    </dgm:pt>
    <dgm:pt modelId="{59090215-7F2A-47EB-84AC-4B985D24C941}" type="parTrans" cxnId="{CFD23182-6E3B-4848-8189-D5A18967AC7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F3C608C-E2FB-4975-9FEB-265CCF369A24}" type="sibTrans" cxnId="{CFD23182-6E3B-4848-8189-D5A18967AC7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D609F033-123A-4D4F-9A48-52B6480648DA}">
      <dgm:prSet phldrT="[Text]"/>
      <dgm:spPr/>
      <dgm:t>
        <a:bodyPr/>
        <a:lstStyle/>
        <a:p>
          <a:r>
            <a:rPr lang="en-GB" smtClean="0"/>
            <a:t>Approaches used</a:t>
          </a:r>
          <a:endParaRPr lang="en-GB" dirty="0"/>
        </a:p>
      </dgm:t>
    </dgm:pt>
    <dgm:pt modelId="{D2EE8DA2-B343-481E-AA7F-573E46FA1D78}" type="parTrans" cxnId="{F77A1E62-4CBC-42A9-A984-BBFCF988EABF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3AEF8E8D-49CB-4DF1-8015-08C14C3F1B03}" type="sibTrans" cxnId="{F77A1E62-4CBC-42A9-A984-BBFCF988EABF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E608DDC5-6696-48F2-9A45-C9473C345787}">
      <dgm:prSet phldrT="[Text]"/>
      <dgm:spPr/>
      <dgm:t>
        <a:bodyPr/>
        <a:lstStyle/>
        <a:p>
          <a:r>
            <a:rPr lang="en-GB" smtClean="0"/>
            <a:t>Area case studies</a:t>
          </a:r>
          <a:endParaRPr lang="en-GB" dirty="0"/>
        </a:p>
      </dgm:t>
    </dgm:pt>
    <dgm:pt modelId="{B7A799E7-DADC-4F12-9B0D-1103D07E1CFF}" type="parTrans" cxnId="{E27545A0-8092-4EA9-9123-5892C2F6E76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A4160330-DD30-402B-B931-631C6C490C47}" type="sibTrans" cxnId="{E27545A0-8092-4EA9-9123-5892C2F6E769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11E0C9F-149B-4EE5-A8BD-47F88073D506}">
      <dgm:prSet phldrT="[Text]"/>
      <dgm:spPr/>
      <dgm:t>
        <a:bodyPr/>
        <a:lstStyle/>
        <a:p>
          <a:r>
            <a:rPr lang="en-GB" smtClean="0"/>
            <a:t>Collection of monitoring data</a:t>
          </a:r>
          <a:endParaRPr lang="en-GB" dirty="0"/>
        </a:p>
      </dgm:t>
    </dgm:pt>
    <dgm:pt modelId="{54CE4AA4-F5A8-443F-81F0-0593D82E93E6}" type="parTrans" cxnId="{20CA75E4-57BB-4B5E-8211-8B6D9A7C646D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AD285418-93B4-4EC5-9C02-32D69313EEBD}" type="sibTrans" cxnId="{20CA75E4-57BB-4B5E-8211-8B6D9A7C646D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9387AC2-8050-4620-A211-07E7CF218770}">
      <dgm:prSet phldrT="[Text]"/>
      <dgm:spPr/>
      <dgm:t>
        <a:bodyPr/>
        <a:lstStyle/>
        <a:p>
          <a:r>
            <a:rPr lang="en-GB" smtClean="0"/>
            <a:t>Assessing experiences and outcomes of initial cohort of participating families</a:t>
          </a:r>
          <a:endParaRPr lang="en-GB" dirty="0"/>
        </a:p>
      </dgm:t>
    </dgm:pt>
    <dgm:pt modelId="{A3AC1412-A8B3-4622-A4B5-55EA70161990}" type="parTrans" cxnId="{E877445C-ADDC-463B-9ECE-0BCB9CDA777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8C97F33-931C-4ED5-8C81-70288631273B}" type="sibTrans" cxnId="{E877445C-ADDC-463B-9ECE-0BCB9CDA777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9D63A2ED-D431-4FB4-BC9B-AA59A8585D5D}">
      <dgm:prSet phldrT="[Text]"/>
      <dgm:spPr/>
      <dgm:t>
        <a:bodyPr/>
        <a:lstStyle/>
        <a:p>
          <a:r>
            <a:rPr lang="en-GB" smtClean="0"/>
            <a:t>Parent carer survey</a:t>
          </a:r>
          <a:endParaRPr lang="en-GB" dirty="0"/>
        </a:p>
      </dgm:t>
    </dgm:pt>
    <dgm:pt modelId="{A62C3702-6300-4C34-A682-09FC058ED178}" type="parTrans" cxnId="{00A12D5A-7250-4FB0-B770-FF857512FA6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B2301B2-C051-4EE9-B791-C0816634F746}" type="sibTrans" cxnId="{00A12D5A-7250-4FB0-B770-FF857512FA6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20A9FCA8-F32A-4F7E-9E51-CBB9587412C9}">
      <dgm:prSet phldrT="[Text]"/>
      <dgm:spPr/>
      <dgm:t>
        <a:bodyPr/>
        <a:lstStyle/>
        <a:p>
          <a:r>
            <a:rPr lang="en-GB" smtClean="0"/>
            <a:t>Qualitative in-depth work with participating families</a:t>
          </a:r>
          <a:endParaRPr lang="en-GB" dirty="0"/>
        </a:p>
      </dgm:t>
    </dgm:pt>
    <dgm:pt modelId="{FAD1FB5D-0360-47E8-8A28-154D37FB5C12}" type="parTrans" cxnId="{83313D11-7A1E-4C08-BE82-C1C7B8745B8C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3A89C347-EC5B-4641-BC03-565295802F17}" type="sibTrans" cxnId="{83313D11-7A1E-4C08-BE82-C1C7B8745B8C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19329499-934C-40A1-8F56-052E5AF3BB89}">
      <dgm:prSet phldrT="[Text]"/>
      <dgm:spPr/>
      <dgm:t>
        <a:bodyPr/>
        <a:lstStyle/>
        <a:p>
          <a:r>
            <a:rPr lang="en-GB" smtClean="0"/>
            <a:t>Staff work and satisfaction survey</a:t>
          </a:r>
          <a:endParaRPr lang="en-GB" dirty="0"/>
        </a:p>
      </dgm:t>
    </dgm:pt>
    <dgm:pt modelId="{B5AA18DC-9CB3-48AD-9DCB-5AF075B0868B}" type="parTrans" cxnId="{7E84733F-BFDA-437B-8597-B10591684EC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5DB40AF0-6764-4ED6-B3B9-3415BCDD3E51}" type="sibTrans" cxnId="{7E84733F-BFDA-437B-8597-B10591684EC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61888E2E-2627-4A99-93E0-4921802FC076}" type="pres">
      <dgm:prSet presAssocID="{FF700D70-9F1B-4797-9B21-29F97F981609}" presName="Name0" presStyleCnt="0">
        <dgm:presLayoutVars>
          <dgm:dir/>
          <dgm:resizeHandles val="exact"/>
        </dgm:presLayoutVars>
      </dgm:prSet>
      <dgm:spPr/>
    </dgm:pt>
    <dgm:pt modelId="{EECD9589-2205-4821-A445-FF1A32CCD182}" type="pres">
      <dgm:prSet presAssocID="{1D72C399-F5EB-4FBF-8F0D-58E12DBE8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0E96FDC-DE78-465E-A73E-C21DCE544E2E}" type="pres">
      <dgm:prSet presAssocID="{12152075-AA2F-4F73-B6A4-D90F6BA1A258}" presName="sibTrans" presStyleCnt="0"/>
      <dgm:spPr/>
    </dgm:pt>
    <dgm:pt modelId="{7C28767D-7D44-4209-A0E3-2EE11D07EBA5}" type="pres">
      <dgm:prSet presAssocID="{5EF4934F-E59D-4294-B15F-8ABCD8F4AFA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0FF6666-AD4B-4AF6-A6DF-E435BFAAB855}" type="pres">
      <dgm:prSet presAssocID="{71C4B990-37D3-41A6-854C-91962212D12D}" presName="sibTrans" presStyleCnt="0"/>
      <dgm:spPr/>
    </dgm:pt>
    <dgm:pt modelId="{076DDAED-B73A-4962-AEE9-83F7FBCBD8FE}" type="pres">
      <dgm:prSet presAssocID="{D609F033-123A-4D4F-9A48-52B6480648D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B88E983-AC4D-4652-A704-22684A397706}" type="presOf" srcId="{5EF4934F-E59D-4294-B15F-8ABCD8F4AFAE}" destId="{7C28767D-7D44-4209-A0E3-2EE11D07EBA5}" srcOrd="0" destOrd="0" presId="urn:microsoft.com/office/officeart/2005/8/layout/hList6"/>
    <dgm:cxn modelId="{AA1DD3D1-FC99-4621-90F2-BE64F1F95418}" srcId="{1D72C399-F5EB-4FBF-8F0D-58E12DBE86F8}" destId="{8673B2F1-4240-4F26-808B-EAED6A69C1A5}" srcOrd="0" destOrd="0" parTransId="{8638290B-6421-484B-A7A6-ABB3230375A3}" sibTransId="{92BADD56-AEC7-461B-A673-2C5C95E60927}"/>
    <dgm:cxn modelId="{F77A1E62-4CBC-42A9-A984-BBFCF988EABF}" srcId="{FF700D70-9F1B-4797-9B21-29F97F981609}" destId="{D609F033-123A-4D4F-9A48-52B6480648DA}" srcOrd="2" destOrd="0" parTransId="{D2EE8DA2-B343-481E-AA7F-573E46FA1D78}" sibTransId="{3AEF8E8D-49CB-4DF1-8015-08C14C3F1B03}"/>
    <dgm:cxn modelId="{DEBDF91A-7BF4-458D-8730-2DF67BDF3C87}" type="presOf" srcId="{99387AC2-8050-4620-A211-07E7CF218770}" destId="{7C28767D-7D44-4209-A0E3-2EE11D07EBA5}" srcOrd="0" destOrd="2" presId="urn:microsoft.com/office/officeart/2005/8/layout/hList6"/>
    <dgm:cxn modelId="{E27545A0-8092-4EA9-9123-5892C2F6E769}" srcId="{D609F033-123A-4D4F-9A48-52B6480648DA}" destId="{E608DDC5-6696-48F2-9A45-C9473C345787}" srcOrd="0" destOrd="0" parTransId="{B7A799E7-DADC-4F12-9B0D-1103D07E1CFF}" sibTransId="{A4160330-DD30-402B-B931-631C6C490C47}"/>
    <dgm:cxn modelId="{B1EBA835-8362-4CAA-BD35-4DDAB51EAC32}" type="presOf" srcId="{D609F033-123A-4D4F-9A48-52B6480648DA}" destId="{076DDAED-B73A-4962-AEE9-83F7FBCBD8FE}" srcOrd="0" destOrd="0" presId="urn:microsoft.com/office/officeart/2005/8/layout/hList6"/>
    <dgm:cxn modelId="{260F26FC-2E18-4EE4-88A6-84B03416E58A}" type="presOf" srcId="{E608DDC5-6696-48F2-9A45-C9473C345787}" destId="{076DDAED-B73A-4962-AEE9-83F7FBCBD8FE}" srcOrd="0" destOrd="1" presId="urn:microsoft.com/office/officeart/2005/8/layout/hList6"/>
    <dgm:cxn modelId="{D1A6D29C-FC89-4B1D-94A1-614ED1AB27B5}" type="presOf" srcId="{8673B2F1-4240-4F26-808B-EAED6A69C1A5}" destId="{EECD9589-2205-4821-A445-FF1A32CCD182}" srcOrd="0" destOrd="1" presId="urn:microsoft.com/office/officeart/2005/8/layout/hList6"/>
    <dgm:cxn modelId="{34087856-5181-4FFC-9E53-9AA61CC5568B}" srcId="{FF700D70-9F1B-4797-9B21-29F97F981609}" destId="{5EF4934F-E59D-4294-B15F-8ABCD8F4AFAE}" srcOrd="1" destOrd="0" parTransId="{226158BD-6FED-4503-8144-28F42694CEC4}" sibTransId="{71C4B990-37D3-41A6-854C-91962212D12D}"/>
    <dgm:cxn modelId="{4396D4A8-2430-4DA6-9737-77DD7098A468}" type="presOf" srcId="{773B735C-4290-49EA-9EED-1A1DE49DEE93}" destId="{7C28767D-7D44-4209-A0E3-2EE11D07EBA5}" srcOrd="0" destOrd="1" presId="urn:microsoft.com/office/officeart/2005/8/layout/hList6"/>
    <dgm:cxn modelId="{54458F96-0DDB-4561-ABDD-2989DEB1A865}" type="presOf" srcId="{1D72C399-F5EB-4FBF-8F0D-58E12DBE86F8}" destId="{EECD9589-2205-4821-A445-FF1A32CCD182}" srcOrd="0" destOrd="0" presId="urn:microsoft.com/office/officeart/2005/8/layout/hList6"/>
    <dgm:cxn modelId="{E4E3B73F-E398-4E9B-ACE4-FB61ACC5E9F3}" type="presOf" srcId="{20A9FCA8-F32A-4F7E-9E51-CBB9587412C9}" destId="{076DDAED-B73A-4962-AEE9-83F7FBCBD8FE}" srcOrd="0" destOrd="4" presId="urn:microsoft.com/office/officeart/2005/8/layout/hList6"/>
    <dgm:cxn modelId="{20CA75E4-57BB-4B5E-8211-8B6D9A7C646D}" srcId="{D609F033-123A-4D4F-9A48-52B6480648DA}" destId="{911E0C9F-149B-4EE5-A8BD-47F88073D506}" srcOrd="1" destOrd="0" parTransId="{54CE4AA4-F5A8-443F-81F0-0593D82E93E6}" sibTransId="{AD285418-93B4-4EC5-9C02-32D69313EEBD}"/>
    <dgm:cxn modelId="{66E04EC0-5E35-4BED-8E03-97DD87B1126C}" type="presOf" srcId="{19329499-934C-40A1-8F56-052E5AF3BB89}" destId="{076DDAED-B73A-4962-AEE9-83F7FBCBD8FE}" srcOrd="0" destOrd="5" presId="urn:microsoft.com/office/officeart/2005/8/layout/hList6"/>
    <dgm:cxn modelId="{83313D11-7A1E-4C08-BE82-C1C7B8745B8C}" srcId="{D609F033-123A-4D4F-9A48-52B6480648DA}" destId="{20A9FCA8-F32A-4F7E-9E51-CBB9587412C9}" srcOrd="3" destOrd="0" parTransId="{FAD1FB5D-0360-47E8-8A28-154D37FB5C12}" sibTransId="{3A89C347-EC5B-4641-BC03-565295802F17}"/>
    <dgm:cxn modelId="{CFD23182-6E3B-4848-8189-D5A18967AC74}" srcId="{5EF4934F-E59D-4294-B15F-8ABCD8F4AFAE}" destId="{773B735C-4290-49EA-9EED-1A1DE49DEE93}" srcOrd="0" destOrd="0" parTransId="{59090215-7F2A-47EB-84AC-4B985D24C941}" sibTransId="{0F3C608C-E2FB-4975-9FEB-265CCF369A24}"/>
    <dgm:cxn modelId="{DDAE7A95-B926-4066-A8FA-A653B9CCC481}" type="presOf" srcId="{9D63A2ED-D431-4FB4-BC9B-AA59A8585D5D}" destId="{076DDAED-B73A-4962-AEE9-83F7FBCBD8FE}" srcOrd="0" destOrd="3" presId="urn:microsoft.com/office/officeart/2005/8/layout/hList6"/>
    <dgm:cxn modelId="{E877445C-ADDC-463B-9ECE-0BCB9CDA777A}" srcId="{5EF4934F-E59D-4294-B15F-8ABCD8F4AFAE}" destId="{99387AC2-8050-4620-A211-07E7CF218770}" srcOrd="1" destOrd="0" parTransId="{A3AC1412-A8B3-4622-A4B5-55EA70161990}" sibTransId="{B8C97F33-931C-4ED5-8C81-70288631273B}"/>
    <dgm:cxn modelId="{8DC9E3AC-B546-49B4-B94A-044D5902CCBB}" type="presOf" srcId="{911E0C9F-149B-4EE5-A8BD-47F88073D506}" destId="{076DDAED-B73A-4962-AEE9-83F7FBCBD8FE}" srcOrd="0" destOrd="2" presId="urn:microsoft.com/office/officeart/2005/8/layout/hList6"/>
    <dgm:cxn modelId="{25CA0185-DC4E-4345-9ED1-40E1EC7BFAA6}" srcId="{FF700D70-9F1B-4797-9B21-29F97F981609}" destId="{1D72C399-F5EB-4FBF-8F0D-58E12DBE86F8}" srcOrd="0" destOrd="0" parTransId="{93B905C6-3F9B-4B4E-BC7B-E01764D9CA39}" sibTransId="{12152075-AA2F-4F73-B6A4-D90F6BA1A258}"/>
    <dgm:cxn modelId="{7E84733F-BFDA-437B-8597-B10591684ECA}" srcId="{D609F033-123A-4D4F-9A48-52B6480648DA}" destId="{19329499-934C-40A1-8F56-052E5AF3BB89}" srcOrd="4" destOrd="0" parTransId="{B5AA18DC-9CB3-48AD-9DCB-5AF075B0868B}" sibTransId="{5DB40AF0-6764-4ED6-B3B9-3415BCDD3E51}"/>
    <dgm:cxn modelId="{6DAF31B6-C347-4EB8-9366-5049EC6646C7}" type="presOf" srcId="{FF700D70-9F1B-4797-9B21-29F97F981609}" destId="{61888E2E-2627-4A99-93E0-4921802FC076}" srcOrd="0" destOrd="0" presId="urn:microsoft.com/office/officeart/2005/8/layout/hList6"/>
    <dgm:cxn modelId="{00A12D5A-7250-4FB0-B770-FF857512FA62}" srcId="{D609F033-123A-4D4F-9A48-52B6480648DA}" destId="{9D63A2ED-D431-4FB4-BC9B-AA59A8585D5D}" srcOrd="2" destOrd="0" parTransId="{A62C3702-6300-4C34-A682-09FC058ED178}" sibTransId="{8B2301B2-C051-4EE9-B791-C0816634F746}"/>
    <dgm:cxn modelId="{2B65AF4F-6FD0-48D5-9C12-97B942E8FA83}" type="presParOf" srcId="{61888E2E-2627-4A99-93E0-4921802FC076}" destId="{EECD9589-2205-4821-A445-FF1A32CCD182}" srcOrd="0" destOrd="0" presId="urn:microsoft.com/office/officeart/2005/8/layout/hList6"/>
    <dgm:cxn modelId="{C936F523-0C17-46D4-9526-85CEE6529839}" type="presParOf" srcId="{61888E2E-2627-4A99-93E0-4921802FC076}" destId="{F0E96FDC-DE78-465E-A73E-C21DCE544E2E}" srcOrd="1" destOrd="0" presId="urn:microsoft.com/office/officeart/2005/8/layout/hList6"/>
    <dgm:cxn modelId="{0068BEA6-A168-424B-B976-63AA07F2E423}" type="presParOf" srcId="{61888E2E-2627-4A99-93E0-4921802FC076}" destId="{7C28767D-7D44-4209-A0E3-2EE11D07EBA5}" srcOrd="2" destOrd="0" presId="urn:microsoft.com/office/officeart/2005/8/layout/hList6"/>
    <dgm:cxn modelId="{7DD90FFC-75CD-4AA7-906E-55E65EC93545}" type="presParOf" srcId="{61888E2E-2627-4A99-93E0-4921802FC076}" destId="{80FF6666-AD4B-4AF6-A6DF-E435BFAAB855}" srcOrd="3" destOrd="0" presId="urn:microsoft.com/office/officeart/2005/8/layout/hList6"/>
    <dgm:cxn modelId="{0AA5D514-53F6-4505-A711-C9E060C23BD1}" type="presParOf" srcId="{61888E2E-2627-4A99-93E0-4921802FC076}" destId="{076DDAED-B73A-4962-AEE9-83F7FBCBD8FE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700D70-9F1B-4797-9B21-29F97F981609}" type="doc">
      <dgm:prSet loTypeId="urn:microsoft.com/office/officeart/2005/8/layout/hList6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1D72C399-F5EB-4FBF-8F0D-58E12DBE86F8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600" dirty="0" smtClean="0"/>
            <a:t>Phase two                   (Jun 13 – Mar 15)</a:t>
          </a:r>
          <a:endParaRPr lang="en-GB" sz="1600" dirty="0"/>
        </a:p>
      </dgm:t>
    </dgm:pt>
    <dgm:pt modelId="{93B905C6-3F9B-4B4E-BC7B-E01764D9CA39}" type="parTrans" cxnId="{25CA0185-DC4E-4345-9ED1-40E1EC7BFAA6}">
      <dgm:prSet/>
      <dgm:spPr/>
      <dgm:t>
        <a:bodyPr/>
        <a:lstStyle/>
        <a:p>
          <a:endParaRPr lang="en-GB"/>
        </a:p>
      </dgm:t>
    </dgm:pt>
    <dgm:pt modelId="{12152075-AA2F-4F73-B6A4-D90F6BA1A258}" type="sibTrans" cxnId="{25CA0185-DC4E-4345-9ED1-40E1EC7BFAA6}">
      <dgm:prSet/>
      <dgm:spPr/>
      <dgm:t>
        <a:bodyPr/>
        <a:lstStyle/>
        <a:p>
          <a:endParaRPr lang="en-GB"/>
        </a:p>
      </dgm:t>
    </dgm:pt>
    <dgm:pt modelId="{8673B2F1-4240-4F26-808B-EAED6A69C1A5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Evaluating activity undertaken in second 18 months of the programme</a:t>
          </a:r>
          <a:endParaRPr lang="en-GB" sz="1200" dirty="0"/>
        </a:p>
      </dgm:t>
    </dgm:pt>
    <dgm:pt modelId="{8638290B-6421-484B-A7A6-ABB3230375A3}" type="parTrans" cxnId="{AA1DD3D1-FC99-4621-90F2-BE64F1F95418}">
      <dgm:prSet/>
      <dgm:spPr/>
      <dgm:t>
        <a:bodyPr/>
        <a:lstStyle/>
        <a:p>
          <a:endParaRPr lang="en-GB"/>
        </a:p>
      </dgm:t>
    </dgm:pt>
    <dgm:pt modelId="{92BADD56-AEC7-461B-A673-2C5C95E60927}" type="sibTrans" cxnId="{AA1DD3D1-FC99-4621-90F2-BE64F1F95418}">
      <dgm:prSet/>
      <dgm:spPr/>
      <dgm:t>
        <a:bodyPr/>
        <a:lstStyle/>
        <a:p>
          <a:endParaRPr lang="en-GB"/>
        </a:p>
      </dgm:t>
    </dgm:pt>
    <dgm:pt modelId="{D609F033-123A-4D4F-9A48-52B6480648DA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600" dirty="0" smtClean="0"/>
            <a:t>Approaches being used</a:t>
          </a:r>
          <a:endParaRPr lang="en-GB" sz="1600" dirty="0"/>
        </a:p>
      </dgm:t>
    </dgm:pt>
    <dgm:pt modelId="{D2EE8DA2-B343-481E-AA7F-573E46FA1D78}" type="parTrans" cxnId="{F77A1E62-4CBC-42A9-A984-BBFCF988EABF}">
      <dgm:prSet/>
      <dgm:spPr/>
      <dgm:t>
        <a:bodyPr/>
        <a:lstStyle/>
        <a:p>
          <a:endParaRPr lang="en-GB"/>
        </a:p>
      </dgm:t>
    </dgm:pt>
    <dgm:pt modelId="{3AEF8E8D-49CB-4DF1-8015-08C14C3F1B03}" type="sibTrans" cxnId="{F77A1E62-4CBC-42A9-A984-BBFCF988EABF}">
      <dgm:prSet/>
      <dgm:spPr/>
      <dgm:t>
        <a:bodyPr/>
        <a:lstStyle/>
        <a:p>
          <a:endParaRPr lang="en-GB"/>
        </a:p>
      </dgm:t>
    </dgm:pt>
    <dgm:pt modelId="{E608DDC5-6696-48F2-9A45-C9473C345787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Thematic case studies</a:t>
          </a:r>
          <a:endParaRPr lang="en-GB" sz="1200" dirty="0"/>
        </a:p>
      </dgm:t>
    </dgm:pt>
    <dgm:pt modelId="{B7A799E7-DADC-4F12-9B0D-1103D07E1CFF}" type="parTrans" cxnId="{E27545A0-8092-4EA9-9123-5892C2F6E769}">
      <dgm:prSet/>
      <dgm:spPr/>
      <dgm:t>
        <a:bodyPr/>
        <a:lstStyle/>
        <a:p>
          <a:endParaRPr lang="en-GB"/>
        </a:p>
      </dgm:t>
    </dgm:pt>
    <dgm:pt modelId="{A4160330-DD30-402B-B931-631C6C490C47}" type="sibTrans" cxnId="{E27545A0-8092-4EA9-9123-5892C2F6E769}">
      <dgm:prSet/>
      <dgm:spPr/>
      <dgm:t>
        <a:bodyPr/>
        <a:lstStyle/>
        <a:p>
          <a:endParaRPr lang="en-GB"/>
        </a:p>
      </dgm:t>
    </dgm:pt>
    <dgm:pt modelId="{911E0C9F-149B-4EE5-A8BD-47F88073D506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Second parent carer survey</a:t>
          </a:r>
          <a:endParaRPr lang="en-GB" sz="1200" dirty="0"/>
        </a:p>
      </dgm:t>
    </dgm:pt>
    <dgm:pt modelId="{54CE4AA4-F5A8-443F-81F0-0593D82E93E6}" type="parTrans" cxnId="{20CA75E4-57BB-4B5E-8211-8B6D9A7C646D}">
      <dgm:prSet/>
      <dgm:spPr/>
      <dgm:t>
        <a:bodyPr/>
        <a:lstStyle/>
        <a:p>
          <a:endParaRPr lang="en-GB"/>
        </a:p>
      </dgm:t>
    </dgm:pt>
    <dgm:pt modelId="{AD285418-93B4-4EC5-9C02-32D69313EEBD}" type="sibTrans" cxnId="{20CA75E4-57BB-4B5E-8211-8B6D9A7C646D}">
      <dgm:prSet/>
      <dgm:spPr/>
      <dgm:t>
        <a:bodyPr/>
        <a:lstStyle/>
        <a:p>
          <a:endParaRPr lang="en-GB"/>
        </a:p>
      </dgm:t>
    </dgm:pt>
    <dgm:pt modelId="{5EF4934F-E59D-4294-B15F-8ABCD8F4AFAE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Understand progress made as transition from initial trials to roll out</a:t>
          </a:r>
          <a:endParaRPr lang="en-GB" sz="1200" dirty="0"/>
        </a:p>
      </dgm:t>
    </dgm:pt>
    <dgm:pt modelId="{71C4B990-37D3-41A6-854C-91962212D12D}" type="sibTrans" cxnId="{34087856-5181-4FFC-9E53-9AA61CC5568B}">
      <dgm:prSet/>
      <dgm:spPr/>
      <dgm:t>
        <a:bodyPr/>
        <a:lstStyle/>
        <a:p>
          <a:endParaRPr lang="en-GB"/>
        </a:p>
      </dgm:t>
    </dgm:pt>
    <dgm:pt modelId="{226158BD-6FED-4503-8144-28F42694CEC4}" type="parTrans" cxnId="{34087856-5181-4FFC-9E53-9AA61CC5568B}">
      <dgm:prSet/>
      <dgm:spPr/>
      <dgm:t>
        <a:bodyPr/>
        <a:lstStyle/>
        <a:p>
          <a:endParaRPr lang="en-GB"/>
        </a:p>
      </dgm:t>
    </dgm:pt>
    <dgm:pt modelId="{99D0756E-CB14-4B02-A919-2BE99A66FD8C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600" dirty="0" smtClean="0"/>
            <a:t>Focus</a:t>
          </a:r>
          <a:endParaRPr lang="en-GB" sz="1700" dirty="0"/>
        </a:p>
      </dgm:t>
    </dgm:pt>
    <dgm:pt modelId="{C6998800-B8D8-4082-9BF0-C9756958AE33}" type="sibTrans" cxnId="{3BD0AB67-661B-4213-BB0C-01D14EF301E9}">
      <dgm:prSet/>
      <dgm:spPr/>
      <dgm:t>
        <a:bodyPr/>
        <a:lstStyle/>
        <a:p>
          <a:endParaRPr lang="en-GB"/>
        </a:p>
      </dgm:t>
    </dgm:pt>
    <dgm:pt modelId="{CD5C34F9-6450-41DC-B5EE-DD9BCC977336}" type="parTrans" cxnId="{3BD0AB67-661B-4213-BB0C-01D14EF301E9}">
      <dgm:prSet/>
      <dgm:spPr/>
      <dgm:t>
        <a:bodyPr/>
        <a:lstStyle/>
        <a:p>
          <a:endParaRPr lang="en-GB"/>
        </a:p>
      </dgm:t>
    </dgm:pt>
    <dgm:pt modelId="{B8B961B8-9F38-4F3C-A376-EED87FC4CCDD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Assess experiences and outcomes of second cohort of participating families</a:t>
          </a:r>
          <a:endParaRPr lang="en-GB" sz="1200" dirty="0"/>
        </a:p>
      </dgm:t>
    </dgm:pt>
    <dgm:pt modelId="{787069E4-0146-426E-8BDE-CFBA2CD998A5}" type="parTrans" cxnId="{29E57E42-E44F-4822-9727-2C975DD6837B}">
      <dgm:prSet/>
      <dgm:spPr/>
      <dgm:t>
        <a:bodyPr/>
        <a:lstStyle/>
        <a:p>
          <a:endParaRPr lang="en-GB"/>
        </a:p>
      </dgm:t>
    </dgm:pt>
    <dgm:pt modelId="{A38FE54C-3E3E-4E6D-ABA0-A8EB825CB666}" type="sibTrans" cxnId="{29E57E42-E44F-4822-9727-2C975DD6837B}">
      <dgm:prSet/>
      <dgm:spPr/>
      <dgm:t>
        <a:bodyPr/>
        <a:lstStyle/>
        <a:p>
          <a:endParaRPr lang="en-GB"/>
        </a:p>
      </dgm:t>
    </dgm:pt>
    <dgm:pt modelId="{0EE73C44-91F4-4C37-896D-A48F171099ED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Qualitative in-depth work with participating families</a:t>
          </a:r>
          <a:endParaRPr lang="en-GB" sz="1200" dirty="0"/>
        </a:p>
      </dgm:t>
    </dgm:pt>
    <dgm:pt modelId="{22243BDF-2115-4D1B-A846-7F654A6AF967}" type="parTrans" cxnId="{E69BF816-E55A-41F5-BE6C-A361CBA3760C}">
      <dgm:prSet/>
      <dgm:spPr/>
      <dgm:t>
        <a:bodyPr/>
        <a:lstStyle/>
        <a:p>
          <a:endParaRPr lang="en-GB"/>
        </a:p>
      </dgm:t>
    </dgm:pt>
    <dgm:pt modelId="{488451C7-D546-48BF-B713-5848E68F2187}" type="sibTrans" cxnId="{E69BF816-E55A-41F5-BE6C-A361CBA3760C}">
      <dgm:prSet/>
      <dgm:spPr/>
      <dgm:t>
        <a:bodyPr/>
        <a:lstStyle/>
        <a:p>
          <a:endParaRPr lang="en-GB"/>
        </a:p>
      </dgm:t>
    </dgm:pt>
    <dgm:pt modelId="{25474E4F-BD4B-4CB1-96B8-28E580362E11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200" dirty="0" smtClean="0"/>
            <a:t>England wide survey to assess readiness to meet the reforms</a:t>
          </a:r>
          <a:endParaRPr lang="en-GB" sz="1200" dirty="0"/>
        </a:p>
      </dgm:t>
    </dgm:pt>
    <dgm:pt modelId="{A41BBA4A-D9E6-40FF-8A42-C28D51796421}" type="parTrans" cxnId="{B9E37A0E-AE72-4482-8D6B-8737D2045A1E}">
      <dgm:prSet/>
      <dgm:spPr/>
      <dgm:t>
        <a:bodyPr/>
        <a:lstStyle/>
        <a:p>
          <a:endParaRPr lang="en-GB"/>
        </a:p>
      </dgm:t>
    </dgm:pt>
    <dgm:pt modelId="{AA12EC59-930F-4428-87FC-FE3066FF200F}" type="sibTrans" cxnId="{B9E37A0E-AE72-4482-8D6B-8737D2045A1E}">
      <dgm:prSet/>
      <dgm:spPr/>
      <dgm:t>
        <a:bodyPr/>
        <a:lstStyle/>
        <a:p>
          <a:endParaRPr lang="en-GB"/>
        </a:p>
      </dgm:t>
    </dgm:pt>
    <dgm:pt modelId="{61888E2E-2627-4A99-93E0-4921802FC076}" type="pres">
      <dgm:prSet presAssocID="{FF700D70-9F1B-4797-9B21-29F97F981609}" presName="Name0" presStyleCnt="0">
        <dgm:presLayoutVars>
          <dgm:dir/>
          <dgm:resizeHandles val="exact"/>
        </dgm:presLayoutVars>
      </dgm:prSet>
      <dgm:spPr/>
    </dgm:pt>
    <dgm:pt modelId="{EECD9589-2205-4821-A445-FF1A32CCD182}" type="pres">
      <dgm:prSet presAssocID="{1D72C399-F5EB-4FBF-8F0D-58E12DBE86F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0E96FDC-DE78-465E-A73E-C21DCE544E2E}" type="pres">
      <dgm:prSet presAssocID="{12152075-AA2F-4F73-B6A4-D90F6BA1A258}" presName="sibTrans" presStyleCnt="0"/>
      <dgm:spPr/>
    </dgm:pt>
    <dgm:pt modelId="{25D23283-D2DA-45B9-B1E4-F077FCCE9734}" type="pres">
      <dgm:prSet presAssocID="{99D0756E-CB14-4B02-A919-2BE99A66FD8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BB30905-FDC9-40B1-AC6D-1B1BD58293CF}" type="pres">
      <dgm:prSet presAssocID="{C6998800-B8D8-4082-9BF0-C9756958AE33}" presName="sibTrans" presStyleCnt="0"/>
      <dgm:spPr/>
    </dgm:pt>
    <dgm:pt modelId="{076DDAED-B73A-4962-AEE9-83F7FBCBD8FE}" type="pres">
      <dgm:prSet presAssocID="{D609F033-123A-4D4F-9A48-52B6480648D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E526CA7-742C-455A-8823-671DF48ECFE1}" type="presOf" srcId="{D609F033-123A-4D4F-9A48-52B6480648DA}" destId="{076DDAED-B73A-4962-AEE9-83F7FBCBD8FE}" srcOrd="0" destOrd="0" presId="urn:microsoft.com/office/officeart/2005/8/layout/hList6"/>
    <dgm:cxn modelId="{AA1DD3D1-FC99-4621-90F2-BE64F1F95418}" srcId="{1D72C399-F5EB-4FBF-8F0D-58E12DBE86F8}" destId="{8673B2F1-4240-4F26-808B-EAED6A69C1A5}" srcOrd="0" destOrd="0" parTransId="{8638290B-6421-484B-A7A6-ABB3230375A3}" sibTransId="{92BADD56-AEC7-461B-A673-2C5C95E60927}"/>
    <dgm:cxn modelId="{426E020B-FCA6-4740-8658-1921F6418933}" type="presOf" srcId="{1D72C399-F5EB-4FBF-8F0D-58E12DBE86F8}" destId="{EECD9589-2205-4821-A445-FF1A32CCD182}" srcOrd="0" destOrd="0" presId="urn:microsoft.com/office/officeart/2005/8/layout/hList6"/>
    <dgm:cxn modelId="{B4488A11-C8A6-40FC-A540-23CA97083857}" type="presOf" srcId="{99D0756E-CB14-4B02-A919-2BE99A66FD8C}" destId="{25D23283-D2DA-45B9-B1E4-F077FCCE9734}" srcOrd="0" destOrd="0" presId="urn:microsoft.com/office/officeart/2005/8/layout/hList6"/>
    <dgm:cxn modelId="{68215160-F174-4C75-A36A-A1D55887DF3B}" type="presOf" srcId="{25474E4F-BD4B-4CB1-96B8-28E580362E11}" destId="{076DDAED-B73A-4962-AEE9-83F7FBCBD8FE}" srcOrd="0" destOrd="4" presId="urn:microsoft.com/office/officeart/2005/8/layout/hList6"/>
    <dgm:cxn modelId="{F77A1E62-4CBC-42A9-A984-BBFCF988EABF}" srcId="{FF700D70-9F1B-4797-9B21-29F97F981609}" destId="{D609F033-123A-4D4F-9A48-52B6480648DA}" srcOrd="2" destOrd="0" parTransId="{D2EE8DA2-B343-481E-AA7F-573E46FA1D78}" sibTransId="{3AEF8E8D-49CB-4DF1-8015-08C14C3F1B03}"/>
    <dgm:cxn modelId="{E27545A0-8092-4EA9-9123-5892C2F6E769}" srcId="{D609F033-123A-4D4F-9A48-52B6480648DA}" destId="{E608DDC5-6696-48F2-9A45-C9473C345787}" srcOrd="0" destOrd="0" parTransId="{B7A799E7-DADC-4F12-9B0D-1103D07E1CFF}" sibTransId="{A4160330-DD30-402B-B931-631C6C490C47}"/>
    <dgm:cxn modelId="{B9E37A0E-AE72-4482-8D6B-8737D2045A1E}" srcId="{D609F033-123A-4D4F-9A48-52B6480648DA}" destId="{25474E4F-BD4B-4CB1-96B8-28E580362E11}" srcOrd="3" destOrd="0" parTransId="{A41BBA4A-D9E6-40FF-8A42-C28D51796421}" sibTransId="{AA12EC59-930F-4428-87FC-FE3066FF200F}"/>
    <dgm:cxn modelId="{29E57E42-E44F-4822-9727-2C975DD6837B}" srcId="{99D0756E-CB14-4B02-A919-2BE99A66FD8C}" destId="{B8B961B8-9F38-4F3C-A376-EED87FC4CCDD}" srcOrd="1" destOrd="0" parTransId="{787069E4-0146-426E-8BDE-CFBA2CD998A5}" sibTransId="{A38FE54C-3E3E-4E6D-ABA0-A8EB825CB666}"/>
    <dgm:cxn modelId="{34087856-5181-4FFC-9E53-9AA61CC5568B}" srcId="{99D0756E-CB14-4B02-A919-2BE99A66FD8C}" destId="{5EF4934F-E59D-4294-B15F-8ABCD8F4AFAE}" srcOrd="0" destOrd="0" parTransId="{226158BD-6FED-4503-8144-28F42694CEC4}" sibTransId="{71C4B990-37D3-41A6-854C-91962212D12D}"/>
    <dgm:cxn modelId="{48DED6B5-BF92-4F32-A8A8-D16A7481D91A}" type="presOf" srcId="{911E0C9F-149B-4EE5-A8BD-47F88073D506}" destId="{076DDAED-B73A-4962-AEE9-83F7FBCBD8FE}" srcOrd="0" destOrd="2" presId="urn:microsoft.com/office/officeart/2005/8/layout/hList6"/>
    <dgm:cxn modelId="{E69BF816-E55A-41F5-BE6C-A361CBA3760C}" srcId="{D609F033-123A-4D4F-9A48-52B6480648DA}" destId="{0EE73C44-91F4-4C37-896D-A48F171099ED}" srcOrd="2" destOrd="0" parTransId="{22243BDF-2115-4D1B-A846-7F654A6AF967}" sibTransId="{488451C7-D546-48BF-B713-5848E68F2187}"/>
    <dgm:cxn modelId="{20CA75E4-57BB-4B5E-8211-8B6D9A7C646D}" srcId="{D609F033-123A-4D4F-9A48-52B6480648DA}" destId="{911E0C9F-149B-4EE5-A8BD-47F88073D506}" srcOrd="1" destOrd="0" parTransId="{54CE4AA4-F5A8-443F-81F0-0593D82E93E6}" sibTransId="{AD285418-93B4-4EC5-9C02-32D69313EEBD}"/>
    <dgm:cxn modelId="{19E292B1-B3ED-44BE-BC2A-0B035C2CD0E6}" type="presOf" srcId="{5EF4934F-E59D-4294-B15F-8ABCD8F4AFAE}" destId="{25D23283-D2DA-45B9-B1E4-F077FCCE9734}" srcOrd="0" destOrd="1" presId="urn:microsoft.com/office/officeart/2005/8/layout/hList6"/>
    <dgm:cxn modelId="{1CDBE8E6-5493-41DD-A418-C5E022788A43}" type="presOf" srcId="{8673B2F1-4240-4F26-808B-EAED6A69C1A5}" destId="{EECD9589-2205-4821-A445-FF1A32CCD182}" srcOrd="0" destOrd="1" presId="urn:microsoft.com/office/officeart/2005/8/layout/hList6"/>
    <dgm:cxn modelId="{F5F3A491-45B0-4238-86C1-A0CC8954E386}" type="presOf" srcId="{E608DDC5-6696-48F2-9A45-C9473C345787}" destId="{076DDAED-B73A-4962-AEE9-83F7FBCBD8FE}" srcOrd="0" destOrd="1" presId="urn:microsoft.com/office/officeart/2005/8/layout/hList6"/>
    <dgm:cxn modelId="{479F7A51-8ECE-4B74-B35B-8B81C433A6D7}" type="presOf" srcId="{B8B961B8-9F38-4F3C-A376-EED87FC4CCDD}" destId="{25D23283-D2DA-45B9-B1E4-F077FCCE9734}" srcOrd="0" destOrd="2" presId="urn:microsoft.com/office/officeart/2005/8/layout/hList6"/>
    <dgm:cxn modelId="{3BD0AB67-661B-4213-BB0C-01D14EF301E9}" srcId="{FF700D70-9F1B-4797-9B21-29F97F981609}" destId="{99D0756E-CB14-4B02-A919-2BE99A66FD8C}" srcOrd="1" destOrd="0" parTransId="{CD5C34F9-6450-41DC-B5EE-DD9BCC977336}" sibTransId="{C6998800-B8D8-4082-9BF0-C9756958AE33}"/>
    <dgm:cxn modelId="{94432249-A8D0-47D4-8922-D5C29168511C}" type="presOf" srcId="{0EE73C44-91F4-4C37-896D-A48F171099ED}" destId="{076DDAED-B73A-4962-AEE9-83F7FBCBD8FE}" srcOrd="0" destOrd="3" presId="urn:microsoft.com/office/officeart/2005/8/layout/hList6"/>
    <dgm:cxn modelId="{25CA0185-DC4E-4345-9ED1-40E1EC7BFAA6}" srcId="{FF700D70-9F1B-4797-9B21-29F97F981609}" destId="{1D72C399-F5EB-4FBF-8F0D-58E12DBE86F8}" srcOrd="0" destOrd="0" parTransId="{93B905C6-3F9B-4B4E-BC7B-E01764D9CA39}" sibTransId="{12152075-AA2F-4F73-B6A4-D90F6BA1A258}"/>
    <dgm:cxn modelId="{E0B54730-1314-4C0E-8083-A5E371F42132}" type="presOf" srcId="{FF700D70-9F1B-4797-9B21-29F97F981609}" destId="{61888E2E-2627-4A99-93E0-4921802FC076}" srcOrd="0" destOrd="0" presId="urn:microsoft.com/office/officeart/2005/8/layout/hList6"/>
    <dgm:cxn modelId="{A5BEBD7B-2423-415C-8A1A-F0DF1044E0E6}" type="presParOf" srcId="{61888E2E-2627-4A99-93E0-4921802FC076}" destId="{EECD9589-2205-4821-A445-FF1A32CCD182}" srcOrd="0" destOrd="0" presId="urn:microsoft.com/office/officeart/2005/8/layout/hList6"/>
    <dgm:cxn modelId="{82823D21-9D97-494E-8403-277A2DE58B21}" type="presParOf" srcId="{61888E2E-2627-4A99-93E0-4921802FC076}" destId="{F0E96FDC-DE78-465E-A73E-C21DCE544E2E}" srcOrd="1" destOrd="0" presId="urn:microsoft.com/office/officeart/2005/8/layout/hList6"/>
    <dgm:cxn modelId="{8A4A58F7-AC73-426A-A6CB-5FE38946BC27}" type="presParOf" srcId="{61888E2E-2627-4A99-93E0-4921802FC076}" destId="{25D23283-D2DA-45B9-B1E4-F077FCCE9734}" srcOrd="2" destOrd="0" presId="urn:microsoft.com/office/officeart/2005/8/layout/hList6"/>
    <dgm:cxn modelId="{3C4F40E2-058C-4F5A-BE1B-0E04D07DE7E3}" type="presParOf" srcId="{61888E2E-2627-4A99-93E0-4921802FC076}" destId="{EBB30905-FDC9-40B1-AC6D-1B1BD58293CF}" srcOrd="3" destOrd="0" presId="urn:microsoft.com/office/officeart/2005/8/layout/hList6"/>
    <dgm:cxn modelId="{C2852BB2-A7E9-4375-B4AD-0A95566E75FF}" type="presParOf" srcId="{61888E2E-2627-4A99-93E0-4921802FC076}" destId="{076DDAED-B73A-4962-AEE9-83F7FBCBD8FE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0E7086-6941-4EAC-AE43-765F84D76521}" type="doc">
      <dgm:prSet loTypeId="urn:microsoft.com/office/officeart/2005/8/layout/hList3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GB"/>
        </a:p>
      </dgm:t>
    </dgm:pt>
    <dgm:pt modelId="{8F1A8F4F-9DAB-427D-8F4F-C4CDD3428395}">
      <dgm:prSet phldrT="[Text]" custT="1"/>
      <dgm:spPr>
        <a:noFill/>
        <a:ln w="31750">
          <a:solidFill>
            <a:srgbClr val="801628"/>
          </a:solidFill>
        </a:ln>
      </dgm:spPr>
      <dgm:t>
        <a:bodyPr/>
        <a:lstStyle/>
        <a:p>
          <a:r>
            <a:rPr lang="en-GB" sz="2400" b="1" smtClean="0">
              <a:solidFill>
                <a:schemeClr val="tx1"/>
              </a:solidFill>
            </a:rPr>
            <a:t>Overall, the results show statistically robust improvement in families’ experience of the process</a:t>
          </a:r>
          <a:endParaRPr lang="en-GB" sz="2400" baseline="0" dirty="0">
            <a:ln/>
            <a:solidFill>
              <a:schemeClr val="tx1"/>
            </a:solidFill>
          </a:endParaRPr>
        </a:p>
      </dgm:t>
    </dgm:pt>
    <dgm:pt modelId="{3C417AAC-1F48-4725-B67B-3951FC175BC8}" type="parTrans" cxnId="{C7BBB940-7841-4DDE-B298-DF05D517D8F1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1D04C7F2-C00D-4AE7-9FB1-13F20B343133}" type="sibTrans" cxnId="{C7BBB940-7841-4DDE-B298-DF05D517D8F1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29DE64F0-2406-467F-B5E2-AED71793E516}">
      <dgm:prSet phldrT="[Text]"/>
      <dgm:spPr>
        <a:ln>
          <a:solidFill>
            <a:srgbClr val="801628"/>
          </a:solidFill>
        </a:ln>
      </dgm:spPr>
      <dgm:t>
        <a:bodyPr anchor="t" anchorCtr="0"/>
        <a:lstStyle/>
        <a:p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Pathfinder families more likely than comparison families to strongly agree that they </a:t>
          </a:r>
          <a:r>
            <a:rPr lang="en-GB" u="sng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understood the assessment and planning  process </a:t>
          </a:r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(38% vs. 27%)</a:t>
          </a:r>
          <a:endParaRPr lang="en-GB" baseline="0" dirty="0">
            <a:ln/>
          </a:endParaRPr>
        </a:p>
      </dgm:t>
    </dgm:pt>
    <dgm:pt modelId="{BE9A2EEB-25ED-4268-9CDA-FD5C29E7BD5B}" type="parTrans" cxnId="{B739998C-CF8B-407B-8DFB-061BA0DE3C1A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9201B8E2-C2C1-47CC-BCDA-A735A9D0E4B3}" type="sibTrans" cxnId="{B739998C-CF8B-407B-8DFB-061BA0DE3C1A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052B5FF3-CE26-41B6-A15C-CB9E69B35AC0}">
      <dgm:prSet phldrT="[Text]"/>
      <dgm:spPr>
        <a:ln>
          <a:solidFill>
            <a:srgbClr val="801628"/>
          </a:solidFill>
        </a:ln>
      </dgm:spPr>
      <dgm:t>
        <a:bodyPr anchor="t" anchorCtr="0"/>
        <a:lstStyle/>
        <a:p>
          <a:r>
            <a:rPr lang="en-GB" b="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Pathfinder families more likely to strongly agree that </a:t>
          </a:r>
          <a:r>
            <a:rPr lang="en-GB" b="0" u="sng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their views had been taken into consideration </a:t>
          </a:r>
          <a:r>
            <a:rPr lang="en-GB" b="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(49% vs. 32%)</a:t>
          </a:r>
          <a:endParaRPr lang="en-GB" b="0" dirty="0" smtClean="0">
            <a:effectLst/>
            <a:latin typeface="Arial" panose="020B0604020202020204" pitchFamily="34" charset="0"/>
            <a:ea typeface="Arial" panose="020B0604020202020204" pitchFamily="34" charset="0"/>
          </a:endParaRPr>
        </a:p>
      </dgm:t>
    </dgm:pt>
    <dgm:pt modelId="{D772D057-5062-4919-91BB-9C9AA0D4AB20}" type="parTrans" cxnId="{875B26C8-95DC-4804-9082-1FCBF4549312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D40AC914-D91B-4296-AFB4-7444397DB074}" type="sibTrans" cxnId="{875B26C8-95DC-4804-9082-1FCBF4549312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85B5F515-1D2A-4F37-BA9B-488807955B15}">
      <dgm:prSet phldrT="[Text]"/>
      <dgm:spPr>
        <a:ln>
          <a:solidFill>
            <a:srgbClr val="801628"/>
          </a:solidFill>
        </a:ln>
      </dgm:spPr>
      <dgm:t>
        <a:bodyPr anchor="t" anchorCtr="0"/>
        <a:lstStyle/>
        <a:p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Pathfinder families </a:t>
          </a:r>
          <a:r>
            <a:rPr lang="en-GB" u="sng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more satisfied with the assessment and planning process      </a:t>
          </a:r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(35% vs. 27%)</a:t>
          </a:r>
          <a:endParaRPr lang="en-GB" baseline="0" dirty="0">
            <a:ln/>
          </a:endParaRPr>
        </a:p>
      </dgm:t>
    </dgm:pt>
    <dgm:pt modelId="{4F11EC44-F9AA-4D43-A6DE-66E2E6DCBA00}" type="parTrans" cxnId="{3B331570-0F24-45CD-8F96-AE87206F2F94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4802290C-7950-450E-B1A5-0AC226A6ACCD}" type="sibTrans" cxnId="{3B331570-0F24-45CD-8F96-AE87206F2F94}">
      <dgm:prSet/>
      <dgm:spPr/>
      <dgm:t>
        <a:bodyPr/>
        <a:lstStyle/>
        <a:p>
          <a:endParaRPr lang="en-GB">
            <a:ln>
              <a:noFill/>
            </a:ln>
          </a:endParaRPr>
        </a:p>
      </dgm:t>
    </dgm:pt>
    <dgm:pt modelId="{3607AC9F-D5D3-4B52-814E-B41C7209F2CA}">
      <dgm:prSet/>
      <dgm:spPr>
        <a:ln>
          <a:solidFill>
            <a:srgbClr val="801628"/>
          </a:solidFill>
        </a:ln>
      </dgm:spPr>
      <dgm:t>
        <a:bodyPr anchor="t" anchorCtr="0"/>
        <a:lstStyle/>
        <a:p>
          <a:pPr algn="ctr"/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Pathfinder parents were more likely to ‘strongly agree’ that </a:t>
          </a:r>
          <a:r>
            <a:rPr lang="en-GB" u="sng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the different services involved in the assessment and planning process worked closely together </a:t>
          </a:r>
          <a:r>
            <a:rPr lang="en-GB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(35% vs. 21%)</a:t>
          </a:r>
          <a:endParaRPr lang="en-GB" dirty="0">
            <a:effectLst/>
            <a:latin typeface="Arial" panose="020B0604020202020204" pitchFamily="34" charset="0"/>
            <a:ea typeface="Arial" panose="020B0604020202020204" pitchFamily="34" charset="0"/>
            <a:cs typeface="Arial" panose="020B0604020202020204" pitchFamily="34" charset="0"/>
          </a:endParaRPr>
        </a:p>
      </dgm:t>
    </dgm:pt>
    <dgm:pt modelId="{C662E278-53F5-433E-8616-E55561A1114F}" type="parTrans" cxnId="{319C0C74-ED1A-4A32-900F-4BE2F4FA2268}">
      <dgm:prSet/>
      <dgm:spPr/>
      <dgm:t>
        <a:bodyPr/>
        <a:lstStyle/>
        <a:p>
          <a:endParaRPr lang="en-GB"/>
        </a:p>
      </dgm:t>
    </dgm:pt>
    <dgm:pt modelId="{A4D5C8F3-8763-4C11-B3A4-C0925FCA9344}" type="sibTrans" cxnId="{319C0C74-ED1A-4A32-900F-4BE2F4FA2268}">
      <dgm:prSet/>
      <dgm:spPr/>
      <dgm:t>
        <a:bodyPr/>
        <a:lstStyle/>
        <a:p>
          <a:endParaRPr lang="en-GB"/>
        </a:p>
      </dgm:t>
    </dgm:pt>
    <dgm:pt modelId="{831A76CA-575E-478A-A336-9227934AE85B}" type="pres">
      <dgm:prSet presAssocID="{A70E7086-6941-4EAC-AE43-765F84D7652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6857232-43D2-4035-94CF-5A8A42EA702B}" type="pres">
      <dgm:prSet presAssocID="{8F1A8F4F-9DAB-427D-8F4F-C4CDD3428395}" presName="roof" presStyleLbl="dkBgShp" presStyleIdx="0" presStyleCnt="2" custLinFactNeighborX="-160" custLinFactNeighborY="-71265"/>
      <dgm:spPr/>
      <dgm:t>
        <a:bodyPr/>
        <a:lstStyle/>
        <a:p>
          <a:endParaRPr lang="en-GB"/>
        </a:p>
      </dgm:t>
    </dgm:pt>
    <dgm:pt modelId="{E7AE2B49-78F2-4933-850C-E30615D0965D}" type="pres">
      <dgm:prSet presAssocID="{8F1A8F4F-9DAB-427D-8F4F-C4CDD3428395}" presName="pillars" presStyleCnt="0"/>
      <dgm:spPr/>
      <dgm:t>
        <a:bodyPr/>
        <a:lstStyle/>
        <a:p>
          <a:endParaRPr lang="en-GB"/>
        </a:p>
      </dgm:t>
    </dgm:pt>
    <dgm:pt modelId="{2E2DC0F4-B1AD-4501-AFD4-7584A34727E7}" type="pres">
      <dgm:prSet presAssocID="{8F1A8F4F-9DAB-427D-8F4F-C4CDD3428395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6967D5-7A27-47D5-8E6F-7A86960EC48F}" type="pres">
      <dgm:prSet presAssocID="{052B5FF3-CE26-41B6-A15C-CB9E69B35AC0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3127EB1-F67A-42B4-8024-A44355B2E124}" type="pres">
      <dgm:prSet presAssocID="{85B5F515-1D2A-4F37-BA9B-488807955B15}" presName="pillarX" presStyleLbl="node1" presStyleIdx="2" presStyleCnt="4" custLinFactNeighborX="-3997" custLinFactNeighborY="12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2F4055-69C2-4191-B46B-8467BF35A0A7}" type="pres">
      <dgm:prSet presAssocID="{3607AC9F-D5D3-4B52-814E-B41C7209F2CA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D5B4DF-C1FB-4201-A540-53D896B467F4}" type="pres">
      <dgm:prSet presAssocID="{8F1A8F4F-9DAB-427D-8F4F-C4CDD3428395}" presName="base" presStyleLbl="dkBgShp" presStyleIdx="1" presStyleCnt="2"/>
      <dgm:spPr>
        <a:solidFill>
          <a:srgbClr val="801628"/>
        </a:solidFill>
      </dgm:spPr>
      <dgm:t>
        <a:bodyPr/>
        <a:lstStyle/>
        <a:p>
          <a:endParaRPr lang="en-GB"/>
        </a:p>
      </dgm:t>
    </dgm:pt>
  </dgm:ptLst>
  <dgm:cxnLst>
    <dgm:cxn modelId="{7718A5A0-3CF4-4DF6-8994-C68A8CF680DA}" type="presOf" srcId="{3607AC9F-D5D3-4B52-814E-B41C7209F2CA}" destId="{5D2F4055-69C2-4191-B46B-8467BF35A0A7}" srcOrd="0" destOrd="0" presId="urn:microsoft.com/office/officeart/2005/8/layout/hList3"/>
    <dgm:cxn modelId="{875B26C8-95DC-4804-9082-1FCBF4549312}" srcId="{8F1A8F4F-9DAB-427D-8F4F-C4CDD3428395}" destId="{052B5FF3-CE26-41B6-A15C-CB9E69B35AC0}" srcOrd="1" destOrd="0" parTransId="{D772D057-5062-4919-91BB-9C9AA0D4AB20}" sibTransId="{D40AC914-D91B-4296-AFB4-7444397DB074}"/>
    <dgm:cxn modelId="{C7BBB940-7841-4DDE-B298-DF05D517D8F1}" srcId="{A70E7086-6941-4EAC-AE43-765F84D76521}" destId="{8F1A8F4F-9DAB-427D-8F4F-C4CDD3428395}" srcOrd="0" destOrd="0" parTransId="{3C417AAC-1F48-4725-B67B-3951FC175BC8}" sibTransId="{1D04C7F2-C00D-4AE7-9FB1-13F20B343133}"/>
    <dgm:cxn modelId="{B7F39096-B2AD-467D-AFC0-61B50DBD60C2}" type="presOf" srcId="{29DE64F0-2406-467F-B5E2-AED71793E516}" destId="{2E2DC0F4-B1AD-4501-AFD4-7584A34727E7}" srcOrd="0" destOrd="0" presId="urn:microsoft.com/office/officeart/2005/8/layout/hList3"/>
    <dgm:cxn modelId="{FD3CC1A6-8DFC-40C9-B215-C7911E72F01C}" type="presOf" srcId="{052B5FF3-CE26-41B6-A15C-CB9E69B35AC0}" destId="{986967D5-7A27-47D5-8E6F-7A86960EC48F}" srcOrd="0" destOrd="0" presId="urn:microsoft.com/office/officeart/2005/8/layout/hList3"/>
    <dgm:cxn modelId="{3B331570-0F24-45CD-8F96-AE87206F2F94}" srcId="{8F1A8F4F-9DAB-427D-8F4F-C4CDD3428395}" destId="{85B5F515-1D2A-4F37-BA9B-488807955B15}" srcOrd="2" destOrd="0" parTransId="{4F11EC44-F9AA-4D43-A6DE-66E2E6DCBA00}" sibTransId="{4802290C-7950-450E-B1A5-0AC226A6ACCD}"/>
    <dgm:cxn modelId="{B739998C-CF8B-407B-8DFB-061BA0DE3C1A}" srcId="{8F1A8F4F-9DAB-427D-8F4F-C4CDD3428395}" destId="{29DE64F0-2406-467F-B5E2-AED71793E516}" srcOrd="0" destOrd="0" parTransId="{BE9A2EEB-25ED-4268-9CDA-FD5C29E7BD5B}" sibTransId="{9201B8E2-C2C1-47CC-BCDA-A735A9D0E4B3}"/>
    <dgm:cxn modelId="{319C0C74-ED1A-4A32-900F-4BE2F4FA2268}" srcId="{8F1A8F4F-9DAB-427D-8F4F-C4CDD3428395}" destId="{3607AC9F-D5D3-4B52-814E-B41C7209F2CA}" srcOrd="3" destOrd="0" parTransId="{C662E278-53F5-433E-8616-E55561A1114F}" sibTransId="{A4D5C8F3-8763-4C11-B3A4-C0925FCA9344}"/>
    <dgm:cxn modelId="{2DCA5004-FEDC-4B0E-A2F0-83F390B9E4F7}" type="presOf" srcId="{A70E7086-6941-4EAC-AE43-765F84D76521}" destId="{831A76CA-575E-478A-A336-9227934AE85B}" srcOrd="0" destOrd="0" presId="urn:microsoft.com/office/officeart/2005/8/layout/hList3"/>
    <dgm:cxn modelId="{176D8760-8436-4A2D-ACA9-C1AD3024C2C1}" type="presOf" srcId="{85B5F515-1D2A-4F37-BA9B-488807955B15}" destId="{13127EB1-F67A-42B4-8024-A44355B2E124}" srcOrd="0" destOrd="0" presId="urn:microsoft.com/office/officeart/2005/8/layout/hList3"/>
    <dgm:cxn modelId="{A36947D0-3B64-4E5E-8921-EF52327168FF}" type="presOf" srcId="{8F1A8F4F-9DAB-427D-8F4F-C4CDD3428395}" destId="{26857232-43D2-4035-94CF-5A8A42EA702B}" srcOrd="0" destOrd="0" presId="urn:microsoft.com/office/officeart/2005/8/layout/hList3"/>
    <dgm:cxn modelId="{F8951990-9321-45E5-9F6A-28F58197B132}" type="presParOf" srcId="{831A76CA-575E-478A-A336-9227934AE85B}" destId="{26857232-43D2-4035-94CF-5A8A42EA702B}" srcOrd="0" destOrd="0" presId="urn:microsoft.com/office/officeart/2005/8/layout/hList3"/>
    <dgm:cxn modelId="{263BB021-F6AC-41F3-8B3E-D49A645730CF}" type="presParOf" srcId="{831A76CA-575E-478A-A336-9227934AE85B}" destId="{E7AE2B49-78F2-4933-850C-E30615D0965D}" srcOrd="1" destOrd="0" presId="urn:microsoft.com/office/officeart/2005/8/layout/hList3"/>
    <dgm:cxn modelId="{7CCBE890-FA0F-4E42-AAD2-B4339C44414B}" type="presParOf" srcId="{E7AE2B49-78F2-4933-850C-E30615D0965D}" destId="{2E2DC0F4-B1AD-4501-AFD4-7584A34727E7}" srcOrd="0" destOrd="0" presId="urn:microsoft.com/office/officeart/2005/8/layout/hList3"/>
    <dgm:cxn modelId="{A0F13A18-C663-43EC-9ECD-8632DB289C0A}" type="presParOf" srcId="{E7AE2B49-78F2-4933-850C-E30615D0965D}" destId="{986967D5-7A27-47D5-8E6F-7A86960EC48F}" srcOrd="1" destOrd="0" presId="urn:microsoft.com/office/officeart/2005/8/layout/hList3"/>
    <dgm:cxn modelId="{9EDD02EC-8D26-4D7E-BE51-275E2346BC8E}" type="presParOf" srcId="{E7AE2B49-78F2-4933-850C-E30615D0965D}" destId="{13127EB1-F67A-42B4-8024-A44355B2E124}" srcOrd="2" destOrd="0" presId="urn:microsoft.com/office/officeart/2005/8/layout/hList3"/>
    <dgm:cxn modelId="{61A57685-3BC8-46F7-9FF4-B63F9FDA9D00}" type="presParOf" srcId="{E7AE2B49-78F2-4933-850C-E30615D0965D}" destId="{5D2F4055-69C2-4191-B46B-8467BF35A0A7}" srcOrd="3" destOrd="0" presId="urn:microsoft.com/office/officeart/2005/8/layout/hList3"/>
    <dgm:cxn modelId="{F37CC6D0-B3D6-4352-8DB5-74F1F82CA4D9}" type="presParOf" srcId="{831A76CA-575E-478A-A336-9227934AE85B}" destId="{E0D5B4DF-C1FB-4201-A540-53D896B467F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DA961C-6DB3-4E0E-AC90-00E9DEF88377}" type="doc">
      <dgm:prSet loTypeId="urn:microsoft.com/office/officeart/2005/8/layout/radial1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GB"/>
        </a:p>
      </dgm:t>
    </dgm:pt>
    <dgm:pt modelId="{69B438D9-01B4-42EB-B964-566982A62ADB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2000" b="0" smtClean="0"/>
            <a:t>Worked best where</a:t>
          </a:r>
          <a:endParaRPr lang="en-GB" sz="2000" b="0" dirty="0"/>
        </a:p>
      </dgm:t>
    </dgm:pt>
    <dgm:pt modelId="{4C4EC4E6-1E89-4D6F-8DB5-F42EB60D4792}" type="parTrans" cxnId="{ABF2AF58-D420-4AD4-B1AC-63026537D11B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DF9081FB-3BFD-4360-A8F8-1826244B5AF5}" type="sibTrans" cxnId="{ABF2AF58-D420-4AD4-B1AC-63026537D11B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4D659A0C-1FF1-4D3E-BA48-67E795571822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Had knowledge of the child</a:t>
          </a:r>
          <a:endParaRPr lang="en-GB" sz="1400" b="1" dirty="0"/>
        </a:p>
      </dgm:t>
    </dgm:pt>
    <dgm:pt modelId="{CE5E0CD4-1002-4575-90CA-66D681E0565D}" type="parTrans" cxnId="{3B1FB723-73B0-4C23-BDD9-BCDDE387C8D6}">
      <dgm:prSet custT="1"/>
      <dgm:spPr/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40C53DEC-2B82-428B-91AA-AF78BB08382C}" type="sibTrans" cxnId="{3B1FB723-73B0-4C23-BDD9-BCDDE387C8D6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EFD185C6-44A1-4DFD-B2D8-8BE9C54778F8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Effectively combined different strands of info</a:t>
          </a:r>
          <a:endParaRPr lang="en-GB" sz="1400" b="1" dirty="0"/>
        </a:p>
      </dgm:t>
    </dgm:pt>
    <dgm:pt modelId="{95C0E850-CD3B-4B27-A7CC-20F070BAEC9B}" type="parTrans" cxnId="{EC29BB99-D807-41E5-AEE0-EA194271F8EE}">
      <dgm:prSet custT="1"/>
      <dgm:spPr>
        <a:ln>
          <a:solidFill>
            <a:srgbClr val="801628"/>
          </a:solidFill>
        </a:ln>
      </dgm:spPr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88817F45-67D3-4819-B915-173ECFFA0063}" type="sibTrans" cxnId="{EC29BB99-D807-41E5-AEE0-EA194271F8EE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EF9806C4-1468-4C72-9913-372A49967D87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Able to influence others</a:t>
          </a:r>
          <a:endParaRPr lang="en-GB" sz="1400" b="1" dirty="0"/>
        </a:p>
      </dgm:t>
    </dgm:pt>
    <dgm:pt modelId="{9C78E7B2-57CE-457B-96A6-852605A6A185}" type="parTrans" cxnId="{31368ADD-2B83-4278-B63A-E210AD0FEA67}">
      <dgm:prSet custT="1"/>
      <dgm:spPr/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7EEB0954-6231-4F7F-9427-AE8288AD86FE}" type="sibTrans" cxnId="{31368ADD-2B83-4278-B63A-E210AD0FEA67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A45AC6BF-C79D-4BA4-89D9-DA1065F921DA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Had experience of the ‘system’ </a:t>
          </a:r>
          <a:endParaRPr lang="en-GB" sz="1400" b="1" dirty="0"/>
        </a:p>
      </dgm:t>
    </dgm:pt>
    <dgm:pt modelId="{6D6F8532-FC79-47CE-8D8B-C03ACD56C770}" type="parTrans" cxnId="{050704CD-8D1A-4BED-A6C1-85A4BF3662AA}">
      <dgm:prSet custT="1"/>
      <dgm:spPr>
        <a:ln>
          <a:solidFill>
            <a:srgbClr val="801628"/>
          </a:solidFill>
        </a:ln>
      </dgm:spPr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69ECA219-2472-417D-B55E-16835CD102F4}" type="sibTrans" cxnId="{050704CD-8D1A-4BED-A6C1-85A4BF3662AA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8A31FFBA-6D8C-4652-B4E9-95B0D0DB80BF}">
      <dgm:prSet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Provided advice, were fair and impartial</a:t>
          </a:r>
          <a:endParaRPr lang="en-GB" sz="1400" b="1" dirty="0" smtClean="0"/>
        </a:p>
      </dgm:t>
    </dgm:pt>
    <dgm:pt modelId="{4B3C6F32-CB5D-4BAF-8DFA-50C0E1B62B1F}" type="parTrans" cxnId="{F3361C94-2A66-4995-84AC-22F3919C9926}">
      <dgm:prSet custT="1"/>
      <dgm:spPr>
        <a:ln>
          <a:solidFill>
            <a:srgbClr val="801628"/>
          </a:solidFill>
        </a:ln>
      </dgm:spPr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0C582C39-4266-4FCC-A23F-C082AF0C39C8}" type="sibTrans" cxnId="{F3361C94-2A66-4995-84AC-22F3919C9926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BE574F3E-0B64-44FD-9098-6FCB5B0277FA}">
      <dgm:prSet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1400" b="1" smtClean="0"/>
            <a:t>Attentive and responsive</a:t>
          </a:r>
          <a:endParaRPr lang="en-GB" sz="1400" b="1" dirty="0"/>
        </a:p>
      </dgm:t>
    </dgm:pt>
    <dgm:pt modelId="{DEDFAFDC-8B7E-4BD9-9CCD-49CD69866339}" type="parTrans" cxnId="{CDDA67CF-019C-4709-B29B-B3DFAABE1FA0}">
      <dgm:prSet custT="1"/>
      <dgm:spPr>
        <a:ln>
          <a:solidFill>
            <a:srgbClr val="801628"/>
          </a:solidFill>
        </a:ln>
      </dgm:spPr>
      <dgm:t>
        <a:bodyPr/>
        <a:lstStyle/>
        <a:p>
          <a:endParaRPr lang="en-GB" sz="600" b="1">
            <a:solidFill>
              <a:schemeClr val="tx2"/>
            </a:solidFill>
          </a:endParaRPr>
        </a:p>
      </dgm:t>
    </dgm:pt>
    <dgm:pt modelId="{D43D7589-047E-4BCC-9532-5A85DA99C30D}" type="sibTrans" cxnId="{CDDA67CF-019C-4709-B29B-B3DFAABE1FA0}">
      <dgm:prSet/>
      <dgm:spPr/>
      <dgm:t>
        <a:bodyPr/>
        <a:lstStyle/>
        <a:p>
          <a:endParaRPr lang="en-GB" sz="2000" b="1">
            <a:solidFill>
              <a:schemeClr val="tx2"/>
            </a:solidFill>
          </a:endParaRPr>
        </a:p>
      </dgm:t>
    </dgm:pt>
    <dgm:pt modelId="{9AC432D7-F2D6-41AF-B661-4B75AB33AE60}" type="pres">
      <dgm:prSet presAssocID="{A6DA961C-6DB3-4E0E-AC90-00E9DEF8837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CA9C091-8AAD-48F8-BBE4-BC66E94E4B22}" type="pres">
      <dgm:prSet presAssocID="{69B438D9-01B4-42EB-B964-566982A62ADB}" presName="centerShape" presStyleLbl="node0" presStyleIdx="0" presStyleCnt="1"/>
      <dgm:spPr/>
      <dgm:t>
        <a:bodyPr/>
        <a:lstStyle/>
        <a:p>
          <a:endParaRPr lang="en-GB"/>
        </a:p>
      </dgm:t>
    </dgm:pt>
    <dgm:pt modelId="{8813B517-2FA7-4B1B-B5B4-FB53EA0912EE}" type="pres">
      <dgm:prSet presAssocID="{CE5E0CD4-1002-4575-90CA-66D681E0565D}" presName="Name9" presStyleLbl="parChTrans1D2" presStyleIdx="0" presStyleCnt="6"/>
      <dgm:spPr/>
      <dgm:t>
        <a:bodyPr/>
        <a:lstStyle/>
        <a:p>
          <a:endParaRPr lang="en-GB"/>
        </a:p>
      </dgm:t>
    </dgm:pt>
    <dgm:pt modelId="{4934C9FB-DE9E-4222-AA73-8C5D276ED2F6}" type="pres">
      <dgm:prSet presAssocID="{CE5E0CD4-1002-4575-90CA-66D681E0565D}" presName="connTx" presStyleLbl="parChTrans1D2" presStyleIdx="0" presStyleCnt="6"/>
      <dgm:spPr/>
      <dgm:t>
        <a:bodyPr/>
        <a:lstStyle/>
        <a:p>
          <a:endParaRPr lang="en-GB"/>
        </a:p>
      </dgm:t>
    </dgm:pt>
    <dgm:pt modelId="{8AB7C300-3FFC-4C77-9904-CCE621019502}" type="pres">
      <dgm:prSet presAssocID="{4D659A0C-1FF1-4D3E-BA48-67E79557182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E05E4F4-C479-4503-B268-21AFE5B9343F}" type="pres">
      <dgm:prSet presAssocID="{95C0E850-CD3B-4B27-A7CC-20F070BAEC9B}" presName="Name9" presStyleLbl="parChTrans1D2" presStyleIdx="1" presStyleCnt="6"/>
      <dgm:spPr/>
      <dgm:t>
        <a:bodyPr/>
        <a:lstStyle/>
        <a:p>
          <a:endParaRPr lang="en-GB"/>
        </a:p>
      </dgm:t>
    </dgm:pt>
    <dgm:pt modelId="{384E6B88-D204-4959-939A-A0624BF5A7F7}" type="pres">
      <dgm:prSet presAssocID="{95C0E850-CD3B-4B27-A7CC-20F070BAEC9B}" presName="connTx" presStyleLbl="parChTrans1D2" presStyleIdx="1" presStyleCnt="6"/>
      <dgm:spPr/>
      <dgm:t>
        <a:bodyPr/>
        <a:lstStyle/>
        <a:p>
          <a:endParaRPr lang="en-GB"/>
        </a:p>
      </dgm:t>
    </dgm:pt>
    <dgm:pt modelId="{D0F84759-4F91-489D-8603-532384F62564}" type="pres">
      <dgm:prSet presAssocID="{EFD185C6-44A1-4DFD-B2D8-8BE9C54778F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28C02C0-5837-486D-BF34-BFB818DFA385}" type="pres">
      <dgm:prSet presAssocID="{DEDFAFDC-8B7E-4BD9-9CCD-49CD69866339}" presName="Name9" presStyleLbl="parChTrans1D2" presStyleIdx="2" presStyleCnt="6"/>
      <dgm:spPr/>
      <dgm:t>
        <a:bodyPr/>
        <a:lstStyle/>
        <a:p>
          <a:endParaRPr lang="en-GB"/>
        </a:p>
      </dgm:t>
    </dgm:pt>
    <dgm:pt modelId="{4A5745FC-B876-4C8F-BC19-83281B46E909}" type="pres">
      <dgm:prSet presAssocID="{DEDFAFDC-8B7E-4BD9-9CCD-49CD69866339}" presName="connTx" presStyleLbl="parChTrans1D2" presStyleIdx="2" presStyleCnt="6"/>
      <dgm:spPr/>
      <dgm:t>
        <a:bodyPr/>
        <a:lstStyle/>
        <a:p>
          <a:endParaRPr lang="en-GB"/>
        </a:p>
      </dgm:t>
    </dgm:pt>
    <dgm:pt modelId="{9D449CD3-F9FF-4C37-A434-D37A49263922}" type="pres">
      <dgm:prSet presAssocID="{BE574F3E-0B64-44FD-9098-6FCB5B0277F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B9D77BB-714E-48D8-B5B2-84D36A3B696C}" type="pres">
      <dgm:prSet presAssocID="{9C78E7B2-57CE-457B-96A6-852605A6A185}" presName="Name9" presStyleLbl="parChTrans1D2" presStyleIdx="3" presStyleCnt="6"/>
      <dgm:spPr/>
      <dgm:t>
        <a:bodyPr/>
        <a:lstStyle/>
        <a:p>
          <a:endParaRPr lang="en-GB"/>
        </a:p>
      </dgm:t>
    </dgm:pt>
    <dgm:pt modelId="{D039FE58-D28C-46FC-90CE-614EFABAFADD}" type="pres">
      <dgm:prSet presAssocID="{9C78E7B2-57CE-457B-96A6-852605A6A185}" presName="connTx" presStyleLbl="parChTrans1D2" presStyleIdx="3" presStyleCnt="6"/>
      <dgm:spPr/>
      <dgm:t>
        <a:bodyPr/>
        <a:lstStyle/>
        <a:p>
          <a:endParaRPr lang="en-GB"/>
        </a:p>
      </dgm:t>
    </dgm:pt>
    <dgm:pt modelId="{E4691F33-0F99-4708-90B3-4B4B813C4F73}" type="pres">
      <dgm:prSet presAssocID="{EF9806C4-1468-4C72-9913-372A49967D87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84EBA6E-7058-4C74-888C-184D0293A1A0}" type="pres">
      <dgm:prSet presAssocID="{4B3C6F32-CB5D-4BAF-8DFA-50C0E1B62B1F}" presName="Name9" presStyleLbl="parChTrans1D2" presStyleIdx="4" presStyleCnt="6"/>
      <dgm:spPr/>
      <dgm:t>
        <a:bodyPr/>
        <a:lstStyle/>
        <a:p>
          <a:endParaRPr lang="en-GB"/>
        </a:p>
      </dgm:t>
    </dgm:pt>
    <dgm:pt modelId="{DC5DF849-4291-446D-B9BD-B01FB6D5D841}" type="pres">
      <dgm:prSet presAssocID="{4B3C6F32-CB5D-4BAF-8DFA-50C0E1B62B1F}" presName="connTx" presStyleLbl="parChTrans1D2" presStyleIdx="4" presStyleCnt="6"/>
      <dgm:spPr/>
      <dgm:t>
        <a:bodyPr/>
        <a:lstStyle/>
        <a:p>
          <a:endParaRPr lang="en-GB"/>
        </a:p>
      </dgm:t>
    </dgm:pt>
    <dgm:pt modelId="{3B059BCE-F3DB-44B7-B36F-B6FEBE9FD231}" type="pres">
      <dgm:prSet presAssocID="{8A31FFBA-6D8C-4652-B4E9-95B0D0DB80B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7620F67-BE38-4B40-AAE3-F991B4E238E2}" type="pres">
      <dgm:prSet presAssocID="{6D6F8532-FC79-47CE-8D8B-C03ACD56C770}" presName="Name9" presStyleLbl="parChTrans1D2" presStyleIdx="5" presStyleCnt="6"/>
      <dgm:spPr/>
      <dgm:t>
        <a:bodyPr/>
        <a:lstStyle/>
        <a:p>
          <a:endParaRPr lang="en-GB"/>
        </a:p>
      </dgm:t>
    </dgm:pt>
    <dgm:pt modelId="{F677477D-D5F0-4394-8756-5448B722314C}" type="pres">
      <dgm:prSet presAssocID="{6D6F8532-FC79-47CE-8D8B-C03ACD56C770}" presName="connTx" presStyleLbl="parChTrans1D2" presStyleIdx="5" presStyleCnt="6"/>
      <dgm:spPr/>
      <dgm:t>
        <a:bodyPr/>
        <a:lstStyle/>
        <a:p>
          <a:endParaRPr lang="en-GB"/>
        </a:p>
      </dgm:t>
    </dgm:pt>
    <dgm:pt modelId="{72D2C736-7304-4A58-BF66-FB33A0AF7285}" type="pres">
      <dgm:prSet presAssocID="{A45AC6BF-C79D-4BA4-89D9-DA1065F921D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1368ADD-2B83-4278-B63A-E210AD0FEA67}" srcId="{69B438D9-01B4-42EB-B964-566982A62ADB}" destId="{EF9806C4-1468-4C72-9913-372A49967D87}" srcOrd="3" destOrd="0" parTransId="{9C78E7B2-57CE-457B-96A6-852605A6A185}" sibTransId="{7EEB0954-6231-4F7F-9427-AE8288AD86FE}"/>
    <dgm:cxn modelId="{AA8902E4-AC85-43A9-BD7C-4E07E01A97D9}" type="presOf" srcId="{EFD185C6-44A1-4DFD-B2D8-8BE9C54778F8}" destId="{D0F84759-4F91-489D-8603-532384F62564}" srcOrd="0" destOrd="0" presId="urn:microsoft.com/office/officeart/2005/8/layout/radial1"/>
    <dgm:cxn modelId="{EC32479C-9030-4C55-98CA-FBD548A05DA2}" type="presOf" srcId="{CE5E0CD4-1002-4575-90CA-66D681E0565D}" destId="{4934C9FB-DE9E-4222-AA73-8C5D276ED2F6}" srcOrd="1" destOrd="0" presId="urn:microsoft.com/office/officeart/2005/8/layout/radial1"/>
    <dgm:cxn modelId="{CDF28EF2-9746-45F2-A607-76CD14D27593}" type="presOf" srcId="{BE574F3E-0B64-44FD-9098-6FCB5B0277FA}" destId="{9D449CD3-F9FF-4C37-A434-D37A49263922}" srcOrd="0" destOrd="0" presId="urn:microsoft.com/office/officeart/2005/8/layout/radial1"/>
    <dgm:cxn modelId="{D1DD2574-81ED-430B-9922-16296A1D4EE1}" type="presOf" srcId="{CE5E0CD4-1002-4575-90CA-66D681E0565D}" destId="{8813B517-2FA7-4B1B-B5B4-FB53EA0912EE}" srcOrd="0" destOrd="0" presId="urn:microsoft.com/office/officeart/2005/8/layout/radial1"/>
    <dgm:cxn modelId="{ABF2AF58-D420-4AD4-B1AC-63026537D11B}" srcId="{A6DA961C-6DB3-4E0E-AC90-00E9DEF88377}" destId="{69B438D9-01B4-42EB-B964-566982A62ADB}" srcOrd="0" destOrd="0" parTransId="{4C4EC4E6-1E89-4D6F-8DB5-F42EB60D4792}" sibTransId="{DF9081FB-3BFD-4360-A8F8-1826244B5AF5}"/>
    <dgm:cxn modelId="{0BFBCE3D-00E0-43C3-8978-6C012D9E174C}" type="presOf" srcId="{A45AC6BF-C79D-4BA4-89D9-DA1065F921DA}" destId="{72D2C736-7304-4A58-BF66-FB33A0AF7285}" srcOrd="0" destOrd="0" presId="urn:microsoft.com/office/officeart/2005/8/layout/radial1"/>
    <dgm:cxn modelId="{C65166EC-A0D3-442F-8EAD-E96F2C648A5A}" type="presOf" srcId="{95C0E850-CD3B-4B27-A7CC-20F070BAEC9B}" destId="{BE05E4F4-C479-4503-B268-21AFE5B9343F}" srcOrd="0" destOrd="0" presId="urn:microsoft.com/office/officeart/2005/8/layout/radial1"/>
    <dgm:cxn modelId="{3CA307E6-4F76-4B3F-94B9-E2EF5E1F9FB2}" type="presOf" srcId="{4B3C6F32-CB5D-4BAF-8DFA-50C0E1B62B1F}" destId="{DC5DF849-4291-446D-B9BD-B01FB6D5D841}" srcOrd="1" destOrd="0" presId="urn:microsoft.com/office/officeart/2005/8/layout/radial1"/>
    <dgm:cxn modelId="{9D2EBDC1-6E6A-4C6E-9FB8-CA34FFF7B9CE}" type="presOf" srcId="{6D6F8532-FC79-47CE-8D8B-C03ACD56C770}" destId="{17620F67-BE38-4B40-AAE3-F991B4E238E2}" srcOrd="0" destOrd="0" presId="urn:microsoft.com/office/officeart/2005/8/layout/radial1"/>
    <dgm:cxn modelId="{581EEFB0-3336-4336-8BB5-D3BBF1D9D836}" type="presOf" srcId="{4D659A0C-1FF1-4D3E-BA48-67E795571822}" destId="{8AB7C300-3FFC-4C77-9904-CCE621019502}" srcOrd="0" destOrd="0" presId="urn:microsoft.com/office/officeart/2005/8/layout/radial1"/>
    <dgm:cxn modelId="{E4497DA8-D933-4A09-8786-FEB98CBA5FC9}" type="presOf" srcId="{DEDFAFDC-8B7E-4BD9-9CCD-49CD69866339}" destId="{4A5745FC-B876-4C8F-BC19-83281B46E909}" srcOrd="1" destOrd="0" presId="urn:microsoft.com/office/officeart/2005/8/layout/radial1"/>
    <dgm:cxn modelId="{D71F66C0-E69D-4AA7-892A-5A302FACD736}" type="presOf" srcId="{9C78E7B2-57CE-457B-96A6-852605A6A185}" destId="{D039FE58-D28C-46FC-90CE-614EFABAFADD}" srcOrd="1" destOrd="0" presId="urn:microsoft.com/office/officeart/2005/8/layout/radial1"/>
    <dgm:cxn modelId="{E2451983-F319-4A16-9B13-F4DEFBC74C04}" type="presOf" srcId="{9C78E7B2-57CE-457B-96A6-852605A6A185}" destId="{0B9D77BB-714E-48D8-B5B2-84D36A3B696C}" srcOrd="0" destOrd="0" presId="urn:microsoft.com/office/officeart/2005/8/layout/radial1"/>
    <dgm:cxn modelId="{FC6D684E-4731-49AC-A877-A80523994382}" type="presOf" srcId="{6D6F8532-FC79-47CE-8D8B-C03ACD56C770}" destId="{F677477D-D5F0-4394-8756-5448B722314C}" srcOrd="1" destOrd="0" presId="urn:microsoft.com/office/officeart/2005/8/layout/radial1"/>
    <dgm:cxn modelId="{AB973876-D75C-4B25-9846-364C40E8EAA2}" type="presOf" srcId="{95C0E850-CD3B-4B27-A7CC-20F070BAEC9B}" destId="{384E6B88-D204-4959-939A-A0624BF5A7F7}" srcOrd="1" destOrd="0" presId="urn:microsoft.com/office/officeart/2005/8/layout/radial1"/>
    <dgm:cxn modelId="{050704CD-8D1A-4BED-A6C1-85A4BF3662AA}" srcId="{69B438D9-01B4-42EB-B964-566982A62ADB}" destId="{A45AC6BF-C79D-4BA4-89D9-DA1065F921DA}" srcOrd="5" destOrd="0" parTransId="{6D6F8532-FC79-47CE-8D8B-C03ACD56C770}" sibTransId="{69ECA219-2472-417D-B55E-16835CD102F4}"/>
    <dgm:cxn modelId="{8C239959-9F75-464A-8924-72D01299D3A7}" type="presOf" srcId="{EF9806C4-1468-4C72-9913-372A49967D87}" destId="{E4691F33-0F99-4708-90B3-4B4B813C4F73}" srcOrd="0" destOrd="0" presId="urn:microsoft.com/office/officeart/2005/8/layout/radial1"/>
    <dgm:cxn modelId="{231E40DF-1D38-475C-A33A-E7FF35C933B0}" type="presOf" srcId="{8A31FFBA-6D8C-4652-B4E9-95B0D0DB80BF}" destId="{3B059BCE-F3DB-44B7-B36F-B6FEBE9FD231}" srcOrd="0" destOrd="0" presId="urn:microsoft.com/office/officeart/2005/8/layout/radial1"/>
    <dgm:cxn modelId="{5D49161C-F8F7-4DD5-8E61-80A68CB30874}" type="presOf" srcId="{DEDFAFDC-8B7E-4BD9-9CCD-49CD69866339}" destId="{528C02C0-5837-486D-BF34-BFB818DFA385}" srcOrd="0" destOrd="0" presId="urn:microsoft.com/office/officeart/2005/8/layout/radial1"/>
    <dgm:cxn modelId="{5F909D90-15AB-4266-B2DA-22DF36251C60}" type="presOf" srcId="{4B3C6F32-CB5D-4BAF-8DFA-50C0E1B62B1F}" destId="{684EBA6E-7058-4C74-888C-184D0293A1A0}" srcOrd="0" destOrd="0" presId="urn:microsoft.com/office/officeart/2005/8/layout/radial1"/>
    <dgm:cxn modelId="{3B1FB723-73B0-4C23-BDD9-BCDDE387C8D6}" srcId="{69B438D9-01B4-42EB-B964-566982A62ADB}" destId="{4D659A0C-1FF1-4D3E-BA48-67E795571822}" srcOrd="0" destOrd="0" parTransId="{CE5E0CD4-1002-4575-90CA-66D681E0565D}" sibTransId="{40C53DEC-2B82-428B-91AA-AF78BB08382C}"/>
    <dgm:cxn modelId="{F3361C94-2A66-4995-84AC-22F3919C9926}" srcId="{69B438D9-01B4-42EB-B964-566982A62ADB}" destId="{8A31FFBA-6D8C-4652-B4E9-95B0D0DB80BF}" srcOrd="4" destOrd="0" parTransId="{4B3C6F32-CB5D-4BAF-8DFA-50C0E1B62B1F}" sibTransId="{0C582C39-4266-4FCC-A23F-C082AF0C39C8}"/>
    <dgm:cxn modelId="{BEC7E18B-17D4-4C37-9D32-F5A123AD9B4D}" type="presOf" srcId="{69B438D9-01B4-42EB-B964-566982A62ADB}" destId="{DCA9C091-8AAD-48F8-BBE4-BC66E94E4B22}" srcOrd="0" destOrd="0" presId="urn:microsoft.com/office/officeart/2005/8/layout/radial1"/>
    <dgm:cxn modelId="{4CBFA0C7-A8C3-4592-9E11-3CCAA7BC1FB7}" type="presOf" srcId="{A6DA961C-6DB3-4E0E-AC90-00E9DEF88377}" destId="{9AC432D7-F2D6-41AF-B661-4B75AB33AE60}" srcOrd="0" destOrd="0" presId="urn:microsoft.com/office/officeart/2005/8/layout/radial1"/>
    <dgm:cxn modelId="{EC29BB99-D807-41E5-AEE0-EA194271F8EE}" srcId="{69B438D9-01B4-42EB-B964-566982A62ADB}" destId="{EFD185C6-44A1-4DFD-B2D8-8BE9C54778F8}" srcOrd="1" destOrd="0" parTransId="{95C0E850-CD3B-4B27-A7CC-20F070BAEC9B}" sibTransId="{88817F45-67D3-4819-B915-173ECFFA0063}"/>
    <dgm:cxn modelId="{CDDA67CF-019C-4709-B29B-B3DFAABE1FA0}" srcId="{69B438D9-01B4-42EB-B964-566982A62ADB}" destId="{BE574F3E-0B64-44FD-9098-6FCB5B0277FA}" srcOrd="2" destOrd="0" parTransId="{DEDFAFDC-8B7E-4BD9-9CCD-49CD69866339}" sibTransId="{D43D7589-047E-4BCC-9532-5A85DA99C30D}"/>
    <dgm:cxn modelId="{77E7DCF5-F4E8-436B-B7ED-78828D74F05B}" type="presParOf" srcId="{9AC432D7-F2D6-41AF-B661-4B75AB33AE60}" destId="{DCA9C091-8AAD-48F8-BBE4-BC66E94E4B22}" srcOrd="0" destOrd="0" presId="urn:microsoft.com/office/officeart/2005/8/layout/radial1"/>
    <dgm:cxn modelId="{EA18474B-BC8D-4E7F-A0A0-F2BF0F7325AF}" type="presParOf" srcId="{9AC432D7-F2D6-41AF-B661-4B75AB33AE60}" destId="{8813B517-2FA7-4B1B-B5B4-FB53EA0912EE}" srcOrd="1" destOrd="0" presId="urn:microsoft.com/office/officeart/2005/8/layout/radial1"/>
    <dgm:cxn modelId="{507C94F1-F9C0-4651-9567-7E1CC44CE410}" type="presParOf" srcId="{8813B517-2FA7-4B1B-B5B4-FB53EA0912EE}" destId="{4934C9FB-DE9E-4222-AA73-8C5D276ED2F6}" srcOrd="0" destOrd="0" presId="urn:microsoft.com/office/officeart/2005/8/layout/radial1"/>
    <dgm:cxn modelId="{19C13648-D483-4407-AEA9-EE1B8E54782B}" type="presParOf" srcId="{9AC432D7-F2D6-41AF-B661-4B75AB33AE60}" destId="{8AB7C300-3FFC-4C77-9904-CCE621019502}" srcOrd="2" destOrd="0" presId="urn:microsoft.com/office/officeart/2005/8/layout/radial1"/>
    <dgm:cxn modelId="{52718844-6D7C-48DF-A7B8-3864BDF7E7A8}" type="presParOf" srcId="{9AC432D7-F2D6-41AF-B661-4B75AB33AE60}" destId="{BE05E4F4-C479-4503-B268-21AFE5B9343F}" srcOrd="3" destOrd="0" presId="urn:microsoft.com/office/officeart/2005/8/layout/radial1"/>
    <dgm:cxn modelId="{DA44C2ED-F5CB-4180-94A2-0C2603E3F032}" type="presParOf" srcId="{BE05E4F4-C479-4503-B268-21AFE5B9343F}" destId="{384E6B88-D204-4959-939A-A0624BF5A7F7}" srcOrd="0" destOrd="0" presId="urn:microsoft.com/office/officeart/2005/8/layout/radial1"/>
    <dgm:cxn modelId="{C3D92B02-116B-4FDA-A067-7CB79D2EC5F6}" type="presParOf" srcId="{9AC432D7-F2D6-41AF-B661-4B75AB33AE60}" destId="{D0F84759-4F91-489D-8603-532384F62564}" srcOrd="4" destOrd="0" presId="urn:microsoft.com/office/officeart/2005/8/layout/radial1"/>
    <dgm:cxn modelId="{A983181F-CFD5-4732-B315-5EBDC9D3F00F}" type="presParOf" srcId="{9AC432D7-F2D6-41AF-B661-4B75AB33AE60}" destId="{528C02C0-5837-486D-BF34-BFB818DFA385}" srcOrd="5" destOrd="0" presId="urn:microsoft.com/office/officeart/2005/8/layout/radial1"/>
    <dgm:cxn modelId="{D92B6023-AD20-4239-BEFD-308DDA56262E}" type="presParOf" srcId="{528C02C0-5837-486D-BF34-BFB818DFA385}" destId="{4A5745FC-B876-4C8F-BC19-83281B46E909}" srcOrd="0" destOrd="0" presId="urn:microsoft.com/office/officeart/2005/8/layout/radial1"/>
    <dgm:cxn modelId="{BF4B8FCD-AC59-475A-8E2F-890109856058}" type="presParOf" srcId="{9AC432D7-F2D6-41AF-B661-4B75AB33AE60}" destId="{9D449CD3-F9FF-4C37-A434-D37A49263922}" srcOrd="6" destOrd="0" presId="urn:microsoft.com/office/officeart/2005/8/layout/radial1"/>
    <dgm:cxn modelId="{6CE20F27-6F60-4458-80A6-386397E29B5E}" type="presParOf" srcId="{9AC432D7-F2D6-41AF-B661-4B75AB33AE60}" destId="{0B9D77BB-714E-48D8-B5B2-84D36A3B696C}" srcOrd="7" destOrd="0" presId="urn:microsoft.com/office/officeart/2005/8/layout/radial1"/>
    <dgm:cxn modelId="{C07275D7-1D00-4958-9AB4-0F2CA75AA086}" type="presParOf" srcId="{0B9D77BB-714E-48D8-B5B2-84D36A3B696C}" destId="{D039FE58-D28C-46FC-90CE-614EFABAFADD}" srcOrd="0" destOrd="0" presId="urn:microsoft.com/office/officeart/2005/8/layout/radial1"/>
    <dgm:cxn modelId="{9AFFA5B3-9BE4-47E3-B103-998EAAF8BF67}" type="presParOf" srcId="{9AC432D7-F2D6-41AF-B661-4B75AB33AE60}" destId="{E4691F33-0F99-4708-90B3-4B4B813C4F73}" srcOrd="8" destOrd="0" presId="urn:microsoft.com/office/officeart/2005/8/layout/radial1"/>
    <dgm:cxn modelId="{373D8A37-06D1-4016-862E-34A7E786C824}" type="presParOf" srcId="{9AC432D7-F2D6-41AF-B661-4B75AB33AE60}" destId="{684EBA6E-7058-4C74-888C-184D0293A1A0}" srcOrd="9" destOrd="0" presId="urn:microsoft.com/office/officeart/2005/8/layout/radial1"/>
    <dgm:cxn modelId="{3B9E2D87-FECF-407D-8097-E3B150EC31BB}" type="presParOf" srcId="{684EBA6E-7058-4C74-888C-184D0293A1A0}" destId="{DC5DF849-4291-446D-B9BD-B01FB6D5D841}" srcOrd="0" destOrd="0" presId="urn:microsoft.com/office/officeart/2005/8/layout/radial1"/>
    <dgm:cxn modelId="{E303D357-5B9D-4907-8FDC-CC1501348C35}" type="presParOf" srcId="{9AC432D7-F2D6-41AF-B661-4B75AB33AE60}" destId="{3B059BCE-F3DB-44B7-B36F-B6FEBE9FD231}" srcOrd="10" destOrd="0" presId="urn:microsoft.com/office/officeart/2005/8/layout/radial1"/>
    <dgm:cxn modelId="{48F8D81B-7A3E-4691-9A60-FC7A68C4D60A}" type="presParOf" srcId="{9AC432D7-F2D6-41AF-B661-4B75AB33AE60}" destId="{17620F67-BE38-4B40-AAE3-F991B4E238E2}" srcOrd="11" destOrd="0" presId="urn:microsoft.com/office/officeart/2005/8/layout/radial1"/>
    <dgm:cxn modelId="{F06869CA-A9FF-4CE6-BE2C-A5975AD9BBF9}" type="presParOf" srcId="{17620F67-BE38-4B40-AAE3-F991B4E238E2}" destId="{F677477D-D5F0-4394-8756-5448B722314C}" srcOrd="0" destOrd="0" presId="urn:microsoft.com/office/officeart/2005/8/layout/radial1"/>
    <dgm:cxn modelId="{B2F65868-2259-4E0D-B07D-A345E74B75B8}" type="presParOf" srcId="{9AC432D7-F2D6-41AF-B661-4B75AB33AE60}" destId="{72D2C736-7304-4A58-BF66-FB33A0AF7285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CCEB61-0F22-4743-B7FB-70DCD62A74CF}" type="doc">
      <dgm:prSet loTypeId="urn:diagrams.loki3.com/Bracket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GB"/>
        </a:p>
      </dgm:t>
    </dgm:pt>
    <dgm:pt modelId="{B24B0CC3-DCA8-4713-8BD4-BEF3AF7C356D}">
      <dgm:prSet phldrT="[Text]" custT="1"/>
      <dgm:spPr/>
      <dgm:t>
        <a:bodyPr/>
        <a:lstStyle/>
        <a:p>
          <a:r>
            <a:rPr lang="en-GB" sz="2000" dirty="0" smtClean="0"/>
            <a:t>No real change in outcomes</a:t>
          </a:r>
          <a:endParaRPr lang="en-GB" sz="2000" dirty="0"/>
        </a:p>
      </dgm:t>
    </dgm:pt>
    <dgm:pt modelId="{612F3E5F-9095-4D4A-A04E-D36B352EEB15}" type="parTrans" cxnId="{347342E8-6DBE-4D4C-A195-965836ED2E2D}">
      <dgm:prSet/>
      <dgm:spPr/>
      <dgm:t>
        <a:bodyPr/>
        <a:lstStyle/>
        <a:p>
          <a:endParaRPr lang="en-GB" sz="2000"/>
        </a:p>
      </dgm:t>
    </dgm:pt>
    <dgm:pt modelId="{AF851EB6-DA45-4499-9157-9F498559B2DC}" type="sibTrans" cxnId="{347342E8-6DBE-4D4C-A195-965836ED2E2D}">
      <dgm:prSet/>
      <dgm:spPr/>
      <dgm:t>
        <a:bodyPr/>
        <a:lstStyle/>
        <a:p>
          <a:endParaRPr lang="en-GB" sz="2000"/>
        </a:p>
      </dgm:t>
    </dgm:pt>
    <dgm:pt modelId="{4DF98114-DD03-415E-9CF1-3064929FCE06}">
      <dgm:prSet phldrT="[Text]" custT="1"/>
      <dgm:spPr>
        <a:ln>
          <a:solidFill>
            <a:srgbClr val="801628"/>
          </a:solidFill>
        </a:ln>
      </dgm:spPr>
      <dgm:t>
        <a:bodyPr/>
        <a:lstStyle/>
        <a:p>
          <a:r>
            <a:rPr lang="en-GB" sz="2000" b="0" smtClean="0"/>
            <a:t>No consistent statistical evidence of the pathfinder approach having had an impact on wider child and parent outcomes (quality of life)</a:t>
          </a:r>
          <a:endParaRPr lang="en-GB" sz="2000" b="0" dirty="0"/>
        </a:p>
      </dgm:t>
    </dgm:pt>
    <dgm:pt modelId="{7A6B7314-9CFE-4A49-9F0F-2420442EB60C}" type="parTrans" cxnId="{EA0C02A0-6D1B-4F94-8DF0-14CB4F3A03FA}">
      <dgm:prSet/>
      <dgm:spPr/>
      <dgm:t>
        <a:bodyPr/>
        <a:lstStyle/>
        <a:p>
          <a:endParaRPr lang="en-GB" sz="2000"/>
        </a:p>
      </dgm:t>
    </dgm:pt>
    <dgm:pt modelId="{8C021942-9ECF-4795-87D5-3A004376440C}" type="sibTrans" cxnId="{EA0C02A0-6D1B-4F94-8DF0-14CB4F3A03FA}">
      <dgm:prSet/>
      <dgm:spPr/>
      <dgm:t>
        <a:bodyPr/>
        <a:lstStyle/>
        <a:p>
          <a:endParaRPr lang="en-GB" sz="2000"/>
        </a:p>
      </dgm:t>
    </dgm:pt>
    <dgm:pt modelId="{2D54F776-9874-4493-AC36-D11177D393E8}" type="pres">
      <dgm:prSet presAssocID="{05CCEB61-0F22-4743-B7FB-70DCD62A74C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E070CD9-BFAE-42E3-920E-472DCFF93E8D}" type="pres">
      <dgm:prSet presAssocID="{B24B0CC3-DCA8-4713-8BD4-BEF3AF7C356D}" presName="linNode" presStyleCnt="0"/>
      <dgm:spPr/>
      <dgm:t>
        <a:bodyPr/>
        <a:lstStyle/>
        <a:p>
          <a:endParaRPr lang="en-GB"/>
        </a:p>
      </dgm:t>
    </dgm:pt>
    <dgm:pt modelId="{DC7752CD-EB43-41B2-B1C4-EC3072394A24}" type="pres">
      <dgm:prSet presAssocID="{B24B0CC3-DCA8-4713-8BD4-BEF3AF7C356D}" presName="parTx" presStyleLbl="revTx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86270A-685A-475A-93E2-B7E2EA474329}" type="pres">
      <dgm:prSet presAssocID="{B24B0CC3-DCA8-4713-8BD4-BEF3AF7C356D}" presName="bracket" presStyleLbl="parChTrans1D1" presStyleIdx="0" presStyleCnt="1"/>
      <dgm:spPr>
        <a:ln>
          <a:solidFill>
            <a:srgbClr val="801628"/>
          </a:solidFill>
        </a:ln>
      </dgm:spPr>
      <dgm:t>
        <a:bodyPr/>
        <a:lstStyle/>
        <a:p>
          <a:endParaRPr lang="en-GB"/>
        </a:p>
      </dgm:t>
    </dgm:pt>
    <dgm:pt modelId="{1AAFB4DA-FC9F-4C1B-B274-05AD9EC58F25}" type="pres">
      <dgm:prSet presAssocID="{B24B0CC3-DCA8-4713-8BD4-BEF3AF7C356D}" presName="spH" presStyleCnt="0"/>
      <dgm:spPr/>
      <dgm:t>
        <a:bodyPr/>
        <a:lstStyle/>
        <a:p>
          <a:endParaRPr lang="en-GB"/>
        </a:p>
      </dgm:t>
    </dgm:pt>
    <dgm:pt modelId="{5D0BAA84-BE5B-4D25-8E0D-2EEFCB858132}" type="pres">
      <dgm:prSet presAssocID="{B24B0CC3-DCA8-4713-8BD4-BEF3AF7C356D}" presName="des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A0C02A0-6D1B-4F94-8DF0-14CB4F3A03FA}" srcId="{B24B0CC3-DCA8-4713-8BD4-BEF3AF7C356D}" destId="{4DF98114-DD03-415E-9CF1-3064929FCE06}" srcOrd="0" destOrd="0" parTransId="{7A6B7314-9CFE-4A49-9F0F-2420442EB60C}" sibTransId="{8C021942-9ECF-4795-87D5-3A004376440C}"/>
    <dgm:cxn modelId="{6ED69900-C76E-401C-961E-38FFA104C260}" type="presOf" srcId="{B24B0CC3-DCA8-4713-8BD4-BEF3AF7C356D}" destId="{DC7752CD-EB43-41B2-B1C4-EC3072394A24}" srcOrd="0" destOrd="0" presId="urn:diagrams.loki3.com/BracketList"/>
    <dgm:cxn modelId="{347342E8-6DBE-4D4C-A195-965836ED2E2D}" srcId="{05CCEB61-0F22-4743-B7FB-70DCD62A74CF}" destId="{B24B0CC3-DCA8-4713-8BD4-BEF3AF7C356D}" srcOrd="0" destOrd="0" parTransId="{612F3E5F-9095-4D4A-A04E-D36B352EEB15}" sibTransId="{AF851EB6-DA45-4499-9157-9F498559B2DC}"/>
    <dgm:cxn modelId="{D4D0D68F-315B-4E48-87A5-2B85210D7707}" type="presOf" srcId="{05CCEB61-0F22-4743-B7FB-70DCD62A74CF}" destId="{2D54F776-9874-4493-AC36-D11177D393E8}" srcOrd="0" destOrd="0" presId="urn:diagrams.loki3.com/BracketList"/>
    <dgm:cxn modelId="{DF3E51A2-768D-4F9C-BE69-6914596B399E}" type="presOf" srcId="{4DF98114-DD03-415E-9CF1-3064929FCE06}" destId="{5D0BAA84-BE5B-4D25-8E0D-2EEFCB858132}" srcOrd="0" destOrd="0" presId="urn:diagrams.loki3.com/BracketList"/>
    <dgm:cxn modelId="{EBBBA4D8-C5AC-437A-B2D7-C084588B9BD5}" type="presParOf" srcId="{2D54F776-9874-4493-AC36-D11177D393E8}" destId="{7E070CD9-BFAE-42E3-920E-472DCFF93E8D}" srcOrd="0" destOrd="0" presId="urn:diagrams.loki3.com/BracketList"/>
    <dgm:cxn modelId="{214C39F3-E445-4BF9-9001-57717C1F3FE4}" type="presParOf" srcId="{7E070CD9-BFAE-42E3-920E-472DCFF93E8D}" destId="{DC7752CD-EB43-41B2-B1C4-EC3072394A24}" srcOrd="0" destOrd="0" presId="urn:diagrams.loki3.com/BracketList"/>
    <dgm:cxn modelId="{E582D7E5-1EE2-479E-89A0-820BBC18C87F}" type="presParOf" srcId="{7E070CD9-BFAE-42E3-920E-472DCFF93E8D}" destId="{BC86270A-685A-475A-93E2-B7E2EA474329}" srcOrd="1" destOrd="0" presId="urn:diagrams.loki3.com/BracketList"/>
    <dgm:cxn modelId="{55F1B8A0-8E38-4FF5-A3CC-F645677C3132}" type="presParOf" srcId="{7E070CD9-BFAE-42E3-920E-472DCFF93E8D}" destId="{1AAFB4DA-FC9F-4C1B-B274-05AD9EC58F25}" srcOrd="2" destOrd="0" presId="urn:diagrams.loki3.com/BracketList"/>
    <dgm:cxn modelId="{FAE0389B-B12E-421F-94C5-83D97C4B3346}" type="presParOf" srcId="{7E070CD9-BFAE-42E3-920E-472DCFF93E8D}" destId="{5D0BAA84-BE5B-4D25-8E0D-2EEFCB85813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D9589-2205-4821-A445-FF1A32CCD182}">
      <dsp:nvSpPr>
        <dsp:cNvPr id="0" name=""/>
        <dsp:cNvSpPr/>
      </dsp:nvSpPr>
      <dsp:spPr>
        <a:xfrm rot="16200000">
          <a:off x="118603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0423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Phase One                  (Sept 11 – July 13)</a:t>
          </a:r>
          <a:endParaRPr lang="en-GB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Evaluated activity undertaken over first 18 months of the programme</a:t>
          </a:r>
          <a:endParaRPr lang="en-GB" sz="1200" kern="1200" dirty="0"/>
        </a:p>
      </dsp:txBody>
      <dsp:txXfrm rot="5400000">
        <a:off x="1004" y="475347"/>
        <a:ext cx="2611933" cy="1426041"/>
      </dsp:txXfrm>
    </dsp:sp>
    <dsp:sp modelId="{7C28767D-7D44-4209-A0E3-2EE11D07EBA5}">
      <dsp:nvSpPr>
        <dsp:cNvPr id="0" name=""/>
        <dsp:cNvSpPr/>
      </dsp:nvSpPr>
      <dsp:spPr>
        <a:xfrm rot="16200000">
          <a:off x="2926432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0423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Focus</a:t>
          </a:r>
          <a:endParaRPr lang="en-GB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Understanding approaches adopted to deliver the new processes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Assessing experiences and outcomes of initial cohort of participating families</a:t>
          </a:r>
          <a:endParaRPr lang="en-GB" sz="1200" kern="1200" dirty="0"/>
        </a:p>
      </dsp:txBody>
      <dsp:txXfrm rot="5400000">
        <a:off x="2808833" y="475347"/>
        <a:ext cx="2611933" cy="1426041"/>
      </dsp:txXfrm>
    </dsp:sp>
    <dsp:sp modelId="{076DDAED-B73A-4962-AEE9-83F7FBCBD8FE}">
      <dsp:nvSpPr>
        <dsp:cNvPr id="0" name=""/>
        <dsp:cNvSpPr/>
      </dsp:nvSpPr>
      <dsp:spPr>
        <a:xfrm rot="16200000">
          <a:off x="5734261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0423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Approaches used</a:t>
          </a:r>
          <a:endParaRPr lang="en-GB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Area case studies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Collection of monitoring data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Parent carer survey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Qualitative in-depth work with participating families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smtClean="0"/>
            <a:t>Staff work and satisfaction survey</a:t>
          </a:r>
          <a:endParaRPr lang="en-GB" sz="1200" kern="1200" dirty="0"/>
        </a:p>
      </dsp:txBody>
      <dsp:txXfrm rot="5400000">
        <a:off x="5616662" y="475347"/>
        <a:ext cx="2611933" cy="14260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D9589-2205-4821-A445-FF1A32CCD182}">
      <dsp:nvSpPr>
        <dsp:cNvPr id="0" name=""/>
        <dsp:cNvSpPr/>
      </dsp:nvSpPr>
      <dsp:spPr>
        <a:xfrm rot="16200000">
          <a:off x="118603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Phase two                   (Jun 13 – Mar 15)</a:t>
          </a:r>
          <a:endParaRPr lang="en-GB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Evaluating activity undertaken in second 18 months of the programme</a:t>
          </a:r>
          <a:endParaRPr lang="en-GB" sz="1200" kern="1200" dirty="0"/>
        </a:p>
      </dsp:txBody>
      <dsp:txXfrm rot="5400000">
        <a:off x="1004" y="475347"/>
        <a:ext cx="2611933" cy="1426041"/>
      </dsp:txXfrm>
    </dsp:sp>
    <dsp:sp modelId="{25D23283-D2DA-45B9-B1E4-F077FCCE9734}">
      <dsp:nvSpPr>
        <dsp:cNvPr id="0" name=""/>
        <dsp:cNvSpPr/>
      </dsp:nvSpPr>
      <dsp:spPr>
        <a:xfrm rot="16200000">
          <a:off x="2926432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Focus</a:t>
          </a:r>
          <a:endParaRPr lang="en-GB" sz="17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Understand progress made as transition from initial trials to roll out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Assess experiences and outcomes of second cohort of participating families</a:t>
          </a:r>
          <a:endParaRPr lang="en-GB" sz="1200" kern="1200" dirty="0"/>
        </a:p>
      </dsp:txBody>
      <dsp:txXfrm rot="5400000">
        <a:off x="2808833" y="475347"/>
        <a:ext cx="2611933" cy="1426041"/>
      </dsp:txXfrm>
    </dsp:sp>
    <dsp:sp modelId="{076DDAED-B73A-4962-AEE9-83F7FBCBD8FE}">
      <dsp:nvSpPr>
        <dsp:cNvPr id="0" name=""/>
        <dsp:cNvSpPr/>
      </dsp:nvSpPr>
      <dsp:spPr>
        <a:xfrm rot="16200000">
          <a:off x="5734261" y="-117599"/>
          <a:ext cx="2376735" cy="261193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Approaches being used</a:t>
          </a:r>
          <a:endParaRPr lang="en-GB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Thematic case studies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Second parent carer survey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Qualitative in-depth work with participating families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200" kern="1200" dirty="0" smtClean="0"/>
            <a:t>England wide survey to assess readiness to meet the reforms</a:t>
          </a:r>
          <a:endParaRPr lang="en-GB" sz="1200" kern="1200" dirty="0"/>
        </a:p>
      </dsp:txBody>
      <dsp:txXfrm rot="5400000">
        <a:off x="5616662" y="475347"/>
        <a:ext cx="2611933" cy="14260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57232-43D2-4035-94CF-5A8A42EA702B}">
      <dsp:nvSpPr>
        <dsp:cNvPr id="0" name=""/>
        <dsp:cNvSpPr/>
      </dsp:nvSpPr>
      <dsp:spPr>
        <a:xfrm>
          <a:off x="0" y="0"/>
          <a:ext cx="8363272" cy="1425758"/>
        </a:xfrm>
        <a:prstGeom prst="rect">
          <a:avLst/>
        </a:prstGeom>
        <a:noFill/>
        <a:ln w="31750">
          <a:solidFill>
            <a:srgbClr val="801628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smtClean="0">
              <a:solidFill>
                <a:schemeClr val="tx1"/>
              </a:solidFill>
            </a:rPr>
            <a:t>Overall, the results show statistically robust improvement in families’ experience of the process</a:t>
          </a:r>
          <a:endParaRPr lang="en-GB" sz="2400" kern="1200" baseline="0" dirty="0">
            <a:ln/>
            <a:solidFill>
              <a:schemeClr val="tx1"/>
            </a:solidFill>
          </a:endParaRPr>
        </a:p>
      </dsp:txBody>
      <dsp:txXfrm>
        <a:off x="0" y="0"/>
        <a:ext cx="8363272" cy="1425758"/>
      </dsp:txXfrm>
    </dsp:sp>
    <dsp:sp modelId="{2E2DC0F4-B1AD-4501-AFD4-7584A34727E7}">
      <dsp:nvSpPr>
        <dsp:cNvPr id="0" name=""/>
        <dsp:cNvSpPr/>
      </dsp:nvSpPr>
      <dsp:spPr>
        <a:xfrm>
          <a:off x="0" y="1425758"/>
          <a:ext cx="2090818" cy="29940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Pathfinder families more likely than comparison families to strongly agree that they </a:t>
          </a:r>
          <a:r>
            <a:rPr lang="en-GB" sz="1900" u="sng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understood the assessment and planning  process </a:t>
          </a: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(38% vs. 27%)</a:t>
          </a:r>
          <a:endParaRPr lang="en-GB" sz="1900" kern="1200" baseline="0" dirty="0">
            <a:ln/>
          </a:endParaRPr>
        </a:p>
      </dsp:txBody>
      <dsp:txXfrm>
        <a:off x="0" y="1425758"/>
        <a:ext cx="2090818" cy="2994092"/>
      </dsp:txXfrm>
    </dsp:sp>
    <dsp:sp modelId="{986967D5-7A27-47D5-8E6F-7A86960EC48F}">
      <dsp:nvSpPr>
        <dsp:cNvPr id="0" name=""/>
        <dsp:cNvSpPr/>
      </dsp:nvSpPr>
      <dsp:spPr>
        <a:xfrm>
          <a:off x="2090817" y="1425758"/>
          <a:ext cx="2090818" cy="29940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0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Pathfinder families more likely to strongly agree that </a:t>
          </a:r>
          <a:r>
            <a:rPr lang="en-GB" sz="1900" b="0" u="sng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their views had been taken into consideration </a:t>
          </a:r>
          <a:r>
            <a:rPr lang="en-GB" sz="1900" b="0" kern="1200" smtClean="0">
              <a:effectLst/>
              <a:latin typeface="Arial" panose="020B0604020202020204" pitchFamily="34" charset="0"/>
              <a:ea typeface="Arial" panose="020B0604020202020204" pitchFamily="34" charset="0"/>
            </a:rPr>
            <a:t>(49% vs. 32%)</a:t>
          </a:r>
          <a:endParaRPr lang="en-GB" sz="1900" b="0" kern="1200" dirty="0" smtClean="0">
            <a:effectLst/>
            <a:latin typeface="Arial" panose="020B0604020202020204" pitchFamily="34" charset="0"/>
            <a:ea typeface="Arial" panose="020B0604020202020204" pitchFamily="34" charset="0"/>
          </a:endParaRPr>
        </a:p>
      </dsp:txBody>
      <dsp:txXfrm>
        <a:off x="2090817" y="1425758"/>
        <a:ext cx="2090818" cy="2994092"/>
      </dsp:txXfrm>
    </dsp:sp>
    <dsp:sp modelId="{13127EB1-F67A-42B4-8024-A44355B2E124}">
      <dsp:nvSpPr>
        <dsp:cNvPr id="0" name=""/>
        <dsp:cNvSpPr/>
      </dsp:nvSpPr>
      <dsp:spPr>
        <a:xfrm>
          <a:off x="4098066" y="1429530"/>
          <a:ext cx="2090818" cy="29940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Pathfinder families </a:t>
          </a:r>
          <a:r>
            <a:rPr lang="en-GB" sz="1900" u="sng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more satisfied with the assessment and planning process      </a:t>
          </a: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(35% vs. 27%)</a:t>
          </a:r>
          <a:endParaRPr lang="en-GB" sz="1900" kern="1200" baseline="0" dirty="0">
            <a:ln/>
          </a:endParaRPr>
        </a:p>
      </dsp:txBody>
      <dsp:txXfrm>
        <a:off x="4098066" y="1429530"/>
        <a:ext cx="2090818" cy="2994092"/>
      </dsp:txXfrm>
    </dsp:sp>
    <dsp:sp modelId="{5D2F4055-69C2-4191-B46B-8467BF35A0A7}">
      <dsp:nvSpPr>
        <dsp:cNvPr id="0" name=""/>
        <dsp:cNvSpPr/>
      </dsp:nvSpPr>
      <dsp:spPr>
        <a:xfrm>
          <a:off x="6272454" y="1425758"/>
          <a:ext cx="2090818" cy="29940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Pathfinder parents were more likely to ‘strongly agree’ that </a:t>
          </a:r>
          <a:r>
            <a:rPr lang="en-GB" sz="1900" u="sng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the different services involved in the assessment and planning process worked closely together </a:t>
          </a:r>
          <a:r>
            <a:rPr lang="en-GB" sz="1900" kern="1200" smtClean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rPr>
            <a:t>(35% vs. 21%)</a:t>
          </a:r>
          <a:endParaRPr lang="en-GB" sz="1900" kern="1200" dirty="0">
            <a:effectLst/>
            <a:latin typeface="Arial" panose="020B0604020202020204" pitchFamily="34" charset="0"/>
            <a:ea typeface="Arial" panose="020B0604020202020204" pitchFamily="34" charset="0"/>
            <a:cs typeface="Arial" panose="020B0604020202020204" pitchFamily="34" charset="0"/>
          </a:endParaRPr>
        </a:p>
      </dsp:txBody>
      <dsp:txXfrm>
        <a:off x="6272454" y="1425758"/>
        <a:ext cx="2090818" cy="2994092"/>
      </dsp:txXfrm>
    </dsp:sp>
    <dsp:sp modelId="{E0D5B4DF-C1FB-4201-A540-53D896B467F4}">
      <dsp:nvSpPr>
        <dsp:cNvPr id="0" name=""/>
        <dsp:cNvSpPr/>
      </dsp:nvSpPr>
      <dsp:spPr>
        <a:xfrm>
          <a:off x="0" y="4419851"/>
          <a:ext cx="8363272" cy="332676"/>
        </a:xfrm>
        <a:prstGeom prst="rect">
          <a:avLst/>
        </a:prstGeom>
        <a:solidFill>
          <a:srgbClr val="801628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9C091-8AAD-48F8-BBE4-BC66E94E4B22}">
      <dsp:nvSpPr>
        <dsp:cNvPr id="0" name=""/>
        <dsp:cNvSpPr/>
      </dsp:nvSpPr>
      <dsp:spPr>
        <a:xfrm>
          <a:off x="1882763" y="1800895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kern="1200" smtClean="0"/>
            <a:t>Worked best where</a:t>
          </a:r>
          <a:endParaRPr lang="en-GB" sz="2000" b="0" kern="1200" dirty="0"/>
        </a:p>
      </dsp:txBody>
      <dsp:txXfrm>
        <a:off x="2085231" y="2003363"/>
        <a:ext cx="977600" cy="977600"/>
      </dsp:txXfrm>
    </dsp:sp>
    <dsp:sp modelId="{8813B517-2FA7-4B1B-B5B4-FB53EA0912EE}">
      <dsp:nvSpPr>
        <dsp:cNvPr id="0" name=""/>
        <dsp:cNvSpPr/>
      </dsp:nvSpPr>
      <dsp:spPr>
        <a:xfrm rot="16200000">
          <a:off x="2365940" y="1568634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>
        <a:off x="2563627" y="1582399"/>
        <a:ext cx="20809" cy="20809"/>
      </dsp:txXfrm>
    </dsp:sp>
    <dsp:sp modelId="{8AB7C300-3FFC-4C77-9904-CCE621019502}">
      <dsp:nvSpPr>
        <dsp:cNvPr id="0" name=""/>
        <dsp:cNvSpPr/>
      </dsp:nvSpPr>
      <dsp:spPr>
        <a:xfrm>
          <a:off x="1882763" y="2176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Had knowledge of the child</a:t>
          </a:r>
          <a:endParaRPr lang="en-GB" sz="1400" b="1" kern="1200" dirty="0"/>
        </a:p>
      </dsp:txBody>
      <dsp:txXfrm>
        <a:off x="2085231" y="204644"/>
        <a:ext cx="977600" cy="977600"/>
      </dsp:txXfrm>
    </dsp:sp>
    <dsp:sp modelId="{BE05E4F4-C479-4503-B268-21AFE5B9343F}">
      <dsp:nvSpPr>
        <dsp:cNvPr id="0" name=""/>
        <dsp:cNvSpPr/>
      </dsp:nvSpPr>
      <dsp:spPr>
        <a:xfrm rot="19800000">
          <a:off x="3144809" y="2018314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>
        <a:off x="3342495" y="2032079"/>
        <a:ext cx="20809" cy="20809"/>
      </dsp:txXfrm>
    </dsp:sp>
    <dsp:sp modelId="{D0F84759-4F91-489D-8603-532384F62564}">
      <dsp:nvSpPr>
        <dsp:cNvPr id="0" name=""/>
        <dsp:cNvSpPr/>
      </dsp:nvSpPr>
      <dsp:spPr>
        <a:xfrm>
          <a:off x="3440500" y="901536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Effectively combined different strands of info</a:t>
          </a:r>
          <a:endParaRPr lang="en-GB" sz="1400" b="1" kern="1200" dirty="0"/>
        </a:p>
      </dsp:txBody>
      <dsp:txXfrm>
        <a:off x="3642968" y="1104004"/>
        <a:ext cx="977600" cy="977600"/>
      </dsp:txXfrm>
    </dsp:sp>
    <dsp:sp modelId="{528C02C0-5837-486D-BF34-BFB818DFA385}">
      <dsp:nvSpPr>
        <dsp:cNvPr id="0" name=""/>
        <dsp:cNvSpPr/>
      </dsp:nvSpPr>
      <dsp:spPr>
        <a:xfrm rot="1800000">
          <a:off x="3144809" y="2917673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>
        <a:off x="3342495" y="2931439"/>
        <a:ext cx="20809" cy="20809"/>
      </dsp:txXfrm>
    </dsp:sp>
    <dsp:sp modelId="{9D449CD3-F9FF-4C37-A434-D37A49263922}">
      <dsp:nvSpPr>
        <dsp:cNvPr id="0" name=""/>
        <dsp:cNvSpPr/>
      </dsp:nvSpPr>
      <dsp:spPr>
        <a:xfrm>
          <a:off x="3440500" y="2700255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Attentive and responsive</a:t>
          </a:r>
          <a:endParaRPr lang="en-GB" sz="1400" b="1" kern="1200" dirty="0"/>
        </a:p>
      </dsp:txBody>
      <dsp:txXfrm>
        <a:off x="3642968" y="2902723"/>
        <a:ext cx="977600" cy="977600"/>
      </dsp:txXfrm>
    </dsp:sp>
    <dsp:sp modelId="{0B9D77BB-714E-48D8-B5B2-84D36A3B696C}">
      <dsp:nvSpPr>
        <dsp:cNvPr id="0" name=""/>
        <dsp:cNvSpPr/>
      </dsp:nvSpPr>
      <dsp:spPr>
        <a:xfrm rot="5400000">
          <a:off x="2365940" y="3367353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>
        <a:off x="2563627" y="3381118"/>
        <a:ext cx="20809" cy="20809"/>
      </dsp:txXfrm>
    </dsp:sp>
    <dsp:sp modelId="{E4691F33-0F99-4708-90B3-4B4B813C4F73}">
      <dsp:nvSpPr>
        <dsp:cNvPr id="0" name=""/>
        <dsp:cNvSpPr/>
      </dsp:nvSpPr>
      <dsp:spPr>
        <a:xfrm>
          <a:off x="1882763" y="3599614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Able to influence others</a:t>
          </a:r>
          <a:endParaRPr lang="en-GB" sz="1400" b="1" kern="1200" dirty="0"/>
        </a:p>
      </dsp:txBody>
      <dsp:txXfrm>
        <a:off x="2085231" y="3802082"/>
        <a:ext cx="977600" cy="977600"/>
      </dsp:txXfrm>
    </dsp:sp>
    <dsp:sp modelId="{684EBA6E-7058-4C74-888C-184D0293A1A0}">
      <dsp:nvSpPr>
        <dsp:cNvPr id="0" name=""/>
        <dsp:cNvSpPr/>
      </dsp:nvSpPr>
      <dsp:spPr>
        <a:xfrm rot="9000000">
          <a:off x="1587072" y="2917673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 rot="10800000">
        <a:off x="1784759" y="2931439"/>
        <a:ext cx="20809" cy="20809"/>
      </dsp:txXfrm>
    </dsp:sp>
    <dsp:sp modelId="{3B059BCE-F3DB-44B7-B36F-B6FEBE9FD231}">
      <dsp:nvSpPr>
        <dsp:cNvPr id="0" name=""/>
        <dsp:cNvSpPr/>
      </dsp:nvSpPr>
      <dsp:spPr>
        <a:xfrm>
          <a:off x="325027" y="2700255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Provided advice, were fair and impartial</a:t>
          </a:r>
          <a:endParaRPr lang="en-GB" sz="1400" b="1" kern="1200" dirty="0" smtClean="0"/>
        </a:p>
      </dsp:txBody>
      <dsp:txXfrm>
        <a:off x="527495" y="2902723"/>
        <a:ext cx="977600" cy="977600"/>
      </dsp:txXfrm>
    </dsp:sp>
    <dsp:sp modelId="{17620F67-BE38-4B40-AAE3-F991B4E238E2}">
      <dsp:nvSpPr>
        <dsp:cNvPr id="0" name=""/>
        <dsp:cNvSpPr/>
      </dsp:nvSpPr>
      <dsp:spPr>
        <a:xfrm rot="12600000">
          <a:off x="1587072" y="2018314"/>
          <a:ext cx="416182" cy="48339"/>
        </a:xfrm>
        <a:custGeom>
          <a:avLst/>
          <a:gdLst/>
          <a:ahLst/>
          <a:cxnLst/>
          <a:rect l="0" t="0" r="0" b="0"/>
          <a:pathLst>
            <a:path>
              <a:moveTo>
                <a:pt x="0" y="24169"/>
              </a:moveTo>
              <a:lnTo>
                <a:pt x="416182" y="24169"/>
              </a:lnTo>
            </a:path>
          </a:pathLst>
        </a:custGeom>
        <a:noFill/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00" b="1" kern="1200">
            <a:solidFill>
              <a:schemeClr val="tx2"/>
            </a:solidFill>
          </a:endParaRPr>
        </a:p>
      </dsp:txBody>
      <dsp:txXfrm rot="10800000">
        <a:off x="1784759" y="2032079"/>
        <a:ext cx="20809" cy="20809"/>
      </dsp:txXfrm>
    </dsp:sp>
    <dsp:sp modelId="{72D2C736-7304-4A58-BF66-FB33A0AF7285}">
      <dsp:nvSpPr>
        <dsp:cNvPr id="0" name=""/>
        <dsp:cNvSpPr/>
      </dsp:nvSpPr>
      <dsp:spPr>
        <a:xfrm>
          <a:off x="325027" y="901536"/>
          <a:ext cx="1382536" cy="13825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smtClean="0"/>
            <a:t>Had experience of the ‘system’ </a:t>
          </a:r>
          <a:endParaRPr lang="en-GB" sz="1400" b="1" kern="1200" dirty="0"/>
        </a:p>
      </dsp:txBody>
      <dsp:txXfrm>
        <a:off x="527495" y="1104004"/>
        <a:ext cx="977600" cy="9776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7752CD-EB43-41B2-B1C4-EC3072394A24}">
      <dsp:nvSpPr>
        <dsp:cNvPr id="0" name=""/>
        <dsp:cNvSpPr/>
      </dsp:nvSpPr>
      <dsp:spPr>
        <a:xfrm>
          <a:off x="0" y="642118"/>
          <a:ext cx="205740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No real change in outcomes</a:t>
          </a:r>
          <a:endParaRPr lang="en-GB" sz="2000" kern="1200" dirty="0"/>
        </a:p>
      </dsp:txBody>
      <dsp:txXfrm>
        <a:off x="0" y="642118"/>
        <a:ext cx="2057400" cy="1287000"/>
      </dsp:txXfrm>
    </dsp:sp>
    <dsp:sp modelId="{BC86270A-685A-475A-93E2-B7E2EA474329}">
      <dsp:nvSpPr>
        <dsp:cNvPr id="0" name=""/>
        <dsp:cNvSpPr/>
      </dsp:nvSpPr>
      <dsp:spPr>
        <a:xfrm>
          <a:off x="2057399" y="642118"/>
          <a:ext cx="411480" cy="1287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0BAA84-BE5B-4D25-8E0D-2EEFCB858132}">
      <dsp:nvSpPr>
        <dsp:cNvPr id="0" name=""/>
        <dsp:cNvSpPr/>
      </dsp:nvSpPr>
      <dsp:spPr>
        <a:xfrm>
          <a:off x="2633471" y="642118"/>
          <a:ext cx="5596128" cy="1287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80162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000" b="0" kern="1200" smtClean="0"/>
            <a:t>No consistent statistical evidence of the pathfinder approach having had an impact on wider child and parent outcomes (quality of life)</a:t>
          </a:r>
          <a:endParaRPr lang="en-GB" sz="2000" b="0" kern="1200" dirty="0"/>
        </a:p>
      </dsp:txBody>
      <dsp:txXfrm>
        <a:off x="2633471" y="642118"/>
        <a:ext cx="5596128" cy="1287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2EEE225-B441-4CE8-B46D-A415D502FD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411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952CAB2-3ED8-4524-8713-06EC94BE70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64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8BF3B1C-F3B0-4E86-8B40-C90A7E4F4291}" type="slidenum">
              <a:rPr lang="en-GB" altLang="en-US"/>
              <a:pPr>
                <a:spcBef>
                  <a:spcPct val="0"/>
                </a:spcBef>
              </a:pPr>
              <a:t>0</a:t>
            </a:fld>
            <a:endParaRPr lang="en-GB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719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0938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99A31C-24E3-42B7-BB2C-39868506A586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950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99A31C-24E3-42B7-BB2C-39868506A58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57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0938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99A31C-24E3-42B7-BB2C-39868506A586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106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3327FFA-D43A-4173-9926-184BF9F983D4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141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468313" y="1196975"/>
            <a:ext cx="8207375" cy="0"/>
          </a:xfrm>
          <a:prstGeom prst="line">
            <a:avLst/>
          </a:prstGeom>
          <a:noFill/>
          <a:ln w="12700">
            <a:solidFill>
              <a:srgbClr val="8B0F0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5" name="Picture 12" descr="new SQW logo R-118 G-27 B-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88913"/>
            <a:ext cx="200025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4724400"/>
            <a:ext cx="7989887" cy="9350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681663"/>
            <a:ext cx="7991475" cy="987425"/>
          </a:xfrm>
        </p:spPr>
        <p:txBody>
          <a:bodyPr/>
          <a:lstStyle>
            <a:lvl1pPr marL="0" indent="0">
              <a:buFont typeface="Wingdings 2" pitchFamily="18" charset="2"/>
              <a:buNone/>
              <a:defRPr sz="18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</p:spTree>
    <p:extLst>
      <p:ext uri="{BB962C8B-B14F-4D97-AF65-F5344CB8AC3E}">
        <p14:creationId xmlns:p14="http://schemas.microsoft.com/office/powerpoint/2010/main" val="717877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30D30-8F84-4A8B-A93F-B99C258167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627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D759-37E2-49F2-9EC7-894DD3E5DD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316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57338"/>
            <a:ext cx="4038600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7338"/>
            <a:ext cx="4038600" cy="4824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3516D-ADF4-4875-9747-FA292F821A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850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182C5-64DF-4C0B-8E22-116380D423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63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3DE5E-CA76-4BF2-ADCD-D965D290ADF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887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69281-9437-43F2-9E90-0CC608CE9E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608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266FD-9482-4A26-827E-03E9A15A041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069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E8237-2367-4188-A6BA-65D7A3D216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25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93340-01C0-4432-86FE-FD39927859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35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107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107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AF4D0-5ABF-4FE0-9A49-2AC32AB1553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748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57338"/>
            <a:ext cx="8229600" cy="48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28956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C6A55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" name="Line 7"/>
          <p:cNvSpPr>
            <a:spLocks noChangeShapeType="1"/>
          </p:cNvSpPr>
          <p:nvPr/>
        </p:nvSpPr>
        <p:spPr bwMode="auto">
          <a:xfrm>
            <a:off x="468313" y="1196975"/>
            <a:ext cx="8207375" cy="0"/>
          </a:xfrm>
          <a:prstGeom prst="line">
            <a:avLst/>
          </a:prstGeom>
          <a:noFill/>
          <a:ln w="12700">
            <a:solidFill>
              <a:srgbClr val="8B0F0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40763" y="73025"/>
            <a:ext cx="3952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404040"/>
                </a:solidFill>
              </a:defRPr>
            </a:lvl1pPr>
          </a:lstStyle>
          <a:p>
            <a:pPr>
              <a:defRPr/>
            </a:pPr>
            <a:fld id="{A9DCFD68-7E80-498D-8E94-5C091E0210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31" name="Picture 19" descr="new SQW logo R-118 G-27 B-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400800"/>
            <a:ext cx="1019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8B0F04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Wingdings 2" panose="05020102010507070707" pitchFamily="18" charset="2"/>
        <a:buChar char=""/>
        <a:defRPr sz="24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Wingdings" panose="05000000000000000000" pitchFamily="2" charset="2"/>
        <a:buChar char="Ø"/>
        <a:defRPr sz="2000">
          <a:solidFill>
            <a:srgbClr val="40404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panose="020B0604020202020204" pitchFamily="34" charset="0"/>
        <a:buChar char="&gt;"/>
        <a:defRPr>
          <a:solidFill>
            <a:srgbClr val="40404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panose="020B0604020202020204" pitchFamily="34" charset="0"/>
        <a:buChar char="–"/>
        <a:defRPr sz="1600">
          <a:solidFill>
            <a:srgbClr val="40404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panose="020B0604020202020204" pitchFamily="34" charset="0"/>
        <a:buChar char="»"/>
        <a:defRPr sz="1400">
          <a:solidFill>
            <a:srgbClr val="40404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charset="0"/>
        <a:buChar char="»"/>
        <a:defRPr sz="1400">
          <a:solidFill>
            <a:srgbClr val="40404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charset="0"/>
        <a:buChar char="»"/>
        <a:defRPr sz="1400">
          <a:solidFill>
            <a:srgbClr val="40404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charset="0"/>
        <a:buChar char="»"/>
        <a:defRPr sz="1400">
          <a:solidFill>
            <a:srgbClr val="40404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B0F04"/>
        </a:buClr>
        <a:buFont typeface="Arial" charset="0"/>
        <a:buChar char="»"/>
        <a:defRPr sz="1400">
          <a:solidFill>
            <a:srgbClr val="40404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dmacksmith@sqw.co.u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sqw.co.uk/expertise/personalisation-changing-public-services/" TargetMode="External"/><Relationship Id="rId4" Type="http://schemas.openxmlformats.org/officeDocument/2006/relationships/hyperlink" Target="http://www.sqw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67670" y="4005064"/>
            <a:ext cx="7989887" cy="935038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Lessons learned from the Special Educational Needs and </a:t>
            </a:r>
            <a:r>
              <a:rPr lang="en-US" altLang="en-US" dirty="0" smtClean="0"/>
              <a:t>Disability (SEN&amp;D) Pathfinder </a:t>
            </a:r>
            <a:r>
              <a:rPr lang="en-US" altLang="en-US" dirty="0" err="1" smtClean="0"/>
              <a:t>Programme</a:t>
            </a:r>
            <a:endParaRPr lang="en-US" altLang="en-US" dirty="0" smtClean="0"/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7670" y="5445224"/>
            <a:ext cx="7991475" cy="987425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Meera Craston, Director, SQW</a:t>
            </a:r>
          </a:p>
          <a:p>
            <a:pPr eaLnBrk="1" hangingPunct="1"/>
            <a:r>
              <a:rPr lang="en-US" altLang="en-US" dirty="0" smtClean="0"/>
              <a:t>Lead for the National Evaluation of the SEN&amp;D Pathfinder </a:t>
            </a:r>
            <a:r>
              <a:rPr lang="en-US" altLang="en-US" dirty="0" err="1" smtClean="0"/>
              <a:t>Programme</a:t>
            </a:r>
            <a:endParaRPr lang="en-US" altLang="en-US" dirty="0" smtClean="0"/>
          </a:p>
          <a:p>
            <a:pPr eaLnBrk="1" hangingPunct="1"/>
            <a:r>
              <a:rPr lang="en-US" altLang="en-US" dirty="0" smtClean="0"/>
              <a:t>4</a:t>
            </a:r>
            <a:r>
              <a:rPr lang="en-US" altLang="en-US" baseline="30000" dirty="0" smtClean="0"/>
              <a:t>th</a:t>
            </a:r>
            <a:r>
              <a:rPr lang="en-US" altLang="en-US" dirty="0" smtClean="0"/>
              <a:t> June 2014 </a:t>
            </a:r>
            <a:r>
              <a:rPr lang="en-US" altLang="en-US" dirty="0" smtClean="0"/>
              <a:t>– </a:t>
            </a:r>
            <a:r>
              <a:rPr lang="en-US" altLang="en-US" dirty="0" err="1" smtClean="0"/>
              <a:t>NatSIP</a:t>
            </a:r>
            <a:r>
              <a:rPr lang="en-US" altLang="en-US" dirty="0" smtClean="0"/>
              <a:t> National Working Day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997" y="620688"/>
            <a:ext cx="8419931" cy="706437"/>
          </a:xfrm>
        </p:spPr>
        <p:txBody>
          <a:bodyPr/>
          <a:lstStyle/>
          <a:p>
            <a:r>
              <a:rPr lang="en-US" altLang="en-US" dirty="0" smtClean="0"/>
              <a:t>An introduction </a:t>
            </a:r>
            <a:r>
              <a:rPr lang="en-US" altLang="en-US" dirty="0" smtClean="0"/>
              <a:t>to the SEN&amp;D Pathfinder 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162" y="1484784"/>
            <a:ext cx="8229600" cy="4104878"/>
          </a:xfrm>
        </p:spPr>
        <p:txBody>
          <a:bodyPr/>
          <a:lstStyle/>
          <a:p>
            <a:r>
              <a:rPr lang="en-GB" sz="2000" dirty="0" smtClean="0"/>
              <a:t>Evaluation </a:t>
            </a:r>
            <a:r>
              <a:rPr lang="en-GB" sz="2000" dirty="0" smtClean="0"/>
              <a:t>led by SQW, </a:t>
            </a:r>
            <a:r>
              <a:rPr lang="en-GB" sz="2000" dirty="0" smtClean="0"/>
              <a:t>in association with </a:t>
            </a:r>
            <a:r>
              <a:rPr lang="en-GB" sz="2000" dirty="0" err="1" smtClean="0"/>
              <a:t>Ipsos</a:t>
            </a:r>
            <a:r>
              <a:rPr lang="en-GB" sz="2000" dirty="0" smtClean="0"/>
              <a:t> MORI, OPM </a:t>
            </a:r>
            <a:r>
              <a:rPr lang="en-GB" sz="2000" dirty="0" smtClean="0"/>
              <a:t>&amp; BPSR</a:t>
            </a:r>
            <a:endParaRPr lang="en-GB" sz="2000" dirty="0" smtClean="0"/>
          </a:p>
          <a:p>
            <a:endParaRPr lang="en-GB" sz="1000" dirty="0" smtClean="0"/>
          </a:p>
          <a:p>
            <a:r>
              <a:rPr lang="en-GB" sz="2000" dirty="0" smtClean="0"/>
              <a:t>Commissioned by the Department for Education in September </a:t>
            </a:r>
            <a:r>
              <a:rPr lang="en-GB" sz="2000" dirty="0" smtClean="0"/>
              <a:t>2011</a:t>
            </a:r>
          </a:p>
          <a:p>
            <a:endParaRPr lang="en-GB" sz="1050" dirty="0" smtClean="0"/>
          </a:p>
          <a:p>
            <a:r>
              <a:rPr lang="en-GB" sz="2000" dirty="0" smtClean="0"/>
              <a:t>Original aims of the evaluation were to consider if the pathfinders…</a:t>
            </a:r>
            <a:endParaRPr lang="en-GB" sz="2000" dirty="0" smtClean="0"/>
          </a:p>
          <a:p>
            <a:pPr lvl="1"/>
            <a:r>
              <a:rPr lang="en-GB" sz="1600" u="sng" dirty="0" smtClean="0"/>
              <a:t>Increase </a:t>
            </a:r>
            <a:r>
              <a:rPr lang="en-GB" sz="1600" u="sng" dirty="0"/>
              <a:t>real choice and contro</a:t>
            </a:r>
            <a:r>
              <a:rPr lang="en-GB" sz="1600" dirty="0"/>
              <a:t>l, and </a:t>
            </a:r>
            <a:r>
              <a:rPr lang="en-GB" sz="1600" u="sng" dirty="0"/>
              <a:t>improve outcomes </a:t>
            </a:r>
            <a:r>
              <a:rPr lang="en-GB" sz="1600" dirty="0"/>
              <a:t>for families from a range of backgrounds with children and young people with SEN and disabilities </a:t>
            </a:r>
            <a:endParaRPr lang="en-GB" sz="1600" dirty="0" smtClean="0"/>
          </a:p>
          <a:p>
            <a:pPr lvl="1"/>
            <a:r>
              <a:rPr lang="en-GB" sz="1600" dirty="0" smtClean="0"/>
              <a:t>Make </a:t>
            </a:r>
            <a:r>
              <a:rPr lang="en-GB" sz="1600" dirty="0"/>
              <a:t>the current support system for </a:t>
            </a:r>
            <a:r>
              <a:rPr lang="en-GB" sz="1600" dirty="0" smtClean="0"/>
              <a:t>children </a:t>
            </a:r>
            <a:r>
              <a:rPr lang="en-GB" sz="1600" dirty="0"/>
              <a:t>and young people </a:t>
            </a:r>
            <a:r>
              <a:rPr lang="en-GB" sz="1600" dirty="0" smtClean="0"/>
              <a:t>with SEN and disabilities, and </a:t>
            </a:r>
            <a:r>
              <a:rPr lang="en-GB" sz="1600" dirty="0"/>
              <a:t>their parents or carers </a:t>
            </a:r>
            <a:r>
              <a:rPr lang="en-GB" sz="1600" u="sng" dirty="0"/>
              <a:t>more transparent, less adversarial and less bureaucratic</a:t>
            </a:r>
          </a:p>
          <a:p>
            <a:pPr lvl="1"/>
            <a:r>
              <a:rPr lang="en-GB" sz="1600" dirty="0" smtClean="0"/>
              <a:t>Introduce </a:t>
            </a:r>
            <a:r>
              <a:rPr lang="en-GB" sz="1600" u="sng" dirty="0"/>
              <a:t>greater independence into the assessment process </a:t>
            </a:r>
            <a:r>
              <a:rPr lang="en-GB" sz="1600" dirty="0"/>
              <a:t>by using the voluntary sector</a:t>
            </a:r>
          </a:p>
          <a:p>
            <a:pPr lvl="1"/>
            <a:r>
              <a:rPr lang="en-GB" sz="1600" dirty="0" smtClean="0"/>
              <a:t>Demonstrate </a:t>
            </a:r>
            <a:r>
              <a:rPr lang="en-GB" sz="1600" dirty="0"/>
              <a:t>the </a:t>
            </a:r>
            <a:r>
              <a:rPr lang="en-GB" sz="1600" u="sng" dirty="0"/>
              <a:t>value for money </a:t>
            </a:r>
            <a:r>
              <a:rPr lang="en-GB" sz="1600" dirty="0"/>
              <a:t>by looking at the cost of reform and </a:t>
            </a:r>
            <a:r>
              <a:rPr lang="en-GB" sz="1600" dirty="0" smtClean="0"/>
              <a:t>benefits</a:t>
            </a:r>
          </a:p>
          <a:p>
            <a:pPr lvl="1"/>
            <a:endParaRPr lang="en-GB" sz="900" dirty="0"/>
          </a:p>
          <a:p>
            <a:pPr marL="0" indent="0" algn="r">
              <a:buNone/>
            </a:pPr>
            <a:r>
              <a:rPr lang="en-GB" sz="1600" dirty="0" smtClean="0"/>
              <a:t>…</a:t>
            </a:r>
            <a:r>
              <a:rPr lang="en-GB" sz="1600" dirty="0"/>
              <a:t>and, was a need to </a:t>
            </a:r>
            <a:r>
              <a:rPr lang="en-GB" sz="1600" u="sng" dirty="0"/>
              <a:t>comprehensively understand the processes and approaches that </a:t>
            </a:r>
            <a:r>
              <a:rPr lang="en-GB" sz="1600" u="sng" dirty="0" smtClean="0"/>
              <a:t>were developed</a:t>
            </a:r>
            <a:r>
              <a:rPr lang="en-GB" sz="1600" dirty="0" smtClean="0"/>
              <a:t> </a:t>
            </a:r>
            <a:r>
              <a:rPr lang="en-GB" sz="1600" dirty="0"/>
              <a:t>to deliver the new system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5930D30-8F84-4A8B-A93F-B99C258167D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809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549" y="620688"/>
            <a:ext cx="8229600" cy="706437"/>
          </a:xfrm>
        </p:spPr>
        <p:txBody>
          <a:bodyPr/>
          <a:lstStyle/>
          <a:p>
            <a:r>
              <a:rPr lang="en-US" altLang="en-US" dirty="0" smtClean="0"/>
              <a:t>Evaluation undertaken in two phases…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9455409"/>
              </p:ext>
            </p:extLst>
          </p:nvPr>
        </p:nvGraphicFramePr>
        <p:xfrm>
          <a:off x="473075" y="1484313"/>
          <a:ext cx="8229600" cy="2376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5930D30-8F84-4A8B-A93F-B99C258167D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7563025"/>
              </p:ext>
            </p:extLst>
          </p:nvPr>
        </p:nvGraphicFramePr>
        <p:xfrm>
          <a:off x="411163" y="4077072"/>
          <a:ext cx="8229600" cy="2376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245972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have we learnt to date?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189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780" y="620688"/>
            <a:ext cx="8229600" cy="706437"/>
          </a:xfrm>
        </p:spPr>
        <p:txBody>
          <a:bodyPr/>
          <a:lstStyle/>
          <a:p>
            <a:r>
              <a:rPr lang="en-GB" dirty="0" smtClean="0"/>
              <a:t>Initial cohort - Families’ experience of the process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8131FE-E07C-4EBD-80C9-72292C78CFBB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91041644"/>
              </p:ext>
            </p:extLst>
          </p:nvPr>
        </p:nvGraphicFramePr>
        <p:xfrm>
          <a:off x="457200" y="1484784"/>
          <a:ext cx="8363272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5861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349" y="641641"/>
            <a:ext cx="8337301" cy="706437"/>
          </a:xfrm>
        </p:spPr>
        <p:txBody>
          <a:bodyPr/>
          <a:lstStyle/>
          <a:p>
            <a:r>
              <a:rPr lang="en-GB" dirty="0" smtClean="0"/>
              <a:t>Initial cohort - Families</a:t>
            </a:r>
            <a:r>
              <a:rPr lang="en-GB" dirty="0"/>
              <a:t>’ experience of the process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8131FE-E07C-4EBD-80C9-72292C78CFBB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413073"/>
            <a:ext cx="8229600" cy="4968677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Wingdings 2" pitchFamily="18" charset="2"/>
              <a:buChar char=""/>
              <a:defRPr sz="24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Wingdings" pitchFamily="2" charset="2"/>
              <a:buChar char="Ø"/>
              <a:defRPr sz="2000">
                <a:solidFill>
                  <a:srgbClr val="404040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&gt;"/>
              <a:defRPr>
                <a:solidFill>
                  <a:srgbClr val="404040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–"/>
              <a:defRPr sz="1600">
                <a:solidFill>
                  <a:srgbClr val="404040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»"/>
              <a:defRPr sz="1400">
                <a:solidFill>
                  <a:srgbClr val="404040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»"/>
              <a:defRPr sz="1400">
                <a:solidFill>
                  <a:srgbClr val="404040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»"/>
              <a:defRPr sz="1400">
                <a:solidFill>
                  <a:srgbClr val="404040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»"/>
              <a:defRPr sz="1400">
                <a:solidFill>
                  <a:srgbClr val="404040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charset="0"/>
              <a:buChar char="»"/>
              <a:defRPr sz="1400">
                <a:solidFill>
                  <a:srgbClr val="404040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GB" sz="2000" kern="0" dirty="0" smtClean="0"/>
              <a:t>However</a:t>
            </a:r>
            <a:r>
              <a:rPr lang="en-GB" sz="2000" kern="0" dirty="0" smtClean="0"/>
              <a:t>, </a:t>
            </a:r>
          </a:p>
          <a:p>
            <a:r>
              <a:rPr lang="en-GB" sz="2000" kern="0" dirty="0" smtClean="0"/>
              <a:t>While the level of dissatisfaction had declined</a:t>
            </a:r>
          </a:p>
          <a:p>
            <a:r>
              <a:rPr lang="en-GB" sz="2000" kern="0" dirty="0" smtClean="0"/>
              <a:t>… the </a:t>
            </a:r>
            <a:r>
              <a:rPr lang="en-GB" sz="2000" kern="0" dirty="0">
                <a:solidFill>
                  <a:srgbClr val="801628"/>
                </a:solidFill>
              </a:rPr>
              <a:t>extent of change </a:t>
            </a:r>
            <a:r>
              <a:rPr lang="en-GB" sz="2000" kern="0" dirty="0" smtClean="0">
                <a:solidFill>
                  <a:srgbClr val="801628"/>
                </a:solidFill>
              </a:rPr>
              <a:t>reported was often not large</a:t>
            </a:r>
            <a:endParaRPr lang="en-GB" sz="2000" kern="0" dirty="0">
              <a:solidFill>
                <a:srgbClr val="801628"/>
              </a:solidFill>
            </a:endParaRPr>
          </a:p>
          <a:p>
            <a:r>
              <a:rPr lang="en-GB" sz="2000" kern="0" dirty="0"/>
              <a:t>In part because quite a lot of satisfaction to start </a:t>
            </a:r>
            <a:r>
              <a:rPr lang="en-GB" sz="2000" kern="0" dirty="0" smtClean="0"/>
              <a:t>with</a:t>
            </a:r>
          </a:p>
          <a:p>
            <a:r>
              <a:rPr lang="en-GB" sz="2000" kern="0" dirty="0"/>
              <a:t>… and </a:t>
            </a:r>
            <a:r>
              <a:rPr lang="en-GB" sz="2000" kern="0" dirty="0">
                <a:solidFill>
                  <a:srgbClr val="801628"/>
                </a:solidFill>
              </a:rPr>
              <a:t>on some key indicators still some way to </a:t>
            </a:r>
            <a:r>
              <a:rPr lang="en-GB" sz="2000" kern="0" dirty="0" smtClean="0">
                <a:solidFill>
                  <a:srgbClr val="801628"/>
                </a:solidFill>
              </a:rPr>
              <a:t>go</a:t>
            </a:r>
            <a:endParaRPr lang="en-GB" sz="2000" kern="0" dirty="0">
              <a:solidFill>
                <a:srgbClr val="801628"/>
              </a:solidFill>
            </a:endParaRPr>
          </a:p>
          <a:p>
            <a:pPr lvl="1"/>
            <a:r>
              <a:rPr lang="en-GB" sz="1600" kern="0" dirty="0" smtClean="0"/>
              <a:t>Just 17% of comparison families said had not understood the old process (compared to 11% of pathfinder families re the new process)</a:t>
            </a:r>
          </a:p>
          <a:p>
            <a:pPr lvl="1"/>
            <a:r>
              <a:rPr lang="en-GB" sz="1600" kern="0" dirty="0" smtClean="0"/>
              <a:t>20% disagreed that their views were taken in to account (9%)</a:t>
            </a:r>
          </a:p>
          <a:p>
            <a:pPr lvl="1"/>
            <a:r>
              <a:rPr lang="en-GB" sz="1600" kern="0" dirty="0" smtClean="0"/>
              <a:t>21% </a:t>
            </a:r>
            <a:r>
              <a:rPr lang="en-GB" sz="1600" kern="0" dirty="0"/>
              <a:t>disagreed that </a:t>
            </a:r>
            <a:r>
              <a:rPr lang="en-GB" sz="1600" kern="0" dirty="0" smtClean="0"/>
              <a:t>they were listened too (7%)</a:t>
            </a:r>
          </a:p>
          <a:p>
            <a:pPr lvl="1"/>
            <a:r>
              <a:rPr lang="en-GB" sz="1600" kern="0" dirty="0" smtClean="0"/>
              <a:t>29% disagreed that decisions reflected family views (14%)</a:t>
            </a:r>
          </a:p>
          <a:p>
            <a:pPr lvl="1"/>
            <a:r>
              <a:rPr lang="en-GB" sz="1600" kern="0" dirty="0" smtClean="0"/>
              <a:t>32% disagreed services worked well together (21%)</a:t>
            </a:r>
          </a:p>
          <a:p>
            <a:pPr lvl="1"/>
            <a:r>
              <a:rPr lang="en-GB" sz="1600" kern="0" dirty="0"/>
              <a:t>34% said info not shared well (19%)</a:t>
            </a:r>
          </a:p>
          <a:p>
            <a:endParaRPr lang="en-GB" sz="2800" kern="0" dirty="0" smtClean="0"/>
          </a:p>
        </p:txBody>
      </p:sp>
    </p:spTree>
    <p:extLst>
      <p:ext uri="{BB962C8B-B14F-4D97-AF65-F5344CB8AC3E}">
        <p14:creationId xmlns:p14="http://schemas.microsoft.com/office/powerpoint/2010/main" val="373897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879" y="620688"/>
            <a:ext cx="8229600" cy="706437"/>
          </a:xfrm>
        </p:spPr>
        <p:txBody>
          <a:bodyPr/>
          <a:lstStyle/>
          <a:p>
            <a:r>
              <a:rPr lang="en-GB" dirty="0"/>
              <a:t>Positive impacts related to…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8131FE-E07C-4EBD-80C9-72292C78CFBB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7840404"/>
              </p:ext>
            </p:extLst>
          </p:nvPr>
        </p:nvGraphicFramePr>
        <p:xfrm>
          <a:off x="4211638" y="1628800"/>
          <a:ext cx="5148064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445220" y="1556792"/>
            <a:ext cx="3888432" cy="408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>
              <a:spcBef>
                <a:spcPct val="20000"/>
              </a:spcBef>
              <a:buClr>
                <a:srgbClr val="8B0F04"/>
              </a:buClr>
              <a:buFont typeface="Wingdings 2" pitchFamily="18" charset="2"/>
              <a:buChar char=""/>
            </a:pPr>
            <a:r>
              <a:rPr lang="en-GB" sz="2200" kern="0" dirty="0" smtClean="0">
                <a:solidFill>
                  <a:srgbClr val="404040"/>
                </a:solidFill>
                <a:latin typeface="+mn-lt"/>
              </a:rPr>
              <a:t>The role of the key worker </a:t>
            </a:r>
          </a:p>
          <a:p>
            <a:pPr marL="342900" lvl="0" indent="-342900" algn="l">
              <a:spcBef>
                <a:spcPct val="20000"/>
              </a:spcBef>
              <a:buClr>
                <a:srgbClr val="8B0F04"/>
              </a:buClr>
              <a:buFont typeface="Wingdings 2" pitchFamily="18" charset="2"/>
              <a:buChar char=""/>
            </a:pPr>
            <a:r>
              <a:rPr lang="en-GB" sz="2200" kern="0" dirty="0" smtClean="0">
                <a:solidFill>
                  <a:srgbClr val="404040"/>
                </a:solidFill>
                <a:latin typeface="+mn-lt"/>
              </a:rPr>
              <a:t>Parents</a:t>
            </a:r>
            <a:r>
              <a:rPr lang="en-GB" sz="2200" kern="0" dirty="0">
                <a:solidFill>
                  <a:srgbClr val="404040"/>
                </a:solidFill>
                <a:latin typeface="+mn-lt"/>
              </a:rPr>
              <a:t>’ capacity to take part in the process</a:t>
            </a:r>
          </a:p>
          <a:p>
            <a:pPr marL="342900" lvl="0" indent="-342900" algn="l">
              <a:spcBef>
                <a:spcPct val="20000"/>
              </a:spcBef>
              <a:buClr>
                <a:srgbClr val="8B0F04"/>
              </a:buClr>
              <a:buFont typeface="Wingdings 2" pitchFamily="18" charset="2"/>
              <a:buChar char=""/>
            </a:pPr>
            <a:r>
              <a:rPr lang="en-GB" sz="2200" kern="0" dirty="0">
                <a:solidFill>
                  <a:srgbClr val="404040"/>
                </a:solidFill>
                <a:latin typeface="+mn-lt"/>
              </a:rPr>
              <a:t>A sense that all </a:t>
            </a:r>
            <a:r>
              <a:rPr lang="en-GB" sz="2200" kern="0" dirty="0" smtClean="0">
                <a:solidFill>
                  <a:srgbClr val="404040"/>
                </a:solidFill>
                <a:latin typeface="+mn-lt"/>
              </a:rPr>
              <a:t>the required professionals </a:t>
            </a:r>
            <a:r>
              <a:rPr lang="en-GB" sz="2200" kern="0" dirty="0">
                <a:solidFill>
                  <a:srgbClr val="404040"/>
                </a:solidFill>
                <a:latin typeface="+mn-lt"/>
              </a:rPr>
              <a:t>had engaged</a:t>
            </a:r>
          </a:p>
          <a:p>
            <a:pPr marL="342900" lvl="0" indent="-342900" algn="l">
              <a:spcBef>
                <a:spcPct val="20000"/>
              </a:spcBef>
              <a:buClr>
                <a:srgbClr val="8B0F04"/>
              </a:buClr>
              <a:buFont typeface="Wingdings 2" pitchFamily="18" charset="2"/>
              <a:buChar char=""/>
            </a:pPr>
            <a:r>
              <a:rPr lang="en-GB" sz="2200" kern="0" dirty="0">
                <a:solidFill>
                  <a:srgbClr val="404040"/>
                </a:solidFill>
                <a:latin typeface="+mn-lt"/>
              </a:rPr>
              <a:t>Activities and decision making had been transparent </a:t>
            </a:r>
          </a:p>
          <a:p>
            <a:pPr marL="342900" lvl="0" indent="-342900" algn="l">
              <a:spcBef>
                <a:spcPct val="20000"/>
              </a:spcBef>
              <a:buClr>
                <a:srgbClr val="8B0F04"/>
              </a:buClr>
              <a:buFont typeface="Wingdings 2" pitchFamily="18" charset="2"/>
              <a:buChar char=""/>
            </a:pPr>
            <a:r>
              <a:rPr lang="en-GB" sz="2200" kern="0" dirty="0">
                <a:solidFill>
                  <a:srgbClr val="404040"/>
                </a:solidFill>
                <a:latin typeface="+mn-lt"/>
              </a:rPr>
              <a:t>The </a:t>
            </a:r>
            <a:r>
              <a:rPr lang="en-GB" sz="2200" kern="0" dirty="0" smtClean="0">
                <a:solidFill>
                  <a:srgbClr val="404040"/>
                </a:solidFill>
                <a:latin typeface="+mn-lt"/>
              </a:rPr>
              <a:t>EHC Plan </a:t>
            </a:r>
            <a:r>
              <a:rPr lang="en-GB" sz="2200" kern="0" dirty="0">
                <a:solidFill>
                  <a:srgbClr val="404040"/>
                </a:solidFill>
                <a:latin typeface="+mn-lt"/>
              </a:rPr>
              <a:t>reflected </a:t>
            </a:r>
            <a:r>
              <a:rPr lang="en-GB" sz="2200" kern="0" dirty="0" smtClean="0">
                <a:solidFill>
                  <a:srgbClr val="404040"/>
                </a:solidFill>
                <a:latin typeface="+mn-lt"/>
              </a:rPr>
              <a:t>families’ needs</a:t>
            </a:r>
            <a:endParaRPr lang="en-GB" sz="2200" kern="0" dirty="0">
              <a:solidFill>
                <a:srgbClr val="40404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6250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217" y="620688"/>
            <a:ext cx="8229600" cy="706437"/>
          </a:xfrm>
        </p:spPr>
        <p:txBody>
          <a:bodyPr/>
          <a:lstStyle/>
          <a:p>
            <a:r>
              <a:rPr lang="en-GB" dirty="0" smtClean="0"/>
              <a:t>Despite the improvements in the experience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8131FE-E07C-4EBD-80C9-72292C78CFBB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91002474"/>
              </p:ext>
            </p:extLst>
          </p:nvPr>
        </p:nvGraphicFramePr>
        <p:xfrm>
          <a:off x="439514" y="1001779"/>
          <a:ext cx="8229600" cy="2571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461217" y="3284984"/>
            <a:ext cx="81795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2000" dirty="0">
                <a:solidFill>
                  <a:schemeClr val="accent4"/>
                </a:solidFill>
              </a:rPr>
              <a:t>The evaluation identified that the pathfinder programme has had positive impacts in terms of parents’ understanding of the process, and how family-centred and joined up </a:t>
            </a:r>
            <a:r>
              <a:rPr lang="en-GB" sz="2000" dirty="0" smtClean="0">
                <a:solidFill>
                  <a:schemeClr val="accent4"/>
                </a:solidFill>
              </a:rPr>
              <a:t>the process </a:t>
            </a:r>
            <a:r>
              <a:rPr lang="en-GB" sz="2000" dirty="0" smtClean="0">
                <a:solidFill>
                  <a:schemeClr val="accent4"/>
                </a:solidFill>
              </a:rPr>
              <a:t>is</a:t>
            </a:r>
          </a:p>
          <a:p>
            <a:pPr algn="l"/>
            <a:endParaRPr lang="en-GB" sz="2000" dirty="0" smtClean="0">
              <a:solidFill>
                <a:schemeClr val="accent4"/>
              </a:solidFill>
            </a:endParaRPr>
          </a:p>
          <a:p>
            <a:pPr algn="r"/>
            <a:r>
              <a:rPr lang="en-GB" sz="2000" dirty="0" smtClean="0">
                <a:solidFill>
                  <a:schemeClr val="accent4"/>
                </a:solidFill>
              </a:rPr>
              <a:t>… however</a:t>
            </a:r>
            <a:r>
              <a:rPr lang="en-GB" sz="2000" dirty="0">
                <a:solidFill>
                  <a:schemeClr val="accent4"/>
                </a:solidFill>
              </a:rPr>
              <a:t>, </a:t>
            </a:r>
            <a:r>
              <a:rPr lang="en-GB" sz="2000" dirty="0" smtClean="0">
                <a:solidFill>
                  <a:schemeClr val="accent4"/>
                </a:solidFill>
              </a:rPr>
              <a:t>there was still </a:t>
            </a:r>
            <a:r>
              <a:rPr lang="en-GB" sz="2000" dirty="0">
                <a:solidFill>
                  <a:schemeClr val="accent4"/>
                </a:solidFill>
              </a:rPr>
              <a:t>some distance to go on some key </a:t>
            </a:r>
            <a:r>
              <a:rPr lang="en-GB" sz="2000" dirty="0" smtClean="0">
                <a:solidFill>
                  <a:schemeClr val="accent4"/>
                </a:solidFill>
              </a:rPr>
              <a:t>metrics</a:t>
            </a:r>
          </a:p>
          <a:p>
            <a:pPr algn="r"/>
            <a:endParaRPr lang="en-GB" sz="2000" dirty="0">
              <a:solidFill>
                <a:schemeClr val="accent4"/>
              </a:solidFill>
            </a:endParaRPr>
          </a:p>
          <a:p>
            <a:pPr algn="r"/>
            <a:r>
              <a:rPr lang="en-GB" sz="2000" dirty="0" smtClean="0">
                <a:solidFill>
                  <a:schemeClr val="accent4"/>
                </a:solidFill>
              </a:rPr>
              <a:t>…further assessment being undertaken in phase two of the evaluation</a:t>
            </a:r>
            <a:endParaRPr lang="en-GB" sz="20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7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rgbClr val="8B0F04"/>
              </a:buClr>
              <a:buFont typeface="Wingdings 2" panose="05020102010507070707" pitchFamily="18" charset="2"/>
              <a:buChar char=""/>
              <a:defRPr sz="2400">
                <a:solidFill>
                  <a:srgbClr val="40404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8B0F04"/>
              </a:buClr>
              <a:buFont typeface="Wingdings" panose="05000000000000000000" pitchFamily="2" charset="2"/>
              <a:buChar char="Ø"/>
              <a:defRPr sz="2000">
                <a:solidFill>
                  <a:srgbClr val="40404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&gt;"/>
              <a:defRPr>
                <a:solidFill>
                  <a:srgbClr val="40404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–"/>
              <a:defRPr sz="1600">
                <a:solidFill>
                  <a:srgbClr val="40404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AADD080C-1745-4A90-AC70-7E7ACFDE8DD6}" type="slidenum">
              <a:rPr lang="en-GB" altLang="en-US" sz="1400"/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GB" altLang="en-US" sz="140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Contact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7200" y="1772816"/>
            <a:ext cx="82296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8B0F04"/>
              </a:buClr>
              <a:buFont typeface="Wingdings 2" panose="05020102010507070707" pitchFamily="18" charset="2"/>
              <a:buChar char=""/>
              <a:defRPr sz="2400">
                <a:solidFill>
                  <a:srgbClr val="40404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8B0F04"/>
              </a:buClr>
              <a:buFont typeface="Wingdings" panose="05000000000000000000" pitchFamily="2" charset="2"/>
              <a:buChar char="Ø"/>
              <a:defRPr sz="2000">
                <a:solidFill>
                  <a:srgbClr val="40404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&gt;"/>
              <a:defRPr>
                <a:solidFill>
                  <a:srgbClr val="40404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–"/>
              <a:defRPr sz="1600">
                <a:solidFill>
                  <a:srgbClr val="40404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B0F04"/>
              </a:buClr>
              <a:buFont typeface="Arial" panose="020B0604020202020204" pitchFamily="34" charset="0"/>
              <a:buChar char="»"/>
              <a:defRPr sz="1400">
                <a:solidFill>
                  <a:srgbClr val="404040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 smtClean="0"/>
              <a:t>Meera Craston</a:t>
            </a:r>
            <a:endParaRPr lang="en-GB" altLang="en-US" sz="1800" dirty="0"/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 smtClean="0"/>
              <a:t>Director</a:t>
            </a:r>
            <a:endParaRPr lang="en-GB" altLang="en-US" sz="1800" dirty="0"/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/>
              <a:t>SQW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/>
              <a:t>t.  </a:t>
            </a:r>
            <a:r>
              <a:rPr lang="en-GB" altLang="en-US" sz="1800" dirty="0" smtClean="0"/>
              <a:t>020 7391 4112</a:t>
            </a:r>
            <a:endParaRPr lang="en-GB" altLang="en-US" sz="1800" dirty="0"/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/>
              <a:t>e. </a:t>
            </a:r>
            <a:r>
              <a:rPr lang="en-GB" altLang="en-US" sz="1800" dirty="0" smtClean="0">
                <a:hlinkClick r:id="rId3"/>
              </a:rPr>
              <a:t>mcraston@sqw.co.uk</a:t>
            </a:r>
            <a:endParaRPr lang="en-GB" altLang="en-US" sz="1800" dirty="0"/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800" dirty="0"/>
              <a:t>w. </a:t>
            </a:r>
            <a:r>
              <a:rPr lang="en-GB" altLang="en-US" sz="1800" dirty="0">
                <a:hlinkClick r:id="rId4"/>
              </a:rPr>
              <a:t>www.sqw.co.uk</a:t>
            </a:r>
            <a:r>
              <a:rPr lang="en-GB" altLang="en-US" sz="1800" dirty="0"/>
              <a:t>   </a:t>
            </a:r>
            <a:endParaRPr lang="en-GB" altLang="en-US" sz="1800" dirty="0" smtClean="0"/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en-GB" altLang="en-US" sz="1800" dirty="0"/>
          </a:p>
          <a:p>
            <a:pPr algn="ctr" eaLnBrk="1" hangingPunct="1">
              <a:spcBef>
                <a:spcPct val="50000"/>
              </a:spcBef>
              <a:buNone/>
            </a:pPr>
            <a:r>
              <a:rPr lang="en-US" sz="1800" dirty="0"/>
              <a:t>Access the </a:t>
            </a:r>
            <a:r>
              <a:rPr lang="en-US" sz="1800" dirty="0" smtClean="0"/>
              <a:t>pathfinder evaluation reports here:</a:t>
            </a:r>
            <a:endParaRPr lang="en-US" sz="1800" dirty="0"/>
          </a:p>
          <a:p>
            <a:pPr algn="ctr" eaLnBrk="1" hangingPunct="1">
              <a:spcBef>
                <a:spcPct val="50000"/>
              </a:spcBef>
              <a:buNone/>
            </a:pPr>
            <a:r>
              <a:rPr lang="en-US" sz="1800" dirty="0">
                <a:hlinkClick r:id="rId5"/>
              </a:rPr>
              <a:t>http://www.sqw.co.uk/expertise/personalisation-changing-public-services/</a:t>
            </a:r>
            <a:endParaRPr lang="en-US" sz="1800" dirty="0"/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GB" altLang="en-US" sz="1800" dirty="0"/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GB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B0F04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40404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8B0F04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40404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8B0F04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B7D6B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A7193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961932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B0F04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340B5975B2C45A0215960D1C32056" ma:contentTypeVersion="4" ma:contentTypeDescription="Create a new document." ma:contentTypeScope="" ma:versionID="d9ecfc86b2b98c2b4d538a89f3d064ba">
  <xsd:schema xmlns:xsd="http://www.w3.org/2001/XMLSchema" xmlns:xs="http://www.w3.org/2001/XMLSchema" xmlns:p="http://schemas.microsoft.com/office/2006/metadata/properties" xmlns:ns2="8709cad2-c01a-4526-bc98-13a4ed26663f" xmlns:ns3="a9442e0e-a141-401b-87a1-14adcfce7ee8" targetNamespace="http://schemas.microsoft.com/office/2006/metadata/properties" ma:root="true" ma:fieldsID="d6f56c9983cdba2fe8e1828f48e408d1" ns2:_="" ns3:_="">
    <xsd:import namespace="8709cad2-c01a-4526-bc98-13a4ed26663f"/>
    <xsd:import namespace="a9442e0e-a141-401b-87a1-14adcfce7ee8"/>
    <xsd:element name="properties">
      <xsd:complexType>
        <xsd:sequence>
          <xsd:element name="documentManagement">
            <xsd:complexType>
              <xsd:all>
                <xsd:element ref="ns2:Topic" minOccurs="0"/>
                <xsd:element ref="ns2:Status" minOccurs="0"/>
                <xsd:element ref="ns2:Owner" minOccurs="0"/>
                <xsd:element ref="ns2:SPSDescription" minOccurs="0"/>
                <xsd:element ref="ns3:_dlc_DocId" minOccurs="0"/>
                <xsd:element ref="ns3:_dlc_DocIdUrl" minOccurs="0"/>
                <xsd:element ref="ns3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09cad2-c01a-4526-bc98-13a4ed26663f" elementFormDefault="qualified">
    <xsd:import namespace="http://schemas.microsoft.com/office/2006/documentManagement/types"/>
    <xsd:import namespace="http://schemas.microsoft.com/office/infopath/2007/PartnerControls"/>
    <xsd:element name="Topic" ma:index="8" nillable="true" ma:displayName="Topic" ma:format="Dropdown" ma:internalName="Topic">
      <xsd:simpleType>
        <xsd:restriction base="dms:Choice">
          <xsd:enumeration value="Antivirus"/>
          <xsd:enumeration value="Encryption"/>
          <xsd:enumeration value="iPass"/>
          <xsd:enumeration value="Maintenance"/>
          <xsd:enumeration value="Mobile Phone"/>
          <xsd:enumeration value="Networking"/>
          <xsd:enumeration value="Office"/>
          <xsd:enumeration value="Email"/>
          <xsd:enumeration value="PTS"/>
          <xsd:enumeration value="Star"/>
          <xsd:enumeration value="Telephones"/>
          <xsd:enumeration value="Other"/>
        </xsd:restriction>
      </xsd:simpleType>
    </xsd:element>
    <xsd:element name="Status" ma:index="9" nillable="true" ma:displayName="Status" ma:format="Dropdown" ma:internalName="Status">
      <xsd:simpleType>
        <xsd:restriction base="dms:Choice">
          <xsd:enumeration value="Current"/>
          <xsd:enumeration value="Refresh"/>
          <xsd:enumeration value="Unknown"/>
        </xsd:restriction>
      </xsd:simpleType>
    </xsd:element>
    <xsd:element name="Owner" ma:index="10" nillable="true" ma:displayName="Owner" ma:internalName="Owner">
      <xsd:simpleType>
        <xsd:restriction base="dms:Text"/>
      </xsd:simpleType>
    </xsd:element>
    <xsd:element name="SPSDescription" ma:index="11" nillable="true" ma:displayName="Description" ma:internalName="SPS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42e0e-a141-401b-87a1-14adcfce7ee8" elementFormDefault="qualified">
    <xsd:import namespace="http://schemas.microsoft.com/office/2006/documentManagement/types"/>
    <xsd:import namespace="http://schemas.microsoft.com/office/infopath/2007/PartnerControls"/>
    <xsd:element name="_dlc_DocId" ma:index="12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3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4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EsriMapsInfo xmlns="ESRI.ArcGIS.Mapping.OfficeIntegration.PowerPointInfo">
  <Version>Version1</Version>
  <RequiresSignIn>False</RequiresSignIn>
</EsriMapsInfo>
</file>

<file path=customXml/item4.xml><?xml version="1.0" encoding="utf-8"?>
<EsriMapsInfo xmlns="ESRI.ArcGIS.Mapping.OfficeIntegration.PowerPointInfo">
  <Version>Version1</Version>
  <RequiresSignIn>False</RequiresSignIn>
</EsriMapsInfo>
</file>

<file path=customXml/item5.xml><?xml version="1.0" encoding="utf-8"?>
<EsriMapsInfo xmlns="ESRI.ArcGIS.Mapping.OfficeIntegration.PowerPointInfo">
  <Version>Version1</Version>
  <RequiresSignIn>False</RequiresSignIn>
</EsriMapsInfo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8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PSDescription xmlns="8709cad2-c01a-4526-bc98-13a4ed26663f" xsi:nil="true"/>
    <Status xmlns="8709cad2-c01a-4526-bc98-13a4ed26663f" xsi:nil="true"/>
    <Topic xmlns="8709cad2-c01a-4526-bc98-13a4ed26663f" xsi:nil="true"/>
    <Owner xmlns="8709cad2-c01a-4526-bc98-13a4ed26663f" xsi:nil="true"/>
  </documentManagement>
</p:properties>
</file>

<file path=customXml/item9.xml><?xml version="1.0" encoding="utf-8"?>
<EsriMapsInfo xmlns="ESRI.ArcGIS.Mapping.OfficeIntegration.PowerPointInfo">
  <Version>Version1</Version>
  <RequiresSignIn>False</RequiresSignIn>
</EsriMapsInfo>
</file>

<file path=customXml/item10.xml><?xml version="1.0" encoding="utf-8"?>
<EsriMapsInfo xmlns="ESRI.ArcGIS.Mapping.OfficeIntegration.PowerPointInfo">
  <Version>Version1</Version>
  <RequiresSignIn>False</RequiresSignIn>
</EsriMapsInfo>
</file>

<file path=customXml/item11.xml><?xml version="1.0" encoding="utf-8"?>
<EsriMapsInfo xmlns="ESRI.ArcGIS.Mapping.OfficeIntegration.PowerPointInfo">
  <Version>Version1</Version>
  <RequiresSignIn>False</RequiresSignIn>
</EsriMapsInfo>
</file>

<file path=customXml/item12.xml><?xml version="1.0" encoding="utf-8"?>
<EsriMapsInfo xmlns="ESRI.ArcGIS.Mapping.OfficeIntegration.PowerPointInfo">
  <Version>Version1</Version>
  <RequiresSignIn>False</RequiresSignIn>
</EsriMapsInfo>
</file>

<file path=customXml/item13.xml><?xml version="1.0" encoding="utf-8"?>
<EsriMapsInfo xmlns="ESRI.ArcGIS.Mapping.OfficeIntegration.PowerPointInfo">
  <Version>Version1</Version>
  <RequiresSignIn>False</RequiresSignIn>
</EsriMapsInfo>
</file>

<file path=customXml/item14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41CC97BD-58C8-4F1B-8118-963CBDEE3548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D6A87271-81F3-4371-B00B-59ABCCEC95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09cad2-c01a-4526-bc98-13a4ed26663f"/>
    <ds:schemaRef ds:uri="a9442e0e-a141-401b-87a1-14adcfce7e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F870AF-85D1-4ABC-AE5D-F33AEA4A4A8F}">
  <ds:schemaRefs>
    <ds:schemaRef ds:uri="ESRI.ArcGIS.Mapping.OfficeIntegration.PowerPointInfo"/>
  </ds:schemaRefs>
</ds:datastoreItem>
</file>

<file path=customXml/itemProps4.xml><?xml version="1.0" encoding="utf-8"?>
<ds:datastoreItem xmlns:ds="http://schemas.openxmlformats.org/officeDocument/2006/customXml" ds:itemID="{0359A7C1-B109-4DD5-83A1-2CC536A7FE84}">
  <ds:schemaRefs>
    <ds:schemaRef ds:uri="ESRI.ArcGIS.Mapping.OfficeIntegration.PowerPointInfo"/>
  </ds:schemaRefs>
</ds:datastoreItem>
</file>

<file path=customXml/itemProps5.xml><?xml version="1.0" encoding="utf-8"?>
<ds:datastoreItem xmlns:ds="http://schemas.openxmlformats.org/officeDocument/2006/customXml" ds:itemID="{8D22C00E-285D-42E5-A37B-0AB4F65C8F4F}">
  <ds:schemaRefs>
    <ds:schemaRef ds:uri="ESRI.ArcGIS.Mapping.OfficeIntegration.PowerPointInfo"/>
  </ds:schemaRefs>
</ds:datastoreItem>
</file>

<file path=customXml/itemProps6.xml><?xml version="1.0" encoding="utf-8"?>
<ds:datastoreItem xmlns:ds="http://schemas.openxmlformats.org/officeDocument/2006/customXml" ds:itemID="{09543DFF-846B-4427-BB10-DEAA77910ECB}">
  <ds:schemaRefs>
    <ds:schemaRef ds:uri="ESRI.ArcGIS.Mapping.OfficeIntegration.PowerPointInfo"/>
  </ds:schemaRefs>
</ds:datastoreItem>
</file>

<file path=customXml/itemProps7.xml><?xml version="1.0" encoding="utf-8"?>
<ds:datastoreItem xmlns:ds="http://schemas.openxmlformats.org/officeDocument/2006/customXml" ds:itemID="{363F0F31-C042-4631-BA2F-F4094F3003DB}">
  <ds:schemaRefs>
    <ds:schemaRef ds:uri="ESRI.ArcGIS.Mapping.OfficeIntegration.PowerPointInfo"/>
  </ds:schemaRefs>
</ds:datastoreItem>
</file>

<file path=customXml/itemProps8.xml><?xml version="1.0" encoding="utf-8"?>
<ds:datastoreItem xmlns:ds="http://schemas.openxmlformats.org/officeDocument/2006/customXml" ds:itemID="{0B9ED2DE-1112-469E-971B-FF0A05DBB39B}">
  <ds:schemaRefs>
    <ds:schemaRef ds:uri="http://schemas.microsoft.com/office/2006/metadata/properties"/>
    <ds:schemaRef ds:uri="http://schemas.microsoft.com/office/infopath/2007/PartnerControls"/>
    <ds:schemaRef ds:uri="8709cad2-c01a-4526-bc98-13a4ed26663f"/>
  </ds:schemaRefs>
</ds:datastoreItem>
</file>

<file path=customXml/itemProps9.xml><?xml version="1.0" encoding="utf-8"?>
<ds:datastoreItem xmlns:ds="http://schemas.openxmlformats.org/officeDocument/2006/customXml" ds:itemID="{ED8E5BF8-1113-41B9-9211-AB9B2A7713DD}">
  <ds:schemaRefs>
    <ds:schemaRef ds:uri="ESRI.ArcGIS.Mapping.OfficeIntegration.PowerPointInfo"/>
  </ds:schemaRefs>
</ds:datastoreItem>
</file>

<file path=customXml/itemProps10.xml><?xml version="1.0" encoding="utf-8"?>
<ds:datastoreItem xmlns:ds="http://schemas.openxmlformats.org/officeDocument/2006/customXml" ds:itemID="{324B331D-AEE0-4D9F-96FD-F968F713D475}">
  <ds:schemaRefs>
    <ds:schemaRef ds:uri="ESRI.ArcGIS.Mapping.OfficeIntegration.PowerPointInfo"/>
  </ds:schemaRefs>
</ds:datastoreItem>
</file>

<file path=customXml/itemProps11.xml><?xml version="1.0" encoding="utf-8"?>
<ds:datastoreItem xmlns:ds="http://schemas.openxmlformats.org/officeDocument/2006/customXml" ds:itemID="{FE5675AE-8A5F-4F0F-A08B-BF5D19E49468}">
  <ds:schemaRefs>
    <ds:schemaRef ds:uri="ESRI.ArcGIS.Mapping.OfficeIntegration.PowerPointInfo"/>
  </ds:schemaRefs>
</ds:datastoreItem>
</file>

<file path=customXml/itemProps12.xml><?xml version="1.0" encoding="utf-8"?>
<ds:datastoreItem xmlns:ds="http://schemas.openxmlformats.org/officeDocument/2006/customXml" ds:itemID="{B90762A6-6D2B-4FA7-A84A-A21D15FBBA82}">
  <ds:schemaRefs>
    <ds:schemaRef ds:uri="ESRI.ArcGIS.Mapping.OfficeIntegration.PowerPointInfo"/>
  </ds:schemaRefs>
</ds:datastoreItem>
</file>

<file path=customXml/itemProps13.xml><?xml version="1.0" encoding="utf-8"?>
<ds:datastoreItem xmlns:ds="http://schemas.openxmlformats.org/officeDocument/2006/customXml" ds:itemID="{D31BEC31-A2A1-45B3-B89B-F93459FC661E}">
  <ds:schemaRefs>
    <ds:schemaRef ds:uri="ESRI.ArcGIS.Mapping.OfficeIntegration.PowerPointInfo"/>
  </ds:schemaRefs>
</ds:datastoreItem>
</file>

<file path=customXml/itemProps14.xml><?xml version="1.0" encoding="utf-8"?>
<ds:datastoreItem xmlns:ds="http://schemas.openxmlformats.org/officeDocument/2006/customXml" ds:itemID="{6ECDEED8-C758-42C7-BB35-8DBF307C7AB2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SQW Consulting slide template</Template>
  <TotalTime>266</TotalTime>
  <Words>779</Words>
  <Application>Microsoft Office PowerPoint</Application>
  <PresentationFormat>On-screen Show (4:3)</PresentationFormat>
  <Paragraphs>100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Wingdings</vt:lpstr>
      <vt:lpstr>Wingdings 2</vt:lpstr>
      <vt:lpstr>Default Design</vt:lpstr>
      <vt:lpstr>Lessons learned from the Special Educational Needs and Disability (SEN&amp;D) Pathfinder Programme</vt:lpstr>
      <vt:lpstr>An introduction to the SEN&amp;D Pathfinder Evaluation</vt:lpstr>
      <vt:lpstr>Evaluation undertaken in two phases…</vt:lpstr>
      <vt:lpstr>What have we learnt to date?</vt:lpstr>
      <vt:lpstr>Initial cohort - Families’ experience of the process</vt:lpstr>
      <vt:lpstr>Initial cohort - Families’ experience of the process 2</vt:lpstr>
      <vt:lpstr>Positive impacts related to…</vt:lpstr>
      <vt:lpstr>Despite the improvements in the experience</vt:lpstr>
      <vt:lpstr>Contact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Putting Education, Health and Care Plans into practice: challenges around integration and implementation</dc:title>
  <dc:creator>Meera Craston</dc:creator>
  <cp:lastModifiedBy>Meera Craston</cp:lastModifiedBy>
  <cp:revision>17</cp:revision>
  <dcterms:created xsi:type="dcterms:W3CDTF">2014-05-07T08:20:10Z</dcterms:created>
  <dcterms:modified xsi:type="dcterms:W3CDTF">2014-06-03T16:54:25Z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Owner">
    <vt:lpwstr/>
  </property>
  <property fmtid="{D5CDD505-2E9C-101B-9397-08002B2CF9AE}" pid="4" name="Topic">
    <vt:lpwstr/>
  </property>
  <property fmtid="{D5CDD505-2E9C-101B-9397-08002B2CF9AE}" pid="5" name="ContentType">
    <vt:lpwstr>Document</vt:lpwstr>
  </property>
  <property fmtid="{D5CDD505-2E9C-101B-9397-08002B2CF9AE}" pid="6" name="Status">
    <vt:lpwstr/>
  </property>
  <property fmtid="{D5CDD505-2E9C-101B-9397-08002B2CF9AE}" pid="7" name="_dlc_DocId">
    <vt:lpwstr>VU4F4JT5AKYX-27-299</vt:lpwstr>
  </property>
  <property fmtid="{D5CDD505-2E9C-101B-9397-08002B2CF9AE}" pid="8" name="_dlc_DocIdItemGuid">
    <vt:lpwstr>eb54e931-c4fa-4ec6-a2a6-8dd0237ef4b0</vt:lpwstr>
  </property>
  <property fmtid="{D5CDD505-2E9C-101B-9397-08002B2CF9AE}" pid="9" name="_dlc_DocIdUrl">
    <vt:lpwstr>http://portal.sqwgroup.com/sqw/company/ict/_layouts/DocIdRedir.aspx?ID=VU4F4JT5AKYX-27-299, VU4F4JT5AKYX-27-299</vt:lpwstr>
  </property>
</Properties>
</file>