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6"/>
    <p:sldMasterId id="2147483696" r:id="rId7"/>
    <p:sldMasterId id="2147483684" r:id="rId8"/>
    <p:sldMasterId id="2147483672" r:id="rId9"/>
    <p:sldMasterId id="2147483660" r:id="rId10"/>
  </p:sldMasterIdLst>
  <p:notesMasterIdLst>
    <p:notesMasterId r:id="rId22"/>
  </p:notesMasterIdLst>
  <p:handoutMasterIdLst>
    <p:handoutMasterId r:id="rId23"/>
  </p:handoutMasterIdLst>
  <p:sldIdLst>
    <p:sldId id="313" r:id="rId11"/>
    <p:sldId id="332" r:id="rId12"/>
    <p:sldId id="375" r:id="rId13"/>
    <p:sldId id="416" r:id="rId14"/>
    <p:sldId id="360" r:id="rId15"/>
    <p:sldId id="364" r:id="rId16"/>
    <p:sldId id="417" r:id="rId17"/>
    <p:sldId id="418" r:id="rId18"/>
    <p:sldId id="415" r:id="rId19"/>
    <p:sldId id="384" r:id="rId20"/>
    <p:sldId id="393" r:id="rId21"/>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VERINGTON, Angela" initials="OA" lastIdx="5" clrIdx="0"/>
  <p:cmAuthor id="1" name="NIX, Helen" initials="NH" lastIdx="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67A"/>
    <a:srgbClr val="00518E"/>
    <a:srgbClr val="004376"/>
    <a:srgbClr val="004A82"/>
    <a:srgbClr val="0060A8"/>
    <a:srgbClr val="223A58"/>
    <a:srgbClr val="EDE9AF"/>
    <a:srgbClr val="57B5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67730" autoAdjust="0"/>
  </p:normalViewPr>
  <p:slideViewPr>
    <p:cSldViewPr>
      <p:cViewPr varScale="1">
        <p:scale>
          <a:sx n="47" d="100"/>
          <a:sy n="47" d="100"/>
        </p:scale>
        <p:origin x="-1302"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4" d="100"/>
          <a:sy n="54" d="100"/>
        </p:scale>
        <p:origin x="-2634" y="-102"/>
      </p:cViewPr>
      <p:guideLst>
        <p:guide orient="horz" pos="3132"/>
        <p:guide pos="214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4450" y="0"/>
            <a:ext cx="2949575" cy="496888"/>
          </a:xfrm>
          <a:prstGeom prst="rect">
            <a:avLst/>
          </a:prstGeom>
        </p:spPr>
        <p:txBody>
          <a:bodyPr vert="horz" lIns="91440" tIns="45720" rIns="91440" bIns="45720" rtlCol="0"/>
          <a:lstStyle>
            <a:lvl1pPr algn="r">
              <a:defRPr sz="1200"/>
            </a:lvl1pPr>
          </a:lstStyle>
          <a:p>
            <a:fld id="{DA5BEADA-74BC-49E3-A211-CE12510D558A}" type="datetimeFigureOut">
              <a:rPr lang="en-GB" smtClean="0"/>
              <a:t>03/06/2014</a:t>
            </a:fld>
            <a:endParaRPr lang="en-GB"/>
          </a:p>
        </p:txBody>
      </p:sp>
      <p:sp>
        <p:nvSpPr>
          <p:cNvPr id="4" name="Footer Placeholder 3"/>
          <p:cNvSpPr>
            <a:spLocks noGrp="1"/>
          </p:cNvSpPr>
          <p:nvPr>
            <p:ph type="ftr" sz="quarter" idx="2"/>
          </p:nvPr>
        </p:nvSpPr>
        <p:spPr>
          <a:xfrm>
            <a:off x="0" y="9445625"/>
            <a:ext cx="2949575"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4450" y="9445625"/>
            <a:ext cx="2949575" cy="496888"/>
          </a:xfrm>
          <a:prstGeom prst="rect">
            <a:avLst/>
          </a:prstGeom>
        </p:spPr>
        <p:txBody>
          <a:bodyPr vert="horz" lIns="91440" tIns="45720" rIns="91440" bIns="45720" rtlCol="0" anchor="b"/>
          <a:lstStyle>
            <a:lvl1pPr algn="r">
              <a:defRPr sz="1200"/>
            </a:lvl1pPr>
          </a:lstStyle>
          <a:p>
            <a:fld id="{23C886A1-2873-476A-96C9-CC3FD6113F6A}" type="slidenum">
              <a:rPr lang="en-GB" smtClean="0"/>
              <a:t>‹#›</a:t>
            </a:fld>
            <a:endParaRPr lang="en-GB"/>
          </a:p>
        </p:txBody>
      </p:sp>
    </p:spTree>
    <p:extLst>
      <p:ext uri="{BB962C8B-B14F-4D97-AF65-F5344CB8AC3E}">
        <p14:creationId xmlns:p14="http://schemas.microsoft.com/office/powerpoint/2010/main" val="184210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720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4939" y="0"/>
            <a:ext cx="2949099" cy="497205"/>
          </a:xfrm>
          <a:prstGeom prst="rect">
            <a:avLst/>
          </a:prstGeom>
        </p:spPr>
        <p:txBody>
          <a:bodyPr vert="horz" lIns="91440" tIns="45720" rIns="91440" bIns="45720" rtlCol="0"/>
          <a:lstStyle>
            <a:lvl1pPr algn="r">
              <a:defRPr sz="1200"/>
            </a:lvl1pPr>
          </a:lstStyle>
          <a:p>
            <a:fld id="{1B9FACE6-C2C5-4DD4-AD53-06DBE4F9C94D}" type="datetimeFigureOut">
              <a:rPr lang="en-GB" smtClean="0"/>
              <a:t>03/06/2014</a:t>
            </a:fld>
            <a:endParaRPr lang="en-GB" dirty="0"/>
          </a:p>
        </p:txBody>
      </p:sp>
      <p:sp>
        <p:nvSpPr>
          <p:cNvPr id="4" name="Slide Image Placeholder 3"/>
          <p:cNvSpPr>
            <a:spLocks noGrp="1" noRot="1" noChangeAspect="1"/>
          </p:cNvSpPr>
          <p:nvPr>
            <p:ph type="sldImg" idx="2"/>
          </p:nvPr>
        </p:nvSpPr>
        <p:spPr>
          <a:xfrm>
            <a:off x="917575" y="746125"/>
            <a:ext cx="4972050" cy="3729038"/>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0562" y="4723448"/>
            <a:ext cx="5444490" cy="447484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5169"/>
            <a:ext cx="2949099" cy="49720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4939" y="9445169"/>
            <a:ext cx="2949099" cy="497205"/>
          </a:xfrm>
          <a:prstGeom prst="rect">
            <a:avLst/>
          </a:prstGeom>
        </p:spPr>
        <p:txBody>
          <a:bodyPr vert="horz" lIns="91440" tIns="45720" rIns="91440" bIns="45720" rtlCol="0" anchor="b"/>
          <a:lstStyle>
            <a:lvl1pPr algn="r">
              <a:defRPr sz="1200"/>
            </a:lvl1pPr>
          </a:lstStyle>
          <a:p>
            <a:fld id="{668F045E-9408-4FF0-A773-CC5BE585522C}" type="slidenum">
              <a:rPr lang="en-GB" smtClean="0"/>
              <a:t>‹#›</a:t>
            </a:fld>
            <a:endParaRPr lang="en-GB" dirty="0"/>
          </a:p>
        </p:txBody>
      </p:sp>
    </p:spTree>
    <p:extLst>
      <p:ext uri="{BB962C8B-B14F-4D97-AF65-F5344CB8AC3E}">
        <p14:creationId xmlns:p14="http://schemas.microsoft.com/office/powerpoint/2010/main" val="204050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0213" y="273050"/>
            <a:ext cx="5873750" cy="4405313"/>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ABB7FA-2627-47C9-9258-FDF90D155C04}" type="slidenum">
              <a:rPr lang="en-GB" smtClean="0"/>
              <a:t>1</a:t>
            </a:fld>
            <a:endParaRPr lang="en-GB" dirty="0"/>
          </a:p>
        </p:txBody>
      </p:sp>
    </p:spTree>
    <p:extLst>
      <p:ext uri="{BB962C8B-B14F-4D97-AF65-F5344CB8AC3E}">
        <p14:creationId xmlns:p14="http://schemas.microsoft.com/office/powerpoint/2010/main" val="663206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fontAlgn="base"/>
            <a:endParaRPr lang="en-GB" dirty="0"/>
          </a:p>
        </p:txBody>
      </p:sp>
      <p:sp>
        <p:nvSpPr>
          <p:cNvPr id="4" name="Slide Number Placeholder 3"/>
          <p:cNvSpPr>
            <a:spLocks noGrp="1"/>
          </p:cNvSpPr>
          <p:nvPr>
            <p:ph type="sldNum" sz="quarter" idx="10"/>
          </p:nvPr>
        </p:nvSpPr>
        <p:spPr/>
        <p:txBody>
          <a:bodyPr/>
          <a:lstStyle/>
          <a:p>
            <a:fld id="{668F045E-9408-4FF0-A773-CC5BE585522C}" type="slidenum">
              <a:rPr lang="en-GB" smtClean="0"/>
              <a:t>2</a:t>
            </a:fld>
            <a:endParaRPr lang="en-GB" dirty="0"/>
          </a:p>
        </p:txBody>
      </p:sp>
    </p:spTree>
    <p:extLst>
      <p:ext uri="{BB962C8B-B14F-4D97-AF65-F5344CB8AC3E}">
        <p14:creationId xmlns:p14="http://schemas.microsoft.com/office/powerpoint/2010/main" val="172376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pPr>
              <a:defRPr/>
            </a:pPr>
            <a:fld id="{A46F39A7-AC1E-4B92-BCDB-E80CBB715B5B}" type="slidenum">
              <a:rPr lang="en-GB" smtClean="0"/>
              <a:pPr>
                <a:defRPr/>
              </a:pPr>
              <a:t>4</a:t>
            </a:fld>
            <a:endParaRPr lang="en-GB"/>
          </a:p>
        </p:txBody>
      </p:sp>
    </p:spTree>
    <p:extLst>
      <p:ext uri="{BB962C8B-B14F-4D97-AF65-F5344CB8AC3E}">
        <p14:creationId xmlns:p14="http://schemas.microsoft.com/office/powerpoint/2010/main" val="2724757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68F045E-9408-4FF0-A773-CC5BE585522C}" type="slidenum">
              <a:rPr lang="en-GB" smtClean="0"/>
              <a:t>5</a:t>
            </a:fld>
            <a:endParaRPr lang="en-GB" dirty="0"/>
          </a:p>
        </p:txBody>
      </p:sp>
    </p:spTree>
    <p:extLst>
      <p:ext uri="{BB962C8B-B14F-4D97-AF65-F5344CB8AC3E}">
        <p14:creationId xmlns:p14="http://schemas.microsoft.com/office/powerpoint/2010/main" val="1098553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pPr>
              <a:defRPr/>
            </a:pPr>
            <a:endParaRPr lang="en-GB" dirty="0" smtClean="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E2561E0-F577-4091-BB97-E47AE3D9D594}" type="slidenum">
              <a:rPr lang="en-GB" smtClean="0"/>
              <a:t>7</a:t>
            </a:fld>
            <a:endParaRPr lang="en-GB"/>
          </a:p>
        </p:txBody>
      </p:sp>
    </p:spTree>
    <p:extLst>
      <p:ext uri="{BB962C8B-B14F-4D97-AF65-F5344CB8AC3E}">
        <p14:creationId xmlns:p14="http://schemas.microsoft.com/office/powerpoint/2010/main" val="3625836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E2561E0-F577-4091-BB97-E47AE3D9D594}" type="slidenum">
              <a:rPr lang="en-GB" smtClean="0"/>
              <a:t>9</a:t>
            </a:fld>
            <a:endParaRPr lang="en-GB"/>
          </a:p>
        </p:txBody>
      </p:sp>
    </p:spTree>
    <p:extLst>
      <p:ext uri="{BB962C8B-B14F-4D97-AF65-F5344CB8AC3E}">
        <p14:creationId xmlns:p14="http://schemas.microsoft.com/office/powerpoint/2010/main" val="2991600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668F045E-9408-4FF0-A773-CC5BE585522C}" type="slidenum">
              <a:rPr lang="en-GB" smtClean="0"/>
              <a:t>10</a:t>
            </a:fld>
            <a:endParaRPr lang="en-GB" dirty="0"/>
          </a:p>
        </p:txBody>
      </p:sp>
    </p:spTree>
    <p:extLst>
      <p:ext uri="{BB962C8B-B14F-4D97-AF65-F5344CB8AC3E}">
        <p14:creationId xmlns:p14="http://schemas.microsoft.com/office/powerpoint/2010/main" val="1226494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68526A-803B-4534-B654-95E09411B564}"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4016681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lvl1pPr algn="l">
              <a:defRPr sz="1800" b="1">
                <a:solidFill>
                  <a:schemeClr val="accent1">
                    <a:lumMod val="50000"/>
                  </a:schemeClr>
                </a:solidFill>
                <a:latin typeface="Arial" panose="020B0604020202020204" pitchFamily="34" charset="0"/>
                <a:cs typeface="Arial" panose="020B0604020202020204" pitchFamily="34" charset="0"/>
              </a:defRPr>
            </a:lvl1p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572024-3898-457C-8139-5BBD78130629}"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1754172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214C08-AB40-4AF1-AED7-E6CFFD865370}"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3945287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EEA7AD0-C58F-43CB-8FC6-9769168A8320}"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t>‹#›</a:t>
            </a:fld>
            <a:endParaRPr lang="en-GB" dirty="0"/>
          </a:p>
        </p:txBody>
      </p:sp>
      <p:sp>
        <p:nvSpPr>
          <p:cNvPr id="9" name="Title 1"/>
          <p:cNvSpPr>
            <a:spLocks noGrp="1"/>
          </p:cNvSpPr>
          <p:nvPr>
            <p:ph type="title"/>
          </p:nvPr>
        </p:nvSpPr>
        <p:spPr>
          <a:xfrm>
            <a:off x="457200" y="274638"/>
            <a:ext cx="8229600" cy="562074"/>
          </a:xfrm>
        </p:spPr>
        <p:txBody>
          <a:bodyPr>
            <a:normAutofit/>
          </a:bodyPr>
          <a:lstStyle>
            <a:lvl1pPr algn="l">
              <a:defRPr sz="1800" b="1">
                <a:solidFill>
                  <a:schemeClr val="accent1">
                    <a:lumMod val="50000"/>
                  </a:schemeClr>
                </a:solidFill>
                <a:latin typeface="Arial" panose="020B0604020202020204" pitchFamily="34" charset="0"/>
                <a:cs typeface="Arial" panose="020B0604020202020204" pitchFamily="34" charset="0"/>
              </a:defRPr>
            </a:lvl1pPr>
          </a:lstStyle>
          <a:p>
            <a:r>
              <a:rPr lang="en-US" smtClean="0"/>
              <a:t>Click to edit Master title style</a:t>
            </a:r>
            <a:endParaRPr lang="en-GB"/>
          </a:p>
        </p:txBody>
      </p:sp>
    </p:spTree>
    <p:extLst>
      <p:ext uri="{BB962C8B-B14F-4D97-AF65-F5344CB8AC3E}">
        <p14:creationId xmlns:p14="http://schemas.microsoft.com/office/powerpoint/2010/main" val="331276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838CA9-9D44-49C3-82C4-F89F2BEFC7E2}" type="datetime1">
              <a:rPr lang="en-GB" smtClean="0"/>
              <a:t>03/06/2014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2596555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7628EA-D2A5-4CA8-B692-28A38C011A94}" type="datetime1">
              <a:rPr lang="en-GB" smtClean="0"/>
              <a:t>03/06/2014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2863915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3D9C58-C31D-4FAD-B635-856A0DDA5312}" type="datetime1">
              <a:rPr lang="en-GB" smtClean="0"/>
              <a:t>03/06/2014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323910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461B4-C778-4D1D-A64F-89A9562F95AE}"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125044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0F068A-73E4-4A04-9463-CC9B6FDCC7E6}"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245723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984AE6-B5FE-4FFE-9D4B-BB33222B008E}"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1218383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238B7E3-BB67-4988-8509-5BD72F2C2725}"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64797E-40C4-4DB3-9A17-6A52BB8FD8A7}" type="slidenum">
              <a:rPr lang="en-GB" smtClean="0"/>
              <a:t>‹#›</a:t>
            </a:fld>
            <a:endParaRPr lang="en-GB" dirty="0"/>
          </a:p>
        </p:txBody>
      </p:sp>
    </p:spTree>
    <p:extLst>
      <p:ext uri="{BB962C8B-B14F-4D97-AF65-F5344CB8AC3E}">
        <p14:creationId xmlns:p14="http://schemas.microsoft.com/office/powerpoint/2010/main" val="1525570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275903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03/06/2014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14805424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2583939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95192302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204855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309804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1866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2607624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370120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9818498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58598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2759039"/>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03/06/2014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148054242"/>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2583939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951923021"/>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2048555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309804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18668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260762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3701200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9818498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585989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2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208896" y="5949280"/>
            <a:ext cx="1251536" cy="81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2759039"/>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03/06/2014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148054242"/>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25839397"/>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95192302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2048555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309804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18668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260762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smtClean="0"/>
              <a:t>Click to edit Master title style</a:t>
            </a:r>
            <a:endParaRPr lang="en-GB" dirty="0"/>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3701200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9818498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585989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C7C86D-B0C3-4030-A50E-8DE9BF4CFC07}"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73459984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273570D-F1FF-4563-9B19-1D7F3A5EFAF2}"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41024724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473A45-6D48-4BB5-A77B-416D3600B0E6}"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11969935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BBC1E4B-0419-481E-BD47-3A00DACA61AA}"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10121304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6EE05B6-3A9D-43D6-ACEF-09239FA768D6}" type="datetime1">
              <a:rPr lang="en-GB" smtClean="0"/>
              <a:t>03/06/2014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5125477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7937F5-47DD-4FA8-84FE-B1889F9E1CE3}" type="datetime1">
              <a:rPr lang="en-GB" smtClean="0"/>
              <a:t>03/06/2014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8550014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44A64-123C-4297-96E9-45049C30928D}" type="datetime1">
              <a:rPr lang="en-GB" smtClean="0"/>
              <a:t>03/06/2014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36688160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12C7C3-DB64-4918-B316-2523F432C525}"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5252231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4A4B68-CD36-4A02-8CA0-2A2D6D65DEA8}" type="datetime1">
              <a:rPr lang="en-GB" smtClean="0"/>
              <a:t>03/06/2014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40977821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62AD89-2183-4DC2-AFB2-3FC0BF079043}"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15623477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582632-BFA4-4861-A31F-38FECA10E8A5}" type="datetime1">
              <a:rPr lang="en-GB" smtClean="0"/>
              <a:t>03/06/2014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402ABA-617D-4B50-8843-0A6B639B5465}" type="slidenum">
              <a:rPr lang="en-GB" smtClean="0"/>
              <a:t>‹#›</a:t>
            </a:fld>
            <a:endParaRPr lang="en-GB" dirty="0"/>
          </a:p>
        </p:txBody>
      </p:sp>
    </p:spTree>
    <p:extLst>
      <p:ext uri="{BB962C8B-B14F-4D97-AF65-F5344CB8AC3E}">
        <p14:creationId xmlns:p14="http://schemas.microsoft.com/office/powerpoint/2010/main" val="1909801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FFABCF-F321-46E1-A832-85D3163AA329}" type="datetime1">
              <a:rPr lang="en-GB" smtClean="0"/>
              <a:t>03/06/2014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64797E-40C4-4DB3-9A17-6A52BB8FD8A7}" type="slidenum">
              <a:rPr lang="en-GB" smtClean="0"/>
              <a:t>‹#›</a:t>
            </a:fld>
            <a:endParaRPr lang="en-GB" dirty="0"/>
          </a:p>
        </p:txBody>
      </p:sp>
    </p:spTree>
    <p:extLst>
      <p:ext uri="{BB962C8B-B14F-4D97-AF65-F5344CB8AC3E}">
        <p14:creationId xmlns:p14="http://schemas.microsoft.com/office/powerpoint/2010/main" val="2700503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720356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72035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03/06/2014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72035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4D9F5E-F531-4975-98AA-E4E3C3947A75}" type="datetime1">
              <a:rPr lang="en-GB" smtClean="0"/>
              <a:t>03/06/2014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402ABA-617D-4B50-8843-0A6B639B5465}" type="slidenum">
              <a:rPr lang="en-GB" smtClean="0"/>
              <a:t>‹#›</a:t>
            </a:fld>
            <a:endParaRPr lang="en-GB" dirty="0"/>
          </a:p>
        </p:txBody>
      </p:sp>
    </p:spTree>
    <p:extLst>
      <p:ext uri="{BB962C8B-B14F-4D97-AF65-F5344CB8AC3E}">
        <p14:creationId xmlns:p14="http://schemas.microsoft.com/office/powerpoint/2010/main" val="661722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6.jpeg"/><Relationship Id="rId7"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gov.uk/government/publications/implementing-the-0-to-25-special-needs-system" TargetMode="External"/><Relationship Id="rId4" Type="http://schemas.openxmlformats.org/officeDocument/2006/relationships/hyperlink" Target="https://www.education.gov.uk/consultations/"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2030983"/>
            <a:ext cx="7772400" cy="1470025"/>
          </a:xfrm>
        </p:spPr>
        <p:txBody>
          <a:bodyPr>
            <a:normAutofit fontScale="90000"/>
          </a:bodyPr>
          <a:lstStyle/>
          <a:p>
            <a:pPr>
              <a:lnSpc>
                <a:spcPct val="80000"/>
              </a:lnSpc>
              <a:spcAft>
                <a:spcPts val="1200"/>
              </a:spcAft>
            </a:pPr>
            <a:r>
              <a:rPr lang="en-GB" sz="4000" dirty="0">
                <a:solidFill>
                  <a:schemeClr val="accent1">
                    <a:lumMod val="75000"/>
                  </a:schemeClr>
                </a:solidFill>
                <a:latin typeface="Arial" panose="020B0604020202020204" pitchFamily="34" charset="0"/>
                <a:cs typeface="Arial" panose="020B0604020202020204" pitchFamily="34" charset="0"/>
              </a:rPr>
              <a:t>Support and aspiration:</a:t>
            </a:r>
            <a:br>
              <a:rPr lang="en-GB" sz="4000" dirty="0">
                <a:solidFill>
                  <a:schemeClr val="accent1">
                    <a:lumMod val="75000"/>
                  </a:schemeClr>
                </a:solidFill>
                <a:latin typeface="Arial" panose="020B0604020202020204" pitchFamily="34" charset="0"/>
                <a:cs typeface="Arial" panose="020B0604020202020204" pitchFamily="34" charset="0"/>
              </a:rPr>
            </a:br>
            <a:r>
              <a:rPr lang="en-GB" sz="4000" dirty="0" smtClean="0">
                <a:solidFill>
                  <a:schemeClr val="accent1">
                    <a:lumMod val="75000"/>
                  </a:schemeClr>
                </a:solidFill>
                <a:latin typeface="Arial" panose="020B0604020202020204" pitchFamily="34" charset="0"/>
                <a:cs typeface="Arial" panose="020B0604020202020204" pitchFamily="34" charset="0"/>
              </a:rPr>
              <a:t>Implementing the SEN and Disability Reforms</a:t>
            </a:r>
            <a:endParaRPr lang="en-GB" sz="4000" dirty="0">
              <a:solidFill>
                <a:schemeClr val="accent1">
                  <a:lumMod val="75000"/>
                </a:schemeClr>
              </a:solidFill>
              <a:latin typeface="Arial" panose="020B0604020202020204" pitchFamily="34" charset="0"/>
              <a:cs typeface="Arial" panose="020B0604020202020204" pitchFamily="34" charset="0"/>
            </a:endParaRPr>
          </a:p>
        </p:txBody>
      </p:sp>
      <p:pic>
        <p:nvPicPr>
          <p:cNvPr id="3" name="Picture 2" descr="Department for Education" title="Logo"/>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5550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764704"/>
            <a:ext cx="8229600" cy="562074"/>
          </a:xfrm>
        </p:spPr>
        <p:txBody>
          <a:bodyPr>
            <a:normAutofit fontScale="90000"/>
          </a:bodyPr>
          <a:lstStyle/>
          <a:p>
            <a:pPr fontAlgn="base"/>
            <a:r>
              <a:rPr lang="en-GB" sz="2400" dirty="0"/>
              <a:t>The current system of SEND support is complicated, expensive and delivers poor outcomes. </a:t>
            </a:r>
          </a:p>
        </p:txBody>
      </p:sp>
      <p:sp>
        <p:nvSpPr>
          <p:cNvPr id="4" name="Content Placeholder 3"/>
          <p:cNvSpPr>
            <a:spLocks noGrp="1"/>
          </p:cNvSpPr>
          <p:nvPr>
            <p:ph idx="1"/>
          </p:nvPr>
        </p:nvSpPr>
        <p:spPr>
          <a:xfrm>
            <a:off x="289121" y="1484784"/>
            <a:ext cx="8229600" cy="5688632"/>
          </a:xfrm>
        </p:spPr>
        <p:txBody>
          <a:bodyPr>
            <a:normAutofit fontScale="40000" lnSpcReduction="20000"/>
          </a:bodyPr>
          <a:lstStyle/>
          <a:p>
            <a:pPr marL="0" indent="0" fontAlgn="base">
              <a:buNone/>
            </a:pPr>
            <a:endParaRPr lang="en-GB" sz="5100" dirty="0" smtClean="0"/>
          </a:p>
          <a:p>
            <a:pPr fontAlgn="base"/>
            <a:r>
              <a:rPr lang="en-GB" sz="5100" dirty="0"/>
              <a:t>Parents struggle to find the services that should be helping them, have to battle to get the help their children need, and have to tell their stories time and again</a:t>
            </a:r>
            <a:r>
              <a:rPr lang="en-GB" sz="5100" dirty="0" smtClean="0"/>
              <a:t>.</a:t>
            </a:r>
          </a:p>
          <a:p>
            <a:pPr fontAlgn="base"/>
            <a:endParaRPr lang="en-GB" sz="5100" dirty="0"/>
          </a:p>
          <a:p>
            <a:pPr fontAlgn="base"/>
            <a:r>
              <a:rPr lang="en-GB" sz="5100" dirty="0" smtClean="0"/>
              <a:t>Moving from children’s to adults’ services can be very difficult.</a:t>
            </a:r>
          </a:p>
          <a:p>
            <a:pPr marL="0" indent="0" fontAlgn="base">
              <a:buNone/>
            </a:pPr>
            <a:endParaRPr lang="en-GB" sz="5100" dirty="0"/>
          </a:p>
          <a:p>
            <a:pPr fontAlgn="base"/>
            <a:r>
              <a:rPr lang="en-GB" sz="5100" dirty="0" smtClean="0"/>
              <a:t>English LAs spend </a:t>
            </a:r>
            <a:r>
              <a:rPr lang="en-GB" sz="5100" dirty="0"/>
              <a:t>over £</a:t>
            </a:r>
            <a:r>
              <a:rPr lang="en-GB" sz="5100" dirty="0" smtClean="0"/>
              <a:t>5 billion </a:t>
            </a:r>
            <a:r>
              <a:rPr lang="en-GB" sz="5100" dirty="0"/>
              <a:t>a year on </a:t>
            </a:r>
            <a:r>
              <a:rPr lang="en-GB" sz="5100" dirty="0" smtClean="0"/>
              <a:t>SEND </a:t>
            </a:r>
            <a:r>
              <a:rPr lang="en-GB" sz="5100" dirty="0"/>
              <a:t>provision, and yet those with special needs </a:t>
            </a:r>
            <a:r>
              <a:rPr lang="en-GB" sz="5100" dirty="0" smtClean="0"/>
              <a:t>are far more likely to achieve poorly at GCSE, </a:t>
            </a:r>
            <a:r>
              <a:rPr lang="en-GB" sz="5100" dirty="0"/>
              <a:t>N</a:t>
            </a:r>
            <a:r>
              <a:rPr lang="en-GB" sz="5100" dirty="0" smtClean="0"/>
              <a:t>ot be in Education, Employment or Training, or be unemployed.  </a:t>
            </a:r>
          </a:p>
          <a:p>
            <a:pPr marL="0" indent="0" fontAlgn="base">
              <a:buNone/>
            </a:pPr>
            <a:endParaRPr lang="en-GB" sz="5100" dirty="0" smtClean="0"/>
          </a:p>
          <a:p>
            <a:pPr fontAlgn="base"/>
            <a:r>
              <a:rPr lang="en-GB" sz="5100" dirty="0" smtClean="0"/>
              <a:t>These issues affect a lot of people: 1 </a:t>
            </a:r>
            <a:r>
              <a:rPr lang="en-GB" sz="5100" dirty="0"/>
              <a:t>in 5 children are currently identified as having some form of SEND, with 2.8% having a more complex need.  </a:t>
            </a:r>
            <a:endParaRPr lang="en-GB" sz="5100" dirty="0" smtClean="0"/>
          </a:p>
          <a:p>
            <a:pPr fontAlgn="base"/>
            <a:endParaRPr lang="en-GB" sz="4000" dirty="0" smtClean="0"/>
          </a:p>
          <a:p>
            <a:pPr marL="457200" lvl="1" indent="0" fontAlgn="base">
              <a:buNone/>
            </a:pPr>
            <a:endParaRPr lang="en-GB" dirty="0"/>
          </a:p>
          <a:p>
            <a:pPr lvl="1" fontAlgn="base"/>
            <a:endParaRPr lang="en-GB" dirty="0" smtClean="0"/>
          </a:p>
          <a:p>
            <a:pPr lvl="1" fontAlgn="base"/>
            <a:endParaRPr lang="en-GB" dirty="0"/>
          </a:p>
          <a:p>
            <a:pPr fontAlgn="base"/>
            <a:endParaRPr lang="en-GB" dirty="0"/>
          </a:p>
          <a:p>
            <a:pPr marL="0" indent="0">
              <a:buNone/>
            </a:pPr>
            <a:r>
              <a:rPr lang="en-GB" b="1" dirty="0"/>
              <a:t> </a:t>
            </a:r>
            <a:endParaRPr lang="en-GB" dirty="0"/>
          </a:p>
          <a:p>
            <a:endParaRPr lang="en-GB" dirty="0"/>
          </a:p>
        </p:txBody>
      </p:sp>
      <p:sp>
        <p:nvSpPr>
          <p:cNvPr id="2" name="Slide Number Placeholder 1"/>
          <p:cNvSpPr>
            <a:spLocks noGrp="1"/>
          </p:cNvSpPr>
          <p:nvPr>
            <p:ph type="sldNum" sz="quarter" idx="12"/>
          </p:nvPr>
        </p:nvSpPr>
        <p:spPr/>
        <p:txBody>
          <a:bodyPr/>
          <a:lstStyle/>
          <a:p>
            <a:fld id="{2E64797E-40C4-4DB3-9A17-6A52BB8FD8A7}" type="slidenum">
              <a:rPr lang="en-GB" smtClean="0"/>
              <a:t>2</a:t>
            </a:fld>
            <a:endParaRPr lang="en-GB" dirty="0"/>
          </a:p>
        </p:txBody>
      </p:sp>
      <p:pic>
        <p:nvPicPr>
          <p:cNvPr id="1026" name="Picture 2" descr="http://cultureofyes.files.wordpress.com/2011/11/changeahead-249x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3824" y="4941168"/>
            <a:ext cx="1247330" cy="150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5125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1042461"/>
            <a:ext cx="8705850" cy="2585323"/>
          </a:xfrm>
          <a:prstGeom prst="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r>
              <a:rPr lang="en-GB" b="1" dirty="0" smtClean="0">
                <a:latin typeface="Arial" panose="020B0604020202020204" pitchFamily="34" charset="0"/>
                <a:cs typeface="Arial" panose="020B0604020202020204" pitchFamily="34" charset="0"/>
              </a:rPr>
              <a:t>We want children </a:t>
            </a:r>
            <a:r>
              <a:rPr lang="en-GB" b="1" dirty="0">
                <a:latin typeface="Arial" panose="020B0604020202020204" pitchFamily="34" charset="0"/>
                <a:cs typeface="Arial" panose="020B0604020202020204" pitchFamily="34" charset="0"/>
              </a:rPr>
              <a:t>and young people with </a:t>
            </a:r>
            <a:r>
              <a:rPr lang="en-GB" b="1" dirty="0" smtClean="0">
                <a:latin typeface="Arial" panose="020B0604020202020204" pitchFamily="34" charset="0"/>
                <a:cs typeface="Arial" panose="020B0604020202020204" pitchFamily="34" charset="0"/>
              </a:rPr>
              <a:t>special needs and disabilitie</a:t>
            </a:r>
            <a:r>
              <a:rPr lang="en-GB" b="1" dirty="0">
                <a:latin typeface="Arial" panose="020B0604020202020204" pitchFamily="34" charset="0"/>
                <a:cs typeface="Arial" panose="020B0604020202020204" pitchFamily="34" charset="0"/>
              </a:rPr>
              <a:t>s</a:t>
            </a:r>
            <a:r>
              <a:rPr lang="en-GB" b="1" dirty="0" smtClean="0">
                <a:latin typeface="Arial" panose="020B0604020202020204" pitchFamily="34" charset="0"/>
                <a:cs typeface="Arial" panose="020B0604020202020204" pitchFamily="34" charset="0"/>
              </a:rPr>
              <a:t> to achieve </a:t>
            </a:r>
            <a:r>
              <a:rPr lang="en-GB" b="1" dirty="0">
                <a:latin typeface="Arial" panose="020B0604020202020204" pitchFamily="34" charset="0"/>
                <a:cs typeface="Arial" panose="020B0604020202020204" pitchFamily="34" charset="0"/>
              </a:rPr>
              <a:t>well in </a:t>
            </a:r>
            <a:r>
              <a:rPr lang="en-GB" b="1" dirty="0" smtClean="0">
                <a:latin typeface="Arial" panose="020B0604020202020204" pitchFamily="34" charset="0"/>
                <a:cs typeface="Arial" panose="020B0604020202020204" pitchFamily="34" charset="0"/>
              </a:rPr>
              <a:t>their early years, at school </a:t>
            </a:r>
            <a:r>
              <a:rPr lang="en-GB" b="1" dirty="0">
                <a:latin typeface="Arial" panose="020B0604020202020204" pitchFamily="34" charset="0"/>
                <a:cs typeface="Arial" panose="020B0604020202020204" pitchFamily="34" charset="0"/>
              </a:rPr>
              <a:t>and </a:t>
            </a:r>
            <a:r>
              <a:rPr lang="en-GB" b="1" dirty="0" smtClean="0">
                <a:latin typeface="Arial" panose="020B0604020202020204" pitchFamily="34" charset="0"/>
                <a:cs typeface="Arial" panose="020B0604020202020204" pitchFamily="34" charset="0"/>
              </a:rPr>
              <a:t>in college;</a:t>
            </a:r>
            <a:r>
              <a:rPr lang="en-GB" b="1" dirty="0">
                <a:solidFill>
                  <a:srgbClr val="FF0000"/>
                </a:solidFill>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find employment; lead happy and fulfilled lives; and have choice and control over their support.</a:t>
            </a:r>
          </a:p>
          <a:p>
            <a:r>
              <a:rPr lang="en-GB" dirty="0">
                <a:latin typeface="Arial" panose="020B0604020202020204" pitchFamily="34" charset="0"/>
                <a:cs typeface="Arial" panose="020B0604020202020204" pitchFamily="34" charset="0"/>
              </a:rPr>
              <a:t> </a:t>
            </a:r>
          </a:p>
          <a:p>
            <a:pPr lvl="0"/>
            <a:r>
              <a:rPr lang="en-GB" dirty="0"/>
              <a:t>The s</a:t>
            </a:r>
            <a:r>
              <a:rPr lang="en-GB" dirty="0" smtClean="0"/>
              <a:t>pecial needs </a:t>
            </a:r>
            <a:r>
              <a:rPr lang="en-GB" dirty="0"/>
              <a:t>reforms will implement a new approach which seeks to join up help across education, health and care, from birth to 25. Help will be offered at the earliest possible point, with children and young people with </a:t>
            </a:r>
            <a:r>
              <a:rPr lang="en-GB" dirty="0" smtClean="0"/>
              <a:t>SEND and </a:t>
            </a:r>
            <a:r>
              <a:rPr lang="en-GB" dirty="0"/>
              <a:t>their parents or carers fully involved in decisions about their support and what they want to achieve. This will help lead to better outcomes and more efficient ways of working.</a:t>
            </a:r>
          </a:p>
        </p:txBody>
      </p:sp>
      <p:sp>
        <p:nvSpPr>
          <p:cNvPr id="9" name="Slide Number Placeholder 8"/>
          <p:cNvSpPr>
            <a:spLocks noGrp="1"/>
          </p:cNvSpPr>
          <p:nvPr>
            <p:ph type="sldNum" sz="quarter" idx="4294967295"/>
          </p:nvPr>
        </p:nvSpPr>
        <p:spPr>
          <a:xfrm>
            <a:off x="6553200" y="6356350"/>
            <a:ext cx="2133600" cy="365125"/>
          </a:xfrm>
          <a:prstGeom prst="rect">
            <a:avLst/>
          </a:prstGeom>
        </p:spPr>
        <p:txBody>
          <a:bodyPr/>
          <a:lstStyle/>
          <a:p>
            <a:fld id="{2E64797E-40C4-4DB3-9A17-6A52BB8FD8A7}" type="slidenum">
              <a:rPr lang="en-GB" smtClean="0"/>
              <a:t>3</a:t>
            </a:fld>
            <a:endParaRPr lang="en-GB" dirty="0"/>
          </a:p>
        </p:txBody>
      </p:sp>
      <p:pic>
        <p:nvPicPr>
          <p:cNvPr id="1026" name="Picture 2" descr="C:\Users\mhilton\AppData\Local\Temp\wz9ccf\PW1611090018L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627783"/>
            <a:ext cx="1399520" cy="21054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mhilton\AppData\Local\Temp\wz3b30\TS92102825L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5846" y="3627784"/>
            <a:ext cx="1402218" cy="210547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mhilton\AppData\Local\Temp\wzeb6b\PJ0111090055L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3627784"/>
            <a:ext cx="1402020" cy="2105472"/>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mhilton\AppData\Local\Temp\wz0d4d\PW1611090004L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82207" y="3627783"/>
            <a:ext cx="1538265" cy="21054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mhilton\AppData\Local\Temp\wza91e\JS28100944Lo.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79712" y="3627782"/>
            <a:ext cx="1396821" cy="210547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Department for Education" title="Logo"/>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4828" y="5937814"/>
            <a:ext cx="1175604" cy="761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tle 1"/>
          <p:cNvSpPr txBox="1">
            <a:spLocks/>
          </p:cNvSpPr>
          <p:nvPr/>
        </p:nvSpPr>
        <p:spPr>
          <a:xfrm>
            <a:off x="251520" y="130622"/>
            <a:ext cx="8229600" cy="77809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400"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50228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rqNJzwgI9vU/UESekAwt-pI/AAAAAAAAGBc/jhXB5CmGuQM/s1600/Legislat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4268" y="4581128"/>
            <a:ext cx="2594235" cy="2250790"/>
          </a:xfrm>
          <a:prstGeom prst="rect">
            <a:avLst/>
          </a:prstGeom>
          <a:noFill/>
          <a:extLst>
            <a:ext uri="{909E8E84-426E-40DD-AFC4-6F175D3DCCD1}">
              <a14:hiddenFill xmlns:a14="http://schemas.microsoft.com/office/drawing/2010/main">
                <a:solidFill>
                  <a:srgbClr val="FFFFFF"/>
                </a:solidFill>
              </a14:hiddenFill>
            </a:ext>
          </a:extLst>
        </p:spPr>
      </p:pic>
      <p:sp>
        <p:nvSpPr>
          <p:cNvPr id="307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fld id="{FA45253A-00F0-4F8F-9E31-EBED832DA0D2}" type="slidenum">
              <a:rPr lang="en-GB" sz="1400" smtClean="0">
                <a:solidFill>
                  <a:srgbClr val="000000"/>
                </a:solidFill>
              </a:rPr>
              <a:pPr/>
              <a:t>4</a:t>
            </a:fld>
            <a:endParaRPr lang="en-GB" sz="1400" smtClean="0">
              <a:solidFill>
                <a:srgbClr val="000000"/>
              </a:solidFill>
            </a:endParaRPr>
          </a:p>
        </p:txBody>
      </p:sp>
      <p:sp>
        <p:nvSpPr>
          <p:cNvPr id="3078" name="TextBox 4"/>
          <p:cNvSpPr txBox="1">
            <a:spLocks noChangeArrowheads="1"/>
          </p:cNvSpPr>
          <p:nvPr/>
        </p:nvSpPr>
        <p:spPr bwMode="auto">
          <a:xfrm>
            <a:off x="323528" y="980728"/>
            <a:ext cx="7295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en-GB" sz="2400" b="1" dirty="0" smtClean="0">
                <a:solidFill>
                  <a:schemeClr val="accent1">
                    <a:lumMod val="75000"/>
                  </a:schemeClr>
                </a:solidFill>
                <a:latin typeface="Arial" panose="020B0604020202020204" pitchFamily="34" charset="0"/>
                <a:ea typeface="+mj-ea"/>
                <a:cs typeface="Arial" panose="020B0604020202020204" pitchFamily="34" charset="0"/>
              </a:rPr>
              <a:t>Update: the legal framework and implementation</a:t>
            </a:r>
            <a:endParaRPr lang="en-GB" sz="2400" b="1" dirty="0">
              <a:solidFill>
                <a:schemeClr val="accent1">
                  <a:lumMod val="75000"/>
                </a:schemeClr>
              </a:solidFill>
              <a:latin typeface="Arial" panose="020B0604020202020204" pitchFamily="34" charset="0"/>
              <a:ea typeface="+mj-ea"/>
              <a:cs typeface="Arial" panose="020B0604020202020204" pitchFamily="34" charset="0"/>
            </a:endParaRPr>
          </a:p>
        </p:txBody>
      </p:sp>
      <p:sp>
        <p:nvSpPr>
          <p:cNvPr id="2" name="Rectangle 1"/>
          <p:cNvSpPr/>
          <p:nvPr/>
        </p:nvSpPr>
        <p:spPr>
          <a:xfrm>
            <a:off x="0" y="5836734"/>
            <a:ext cx="1403648" cy="10212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23528" y="1703007"/>
            <a:ext cx="8424936" cy="4708981"/>
          </a:xfrm>
          <a:prstGeom prst="rect">
            <a:avLst/>
          </a:prstGeom>
          <a:noFill/>
        </p:spPr>
        <p:txBody>
          <a:bodyPr wrap="square" rtlCol="0">
            <a:spAutoFit/>
          </a:bodyPr>
          <a:lstStyle/>
          <a:p>
            <a:pPr marL="285750" indent="-285750">
              <a:spcBef>
                <a:spcPts val="1200"/>
              </a:spcBef>
              <a:buFontTx/>
              <a:buChar char="-"/>
            </a:pPr>
            <a:r>
              <a:rPr lang="en-GB" sz="2000" dirty="0"/>
              <a:t>Children and Families Act </a:t>
            </a:r>
            <a:r>
              <a:rPr lang="en-GB" sz="2000" dirty="0" smtClean="0"/>
              <a:t>2014 – </a:t>
            </a:r>
            <a:r>
              <a:rPr lang="en-GB" sz="2000" b="1" dirty="0" smtClean="0"/>
              <a:t>Royal Assent 13 March </a:t>
            </a:r>
            <a:r>
              <a:rPr lang="en-GB" sz="2000" b="1" dirty="0"/>
              <a:t>2014</a:t>
            </a:r>
          </a:p>
          <a:p>
            <a:pPr marL="285750" indent="-285750">
              <a:spcBef>
                <a:spcPts val="1200"/>
              </a:spcBef>
              <a:buFontTx/>
              <a:buChar char="-"/>
            </a:pPr>
            <a:r>
              <a:rPr lang="en-GB" sz="2000" dirty="0" smtClean="0"/>
              <a:t>Regulations laid </a:t>
            </a:r>
            <a:r>
              <a:rPr lang="en-GB" sz="2000" dirty="0"/>
              <a:t>– </a:t>
            </a:r>
            <a:r>
              <a:rPr lang="en-GB" sz="2000" dirty="0" smtClean="0"/>
              <a:t>spring 2014</a:t>
            </a:r>
          </a:p>
          <a:p>
            <a:pPr marL="285750" indent="-285750">
              <a:spcBef>
                <a:spcPts val="1200"/>
              </a:spcBef>
              <a:buFontTx/>
              <a:buChar char="-"/>
            </a:pPr>
            <a:r>
              <a:rPr lang="en-GB" sz="2000" dirty="0" smtClean="0"/>
              <a:t>New Special </a:t>
            </a:r>
            <a:r>
              <a:rPr lang="en-GB" sz="2000" dirty="0"/>
              <a:t>Educational</a:t>
            </a:r>
            <a:r>
              <a:rPr lang="en-GB" sz="2000" dirty="0" smtClean="0"/>
              <a:t> Needs and Disability Code of Practice – </a:t>
            </a:r>
            <a:r>
              <a:rPr lang="en-GB" sz="2000" b="1" dirty="0" smtClean="0"/>
              <a:t>final stage of consultation until 6 May. </a:t>
            </a:r>
            <a:r>
              <a:rPr lang="en-GB" sz="2000" dirty="0" smtClean="0"/>
              <a:t>See –   </a:t>
            </a:r>
            <a:r>
              <a:rPr lang="en-GB" sz="2000" u="sng" dirty="0">
                <a:hlinkClick r:id="rId4"/>
              </a:rPr>
              <a:t>https://www.education.gov.uk/consultations/</a:t>
            </a:r>
            <a:endParaRPr lang="en-GB" sz="2000" dirty="0"/>
          </a:p>
          <a:p>
            <a:pPr marL="285750" indent="-285750">
              <a:spcBef>
                <a:spcPts val="1200"/>
              </a:spcBef>
              <a:buFontTx/>
              <a:buChar char="-"/>
            </a:pPr>
            <a:r>
              <a:rPr lang="en-GB" sz="2000" dirty="0" smtClean="0"/>
              <a:t>LAs</a:t>
            </a:r>
            <a:r>
              <a:rPr lang="en-GB" sz="2000" dirty="0"/>
              <a:t>, CCGs and education settings </a:t>
            </a:r>
            <a:r>
              <a:rPr lang="en-GB" sz="2000" dirty="0" smtClean="0"/>
              <a:t>prepare </a:t>
            </a:r>
            <a:r>
              <a:rPr lang="en-GB" sz="2000" dirty="0"/>
              <a:t>for </a:t>
            </a:r>
            <a:r>
              <a:rPr lang="en-GB" sz="2000" dirty="0" smtClean="0"/>
              <a:t>implementation – </a:t>
            </a:r>
            <a:r>
              <a:rPr lang="en-GB" sz="2000" b="1" dirty="0" smtClean="0"/>
              <a:t>implementation pack published 8 April. </a:t>
            </a:r>
            <a:r>
              <a:rPr lang="en-GB" sz="2000" dirty="0" smtClean="0"/>
              <a:t>See – </a:t>
            </a:r>
            <a:r>
              <a:rPr lang="en-GB" sz="2000" dirty="0" smtClean="0">
                <a:hlinkClick r:id="rId5"/>
              </a:rPr>
              <a:t>https</a:t>
            </a:r>
            <a:r>
              <a:rPr lang="en-GB" sz="2000" dirty="0">
                <a:hlinkClick r:id="rId5"/>
              </a:rPr>
              <a:t>://</a:t>
            </a:r>
            <a:r>
              <a:rPr lang="en-GB" sz="2000" dirty="0" smtClean="0">
                <a:hlinkClick r:id="rId5"/>
              </a:rPr>
              <a:t>www.gov.uk/government/publications/implementing-the-0-to-25-special-needs-system</a:t>
            </a:r>
            <a:r>
              <a:rPr lang="en-GB" sz="2000" dirty="0" smtClean="0"/>
              <a:t> </a:t>
            </a:r>
            <a:endParaRPr lang="en-GB" sz="2000" dirty="0"/>
          </a:p>
          <a:p>
            <a:pPr marL="285750" indent="-285750">
              <a:spcBef>
                <a:spcPts val="1200"/>
              </a:spcBef>
              <a:buFontTx/>
              <a:buChar char="-"/>
            </a:pPr>
            <a:r>
              <a:rPr lang="en-GB" sz="2000" b="1" dirty="0" smtClean="0"/>
              <a:t>SEND </a:t>
            </a:r>
            <a:r>
              <a:rPr lang="en-GB" sz="2000" b="1" dirty="0"/>
              <a:t>Reforms </a:t>
            </a:r>
            <a:r>
              <a:rPr lang="en-GB" sz="2000" b="1" dirty="0" smtClean="0"/>
              <a:t>commence </a:t>
            </a:r>
            <a:r>
              <a:rPr lang="en-GB" sz="2000" b="1" dirty="0"/>
              <a:t>from </a:t>
            </a:r>
            <a:r>
              <a:rPr lang="en-GB" sz="2000" b="1" dirty="0" smtClean="0"/>
              <a:t>1 Sept 2014</a:t>
            </a:r>
          </a:p>
          <a:p>
            <a:pPr marL="285750" indent="-285750">
              <a:spcBef>
                <a:spcPts val="1200"/>
              </a:spcBef>
              <a:buFontTx/>
              <a:buChar char="-"/>
            </a:pPr>
            <a:r>
              <a:rPr lang="en-GB" sz="2000" dirty="0" smtClean="0"/>
              <a:t>Transitional arrangements – phase out LDAs by</a:t>
            </a:r>
          </a:p>
          <a:p>
            <a:pPr>
              <a:spcBef>
                <a:spcPts val="1200"/>
              </a:spcBef>
            </a:pPr>
            <a:r>
              <a:rPr lang="en-GB" sz="2000" dirty="0" smtClean="0"/>
              <a:t>     Sept 2016, statements by April 2018</a:t>
            </a:r>
            <a:endParaRPr lang="en-GB" dirty="0" smtClean="0"/>
          </a:p>
        </p:txBody>
      </p:sp>
    </p:spTree>
    <p:extLst>
      <p:ext uri="{BB962C8B-B14F-4D97-AF65-F5344CB8AC3E}">
        <p14:creationId xmlns:p14="http://schemas.microsoft.com/office/powerpoint/2010/main" val="22140461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9506" name="Oval 2"/>
          <p:cNvSpPr>
            <a:spLocks noChangeAspect="1" noChangeArrowheads="1"/>
          </p:cNvSpPr>
          <p:nvPr/>
        </p:nvSpPr>
        <p:spPr bwMode="gray">
          <a:xfrm>
            <a:off x="1795463" y="1306513"/>
            <a:ext cx="5300662" cy="4951412"/>
          </a:xfrm>
          <a:prstGeom prst="ellipse">
            <a:avLst/>
          </a:prstGeom>
          <a:solidFill>
            <a:schemeClr val="accent4">
              <a:lumMod val="60000"/>
              <a:lumOff val="40000"/>
            </a:schemeClr>
          </a:solidFill>
          <a:ln w="12700">
            <a:solidFill>
              <a:schemeClr val="tx1"/>
            </a:solidFill>
            <a:prstDash val="dash"/>
            <a:round/>
            <a:headEnd/>
            <a:tailEnd/>
          </a:ln>
          <a:effectLst/>
          <a:extLst/>
        </p:spPr>
        <p:txBody>
          <a:bodyPr wrap="none" lIns="90000" rIns="90000" anchor="ct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endParaRPr lang="en-US" altLang="en-US" sz="900" b="1"/>
          </a:p>
        </p:txBody>
      </p:sp>
      <p:sp>
        <p:nvSpPr>
          <p:cNvPr id="149507" name="Text Box 3"/>
          <p:cNvSpPr txBox="1">
            <a:spLocks noChangeArrowheads="1"/>
          </p:cNvSpPr>
          <p:nvPr/>
        </p:nvSpPr>
        <p:spPr bwMode="auto">
          <a:xfrm>
            <a:off x="2217738" y="5135844"/>
            <a:ext cx="1762125" cy="463846"/>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Option of a Personal Budget</a:t>
            </a:r>
            <a:endParaRPr lang="en-GB" altLang="en-US" sz="1200" b="1" dirty="0"/>
          </a:p>
        </p:txBody>
      </p:sp>
      <p:sp>
        <p:nvSpPr>
          <p:cNvPr id="149508" name="Text Box 4"/>
          <p:cNvSpPr txBox="1">
            <a:spLocks noChangeArrowheads="1"/>
          </p:cNvSpPr>
          <p:nvPr/>
        </p:nvSpPr>
        <p:spPr bwMode="auto">
          <a:xfrm>
            <a:off x="4525963" y="5135844"/>
            <a:ext cx="2154262" cy="463846"/>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000" tIns="46800" rIns="90000" bIns="46800" anchor="ctr">
            <a:spAutoFit/>
          </a:bodyPr>
          <a:lstStyle/>
          <a:p>
            <a:pPr algn="ctr" eaLnBrk="0" hangingPunct="0">
              <a:spcBef>
                <a:spcPct val="50000"/>
              </a:spcBef>
            </a:pPr>
            <a:r>
              <a:rPr lang="en-GB" altLang="en-US" sz="1200" b="1" dirty="0" smtClean="0"/>
              <a:t>Integrated assessment and planning</a:t>
            </a:r>
            <a:endParaRPr lang="en-GB" altLang="en-US" sz="1200" b="1" dirty="0"/>
          </a:p>
        </p:txBody>
      </p:sp>
      <p:sp>
        <p:nvSpPr>
          <p:cNvPr id="149509" name="Text Box 5"/>
          <p:cNvSpPr txBox="1">
            <a:spLocks noChangeArrowheads="1"/>
          </p:cNvSpPr>
          <p:nvPr/>
        </p:nvSpPr>
        <p:spPr bwMode="auto">
          <a:xfrm>
            <a:off x="3729038" y="1849870"/>
            <a:ext cx="1593850"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Joint commissioning</a:t>
            </a:r>
            <a:endParaRPr lang="en-GB" altLang="en-US" sz="1200" b="1" dirty="0"/>
          </a:p>
        </p:txBody>
      </p:sp>
      <p:sp>
        <p:nvSpPr>
          <p:cNvPr id="149510" name="Text Box 6"/>
          <p:cNvSpPr txBox="1">
            <a:spLocks noChangeArrowheads="1"/>
          </p:cNvSpPr>
          <p:nvPr/>
        </p:nvSpPr>
        <p:spPr bwMode="auto">
          <a:xfrm>
            <a:off x="1824038" y="4487179"/>
            <a:ext cx="1476375"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11" name="Text Box 7"/>
          <p:cNvSpPr txBox="1">
            <a:spLocks noChangeArrowheads="1"/>
          </p:cNvSpPr>
          <p:nvPr/>
        </p:nvSpPr>
        <p:spPr bwMode="auto">
          <a:xfrm>
            <a:off x="2243138" y="2312171"/>
            <a:ext cx="1057275" cy="833178"/>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200" b="1" dirty="0" smtClean="0"/>
              <a:t>Better disagreement resolution processes</a:t>
            </a:r>
            <a:endParaRPr lang="en-GB" altLang="en-US" sz="1200" b="1" dirty="0"/>
          </a:p>
        </p:txBody>
      </p:sp>
      <p:sp>
        <p:nvSpPr>
          <p:cNvPr id="149512" name="Rectangle 8"/>
          <p:cNvSpPr>
            <a:spLocks noGrp="1" noChangeArrowheads="1"/>
          </p:cNvSpPr>
          <p:nvPr>
            <p:ph type="title"/>
          </p:nvPr>
        </p:nvSpPr>
        <p:spPr>
          <a:xfrm>
            <a:off x="935037" y="422275"/>
            <a:ext cx="7042150" cy="1143000"/>
          </a:xfrm>
        </p:spPr>
        <p:txBody>
          <a:bodyPr>
            <a:normAutofit/>
          </a:bodyPr>
          <a:lstStyle/>
          <a:p>
            <a:r>
              <a:rPr lang="en-GB" altLang="en-US" sz="2400" b="1" dirty="0" smtClean="0">
                <a:solidFill>
                  <a:schemeClr val="accent1">
                    <a:lumMod val="75000"/>
                  </a:schemeClr>
                </a:solidFill>
                <a:latin typeface="Arial" panose="020B0604020202020204" pitchFamily="34" charset="0"/>
                <a:cs typeface="Arial" panose="020B0604020202020204" pitchFamily="34" charset="0"/>
              </a:rPr>
              <a:t>C</a:t>
            </a:r>
            <a:r>
              <a:rPr lang="en-GB" altLang="en-US" sz="2400" b="1" dirty="0" smtClean="0">
                <a:solidFill>
                  <a:schemeClr val="accent1">
                    <a:lumMod val="75000"/>
                  </a:schemeClr>
                </a:solidFill>
                <a:latin typeface="Arial" panose="020B0604020202020204" pitchFamily="34" charset="0"/>
                <a:cs typeface="Arial" panose="020B0604020202020204" pitchFamily="34" charset="0"/>
              </a:rPr>
              <a:t>hildren </a:t>
            </a:r>
            <a:r>
              <a:rPr lang="en-GB" altLang="en-US" sz="2400" b="1" dirty="0">
                <a:solidFill>
                  <a:schemeClr val="accent1">
                    <a:lumMod val="75000"/>
                  </a:schemeClr>
                </a:solidFill>
                <a:latin typeface="Arial" panose="020B0604020202020204" pitchFamily="34" charset="0"/>
                <a:cs typeface="Arial" panose="020B0604020202020204" pitchFamily="34" charset="0"/>
              </a:rPr>
              <a:t>and young people at the centre</a:t>
            </a:r>
          </a:p>
        </p:txBody>
      </p:sp>
      <p:sp>
        <p:nvSpPr>
          <p:cNvPr id="149513" name="Oval 9"/>
          <p:cNvSpPr>
            <a:spLocks noChangeAspect="1" noChangeArrowheads="1"/>
          </p:cNvSpPr>
          <p:nvPr/>
        </p:nvSpPr>
        <p:spPr bwMode="gray">
          <a:xfrm>
            <a:off x="3729038" y="3090863"/>
            <a:ext cx="1406525" cy="1312862"/>
          </a:xfrm>
          <a:prstGeom prst="ellipse">
            <a:avLst/>
          </a:prstGeom>
          <a:solidFill>
            <a:srgbClr val="FFFF00"/>
          </a:solidFill>
          <a:ln>
            <a:noFill/>
          </a:ln>
          <a:effectLst/>
          <a:extLst>
            <a:ext uri="{91240B29-F687-4F45-9708-019B960494DF}">
              <a14:hiddenLine xmlns:a14="http://schemas.microsoft.com/office/drawing/2010/main" w="2857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rIns="90000" anchor="ct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endParaRPr lang="en-US" altLang="en-US" sz="900" b="1"/>
          </a:p>
        </p:txBody>
      </p:sp>
      <p:sp>
        <p:nvSpPr>
          <p:cNvPr id="149514" name="Text Box 10"/>
          <p:cNvSpPr txBox="1">
            <a:spLocks noChangeAspect="1" noChangeArrowheads="1"/>
          </p:cNvSpPr>
          <p:nvPr/>
        </p:nvSpPr>
        <p:spPr bwMode="gray">
          <a:xfrm>
            <a:off x="3614738" y="3214062"/>
            <a:ext cx="1611312"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rIns="90000" anchor="ctr">
            <a:spAutoFit/>
          </a:bodyPr>
          <a:lstStyle>
            <a:lvl1pPr algn="l">
              <a:defRPr>
                <a:solidFill>
                  <a:schemeClr val="tx1"/>
                </a:solidFill>
                <a:latin typeface="Arial" charset="0"/>
              </a:defRPr>
            </a:lvl1pPr>
            <a:lvl2pPr marL="228600" indent="-114300" algn="l">
              <a:defRPr>
                <a:solidFill>
                  <a:schemeClr val="tx1"/>
                </a:solidFill>
                <a:latin typeface="Arial" charset="0"/>
              </a:defRPr>
            </a:lvl2pPr>
            <a:lvl3pPr marL="457200" indent="-114300" algn="l">
              <a:defRPr>
                <a:solidFill>
                  <a:schemeClr val="tx1"/>
                </a:solidFill>
                <a:latin typeface="Arial" charset="0"/>
              </a:defRPr>
            </a:lvl3pPr>
            <a:lvl4pPr marL="690563" indent="-119063" algn="l">
              <a:defRPr>
                <a:solidFill>
                  <a:schemeClr val="tx1"/>
                </a:solidFill>
                <a:latin typeface="Arial" charset="0"/>
              </a:defRPr>
            </a:lvl4pPr>
            <a:lvl5pPr algn="l">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r>
              <a:rPr lang="en-GB" altLang="en-US" sz="1200" b="1" dirty="0" smtClean="0"/>
              <a:t>0-25 </a:t>
            </a:r>
          </a:p>
          <a:p>
            <a:pPr algn="ctr" eaLnBrk="0" hangingPunct="0"/>
            <a:r>
              <a:rPr lang="en-GB" altLang="en-US" sz="1200" b="1" dirty="0" smtClean="0"/>
              <a:t>Children and young people with SEND</a:t>
            </a:r>
          </a:p>
          <a:p>
            <a:pPr algn="ctr" eaLnBrk="0" hangingPunct="0"/>
            <a:r>
              <a:rPr lang="en-GB" altLang="en-US" sz="1200" b="1" dirty="0" smtClean="0"/>
              <a:t>and families </a:t>
            </a:r>
            <a:endParaRPr lang="en-GB" altLang="en-US" sz="1400" b="1" dirty="0">
              <a:latin typeface="Times New Roman" pitchFamily="18" charset="0"/>
            </a:endParaRPr>
          </a:p>
        </p:txBody>
      </p:sp>
      <p:sp>
        <p:nvSpPr>
          <p:cNvPr id="149515" name="Text Box 11"/>
          <p:cNvSpPr txBox="1">
            <a:spLocks noChangeArrowheads="1"/>
          </p:cNvSpPr>
          <p:nvPr/>
        </p:nvSpPr>
        <p:spPr bwMode="auto">
          <a:xfrm>
            <a:off x="0" y="1105675"/>
            <a:ext cx="2112963" cy="1571842"/>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Where disagreements happen, they can be resolved early and amicably, with the option of a Tribunal for those that need it </a:t>
            </a:r>
            <a:endParaRPr lang="en-GB" altLang="en-US" sz="1600" b="1" dirty="0"/>
          </a:p>
        </p:txBody>
      </p:sp>
      <p:sp>
        <p:nvSpPr>
          <p:cNvPr id="149516" name="Text Box 12"/>
          <p:cNvSpPr txBox="1">
            <a:spLocks noChangeArrowheads="1"/>
          </p:cNvSpPr>
          <p:nvPr/>
        </p:nvSpPr>
        <p:spPr bwMode="auto">
          <a:xfrm>
            <a:off x="6557286" y="1064516"/>
            <a:ext cx="2425700" cy="132562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Children, young people and parents understand a joined up system, designed around their needs</a:t>
            </a:r>
            <a:endParaRPr lang="en-GB" altLang="en-US" sz="1400" b="1" dirty="0"/>
          </a:p>
        </p:txBody>
      </p:sp>
      <p:sp>
        <p:nvSpPr>
          <p:cNvPr id="149517" name="AutoShape 13"/>
          <p:cNvSpPr>
            <a:spLocks noChangeArrowheads="1"/>
          </p:cNvSpPr>
          <p:nvPr/>
        </p:nvSpPr>
        <p:spPr bwMode="auto">
          <a:xfrm>
            <a:off x="2830513" y="2270125"/>
            <a:ext cx="3181350" cy="2974975"/>
          </a:xfrm>
          <a:custGeom>
            <a:avLst/>
            <a:gdLst>
              <a:gd name="G0" fmla="+- 6101 0 0"/>
              <a:gd name="G1" fmla="+- 21600 0 6101"/>
              <a:gd name="G2" fmla="+- 21600 0 610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6101" y="10800"/>
                </a:moveTo>
                <a:cubicBezTo>
                  <a:pt x="6101" y="13395"/>
                  <a:pt x="8205" y="15499"/>
                  <a:pt x="10800" y="15499"/>
                </a:cubicBezTo>
                <a:cubicBezTo>
                  <a:pt x="13395" y="15499"/>
                  <a:pt x="15499" y="13395"/>
                  <a:pt x="15499" y="10800"/>
                </a:cubicBezTo>
                <a:cubicBezTo>
                  <a:pt x="15499" y="8205"/>
                  <a:pt x="13395" y="6101"/>
                  <a:pt x="10800" y="6101"/>
                </a:cubicBezTo>
                <a:cubicBezTo>
                  <a:pt x="8205" y="6101"/>
                  <a:pt x="6101" y="8205"/>
                  <a:pt x="6101" y="10800"/>
                </a:cubicBezTo>
                <a:close/>
              </a:path>
            </a:pathLst>
          </a:custGeom>
          <a:solidFill>
            <a:schemeClr val="bg2"/>
          </a:solidFill>
          <a:ln w="127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eaLnBrk="0" hangingPunct="0"/>
            <a:endParaRPr lang="en-US" altLang="en-US" sz="900"/>
          </a:p>
        </p:txBody>
      </p:sp>
      <p:sp>
        <p:nvSpPr>
          <p:cNvPr id="149518" name="Text Box 14"/>
          <p:cNvSpPr txBox="1">
            <a:spLocks noChangeArrowheads="1"/>
          </p:cNvSpPr>
          <p:nvPr/>
        </p:nvSpPr>
        <p:spPr bwMode="auto">
          <a:xfrm>
            <a:off x="3809999" y="2651180"/>
            <a:ext cx="1292225" cy="248402"/>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000" b="1" dirty="0" smtClean="0"/>
              <a:t>Having friends</a:t>
            </a:r>
            <a:endParaRPr lang="en-GB" altLang="en-US" sz="1200" b="1" dirty="0"/>
          </a:p>
        </p:txBody>
      </p:sp>
      <p:sp>
        <p:nvSpPr>
          <p:cNvPr id="149519" name="Text Box 15"/>
          <p:cNvSpPr txBox="1">
            <a:spLocks noChangeArrowheads="1"/>
          </p:cNvSpPr>
          <p:nvPr/>
        </p:nvSpPr>
        <p:spPr bwMode="auto">
          <a:xfrm>
            <a:off x="3779838" y="2367559"/>
            <a:ext cx="1304925" cy="309958"/>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400" b="1" dirty="0" smtClean="0"/>
              <a:t>Outcomes</a:t>
            </a:r>
            <a:r>
              <a:rPr lang="en-GB" altLang="en-US" sz="1200" b="1" dirty="0" smtClean="0">
                <a:solidFill>
                  <a:schemeClr val="bg1"/>
                </a:solidFill>
              </a:rPr>
              <a:t> </a:t>
            </a:r>
            <a:r>
              <a:rPr lang="en-GB" altLang="en-US" sz="1200" b="1" dirty="0" smtClean="0"/>
              <a:t> </a:t>
            </a:r>
            <a:endParaRPr lang="en-GB" altLang="en-US" sz="1200" b="1" dirty="0"/>
          </a:p>
        </p:txBody>
      </p:sp>
      <p:sp>
        <p:nvSpPr>
          <p:cNvPr id="149520" name="Text Box 16"/>
          <p:cNvSpPr txBox="1">
            <a:spLocks noChangeArrowheads="1"/>
          </p:cNvSpPr>
          <p:nvPr/>
        </p:nvSpPr>
        <p:spPr bwMode="auto">
          <a:xfrm>
            <a:off x="4916488" y="2976593"/>
            <a:ext cx="952500" cy="402291"/>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Employment prospects</a:t>
            </a:r>
            <a:endParaRPr lang="en-GB" altLang="en-US" sz="1200" b="1" dirty="0"/>
          </a:p>
        </p:txBody>
      </p:sp>
      <p:sp>
        <p:nvSpPr>
          <p:cNvPr id="149521" name="Text Box 17"/>
          <p:cNvSpPr txBox="1">
            <a:spLocks noChangeArrowheads="1"/>
          </p:cNvSpPr>
          <p:nvPr/>
        </p:nvSpPr>
        <p:spPr bwMode="auto">
          <a:xfrm>
            <a:off x="3006725" y="3022760"/>
            <a:ext cx="952500" cy="433068"/>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Positive Wellbeing</a:t>
            </a:r>
            <a:r>
              <a:rPr lang="en-GB" altLang="en-US" sz="1200" b="1" dirty="0" smtClean="0"/>
              <a:t> </a:t>
            </a:r>
            <a:endParaRPr lang="en-GB" altLang="en-US" sz="1200" b="1" dirty="0"/>
          </a:p>
        </p:txBody>
      </p:sp>
      <p:sp>
        <p:nvSpPr>
          <p:cNvPr id="149522" name="Text Box 18"/>
          <p:cNvSpPr txBox="1">
            <a:spLocks noChangeArrowheads="1"/>
          </p:cNvSpPr>
          <p:nvPr/>
        </p:nvSpPr>
        <p:spPr bwMode="auto">
          <a:xfrm>
            <a:off x="3186113" y="4443522"/>
            <a:ext cx="1162050"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23" name="Text Box 19"/>
          <p:cNvSpPr txBox="1">
            <a:spLocks noChangeArrowheads="1"/>
          </p:cNvSpPr>
          <p:nvPr/>
        </p:nvSpPr>
        <p:spPr bwMode="auto">
          <a:xfrm>
            <a:off x="4810126" y="4259220"/>
            <a:ext cx="1031875" cy="402291"/>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000" tIns="46800" rIns="90000" bIns="46800" anchor="ctr">
            <a:spAutoFit/>
          </a:bodyPr>
          <a:lstStyle/>
          <a:p>
            <a:pPr eaLnBrk="0" hangingPunct="0">
              <a:spcBef>
                <a:spcPct val="50000"/>
              </a:spcBef>
            </a:pPr>
            <a:r>
              <a:rPr lang="en-GB" altLang="en-US" sz="1000" b="1" dirty="0" smtClean="0"/>
              <a:t>Good qualifications</a:t>
            </a:r>
            <a:endParaRPr lang="en-GB" altLang="en-US" sz="1200" b="1" dirty="0"/>
          </a:p>
        </p:txBody>
      </p:sp>
      <p:sp>
        <p:nvSpPr>
          <p:cNvPr id="149524" name="Text Box 20"/>
          <p:cNvSpPr txBox="1">
            <a:spLocks noChangeArrowheads="1"/>
          </p:cNvSpPr>
          <p:nvPr/>
        </p:nvSpPr>
        <p:spPr bwMode="auto">
          <a:xfrm>
            <a:off x="3186113" y="4282303"/>
            <a:ext cx="952500" cy="479235"/>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r>
              <a:rPr lang="en-GB" altLang="en-US" sz="1000" b="1" dirty="0" smtClean="0"/>
              <a:t>Making their </a:t>
            </a:r>
          </a:p>
          <a:p>
            <a:pPr eaLnBrk="0" hangingPunct="0">
              <a:spcBef>
                <a:spcPct val="50000"/>
              </a:spcBef>
            </a:pPr>
            <a:r>
              <a:rPr lang="en-GB" altLang="en-US" sz="1000" b="1" dirty="0" smtClean="0"/>
              <a:t>views heard</a:t>
            </a:r>
            <a:endParaRPr lang="en-GB" altLang="en-US" sz="1200" b="1" dirty="0"/>
          </a:p>
        </p:txBody>
      </p:sp>
      <p:sp>
        <p:nvSpPr>
          <p:cNvPr id="149525" name="Text Box 21"/>
          <p:cNvSpPr txBox="1">
            <a:spLocks noChangeArrowheads="1"/>
          </p:cNvSpPr>
          <p:nvPr/>
        </p:nvSpPr>
        <p:spPr bwMode="auto">
          <a:xfrm>
            <a:off x="4420394" y="4521921"/>
            <a:ext cx="1162050"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eaLnBrk="0" hangingPunct="0">
              <a:spcBef>
                <a:spcPct val="50000"/>
              </a:spcBef>
            </a:pPr>
            <a:endParaRPr lang="en-GB" altLang="en-US" sz="1200" b="1" dirty="0"/>
          </a:p>
        </p:txBody>
      </p:sp>
      <p:sp>
        <p:nvSpPr>
          <p:cNvPr id="149528" name="Text Box 24"/>
          <p:cNvSpPr txBox="1">
            <a:spLocks noChangeArrowheads="1"/>
          </p:cNvSpPr>
          <p:nvPr/>
        </p:nvSpPr>
        <p:spPr bwMode="auto">
          <a:xfrm>
            <a:off x="5390355" y="2270125"/>
            <a:ext cx="1265238"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317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a:spcBef>
                <a:spcPct val="50000"/>
              </a:spcBef>
            </a:pPr>
            <a:r>
              <a:rPr lang="en-GB" altLang="en-US" sz="1200" b="1" dirty="0" smtClean="0"/>
              <a:t>Local offer</a:t>
            </a:r>
            <a:endParaRPr lang="en-GB" altLang="en-US" sz="1400" dirty="0"/>
          </a:p>
        </p:txBody>
      </p:sp>
      <p:sp>
        <p:nvSpPr>
          <p:cNvPr id="25" name="Text Box 5"/>
          <p:cNvSpPr txBox="1">
            <a:spLocks noChangeArrowheads="1"/>
          </p:cNvSpPr>
          <p:nvPr/>
        </p:nvSpPr>
        <p:spPr bwMode="auto">
          <a:xfrm>
            <a:off x="3659187" y="1425685"/>
            <a:ext cx="1593850" cy="27918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eaLnBrk="0" hangingPunct="0">
              <a:spcBef>
                <a:spcPct val="50000"/>
              </a:spcBef>
            </a:pPr>
            <a:r>
              <a:rPr lang="en-GB" altLang="en-US" sz="1200" b="1" dirty="0" smtClean="0"/>
              <a:t>Enablers </a:t>
            </a:r>
            <a:endParaRPr lang="en-GB" altLang="en-US" sz="1200" b="1" dirty="0"/>
          </a:p>
        </p:txBody>
      </p:sp>
      <p:sp>
        <p:nvSpPr>
          <p:cNvPr id="27" name="Text Box 12"/>
          <p:cNvSpPr txBox="1">
            <a:spLocks noChangeArrowheads="1"/>
          </p:cNvSpPr>
          <p:nvPr/>
        </p:nvSpPr>
        <p:spPr bwMode="auto">
          <a:xfrm>
            <a:off x="6526049" y="5261639"/>
            <a:ext cx="2425700" cy="132562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l" eaLnBrk="0" hangingPunct="0">
              <a:spcBef>
                <a:spcPct val="50000"/>
              </a:spcBef>
            </a:pPr>
            <a:r>
              <a:rPr lang="en-GB" altLang="en-US" sz="1600" b="1" dirty="0" smtClean="0"/>
              <a:t>Education Health and Care Plan is holistic, co-produced, focused on outcomes, and is delivered</a:t>
            </a:r>
            <a:endParaRPr lang="en-GB" altLang="en-US" sz="1400" b="1" dirty="0"/>
          </a:p>
        </p:txBody>
      </p:sp>
      <p:sp>
        <p:nvSpPr>
          <p:cNvPr id="28" name="Text Box 12"/>
          <p:cNvSpPr txBox="1">
            <a:spLocks noChangeArrowheads="1"/>
          </p:cNvSpPr>
          <p:nvPr/>
        </p:nvSpPr>
        <p:spPr bwMode="auto">
          <a:xfrm>
            <a:off x="132860" y="5386811"/>
            <a:ext cx="2425700" cy="586957"/>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1270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lvl="0" fontAlgn="base" hangingPunct="0"/>
            <a:r>
              <a:rPr lang="en-GB" sz="1600" b="1" dirty="0"/>
              <a:t>Extending choice and control over their support</a:t>
            </a:r>
            <a:r>
              <a:rPr lang="en-GB" sz="1600" dirty="0"/>
              <a:t>.</a:t>
            </a:r>
          </a:p>
        </p:txBody>
      </p:sp>
      <p:sp>
        <p:nvSpPr>
          <p:cNvPr id="26" name="Text Box 24"/>
          <p:cNvSpPr txBox="1">
            <a:spLocks noChangeArrowheads="1"/>
          </p:cNvSpPr>
          <p:nvPr/>
        </p:nvSpPr>
        <p:spPr bwMode="auto">
          <a:xfrm>
            <a:off x="5924667" y="3378884"/>
            <a:ext cx="1265238" cy="648512"/>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31750">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a:spcBef>
                <a:spcPct val="50000"/>
              </a:spcBef>
            </a:pPr>
            <a:r>
              <a:rPr lang="en-GB" altLang="en-US" sz="1200" b="1" dirty="0" smtClean="0"/>
              <a:t>Information, advice and support</a:t>
            </a:r>
            <a:endParaRPr lang="en-GB" altLang="en-US" sz="1400" dirty="0"/>
          </a:p>
        </p:txBody>
      </p:sp>
    </p:spTree>
    <p:extLst>
      <p:ext uri="{BB962C8B-B14F-4D97-AF65-F5344CB8AC3E}">
        <p14:creationId xmlns:p14="http://schemas.microsoft.com/office/powerpoint/2010/main" val="3283486132"/>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95536" y="5229200"/>
            <a:ext cx="8568952" cy="1224136"/>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650" name="Rectangle 2"/>
          <p:cNvSpPr>
            <a:spLocks noGrp="1" noChangeArrowheads="1"/>
          </p:cNvSpPr>
          <p:nvPr>
            <p:ph type="title"/>
          </p:nvPr>
        </p:nvSpPr>
        <p:spPr>
          <a:xfrm>
            <a:off x="395536" y="692696"/>
            <a:ext cx="8280920" cy="720725"/>
          </a:xfrm>
        </p:spPr>
        <p:txBody>
          <a:bodyPr>
            <a:normAutofit/>
          </a:bodyPr>
          <a:lstStyle/>
          <a:p>
            <a:r>
              <a:rPr lang="en-GB" sz="2400" dirty="0" smtClean="0">
                <a:solidFill>
                  <a:schemeClr val="accent1">
                    <a:lumMod val="75000"/>
                  </a:schemeClr>
                </a:solidFill>
              </a:rPr>
              <a:t>This approach works</a:t>
            </a:r>
            <a:endParaRPr lang="en-GB" sz="2400" dirty="0">
              <a:solidFill>
                <a:schemeClr val="accent1">
                  <a:lumMod val="75000"/>
                </a:schemeClr>
              </a:solidFill>
            </a:endParaRPr>
          </a:p>
        </p:txBody>
      </p:sp>
      <p:sp>
        <p:nvSpPr>
          <p:cNvPr id="28675" name="Rectangle 3"/>
          <p:cNvSpPr>
            <a:spLocks noGrp="1" noChangeArrowheads="1"/>
          </p:cNvSpPr>
          <p:nvPr>
            <p:ph type="body" idx="1"/>
          </p:nvPr>
        </p:nvSpPr>
        <p:spPr>
          <a:xfrm>
            <a:off x="899592" y="1342157"/>
            <a:ext cx="7128792" cy="5087372"/>
          </a:xfrm>
          <a:ln>
            <a:noFill/>
          </a:ln>
        </p:spPr>
        <p:txBody>
          <a:bodyPr>
            <a:normAutofit/>
          </a:bodyPr>
          <a:lstStyle/>
          <a:p>
            <a:pPr marL="0" lvl="0" indent="0" eaLnBrk="1" fontAlgn="auto" hangingPunct="1">
              <a:spcBef>
                <a:spcPts val="0"/>
              </a:spcBef>
              <a:spcAft>
                <a:spcPts val="0"/>
              </a:spcAft>
              <a:buNone/>
              <a:defRPr/>
            </a:pPr>
            <a:r>
              <a:rPr lang="en-GB" sz="2000" b="0" kern="1200" dirty="0" smtClean="0"/>
              <a:t>31 </a:t>
            </a:r>
            <a:r>
              <a:rPr lang="en-GB" sz="2000" dirty="0" smtClean="0"/>
              <a:t>Pathfinder authorities have been testing the reforms. They found:</a:t>
            </a:r>
          </a:p>
          <a:p>
            <a:pPr marL="0" lvl="0" indent="0" eaLnBrk="1" fontAlgn="auto" hangingPunct="1">
              <a:spcBef>
                <a:spcPts val="0"/>
              </a:spcBef>
              <a:spcAft>
                <a:spcPts val="0"/>
              </a:spcAft>
              <a:buNone/>
              <a:defRPr/>
            </a:pPr>
            <a:endParaRPr lang="en-GB" sz="800" dirty="0" smtClean="0"/>
          </a:p>
          <a:p>
            <a:pPr lvl="0" eaLnBrk="1" fontAlgn="auto" hangingPunct="1">
              <a:spcBef>
                <a:spcPts val="0"/>
              </a:spcBef>
              <a:spcAft>
                <a:spcPts val="0"/>
              </a:spcAft>
              <a:buFont typeface="Arial" pitchFamily="34" charset="0"/>
              <a:buChar char="•"/>
              <a:defRPr/>
            </a:pPr>
            <a:r>
              <a:rPr lang="en-GB" sz="2000" b="0" kern="1200" dirty="0" smtClean="0">
                <a:solidFill>
                  <a:schemeClr val="accent4"/>
                </a:solidFill>
              </a:rPr>
              <a:t>Families</a:t>
            </a:r>
            <a:r>
              <a:rPr lang="en-GB" sz="2000" b="0" kern="1200" dirty="0" smtClean="0"/>
              <a:t> feel more in control, better informed and more satisfied with the services they receive;</a:t>
            </a:r>
          </a:p>
          <a:p>
            <a:pPr marL="0" lvl="0" indent="0" eaLnBrk="1" fontAlgn="auto" hangingPunct="1">
              <a:spcBef>
                <a:spcPts val="0"/>
              </a:spcBef>
              <a:spcAft>
                <a:spcPts val="0"/>
              </a:spcAft>
              <a:buNone/>
              <a:defRPr/>
            </a:pPr>
            <a:endParaRPr lang="en-GB" sz="2000" b="0" kern="1200" dirty="0" smtClean="0"/>
          </a:p>
          <a:p>
            <a:pPr lvl="0" eaLnBrk="1" fontAlgn="auto" hangingPunct="1">
              <a:spcBef>
                <a:spcPts val="0"/>
              </a:spcBef>
              <a:spcAft>
                <a:spcPts val="0"/>
              </a:spcAft>
              <a:buFont typeface="Arial" pitchFamily="34" charset="0"/>
              <a:buChar char="•"/>
              <a:defRPr/>
            </a:pPr>
            <a:r>
              <a:rPr lang="en-GB" sz="2000" b="0" kern="1200" dirty="0" smtClean="0">
                <a:solidFill>
                  <a:schemeClr val="accent4"/>
                </a:solidFill>
              </a:rPr>
              <a:t>Professionals</a:t>
            </a:r>
            <a:r>
              <a:rPr lang="en-GB" sz="2000" b="0" kern="1200" dirty="0" smtClean="0"/>
              <a:t> are finding genuine partnership working with families is highly rewarding and generates better results; </a:t>
            </a:r>
          </a:p>
          <a:p>
            <a:pPr lvl="0" eaLnBrk="1" fontAlgn="auto" hangingPunct="1">
              <a:spcBef>
                <a:spcPts val="0"/>
              </a:spcBef>
              <a:spcAft>
                <a:spcPts val="0"/>
              </a:spcAft>
              <a:buFont typeface="Arial" pitchFamily="34" charset="0"/>
              <a:buChar char="•"/>
              <a:defRPr/>
            </a:pPr>
            <a:endParaRPr lang="en-GB" sz="2000" dirty="0">
              <a:solidFill>
                <a:schemeClr val="accent4"/>
              </a:solidFill>
            </a:endParaRPr>
          </a:p>
          <a:p>
            <a:pPr lvl="0" eaLnBrk="1" fontAlgn="auto" hangingPunct="1">
              <a:spcBef>
                <a:spcPts val="0"/>
              </a:spcBef>
              <a:spcAft>
                <a:spcPts val="0"/>
              </a:spcAft>
              <a:buFont typeface="Arial" pitchFamily="34" charset="0"/>
              <a:buChar char="•"/>
              <a:defRPr/>
            </a:pPr>
            <a:r>
              <a:rPr lang="en-GB" sz="2000" dirty="0" smtClean="0">
                <a:solidFill>
                  <a:schemeClr val="accent4"/>
                </a:solidFill>
              </a:rPr>
              <a:t>The </a:t>
            </a:r>
            <a:r>
              <a:rPr lang="en-GB" sz="2000" dirty="0">
                <a:solidFill>
                  <a:schemeClr val="accent4"/>
                </a:solidFill>
              </a:rPr>
              <a:t>reforms are bringing about a culture shift </a:t>
            </a:r>
            <a:r>
              <a:rPr lang="en-GB" sz="2000" dirty="0"/>
              <a:t>in assessment and planning, with a growing emphasis on personalisation, multi-agency working and outcomes-based </a:t>
            </a:r>
            <a:r>
              <a:rPr lang="en-GB" sz="2200" dirty="0"/>
              <a:t>approaches</a:t>
            </a:r>
          </a:p>
          <a:p>
            <a:pPr lvl="0">
              <a:spcBef>
                <a:spcPts val="0"/>
              </a:spcBef>
              <a:defRPr/>
            </a:pPr>
            <a:endParaRPr lang="en-GB" sz="2000" dirty="0" smtClean="0">
              <a:solidFill>
                <a:schemeClr val="accent4"/>
              </a:solidFill>
            </a:endParaRPr>
          </a:p>
          <a:p>
            <a:pPr lvl="0">
              <a:spcBef>
                <a:spcPts val="0"/>
              </a:spcBef>
              <a:defRPr/>
            </a:pPr>
            <a:endParaRPr lang="en-GB" sz="2000" dirty="0" smtClean="0"/>
          </a:p>
          <a:p>
            <a:pPr lvl="0">
              <a:spcBef>
                <a:spcPts val="0"/>
              </a:spcBef>
              <a:defRPr/>
            </a:pPr>
            <a:endParaRPr lang="en-GB" sz="2400" dirty="0"/>
          </a:p>
          <a:p>
            <a:pPr marL="0" indent="0">
              <a:buNone/>
              <a:defRPr/>
            </a:pPr>
            <a:endParaRPr lang="en-GB" sz="2800" dirty="0" smtClean="0">
              <a:solidFill>
                <a:schemeClr val="tx1"/>
              </a:solidFill>
            </a:endParaRPr>
          </a:p>
        </p:txBody>
      </p:sp>
      <p:sp>
        <p:nvSpPr>
          <p:cNvPr id="3" name="TextBox 2"/>
          <p:cNvSpPr txBox="1"/>
          <p:nvPr/>
        </p:nvSpPr>
        <p:spPr>
          <a:xfrm>
            <a:off x="395536" y="5229200"/>
            <a:ext cx="8568952" cy="1200329"/>
          </a:xfrm>
          <a:prstGeom prst="rect">
            <a:avLst/>
          </a:prstGeom>
          <a:noFill/>
        </p:spPr>
        <p:txBody>
          <a:bodyPr wrap="square" rtlCol="0">
            <a:spAutoFit/>
          </a:bodyPr>
          <a:lstStyle/>
          <a:p>
            <a:r>
              <a:rPr lang="en-GB" dirty="0"/>
              <a:t>“It was really rather lovely to feel... heard on an equal footing!...Sometimes it used to feel as if being a parent 	was itself a disability. Now I feel that I am part of the team…Now it feels as though there is someone on my side. </a:t>
            </a:r>
            <a:r>
              <a:rPr lang="en-GB" dirty="0" smtClean="0"/>
              <a:t>Before </a:t>
            </a:r>
            <a:r>
              <a:rPr lang="en-GB" dirty="0"/>
              <a:t>I felt like the enemy.” </a:t>
            </a:r>
          </a:p>
          <a:p>
            <a:pPr algn="r"/>
            <a:r>
              <a:rPr lang="en-GB" dirty="0"/>
              <a:t>	Parent from </a:t>
            </a:r>
            <a:r>
              <a:rPr lang="en-GB" dirty="0" smtClean="0"/>
              <a:t>Surrey</a:t>
            </a:r>
            <a:endParaRPr lang="en-GB" dirty="0"/>
          </a:p>
        </p:txBody>
      </p:sp>
    </p:spTree>
    <p:extLst>
      <p:ext uri="{BB962C8B-B14F-4D97-AF65-F5344CB8AC3E}">
        <p14:creationId xmlns:p14="http://schemas.microsoft.com/office/powerpoint/2010/main" val="2833386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836712"/>
            <a:ext cx="8229600" cy="562074"/>
          </a:xfrm>
        </p:spPr>
        <p:txBody>
          <a:bodyPr>
            <a:normAutofit/>
          </a:bodyPr>
          <a:lstStyle/>
          <a:p>
            <a:r>
              <a:rPr lang="en-GB" sz="2400" b="1" dirty="0" smtClean="0">
                <a:solidFill>
                  <a:schemeClr val="tx2"/>
                </a:solidFill>
              </a:rPr>
              <a:t>Implementation challenges</a:t>
            </a:r>
            <a:r>
              <a:rPr lang="en-GB" sz="2400" dirty="0" smtClean="0"/>
              <a:t> </a:t>
            </a:r>
            <a:endParaRPr lang="en-GB" sz="2400" dirty="0"/>
          </a:p>
        </p:txBody>
      </p:sp>
      <p:sp>
        <p:nvSpPr>
          <p:cNvPr id="3" name="Content Placeholder 2"/>
          <p:cNvSpPr>
            <a:spLocks noGrp="1"/>
          </p:cNvSpPr>
          <p:nvPr>
            <p:ph idx="1"/>
          </p:nvPr>
        </p:nvSpPr>
        <p:spPr/>
        <p:txBody>
          <a:bodyPr>
            <a:normAutofit fontScale="77500" lnSpcReduction="20000"/>
          </a:bodyPr>
          <a:lstStyle/>
          <a:p>
            <a:pPr lvl="0" hangingPunct="0"/>
            <a:r>
              <a:rPr lang="en-GB" dirty="0"/>
              <a:t>Ensuring the full engagement of parents and especially children and young people</a:t>
            </a:r>
          </a:p>
          <a:p>
            <a:pPr lvl="0" hangingPunct="0"/>
            <a:r>
              <a:rPr lang="en-GB" dirty="0"/>
              <a:t>Strategic engagement of partners across education, health and care </a:t>
            </a:r>
            <a:r>
              <a:rPr lang="en-GB" dirty="0" smtClean="0"/>
              <a:t>and the full 0-25 age range</a:t>
            </a:r>
            <a:endParaRPr lang="en-GB" dirty="0"/>
          </a:p>
          <a:p>
            <a:pPr lvl="0" hangingPunct="0"/>
            <a:r>
              <a:rPr lang="en-GB" dirty="0"/>
              <a:t>Defining outcomes and provision clearly in EHC plans</a:t>
            </a:r>
          </a:p>
          <a:p>
            <a:pPr lvl="0" hangingPunct="0"/>
            <a:r>
              <a:rPr lang="en-GB" dirty="0"/>
              <a:t>Converting to the new system quickly, whilst ensuring the benefits of new approaches aren’t lost</a:t>
            </a:r>
          </a:p>
          <a:p>
            <a:pPr lvl="0" hangingPunct="0"/>
            <a:r>
              <a:rPr lang="en-GB" dirty="0"/>
              <a:t>Coordinating our messages out to parents, young people and professionals - so that they are tailored, consistent and well-timed</a:t>
            </a:r>
          </a:p>
          <a:p>
            <a:pPr lvl="0" hangingPunct="0"/>
            <a:r>
              <a:rPr lang="en-GB" dirty="0" smtClean="0"/>
              <a:t>Achieving </a:t>
            </a:r>
            <a:r>
              <a:rPr lang="en-GB" dirty="0"/>
              <a:t>the culture change that the reforms will require if they are to have a genuine impact on the </a:t>
            </a:r>
            <a:r>
              <a:rPr lang="en-GB" dirty="0" smtClean="0"/>
              <a:t>ground</a:t>
            </a:r>
            <a:endParaRPr lang="en-GB" dirty="0"/>
          </a:p>
        </p:txBody>
      </p:sp>
    </p:spTree>
    <p:extLst>
      <p:ext uri="{BB962C8B-B14F-4D97-AF65-F5344CB8AC3E}">
        <p14:creationId xmlns:p14="http://schemas.microsoft.com/office/powerpoint/2010/main" val="3634946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64990"/>
            <a:ext cx="8229600" cy="922114"/>
          </a:xfrm>
        </p:spPr>
        <p:txBody>
          <a:bodyPr>
            <a:normAutofit/>
          </a:bodyPr>
          <a:lstStyle/>
          <a:p>
            <a:r>
              <a:rPr lang="en-GB" sz="2400" dirty="0" smtClean="0"/>
              <a:t>Support </a:t>
            </a:r>
            <a:r>
              <a:rPr lang="en-GB" sz="2400" dirty="0" smtClean="0"/>
              <a:t>offer 2014-15</a:t>
            </a:r>
            <a:endParaRPr lang="en-GB" sz="2400" dirty="0"/>
          </a:p>
        </p:txBody>
      </p:sp>
      <p:sp>
        <p:nvSpPr>
          <p:cNvPr id="3" name="Content Placeholder 2"/>
          <p:cNvSpPr>
            <a:spLocks noGrp="1"/>
          </p:cNvSpPr>
          <p:nvPr>
            <p:ph idx="1"/>
          </p:nvPr>
        </p:nvSpPr>
        <p:spPr>
          <a:xfrm>
            <a:off x="529208" y="1487104"/>
            <a:ext cx="6131024" cy="4785395"/>
          </a:xfrm>
        </p:spPr>
        <p:txBody>
          <a:bodyPr>
            <a:noAutofit/>
          </a:bodyPr>
          <a:lstStyle/>
          <a:p>
            <a:pPr>
              <a:spcBef>
                <a:spcPts val="1200"/>
              </a:spcBef>
              <a:defRPr/>
            </a:pPr>
            <a:r>
              <a:rPr lang="en-GB" sz="1800" dirty="0">
                <a:latin typeface="Arial" panose="020B0604020202020204" pitchFamily="34" charset="0"/>
                <a:cs typeface="Arial" panose="020B0604020202020204" pitchFamily="34" charset="0"/>
              </a:rPr>
              <a:t>£70 million SEND reform grant plus funding for new </a:t>
            </a:r>
            <a:r>
              <a:rPr lang="en-GB" sz="1800" dirty="0" smtClean="0">
                <a:latin typeface="Arial" panose="020B0604020202020204" pitchFamily="34" charset="0"/>
                <a:cs typeface="Arial" panose="020B0604020202020204" pitchFamily="34" charset="0"/>
              </a:rPr>
              <a:t>burdens</a:t>
            </a:r>
            <a:endParaRPr lang="en-GB" sz="1800" dirty="0">
              <a:latin typeface="Arial" panose="020B0604020202020204" pitchFamily="34" charset="0"/>
              <a:cs typeface="Arial" panose="020B0604020202020204" pitchFamily="34" charset="0"/>
            </a:endParaRPr>
          </a:p>
          <a:p>
            <a:endParaRPr lang="en-GB" sz="1800" dirty="0" smtClean="0">
              <a:latin typeface="Arial" panose="020B0604020202020204" pitchFamily="34" charset="0"/>
              <a:cs typeface="Arial" panose="020B0604020202020204" pitchFamily="34" charset="0"/>
            </a:endParaRPr>
          </a:p>
          <a:p>
            <a:r>
              <a:rPr lang="en-GB" sz="1800" dirty="0" smtClean="0">
                <a:latin typeface="Arial" panose="020B0604020202020204" pitchFamily="34" charset="0"/>
                <a:cs typeface="Arial" panose="020B0604020202020204" pitchFamily="34" charset="0"/>
              </a:rPr>
              <a:t>Up </a:t>
            </a:r>
            <a:r>
              <a:rPr lang="en-GB" sz="1800" dirty="0">
                <a:latin typeface="Arial" panose="020B0604020202020204" pitchFamily="34" charset="0"/>
                <a:cs typeface="Arial" panose="020B0604020202020204" pitchFamily="34" charset="0"/>
              </a:rPr>
              <a:t>to £900,000 for pathfinder champions 2014-15; delivery partner contracts </a:t>
            </a:r>
            <a:r>
              <a:rPr lang="en-GB" sz="1600" dirty="0" smtClean="0">
                <a:latin typeface="Arial" panose="020B0604020202020204" pitchFamily="34" charset="0"/>
                <a:cs typeface="Arial" panose="020B0604020202020204" pitchFamily="34" charset="0"/>
              </a:rPr>
              <a:t>extended</a:t>
            </a:r>
            <a:r>
              <a:rPr lang="en-GB" sz="1800" dirty="0" smtClean="0">
                <a:latin typeface="Arial" panose="020B0604020202020204" pitchFamily="34" charset="0"/>
                <a:cs typeface="Arial" panose="020B0604020202020204" pitchFamily="34" charset="0"/>
              </a:rPr>
              <a:t>; VCS grants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smtClean="0">
                <a:latin typeface="Arial" panose="020B0604020202020204" pitchFamily="34" charset="0"/>
                <a:cs typeface="Arial" panose="020B0604020202020204" pitchFamily="34" charset="0"/>
              </a:rPr>
              <a:t>Increased </a:t>
            </a:r>
            <a:r>
              <a:rPr lang="en-GB" sz="1800" dirty="0">
                <a:latin typeface="Arial" panose="020B0604020202020204" pitchFamily="34" charset="0"/>
                <a:cs typeface="Arial" panose="020B0604020202020204" pitchFamily="34" charset="0"/>
              </a:rPr>
              <a:t>funding for parent carer </a:t>
            </a:r>
            <a:r>
              <a:rPr lang="en-GB" sz="1800" dirty="0" smtClean="0">
                <a:latin typeface="Arial" panose="020B0604020202020204" pitchFamily="34" charset="0"/>
                <a:cs typeface="Arial" panose="020B0604020202020204" pitchFamily="34" charset="0"/>
              </a:rPr>
              <a:t>forums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a:latin typeface="Arial" panose="020B0604020202020204" pitchFamily="34" charset="0"/>
                <a:cs typeface="Arial" panose="020B0604020202020204" pitchFamily="34" charset="0"/>
              </a:rPr>
              <a:t>Support for parents and young people through 1,800 Independent </a:t>
            </a:r>
            <a:r>
              <a:rPr lang="en-GB" sz="1800" dirty="0" smtClean="0">
                <a:latin typeface="Arial" panose="020B0604020202020204" pitchFamily="34" charset="0"/>
                <a:cs typeface="Arial" panose="020B0604020202020204" pitchFamily="34" charset="0"/>
              </a:rPr>
              <a:t>Supporters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a:latin typeface="Arial" panose="020B0604020202020204" pitchFamily="34" charset="0"/>
                <a:cs typeface="Arial" panose="020B0604020202020204" pitchFamily="34" charset="0"/>
              </a:rPr>
              <a:t>From May 2014, the </a:t>
            </a:r>
            <a:r>
              <a:rPr lang="en-GB" sz="1800" dirty="0" err="1">
                <a:latin typeface="Arial" panose="020B0604020202020204" pitchFamily="34" charset="0"/>
                <a:cs typeface="Arial" panose="020B0604020202020204" pitchFamily="34" charset="0"/>
              </a:rPr>
              <a:t>Nasen</a:t>
            </a:r>
            <a:r>
              <a:rPr lang="en-GB" sz="1800" dirty="0">
                <a:latin typeface="Arial" panose="020B0604020202020204" pitchFamily="34" charset="0"/>
                <a:cs typeface="Arial" panose="020B0604020202020204" pitchFamily="34" charset="0"/>
              </a:rPr>
              <a:t> gateway will provide a one-stop shop of resources for </a:t>
            </a:r>
            <a:r>
              <a:rPr lang="en-GB" sz="1800" dirty="0" smtClean="0">
                <a:latin typeface="Arial" panose="020B0604020202020204" pitchFamily="34" charset="0"/>
                <a:cs typeface="Arial" panose="020B0604020202020204" pitchFamily="34" charset="0"/>
              </a:rPr>
              <a:t>schools</a:t>
            </a:r>
            <a:endParaRPr lang="en-GB" sz="1800" dirty="0">
              <a:latin typeface="Arial" panose="020B0604020202020204" pitchFamily="34" charset="0"/>
              <a:cs typeface="Arial" panose="020B0604020202020204" pitchFamily="34" charset="0"/>
            </a:endParaRPr>
          </a:p>
          <a:p>
            <a:pPr>
              <a:spcBef>
                <a:spcPts val="1200"/>
              </a:spcBef>
              <a:defRPr/>
            </a:pPr>
            <a:r>
              <a:rPr lang="en-GB" sz="1800" dirty="0">
                <a:latin typeface="Arial" panose="020B0604020202020204" pitchFamily="34" charset="0"/>
                <a:cs typeface="Arial" panose="020B0604020202020204" pitchFamily="34" charset="0"/>
              </a:rPr>
              <a:t>For FE: funding bursaries of up to £9,000 for high calibre graduates to train as specialist SEND teachers (2013-14 and 2014-15</a:t>
            </a:r>
            <a:r>
              <a:rPr lang="en-GB" sz="1800" dirty="0" smtClean="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pPr>
              <a:spcBef>
                <a:spcPts val="1200"/>
              </a:spcBef>
              <a:defRPr/>
            </a:pPr>
            <a:r>
              <a:rPr lang="en-GB" sz="1800" dirty="0">
                <a:latin typeface="Arial" panose="020B0604020202020204" pitchFamily="34" charset="0"/>
                <a:cs typeface="Arial" panose="020B0604020202020204" pitchFamily="34" charset="0"/>
              </a:rPr>
              <a:t>Making £1m in grants available for the existing FE workforce to undertake specialist SEND CPD (2013-14</a:t>
            </a:r>
            <a:r>
              <a:rPr lang="en-GB" sz="1800" dirty="0" smtClean="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p:txBody>
      </p:sp>
      <p:sp>
        <p:nvSpPr>
          <p:cNvPr id="4" name="Rounded Rectangle 3"/>
          <p:cNvSpPr/>
          <p:nvPr/>
        </p:nvSpPr>
        <p:spPr>
          <a:xfrm>
            <a:off x="6660232" y="1487104"/>
            <a:ext cx="2232248" cy="2088232"/>
          </a:xfrm>
          <a:prstGeom prst="round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dirty="0">
                <a:solidFill>
                  <a:srgbClr val="000000"/>
                </a:solidFill>
                <a:latin typeface="Arial"/>
                <a:ea typeface="Times New Roman"/>
                <a:cs typeface="Calibri"/>
              </a:rPr>
              <a:t>Minimum of two champion </a:t>
            </a:r>
            <a:r>
              <a:rPr lang="en-GB" sz="1600" u="sng" dirty="0">
                <a:solidFill>
                  <a:srgbClr val="000000"/>
                </a:solidFill>
                <a:latin typeface="Arial"/>
                <a:ea typeface="Times New Roman"/>
                <a:cs typeface="Calibri"/>
              </a:rPr>
              <a:t>one-to-one support days</a:t>
            </a:r>
            <a:r>
              <a:rPr lang="en-GB" sz="1600" dirty="0">
                <a:solidFill>
                  <a:srgbClr val="000000"/>
                </a:solidFill>
                <a:latin typeface="Arial"/>
                <a:ea typeface="Times New Roman"/>
                <a:cs typeface="Calibri"/>
              </a:rPr>
              <a:t> to each LA; plus support days from delivery partners</a:t>
            </a:r>
          </a:p>
          <a:p>
            <a:pPr algn="ctr"/>
            <a:endParaRPr lang="en-GB" dirty="0"/>
          </a:p>
        </p:txBody>
      </p:sp>
      <p:cxnSp>
        <p:nvCxnSpPr>
          <p:cNvPr id="6" name="Straight Arrow Connector 5"/>
          <p:cNvCxnSpPr/>
          <p:nvPr/>
        </p:nvCxnSpPr>
        <p:spPr>
          <a:xfrm>
            <a:off x="6228184" y="2132856"/>
            <a:ext cx="43204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Rounded Rectangle 7"/>
          <p:cNvSpPr/>
          <p:nvPr/>
        </p:nvSpPr>
        <p:spPr>
          <a:xfrm>
            <a:off x="6660232" y="4005064"/>
            <a:ext cx="2160240" cy="1872208"/>
          </a:xfrm>
          <a:prstGeom prst="roundRect">
            <a:avLst/>
          </a:prstGeom>
          <a:solidFill>
            <a:schemeClr val="accent5">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Champions and deliver partners are developing  regional delivery plans during April, with support and co-ordination from Mott MacDonald and </a:t>
            </a:r>
            <a:r>
              <a:rPr lang="en-GB" sz="1400" dirty="0" smtClean="0">
                <a:solidFill>
                  <a:schemeClr val="tx1"/>
                </a:solidFill>
                <a:latin typeface="Arial" panose="020B0604020202020204" pitchFamily="34" charset="0"/>
                <a:cs typeface="Arial" panose="020B0604020202020204" pitchFamily="34" charset="0"/>
              </a:rPr>
              <a:t>CDC/Early Support</a:t>
            </a:r>
            <a:endParaRPr lang="en-GB" sz="1400" dirty="0">
              <a:solidFill>
                <a:schemeClr val="tx1"/>
              </a:solidFill>
              <a:latin typeface="Arial" panose="020B0604020202020204" pitchFamily="34" charset="0"/>
              <a:cs typeface="Arial" panose="020B0604020202020204" pitchFamily="34" charset="0"/>
            </a:endParaRPr>
          </a:p>
          <a:p>
            <a:pPr algn="ctr"/>
            <a:endParaRPr lang="en-GB" dirty="0"/>
          </a:p>
        </p:txBody>
      </p:sp>
      <p:cxnSp>
        <p:nvCxnSpPr>
          <p:cNvPr id="11" name="Straight Arrow Connector 10"/>
          <p:cNvCxnSpPr/>
          <p:nvPr/>
        </p:nvCxnSpPr>
        <p:spPr>
          <a:xfrm>
            <a:off x="7704348" y="3156488"/>
            <a:ext cx="0" cy="41884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9155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1" y="215494"/>
            <a:ext cx="8229600" cy="850106"/>
          </a:xfrm>
        </p:spPr>
        <p:txBody>
          <a:bodyPr>
            <a:normAutofit/>
          </a:bodyPr>
          <a:lstStyle/>
          <a:p>
            <a:endParaRPr lang="en-GB" sz="2400" b="1" dirty="0">
              <a:solidFill>
                <a:schemeClr val="accent1">
                  <a:lumMod val="75000"/>
                </a:schemeClr>
              </a:solidFill>
              <a:latin typeface="Arial" panose="020B0604020202020204" pitchFamily="34" charset="0"/>
              <a:cs typeface="Arial" panose="020B0604020202020204" pitchFamily="34" charset="0"/>
            </a:endParaRPr>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539553" y="1052736"/>
            <a:ext cx="8064896" cy="5472608"/>
          </a:xfrm>
          <a:prstGeom prst="rect">
            <a:avLst/>
          </a:prstGeom>
          <a:noFill/>
        </p:spPr>
      </p:pic>
    </p:spTree>
    <p:extLst>
      <p:ext uri="{BB962C8B-B14F-4D97-AF65-F5344CB8AC3E}">
        <p14:creationId xmlns:p14="http://schemas.microsoft.com/office/powerpoint/2010/main" val="189344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6734186" y="4410273"/>
            <a:ext cx="2086286" cy="2367099"/>
          </a:xfrm>
          <a:prstGeom prst="ellipse">
            <a:avLst/>
          </a:prstGeom>
          <a:solidFill>
            <a:srgbClr val="FF0000">
              <a:alpha val="50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  Social</a:t>
            </a:r>
          </a:p>
          <a:p>
            <a:pPr algn="ctr"/>
            <a:r>
              <a:rPr lang="en-GB" b="1" dirty="0" smtClean="0">
                <a:solidFill>
                  <a:schemeClr val="tx1"/>
                </a:solidFill>
                <a:latin typeface="Arial" pitchFamily="34" charset="0"/>
                <a:cs typeface="Arial" pitchFamily="34" charset="0"/>
              </a:rPr>
              <a:t> Care</a:t>
            </a:r>
            <a:endParaRPr lang="en-GB" b="1" dirty="0">
              <a:solidFill>
                <a:schemeClr val="tx1"/>
              </a:solidFill>
              <a:latin typeface="Arial" pitchFamily="34" charset="0"/>
              <a:cs typeface="Arial" pitchFamily="34" charset="0"/>
            </a:endParaRPr>
          </a:p>
        </p:txBody>
      </p:sp>
      <p:sp>
        <p:nvSpPr>
          <p:cNvPr id="17" name="Oval 16"/>
          <p:cNvSpPr/>
          <p:nvPr/>
        </p:nvSpPr>
        <p:spPr>
          <a:xfrm>
            <a:off x="5299865" y="2708920"/>
            <a:ext cx="2086286" cy="2367099"/>
          </a:xfrm>
          <a:prstGeom prst="ellipse">
            <a:avLst/>
          </a:prstGeom>
          <a:solidFill>
            <a:srgbClr val="FFC000">
              <a:alpha val="5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Education</a:t>
            </a:r>
            <a:endParaRPr lang="en-GB" b="1" dirty="0">
              <a:solidFill>
                <a:schemeClr val="tx1"/>
              </a:solidFill>
              <a:latin typeface="Arial" pitchFamily="34" charset="0"/>
              <a:cs typeface="Arial" pitchFamily="34" charset="0"/>
            </a:endParaRPr>
          </a:p>
        </p:txBody>
      </p:sp>
      <p:sp>
        <p:nvSpPr>
          <p:cNvPr id="14" name="Oval 13"/>
          <p:cNvSpPr/>
          <p:nvPr/>
        </p:nvSpPr>
        <p:spPr>
          <a:xfrm>
            <a:off x="3995936" y="4410273"/>
            <a:ext cx="2086286" cy="2367099"/>
          </a:xfrm>
          <a:prstGeom prst="ellipse">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NHS</a:t>
            </a:r>
            <a:endParaRPr lang="en-GB" b="1" dirty="0">
              <a:solidFill>
                <a:schemeClr val="tx1"/>
              </a:solidFill>
              <a:latin typeface="Arial" pitchFamily="34" charset="0"/>
              <a:cs typeface="Arial" pitchFamily="34" charset="0"/>
            </a:endParaRPr>
          </a:p>
        </p:txBody>
      </p:sp>
      <p:sp>
        <p:nvSpPr>
          <p:cNvPr id="15" name="Oval 14"/>
          <p:cNvSpPr/>
          <p:nvPr/>
        </p:nvSpPr>
        <p:spPr>
          <a:xfrm>
            <a:off x="5365061" y="4114385"/>
            <a:ext cx="2086286" cy="2367099"/>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pitchFamily="34" charset="0"/>
                <a:cs typeface="Arial" pitchFamily="34" charset="0"/>
              </a:rPr>
              <a:t>Improved outcomes for children, young people and families</a:t>
            </a:r>
            <a:endParaRPr lang="en-GB" b="1" dirty="0">
              <a:solidFill>
                <a:schemeClr val="tx1"/>
              </a:solidFill>
              <a:latin typeface="Arial" pitchFamily="34" charset="0"/>
              <a:cs typeface="Arial" pitchFamily="34" charset="0"/>
            </a:endParaRPr>
          </a:p>
        </p:txBody>
      </p:sp>
      <p:sp>
        <p:nvSpPr>
          <p:cNvPr id="2" name="Title 1"/>
          <p:cNvSpPr>
            <a:spLocks noGrp="1"/>
          </p:cNvSpPr>
          <p:nvPr>
            <p:ph type="title"/>
          </p:nvPr>
        </p:nvSpPr>
        <p:spPr>
          <a:xfrm>
            <a:off x="575280" y="1052736"/>
            <a:ext cx="8229600" cy="562074"/>
          </a:xfrm>
        </p:spPr>
        <p:txBody>
          <a:bodyPr>
            <a:normAutofit fontScale="90000"/>
          </a:bodyPr>
          <a:lstStyle/>
          <a:p>
            <a:r>
              <a:rPr lang="en-GB" sz="2400" dirty="0" smtClean="0">
                <a:solidFill>
                  <a:schemeClr val="accent1">
                    <a:lumMod val="75000"/>
                  </a:schemeClr>
                </a:solidFill>
              </a:rPr>
              <a:t>Making it happen: </a:t>
            </a:r>
            <a:r>
              <a:rPr lang="en-GB" sz="2400" dirty="0" smtClean="0">
                <a:solidFill>
                  <a:schemeClr val="accent1">
                    <a:lumMod val="75000"/>
                  </a:schemeClr>
                </a:solidFill>
              </a:rPr>
              <a:t>questions </a:t>
            </a:r>
            <a:r>
              <a:rPr lang="en-GB" sz="2400" dirty="0" smtClean="0">
                <a:solidFill>
                  <a:schemeClr val="accent1">
                    <a:lumMod val="75000"/>
                  </a:schemeClr>
                </a:solidFill>
              </a:rPr>
              <a:t>to help you deliver the </a:t>
            </a:r>
            <a:r>
              <a:rPr lang="en-GB" sz="2400" dirty="0" smtClean="0">
                <a:solidFill>
                  <a:schemeClr val="accent1">
                    <a:lumMod val="75000"/>
                  </a:schemeClr>
                </a:solidFill>
              </a:rPr>
              <a:t>reforms</a:t>
            </a:r>
            <a:r>
              <a:rPr lang="en-GB" sz="2400" dirty="0" smtClean="0">
                <a:solidFill>
                  <a:schemeClr val="accent1">
                    <a:lumMod val="75000"/>
                  </a:schemeClr>
                </a:solidFill>
              </a:rPr>
              <a:t>:</a:t>
            </a:r>
            <a:endParaRPr lang="en-GB" sz="2400" dirty="0">
              <a:solidFill>
                <a:schemeClr val="accent1">
                  <a:lumMod val="75000"/>
                </a:schemeClr>
              </a:solidFill>
            </a:endParaRPr>
          </a:p>
        </p:txBody>
      </p:sp>
      <p:sp>
        <p:nvSpPr>
          <p:cNvPr id="3" name="Content Placeholder 2"/>
          <p:cNvSpPr>
            <a:spLocks noGrp="1"/>
          </p:cNvSpPr>
          <p:nvPr>
            <p:ph idx="1"/>
          </p:nvPr>
        </p:nvSpPr>
        <p:spPr>
          <a:xfrm>
            <a:off x="467544" y="1629487"/>
            <a:ext cx="8229600" cy="4525963"/>
          </a:xfrm>
        </p:spPr>
        <p:txBody>
          <a:bodyPr>
            <a:normAutofit/>
          </a:bodyPr>
          <a:lstStyle/>
          <a:p>
            <a:r>
              <a:rPr lang="en-GB" altLang="en-US" sz="2000" dirty="0" smtClean="0"/>
              <a:t>Have </a:t>
            </a:r>
            <a:r>
              <a:rPr lang="en-GB" altLang="en-US" sz="2000" dirty="0"/>
              <a:t>you got a </a:t>
            </a:r>
            <a:r>
              <a:rPr lang="en-GB" altLang="en-US" sz="2000" dirty="0" smtClean="0"/>
              <a:t>plan?</a:t>
            </a:r>
          </a:p>
          <a:p>
            <a:r>
              <a:rPr lang="en-GB" altLang="en-US" sz="2000" dirty="0" smtClean="0"/>
              <a:t>Do you know what will be difficult to achieve?</a:t>
            </a:r>
          </a:p>
          <a:p>
            <a:r>
              <a:rPr lang="en-GB" altLang="en-US" sz="2000" dirty="0" smtClean="0"/>
              <a:t>Do you know what help is available to support you? </a:t>
            </a:r>
          </a:p>
          <a:p>
            <a:r>
              <a:rPr lang="en-GB" altLang="en-US" sz="2000" dirty="0" smtClean="0"/>
              <a:t>How you will work with children and young people?</a:t>
            </a:r>
          </a:p>
          <a:p>
            <a:r>
              <a:rPr lang="en-GB" altLang="en-US" sz="2000" dirty="0" smtClean="0"/>
              <a:t>What do you and your partners have in common?</a:t>
            </a:r>
          </a:p>
          <a:p>
            <a:r>
              <a:rPr lang="en-GB" altLang="en-US" sz="2000" dirty="0" smtClean="0"/>
              <a:t>How will you work with your partners?</a:t>
            </a:r>
            <a:endParaRPr lang="en-GB" altLang="en-US" sz="2000" dirty="0"/>
          </a:p>
        </p:txBody>
      </p:sp>
      <p:sp>
        <p:nvSpPr>
          <p:cNvPr id="4" name="Slide Number Placeholder 3"/>
          <p:cNvSpPr>
            <a:spLocks noGrp="1"/>
          </p:cNvSpPr>
          <p:nvPr>
            <p:ph type="sldNum" sz="quarter" idx="12"/>
          </p:nvPr>
        </p:nvSpPr>
        <p:spPr/>
        <p:txBody>
          <a:bodyPr/>
          <a:lstStyle/>
          <a:p>
            <a:fld id="{2E64797E-40C4-4DB3-9A17-6A52BB8FD8A7}" type="slidenum">
              <a:rPr lang="en-GB" smtClean="0"/>
              <a:t>10</a:t>
            </a:fld>
            <a:endParaRPr lang="en-GB" dirty="0"/>
          </a:p>
        </p:txBody>
      </p:sp>
    </p:spTree>
    <p:extLst>
      <p:ext uri="{BB962C8B-B14F-4D97-AF65-F5344CB8AC3E}">
        <p14:creationId xmlns:p14="http://schemas.microsoft.com/office/powerpoint/2010/main" val="16226038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24744"/>
            <a:ext cx="8229600" cy="562074"/>
          </a:xfrm>
        </p:spPr>
        <p:txBody>
          <a:bodyPr>
            <a:normAutofit/>
          </a:bodyPr>
          <a:lstStyle/>
          <a:p>
            <a:r>
              <a:rPr lang="en-GB" sz="2400" dirty="0" smtClean="0"/>
              <a:t>A final thought…</a:t>
            </a:r>
            <a:endParaRPr lang="en-GB" sz="2400" dirty="0"/>
          </a:p>
        </p:txBody>
      </p:sp>
      <p:sp>
        <p:nvSpPr>
          <p:cNvPr id="3" name="Content Placeholder 2"/>
          <p:cNvSpPr>
            <a:spLocks noGrp="1"/>
          </p:cNvSpPr>
          <p:nvPr>
            <p:ph idx="1"/>
          </p:nvPr>
        </p:nvSpPr>
        <p:spPr>
          <a:xfrm>
            <a:off x="467544" y="1772816"/>
            <a:ext cx="8507288" cy="3556992"/>
          </a:xfrm>
        </p:spPr>
        <p:txBody>
          <a:bodyPr>
            <a:normAutofit fontScale="25000" lnSpcReduction="20000"/>
          </a:bodyPr>
          <a:lstStyle/>
          <a:p>
            <a:pPr marL="0" indent="0">
              <a:buNone/>
            </a:pPr>
            <a:endParaRPr lang="en-GB" sz="4200" dirty="0"/>
          </a:p>
          <a:p>
            <a:pPr marL="0" indent="0">
              <a:buNone/>
            </a:pPr>
            <a:r>
              <a:rPr lang="en-GB" sz="7200" b="1" dirty="0" smtClean="0"/>
              <a:t>“</a:t>
            </a:r>
            <a:r>
              <a:rPr lang="en-GB" sz="8000" b="1" dirty="0" smtClean="0"/>
              <a:t>We </a:t>
            </a:r>
            <a:r>
              <a:rPr lang="en-GB" sz="8000" b="1" dirty="0"/>
              <a:t>have a brilliant </a:t>
            </a:r>
            <a:r>
              <a:rPr lang="en-GB" sz="8000" b="1" dirty="0" smtClean="0"/>
              <a:t>keyworker</a:t>
            </a:r>
            <a:r>
              <a:rPr lang="en-GB" sz="8000" dirty="0" smtClean="0"/>
              <a:t>. </a:t>
            </a:r>
            <a:r>
              <a:rPr lang="en-GB" sz="8000" dirty="0"/>
              <a:t>She has been of </a:t>
            </a:r>
            <a:r>
              <a:rPr lang="en-GB" sz="8000" b="1" dirty="0"/>
              <a:t>great emotional support </a:t>
            </a:r>
            <a:r>
              <a:rPr lang="en-GB" sz="8000" dirty="0"/>
              <a:t>to me and has made sure that all agencies working with us have met together regularly. When we wrote the "single EHC plan" </a:t>
            </a:r>
            <a:r>
              <a:rPr lang="en-GB" sz="8000" b="1" dirty="0"/>
              <a:t>everyone contributed to it </a:t>
            </a:r>
            <a:r>
              <a:rPr lang="en-GB" sz="8000" dirty="0"/>
              <a:t>- the school, (current and previous teacher), SALT, O.T., social care and us. </a:t>
            </a:r>
            <a:r>
              <a:rPr lang="en-GB" sz="8000" b="1" dirty="0"/>
              <a:t>We have now been living that plan for several months and the results have been incredible</a:t>
            </a:r>
            <a:r>
              <a:rPr lang="en-GB" sz="8000" dirty="0"/>
              <a:t>. </a:t>
            </a:r>
          </a:p>
          <a:p>
            <a:pPr marL="0" indent="0">
              <a:buNone/>
            </a:pPr>
            <a:r>
              <a:rPr lang="en-GB" sz="8000" dirty="0" smtClean="0"/>
              <a:t>In </a:t>
            </a:r>
            <a:r>
              <a:rPr lang="en-GB" sz="8000" dirty="0"/>
              <a:t>the previous system his statement had not changed since it was issued at the age of 4 and it consequently looked as if little progress had been made. With his current plan, we have already achieved several short term goals and are working on longer term goals now. </a:t>
            </a:r>
            <a:r>
              <a:rPr lang="en-GB" sz="8000" b="1" dirty="0"/>
              <a:t>We all meet to review and update progress and people are working in partnership and really valuing our opinions and needs as a family</a:t>
            </a:r>
            <a:r>
              <a:rPr lang="en-GB" sz="8000" dirty="0"/>
              <a:t>. </a:t>
            </a:r>
            <a:endParaRPr lang="en-GB" sz="8000" dirty="0" smtClean="0"/>
          </a:p>
          <a:p>
            <a:pPr marL="0" indent="0">
              <a:buNone/>
            </a:pPr>
            <a:r>
              <a:rPr lang="en-GB" sz="8000" dirty="0" smtClean="0"/>
              <a:t>It </a:t>
            </a:r>
            <a:r>
              <a:rPr lang="en-GB" sz="8000" dirty="0"/>
              <a:t>has been an emotional, but really positive experience and it has been great for us and professionals alike to </a:t>
            </a:r>
            <a:r>
              <a:rPr lang="en-GB" sz="8000" b="1" dirty="0"/>
              <a:t>celebrate his progress and achievements</a:t>
            </a:r>
            <a:r>
              <a:rPr lang="en-GB" sz="8000" dirty="0"/>
              <a:t>. To me it makes total sense to use this more holistic and personalised approach if we are to </a:t>
            </a:r>
            <a:r>
              <a:rPr lang="en-GB" sz="8000" b="1" dirty="0"/>
              <a:t>empower families </a:t>
            </a:r>
            <a:r>
              <a:rPr lang="en-GB" sz="8000" dirty="0"/>
              <a:t>and </a:t>
            </a:r>
            <a:r>
              <a:rPr lang="en-GB" sz="8000" b="1" dirty="0"/>
              <a:t>ensure that our children reach their potential </a:t>
            </a:r>
            <a:r>
              <a:rPr lang="en-GB" sz="8000" dirty="0"/>
              <a:t>and have the very best future that they deserve.” </a:t>
            </a:r>
            <a:r>
              <a:rPr lang="en-GB" sz="8000" b="1" dirty="0"/>
              <a:t>From a parent from East Sussex </a:t>
            </a:r>
          </a:p>
          <a:p>
            <a:pPr marL="0" indent="0">
              <a:buNone/>
            </a:pPr>
            <a:endParaRPr lang="en-GB" sz="7200" dirty="0"/>
          </a:p>
        </p:txBody>
      </p:sp>
      <p:sp>
        <p:nvSpPr>
          <p:cNvPr id="4" name="Slide Number Placeholder 3"/>
          <p:cNvSpPr>
            <a:spLocks noGrp="1"/>
          </p:cNvSpPr>
          <p:nvPr>
            <p:ph type="sldNum" sz="quarter" idx="12"/>
          </p:nvPr>
        </p:nvSpPr>
        <p:spPr/>
        <p:txBody>
          <a:bodyPr/>
          <a:lstStyle/>
          <a:p>
            <a:fld id="{2E64797E-40C4-4DB3-9A17-6A52BB8FD8A7}" type="slidenum">
              <a:rPr lang="en-GB" smtClean="0"/>
              <a:t>11</a:t>
            </a:fld>
            <a:endParaRPr lang="en-GB" dirty="0"/>
          </a:p>
        </p:txBody>
      </p:sp>
    </p:spTree>
    <p:extLst>
      <p:ext uri="{BB962C8B-B14F-4D97-AF65-F5344CB8AC3E}">
        <p14:creationId xmlns:p14="http://schemas.microsoft.com/office/powerpoint/2010/main" val="24661070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8cb3cbd-ce5c-4a72-9da4-9013f91c5903">
      <Value>3</Value>
      <Value>2</Value>
      <Value>1</Value>
    </TaxCatchAll>
    <IWPOwnerTaxHTField0 xmlns="aeb8ab6c-1d2d-4d8d-84d8-fff70fa976f0">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a484111e-5b24-4ad9-9778-c536c8c88985</TermId>
        </TermInfo>
      </Terms>
    </IWPOwnerTaxHTField0>
    <IWPRightsProtectiveMarkingTaxHTField0 xmlns="aeb8ab6c-1d2d-4d8d-84d8-fff70fa976f0">
      <Terms xmlns="http://schemas.microsoft.com/office/infopath/2007/PartnerControls">
        <TermInfo xmlns="http://schemas.microsoft.com/office/infopath/2007/PartnerControls">
          <TermName xmlns="http://schemas.microsoft.com/office/infopath/2007/PartnerControls">Unclassified</TermName>
          <TermId xmlns="http://schemas.microsoft.com/office/infopath/2007/PartnerControls">0884c477-2e62-47ea-b19c-5af6e91124c5</TermId>
        </TermInfo>
      </Terms>
    </IWPRightsProtectiveMarkingTaxHTField0>
    <IWPFunctionTaxHTField0 xmlns="aeb8ab6c-1d2d-4d8d-84d8-fff70fa976f0">
      <Terms xmlns="http://schemas.microsoft.com/office/infopath/2007/PartnerControls"/>
    </IWPFunctionTaxHTField0>
    <IWPSiteTypeTaxHTField0 xmlns="aeb8ab6c-1d2d-4d8d-84d8-fff70fa976f0">
      <Terms xmlns="http://schemas.microsoft.com/office/infopath/2007/PartnerControls"/>
    </IWPSiteTypeTaxHTField0>
    <IWPContributor xmlns="aeb8ab6c-1d2d-4d8d-84d8-fff70fa976f0">
      <UserInfo>
        <DisplayName/>
        <AccountId xsi:nil="true"/>
        <AccountType/>
      </UserInfo>
    </IWPContributor>
    <IWPOrganisationalUnitTaxHTField0 xmlns="aeb8ab6c-1d2d-4d8d-84d8-fff70fa976f0">
      <Terms xmlns="http://schemas.microsoft.com/office/infopath/2007/PartnerControls">
        <TermInfo xmlns="http://schemas.microsoft.com/office/infopath/2007/PartnerControls">
          <TermName xmlns="http://schemas.microsoft.com/office/infopath/2007/PartnerControls">DfE</TermName>
          <TermId xmlns="http://schemas.microsoft.com/office/infopath/2007/PartnerControls">cc08a6d4-dfde-4d0f-bd85-069ebcef80d5</TermId>
        </TermInfo>
      </Terms>
    </IWPOrganisationalUnitTaxHTField0>
    <Comments xmlns="http://schemas.microsoft.com/sharepoint/v3" xsi:nil="true"/>
    <IWPSubjectTaxHTField0 xmlns="aeb8ab6c-1d2d-4d8d-84d8-fff70fa976f0">
      <Terms xmlns="http://schemas.microsoft.com/office/infopath/2007/PartnerControls"/>
    </IWPSubjectTaxHTField0>
    <_dlc_DocId xmlns="b8cb3cbd-ce5c-4a72-9da4-9013f91c5903">C2HUUFTHRAUH-11-12177</_dlc_DocId>
    <_dlc_DocIdUrl xmlns="b8cb3cbd-ce5c-4a72-9da4-9013f91c5903">
      <Url>http://workplaces/sites/ey/d/_layouts/DocIdRedir.aspx?ID=C2HUUFTHRAUH-11-12177</Url>
      <Description>C2HUUFTHRAUH-11-12177</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mso-contentType ?>
<SharedContentType xmlns="Microsoft.SharePoint.Taxonomy.ContentTypeSync" SourceId="fcff89b5-5d6d-4e65-a829-6f4a98dd03af" ContentTypeId="0x0101007F645D6FBA204A029FECB8BFC6578C39005279853530254253B886E13194843F8A003AA4A7828D8545A79A93568020812355" PreviousValue="false"/>
</file>

<file path=customXml/item5.xml><?xml version="1.0" encoding="utf-8"?>
<ct:contentTypeSchema xmlns:ct="http://schemas.microsoft.com/office/2006/metadata/contentType" xmlns:ma="http://schemas.microsoft.com/office/2006/metadata/properties/metaAttributes" ct:_="" ma:_="" ma:contentTypeName="Communications" ma:contentTypeID="0x0101007F645D6FBA204A029FECB8BFC6578C39005279853530254253B886E13194843F8A003AA4A7828D8545A79A9356802081235500044BCFCDE3421347BD6D80D1487DC31A" ma:contentTypeVersion="9" ma:contentTypeDescription="Relates to  internal and external communications and Records retained  for 10 years." ma:contentTypeScope="" ma:versionID="e55dee6b52d1961ed3cacf443bc60a49">
  <xsd:schema xmlns:xsd="http://www.w3.org/2001/XMLSchema" xmlns:xs="http://www.w3.org/2001/XMLSchema" xmlns:p="http://schemas.microsoft.com/office/2006/metadata/properties" xmlns:ns1="http://schemas.microsoft.com/sharepoint/v3" xmlns:ns2="b8cb3cbd-ce5c-4a72-9da4-9013f91c5903" xmlns:ns3="aeb8ab6c-1d2d-4d8d-84d8-fff70fa976f0" targetNamespace="http://schemas.microsoft.com/office/2006/metadata/properties" ma:root="true" ma:fieldsID="0e4e909d0dde0393b804ffc3d8f17c28" ns1:_="" ns2:_="" ns3:_="">
    <xsd:import namespace="http://schemas.microsoft.com/sharepoint/v3"/>
    <xsd:import namespace="b8cb3cbd-ce5c-4a72-9da4-9013f91c5903"/>
    <xsd:import namespace="aeb8ab6c-1d2d-4d8d-84d8-fff70fa976f0"/>
    <xsd:element name="properties">
      <xsd:complexType>
        <xsd:sequence>
          <xsd:element name="documentManagement">
            <xsd:complexType>
              <xsd:all>
                <xsd:element ref="ns2:_dlc_DocId" minOccurs="0"/>
                <xsd:element ref="ns2:_dlc_DocIdUrl" minOccurs="0"/>
                <xsd:element ref="ns2:_dlc_DocIdPersistId" minOccurs="0"/>
                <xsd:element ref="ns1:Comments" minOccurs="0"/>
                <xsd:element ref="ns3:IWPContributor" minOccurs="0"/>
                <xsd:element ref="ns3:IWPFunctionTaxHTField0" minOccurs="0"/>
                <xsd:element ref="ns3:IWPOwnerTaxHTField0" minOccurs="0"/>
                <xsd:element ref="ns3:IWPRightsProtectiveMarkingTaxHTField0" minOccurs="0"/>
                <xsd:element ref="ns3:IWPSubjectTaxHTField0" minOccurs="0"/>
                <xsd:element ref="ns3:IWPSiteTypeTaxHTField0" minOccurs="0"/>
                <xsd:element ref="ns2:TaxCatchAll" minOccurs="0"/>
                <xsd:element ref="ns2:TaxCatchAllLabel" minOccurs="0"/>
                <xsd:element ref="ns3:IWPOrganisationalUnitTaxHTField0" minOccurs="0"/>
                <xsd:element ref="ns1:_vti_ItemDeclaredRecor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omments" ma:index="11" nillable="true" ma:displayName="Description" ma:hidden="true" ma:internalName="Comments">
      <xsd:simpleType>
        <xsd:restriction base="dms:Note">
          <xsd:maxLength value="255"/>
        </xsd:restriction>
      </xsd:simpleType>
    </xsd:element>
    <xsd:element name="_vti_ItemDeclaredRecord" ma:index="27" nillable="true" ma:displayName="Declared Record" ma:hidden="true" ma:internalName="_vti_ItemDeclaredRecord"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8cb3cbd-ce5c-4a72-9da4-9013f91c590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3" nillable="true" ma:displayName="Taxonomy Catch All Column" ma:description="" ma:hidden="true" ma:list="{8e932edc-e72e-4286-8da6-cfac7d3aede5}" ma:internalName="TaxCatchAll" ma:showField="CatchAllData" ma:web="aeb8ab6c-1d2d-4d8d-84d8-fff70fa976f0">
      <xsd:complexType>
        <xsd:complexContent>
          <xsd:extension base="dms:MultiChoiceLookup">
            <xsd:sequence>
              <xsd:element name="Value" type="dms:Lookup" maxOccurs="unbounded" minOccurs="0" nillable="true"/>
            </xsd:sequence>
          </xsd:extension>
        </xsd:complexContent>
      </xsd:complexType>
    </xsd:element>
    <xsd:element name="TaxCatchAllLabel" ma:index="24" nillable="true" ma:displayName="Taxonomy Catch All Column1" ma:description="" ma:hidden="true" ma:list="{8e932edc-e72e-4286-8da6-cfac7d3aede5}" ma:internalName="TaxCatchAllLabel" ma:readOnly="true" ma:showField="CatchAllDataLabel" ma:web="aeb8ab6c-1d2d-4d8d-84d8-fff70fa976f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eb8ab6c-1d2d-4d8d-84d8-fff70fa976f0" elementFormDefault="qualified">
    <xsd:import namespace="http://schemas.microsoft.com/office/2006/documentManagement/types"/>
    <xsd:import namespace="http://schemas.microsoft.com/office/infopath/2007/PartnerControls"/>
    <xsd:element name="IWPContributor" ma:index="12" nillable="true" ma:displayName="Contributor" ma:hidden="true" ma:list="UserInfo" ma:SharePointGroup="0" ma:internalName="IWPContributor"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WPFunctionTaxHTField0" ma:index="13" nillable="true" ma:taxonomy="true" ma:internalName="IWPFunctionTaxHTField0" ma:taxonomyFieldName="IWPFunction" ma:displayName="Function" ma:readOnly="false" ma:fieldId="{15181134-8839-47a9-9a38-d116ffff0106}" ma:taxonomyMulti="true" ma:sspId="fcff89b5-5d6d-4e65-a829-6f4a98dd03af" ma:termSetId="d25a8a8b-cc76-477b-9c8b-292b0e01012c" ma:anchorId="00000000-0000-0000-0000-000000000000" ma:open="false" ma:isKeyword="false">
      <xsd:complexType>
        <xsd:sequence>
          <xsd:element ref="pc:Terms" minOccurs="0" maxOccurs="1"/>
        </xsd:sequence>
      </xsd:complexType>
    </xsd:element>
    <xsd:element name="IWPOwnerTaxHTField0" ma:index="15" ma:taxonomy="true" ma:internalName="IWPOwnerTaxHTField0" ma:taxonomyFieldName="IWPOwner" ma:displayName="Owner" ma:default="1;#dfe|a484111e-5b24-4ad9-9778-c536c8c88985" ma:fieldId="{15181134-8839-47a9-9a38-d116ffff0102}" ma:sspId="fcff89b5-5d6d-4e65-a829-6f4a98dd03af" ma:termSetId="12161dbb-b36f-4439-aef1-21e7cc922807" ma:anchorId="00000000-0000-0000-0000-000000000000" ma:open="false" ma:isKeyword="false">
      <xsd:complexType>
        <xsd:sequence>
          <xsd:element ref="pc:Terms" minOccurs="0" maxOccurs="1"/>
        </xsd:sequence>
      </xsd:complexType>
    </xsd:element>
    <xsd:element name="IWPRightsProtectiveMarkingTaxHTField0" ma:index="17" ma:taxonomy="true" ma:internalName="IWPRightsProtectiveMarkingTaxHTField0" ma:taxonomyFieldName="IWPRightsProtectiveMarking" ma:displayName="Rights: Protective Marking" ma:default="2;#Unclassified|0884c477-2e62-47ea-b19c-5af6e91124c5" ma:fieldId="{15181134-8839-47a9-9a38-d116ffff0005}" ma:sspId="fcff89b5-5d6d-4e65-a829-6f4a98dd03af" ma:termSetId="7870c18b-dc34-46a1-adf5-a571f0cac88b" ma:anchorId="00000000-0000-0000-0000-000000000000" ma:open="false" ma:isKeyword="false">
      <xsd:complexType>
        <xsd:sequence>
          <xsd:element ref="pc:Terms" minOccurs="0" maxOccurs="1"/>
        </xsd:sequence>
      </xsd:complexType>
    </xsd:element>
    <xsd:element name="IWPSubjectTaxHTField0" ma:index="19" nillable="true" ma:taxonomy="true" ma:internalName="IWPSubjectTaxHTField0" ma:taxonomyFieldName="IWPSubject" ma:displayName="Subject" ma:fieldId="{15181134-8839-47a9-9a38-d116ffff0006}" ma:sspId="fcff89b5-5d6d-4e65-a829-6f4a98dd03af" ma:termSetId="33432453-e88c-4baa-94a6-467fc4fc06f9" ma:anchorId="00000000-0000-0000-0000-000000000000" ma:open="false" ma:isKeyword="false">
      <xsd:complexType>
        <xsd:sequence>
          <xsd:element ref="pc:Terms" minOccurs="0" maxOccurs="1"/>
        </xsd:sequence>
      </xsd:complexType>
    </xsd:element>
    <xsd:element name="IWPSiteTypeTaxHTField0" ma:index="21" nillable="true" ma:taxonomy="true" ma:internalName="IWPSiteTypeTaxHTField0" ma:taxonomyFieldName="IWPSiteType" ma:displayName="Site Type" ma:fieldId="{15181134-8839-47a9-9a38-d116ffff0103}" ma:sspId="fcff89b5-5d6d-4e65-a829-6f4a98dd03af" ma:termSetId="68f3bd98-4d9d-4839-831a-d4827606df7e" ma:anchorId="00000000-0000-0000-0000-000000000000" ma:open="false" ma:isKeyword="false">
      <xsd:complexType>
        <xsd:sequence>
          <xsd:element ref="pc:Terms" minOccurs="0" maxOccurs="1"/>
        </xsd:sequence>
      </xsd:complexType>
    </xsd:element>
    <xsd:element name="IWPOrganisationalUnitTaxHTField0" ma:index="25" ma:taxonomy="true" ma:internalName="IWPOrganisationalUnitTaxHTField0" ma:taxonomyFieldName="IWPOrganisationalUnit" ma:displayName="Organisational Unit" ma:default="3;#DfE|cc08a6d4-dfde-4d0f-bd85-069ebcef80d5" ma:fieldId="{15181134-8839-47a9-9a38-d116ffff0201}" ma:sspId="fcff89b5-5d6d-4e65-a829-6f4a98dd03af" ma:termSetId="b3e263f6-0ab6-425a-b3de-0e67f2faf76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0F58C6-4B65-4AC6-874E-FF89C5F66C51}">
  <ds:schemaRefs>
    <ds:schemaRef ds:uri="http://schemas.microsoft.com/office/2006/documentManagement/types"/>
    <ds:schemaRef ds:uri="http://purl.org/dc/terms/"/>
    <ds:schemaRef ds:uri="http://www.w3.org/XML/1998/namespace"/>
    <ds:schemaRef ds:uri="http://schemas.microsoft.com/sharepoint/v3"/>
    <ds:schemaRef ds:uri="http://schemas.microsoft.com/office/2006/metadata/properties"/>
    <ds:schemaRef ds:uri="http://schemas.microsoft.com/office/infopath/2007/PartnerControls"/>
    <ds:schemaRef ds:uri="http://schemas.openxmlformats.org/package/2006/metadata/core-properties"/>
    <ds:schemaRef ds:uri="b8cb3cbd-ce5c-4a72-9da4-9013f91c5903"/>
    <ds:schemaRef ds:uri="http://purl.org/dc/elements/1.1/"/>
    <ds:schemaRef ds:uri="http://purl.org/dc/dcmitype/"/>
    <ds:schemaRef ds:uri="aeb8ab6c-1d2d-4d8d-84d8-fff70fa976f0"/>
  </ds:schemaRefs>
</ds:datastoreItem>
</file>

<file path=customXml/itemProps2.xml><?xml version="1.0" encoding="utf-8"?>
<ds:datastoreItem xmlns:ds="http://schemas.openxmlformats.org/officeDocument/2006/customXml" ds:itemID="{602782B2-5538-4809-8BA8-FBC6BEB9EEFD}">
  <ds:schemaRefs>
    <ds:schemaRef ds:uri="http://schemas.microsoft.com/sharepoint/v3/contenttype/forms"/>
  </ds:schemaRefs>
</ds:datastoreItem>
</file>

<file path=customXml/itemProps3.xml><?xml version="1.0" encoding="utf-8"?>
<ds:datastoreItem xmlns:ds="http://schemas.openxmlformats.org/officeDocument/2006/customXml" ds:itemID="{E738E9A1-E6FF-4E85-95C0-E8E2D62405E6}">
  <ds:schemaRefs>
    <ds:schemaRef ds:uri="http://schemas.microsoft.com/sharepoint/events"/>
  </ds:schemaRefs>
</ds:datastoreItem>
</file>

<file path=customXml/itemProps4.xml><?xml version="1.0" encoding="utf-8"?>
<ds:datastoreItem xmlns:ds="http://schemas.openxmlformats.org/officeDocument/2006/customXml" ds:itemID="{D76E8D0B-0B9E-43F4-9364-18D0AB743ED5}">
  <ds:schemaRefs>
    <ds:schemaRef ds:uri="Microsoft.SharePoint.Taxonomy.ContentTypeSync"/>
  </ds:schemaRefs>
</ds:datastoreItem>
</file>

<file path=customXml/itemProps5.xml><?xml version="1.0" encoding="utf-8"?>
<ds:datastoreItem xmlns:ds="http://schemas.openxmlformats.org/officeDocument/2006/customXml" ds:itemID="{2C1DE42B-556F-400D-A055-62AEE8ED14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8cb3cbd-ce5c-4a72-9da4-9013f91c5903"/>
    <ds:schemaRef ds:uri="aeb8ab6c-1d2d-4d8d-84d8-fff70fa976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6908</TotalTime>
  <Words>1050</Words>
  <Application>Microsoft Office PowerPoint</Application>
  <PresentationFormat>On-screen Show (4:3)</PresentationFormat>
  <Paragraphs>108</Paragraphs>
  <Slides>11</Slides>
  <Notes>8</Notes>
  <HiddenSlides>0</HiddenSlides>
  <MMClips>0</MMClips>
  <ScaleCrop>false</ScaleCrop>
  <HeadingPairs>
    <vt:vector size="4" baseType="variant">
      <vt:variant>
        <vt:lpstr>Theme</vt:lpstr>
      </vt:variant>
      <vt:variant>
        <vt:i4>5</vt:i4>
      </vt:variant>
      <vt:variant>
        <vt:lpstr>Slide Titles</vt:lpstr>
      </vt:variant>
      <vt:variant>
        <vt:i4>11</vt:i4>
      </vt:variant>
    </vt:vector>
  </HeadingPairs>
  <TitlesOfParts>
    <vt:vector size="16" baseType="lpstr">
      <vt:lpstr>Office Theme</vt:lpstr>
      <vt:lpstr>3_Office Theme</vt:lpstr>
      <vt:lpstr>2_Office Theme</vt:lpstr>
      <vt:lpstr>1_Office Theme</vt:lpstr>
      <vt:lpstr>Custom Design</vt:lpstr>
      <vt:lpstr>Support and aspiration: Implementing the SEN and Disability Reforms</vt:lpstr>
      <vt:lpstr>The current system of SEND support is complicated, expensive and delivers poor outcomes. </vt:lpstr>
      <vt:lpstr>PowerPoint Presentation</vt:lpstr>
      <vt:lpstr>PowerPoint Presentation</vt:lpstr>
      <vt:lpstr>Children and young people at the centre</vt:lpstr>
      <vt:lpstr>This approach works</vt:lpstr>
      <vt:lpstr>Implementation challenges </vt:lpstr>
      <vt:lpstr>Support offer 2014-15</vt:lpstr>
      <vt:lpstr>PowerPoint Presentation</vt:lpstr>
      <vt:lpstr>Making it happen: questions to help you deliver the reforms:</vt:lpstr>
      <vt:lpstr>A final thought…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GAULT, Julia</dc:creator>
  <cp:lastModifiedBy>SNELL, Phil</cp:lastModifiedBy>
  <cp:revision>415</cp:revision>
  <cp:lastPrinted>2014-04-17T11:31:35Z</cp:lastPrinted>
  <dcterms:created xsi:type="dcterms:W3CDTF">2013-10-22T08:16:36Z</dcterms:created>
  <dcterms:modified xsi:type="dcterms:W3CDTF">2014-06-03T08:27:42Z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0x0101007F645D6FBA204A029FECB8BFC6578C39005279853530254253B886E13194843F8A003AA4A7828D8545A79A9356802081235500044BCFCDE3421347BD6D80D1487DC31A</vt:lpwstr>
  </property>
  <property fmtid="{D5CDD505-2E9C-101B-9397-08002B2CF9AE}" pid="3" name="IWPOrganisationalUnit">
    <vt:lpwstr>3;#DfE|cc08a6d4-dfde-4d0f-bd85-069ebcef80d5</vt:lpwstr>
  </property>
  <property fmtid="{D5CDD505-2E9C-101B-9397-08002B2CF9AE}" pid="4" name="IWPRightsProtectiveMarking">
    <vt:lpwstr>2;#Unclassified|0884c477-2e62-47ea-b19c-5af6e91124c5</vt:lpwstr>
  </property>
  <property fmtid="{D5CDD505-2E9C-101B-9397-08002B2CF9AE}" pid="5" name="IWPOwner">
    <vt:lpwstr>1;#dfe|a484111e-5b24-4ad9-9778-c536c8c88985</vt:lpwstr>
  </property>
  <property fmtid="{D5CDD505-2E9C-101B-9397-08002B2CF9AE}" pid="6" name="IWPFunction">
    <vt:lpwstr/>
  </property>
  <property fmtid="{D5CDD505-2E9C-101B-9397-08002B2CF9AE}" pid="7" name="_dlc_DocIdItemGuid">
    <vt:lpwstr>b3725a8f-5dfa-488d-9dc7-27fa19f4bb1e</vt:lpwstr>
  </property>
</Properties>
</file>