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handoutMasterIdLst>
    <p:handoutMasterId r:id="rId20"/>
  </p:handoutMasterIdLst>
  <p:sldIdLst>
    <p:sldId id="256" r:id="rId2"/>
    <p:sldId id="258" r:id="rId3"/>
    <p:sldId id="259" r:id="rId4"/>
    <p:sldId id="260" r:id="rId5"/>
    <p:sldId id="261" r:id="rId6"/>
    <p:sldId id="262" r:id="rId7"/>
    <p:sldId id="263" r:id="rId8"/>
    <p:sldId id="264" r:id="rId9"/>
    <p:sldId id="267" r:id="rId10"/>
    <p:sldId id="265" r:id="rId11"/>
    <p:sldId id="268" r:id="rId12"/>
    <p:sldId id="266" r:id="rId13"/>
    <p:sldId id="269" r:id="rId14"/>
    <p:sldId id="270" r:id="rId15"/>
    <p:sldId id="271" r:id="rId16"/>
    <p:sldId id="272" r:id="rId17"/>
    <p:sldId id="27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198"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B1C7FB4-46B5-442E-8D6E-88A512E5AC0E}" type="datetimeFigureOut">
              <a:rPr lang="en-GB" smtClean="0"/>
              <a:t>03/06/2013</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FAE70FC-018F-46F7-A857-CC3AD82B0A08}" type="slidenum">
              <a:rPr lang="en-GB" smtClean="0"/>
              <a:t>‹#›</a:t>
            </a:fld>
            <a:endParaRPr lang="en-GB"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5B8E1B-665B-4B7A-B524-B5A3424A432A}" type="datetimeFigureOut">
              <a:rPr lang="en-GB" smtClean="0"/>
              <a:pPr/>
              <a:t>03/06/2013</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BE0833-A73F-4C49-93E7-5A039D0BC3E6}" type="slidenum">
              <a:rPr lang="en-GB" smtClean="0"/>
              <a:pPr/>
              <a:t>‹#›</a:t>
            </a:fld>
            <a:endParaRPr lang="en-GB"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EHC plans should be specific about the interventions that will make a difference towards securing the agreed outcomes, and the provision needed to support this. They should not simply be a list of services. This can only be done by a careful assessment of the child or young person’s needs and the setting in which they may be educated. Provision should be detailed and specific and should normally be quantified (for example, in term s of the level of support and who will provide it) but it must be clear how the type and level of provision will support the agreed Focussed on outcomes (both short term outcomes and longer term aspirations). </a:t>
            </a:r>
            <a:r>
              <a:rPr lang="en-GB" sz="1100" i="1" dirty="0" smtClean="0"/>
              <a:t>NOT the delivery  of a service, but what the support or service is trying to achieve.</a:t>
            </a:r>
          </a:p>
          <a:p>
            <a:endParaRPr lang="en-GB" dirty="0"/>
          </a:p>
        </p:txBody>
      </p:sp>
      <p:sp>
        <p:nvSpPr>
          <p:cNvPr id="4" name="Slide Number Placeholder 3"/>
          <p:cNvSpPr>
            <a:spLocks noGrp="1"/>
          </p:cNvSpPr>
          <p:nvPr>
            <p:ph type="sldNum" sz="quarter" idx="10"/>
          </p:nvPr>
        </p:nvSpPr>
        <p:spPr/>
        <p:txBody>
          <a:bodyPr/>
          <a:lstStyle/>
          <a:p>
            <a:fld id="{EA7FA1FF-1657-402C-9C6B-ECBB38E73803}" type="slidenum">
              <a:rPr lang="en-GB" smtClean="0"/>
              <a:pPr/>
              <a:t>8</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smtClean="0">
                <a:solidFill>
                  <a:schemeClr val="tx1"/>
                </a:solidFill>
                <a:latin typeface="+mn-lt"/>
                <a:ea typeface="+mn-ea"/>
                <a:cs typeface="+mn-cs"/>
              </a:rPr>
              <a:t>Exemplars of EHC plans developed by the SEN pathfinders will be made available to support local authorities in considering the best format for EHC plans locally. </a:t>
            </a:r>
          </a:p>
          <a:p>
            <a:r>
              <a:rPr lang="en-GB" sz="1200" kern="1200" baseline="0" dirty="0" smtClean="0">
                <a:solidFill>
                  <a:schemeClr val="tx1"/>
                </a:solidFill>
                <a:latin typeface="+mn-lt"/>
                <a:ea typeface="+mn-ea"/>
                <a:cs typeface="+mn-cs"/>
              </a:rPr>
              <a:t>Local authorities should agree a process for how different agencies input into draft EHC plans, and how information about the content of plans collectively in a local area can inform the commissioning of education, heath, care and other services (e.g. housing and employment support). </a:t>
            </a:r>
          </a:p>
          <a:p>
            <a:r>
              <a:rPr lang="en-GB" sz="1200" b="1" kern="1200" baseline="0" dirty="0" smtClean="0">
                <a:solidFill>
                  <a:schemeClr val="tx1"/>
                </a:solidFill>
                <a:latin typeface="+mn-lt"/>
                <a:ea typeface="+mn-ea"/>
                <a:cs typeface="+mn-cs"/>
              </a:rPr>
              <a:t>[Note: When the new duty on health commissioners to ensure provision of healthcare services specified in EHC plans has been cleared by the bill committee, it will be referenced here] </a:t>
            </a:r>
          </a:p>
          <a:p>
            <a:r>
              <a:rPr lang="en-GB" sz="1200" b="1" kern="1200" baseline="0" dirty="0" smtClean="0">
                <a:solidFill>
                  <a:schemeClr val="tx1"/>
                </a:solidFill>
                <a:latin typeface="+mn-lt"/>
                <a:ea typeface="+mn-ea"/>
                <a:cs typeface="+mn-cs"/>
              </a:rPr>
              <a:t>[Note: Information on the interface with statutory adult social care plans set out in the draft Care and Support Bill will be referenced here] </a:t>
            </a:r>
            <a:endParaRPr lang="en-GB" dirty="0"/>
          </a:p>
        </p:txBody>
      </p:sp>
      <p:sp>
        <p:nvSpPr>
          <p:cNvPr id="4" name="Slide Number Placeholder 3"/>
          <p:cNvSpPr>
            <a:spLocks noGrp="1"/>
          </p:cNvSpPr>
          <p:nvPr>
            <p:ph type="sldNum" sz="quarter" idx="10"/>
          </p:nvPr>
        </p:nvSpPr>
        <p:spPr/>
        <p:txBody>
          <a:bodyPr/>
          <a:lstStyle/>
          <a:p>
            <a:fld id="{EA7FA1FF-1657-402C-9C6B-ECBB38E73803}" type="slidenum">
              <a:rPr lang="en-GB" smtClean="0"/>
              <a:pPr/>
              <a:t>12</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NDCSLuton-85.jpg"/>
          <p:cNvPicPr>
            <a:picLocks noChangeAspect="1"/>
          </p:cNvPicPr>
          <p:nvPr/>
        </p:nvPicPr>
        <p:blipFill>
          <a:blip r:embed="rId2" cstate="print"/>
          <a:srcRect t="4184"/>
          <a:stretch>
            <a:fillRect/>
          </a:stretch>
        </p:blipFill>
        <p:spPr>
          <a:xfrm>
            <a:off x="5116865" y="2362200"/>
            <a:ext cx="4027167" cy="4474860"/>
          </a:xfrm>
          <a:prstGeom prst="rect">
            <a:avLst/>
          </a:prstGeom>
        </p:spPr>
      </p:pic>
      <p:sp>
        <p:nvSpPr>
          <p:cNvPr id="2" name="Title 1"/>
          <p:cNvSpPr>
            <a:spLocks noGrp="1"/>
          </p:cNvSpPr>
          <p:nvPr>
            <p:ph type="ctrTitle"/>
          </p:nvPr>
        </p:nvSpPr>
        <p:spPr>
          <a:xfrm>
            <a:off x="306000" y="2041200"/>
            <a:ext cx="7772400" cy="885600"/>
          </a:xfrm>
        </p:spPr>
        <p:txBody>
          <a:bodyPr/>
          <a:lstStyle>
            <a:lvl1pPr>
              <a:defRPr b="1"/>
            </a:lvl1pPr>
          </a:lstStyle>
          <a:p>
            <a:r>
              <a:rPr lang="en-US" smtClean="0"/>
              <a:t>Click to edit Master title style</a:t>
            </a:r>
            <a:endParaRPr lang="en-US" dirty="0"/>
          </a:p>
        </p:txBody>
      </p:sp>
      <p:sp>
        <p:nvSpPr>
          <p:cNvPr id="3" name="Subtitle 2"/>
          <p:cNvSpPr>
            <a:spLocks noGrp="1"/>
          </p:cNvSpPr>
          <p:nvPr>
            <p:ph type="subTitle" idx="1"/>
          </p:nvPr>
        </p:nvSpPr>
        <p:spPr>
          <a:xfrm>
            <a:off x="306000" y="3049200"/>
            <a:ext cx="6400800" cy="1904400"/>
          </a:xfrm>
        </p:spPr>
        <p:txBody>
          <a:bodyPr/>
          <a:lstStyle>
            <a:lvl1pPr marL="0" indent="0" algn="l">
              <a:buNone/>
              <a:defRPr>
                <a:solidFill>
                  <a:srgbClr val="46829E"/>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323850" y="6237312"/>
            <a:ext cx="1905000" cy="457200"/>
          </a:xfrm>
        </p:spPr>
        <p:txBody>
          <a:bodyPr/>
          <a:lstStyle>
            <a:lvl1pPr>
              <a:defRPr/>
            </a:lvl1pPr>
          </a:lstStyle>
          <a:p>
            <a:fld id="{CCE81295-2EB5-4C41-9BB4-3B2907A9D03B}" type="datetimeFigureOut">
              <a:rPr lang="en-GB" smtClean="0"/>
              <a:pPr/>
              <a:t>03/06/2013</a:t>
            </a:fld>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smtClean="0"/>
            </a:lvl1pPr>
          </a:lstStyle>
          <a:p>
            <a:fld id="{97D66B4C-1CA1-4445-967F-6197E89063D0}"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0456"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fld id="{CCE81295-2EB5-4C41-9BB4-3B2907A9D03B}" type="datetimeFigureOut">
              <a:rPr lang="en-GB" smtClean="0"/>
              <a:pPr/>
              <a:t>03/06/2013</a:t>
            </a:fld>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smtClean="0"/>
            </a:lvl1pPr>
          </a:lstStyle>
          <a:p>
            <a:fld id="{97D66B4C-1CA1-4445-967F-6197E89063D0}"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CCE81295-2EB5-4C41-9BB4-3B2907A9D03B}" type="datetimeFigureOut">
              <a:rPr lang="en-GB" smtClean="0"/>
              <a:pPr/>
              <a:t>03/06/2013</a:t>
            </a:fld>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smtClean="0"/>
            </a:lvl1pPr>
          </a:lstStyle>
          <a:p>
            <a:fld id="{97D66B4C-1CA1-4445-967F-6197E89063D0}"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fld id="{CCE81295-2EB5-4C41-9BB4-3B2907A9D03B}" type="datetimeFigureOut">
              <a:rPr lang="en-GB" smtClean="0"/>
              <a:pPr/>
              <a:t>03/06/2013</a:t>
            </a:fld>
            <a:endParaRPr lang="en-GB" dirty="0"/>
          </a:p>
        </p:txBody>
      </p:sp>
      <p:sp>
        <p:nvSpPr>
          <p:cNvPr id="4" name="Footer Placeholder 3"/>
          <p:cNvSpPr>
            <a:spLocks noGrp="1"/>
          </p:cNvSpPr>
          <p:nvPr>
            <p:ph type="ftr" sz="quarter" idx="11"/>
          </p:nvPr>
        </p:nvSpPr>
        <p:spPr/>
        <p:txBody>
          <a:bodyPr/>
          <a:lstStyle>
            <a:lvl1pPr>
              <a:defRPr/>
            </a:lvl1pPr>
          </a:lstStyle>
          <a:p>
            <a:endParaRPr lang="en-GB" dirty="0"/>
          </a:p>
        </p:txBody>
      </p:sp>
      <p:sp>
        <p:nvSpPr>
          <p:cNvPr id="5" name="Slide Number Placeholder 4"/>
          <p:cNvSpPr>
            <a:spLocks noGrp="1"/>
          </p:cNvSpPr>
          <p:nvPr>
            <p:ph type="sldNum" sz="quarter" idx="12"/>
          </p:nvPr>
        </p:nvSpPr>
        <p:spPr/>
        <p:txBody>
          <a:bodyPr/>
          <a:lstStyle>
            <a:lvl1pPr>
              <a:defRPr smtClean="0"/>
            </a:lvl1pPr>
          </a:lstStyle>
          <a:p>
            <a:fld id="{97D66B4C-1CA1-4445-967F-6197E89063D0}"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CCE81295-2EB5-4C41-9BB4-3B2907A9D03B}" type="datetimeFigureOut">
              <a:rPr lang="en-GB" smtClean="0"/>
              <a:pPr/>
              <a:t>03/06/2013</a:t>
            </a:fld>
            <a:endParaRPr lang="en-GB" dirty="0"/>
          </a:p>
        </p:txBody>
      </p:sp>
      <p:sp>
        <p:nvSpPr>
          <p:cNvPr id="3" name="Footer Placeholder 2"/>
          <p:cNvSpPr>
            <a:spLocks noGrp="1"/>
          </p:cNvSpPr>
          <p:nvPr>
            <p:ph type="ftr" sz="quarter" idx="11"/>
          </p:nvPr>
        </p:nvSpPr>
        <p:spPr/>
        <p:txBody>
          <a:bodyPr/>
          <a:lstStyle>
            <a:lvl1pPr>
              <a:defRPr/>
            </a:lvl1pPr>
          </a:lstStyle>
          <a:p>
            <a:endParaRPr lang="en-GB" dirty="0"/>
          </a:p>
        </p:txBody>
      </p:sp>
      <p:sp>
        <p:nvSpPr>
          <p:cNvPr id="4" name="Slide Number Placeholder 3"/>
          <p:cNvSpPr>
            <a:spLocks noGrp="1"/>
          </p:cNvSpPr>
          <p:nvPr>
            <p:ph type="sldNum" sz="quarter" idx="12"/>
          </p:nvPr>
        </p:nvSpPr>
        <p:spPr/>
        <p:txBody>
          <a:bodyPr/>
          <a:lstStyle>
            <a:lvl1pPr>
              <a:defRPr smtClean="0"/>
            </a:lvl1pPr>
          </a:lstStyle>
          <a:p>
            <a:fld id="{97D66B4C-1CA1-4445-967F-6197E89063D0}"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fld id="{CCE81295-2EB5-4C41-9BB4-3B2907A9D03B}" type="datetimeFigureOut">
              <a:rPr lang="en-GB" smtClean="0"/>
              <a:pPr/>
              <a:t>03/06/2013</a:t>
            </a:fld>
            <a:endParaRPr lang="en-GB" dirty="0"/>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solidFill>
                  <a:schemeClr val="tx1"/>
                </a:solidFill>
              </a:defRPr>
            </a:lvl1pPr>
          </a:lstStyle>
          <a:p>
            <a:endParaRPr lang="en-GB" dirty="0"/>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fld id="{97D66B4C-1CA1-4445-967F-6197E89063D0}" type="slidenum">
              <a:rPr lang="en-GB" smtClean="0"/>
              <a:pPr/>
              <a:t>‹#›</a:t>
            </a:fld>
            <a:endParaRPr lang="en-GB" dirty="0"/>
          </a:p>
        </p:txBody>
      </p:sp>
      <p:pic>
        <p:nvPicPr>
          <p:cNvPr id="7" name="Picture 5" descr="NDCS logo powerpoint CMYK"/>
          <p:cNvPicPr>
            <a:picLocks noChangeAspect="1" noChangeArrowheads="1"/>
          </p:cNvPicPr>
          <p:nvPr/>
        </p:nvPicPr>
        <p:blipFill>
          <a:blip r:embed="rId7" cstate="print"/>
          <a:srcRect/>
          <a:stretch>
            <a:fillRect/>
          </a:stretch>
        </p:blipFill>
        <p:spPr bwMode="auto">
          <a:xfrm>
            <a:off x="7048500" y="228600"/>
            <a:ext cx="1790700" cy="1435100"/>
          </a:xfrm>
          <a:prstGeom prst="rect">
            <a:avLst/>
          </a:prstGeom>
          <a:noFill/>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l" rtl="0" eaLnBrk="1" fontAlgn="base" hangingPunct="1">
        <a:spcBef>
          <a:spcPct val="0"/>
        </a:spcBef>
        <a:spcAft>
          <a:spcPct val="0"/>
        </a:spcAft>
        <a:defRPr sz="4400" b="1">
          <a:solidFill>
            <a:srgbClr val="595888"/>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5pPr>
      <a:lvl6pPr marL="4572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6pPr>
      <a:lvl7pPr marL="9144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7pPr>
      <a:lvl8pPr marL="13716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8pPr>
      <a:lvl9pPr marL="18288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6000" y="1556792"/>
            <a:ext cx="6714272" cy="885600"/>
          </a:xfrm>
        </p:spPr>
        <p:txBody>
          <a:bodyPr/>
          <a:lstStyle/>
          <a:p>
            <a:r>
              <a:rPr lang="en-GB" sz="4000" dirty="0" smtClean="0"/>
              <a:t>Education Health and Care Assessments and Plans: </a:t>
            </a:r>
            <a:br>
              <a:rPr lang="en-GB" sz="4000" dirty="0" smtClean="0"/>
            </a:br>
            <a:r>
              <a:rPr lang="en-GB" sz="1200" dirty="0" smtClean="0"/>
              <a:t/>
            </a:r>
            <a:br>
              <a:rPr lang="en-GB" sz="1200" dirty="0" smtClean="0"/>
            </a:br>
            <a:r>
              <a:rPr lang="en-GB" sz="4000" dirty="0" smtClean="0"/>
              <a:t>Guidance for children and </a:t>
            </a:r>
            <a:br>
              <a:rPr lang="en-GB" sz="4000" dirty="0" smtClean="0"/>
            </a:br>
            <a:r>
              <a:rPr lang="en-GB" sz="4000" dirty="0" smtClean="0"/>
              <a:t>young people with a </a:t>
            </a:r>
            <a:br>
              <a:rPr lang="en-GB" sz="4000" dirty="0" smtClean="0"/>
            </a:br>
            <a:r>
              <a:rPr lang="en-GB" sz="4000" dirty="0" smtClean="0"/>
              <a:t>sensory impairment</a:t>
            </a:r>
            <a:endParaRPr lang="en-GB" sz="4000" dirty="0"/>
          </a:p>
        </p:txBody>
      </p:sp>
      <p:sp>
        <p:nvSpPr>
          <p:cNvPr id="3" name="Subtitle 2"/>
          <p:cNvSpPr>
            <a:spLocks noGrp="1"/>
          </p:cNvSpPr>
          <p:nvPr>
            <p:ph type="subTitle" idx="1"/>
          </p:nvPr>
        </p:nvSpPr>
        <p:spPr>
          <a:xfrm>
            <a:off x="251520" y="4077072"/>
            <a:ext cx="4896544" cy="1904400"/>
          </a:xfrm>
        </p:spPr>
        <p:txBody>
          <a:bodyPr/>
          <a:lstStyle/>
          <a:p>
            <a:r>
              <a:rPr lang="en-GB" sz="3000" dirty="0" smtClean="0">
                <a:solidFill>
                  <a:schemeClr val="tx1"/>
                </a:solidFill>
              </a:rPr>
              <a:t>NatSIP Working Day</a:t>
            </a:r>
          </a:p>
          <a:p>
            <a:r>
              <a:rPr lang="en-GB" sz="3000" dirty="0" smtClean="0">
                <a:solidFill>
                  <a:schemeClr val="tx1"/>
                </a:solidFill>
              </a:rPr>
              <a:t>Tuesday 4</a:t>
            </a:r>
            <a:r>
              <a:rPr lang="en-GB" sz="3000" baseline="30000" dirty="0" smtClean="0">
                <a:solidFill>
                  <a:schemeClr val="tx1"/>
                </a:solidFill>
              </a:rPr>
              <a:t>th</a:t>
            </a:r>
            <a:r>
              <a:rPr lang="en-GB" sz="3000" dirty="0" smtClean="0">
                <a:solidFill>
                  <a:schemeClr val="tx1"/>
                </a:solidFill>
              </a:rPr>
              <a:t> June 2013</a:t>
            </a:r>
          </a:p>
          <a:p>
            <a:r>
              <a:rPr lang="en-GB" sz="3000" dirty="0" smtClean="0">
                <a:solidFill>
                  <a:schemeClr val="tx1"/>
                </a:solidFill>
              </a:rPr>
              <a:t>Brian Gale , Director Policy </a:t>
            </a:r>
          </a:p>
          <a:p>
            <a:r>
              <a:rPr lang="en-GB" sz="3000" dirty="0" smtClean="0">
                <a:solidFill>
                  <a:schemeClr val="tx1"/>
                </a:solidFill>
              </a:rPr>
              <a:t>&amp; Campaigns, NDCS</a:t>
            </a:r>
          </a:p>
          <a:p>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88640"/>
            <a:ext cx="6190456" cy="1143000"/>
          </a:xfrm>
        </p:spPr>
        <p:txBody>
          <a:bodyPr/>
          <a:lstStyle/>
          <a:p>
            <a:r>
              <a:rPr lang="en-GB" dirty="0" smtClean="0"/>
              <a:t>Content</a:t>
            </a:r>
            <a:endParaRPr lang="en-GB" dirty="0"/>
          </a:p>
        </p:txBody>
      </p:sp>
      <p:sp>
        <p:nvSpPr>
          <p:cNvPr id="3" name="Content Placeholder 2"/>
          <p:cNvSpPr>
            <a:spLocks noGrp="1"/>
          </p:cNvSpPr>
          <p:nvPr>
            <p:ph idx="1"/>
          </p:nvPr>
        </p:nvSpPr>
        <p:spPr>
          <a:xfrm>
            <a:off x="685800" y="1700808"/>
            <a:ext cx="7772400" cy="4114800"/>
          </a:xfrm>
        </p:spPr>
        <p:txBody>
          <a:bodyPr/>
          <a:lstStyle/>
          <a:p>
            <a:pPr marL="514350" indent="-514350">
              <a:buAutoNum type="arabicPeriod"/>
            </a:pPr>
            <a:r>
              <a:rPr lang="en-GB" dirty="0" smtClean="0"/>
              <a:t>Background:</a:t>
            </a:r>
          </a:p>
          <a:p>
            <a:pPr marL="914400" lvl="1" indent="-514350">
              <a:buAutoNum type="alphaLcParenR"/>
            </a:pPr>
            <a:r>
              <a:rPr lang="en-GB" sz="3200" dirty="0" smtClean="0"/>
              <a:t>What we have done so far</a:t>
            </a:r>
          </a:p>
          <a:p>
            <a:pPr marL="914400" lvl="1" indent="-514350">
              <a:buAutoNum type="alphaLcParenR"/>
            </a:pPr>
            <a:r>
              <a:rPr lang="en-GB" sz="3200" dirty="0" smtClean="0"/>
              <a:t>What we are proposing to do</a:t>
            </a:r>
          </a:p>
          <a:p>
            <a:pPr marL="514350" indent="-514350">
              <a:buAutoNum type="alphaLcParenR"/>
            </a:pPr>
            <a:endParaRPr lang="en-GB" sz="1200" dirty="0" smtClean="0"/>
          </a:p>
          <a:p>
            <a:pPr marL="514350" indent="-514350">
              <a:buNone/>
            </a:pPr>
            <a:r>
              <a:rPr lang="en-GB" dirty="0" smtClean="0"/>
              <a:t>2.  Discuss the implications of the draft requirements for EHC Plans set out in the indicative SEN Code of Practice</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04664"/>
            <a:ext cx="6190456" cy="1143000"/>
          </a:xfrm>
        </p:spPr>
        <p:txBody>
          <a:bodyPr/>
          <a:lstStyle/>
          <a:p>
            <a:r>
              <a:rPr lang="en-GB" dirty="0" smtClean="0"/>
              <a:t>What we have done so far</a:t>
            </a:r>
            <a:endParaRPr lang="en-GB" dirty="0"/>
          </a:p>
        </p:txBody>
      </p:sp>
      <p:sp>
        <p:nvSpPr>
          <p:cNvPr id="3" name="Content Placeholder 2"/>
          <p:cNvSpPr>
            <a:spLocks noGrp="1"/>
          </p:cNvSpPr>
          <p:nvPr>
            <p:ph idx="1"/>
          </p:nvPr>
        </p:nvSpPr>
        <p:spPr>
          <a:xfrm>
            <a:off x="685800" y="1844824"/>
            <a:ext cx="7772400" cy="4114800"/>
          </a:xfrm>
        </p:spPr>
        <p:txBody>
          <a:bodyPr/>
          <a:lstStyle/>
          <a:p>
            <a:r>
              <a:rPr lang="en-GB" dirty="0" smtClean="0"/>
              <a:t>Produced Better Assessments, Better Plans, Better Outcomes – A multidisciplinary framework for the assessment of children and young people with SI</a:t>
            </a:r>
          </a:p>
          <a:p>
            <a:r>
              <a:rPr lang="en-GB" dirty="0" smtClean="0"/>
              <a:t>Explored how LAs have been approaching the preparation of EHC Plans drawing on the experience of Solihull </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04664"/>
            <a:ext cx="6334472" cy="1143000"/>
          </a:xfrm>
        </p:spPr>
        <p:txBody>
          <a:bodyPr/>
          <a:lstStyle/>
          <a:p>
            <a:r>
              <a:rPr lang="en-GB" dirty="0" smtClean="0"/>
              <a:t>What we are proposing to do</a:t>
            </a:r>
            <a:endParaRPr lang="en-GB" dirty="0"/>
          </a:p>
        </p:txBody>
      </p:sp>
      <p:sp>
        <p:nvSpPr>
          <p:cNvPr id="3" name="Content Placeholder 2"/>
          <p:cNvSpPr>
            <a:spLocks noGrp="1"/>
          </p:cNvSpPr>
          <p:nvPr>
            <p:ph idx="1"/>
          </p:nvPr>
        </p:nvSpPr>
        <p:spPr>
          <a:xfrm>
            <a:off x="662880" y="1772816"/>
            <a:ext cx="8229600" cy="4709120"/>
          </a:xfrm>
        </p:spPr>
        <p:txBody>
          <a:bodyPr>
            <a:normAutofit lnSpcReduction="10000"/>
          </a:bodyPr>
          <a:lstStyle/>
          <a:p>
            <a:pPr lvl="0"/>
            <a:r>
              <a:rPr lang="en-GB" dirty="0" smtClean="0"/>
              <a:t>Review how authorities have used “Better Assessments, etc.” guidance on assessments</a:t>
            </a:r>
          </a:p>
          <a:p>
            <a:r>
              <a:rPr lang="en-GB" dirty="0" smtClean="0"/>
              <a:t>Re-alignment of current assessment gathering pro-forma to reflect the required headings of the EHCP</a:t>
            </a:r>
          </a:p>
          <a:p>
            <a:pPr lvl="0"/>
            <a:r>
              <a:rPr lang="en-GB" dirty="0" smtClean="0"/>
              <a:t>Redraft and refine guidance on assessments, taking into account indicative SEN Code of Practice and draft regulations and feedback received so far</a:t>
            </a:r>
          </a:p>
          <a:p>
            <a:endParaRPr lang="en-GB" dirty="0" smtClean="0"/>
          </a:p>
          <a:p>
            <a:pPr lvl="0"/>
            <a:endParaRPr lang="en-GB" dirty="0" smtClean="0"/>
          </a:p>
          <a:p>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04664"/>
            <a:ext cx="6334472" cy="1143000"/>
          </a:xfrm>
        </p:spPr>
        <p:txBody>
          <a:bodyPr/>
          <a:lstStyle/>
          <a:p>
            <a:r>
              <a:rPr lang="en-GB" sz="3200" dirty="0" smtClean="0"/>
              <a:t>What we are proposing to do Cont’d</a:t>
            </a:r>
            <a:endParaRPr lang="en-GB" sz="3200" dirty="0"/>
          </a:p>
        </p:txBody>
      </p:sp>
      <p:sp>
        <p:nvSpPr>
          <p:cNvPr id="3" name="Content Placeholder 2"/>
          <p:cNvSpPr>
            <a:spLocks noGrp="1"/>
          </p:cNvSpPr>
          <p:nvPr>
            <p:ph idx="1"/>
          </p:nvPr>
        </p:nvSpPr>
        <p:spPr>
          <a:xfrm>
            <a:off x="662880" y="1772816"/>
            <a:ext cx="8229600" cy="4781128"/>
          </a:xfrm>
        </p:spPr>
        <p:txBody>
          <a:bodyPr>
            <a:normAutofit fontScale="92500" lnSpcReduction="10000"/>
          </a:bodyPr>
          <a:lstStyle/>
          <a:p>
            <a:pPr lvl="0"/>
            <a:r>
              <a:rPr lang="en-GB" dirty="0" smtClean="0"/>
              <a:t>Collate examples and review EHCPs produced / published for SI children and young people already. Evaluate extent to which they meet of SI children and young people. </a:t>
            </a:r>
          </a:p>
          <a:p>
            <a:r>
              <a:rPr lang="en-GB" dirty="0" smtClean="0"/>
              <a:t>Produce a number of example Plans taking into account indicative SEN Code of Practice and draft regulations. </a:t>
            </a:r>
            <a:r>
              <a:rPr lang="en-GB" dirty="0" smtClean="0"/>
              <a:t>Accompanied </a:t>
            </a:r>
            <a:r>
              <a:rPr lang="en-GB" dirty="0" smtClean="0"/>
              <a:t>by advice on minimum content / requirements and application of these for SI children and young people</a:t>
            </a:r>
          </a:p>
          <a:p>
            <a:pPr lvl="0"/>
            <a:endParaRPr lang="en-GB" dirty="0" smtClean="0"/>
          </a:p>
          <a:p>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6408712" cy="1143000"/>
          </a:xfrm>
        </p:spPr>
        <p:txBody>
          <a:bodyPr/>
          <a:lstStyle/>
          <a:p>
            <a:r>
              <a:rPr lang="en-GB" sz="3200" dirty="0" smtClean="0"/>
              <a:t>What we are proposing to do Cont’d</a:t>
            </a:r>
            <a:endParaRPr lang="en-GB" sz="3200" dirty="0"/>
          </a:p>
        </p:txBody>
      </p:sp>
      <p:sp>
        <p:nvSpPr>
          <p:cNvPr id="3" name="Content Placeholder 2"/>
          <p:cNvSpPr>
            <a:spLocks noGrp="1"/>
          </p:cNvSpPr>
          <p:nvPr>
            <p:ph idx="1"/>
          </p:nvPr>
        </p:nvSpPr>
        <p:spPr>
          <a:xfrm>
            <a:off x="611560" y="1916832"/>
            <a:ext cx="8229600" cy="4536504"/>
          </a:xfrm>
        </p:spPr>
        <p:txBody>
          <a:bodyPr>
            <a:normAutofit/>
          </a:bodyPr>
          <a:lstStyle/>
          <a:p>
            <a:r>
              <a:rPr lang="en-GB" dirty="0" smtClean="0"/>
              <a:t>Advice should include guidance on long (aspirations) and short term outcomes</a:t>
            </a:r>
          </a:p>
          <a:p>
            <a:pPr lvl="0"/>
            <a:r>
              <a:rPr lang="en-GB" dirty="0" smtClean="0"/>
              <a:t>Test the draft output, finalise guidance, disseminate, evaluate and review</a:t>
            </a:r>
          </a:p>
          <a:p>
            <a:endParaRPr lang="en-GB" sz="1000" dirty="0" smtClean="0"/>
          </a:p>
          <a:p>
            <a:pPr algn="ctr">
              <a:buNone/>
            </a:pPr>
            <a:r>
              <a:rPr lang="en-GB" dirty="0" smtClean="0"/>
              <a:t>	</a:t>
            </a:r>
            <a:r>
              <a:rPr lang="en-GB" sz="4000" b="1" dirty="0" smtClean="0"/>
              <a:t>Any questions, suggestions, concerns on our work plan please?</a:t>
            </a:r>
          </a:p>
          <a:p>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80728"/>
            <a:ext cx="8229600" cy="5026570"/>
          </a:xfrm>
        </p:spPr>
        <p:txBody>
          <a:bodyPr>
            <a:normAutofit/>
          </a:bodyPr>
          <a:lstStyle/>
          <a:p>
            <a:pPr algn="ctr"/>
            <a:r>
              <a:rPr lang="en-GB" sz="5400" dirty="0" smtClean="0">
                <a:solidFill>
                  <a:schemeClr val="tx1"/>
                </a:solidFill>
              </a:rPr>
              <a:t>Implications of the indicative code of practice and EHC assessment and Plans</a:t>
            </a:r>
            <a:endParaRPr lang="en-GB" sz="5400" dirty="0">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061864"/>
            <a:ext cx="6480720" cy="1143000"/>
          </a:xfrm>
        </p:spPr>
        <p:txBody>
          <a:bodyPr>
            <a:noAutofit/>
          </a:bodyPr>
          <a:lstStyle/>
          <a:p>
            <a:r>
              <a:rPr lang="en-GB" sz="4000" dirty="0" smtClean="0"/>
              <a:t>Indicative draft: The (0-25) SEN COP - Para 6.9, Principles of the EHC Plans</a:t>
            </a:r>
            <a:endParaRPr lang="en-GB" sz="4000" dirty="0"/>
          </a:p>
        </p:txBody>
      </p:sp>
      <p:sp>
        <p:nvSpPr>
          <p:cNvPr id="4" name="Content Placeholder 3"/>
          <p:cNvSpPr>
            <a:spLocks noGrp="1"/>
          </p:cNvSpPr>
          <p:nvPr>
            <p:ph idx="1"/>
          </p:nvPr>
        </p:nvSpPr>
        <p:spPr>
          <a:xfrm>
            <a:off x="467544" y="3040360"/>
            <a:ext cx="8229600" cy="4853136"/>
          </a:xfrm>
        </p:spPr>
        <p:txBody>
          <a:bodyPr>
            <a:normAutofit/>
          </a:bodyPr>
          <a:lstStyle/>
          <a:p>
            <a:pPr>
              <a:buNone/>
            </a:pPr>
            <a:r>
              <a:rPr lang="en-GB" i="1" dirty="0" smtClean="0"/>
              <a:t>EHC Plans </a:t>
            </a:r>
            <a:r>
              <a:rPr lang="en-GB" b="1" i="1" dirty="0" smtClean="0"/>
              <a:t>should</a:t>
            </a:r>
            <a:r>
              <a:rPr lang="en-GB" i="1" dirty="0" smtClean="0"/>
              <a:t> be:</a:t>
            </a:r>
            <a:endParaRPr lang="en-GB" i="1" dirty="0"/>
          </a:p>
          <a:p>
            <a:pPr>
              <a:buSzPct val="50000"/>
              <a:buFont typeface="Wingdings" pitchFamily="2" charset="2"/>
              <a:buChar char="Ø"/>
            </a:pPr>
            <a:r>
              <a:rPr lang="en-GB" dirty="0" smtClean="0"/>
              <a:t>Transparent and involve parents and young people on decisions re content</a:t>
            </a:r>
          </a:p>
          <a:p>
            <a:pPr>
              <a:buSzPct val="50000"/>
              <a:buNone/>
            </a:pPr>
            <a:endParaRPr lang="en-GB" sz="1200" dirty="0" smtClean="0"/>
          </a:p>
          <a:p>
            <a:pPr>
              <a:buSzPct val="50000"/>
              <a:buFont typeface="Wingdings" pitchFamily="2" charset="2"/>
              <a:buChar char="Ø"/>
            </a:pPr>
            <a:r>
              <a:rPr lang="en-GB" dirty="0" smtClean="0"/>
              <a:t>Clear, concise, readable and accessible to parents, CYP and providers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20688"/>
            <a:ext cx="6190456" cy="1143000"/>
          </a:xfrm>
        </p:spPr>
        <p:txBody>
          <a:bodyPr/>
          <a:lstStyle/>
          <a:p>
            <a:r>
              <a:rPr lang="en-GB" sz="3200" dirty="0" smtClean="0"/>
              <a:t>Indicative draft: The (0-25) SEN COP - </a:t>
            </a:r>
            <a:r>
              <a:rPr lang="en-GB" sz="3200" i="1" dirty="0" smtClean="0"/>
              <a:t>Para 6.9, Principles of the EHC Plans Cont’d</a:t>
            </a:r>
            <a:endParaRPr lang="en-GB" sz="3200" dirty="0"/>
          </a:p>
        </p:txBody>
      </p:sp>
      <p:sp>
        <p:nvSpPr>
          <p:cNvPr id="3" name="Content Placeholder 2"/>
          <p:cNvSpPr>
            <a:spLocks noGrp="1"/>
          </p:cNvSpPr>
          <p:nvPr>
            <p:ph idx="1"/>
          </p:nvPr>
        </p:nvSpPr>
        <p:spPr>
          <a:xfrm>
            <a:off x="685800" y="2132856"/>
            <a:ext cx="7772400" cy="3826768"/>
          </a:xfrm>
        </p:spPr>
        <p:txBody>
          <a:bodyPr/>
          <a:lstStyle/>
          <a:p>
            <a:pPr>
              <a:buSzPct val="50000"/>
              <a:buFont typeface="Wingdings" pitchFamily="2" charset="2"/>
              <a:buChar char="Ø"/>
            </a:pPr>
            <a:r>
              <a:rPr lang="en-GB" dirty="0" smtClean="0"/>
              <a:t>Person-centred and </a:t>
            </a:r>
            <a:r>
              <a:rPr lang="en-GB" b="1" i="1" dirty="0" smtClean="0"/>
              <a:t>evidence-based.</a:t>
            </a:r>
          </a:p>
          <a:p>
            <a:pPr>
              <a:buSzPct val="50000"/>
              <a:buNone/>
            </a:pPr>
            <a:endParaRPr lang="en-GB" sz="1200" b="1" i="1" dirty="0" smtClean="0"/>
          </a:p>
          <a:p>
            <a:pPr>
              <a:buSzPct val="50000"/>
              <a:buFont typeface="Wingdings" pitchFamily="2" charset="2"/>
              <a:buChar char="Ø"/>
            </a:pPr>
            <a:r>
              <a:rPr lang="en-GB" dirty="0" smtClean="0"/>
              <a:t>Focussed on outcomes (both short term outcomes and longer term aspirations). </a:t>
            </a:r>
          </a:p>
          <a:p>
            <a:pPr>
              <a:buSzPct val="50000"/>
              <a:buNone/>
            </a:pPr>
            <a:endParaRPr lang="en-GB" sz="800" dirty="0" smtClean="0"/>
          </a:p>
          <a:p>
            <a:pPr marL="0" indent="0">
              <a:buSzPct val="50000"/>
              <a:buNone/>
            </a:pPr>
            <a:r>
              <a:rPr lang="en-GB" sz="2800" b="1" i="1" dirty="0" smtClean="0"/>
              <a:t>Note.</a:t>
            </a:r>
            <a:r>
              <a:rPr lang="en-GB" sz="2800" dirty="0" smtClean="0"/>
              <a:t> </a:t>
            </a:r>
            <a:r>
              <a:rPr lang="en-GB" sz="2800" i="1" dirty="0" smtClean="0"/>
              <a:t>An outcome is NOT the delivery  of a service, but what the support or service is trying to achieve. </a:t>
            </a:r>
            <a:r>
              <a:rPr lang="en-GB" sz="2800" b="1" i="1" dirty="0" smtClean="0"/>
              <a:t>Outcomes  need to be specific, measurable, achievable and time bound.</a:t>
            </a:r>
          </a:p>
          <a:p>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t>Indicative draft: The (0-25) SEN COP - </a:t>
            </a:r>
            <a:r>
              <a:rPr lang="en-GB" sz="3200" i="1" dirty="0" smtClean="0"/>
              <a:t>Para 6.9, Principles of the EHC Plans Cont’d</a:t>
            </a:r>
            <a:endParaRPr lang="en-GB" sz="3200" dirty="0"/>
          </a:p>
        </p:txBody>
      </p:sp>
      <p:sp>
        <p:nvSpPr>
          <p:cNvPr id="3" name="Content Placeholder 2"/>
          <p:cNvSpPr>
            <a:spLocks noGrp="1"/>
          </p:cNvSpPr>
          <p:nvPr>
            <p:ph idx="1"/>
          </p:nvPr>
        </p:nvSpPr>
        <p:spPr>
          <a:xfrm>
            <a:off x="457200" y="2276872"/>
            <a:ext cx="8229600" cy="3960440"/>
          </a:xfrm>
        </p:spPr>
        <p:txBody>
          <a:bodyPr/>
          <a:lstStyle/>
          <a:p>
            <a:pPr>
              <a:buSzPct val="50000"/>
              <a:buFont typeface="Wingdings" pitchFamily="2" charset="2"/>
              <a:buChar char="Ø"/>
            </a:pPr>
            <a:r>
              <a:rPr lang="en-GB" dirty="0" smtClean="0"/>
              <a:t>Specific about the interventions required to achieve the outcomes with the provision being </a:t>
            </a:r>
            <a:r>
              <a:rPr lang="en-GB" b="1" i="1" dirty="0" smtClean="0"/>
              <a:t>‘detailed and specific and... normally  quantified’ </a:t>
            </a:r>
            <a:r>
              <a:rPr lang="en-GB" i="1" dirty="0" smtClean="0"/>
              <a:t>(NOT a list of services)</a:t>
            </a:r>
          </a:p>
          <a:p>
            <a:pPr>
              <a:buSzPct val="50000"/>
              <a:buNone/>
            </a:pPr>
            <a:endParaRPr lang="en-GB" sz="1200" i="1" dirty="0" smtClean="0"/>
          </a:p>
          <a:p>
            <a:pPr>
              <a:buSzPct val="50000"/>
              <a:buFont typeface="Wingdings" pitchFamily="2" charset="2"/>
              <a:buChar char="Ø"/>
            </a:pPr>
            <a:r>
              <a:rPr lang="en-GB" dirty="0" smtClean="0"/>
              <a:t>Based on a </a:t>
            </a:r>
            <a:r>
              <a:rPr lang="en-GB" b="1" i="1" dirty="0" smtClean="0"/>
              <a:t>‘careful assessment’ </a:t>
            </a:r>
            <a:r>
              <a:rPr lang="en-GB" dirty="0" smtClean="0"/>
              <a:t>of the CYP’s needs</a:t>
            </a:r>
          </a:p>
          <a:p>
            <a:pPr>
              <a:buFont typeface="Wingdings" pitchFamily="2" charset="2"/>
              <a:buChar char="Ø"/>
            </a:pPr>
            <a:endParaRPr lang="en-GB" sz="2800" dirty="0" smtClean="0"/>
          </a:p>
          <a:p>
            <a:pPr>
              <a:buFont typeface="Wingdings" pitchFamily="2" charset="2"/>
              <a:buChar char="Ø"/>
            </a:pPr>
            <a:endParaRPr lang="en-GB" b="1" i="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57808"/>
            <a:ext cx="6190456" cy="1143000"/>
          </a:xfrm>
        </p:spPr>
        <p:txBody>
          <a:bodyPr/>
          <a:lstStyle/>
          <a:p>
            <a:r>
              <a:rPr lang="en-GB" sz="3200" dirty="0" smtClean="0"/>
              <a:t>Indicative draft: The (0-25) SEN COP - </a:t>
            </a:r>
            <a:r>
              <a:rPr lang="en-GB" sz="3200" i="1" dirty="0" smtClean="0"/>
              <a:t>Para 6.9, Principles of the EHC Plans Cont’d</a:t>
            </a:r>
            <a:endParaRPr lang="en-GB" sz="3200" dirty="0"/>
          </a:p>
        </p:txBody>
      </p:sp>
      <p:sp>
        <p:nvSpPr>
          <p:cNvPr id="3" name="Content Placeholder 2"/>
          <p:cNvSpPr>
            <a:spLocks noGrp="1"/>
          </p:cNvSpPr>
          <p:nvPr>
            <p:ph idx="1"/>
          </p:nvPr>
        </p:nvSpPr>
        <p:spPr>
          <a:xfrm>
            <a:off x="685800" y="2122512"/>
            <a:ext cx="7772400" cy="4114800"/>
          </a:xfrm>
        </p:spPr>
        <p:txBody>
          <a:bodyPr/>
          <a:lstStyle/>
          <a:p>
            <a:pPr>
              <a:buSzPct val="50000"/>
              <a:buFont typeface="Wingdings" pitchFamily="2" charset="2"/>
              <a:buChar char="Ø"/>
            </a:pPr>
            <a:r>
              <a:rPr lang="en-GB" dirty="0" smtClean="0"/>
              <a:t>Written clearly so that they can be used in any local area, particularly the assessment and outcomes information</a:t>
            </a:r>
          </a:p>
          <a:p>
            <a:pPr>
              <a:buSzPct val="50000"/>
              <a:buFont typeface="Wingdings" pitchFamily="2" charset="2"/>
              <a:buChar char="Ø"/>
            </a:pPr>
            <a:r>
              <a:rPr lang="en-GB" i="1" dirty="0" smtClean="0"/>
              <a:t>Should also include – </a:t>
            </a:r>
          </a:p>
          <a:p>
            <a:pPr lvl="1">
              <a:buSzPct val="50000"/>
              <a:buFont typeface="Arial" pitchFamily="34" charset="0"/>
              <a:buChar char="•"/>
            </a:pPr>
            <a:r>
              <a:rPr lang="en-GB" i="1" dirty="0" smtClean="0"/>
              <a:t>support for key transition points </a:t>
            </a:r>
          </a:p>
          <a:p>
            <a:pPr lvl="1">
              <a:buSzPct val="50000"/>
              <a:buFont typeface="Arial" pitchFamily="34" charset="0"/>
              <a:buChar char="•"/>
            </a:pPr>
            <a:r>
              <a:rPr lang="en-GB" i="1" dirty="0" smtClean="0"/>
              <a:t>Formal and informal (family and community) support</a:t>
            </a:r>
            <a:endParaRPr lang="en-GB" i="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11560" y="476672"/>
            <a:ext cx="6190456" cy="1143000"/>
          </a:xfrm>
        </p:spPr>
        <p:txBody>
          <a:bodyPr/>
          <a:lstStyle/>
          <a:p>
            <a:r>
              <a:rPr lang="en-GB" dirty="0" smtClean="0"/>
              <a:t>The content of an EHC Plan</a:t>
            </a:r>
            <a:endParaRPr lang="en-GB" dirty="0"/>
          </a:p>
        </p:txBody>
      </p:sp>
      <p:sp>
        <p:nvSpPr>
          <p:cNvPr id="4" name="Content Placeholder 3"/>
          <p:cNvSpPr>
            <a:spLocks noGrp="1"/>
          </p:cNvSpPr>
          <p:nvPr>
            <p:ph idx="1"/>
          </p:nvPr>
        </p:nvSpPr>
        <p:spPr>
          <a:xfrm>
            <a:off x="251520" y="1916832"/>
            <a:ext cx="8229600" cy="5328592"/>
          </a:xfrm>
        </p:spPr>
        <p:txBody>
          <a:bodyPr>
            <a:normAutofit/>
          </a:bodyPr>
          <a:lstStyle/>
          <a:p>
            <a:pPr>
              <a:buNone/>
            </a:pPr>
            <a:r>
              <a:rPr lang="en-GB" dirty="0" smtClean="0"/>
              <a:t>	The exact format to be determined locally, but must include the following sections:</a:t>
            </a:r>
          </a:p>
          <a:p>
            <a:pPr lvl="1">
              <a:buSzPct val="50000"/>
              <a:buFont typeface="Wingdings" pitchFamily="2" charset="2"/>
              <a:buChar char="Ø"/>
            </a:pPr>
            <a:r>
              <a:rPr lang="en-GB" sz="3200" dirty="0" smtClean="0"/>
              <a:t>Views, interests and aspirations of the child and their parents</a:t>
            </a:r>
          </a:p>
          <a:p>
            <a:pPr lvl="1">
              <a:buSzPct val="50000"/>
              <a:buFont typeface="Wingdings" pitchFamily="2" charset="2"/>
              <a:buChar char="Ø"/>
            </a:pPr>
            <a:r>
              <a:rPr lang="en-GB" sz="3200" dirty="0" smtClean="0"/>
              <a:t>The CYP’s special educational needs</a:t>
            </a:r>
          </a:p>
          <a:p>
            <a:pPr lvl="1">
              <a:buSzPct val="50000"/>
              <a:buFont typeface="Wingdings" pitchFamily="2" charset="2"/>
              <a:buChar char="Ø"/>
            </a:pPr>
            <a:r>
              <a:rPr lang="en-GB" sz="3200" dirty="0" smtClean="0"/>
              <a:t>Outcomes sought for him / her</a:t>
            </a:r>
          </a:p>
          <a:p>
            <a:pPr lvl="1">
              <a:buSzPct val="50000"/>
              <a:buFont typeface="Wingdings" pitchFamily="2" charset="2"/>
              <a:buChar char="Ø"/>
            </a:pPr>
            <a:r>
              <a:rPr lang="en-GB" sz="3200" dirty="0" smtClean="0"/>
              <a:t>The SEN provision required</a:t>
            </a:r>
          </a:p>
          <a:p>
            <a:pPr lvl="1">
              <a:buSzPct val="50000"/>
              <a:buFont typeface="Wingdings" pitchFamily="2" charset="2"/>
              <a:buChar char="Ø"/>
            </a:pPr>
            <a:r>
              <a:rPr lang="en-GB" sz="3200" dirty="0" smtClean="0"/>
              <a:t>Any health . Social care provision</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13792"/>
            <a:ext cx="6190456" cy="1143000"/>
          </a:xfrm>
        </p:spPr>
        <p:txBody>
          <a:bodyPr/>
          <a:lstStyle/>
          <a:p>
            <a:r>
              <a:rPr lang="en-GB" sz="3200" dirty="0" smtClean="0"/>
              <a:t>The content of an EHC Plan Cont’d</a:t>
            </a:r>
            <a:endParaRPr lang="en-GB" sz="3200" dirty="0"/>
          </a:p>
        </p:txBody>
      </p:sp>
      <p:sp>
        <p:nvSpPr>
          <p:cNvPr id="3" name="Content Placeholder 2"/>
          <p:cNvSpPr>
            <a:spLocks noGrp="1"/>
          </p:cNvSpPr>
          <p:nvPr>
            <p:ph idx="1"/>
          </p:nvPr>
        </p:nvSpPr>
        <p:spPr>
          <a:xfrm>
            <a:off x="755576" y="1844824"/>
            <a:ext cx="7772400" cy="4114800"/>
          </a:xfrm>
        </p:spPr>
        <p:txBody>
          <a:bodyPr/>
          <a:lstStyle/>
          <a:p>
            <a:pPr>
              <a:buSzPct val="50000"/>
              <a:buFont typeface="Wingdings" pitchFamily="2" charset="2"/>
              <a:buChar char="Ø"/>
            </a:pPr>
            <a:r>
              <a:rPr lang="en-GB" dirty="0" smtClean="0"/>
              <a:t>Any additional provision  (e.g. Support for finding employment, housing, participation in society, etc)</a:t>
            </a:r>
          </a:p>
          <a:p>
            <a:pPr>
              <a:buSzPct val="50000"/>
              <a:buFont typeface="Wingdings" pitchFamily="2" charset="2"/>
              <a:buChar char="Ø"/>
            </a:pPr>
            <a:r>
              <a:rPr lang="en-GB" dirty="0" smtClean="0"/>
              <a:t>Name of school / maintained nursery/ post 16 provider</a:t>
            </a:r>
          </a:p>
          <a:p>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r>
              <a:rPr lang="en-GB" dirty="0" smtClean="0"/>
              <a:t>What aspects of the Code’s requirements do colleagues feel guidance would be most helpful?</a:t>
            </a:r>
          </a:p>
          <a:p>
            <a:pPr>
              <a:buNone/>
            </a:pPr>
            <a:endParaRPr lang="en-GB" dirty="0" smtClean="0"/>
          </a:p>
          <a:p>
            <a:r>
              <a:rPr lang="en-GB" dirty="0" smtClean="0"/>
              <a:t>What is the relationship between aspiration and outcomes?</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r>
              <a:rPr lang="en-GB" dirty="0" smtClean="0"/>
              <a:t>What do “specific</a:t>
            </a:r>
            <a:r>
              <a:rPr lang="en-GB" dirty="0" smtClean="0"/>
              <a:t>, measurable, achievable and time </a:t>
            </a:r>
            <a:r>
              <a:rPr lang="en-GB" dirty="0" smtClean="0"/>
              <a:t>bound” short and long term outcomes look like?</a:t>
            </a:r>
            <a:endParaRPr lang="en-GB" b="1" i="1" dirty="0" smtClean="0"/>
          </a:p>
          <a:p>
            <a:r>
              <a:rPr lang="en-GB" dirty="0" smtClean="0"/>
              <a:t>What  are the attributes a good description of a child’s SEN and how should this be recorded in the Plan?</a:t>
            </a: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r>
              <a:rPr lang="en-GB" dirty="0" smtClean="0"/>
              <a:t>What do we need to do to ensure the provision section focuses on the </a:t>
            </a:r>
            <a:r>
              <a:rPr lang="en-GB" b="1" dirty="0" smtClean="0"/>
              <a:t>interventions </a:t>
            </a:r>
            <a:r>
              <a:rPr lang="en-GB" dirty="0" smtClean="0"/>
              <a:t>required to achieve the outcomes?</a:t>
            </a:r>
          </a:p>
          <a:p>
            <a:r>
              <a:rPr lang="en-GB" dirty="0" smtClean="0"/>
              <a:t>What needs to be included in the health and social care provision aspect of the Plan? </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r>
              <a:rPr lang="en-GB" dirty="0" smtClean="0"/>
              <a:t>What needs to be included in “any additional provision” aspect of the Plan (</a:t>
            </a:r>
            <a:r>
              <a:rPr lang="en-GB" dirty="0" smtClean="0"/>
              <a:t>eg</a:t>
            </a:r>
            <a:r>
              <a:rPr lang="en-GB" dirty="0" smtClean="0"/>
              <a:t> housing, employment)?</a:t>
            </a:r>
            <a:endParaRPr lang="en-GB" dirty="0"/>
          </a:p>
        </p:txBody>
      </p:sp>
    </p:spTree>
  </p:cSld>
  <p:clrMapOvr>
    <a:masterClrMapping/>
  </p:clrMapOvr>
</p:sld>
</file>

<file path=ppt/theme/theme1.xml><?xml version="1.0" encoding="utf-8"?>
<a:theme xmlns:a="http://schemas.openxmlformats.org/drawingml/2006/main" name="colour theme">
  <a:themeElements>
    <a:clrScheme name="NDCS">
      <a:dk1>
        <a:srgbClr val="000000"/>
      </a:dk1>
      <a:lt1>
        <a:srgbClr val="FFFFFF"/>
      </a:lt1>
      <a:dk2>
        <a:srgbClr val="000000"/>
      </a:dk2>
      <a:lt2>
        <a:srgbClr val="808080"/>
      </a:lt2>
      <a:accent1>
        <a:srgbClr val="595888"/>
      </a:accent1>
      <a:accent2>
        <a:srgbClr val="46829E"/>
      </a:accent2>
      <a:accent3>
        <a:srgbClr val="FCD65C"/>
      </a:accent3>
      <a:accent4>
        <a:srgbClr val="9E0927"/>
      </a:accent4>
      <a:accent5>
        <a:srgbClr val="DE6325"/>
      </a:accent5>
      <a:accent6>
        <a:srgbClr val="8AC8A3"/>
      </a:accent6>
      <a:hlink>
        <a:srgbClr val="173257"/>
      </a:hlink>
      <a:folHlink>
        <a:srgbClr val="A3C7DE"/>
      </a:folHlink>
    </a:clrScheme>
    <a:fontScheme name="Arial/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78</TotalTime>
  <Words>963</Words>
  <Application>Microsoft Office PowerPoint</Application>
  <PresentationFormat>On-screen Show (4:3)</PresentationFormat>
  <Paragraphs>77</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colour theme</vt:lpstr>
      <vt:lpstr>Education Health and Care Assessments and Plans:   Guidance for children and  young people with a  sensory impairment</vt:lpstr>
      <vt:lpstr>Content</vt:lpstr>
      <vt:lpstr>What we have done so far</vt:lpstr>
      <vt:lpstr>What we are proposing to do</vt:lpstr>
      <vt:lpstr>What we are proposing to do Cont’d</vt:lpstr>
      <vt:lpstr>What we are proposing to do Cont’d</vt:lpstr>
      <vt:lpstr>Implications of the indicative code of practice and EHC assessment and Plans</vt:lpstr>
      <vt:lpstr>Indicative draft: The (0-25) SEN COP - Para 6.9, Principles of the EHC Plans</vt:lpstr>
      <vt:lpstr>Indicative draft: The (0-25) SEN COP - Para 6.9, Principles of the EHC Plans Cont’d</vt:lpstr>
      <vt:lpstr>Indicative draft: The (0-25) SEN COP - Para 6.9, Principles of the EHC Plans Cont’d</vt:lpstr>
      <vt:lpstr>Indicative draft: The (0-25) SEN COP - Para 6.9, Principles of the EHC Plans Cont’d</vt:lpstr>
      <vt:lpstr>The content of an EHC Plan</vt:lpstr>
      <vt:lpstr>The content of an EHC Plan Cont’d</vt:lpstr>
      <vt:lpstr>Questions</vt:lpstr>
      <vt:lpstr>Questions</vt:lpstr>
      <vt:lpstr>Questions</vt:lpstr>
      <vt:lpstr>Questions</vt:lpstr>
    </vt:vector>
  </TitlesOfParts>
  <Company>NDCS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 Health  and Care Assessments  and Plans:   Guidance for children and  young people with a  sensory impairment</dc:title>
  <dc:creator>Yvonne Tysoe</dc:creator>
  <cp:lastModifiedBy>Brian Gale</cp:lastModifiedBy>
  <cp:revision>13</cp:revision>
  <dcterms:created xsi:type="dcterms:W3CDTF">2013-06-03T09:25:49Z</dcterms:created>
  <dcterms:modified xsi:type="dcterms:W3CDTF">2013-06-03T16:23:05Z</dcterms:modified>
</cp:coreProperties>
</file>