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26"/>
  </p:notesMasterIdLst>
  <p:handoutMasterIdLst>
    <p:handoutMasterId r:id="rId27"/>
  </p:handoutMasterIdLst>
  <p:sldIdLst>
    <p:sldId id="258" r:id="rId2"/>
    <p:sldId id="332" r:id="rId3"/>
    <p:sldId id="351" r:id="rId4"/>
    <p:sldId id="352" r:id="rId5"/>
    <p:sldId id="354" r:id="rId6"/>
    <p:sldId id="353" r:id="rId7"/>
    <p:sldId id="310" r:id="rId8"/>
    <p:sldId id="312" r:id="rId9"/>
    <p:sldId id="333" r:id="rId10"/>
    <p:sldId id="341" r:id="rId11"/>
    <p:sldId id="281" r:id="rId12"/>
    <p:sldId id="283" r:id="rId13"/>
    <p:sldId id="304" r:id="rId14"/>
    <p:sldId id="285" r:id="rId15"/>
    <p:sldId id="343" r:id="rId16"/>
    <p:sldId id="286" r:id="rId17"/>
    <p:sldId id="355" r:id="rId18"/>
    <p:sldId id="350" r:id="rId19"/>
    <p:sldId id="300" r:id="rId20"/>
    <p:sldId id="344" r:id="rId21"/>
    <p:sldId id="348" r:id="rId22"/>
    <p:sldId id="347" r:id="rId23"/>
    <p:sldId id="345" r:id="rId24"/>
    <p:sldId id="325" r:id="rId25"/>
  </p:sldIdLst>
  <p:sldSz cx="9144000" cy="6858000" type="screen4x3"/>
  <p:notesSz cx="6858000" cy="9945688"/>
  <p:defaultTextStyle>
    <a:defPPr>
      <a:defRPr lang="en-US"/>
    </a:defPPr>
    <a:lvl1pPr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1pPr>
    <a:lvl2pPr marL="4572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2pPr>
    <a:lvl3pPr marL="9144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3pPr>
    <a:lvl4pPr marL="13716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4pPr>
    <a:lvl5pPr marL="18288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5pPr>
    <a:lvl6pPr marL="22860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6pPr>
    <a:lvl7pPr marL="27432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7pPr>
    <a:lvl8pPr marL="32004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8pPr>
    <a:lvl9pPr marL="36576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829E"/>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787"/>
    <p:restoredTop sz="90929"/>
  </p:normalViewPr>
  <p:slideViewPr>
    <p:cSldViewPr>
      <p:cViewPr varScale="1">
        <p:scale>
          <a:sx n="89" d="100"/>
          <a:sy n="89" d="100"/>
        </p:scale>
        <p:origin x="-306" y="-90"/>
      </p:cViewPr>
      <p:guideLst>
        <p:guide orient="horz" pos="1434"/>
        <p:guide pos="204"/>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ndcslonsan1a\shared\Policy%20and%20Campaigns\Campaigns\Ralph\Data\HE\Higher%20education%20statistic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GB"/>
  <c:chart>
    <c:plotArea>
      <c:layout/>
      <c:lineChart>
        <c:grouping val="standard"/>
        <c:ser>
          <c:idx val="1"/>
          <c:order val="0"/>
          <c:tx>
            <c:strRef>
              <c:f>Sheet4!$J$3</c:f>
              <c:strCache>
                <c:ptCount val="1"/>
                <c:pt idx="0">
                  <c:v>Blind / partially sighted</c:v>
                </c:pt>
              </c:strCache>
            </c:strRef>
          </c:tx>
          <c:marker>
            <c:symbol val="none"/>
          </c:marker>
          <c:cat>
            <c:numRef>
              <c:f>Sheet4!$K$2:$P$2</c:f>
              <c:numCache>
                <c:formatCode>General</c:formatCode>
                <c:ptCount val="6"/>
                <c:pt idx="0">
                  <c:v>2007</c:v>
                </c:pt>
                <c:pt idx="1">
                  <c:v>2008</c:v>
                </c:pt>
                <c:pt idx="2">
                  <c:v>2009</c:v>
                </c:pt>
                <c:pt idx="3">
                  <c:v>2010</c:v>
                </c:pt>
                <c:pt idx="4">
                  <c:v>2011</c:v>
                </c:pt>
                <c:pt idx="5">
                  <c:v>2012</c:v>
                </c:pt>
              </c:numCache>
            </c:numRef>
          </c:cat>
          <c:val>
            <c:numRef>
              <c:f>Sheet4!$K$3:$P$3</c:f>
              <c:numCache>
                <c:formatCode>General</c:formatCode>
                <c:ptCount val="6"/>
                <c:pt idx="0">
                  <c:v>100</c:v>
                </c:pt>
                <c:pt idx="1">
                  <c:v>136</c:v>
                </c:pt>
                <c:pt idx="2">
                  <c:v>126</c:v>
                </c:pt>
                <c:pt idx="3">
                  <c:v>75</c:v>
                </c:pt>
                <c:pt idx="4">
                  <c:v>83</c:v>
                </c:pt>
                <c:pt idx="5">
                  <c:v>79</c:v>
                </c:pt>
              </c:numCache>
            </c:numRef>
          </c:val>
        </c:ser>
        <c:ser>
          <c:idx val="2"/>
          <c:order val="1"/>
          <c:tx>
            <c:strRef>
              <c:f>Sheet4!$J$4</c:f>
              <c:strCache>
                <c:ptCount val="1"/>
                <c:pt idx="0">
                  <c:v>Deaf / partial hearing</c:v>
                </c:pt>
              </c:strCache>
            </c:strRef>
          </c:tx>
          <c:marker>
            <c:symbol val="none"/>
          </c:marker>
          <c:cat>
            <c:numRef>
              <c:f>Sheet4!$K$2:$P$2</c:f>
              <c:numCache>
                <c:formatCode>General</c:formatCode>
                <c:ptCount val="6"/>
                <c:pt idx="0">
                  <c:v>2007</c:v>
                </c:pt>
                <c:pt idx="1">
                  <c:v>2008</c:v>
                </c:pt>
                <c:pt idx="2">
                  <c:v>2009</c:v>
                </c:pt>
                <c:pt idx="3">
                  <c:v>2010</c:v>
                </c:pt>
                <c:pt idx="4">
                  <c:v>2011</c:v>
                </c:pt>
                <c:pt idx="5">
                  <c:v>2012</c:v>
                </c:pt>
              </c:numCache>
            </c:numRef>
          </c:cat>
          <c:val>
            <c:numRef>
              <c:f>Sheet4!$K$4:$P$4</c:f>
              <c:numCache>
                <c:formatCode>#,##0</c:formatCode>
                <c:ptCount val="6"/>
                <c:pt idx="0">
                  <c:v>100</c:v>
                </c:pt>
                <c:pt idx="1">
                  <c:v>117</c:v>
                </c:pt>
                <c:pt idx="2">
                  <c:v>126</c:v>
                </c:pt>
                <c:pt idx="3">
                  <c:v>85</c:v>
                </c:pt>
                <c:pt idx="4" formatCode="General">
                  <c:v>81</c:v>
                </c:pt>
                <c:pt idx="5" formatCode="General">
                  <c:v>75</c:v>
                </c:pt>
              </c:numCache>
            </c:numRef>
          </c:val>
        </c:ser>
        <c:ser>
          <c:idx val="3"/>
          <c:order val="2"/>
          <c:tx>
            <c:strRef>
              <c:f>Sheet4!$J$5</c:f>
              <c:strCache>
                <c:ptCount val="1"/>
                <c:pt idx="0">
                  <c:v>No disability</c:v>
                </c:pt>
              </c:strCache>
            </c:strRef>
          </c:tx>
          <c:marker>
            <c:symbol val="none"/>
          </c:marker>
          <c:cat>
            <c:numRef>
              <c:f>Sheet4!$K$2:$P$2</c:f>
              <c:numCache>
                <c:formatCode>General</c:formatCode>
                <c:ptCount val="6"/>
                <c:pt idx="0">
                  <c:v>2007</c:v>
                </c:pt>
                <c:pt idx="1">
                  <c:v>2008</c:v>
                </c:pt>
                <c:pt idx="2">
                  <c:v>2009</c:v>
                </c:pt>
                <c:pt idx="3">
                  <c:v>2010</c:v>
                </c:pt>
                <c:pt idx="4">
                  <c:v>2011</c:v>
                </c:pt>
                <c:pt idx="5">
                  <c:v>2012</c:v>
                </c:pt>
              </c:numCache>
            </c:numRef>
          </c:cat>
          <c:val>
            <c:numRef>
              <c:f>Sheet4!$K$5:$P$5</c:f>
              <c:numCache>
                <c:formatCode>#,##0</c:formatCode>
                <c:ptCount val="6"/>
                <c:pt idx="0">
                  <c:v>100</c:v>
                </c:pt>
                <c:pt idx="1">
                  <c:v>110</c:v>
                </c:pt>
                <c:pt idx="2">
                  <c:v>120</c:v>
                </c:pt>
                <c:pt idx="3">
                  <c:v>128</c:v>
                </c:pt>
                <c:pt idx="4">
                  <c:v>128</c:v>
                </c:pt>
                <c:pt idx="5">
                  <c:v>118</c:v>
                </c:pt>
              </c:numCache>
            </c:numRef>
          </c:val>
        </c:ser>
        <c:ser>
          <c:idx val="4"/>
          <c:order val="3"/>
          <c:tx>
            <c:strRef>
              <c:f>Sheet4!$J$6</c:f>
              <c:strCache>
                <c:ptCount val="1"/>
                <c:pt idx="0">
                  <c:v>All other disability</c:v>
                </c:pt>
              </c:strCache>
            </c:strRef>
          </c:tx>
          <c:marker>
            <c:symbol val="none"/>
          </c:marker>
          <c:cat>
            <c:numRef>
              <c:f>Sheet4!$K$2:$P$2</c:f>
              <c:numCache>
                <c:formatCode>General</c:formatCode>
                <c:ptCount val="6"/>
                <c:pt idx="0">
                  <c:v>2007</c:v>
                </c:pt>
                <c:pt idx="1">
                  <c:v>2008</c:v>
                </c:pt>
                <c:pt idx="2">
                  <c:v>2009</c:v>
                </c:pt>
                <c:pt idx="3">
                  <c:v>2010</c:v>
                </c:pt>
                <c:pt idx="4">
                  <c:v>2011</c:v>
                </c:pt>
                <c:pt idx="5">
                  <c:v>2012</c:v>
                </c:pt>
              </c:numCache>
            </c:numRef>
          </c:cat>
          <c:val>
            <c:numRef>
              <c:f>Sheet4!$K$6:$P$6</c:f>
              <c:numCache>
                <c:formatCode>General</c:formatCode>
                <c:ptCount val="6"/>
                <c:pt idx="0">
                  <c:v>100</c:v>
                </c:pt>
                <c:pt idx="1">
                  <c:v>100</c:v>
                </c:pt>
                <c:pt idx="2">
                  <c:v>114</c:v>
                </c:pt>
                <c:pt idx="3">
                  <c:v>155</c:v>
                </c:pt>
                <c:pt idx="4">
                  <c:v>173</c:v>
                </c:pt>
                <c:pt idx="5">
                  <c:v>178</c:v>
                </c:pt>
              </c:numCache>
            </c:numRef>
          </c:val>
        </c:ser>
        <c:marker val="1"/>
        <c:axId val="63905792"/>
        <c:axId val="63907328"/>
      </c:lineChart>
      <c:catAx>
        <c:axId val="63905792"/>
        <c:scaling>
          <c:orientation val="minMax"/>
        </c:scaling>
        <c:axPos val="b"/>
        <c:numFmt formatCode="General" sourceLinked="1"/>
        <c:tickLblPos val="nextTo"/>
        <c:crossAx val="63907328"/>
        <c:crosses val="autoZero"/>
        <c:auto val="1"/>
        <c:lblAlgn val="ctr"/>
        <c:lblOffset val="100"/>
      </c:catAx>
      <c:valAx>
        <c:axId val="63907328"/>
        <c:scaling>
          <c:orientation val="minMax"/>
        </c:scaling>
        <c:axPos val="l"/>
        <c:majorGridlines/>
        <c:numFmt formatCode="General" sourceLinked="1"/>
        <c:tickLblPos val="nextTo"/>
        <c:crossAx val="63905792"/>
        <c:crosses val="autoZero"/>
        <c:crossBetween val="between"/>
      </c:valAx>
    </c:plotArea>
    <c:legend>
      <c:legendPos val="r"/>
      <c:layout/>
    </c:legend>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97284"/>
          </a:xfrm>
          <a:prstGeom prst="rect">
            <a:avLst/>
          </a:prstGeom>
        </p:spPr>
        <p:txBody>
          <a:bodyPr vert="horz" lIns="91440" tIns="45720" rIns="91440" bIns="45720" rtlCol="0"/>
          <a:lstStyle>
            <a:lvl1pPr algn="r">
              <a:defRPr sz="1200"/>
            </a:lvl1pPr>
          </a:lstStyle>
          <a:p>
            <a:fld id="{8F84A415-ED1C-E04D-B7C7-85A00DC614DF}" type="datetimeFigureOut">
              <a:rPr lang="en-US" smtClean="0"/>
              <a:pPr/>
              <a:t>6/4/2013</a:t>
            </a:fld>
            <a:endParaRPr lang="en-US"/>
          </a:p>
        </p:txBody>
      </p:sp>
      <p:sp>
        <p:nvSpPr>
          <p:cNvPr id="4" name="Footer Placeholder 3"/>
          <p:cNvSpPr>
            <a:spLocks noGrp="1"/>
          </p:cNvSpPr>
          <p:nvPr>
            <p:ph type="ftr" sz="quarter" idx="2"/>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9446678"/>
            <a:ext cx="2971800" cy="497284"/>
          </a:xfrm>
          <a:prstGeom prst="rect">
            <a:avLst/>
          </a:prstGeom>
        </p:spPr>
        <p:txBody>
          <a:bodyPr vert="horz" lIns="91440" tIns="45720" rIns="91440" bIns="45720" rtlCol="0" anchor="b"/>
          <a:lstStyle>
            <a:lvl1pPr algn="r">
              <a:defRPr sz="1200"/>
            </a:lvl1pPr>
          </a:lstStyle>
          <a:p>
            <a:fld id="{3D9FAB58-3CE0-794F-B196-A923FE5D95EF}"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7284"/>
          </a:xfrm>
          <a:prstGeom prst="rect">
            <a:avLst/>
          </a:prstGeom>
        </p:spPr>
        <p:txBody>
          <a:bodyPr vert="horz" lIns="91440" tIns="45720" rIns="91440" bIns="45720" rtlCol="0"/>
          <a:lstStyle>
            <a:lvl1pPr algn="r">
              <a:defRPr sz="1200"/>
            </a:lvl1pPr>
          </a:lstStyle>
          <a:p>
            <a:fld id="{2B06CD65-0052-A748-ABD9-E18F4F72E200}" type="datetimeFigureOut">
              <a:rPr lang="en-US" smtClean="0"/>
              <a:pPr/>
              <a:t>6/4/2013</a:t>
            </a:fld>
            <a:endParaRPr lang="en-US"/>
          </a:p>
        </p:txBody>
      </p:sp>
      <p:sp>
        <p:nvSpPr>
          <p:cNvPr id="4" name="Slide Image Placeholder 3"/>
          <p:cNvSpPr>
            <a:spLocks noGrp="1" noRot="1" noChangeAspect="1"/>
          </p:cNvSpPr>
          <p:nvPr>
            <p:ph type="sldImg" idx="2"/>
          </p:nvPr>
        </p:nvSpPr>
        <p:spPr>
          <a:xfrm>
            <a:off x="942975" y="746125"/>
            <a:ext cx="4972050" cy="372903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24202"/>
            <a:ext cx="5486400" cy="447556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a:defRPr sz="1200"/>
            </a:lvl1pPr>
          </a:lstStyle>
          <a:p>
            <a:fld id="{A6E30364-1EC5-4C4A-B73A-092E241CA3B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NDCSLuton-85.jpg"/>
          <p:cNvPicPr>
            <a:picLocks noChangeAspect="1"/>
          </p:cNvPicPr>
          <p:nvPr userDrawn="1"/>
        </p:nvPicPr>
        <p:blipFill>
          <a:blip r:embed="rId2"/>
          <a:srcRect t="4184"/>
          <a:stretch>
            <a:fillRect/>
          </a:stretch>
        </p:blipFill>
        <p:spPr>
          <a:xfrm>
            <a:off x="5116865" y="2362200"/>
            <a:ext cx="4027167" cy="4474860"/>
          </a:xfrm>
          <a:prstGeom prst="rect">
            <a:avLst/>
          </a:prstGeom>
        </p:spPr>
      </p:pic>
      <p:sp>
        <p:nvSpPr>
          <p:cNvPr id="2" name="Title 1"/>
          <p:cNvSpPr>
            <a:spLocks noGrp="1"/>
          </p:cNvSpPr>
          <p:nvPr>
            <p:ph type="ctrTitle"/>
          </p:nvPr>
        </p:nvSpPr>
        <p:spPr>
          <a:xfrm>
            <a:off x="306000" y="2041200"/>
            <a:ext cx="7772400" cy="885600"/>
          </a:xfrm>
        </p:spPr>
        <p:txBody>
          <a:bodyPr/>
          <a:lstStyle>
            <a:lvl1pPr>
              <a:defRPr b="1"/>
            </a:lvl1pPr>
          </a:lstStyle>
          <a:p>
            <a:r>
              <a:rPr lang="en-US" smtClean="0"/>
              <a:t>Click to edit Master title style</a:t>
            </a:r>
            <a:endParaRPr lang="en-US" dirty="0"/>
          </a:p>
        </p:txBody>
      </p:sp>
      <p:sp>
        <p:nvSpPr>
          <p:cNvPr id="3" name="Subtitle 2"/>
          <p:cNvSpPr>
            <a:spLocks noGrp="1"/>
          </p:cNvSpPr>
          <p:nvPr>
            <p:ph type="subTitle" idx="1"/>
          </p:nvPr>
        </p:nvSpPr>
        <p:spPr>
          <a:xfrm>
            <a:off x="306000" y="3049200"/>
            <a:ext cx="6400800" cy="1904400"/>
          </a:xfrm>
        </p:spPr>
        <p:txBody>
          <a:bodyPr/>
          <a:lstStyle>
            <a:lvl1pPr marL="0" indent="0" algn="l">
              <a:buNone/>
              <a:defRPr>
                <a:solidFill>
                  <a:srgbClr val="46829E"/>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323850" y="6237312"/>
            <a:ext cx="1905000" cy="457200"/>
          </a:xfrm>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8E463DE4-1A24-E445-BAC1-81E49EB2F69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smtClean="0"/>
            </a:lvl1pPr>
          </a:lstStyle>
          <a:p>
            <a:fld id="{A2BF8733-7B1D-EB44-8708-7A63E3D797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smtClean="0"/>
            </a:lvl1pPr>
          </a:lstStyle>
          <a:p>
            <a:fld id="{CAF2DBC0-F498-4E4F-A7F3-850B3D27F10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smtClean="0"/>
            </a:lvl1pPr>
          </a:lstStyle>
          <a:p>
            <a:fld id="{0D9FB6B0-0680-6040-A466-2931344328A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smtClean="0"/>
            </a:lvl1pPr>
          </a:lstStyle>
          <a:p>
            <a:fld id="{93C62C85-4429-8043-8191-A150764F243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3C9FE05C-79FB-6946-B5F5-B6EDA78D89A6}" type="slidenum">
              <a:rPr lang="en-US" smtClean="0"/>
              <a:pPr/>
              <a:t>‹#›</a:t>
            </a:fld>
            <a:endParaRPr lang="en-US"/>
          </a:p>
        </p:txBody>
      </p:sp>
      <p:pic>
        <p:nvPicPr>
          <p:cNvPr id="7" name="Picture 5" descr="NDCS logo powerpoint CMYK"/>
          <p:cNvPicPr>
            <a:picLocks noChangeAspect="1" noChangeArrowheads="1"/>
          </p:cNvPicPr>
          <p:nvPr/>
        </p:nvPicPr>
        <p:blipFill>
          <a:blip r:embed="rId7"/>
          <a:srcRect/>
          <a:stretch>
            <a:fillRect/>
          </a:stretch>
        </p:blipFill>
        <p:spPr bwMode="auto">
          <a:xfrm>
            <a:off x="70485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6" r:id="rId4"/>
    <p:sldLayoutId id="2147483667" r:id="rId5"/>
  </p:sldLayoutIdLst>
  <p:txStyles>
    <p:titleStyle>
      <a:lvl1pPr algn="l" rtl="0" eaLnBrk="1" fontAlgn="base" hangingPunct="1">
        <a:spcBef>
          <a:spcPct val="0"/>
        </a:spcBef>
        <a:spcAft>
          <a:spcPct val="0"/>
        </a:spcAft>
        <a:defRPr sz="4400" b="1">
          <a:solidFill>
            <a:srgbClr val="595888"/>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mailto:ralph.hartley@ndcs.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Moving to Adulthood</a:t>
            </a:r>
            <a:endParaRPr lang="en-US" dirty="0"/>
          </a:p>
        </p:txBody>
      </p:sp>
      <p:sp>
        <p:nvSpPr>
          <p:cNvPr id="7" name="Subtitle 6"/>
          <p:cNvSpPr>
            <a:spLocks noGrp="1"/>
          </p:cNvSpPr>
          <p:nvPr>
            <p:ph type="subTitle" idx="1"/>
          </p:nvPr>
        </p:nvSpPr>
        <p:spPr>
          <a:xfrm>
            <a:off x="306000" y="3049200"/>
            <a:ext cx="4698048" cy="1904400"/>
          </a:xfrm>
        </p:spPr>
        <p:txBody>
          <a:bodyPr/>
          <a:lstStyle/>
          <a:p>
            <a:r>
              <a:rPr lang="en-US" dirty="0" smtClean="0"/>
              <a:t>Reforms to Post-16 Education and Training for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pPr marL="514350" indent="-514350">
              <a:buAutoNum type="arabicParenR"/>
            </a:pPr>
            <a:r>
              <a:rPr lang="en-GB" sz="2800" dirty="0" smtClean="0"/>
              <a:t>Curriculum reforms and associated funding changes</a:t>
            </a:r>
          </a:p>
          <a:p>
            <a:pPr marL="514350" indent="-514350">
              <a:buNone/>
            </a:pPr>
            <a:endParaRPr lang="en-GB" sz="2800" dirty="0" smtClean="0"/>
          </a:p>
          <a:p>
            <a:pPr marL="514350" indent="-514350">
              <a:buNone/>
            </a:pPr>
            <a:r>
              <a:rPr lang="en-GB" sz="2800" dirty="0" smtClean="0"/>
              <a:t>2) The changing role of the LA: funding</a:t>
            </a:r>
          </a:p>
          <a:p>
            <a:pPr marL="514350" indent="-514350">
              <a:buNone/>
            </a:pPr>
            <a:endParaRPr lang="en-GB" sz="2800" dirty="0" smtClean="0"/>
          </a:p>
          <a:p>
            <a:pPr marL="514350" indent="-514350">
              <a:buNone/>
            </a:pPr>
            <a:r>
              <a:rPr lang="en-GB" sz="2800" dirty="0" smtClean="0"/>
              <a:t>3) The changing role of the LA: EHCPs</a:t>
            </a:r>
          </a:p>
          <a:p>
            <a:pPr marL="514350" indent="-514350">
              <a:buNone/>
            </a:pPr>
            <a:endParaRPr lang="en-GB" sz="2800" dirty="0" smtClean="0"/>
          </a:p>
          <a:p>
            <a:pPr marL="514350" indent="-514350">
              <a:buNone/>
            </a:pPr>
            <a:r>
              <a:rPr lang="en-GB" sz="2800" dirty="0" smtClean="0"/>
              <a:t>4) The wider reform landscape</a:t>
            </a:r>
            <a:endParaRPr lang="en-GB"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we know...</a:t>
            </a:r>
            <a:endParaRPr lang="en-GB" dirty="0"/>
          </a:p>
        </p:txBody>
      </p:sp>
      <p:sp>
        <p:nvSpPr>
          <p:cNvPr id="3" name="Content Placeholder 2"/>
          <p:cNvSpPr>
            <a:spLocks noGrp="1"/>
          </p:cNvSpPr>
          <p:nvPr>
            <p:ph idx="1"/>
          </p:nvPr>
        </p:nvSpPr>
        <p:spPr/>
        <p:txBody>
          <a:bodyPr/>
          <a:lstStyle/>
          <a:p>
            <a:endParaRPr lang="en-GB" dirty="0" smtClean="0"/>
          </a:p>
          <a:p>
            <a:r>
              <a:rPr lang="en-GB" dirty="0" smtClean="0"/>
              <a:t>SI specific evidence is limited</a:t>
            </a:r>
          </a:p>
          <a:p>
            <a:endParaRPr lang="en-GB" dirty="0" smtClean="0"/>
          </a:p>
          <a:p>
            <a:r>
              <a:rPr lang="en-GB" dirty="0" smtClean="0"/>
              <a:t>Data collection methods present problems</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Transition</a:t>
            </a:r>
            <a:endParaRPr lang="en-GB" dirty="0"/>
          </a:p>
        </p:txBody>
      </p:sp>
      <p:sp>
        <p:nvSpPr>
          <p:cNvPr id="3" name="Content Placeholder 2"/>
          <p:cNvSpPr>
            <a:spLocks noGrp="1"/>
          </p:cNvSpPr>
          <p:nvPr>
            <p:ph idx="1"/>
          </p:nvPr>
        </p:nvSpPr>
        <p:spPr/>
        <p:txBody>
          <a:bodyPr/>
          <a:lstStyle/>
          <a:p>
            <a:pPr lvl="0"/>
            <a:endParaRPr lang="en-GB" sz="2400" dirty="0" smtClean="0"/>
          </a:p>
          <a:p>
            <a:pPr lvl="0"/>
            <a:r>
              <a:rPr lang="en-GB" sz="2400" dirty="0" smtClean="0"/>
              <a:t>22</a:t>
            </a:r>
            <a:r>
              <a:rPr lang="en-GB" sz="2400" dirty="0" smtClean="0"/>
              <a:t>% of those with a declared disability were NEET at 18 in 2009, compared with 13% average. </a:t>
            </a:r>
            <a:endParaRPr lang="en-GB" sz="2400" dirty="0" smtClean="0"/>
          </a:p>
          <a:p>
            <a:pPr lvl="0">
              <a:buNone/>
            </a:pPr>
            <a:endParaRPr lang="en-GB" sz="2400" dirty="0" smtClean="0"/>
          </a:p>
          <a:p>
            <a:r>
              <a:rPr lang="en-GB" sz="2400" dirty="0" smtClean="0"/>
              <a:t>Providers only received a Learning Disability Assessment in one third of the instances in which they should </a:t>
            </a:r>
            <a:r>
              <a:rPr lang="en-GB" sz="2400" dirty="0" smtClean="0"/>
              <a:t>have. </a:t>
            </a:r>
            <a:endParaRPr lang="en-GB"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HI data</a:t>
            </a:r>
            <a:endParaRPr lang="en-GB" dirty="0"/>
          </a:p>
        </p:txBody>
      </p:sp>
      <p:graphicFrame>
        <p:nvGraphicFramePr>
          <p:cNvPr id="4" name="Content Placeholder 3"/>
          <p:cNvGraphicFramePr>
            <a:graphicFrameLocks noGrp="1"/>
          </p:cNvGraphicFramePr>
          <p:nvPr>
            <p:ph idx="1"/>
          </p:nvPr>
        </p:nvGraphicFramePr>
        <p:xfrm>
          <a:off x="685800" y="1981200"/>
          <a:ext cx="7772400" cy="4112095"/>
        </p:xfrm>
        <a:graphic>
          <a:graphicData uri="http://schemas.openxmlformats.org/drawingml/2006/table">
            <a:tbl>
              <a:tblPr firstRow="1" bandRow="1">
                <a:tableStyleId>{5C22544A-7EE6-4342-B048-85BDC9FD1C3A}</a:tableStyleId>
              </a:tblPr>
              <a:tblGrid>
                <a:gridCol w="1943100"/>
                <a:gridCol w="1943100"/>
                <a:gridCol w="1943100"/>
                <a:gridCol w="1943100"/>
              </a:tblGrid>
              <a:tr h="822419">
                <a:tc>
                  <a:txBody>
                    <a:bodyPr/>
                    <a:lstStyle/>
                    <a:p>
                      <a:pPr algn="l">
                        <a:spcAft>
                          <a:spcPts val="0"/>
                        </a:spcAft>
                      </a:pPr>
                      <a:r>
                        <a:rPr lang="en-GB" sz="1200" b="1" dirty="0">
                          <a:latin typeface="Arial"/>
                          <a:ea typeface="Times New Roman"/>
                          <a:cs typeface="Times New Roman"/>
                        </a:rPr>
                        <a:t>Provider type</a:t>
                      </a:r>
                      <a:endParaRPr lang="en-GB" sz="1200" dirty="0">
                        <a:latin typeface="Arial"/>
                        <a:ea typeface="Times New Roman"/>
                        <a:cs typeface="Times New Roman"/>
                      </a:endParaRPr>
                    </a:p>
                  </a:txBody>
                  <a:tcPr marL="68580" marR="68580" marT="0" marB="0"/>
                </a:tc>
                <a:tc>
                  <a:txBody>
                    <a:bodyPr/>
                    <a:lstStyle/>
                    <a:p>
                      <a:pPr algn="l">
                        <a:spcAft>
                          <a:spcPts val="0"/>
                        </a:spcAft>
                      </a:pPr>
                      <a:r>
                        <a:rPr lang="en-GB" sz="1200" b="1" dirty="0">
                          <a:latin typeface="Arial"/>
                          <a:ea typeface="Times New Roman"/>
                          <a:cs typeface="Times New Roman"/>
                        </a:rPr>
                        <a:t>Numbers</a:t>
                      </a:r>
                      <a:endParaRPr lang="en-GB" sz="1200" dirty="0">
                        <a:latin typeface="Arial"/>
                        <a:ea typeface="Times New Roman"/>
                        <a:cs typeface="Times New Roman"/>
                      </a:endParaRPr>
                    </a:p>
                    <a:p>
                      <a:pPr algn="l">
                        <a:spcAft>
                          <a:spcPts val="0"/>
                        </a:spcAft>
                      </a:pPr>
                      <a:r>
                        <a:rPr lang="en-GB" sz="1200" b="1" dirty="0">
                          <a:latin typeface="Arial"/>
                          <a:ea typeface="Times New Roman"/>
                          <a:cs typeface="Times New Roman"/>
                        </a:rPr>
                        <a:t>(Deaf)</a:t>
                      </a:r>
                      <a:endParaRPr lang="en-GB" sz="1200" dirty="0">
                        <a:latin typeface="Arial"/>
                        <a:ea typeface="Times New Roman"/>
                        <a:cs typeface="Times New Roman"/>
                      </a:endParaRPr>
                    </a:p>
                  </a:txBody>
                  <a:tcPr marL="68580" marR="68580" marT="0" marB="0"/>
                </a:tc>
                <a:tc>
                  <a:txBody>
                    <a:bodyPr/>
                    <a:lstStyle/>
                    <a:p>
                      <a:pPr algn="l">
                        <a:spcAft>
                          <a:spcPts val="0"/>
                        </a:spcAft>
                      </a:pPr>
                      <a:r>
                        <a:rPr lang="en-GB" sz="1200" b="1" dirty="0">
                          <a:latin typeface="Arial"/>
                          <a:ea typeface="Times New Roman"/>
                          <a:cs typeface="Times New Roman"/>
                        </a:rPr>
                        <a:t>Percentage </a:t>
                      </a:r>
                      <a:endParaRPr lang="en-GB" sz="1200" dirty="0">
                        <a:latin typeface="Arial"/>
                        <a:ea typeface="Times New Roman"/>
                        <a:cs typeface="Times New Roman"/>
                      </a:endParaRPr>
                    </a:p>
                    <a:p>
                      <a:pPr algn="l">
                        <a:spcAft>
                          <a:spcPts val="0"/>
                        </a:spcAft>
                      </a:pPr>
                      <a:r>
                        <a:rPr lang="en-GB" sz="1200" b="1" dirty="0">
                          <a:latin typeface="Arial"/>
                          <a:ea typeface="Times New Roman"/>
                          <a:cs typeface="Times New Roman"/>
                        </a:rPr>
                        <a:t>(Deaf)</a:t>
                      </a:r>
                      <a:endParaRPr lang="en-GB" sz="1200" dirty="0">
                        <a:latin typeface="Arial"/>
                        <a:ea typeface="Times New Roman"/>
                        <a:cs typeface="Times New Roman"/>
                      </a:endParaRPr>
                    </a:p>
                  </a:txBody>
                  <a:tcPr marL="68580" marR="68580" marT="0" marB="0"/>
                </a:tc>
                <a:tc>
                  <a:txBody>
                    <a:bodyPr/>
                    <a:lstStyle/>
                    <a:p>
                      <a:pPr algn="l">
                        <a:spcAft>
                          <a:spcPts val="0"/>
                        </a:spcAft>
                      </a:pPr>
                      <a:r>
                        <a:rPr lang="en-GB" sz="1200" b="1">
                          <a:latin typeface="Arial"/>
                          <a:ea typeface="Times New Roman"/>
                          <a:cs typeface="Times New Roman"/>
                        </a:rPr>
                        <a:t>Percentage (All)</a:t>
                      </a:r>
                      <a:endParaRPr lang="en-GB" sz="1200">
                        <a:latin typeface="Arial"/>
                        <a:ea typeface="Times New Roman"/>
                        <a:cs typeface="Times New Roman"/>
                      </a:endParaRPr>
                    </a:p>
                  </a:txBody>
                  <a:tcPr marL="68580" marR="68580" marT="0" marB="0"/>
                </a:tc>
              </a:tr>
              <a:tr h="822419">
                <a:tc>
                  <a:txBody>
                    <a:bodyPr/>
                    <a:lstStyle/>
                    <a:p>
                      <a:pPr algn="l">
                        <a:spcAft>
                          <a:spcPts val="0"/>
                        </a:spcAft>
                      </a:pPr>
                      <a:r>
                        <a:rPr lang="en-GB" sz="1200">
                          <a:latin typeface="Arial"/>
                          <a:ea typeface="Times New Roman"/>
                          <a:cs typeface="Times New Roman"/>
                        </a:rPr>
                        <a:t>General FE College incl Tertiary</a:t>
                      </a:r>
                    </a:p>
                  </a:txBody>
                  <a:tcPr marL="68580" marR="68580" marT="0" marB="0"/>
                </a:tc>
                <a:tc>
                  <a:txBody>
                    <a:bodyPr/>
                    <a:lstStyle/>
                    <a:p>
                      <a:pPr algn="l">
                        <a:spcAft>
                          <a:spcPts val="0"/>
                        </a:spcAft>
                      </a:pPr>
                      <a:r>
                        <a:rPr lang="en-GB" sz="1200">
                          <a:latin typeface="Arial"/>
                          <a:ea typeface="Times New Roman"/>
                          <a:cs typeface="Times New Roman"/>
                        </a:rPr>
                        <a:t>3868</a:t>
                      </a:r>
                    </a:p>
                  </a:txBody>
                  <a:tcPr marL="68580" marR="68580" marT="0" marB="0"/>
                </a:tc>
                <a:tc>
                  <a:txBody>
                    <a:bodyPr/>
                    <a:lstStyle/>
                    <a:p>
                      <a:pPr algn="l">
                        <a:spcAft>
                          <a:spcPts val="0"/>
                        </a:spcAft>
                      </a:pPr>
                      <a:r>
                        <a:rPr lang="en-GB" sz="1200">
                          <a:latin typeface="Arial"/>
                          <a:ea typeface="Times New Roman"/>
                          <a:cs typeface="Times New Roman"/>
                        </a:rPr>
                        <a:t>65</a:t>
                      </a:r>
                    </a:p>
                  </a:txBody>
                  <a:tcPr marL="68580" marR="68580" marT="0" marB="0"/>
                </a:tc>
                <a:tc>
                  <a:txBody>
                    <a:bodyPr/>
                    <a:lstStyle/>
                    <a:p>
                      <a:pPr algn="l">
                        <a:spcAft>
                          <a:spcPts val="0"/>
                        </a:spcAft>
                      </a:pPr>
                      <a:r>
                        <a:rPr lang="en-GB" sz="1200">
                          <a:latin typeface="Arial"/>
                          <a:ea typeface="Times New Roman"/>
                          <a:cs typeface="Times New Roman"/>
                        </a:rPr>
                        <a:t>41</a:t>
                      </a:r>
                    </a:p>
                  </a:txBody>
                  <a:tcPr marL="68580" marR="68580" marT="0" marB="0"/>
                </a:tc>
              </a:tr>
              <a:tr h="822419">
                <a:tc>
                  <a:txBody>
                    <a:bodyPr/>
                    <a:lstStyle/>
                    <a:p>
                      <a:pPr algn="l">
                        <a:spcAft>
                          <a:spcPts val="0"/>
                        </a:spcAft>
                      </a:pPr>
                      <a:r>
                        <a:rPr lang="en-GB" sz="1200">
                          <a:latin typeface="Arial"/>
                          <a:ea typeface="Times New Roman"/>
                          <a:cs typeface="Times New Roman"/>
                        </a:rPr>
                        <a:t>Sixth form college</a:t>
                      </a:r>
                    </a:p>
                  </a:txBody>
                  <a:tcPr marL="68580" marR="68580" marT="0" marB="0"/>
                </a:tc>
                <a:tc>
                  <a:txBody>
                    <a:bodyPr/>
                    <a:lstStyle/>
                    <a:p>
                      <a:pPr algn="l">
                        <a:spcAft>
                          <a:spcPts val="0"/>
                        </a:spcAft>
                      </a:pPr>
                      <a:r>
                        <a:rPr lang="en-GB" sz="1200">
                          <a:latin typeface="Arial"/>
                          <a:ea typeface="Times New Roman"/>
                          <a:cs typeface="Times New Roman"/>
                        </a:rPr>
                        <a:t>476</a:t>
                      </a:r>
                    </a:p>
                  </a:txBody>
                  <a:tcPr marL="68580" marR="68580" marT="0" marB="0"/>
                </a:tc>
                <a:tc>
                  <a:txBody>
                    <a:bodyPr/>
                    <a:lstStyle/>
                    <a:p>
                      <a:pPr algn="l">
                        <a:spcAft>
                          <a:spcPts val="0"/>
                        </a:spcAft>
                      </a:pPr>
                      <a:r>
                        <a:rPr lang="en-GB" sz="1200">
                          <a:latin typeface="Arial"/>
                          <a:ea typeface="Times New Roman"/>
                          <a:cs typeface="Times New Roman"/>
                        </a:rPr>
                        <a:t>8</a:t>
                      </a:r>
                    </a:p>
                  </a:txBody>
                  <a:tcPr marL="68580" marR="68580" marT="0" marB="0"/>
                </a:tc>
                <a:tc>
                  <a:txBody>
                    <a:bodyPr/>
                    <a:lstStyle/>
                    <a:p>
                      <a:pPr algn="l">
                        <a:spcAft>
                          <a:spcPts val="0"/>
                        </a:spcAft>
                      </a:pPr>
                      <a:r>
                        <a:rPr lang="en-GB" sz="1200">
                          <a:latin typeface="Arial"/>
                          <a:ea typeface="Times New Roman"/>
                          <a:cs typeface="Times New Roman"/>
                        </a:rPr>
                        <a:t>11</a:t>
                      </a:r>
                    </a:p>
                  </a:txBody>
                  <a:tcPr marL="68580" marR="68580" marT="0" marB="0"/>
                </a:tc>
              </a:tr>
              <a:tr h="822419">
                <a:tc>
                  <a:txBody>
                    <a:bodyPr/>
                    <a:lstStyle/>
                    <a:p>
                      <a:pPr algn="l">
                        <a:spcAft>
                          <a:spcPts val="0"/>
                        </a:spcAft>
                      </a:pPr>
                      <a:r>
                        <a:rPr lang="en-GB" sz="1200">
                          <a:latin typeface="Arial"/>
                          <a:ea typeface="Times New Roman"/>
                          <a:cs typeface="Times New Roman"/>
                        </a:rPr>
                        <a:t>Schools</a:t>
                      </a:r>
                    </a:p>
                  </a:txBody>
                  <a:tcPr marL="68580" marR="68580" marT="0" marB="0"/>
                </a:tc>
                <a:tc>
                  <a:txBody>
                    <a:bodyPr/>
                    <a:lstStyle/>
                    <a:p>
                      <a:pPr algn="l">
                        <a:spcAft>
                          <a:spcPts val="0"/>
                        </a:spcAft>
                      </a:pPr>
                      <a:r>
                        <a:rPr lang="en-GB" sz="1200">
                          <a:latin typeface="Arial"/>
                          <a:ea typeface="Times New Roman"/>
                          <a:cs typeface="Times New Roman"/>
                        </a:rPr>
                        <a:t>960</a:t>
                      </a:r>
                    </a:p>
                  </a:txBody>
                  <a:tcPr marL="68580" marR="68580" marT="0" marB="0"/>
                </a:tc>
                <a:tc>
                  <a:txBody>
                    <a:bodyPr/>
                    <a:lstStyle/>
                    <a:p>
                      <a:pPr algn="l">
                        <a:spcAft>
                          <a:spcPts val="0"/>
                        </a:spcAft>
                      </a:pPr>
                      <a:r>
                        <a:rPr lang="en-GB" sz="1200">
                          <a:latin typeface="Arial"/>
                          <a:ea typeface="Times New Roman"/>
                          <a:cs typeface="Times New Roman"/>
                        </a:rPr>
                        <a:t>15</a:t>
                      </a:r>
                    </a:p>
                  </a:txBody>
                  <a:tcPr marL="68580" marR="68580" marT="0" marB="0"/>
                </a:tc>
                <a:tc>
                  <a:txBody>
                    <a:bodyPr/>
                    <a:lstStyle/>
                    <a:p>
                      <a:pPr algn="l">
                        <a:spcAft>
                          <a:spcPts val="0"/>
                        </a:spcAft>
                      </a:pPr>
                      <a:r>
                        <a:rPr lang="en-GB" sz="1200">
                          <a:latin typeface="Arial"/>
                          <a:ea typeface="Times New Roman"/>
                          <a:cs typeface="Times New Roman"/>
                        </a:rPr>
                        <a:t>36</a:t>
                      </a:r>
                    </a:p>
                  </a:txBody>
                  <a:tcPr marL="68580" marR="68580" marT="0" marB="0"/>
                </a:tc>
              </a:tr>
              <a:tr h="822419">
                <a:tc>
                  <a:txBody>
                    <a:bodyPr/>
                    <a:lstStyle/>
                    <a:p>
                      <a:pPr algn="l">
                        <a:spcAft>
                          <a:spcPts val="0"/>
                        </a:spcAft>
                      </a:pPr>
                      <a:r>
                        <a:rPr lang="en-GB" sz="1200">
                          <a:latin typeface="Arial"/>
                          <a:ea typeface="Times New Roman"/>
                          <a:cs typeface="Times New Roman"/>
                        </a:rPr>
                        <a:t>All other provider types</a:t>
                      </a:r>
                    </a:p>
                  </a:txBody>
                  <a:tcPr marL="68580" marR="68580" marT="0" marB="0"/>
                </a:tc>
                <a:tc>
                  <a:txBody>
                    <a:bodyPr/>
                    <a:lstStyle/>
                    <a:p>
                      <a:pPr algn="l">
                        <a:spcAft>
                          <a:spcPts val="0"/>
                        </a:spcAft>
                      </a:pPr>
                      <a:r>
                        <a:rPr lang="en-GB" sz="1200">
                          <a:latin typeface="Arial"/>
                          <a:ea typeface="Times New Roman"/>
                          <a:cs typeface="Times New Roman"/>
                        </a:rPr>
                        <a:t>737</a:t>
                      </a:r>
                    </a:p>
                  </a:txBody>
                  <a:tcPr marL="68580" marR="68580" marT="0" marB="0"/>
                </a:tc>
                <a:tc>
                  <a:txBody>
                    <a:bodyPr/>
                    <a:lstStyle/>
                    <a:p>
                      <a:pPr algn="l">
                        <a:spcAft>
                          <a:spcPts val="0"/>
                        </a:spcAft>
                      </a:pPr>
                      <a:r>
                        <a:rPr lang="en-GB" sz="1200">
                          <a:latin typeface="Arial"/>
                          <a:ea typeface="Times New Roman"/>
                          <a:cs typeface="Times New Roman"/>
                        </a:rPr>
                        <a:t>12</a:t>
                      </a:r>
                    </a:p>
                  </a:txBody>
                  <a:tcPr marL="68580" marR="68580" marT="0" marB="0"/>
                </a:tc>
                <a:tc>
                  <a:txBody>
                    <a:bodyPr/>
                    <a:lstStyle/>
                    <a:p>
                      <a:pPr algn="l">
                        <a:spcAft>
                          <a:spcPts val="0"/>
                        </a:spcAft>
                      </a:pPr>
                      <a:r>
                        <a:rPr lang="en-GB" sz="1200" dirty="0">
                          <a:latin typeface="Arial"/>
                          <a:ea typeface="Times New Roman"/>
                          <a:cs typeface="Times New Roman"/>
                        </a:rPr>
                        <a:t>13</a:t>
                      </a:r>
                    </a:p>
                  </a:txBody>
                  <a:tcPr marL="68580" marR="68580" marT="0" marB="0"/>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 admission for SI</a:t>
            </a:r>
            <a:endParaRPr lang="en-GB" dirty="0"/>
          </a:p>
        </p:txBody>
      </p:sp>
      <p:graphicFrame>
        <p:nvGraphicFramePr>
          <p:cNvPr id="4" name="Content Placeholder 3"/>
          <p:cNvGraphicFramePr>
            <a:graphicFrameLocks noGrp="1"/>
          </p:cNvGraphicFramePr>
          <p:nvPr>
            <p:ph idx="1"/>
          </p:nvPr>
        </p:nvGraphicFramePr>
        <p:xfrm>
          <a:off x="685800" y="1981200"/>
          <a:ext cx="7772400" cy="4114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20688"/>
            <a:ext cx="6190456" cy="1143000"/>
          </a:xfrm>
        </p:spPr>
        <p:txBody>
          <a:bodyPr/>
          <a:lstStyle/>
          <a:p>
            <a:pPr marL="514350" indent="-514350"/>
            <a:r>
              <a:rPr lang="en-GB" sz="4000" dirty="0" smtClean="0"/>
              <a:t>Curriculum reforms and funding</a:t>
            </a:r>
            <a:r>
              <a:rPr lang="en-GB" sz="2800" dirty="0" smtClean="0"/>
              <a:t/>
            </a:r>
            <a:br>
              <a:rPr lang="en-GB" sz="2800" dirty="0" smtClean="0"/>
            </a:br>
            <a:endParaRPr lang="en-GB" sz="2800" dirty="0" smtClean="0"/>
          </a:p>
        </p:txBody>
      </p:sp>
      <p:sp>
        <p:nvSpPr>
          <p:cNvPr id="3" name="Content Placeholder 2"/>
          <p:cNvSpPr>
            <a:spLocks noGrp="1"/>
          </p:cNvSpPr>
          <p:nvPr>
            <p:ph idx="1"/>
          </p:nvPr>
        </p:nvSpPr>
        <p:spPr>
          <a:xfrm>
            <a:off x="611560" y="1916832"/>
            <a:ext cx="7772400" cy="4114800"/>
          </a:xfrm>
        </p:spPr>
        <p:txBody>
          <a:bodyPr/>
          <a:lstStyle/>
          <a:p>
            <a:pPr>
              <a:buNone/>
            </a:pPr>
            <a:endParaRPr lang="en-GB" sz="2800" dirty="0" smtClean="0"/>
          </a:p>
          <a:p>
            <a:r>
              <a:rPr lang="en-GB" sz="2000" dirty="0" smtClean="0"/>
              <a:t>Funding ‘flexible study programmes’ not qualifications</a:t>
            </a:r>
          </a:p>
          <a:p>
            <a:pPr>
              <a:buNone/>
            </a:pPr>
            <a:endParaRPr lang="en-GB" sz="2000" dirty="0" smtClean="0"/>
          </a:p>
          <a:p>
            <a:r>
              <a:rPr lang="en-GB" sz="2000" dirty="0" smtClean="0"/>
              <a:t>Requirement to continue English and Maths in some form for those with low attainment</a:t>
            </a:r>
          </a:p>
          <a:p>
            <a:endParaRPr lang="en-GB" sz="2000" dirty="0" smtClean="0"/>
          </a:p>
          <a:p>
            <a:r>
              <a:rPr lang="en-GB" sz="2000" dirty="0" smtClean="0"/>
              <a:t>Increased focus on work experience</a:t>
            </a:r>
          </a:p>
          <a:p>
            <a:endParaRPr lang="en-GB" sz="2000" dirty="0" smtClean="0"/>
          </a:p>
          <a:p>
            <a:r>
              <a:rPr lang="en-GB" sz="2000" dirty="0" smtClean="0"/>
              <a:t>Traineeships and supported internships</a:t>
            </a:r>
          </a:p>
          <a:p>
            <a:endParaRPr lang="en-GB" sz="2000" dirty="0" smtClean="0"/>
          </a:p>
          <a:p>
            <a:endParaRPr lang="en-GB" sz="2000" dirty="0" smtClean="0"/>
          </a:p>
          <a:p>
            <a:endParaRPr lang="en-GB" sz="2000" dirty="0" smtClean="0"/>
          </a:p>
          <a:p>
            <a:pPr>
              <a:buNone/>
            </a:pPr>
            <a:endParaRPr lang="en-GB" sz="28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Funding to support reform</a:t>
            </a:r>
            <a:endParaRPr lang="en-GB" sz="3600" b="1" dirty="0"/>
          </a:p>
        </p:txBody>
      </p:sp>
      <p:sp>
        <p:nvSpPr>
          <p:cNvPr id="3" name="Content Placeholder 2"/>
          <p:cNvSpPr>
            <a:spLocks noGrp="1"/>
          </p:cNvSpPr>
          <p:nvPr>
            <p:ph idx="1"/>
          </p:nvPr>
        </p:nvSpPr>
        <p:spPr/>
        <p:txBody>
          <a:bodyPr/>
          <a:lstStyle/>
          <a:p>
            <a:r>
              <a:rPr lang="en-GB" sz="2000" dirty="0" smtClean="0"/>
              <a:t>‘Low level LDD’ funding designed to support these reforms</a:t>
            </a:r>
          </a:p>
          <a:p>
            <a:endParaRPr lang="en-GB" sz="2000" dirty="0" smtClean="0"/>
          </a:p>
          <a:p>
            <a:r>
              <a:rPr lang="en-GB" sz="2000" dirty="0" smtClean="0"/>
              <a:t>For all students whose additional support needs cost less than £6,000:</a:t>
            </a:r>
          </a:p>
          <a:p>
            <a:pPr>
              <a:buNone/>
            </a:pPr>
            <a:endParaRPr lang="en-GB" sz="2000" dirty="0" smtClean="0"/>
          </a:p>
          <a:p>
            <a:r>
              <a:rPr lang="en-GB" sz="2000" dirty="0" smtClean="0"/>
              <a:t>Post-16 providers will have Additional Learning Support funding for: </a:t>
            </a:r>
          </a:p>
          <a:p>
            <a:pPr>
              <a:buFontTx/>
              <a:buChar char="-"/>
            </a:pPr>
            <a:r>
              <a:rPr lang="en-GB" sz="2000" dirty="0" smtClean="0"/>
              <a:t> ‘disadvantage’ and;</a:t>
            </a:r>
          </a:p>
          <a:p>
            <a:pPr>
              <a:buFontTx/>
              <a:buChar char="-"/>
            </a:pPr>
            <a:r>
              <a:rPr lang="en-GB" sz="2000" dirty="0" smtClean="0"/>
              <a:t> ‘low level learning difficulties and disabilities</a:t>
            </a:r>
          </a:p>
          <a:p>
            <a:pPr>
              <a:buNone/>
            </a:pPr>
            <a:endParaRPr lang="en-GB" sz="2000" dirty="0" smtClean="0"/>
          </a:p>
          <a:p>
            <a:r>
              <a:rPr lang="en-GB" sz="2000" dirty="0" smtClean="0"/>
              <a:t>Data suggests most HI young people fit into this category.</a:t>
            </a:r>
            <a:endParaRPr lang="en-GB"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 ‘learners’: costs</a:t>
            </a:r>
            <a:endParaRPr lang="en-GB" dirty="0"/>
          </a:p>
        </p:txBody>
      </p:sp>
      <p:graphicFrame>
        <p:nvGraphicFramePr>
          <p:cNvPr id="6" name="Content Placeholder 5"/>
          <p:cNvGraphicFramePr>
            <a:graphicFrameLocks noGrp="1"/>
          </p:cNvGraphicFramePr>
          <p:nvPr>
            <p:ph idx="1"/>
          </p:nvPr>
        </p:nvGraphicFramePr>
        <p:xfrm>
          <a:off x="685800" y="1981200"/>
          <a:ext cx="7772400" cy="4112095"/>
        </p:xfrm>
        <a:graphic>
          <a:graphicData uri="http://schemas.openxmlformats.org/drawingml/2006/table">
            <a:tbl>
              <a:tblPr firstRow="1" bandRow="1">
                <a:tableStyleId>{5C22544A-7EE6-4342-B048-85BDC9FD1C3A}</a:tableStyleId>
              </a:tblPr>
              <a:tblGrid>
                <a:gridCol w="2590800"/>
                <a:gridCol w="2590800"/>
                <a:gridCol w="2590800"/>
              </a:tblGrid>
              <a:tr h="822419">
                <a:tc>
                  <a:txBody>
                    <a:bodyPr/>
                    <a:lstStyle/>
                    <a:p>
                      <a:pPr algn="l">
                        <a:spcAft>
                          <a:spcPts val="0"/>
                        </a:spcAft>
                      </a:pPr>
                      <a:r>
                        <a:rPr lang="en-GB" sz="1600" b="1" dirty="0">
                          <a:latin typeface="Arial"/>
                          <a:ea typeface="Times New Roman"/>
                          <a:cs typeface="Times New Roman"/>
                        </a:rPr>
                        <a:t>Cost</a:t>
                      </a:r>
                      <a:endParaRPr lang="en-GB" sz="1600" dirty="0">
                        <a:latin typeface="Arial"/>
                        <a:ea typeface="Times New Roman"/>
                        <a:cs typeface="Times New Roman"/>
                      </a:endParaRPr>
                    </a:p>
                  </a:txBody>
                  <a:tcPr marL="45289" marR="45289" marT="0" marB="0"/>
                </a:tc>
                <a:tc>
                  <a:txBody>
                    <a:bodyPr/>
                    <a:lstStyle/>
                    <a:p>
                      <a:pPr algn="l">
                        <a:spcAft>
                          <a:spcPts val="0"/>
                        </a:spcAft>
                      </a:pPr>
                      <a:r>
                        <a:rPr lang="en-GB" sz="1600" b="1" dirty="0">
                          <a:latin typeface="Arial"/>
                          <a:ea typeface="Times New Roman"/>
                          <a:cs typeface="Times New Roman"/>
                        </a:rPr>
                        <a:t>Numbers</a:t>
                      </a:r>
                      <a:endParaRPr lang="en-GB" sz="1600" dirty="0">
                        <a:latin typeface="Arial"/>
                        <a:ea typeface="Times New Roman"/>
                        <a:cs typeface="Times New Roman"/>
                      </a:endParaRPr>
                    </a:p>
                  </a:txBody>
                  <a:tcPr marL="45289" marR="45289" marT="0" marB="0"/>
                </a:tc>
                <a:tc>
                  <a:txBody>
                    <a:bodyPr/>
                    <a:lstStyle/>
                    <a:p>
                      <a:pPr algn="l">
                        <a:spcAft>
                          <a:spcPts val="0"/>
                        </a:spcAft>
                      </a:pPr>
                      <a:r>
                        <a:rPr lang="en-GB" sz="1600" b="1" dirty="0">
                          <a:latin typeface="Arial"/>
                          <a:ea typeface="Times New Roman"/>
                          <a:cs typeface="Times New Roman"/>
                        </a:rPr>
                        <a:t>Percentage</a:t>
                      </a:r>
                      <a:endParaRPr lang="en-GB" sz="1600" dirty="0">
                        <a:latin typeface="Arial"/>
                        <a:ea typeface="Times New Roman"/>
                        <a:cs typeface="Times New Roman"/>
                      </a:endParaRPr>
                    </a:p>
                  </a:txBody>
                  <a:tcPr marL="45289" marR="45289" marT="0" marB="0"/>
                </a:tc>
              </a:tr>
              <a:tr h="822419">
                <a:tc>
                  <a:txBody>
                    <a:bodyPr/>
                    <a:lstStyle/>
                    <a:p>
                      <a:pPr algn="l">
                        <a:spcAft>
                          <a:spcPts val="0"/>
                        </a:spcAft>
                      </a:pPr>
                      <a:r>
                        <a:rPr lang="en-GB" sz="1600" b="1" dirty="0">
                          <a:latin typeface="Arial"/>
                          <a:ea typeface="Times New Roman"/>
                          <a:cs typeface="Times New Roman"/>
                        </a:rPr>
                        <a:t>Numbers ‘low cost’</a:t>
                      </a:r>
                      <a:endParaRPr lang="en-GB" sz="1600" dirty="0">
                        <a:latin typeface="Arial"/>
                        <a:ea typeface="Times New Roman"/>
                        <a:cs typeface="Times New Roman"/>
                      </a:endParaRPr>
                    </a:p>
                  </a:txBody>
                  <a:tcPr marL="45289" marR="45289" marT="0" marB="0"/>
                </a:tc>
                <a:tc>
                  <a:txBody>
                    <a:bodyPr/>
                    <a:lstStyle/>
                    <a:p>
                      <a:pPr algn="l">
                        <a:spcAft>
                          <a:spcPts val="0"/>
                        </a:spcAft>
                      </a:pPr>
                      <a:r>
                        <a:rPr lang="en-GB" sz="1600" dirty="0">
                          <a:latin typeface="Arial"/>
                          <a:ea typeface="Times New Roman"/>
                          <a:cs typeface="Times New Roman"/>
                        </a:rPr>
                        <a:t>1,883</a:t>
                      </a:r>
                    </a:p>
                  </a:txBody>
                  <a:tcPr marL="45289" marR="45289" marT="0" marB="0"/>
                </a:tc>
                <a:tc>
                  <a:txBody>
                    <a:bodyPr/>
                    <a:lstStyle/>
                    <a:p>
                      <a:pPr algn="l">
                        <a:spcAft>
                          <a:spcPts val="0"/>
                        </a:spcAft>
                      </a:pPr>
                      <a:r>
                        <a:rPr lang="en-GB" sz="1600" dirty="0">
                          <a:latin typeface="Arial"/>
                          <a:ea typeface="Times New Roman"/>
                          <a:cs typeface="Times New Roman"/>
                        </a:rPr>
                        <a:t>37</a:t>
                      </a:r>
                    </a:p>
                  </a:txBody>
                  <a:tcPr marL="45289" marR="45289" marT="0" marB="0"/>
                </a:tc>
              </a:tr>
              <a:tr h="822419">
                <a:tc>
                  <a:txBody>
                    <a:bodyPr/>
                    <a:lstStyle/>
                    <a:p>
                      <a:pPr algn="l">
                        <a:spcAft>
                          <a:spcPts val="0"/>
                        </a:spcAft>
                      </a:pPr>
                      <a:r>
                        <a:rPr lang="en-GB" sz="1600" b="1">
                          <a:latin typeface="Arial"/>
                          <a:ea typeface="Times New Roman"/>
                          <a:cs typeface="Times New Roman"/>
                        </a:rPr>
                        <a:t>Numbers with no ALS</a:t>
                      </a:r>
                      <a:endParaRPr lang="en-GB" sz="1600">
                        <a:latin typeface="Arial"/>
                        <a:ea typeface="Times New Roman"/>
                        <a:cs typeface="Times New Roman"/>
                      </a:endParaRPr>
                    </a:p>
                  </a:txBody>
                  <a:tcPr marL="45289" marR="45289" marT="0" marB="0"/>
                </a:tc>
                <a:tc>
                  <a:txBody>
                    <a:bodyPr/>
                    <a:lstStyle/>
                    <a:p>
                      <a:pPr algn="l">
                        <a:spcAft>
                          <a:spcPts val="0"/>
                        </a:spcAft>
                      </a:pPr>
                      <a:r>
                        <a:rPr lang="en-GB" sz="1600" dirty="0">
                          <a:latin typeface="Arial"/>
                          <a:ea typeface="Times New Roman"/>
                          <a:cs typeface="Times New Roman"/>
                        </a:rPr>
                        <a:t>2,523</a:t>
                      </a:r>
                    </a:p>
                  </a:txBody>
                  <a:tcPr marL="45289" marR="45289" marT="0" marB="0"/>
                </a:tc>
                <a:tc>
                  <a:txBody>
                    <a:bodyPr/>
                    <a:lstStyle/>
                    <a:p>
                      <a:pPr algn="l">
                        <a:spcAft>
                          <a:spcPts val="0"/>
                        </a:spcAft>
                      </a:pPr>
                      <a:r>
                        <a:rPr lang="en-GB" sz="1600" dirty="0">
                          <a:latin typeface="Arial"/>
                          <a:ea typeface="Times New Roman"/>
                          <a:cs typeface="Times New Roman"/>
                        </a:rPr>
                        <a:t>50</a:t>
                      </a:r>
                    </a:p>
                  </a:txBody>
                  <a:tcPr marL="45289" marR="45289" marT="0" marB="0"/>
                </a:tc>
              </a:tr>
              <a:tr h="822419">
                <a:tc>
                  <a:txBody>
                    <a:bodyPr/>
                    <a:lstStyle/>
                    <a:p>
                      <a:pPr algn="l">
                        <a:spcAft>
                          <a:spcPts val="0"/>
                        </a:spcAft>
                      </a:pPr>
                      <a:r>
                        <a:rPr lang="en-GB" sz="1600" b="1" dirty="0">
                          <a:latin typeface="Arial"/>
                          <a:ea typeface="Times New Roman"/>
                          <a:cs typeface="Times New Roman"/>
                        </a:rPr>
                        <a:t>&gt;</a:t>
                      </a:r>
                      <a:r>
                        <a:rPr lang="en-GB" sz="1600" b="1" dirty="0" smtClean="0">
                          <a:latin typeface="Arial"/>
                          <a:ea typeface="Times New Roman"/>
                          <a:cs typeface="Times New Roman"/>
                        </a:rPr>
                        <a:t>0&lt;6,000</a:t>
                      </a:r>
                      <a:endParaRPr lang="en-GB" sz="1600" dirty="0">
                        <a:latin typeface="Arial"/>
                        <a:ea typeface="Times New Roman"/>
                        <a:cs typeface="Times New Roman"/>
                      </a:endParaRPr>
                    </a:p>
                  </a:txBody>
                  <a:tcPr marL="45289" marR="45289" marT="0" marB="0"/>
                </a:tc>
                <a:tc>
                  <a:txBody>
                    <a:bodyPr/>
                    <a:lstStyle/>
                    <a:p>
                      <a:pPr algn="l">
                        <a:spcAft>
                          <a:spcPts val="0"/>
                        </a:spcAft>
                      </a:pPr>
                      <a:r>
                        <a:rPr lang="en-GB" sz="1600" dirty="0" smtClean="0">
                          <a:latin typeface="Arial"/>
                          <a:ea typeface="Times New Roman"/>
                          <a:cs typeface="Times New Roman"/>
                        </a:rPr>
                        <a:t>1,883</a:t>
                      </a:r>
                      <a:endParaRPr lang="en-GB" sz="1600" dirty="0">
                        <a:latin typeface="Arial"/>
                        <a:ea typeface="Times New Roman"/>
                        <a:cs typeface="Times New Roman"/>
                      </a:endParaRPr>
                    </a:p>
                  </a:txBody>
                  <a:tcPr marL="45289" marR="45289" marT="0" marB="0"/>
                </a:tc>
                <a:tc>
                  <a:txBody>
                    <a:bodyPr/>
                    <a:lstStyle/>
                    <a:p>
                      <a:pPr algn="l">
                        <a:spcAft>
                          <a:spcPts val="0"/>
                        </a:spcAft>
                      </a:pPr>
                      <a:r>
                        <a:rPr lang="en-GB" sz="1600" dirty="0" smtClean="0">
                          <a:latin typeface="Arial"/>
                          <a:ea typeface="Times New Roman"/>
                          <a:cs typeface="Times New Roman"/>
                        </a:rPr>
                        <a:t>37</a:t>
                      </a:r>
                      <a:endParaRPr lang="en-GB" sz="1600" dirty="0">
                        <a:latin typeface="Arial"/>
                        <a:ea typeface="Times New Roman"/>
                        <a:cs typeface="Times New Roman"/>
                      </a:endParaRPr>
                    </a:p>
                  </a:txBody>
                  <a:tcPr marL="45289" marR="45289" marT="0" marB="0"/>
                </a:tc>
              </a:tr>
              <a:tr h="822419">
                <a:tc>
                  <a:txBody>
                    <a:bodyPr/>
                    <a:lstStyle/>
                    <a:p>
                      <a:pPr algn="l">
                        <a:spcAft>
                          <a:spcPts val="0"/>
                        </a:spcAft>
                      </a:pPr>
                      <a:r>
                        <a:rPr lang="en-GB" sz="1600" b="1" dirty="0">
                          <a:latin typeface="Arial"/>
                          <a:ea typeface="Times New Roman"/>
                          <a:cs typeface="Times New Roman"/>
                        </a:rPr>
                        <a:t>&gt;</a:t>
                      </a:r>
                      <a:r>
                        <a:rPr lang="en-GB" sz="1600" b="1" dirty="0" smtClean="0">
                          <a:latin typeface="Arial"/>
                          <a:ea typeface="Times New Roman"/>
                          <a:cs typeface="Times New Roman"/>
                        </a:rPr>
                        <a:t>6,000&lt;20,000</a:t>
                      </a:r>
                      <a:endParaRPr lang="en-GB" sz="1600" dirty="0">
                        <a:latin typeface="Arial"/>
                        <a:ea typeface="Times New Roman"/>
                        <a:cs typeface="Times New Roman"/>
                      </a:endParaRPr>
                    </a:p>
                  </a:txBody>
                  <a:tcPr marL="45289" marR="45289" marT="0" marB="0"/>
                </a:tc>
                <a:tc>
                  <a:txBody>
                    <a:bodyPr/>
                    <a:lstStyle/>
                    <a:p>
                      <a:pPr algn="l">
                        <a:spcAft>
                          <a:spcPts val="0"/>
                        </a:spcAft>
                      </a:pPr>
                      <a:r>
                        <a:rPr lang="en-GB" sz="1600" dirty="0" smtClean="0">
                          <a:latin typeface="Arial"/>
                          <a:ea typeface="Times New Roman"/>
                          <a:cs typeface="Times New Roman"/>
                        </a:rPr>
                        <a:t>684</a:t>
                      </a:r>
                      <a:endParaRPr lang="en-GB" sz="1600" dirty="0">
                        <a:latin typeface="Arial"/>
                        <a:ea typeface="Times New Roman"/>
                        <a:cs typeface="Times New Roman"/>
                      </a:endParaRPr>
                    </a:p>
                  </a:txBody>
                  <a:tcPr marL="45289" marR="45289" marT="0" marB="0"/>
                </a:tc>
                <a:tc>
                  <a:txBody>
                    <a:bodyPr/>
                    <a:lstStyle/>
                    <a:p>
                      <a:pPr algn="l">
                        <a:spcAft>
                          <a:spcPts val="0"/>
                        </a:spcAft>
                      </a:pPr>
                      <a:r>
                        <a:rPr lang="en-GB" sz="1600" dirty="0" smtClean="0">
                          <a:latin typeface="Arial"/>
                          <a:ea typeface="Times New Roman"/>
                          <a:cs typeface="Times New Roman"/>
                        </a:rPr>
                        <a:t>14</a:t>
                      </a:r>
                      <a:endParaRPr lang="en-GB" sz="1600" dirty="0">
                        <a:latin typeface="Arial"/>
                        <a:ea typeface="Times New Roman"/>
                        <a:cs typeface="Times New Roman"/>
                      </a:endParaRPr>
                    </a:p>
                  </a:txBody>
                  <a:tcPr marL="45289" marR="45289"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20688"/>
            <a:ext cx="6262688" cy="1143000"/>
          </a:xfrm>
        </p:spPr>
        <p:txBody>
          <a:bodyPr/>
          <a:lstStyle/>
          <a:p>
            <a:r>
              <a:rPr lang="en-GB" b="1" dirty="0" smtClean="0"/>
              <a:t>Changing role of the LA: Funding</a:t>
            </a:r>
            <a:endParaRPr lang="en-GB" b="1" dirty="0"/>
          </a:p>
        </p:txBody>
      </p:sp>
      <p:sp>
        <p:nvSpPr>
          <p:cNvPr id="3" name="Content Placeholder 2"/>
          <p:cNvSpPr>
            <a:spLocks noGrp="1"/>
          </p:cNvSpPr>
          <p:nvPr>
            <p:ph idx="1"/>
          </p:nvPr>
        </p:nvSpPr>
        <p:spPr/>
        <p:txBody>
          <a:bodyPr/>
          <a:lstStyle/>
          <a:p>
            <a:endParaRPr lang="en-GB" sz="2800" dirty="0" smtClean="0"/>
          </a:p>
          <a:p>
            <a:r>
              <a:rPr lang="en-GB" sz="2800" dirty="0" smtClean="0"/>
              <a:t>Local </a:t>
            </a:r>
            <a:r>
              <a:rPr lang="en-GB" sz="2800" dirty="0" smtClean="0"/>
              <a:t>authorities responsible for funding all young people aged 16-25 with a Learning Difficulty Assessment (LDA).</a:t>
            </a:r>
          </a:p>
          <a:p>
            <a:pPr>
              <a:buNone/>
            </a:pPr>
            <a:endParaRPr lang="en-GB" sz="2800" dirty="0" smtClean="0"/>
          </a:p>
          <a:p>
            <a:r>
              <a:rPr lang="en-GB" sz="2800" dirty="0" smtClean="0"/>
              <a:t>High Needs Students without LDAs post 19 will be funding responsibility of the Skills Funding Agency (SFA)</a:t>
            </a:r>
            <a:endParaRPr lang="en-GB"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Changing role of the LA: The C+F Bill...</a:t>
            </a:r>
            <a:endParaRPr lang="en-GB" dirty="0"/>
          </a:p>
        </p:txBody>
      </p:sp>
      <p:sp>
        <p:nvSpPr>
          <p:cNvPr id="3" name="Content Placeholder 2"/>
          <p:cNvSpPr>
            <a:spLocks noGrp="1"/>
          </p:cNvSpPr>
          <p:nvPr>
            <p:ph idx="1"/>
          </p:nvPr>
        </p:nvSpPr>
        <p:spPr/>
        <p:txBody>
          <a:bodyPr/>
          <a:lstStyle/>
          <a:p>
            <a:endParaRPr lang="en-GB" dirty="0" smtClean="0"/>
          </a:p>
          <a:p>
            <a:pPr>
              <a:buNone/>
            </a:pPr>
            <a:endParaRPr lang="en-GB" dirty="0" smtClean="0"/>
          </a:p>
          <a:p>
            <a:r>
              <a:rPr lang="en-GB" dirty="0" smtClean="0"/>
              <a:t>What role do local authorities </a:t>
            </a:r>
            <a:r>
              <a:rPr lang="en-GB" dirty="0" smtClean="0"/>
              <a:t>currently play </a:t>
            </a:r>
            <a:r>
              <a:rPr lang="en-GB" dirty="0" smtClean="0"/>
              <a:t>in the post-16 education and training of SI young people?</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bwMode="auto">
          <a:xfrm>
            <a:off x="2339752" y="2276872"/>
            <a:ext cx="3744416" cy="2592288"/>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The SEN code of practice</a:t>
            </a:r>
            <a:r>
              <a:rPr kumimoji="0" lang="en-GB" sz="2400" b="1" i="0" u="none" strike="noStrike" cap="none" normalizeH="0" dirty="0" smtClean="0">
                <a:ln>
                  <a:noFill/>
                </a:ln>
                <a:solidFill>
                  <a:schemeClr val="bg1"/>
                </a:solidFill>
                <a:effectLst/>
                <a:latin typeface="Arial" pitchFamily="-107" charset="0"/>
                <a:ea typeface="ＭＳ Ｐゴシック" pitchFamily="-107" charset="-128"/>
                <a:cs typeface="ＭＳ Ｐゴシック" pitchFamily="-107" charset="-128"/>
              </a:rPr>
              <a:t> </a:t>
            </a:r>
            <a:r>
              <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transition duties</a:t>
            </a:r>
            <a:endParaRPr kumimoji="0" lang="en-GB" sz="24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cxnSp>
        <p:nvCxnSpPr>
          <p:cNvPr id="6" name="Straight Arrow Connector 5"/>
          <p:cNvCxnSpPr>
            <a:stCxn id="4" idx="1"/>
          </p:cNvCxnSpPr>
          <p:nvPr/>
        </p:nvCxnSpPr>
        <p:spPr bwMode="auto">
          <a:xfrm flipH="1" flipV="1">
            <a:off x="2195737" y="1988840"/>
            <a:ext cx="692372" cy="66766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8" name="Rounded Rectangle 7"/>
          <p:cNvSpPr/>
          <p:nvPr/>
        </p:nvSpPr>
        <p:spPr bwMode="auto">
          <a:xfrm>
            <a:off x="467544" y="836712"/>
            <a:ext cx="5472608" cy="1152128"/>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Section 139a/</a:t>
            </a:r>
            <a:r>
              <a:rPr lang="en-GB" b="1" dirty="0" smtClean="0">
                <a:solidFill>
                  <a:schemeClr val="bg1"/>
                </a:solidFill>
              </a:rPr>
              <a:t>140 Education and Skills Act 2008</a:t>
            </a:r>
            <a:endParaRPr kumimoji="0" lang="en-GB" sz="24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sp>
        <p:nvSpPr>
          <p:cNvPr id="9" name="Rounded Rectangle 8"/>
          <p:cNvSpPr/>
          <p:nvPr/>
        </p:nvSpPr>
        <p:spPr bwMode="auto">
          <a:xfrm>
            <a:off x="3491880" y="5517232"/>
            <a:ext cx="5472608" cy="1152128"/>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Section 15za</a:t>
            </a:r>
            <a:r>
              <a:rPr kumimoji="0" lang="en-GB" sz="2400" b="1" i="0" u="none" strike="noStrike" cap="none" normalizeH="0" dirty="0" smtClean="0">
                <a:ln>
                  <a:noFill/>
                </a:ln>
                <a:solidFill>
                  <a:schemeClr val="bg1"/>
                </a:solidFill>
                <a:effectLst/>
                <a:latin typeface="Arial" pitchFamily="-107" charset="0"/>
                <a:ea typeface="ＭＳ Ｐゴシック" pitchFamily="-107" charset="-128"/>
                <a:cs typeface="ＭＳ Ｐゴシック" pitchFamily="-107" charset="-128"/>
              </a:rPr>
              <a:t> Education Act 1996</a:t>
            </a:r>
            <a:endParaRPr kumimoji="0" lang="en-GB" sz="24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cxnSp>
        <p:nvCxnSpPr>
          <p:cNvPr id="13" name="Straight Arrow Connector 12"/>
          <p:cNvCxnSpPr/>
          <p:nvPr/>
        </p:nvCxnSpPr>
        <p:spPr bwMode="auto">
          <a:xfrm>
            <a:off x="5292080" y="4581128"/>
            <a:ext cx="1152128" cy="93610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26" name="Rounded Rectangle 25"/>
          <p:cNvSpPr/>
          <p:nvPr/>
        </p:nvSpPr>
        <p:spPr bwMode="auto">
          <a:xfrm>
            <a:off x="251520" y="4221088"/>
            <a:ext cx="1800200" cy="2016224"/>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sz="2000" b="1" dirty="0" smtClean="0">
                <a:solidFill>
                  <a:schemeClr val="bg1"/>
                </a:solidFill>
              </a:rPr>
              <a:t>Section 68 Education And Skills Act 2008</a:t>
            </a:r>
          </a:p>
        </p:txBody>
      </p:sp>
      <p:cxnSp>
        <p:nvCxnSpPr>
          <p:cNvPr id="28" name="Straight Arrow Connector 27"/>
          <p:cNvCxnSpPr/>
          <p:nvPr/>
        </p:nvCxnSpPr>
        <p:spPr bwMode="auto">
          <a:xfrm flipH="1">
            <a:off x="1907704" y="3933056"/>
            <a:ext cx="504056" cy="36004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Raising of the Participation Age (RPA)</a:t>
            </a:r>
            <a:endParaRPr lang="en-GB" dirty="0"/>
          </a:p>
        </p:txBody>
      </p:sp>
      <p:sp>
        <p:nvSpPr>
          <p:cNvPr id="3" name="Content Placeholder 2"/>
          <p:cNvSpPr>
            <a:spLocks noGrp="1"/>
          </p:cNvSpPr>
          <p:nvPr>
            <p:ph idx="1"/>
          </p:nvPr>
        </p:nvSpPr>
        <p:spPr/>
        <p:txBody>
          <a:bodyPr/>
          <a:lstStyle/>
          <a:p>
            <a:pPr>
              <a:buNone/>
            </a:pPr>
            <a:r>
              <a:rPr lang="en-GB" dirty="0" smtClean="0"/>
              <a:t> </a:t>
            </a:r>
          </a:p>
          <a:p>
            <a:pPr lvl="0"/>
            <a:r>
              <a:rPr lang="en-GB" sz="2400" dirty="0" smtClean="0"/>
              <a:t>Young people who started Year 11 in September 2012, will need to continue in education or training until at least the end of the school year in which they turn 17. </a:t>
            </a:r>
          </a:p>
          <a:p>
            <a:pPr lvl="0">
              <a:buNone/>
            </a:pPr>
            <a:endParaRPr lang="en-GB" sz="2400" dirty="0" smtClean="0"/>
          </a:p>
          <a:p>
            <a:pPr lvl="0"/>
            <a:r>
              <a:rPr lang="en-GB" sz="2400" dirty="0" smtClean="0"/>
              <a:t>Young people currently in Year 10 or below, will need to continue until at least their 18th birthday.</a:t>
            </a:r>
          </a:p>
          <a:p>
            <a:endParaRPr lang="en-GB"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C+F Bill</a:t>
            </a:r>
            <a:endParaRPr lang="en-GB" dirty="0"/>
          </a:p>
        </p:txBody>
      </p:sp>
      <p:pic>
        <p:nvPicPr>
          <p:cNvPr id="4" name="Picture 10" descr="_DSC0366.jpg"/>
          <p:cNvPicPr>
            <a:picLocks noGrp="1" noChangeAspect="1"/>
          </p:cNvPicPr>
          <p:nvPr>
            <p:ph idx="1"/>
          </p:nvPr>
        </p:nvPicPr>
        <p:blipFill>
          <a:blip r:embed="rId2"/>
          <a:srcRect/>
          <a:stretch>
            <a:fillRect/>
          </a:stretch>
        </p:blipFill>
        <p:spPr bwMode="auto">
          <a:xfrm>
            <a:off x="3698882" y="1981200"/>
            <a:ext cx="1746236" cy="4114800"/>
          </a:xfrm>
          <a:prstGeom prst="rect">
            <a:avLst/>
          </a:prstGeom>
          <a:noFill/>
          <a:ln w="47625">
            <a:noFill/>
            <a:round/>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616" y="2636912"/>
            <a:ext cx="6840760" cy="1200329"/>
          </a:xfrm>
          <a:prstGeom prst="rect">
            <a:avLst/>
          </a:prstGeom>
        </p:spPr>
        <p:txBody>
          <a:bodyPr wrap="square">
            <a:spAutoFit/>
          </a:bodyPr>
          <a:lstStyle/>
          <a:p>
            <a:pPr algn="ctr">
              <a:buNone/>
            </a:pPr>
            <a:r>
              <a:rPr lang="en-GB" i="1" dirty="0" smtClean="0"/>
              <a:t>Local authorities are now the assessors, commissioners and funders of post-16 education for </a:t>
            </a:r>
            <a:r>
              <a:rPr lang="en-GB" i="1" dirty="0" smtClean="0"/>
              <a:t>SI young </a:t>
            </a:r>
            <a:r>
              <a:rPr lang="en-GB" i="1" dirty="0" smtClean="0"/>
              <a:t>people </a:t>
            </a:r>
            <a:r>
              <a:rPr lang="en-GB" i="1" dirty="0" smtClean="0"/>
              <a:t>with LDAs / EHCPs</a:t>
            </a:r>
            <a:endParaRPr lang="en-GB" i="1" dirty="0"/>
          </a:p>
        </p:txBody>
      </p:sp>
      <p:sp>
        <p:nvSpPr>
          <p:cNvPr id="3" name="Rounded Rectangle 2"/>
          <p:cNvSpPr/>
          <p:nvPr/>
        </p:nvSpPr>
        <p:spPr bwMode="auto">
          <a:xfrm>
            <a:off x="467544" y="836712"/>
            <a:ext cx="5472608" cy="1152128"/>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Section 139a/</a:t>
            </a:r>
            <a:r>
              <a:rPr lang="en-GB" b="1" dirty="0" smtClean="0">
                <a:solidFill>
                  <a:schemeClr val="bg1"/>
                </a:solidFill>
              </a:rPr>
              <a:t>140 Education and Skills Act 2008</a:t>
            </a:r>
            <a:endParaRPr kumimoji="0" lang="en-GB" sz="24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sp>
        <p:nvSpPr>
          <p:cNvPr id="4" name="Rounded Rectangle 3"/>
          <p:cNvSpPr/>
          <p:nvPr/>
        </p:nvSpPr>
        <p:spPr bwMode="auto">
          <a:xfrm>
            <a:off x="4932040" y="5013176"/>
            <a:ext cx="3168352" cy="1656184"/>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Section 15za</a:t>
            </a:r>
            <a:r>
              <a:rPr kumimoji="0" lang="en-GB" sz="2400" b="1" i="0" u="none" strike="noStrike" cap="none" normalizeH="0" dirty="0" smtClean="0">
                <a:ln>
                  <a:noFill/>
                </a:ln>
                <a:solidFill>
                  <a:schemeClr val="bg1"/>
                </a:solidFill>
                <a:effectLst/>
                <a:latin typeface="Arial" pitchFamily="-107" charset="0"/>
                <a:ea typeface="ＭＳ Ｐゴシック" pitchFamily="-107" charset="-128"/>
                <a:cs typeface="ＭＳ Ｐゴシック" pitchFamily="-107" charset="-128"/>
              </a:rPr>
              <a:t> Education Act 1996</a:t>
            </a:r>
            <a:endParaRPr kumimoji="0" lang="en-GB" sz="24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sp>
        <p:nvSpPr>
          <p:cNvPr id="5" name="Rounded Rectangle 4"/>
          <p:cNvSpPr/>
          <p:nvPr/>
        </p:nvSpPr>
        <p:spPr bwMode="auto">
          <a:xfrm>
            <a:off x="179512" y="5013176"/>
            <a:ext cx="2880320" cy="1584176"/>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Funding reform</a:t>
            </a:r>
            <a:endParaRPr kumimoji="0" lang="en-GB" sz="24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cxnSp>
        <p:nvCxnSpPr>
          <p:cNvPr id="7" name="Straight Arrow Connector 6"/>
          <p:cNvCxnSpPr/>
          <p:nvPr/>
        </p:nvCxnSpPr>
        <p:spPr bwMode="auto">
          <a:xfrm>
            <a:off x="3059832" y="5301208"/>
            <a:ext cx="1872208" cy="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9" name="Straight Arrow Connector 8"/>
          <p:cNvCxnSpPr/>
          <p:nvPr/>
        </p:nvCxnSpPr>
        <p:spPr bwMode="auto">
          <a:xfrm flipH="1">
            <a:off x="3059832" y="6021288"/>
            <a:ext cx="1872208" cy="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1" name="Straight Arrow Connector 10"/>
          <p:cNvCxnSpPr/>
          <p:nvPr/>
        </p:nvCxnSpPr>
        <p:spPr bwMode="auto">
          <a:xfrm>
            <a:off x="4067944" y="1988840"/>
            <a:ext cx="0" cy="648072"/>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3" name="Straight Arrow Connector 12"/>
          <p:cNvCxnSpPr>
            <a:stCxn id="5" idx="0"/>
          </p:cNvCxnSpPr>
          <p:nvPr/>
        </p:nvCxnSpPr>
        <p:spPr bwMode="auto">
          <a:xfrm flipV="1">
            <a:off x="1619672" y="3861048"/>
            <a:ext cx="2016224" cy="115212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5" name="Straight Arrow Connector 14"/>
          <p:cNvCxnSpPr>
            <a:stCxn id="4" idx="0"/>
          </p:cNvCxnSpPr>
          <p:nvPr/>
        </p:nvCxnSpPr>
        <p:spPr bwMode="auto">
          <a:xfrm flipH="1" flipV="1">
            <a:off x="4355976" y="3861048"/>
            <a:ext cx="2160240" cy="115212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0-25?</a:t>
            </a:r>
            <a:endParaRPr lang="en-GB" dirty="0"/>
          </a:p>
        </p:txBody>
      </p:sp>
      <p:sp>
        <p:nvSpPr>
          <p:cNvPr id="3" name="Content Placeholder 2"/>
          <p:cNvSpPr>
            <a:spLocks noGrp="1"/>
          </p:cNvSpPr>
          <p:nvPr>
            <p:ph idx="1"/>
          </p:nvPr>
        </p:nvSpPr>
        <p:spPr/>
        <p:txBody>
          <a:bodyPr/>
          <a:lstStyle/>
          <a:p>
            <a:r>
              <a:rPr lang="en-GB" sz="2800" dirty="0" smtClean="0"/>
              <a:t>More accurately: 0-18 with some exceptions</a:t>
            </a:r>
          </a:p>
          <a:p>
            <a:pPr>
              <a:buNone/>
            </a:pPr>
            <a:endParaRPr lang="en-GB" sz="2800" dirty="0" smtClean="0"/>
          </a:p>
          <a:p>
            <a:r>
              <a:rPr lang="en-GB" sz="2800" dirty="0" smtClean="0"/>
              <a:t>No extension to higher </a:t>
            </a:r>
            <a:r>
              <a:rPr lang="en-GB" sz="2800" dirty="0" smtClean="0"/>
              <a:t>education</a:t>
            </a:r>
            <a:endParaRPr lang="en-GB" sz="2800" dirty="0" smtClean="0"/>
          </a:p>
          <a:p>
            <a:pPr>
              <a:buNone/>
            </a:pPr>
            <a:endParaRPr lang="en-GB" sz="2800" dirty="0" smtClean="0"/>
          </a:p>
          <a:p>
            <a:r>
              <a:rPr lang="en-GB" sz="2800" dirty="0" smtClean="0"/>
              <a:t>Post 16 plans likely to be the first new plans</a:t>
            </a:r>
          </a:p>
          <a:p>
            <a:pPr>
              <a:buNone/>
            </a:pP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0-25?</a:t>
            </a:r>
            <a:endParaRPr lang="en-GB" dirty="0"/>
          </a:p>
        </p:txBody>
      </p:sp>
      <p:sp>
        <p:nvSpPr>
          <p:cNvPr id="3" name="Content Placeholder 2"/>
          <p:cNvSpPr>
            <a:spLocks noGrp="1"/>
          </p:cNvSpPr>
          <p:nvPr>
            <p:ph idx="1"/>
          </p:nvPr>
        </p:nvSpPr>
        <p:spPr/>
        <p:txBody>
          <a:bodyPr/>
          <a:lstStyle/>
          <a:p>
            <a:endParaRPr lang="en-GB" dirty="0" smtClean="0"/>
          </a:p>
          <a:p>
            <a:r>
              <a:rPr lang="en-GB" dirty="0" smtClean="0"/>
              <a:t>16-18 NEETs: LA must review the plan and amend it with a view to reengaging.</a:t>
            </a:r>
          </a:p>
          <a:p>
            <a:endParaRPr lang="en-GB" dirty="0" smtClean="0"/>
          </a:p>
          <a:p>
            <a:r>
              <a:rPr lang="en-GB" dirty="0" smtClean="0"/>
              <a:t>18-25 NEETs: Do they wish to remain in education? And, is this ‘appropriate’?</a:t>
            </a:r>
          </a:p>
          <a:p>
            <a:pPr>
              <a:buNone/>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loud Callout 11"/>
          <p:cNvSpPr/>
          <p:nvPr/>
        </p:nvSpPr>
        <p:spPr bwMode="auto">
          <a:xfrm>
            <a:off x="1547664" y="3933056"/>
            <a:ext cx="4032448" cy="1872208"/>
          </a:xfrm>
          <a:prstGeom prst="cloud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b="1" dirty="0" smtClean="0">
                <a:solidFill>
                  <a:schemeClr val="bg1"/>
                </a:solidFill>
              </a:rPr>
              <a:t>Emerging responsibilities towards young people in the Children and Families Bill</a:t>
            </a:r>
            <a:endParaRPr lang="en-GB" sz="1600" b="1" dirty="0">
              <a:solidFill>
                <a:schemeClr val="bg1"/>
              </a:solidFill>
            </a:endParaRPr>
          </a:p>
        </p:txBody>
      </p:sp>
      <p:sp>
        <p:nvSpPr>
          <p:cNvPr id="14" name="Cloud Callout 13"/>
          <p:cNvSpPr/>
          <p:nvPr/>
        </p:nvSpPr>
        <p:spPr bwMode="auto">
          <a:xfrm>
            <a:off x="5183560" y="4941168"/>
            <a:ext cx="3960440" cy="1584176"/>
          </a:xfrm>
          <a:prstGeom prst="cloud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800" b="1" dirty="0" smtClean="0">
                <a:solidFill>
                  <a:schemeClr val="bg1"/>
                </a:solidFill>
              </a:rPr>
              <a:t>Local authorities have particular responsibility for ‘vulnerable’ groups</a:t>
            </a:r>
          </a:p>
        </p:txBody>
      </p:sp>
      <p:sp>
        <p:nvSpPr>
          <p:cNvPr id="16" name="Cloud Callout 15"/>
          <p:cNvSpPr/>
          <p:nvPr/>
        </p:nvSpPr>
        <p:spPr bwMode="auto">
          <a:xfrm>
            <a:off x="5004048" y="2348880"/>
            <a:ext cx="3960440" cy="1584176"/>
          </a:xfrm>
          <a:prstGeom prst="cloud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b="1" dirty="0" smtClean="0">
                <a:solidFill>
                  <a:schemeClr val="bg1"/>
                </a:solidFill>
              </a:rPr>
              <a:t>National Careers Service</a:t>
            </a:r>
          </a:p>
        </p:txBody>
      </p:sp>
      <p:sp>
        <p:nvSpPr>
          <p:cNvPr id="17" name="Cloud Callout 16"/>
          <p:cNvSpPr/>
          <p:nvPr/>
        </p:nvSpPr>
        <p:spPr bwMode="auto">
          <a:xfrm>
            <a:off x="179512" y="2276872"/>
            <a:ext cx="3960440" cy="1584176"/>
          </a:xfrm>
          <a:prstGeom prst="cloud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1600" b="1" dirty="0" smtClean="0">
                <a:solidFill>
                  <a:schemeClr val="bg1"/>
                </a:solidFill>
              </a:rPr>
              <a:t>Section 45a Education Act 1997: Schools based provision – ‘1:1 for SEN’</a:t>
            </a:r>
          </a:p>
        </p:txBody>
      </p:sp>
      <p:sp>
        <p:nvSpPr>
          <p:cNvPr id="18" name="Title 1"/>
          <p:cNvSpPr txBox="1">
            <a:spLocks/>
          </p:cNvSpPr>
          <p:nvPr/>
        </p:nvSpPr>
        <p:spPr>
          <a:xfrm>
            <a:off x="685800" y="609600"/>
            <a:ext cx="6190456" cy="1143000"/>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4000" b="1" kern="0" dirty="0" smtClean="0">
                <a:solidFill>
                  <a:srgbClr val="595888"/>
                </a:solidFill>
                <a:latin typeface="+mj-lt"/>
                <a:ea typeface="+mj-ea"/>
                <a:cs typeface="+mj-cs"/>
              </a:rPr>
              <a:t>Wider reform: IAG</a:t>
            </a:r>
            <a:endParaRPr kumimoji="0" lang="en-GB" sz="4000" b="1" i="0" u="none" strike="noStrike" kern="0" cap="none" spc="0" normalizeH="0" baseline="0" noProof="0" dirty="0">
              <a:ln>
                <a:noFill/>
              </a:ln>
              <a:solidFill>
                <a:srgbClr val="595888"/>
              </a:solidFill>
              <a:effectLst/>
              <a:uLnTx/>
              <a:uFillTx/>
              <a:latin typeface="+mj-lt"/>
              <a:ea typeface="+mj-ea"/>
              <a:cs typeface="+mj-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Wider reform: Employability</a:t>
            </a:r>
            <a:endParaRPr lang="en-GB" dirty="0"/>
          </a:p>
        </p:txBody>
      </p:sp>
      <p:sp>
        <p:nvSpPr>
          <p:cNvPr id="4" name="Rounded Rectangle 3"/>
          <p:cNvSpPr/>
          <p:nvPr/>
        </p:nvSpPr>
        <p:spPr bwMode="auto">
          <a:xfrm>
            <a:off x="611560" y="2204864"/>
            <a:ext cx="2088232" cy="72008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Wolf reforms</a:t>
            </a:r>
            <a:endParaRPr kumimoji="0" lang="en-GB" sz="20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cxnSp>
        <p:nvCxnSpPr>
          <p:cNvPr id="9" name="Straight Arrow Connector 8"/>
          <p:cNvCxnSpPr/>
          <p:nvPr/>
        </p:nvCxnSpPr>
        <p:spPr bwMode="auto">
          <a:xfrm>
            <a:off x="1475656" y="2924944"/>
            <a:ext cx="0" cy="72008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10" name="Rounded Rectangle 9"/>
          <p:cNvSpPr/>
          <p:nvPr/>
        </p:nvSpPr>
        <p:spPr bwMode="auto">
          <a:xfrm>
            <a:off x="611560" y="3645024"/>
            <a:ext cx="2160240" cy="2664296"/>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bg1"/>
                </a:solidFill>
                <a:effectLst/>
                <a:latin typeface="Arial" pitchFamily="-107" charset="0"/>
                <a:ea typeface="ＭＳ Ｐゴシック" pitchFamily="-107" charset="-128"/>
                <a:cs typeface="ＭＳ Ｐゴシック" pitchFamily="-107" charset="-128"/>
              </a:rPr>
              <a:t>Youth Contract – for 16-24 year old NEETs</a:t>
            </a:r>
            <a:endParaRPr kumimoji="0" lang="en-GB" sz="2000" b="1" i="0" u="none" strike="noStrike" cap="none" normalizeH="0" baseline="0" dirty="0">
              <a:ln>
                <a:noFill/>
              </a:ln>
              <a:solidFill>
                <a:schemeClr val="bg1"/>
              </a:solidFill>
              <a:effectLst/>
              <a:latin typeface="Arial" pitchFamily="-107" charset="0"/>
              <a:ea typeface="ＭＳ Ｐゴシック" pitchFamily="-107" charset="-128"/>
              <a:cs typeface="ＭＳ Ｐゴシック" pitchFamily="-107" charset="-128"/>
            </a:endParaRPr>
          </a:p>
        </p:txBody>
      </p:sp>
      <p:cxnSp>
        <p:nvCxnSpPr>
          <p:cNvPr id="12" name="Straight Arrow Connector 11"/>
          <p:cNvCxnSpPr/>
          <p:nvPr/>
        </p:nvCxnSpPr>
        <p:spPr bwMode="auto">
          <a:xfrm flipV="1">
            <a:off x="2771800" y="2636912"/>
            <a:ext cx="1800200" cy="165618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13" name="Content Placeholder 2"/>
          <p:cNvSpPr>
            <a:spLocks noGrp="1"/>
          </p:cNvSpPr>
          <p:nvPr>
            <p:ph idx="1"/>
          </p:nvPr>
        </p:nvSpPr>
        <p:spPr>
          <a:xfrm>
            <a:off x="4716016" y="2276872"/>
            <a:ext cx="3742184" cy="3819128"/>
          </a:xfrm>
        </p:spPr>
        <p:txBody>
          <a:bodyPr/>
          <a:lstStyle/>
          <a:p>
            <a:r>
              <a:rPr lang="en-GB" sz="2400" dirty="0" smtClean="0"/>
              <a:t>Wage incentives for employers</a:t>
            </a:r>
          </a:p>
          <a:p>
            <a:r>
              <a:rPr lang="en-GB" sz="2400" dirty="0" smtClean="0"/>
              <a:t>Tailored work experience</a:t>
            </a:r>
          </a:p>
          <a:p>
            <a:r>
              <a:rPr lang="en-GB" sz="2400" dirty="0" smtClean="0"/>
              <a:t>Apprenticeship wage incentives</a:t>
            </a:r>
          </a:p>
          <a:p>
            <a:r>
              <a:rPr lang="en-GB" sz="2400" dirty="0" smtClean="0"/>
              <a:t>Support for disengaged 16-17 year olds</a:t>
            </a:r>
          </a:p>
          <a:p>
            <a:endParaRPr lang="en-GB" sz="1600"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Challenges</a:t>
            </a:r>
            <a:endParaRPr lang="en-GB" dirty="0"/>
          </a:p>
        </p:txBody>
      </p:sp>
      <p:sp>
        <p:nvSpPr>
          <p:cNvPr id="3" name="Content Placeholder 2"/>
          <p:cNvSpPr>
            <a:spLocks noGrp="1"/>
          </p:cNvSpPr>
          <p:nvPr>
            <p:ph idx="1"/>
          </p:nvPr>
        </p:nvSpPr>
        <p:spPr/>
        <p:txBody>
          <a:bodyPr/>
          <a:lstStyle/>
          <a:p>
            <a:r>
              <a:rPr lang="en-GB" sz="2400" dirty="0" smtClean="0"/>
              <a:t>Transition: not losing the value of annual review and LDA processes;</a:t>
            </a:r>
          </a:p>
          <a:p>
            <a:pPr>
              <a:buNone/>
            </a:pPr>
            <a:endParaRPr lang="en-GB" sz="2400" dirty="0" smtClean="0"/>
          </a:p>
          <a:p>
            <a:r>
              <a:rPr lang="en-GB" sz="2400" dirty="0" smtClean="0"/>
              <a:t>Avoiding an 18-25 postcode lottery in the maintenance of plans;</a:t>
            </a:r>
          </a:p>
          <a:p>
            <a:pPr>
              <a:buNone/>
            </a:pPr>
            <a:endParaRPr lang="en-GB" sz="2400" dirty="0" smtClean="0"/>
          </a:p>
          <a:p>
            <a:r>
              <a:rPr lang="en-GB" sz="2400" dirty="0" smtClean="0"/>
              <a:t>RPA – ensuring SI YP benefit from wider LA strategies</a:t>
            </a:r>
          </a:p>
          <a:p>
            <a:endParaRPr lang="en-GB" sz="2400" dirty="0" smtClean="0"/>
          </a:p>
          <a:p>
            <a:r>
              <a:rPr lang="en-GB" sz="2400" dirty="0" smtClean="0"/>
              <a:t>Colleges faced with multiple LA approaches</a:t>
            </a:r>
            <a:endParaRPr lang="en-GB" sz="2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Challenges</a:t>
            </a:r>
            <a:endParaRPr lang="en-GB" dirty="0"/>
          </a:p>
        </p:txBody>
      </p:sp>
      <p:sp>
        <p:nvSpPr>
          <p:cNvPr id="3" name="Content Placeholder 2"/>
          <p:cNvSpPr>
            <a:spLocks noGrp="1"/>
          </p:cNvSpPr>
          <p:nvPr>
            <p:ph idx="1"/>
          </p:nvPr>
        </p:nvSpPr>
        <p:spPr/>
        <p:txBody>
          <a:bodyPr/>
          <a:lstStyle/>
          <a:p>
            <a:r>
              <a:rPr lang="en-GB" sz="2400" dirty="0" smtClean="0"/>
              <a:t>Budgets: ensuring the HNB is adequately </a:t>
            </a:r>
            <a:r>
              <a:rPr lang="en-GB" sz="2400" dirty="0" smtClean="0"/>
              <a:t>financed;</a:t>
            </a:r>
            <a:endParaRPr lang="en-GB" sz="2400" dirty="0" smtClean="0"/>
          </a:p>
          <a:p>
            <a:pPr>
              <a:buNone/>
            </a:pPr>
            <a:endParaRPr lang="en-GB" sz="2400" dirty="0" smtClean="0"/>
          </a:p>
          <a:p>
            <a:r>
              <a:rPr lang="en-GB" sz="2400" dirty="0" smtClean="0"/>
              <a:t>Careers Advice: streamlining various responsibilities into a coherent </a:t>
            </a:r>
            <a:r>
              <a:rPr lang="en-GB" sz="2400" dirty="0" smtClean="0"/>
              <a:t>offer;</a:t>
            </a:r>
            <a:endParaRPr lang="en-GB" sz="2400" dirty="0" smtClean="0"/>
          </a:p>
          <a:p>
            <a:endParaRPr lang="en-GB" sz="2400" dirty="0" smtClean="0"/>
          </a:p>
          <a:p>
            <a:r>
              <a:rPr lang="en-GB" sz="2400" dirty="0" smtClean="0"/>
              <a:t>Curriculum: English and Maths delivery; work </a:t>
            </a:r>
            <a:r>
              <a:rPr lang="en-GB" sz="2400" dirty="0" smtClean="0"/>
              <a:t>experience;</a:t>
            </a:r>
            <a:endParaRPr lang="en-GB" sz="2400" dirty="0" smtClean="0"/>
          </a:p>
          <a:p>
            <a:pPr>
              <a:buNone/>
            </a:pPr>
            <a:endParaRPr lang="en-GB" sz="2400" dirty="0" smtClean="0"/>
          </a:p>
          <a:p>
            <a:r>
              <a:rPr lang="en-GB" sz="2400" dirty="0" smtClean="0"/>
              <a:t>Delivery of wider life </a:t>
            </a:r>
            <a:r>
              <a:rPr lang="en-GB" sz="2400" dirty="0" smtClean="0"/>
              <a:t>outcomes.</a:t>
            </a:r>
            <a:endParaRPr lang="en-GB" sz="2400"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Opportunities</a:t>
            </a:r>
            <a:endParaRPr lang="en-GB" dirty="0"/>
          </a:p>
        </p:txBody>
      </p:sp>
      <p:sp>
        <p:nvSpPr>
          <p:cNvPr id="3" name="Content Placeholder 2"/>
          <p:cNvSpPr>
            <a:spLocks noGrp="1"/>
          </p:cNvSpPr>
          <p:nvPr>
            <p:ph idx="1"/>
          </p:nvPr>
        </p:nvSpPr>
        <p:spPr/>
        <p:txBody>
          <a:bodyPr/>
          <a:lstStyle/>
          <a:p>
            <a:r>
              <a:rPr lang="en-GB" sz="2400" dirty="0" smtClean="0"/>
              <a:t>Delivery of wider life </a:t>
            </a:r>
            <a:r>
              <a:rPr lang="en-GB" sz="2400" dirty="0" smtClean="0"/>
              <a:t>outcomes;</a:t>
            </a:r>
            <a:endParaRPr lang="en-GB" sz="2400" dirty="0" smtClean="0"/>
          </a:p>
          <a:p>
            <a:pPr>
              <a:buNone/>
            </a:pPr>
            <a:endParaRPr lang="en-GB" sz="2400" dirty="0" smtClean="0"/>
          </a:p>
          <a:p>
            <a:r>
              <a:rPr lang="en-GB" sz="2400" dirty="0" smtClean="0"/>
              <a:t>Harnessing local and regional expertise through commissioning: partnership </a:t>
            </a:r>
            <a:r>
              <a:rPr lang="en-GB" sz="2400" dirty="0" smtClean="0"/>
              <a:t>opportunities;</a:t>
            </a:r>
            <a:endParaRPr lang="en-GB" sz="2400" dirty="0" smtClean="0"/>
          </a:p>
          <a:p>
            <a:endParaRPr lang="en-GB" sz="2400" dirty="0" smtClean="0"/>
          </a:p>
          <a:p>
            <a:r>
              <a:rPr lang="en-GB" sz="2400" dirty="0" smtClean="0"/>
              <a:t>No more cliff edge at </a:t>
            </a:r>
            <a:r>
              <a:rPr lang="en-GB" sz="2400" dirty="0" smtClean="0"/>
              <a:t>16;</a:t>
            </a:r>
            <a:endParaRPr lang="en-GB" sz="2400" dirty="0" smtClean="0"/>
          </a:p>
          <a:p>
            <a:endParaRPr lang="en-GB" sz="2400" dirty="0" smtClean="0"/>
          </a:p>
          <a:p>
            <a:r>
              <a:rPr lang="en-GB" sz="2400" dirty="0" smtClean="0"/>
              <a:t>Flexible approach to </a:t>
            </a:r>
            <a:r>
              <a:rPr lang="en-GB" sz="2400" dirty="0" smtClean="0"/>
              <a:t>learning.</a:t>
            </a:r>
            <a:endParaRPr lang="en-GB" sz="2400" dirty="0" smtClean="0"/>
          </a:p>
          <a:p>
            <a:endParaRPr lang="en-GB" sz="2400" dirty="0" smtClean="0"/>
          </a:p>
          <a:p>
            <a:endParaRPr lang="en-GB" sz="2400"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NATSIP </a:t>
            </a:r>
            <a:r>
              <a:rPr lang="en-GB" dirty="0" err="1" smtClean="0"/>
              <a:t>workstream</a:t>
            </a:r>
            <a:r>
              <a:rPr lang="en-GB" dirty="0" smtClean="0"/>
              <a:t> 7</a:t>
            </a:r>
            <a:endParaRPr lang="en-GB" dirty="0"/>
          </a:p>
        </p:txBody>
      </p:sp>
      <p:sp>
        <p:nvSpPr>
          <p:cNvPr id="3" name="Content Placeholder 2"/>
          <p:cNvSpPr>
            <a:spLocks noGrp="1"/>
          </p:cNvSpPr>
          <p:nvPr>
            <p:ph idx="1"/>
          </p:nvPr>
        </p:nvSpPr>
        <p:spPr/>
        <p:txBody>
          <a:bodyPr/>
          <a:lstStyle/>
          <a:p>
            <a:pPr marL="514350" indent="-514350">
              <a:buAutoNum type="alphaLcParenR"/>
            </a:pPr>
            <a:r>
              <a:rPr lang="en-GB" dirty="0" smtClean="0"/>
              <a:t>Meta analysis</a:t>
            </a:r>
          </a:p>
          <a:p>
            <a:pPr marL="514350" indent="-514350">
              <a:buAutoNum type="alphaLcParenR"/>
            </a:pPr>
            <a:endParaRPr lang="en-GB" dirty="0" smtClean="0"/>
          </a:p>
          <a:p>
            <a:pPr marL="514350" indent="-514350">
              <a:buAutoNum type="alphaLcParenR"/>
            </a:pPr>
            <a:r>
              <a:rPr lang="en-GB" dirty="0" smtClean="0"/>
              <a:t>Regional working groups</a:t>
            </a:r>
          </a:p>
          <a:p>
            <a:pPr marL="514350" indent="-514350">
              <a:buAutoNum type="alphaLcParenR"/>
            </a:pPr>
            <a:endParaRPr lang="en-GB" dirty="0" smtClean="0"/>
          </a:p>
          <a:p>
            <a:pPr marL="514350" indent="-514350">
              <a:buAutoNum type="alphaLcParenR"/>
            </a:pPr>
            <a:r>
              <a:rPr lang="en-GB" dirty="0" smtClean="0"/>
              <a:t>Best practice guidance</a:t>
            </a:r>
          </a:p>
          <a:p>
            <a:pPr marL="514350" indent="-514350">
              <a:buAutoNum type="alphaLcParenR"/>
            </a:pPr>
            <a:endParaRPr lang="en-GB" dirty="0" smtClean="0"/>
          </a:p>
          <a:p>
            <a:pPr marL="514350" indent="-514350">
              <a:buAutoNum type="alphaLcParenR"/>
            </a:pPr>
            <a:r>
              <a:rPr lang="en-GB" dirty="0" smtClean="0"/>
              <a:t>Top ten tips</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dirty="0" smtClean="0"/>
              <a:t>   </a:t>
            </a:r>
          </a:p>
          <a:p>
            <a:pPr>
              <a:buNone/>
            </a:pPr>
            <a:r>
              <a:rPr lang="en-GB" dirty="0" smtClean="0"/>
              <a:t>   	Ralph Hartley: Policy Adviser,</a:t>
            </a:r>
          </a:p>
          <a:p>
            <a:pPr>
              <a:buNone/>
            </a:pPr>
            <a:r>
              <a:rPr lang="en-GB" dirty="0" smtClean="0"/>
              <a:t>	education and training for deaf young people 14-15 years</a:t>
            </a:r>
          </a:p>
          <a:p>
            <a:endParaRPr lang="en-GB" dirty="0" smtClean="0"/>
          </a:p>
          <a:p>
            <a:pPr>
              <a:buNone/>
            </a:pPr>
            <a:r>
              <a:rPr lang="en-GB" dirty="0" smtClean="0">
                <a:solidFill>
                  <a:schemeClr val="accent1"/>
                </a:solidFill>
              </a:rPr>
              <a:t>   </a:t>
            </a:r>
            <a:r>
              <a:rPr lang="en-GB" dirty="0" smtClean="0">
                <a:solidFill>
                  <a:schemeClr val="accent1"/>
                </a:solidFill>
                <a:hlinkClick r:id="rId2"/>
              </a:rPr>
              <a:t>ralph.hartley@ndcs.org.uk</a:t>
            </a:r>
            <a:endParaRPr lang="en-GB" dirty="0" smtClean="0">
              <a:solidFill>
                <a:schemeClr val="accent1"/>
              </a:solidFill>
            </a:endParaRPr>
          </a:p>
          <a:p>
            <a:pPr>
              <a:buNone/>
            </a:pPr>
            <a:endParaRPr lang="en-GB" dirty="0">
              <a:solidFill>
                <a:schemeClr val="accent1"/>
              </a:solidFill>
            </a:endParaRPr>
          </a:p>
        </p:txBody>
      </p:sp>
    </p:spTree>
  </p:cSld>
  <p:clrMapOvr>
    <a:masterClrMapping/>
  </p:clrMapOvr>
</p:sld>
</file>

<file path=ppt/theme/theme1.xml><?xml version="1.0" encoding="utf-8"?>
<a:theme xmlns:a="http://schemas.openxmlformats.org/drawingml/2006/main" name="Blank">
  <a:themeElements>
    <a:clrScheme name="NDCS">
      <a:dk1>
        <a:srgbClr val="000000"/>
      </a:dk1>
      <a:lt1>
        <a:srgbClr val="FFFFFF"/>
      </a:lt1>
      <a:dk2>
        <a:srgbClr val="000000"/>
      </a:dk2>
      <a:lt2>
        <a:srgbClr val="808080"/>
      </a:lt2>
      <a:accent1>
        <a:srgbClr val="595888"/>
      </a:accent1>
      <a:accent2>
        <a:srgbClr val="46829E"/>
      </a:accent2>
      <a:accent3>
        <a:srgbClr val="FCD65C"/>
      </a:accent3>
      <a:accent4>
        <a:srgbClr val="9E0927"/>
      </a:accent4>
      <a:accent5>
        <a:srgbClr val="DE6325"/>
      </a:accent5>
      <a:accent6>
        <a:srgbClr val="8AC8A3"/>
      </a:accent6>
      <a:hlink>
        <a:srgbClr val="173257"/>
      </a:hlink>
      <a:folHlink>
        <a:srgbClr val="A3C7DE"/>
      </a:folHlink>
    </a:clrScheme>
    <a:fontScheme name="Arial/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1672</TotalTime>
  <Words>674</Words>
  <Application>Microsoft Office PowerPoint</Application>
  <PresentationFormat>On-screen Show (4:3)</PresentationFormat>
  <Paragraphs>166</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Blank</vt:lpstr>
      <vt:lpstr>Moving to Adulthood</vt:lpstr>
      <vt:lpstr>Introduction</vt:lpstr>
      <vt:lpstr>What we know...</vt:lpstr>
      <vt:lpstr>Transition</vt:lpstr>
      <vt:lpstr>Some HI data</vt:lpstr>
      <vt:lpstr>HE admission for SI</vt:lpstr>
      <vt:lpstr>Curriculum reforms and funding </vt:lpstr>
      <vt:lpstr>Funding to support reform</vt:lpstr>
      <vt:lpstr>HI ‘learners’: costs</vt:lpstr>
      <vt:lpstr>Changing role of the LA: Funding</vt:lpstr>
      <vt:lpstr>Changing role of the LA: The C+F Bill...</vt:lpstr>
      <vt:lpstr>Slide 12</vt:lpstr>
      <vt:lpstr>Raising of the Participation Age (RPA)</vt:lpstr>
      <vt:lpstr>The C+F Bill</vt:lpstr>
      <vt:lpstr>Slide 15</vt:lpstr>
      <vt:lpstr>0-25?</vt:lpstr>
      <vt:lpstr>0-25?</vt:lpstr>
      <vt:lpstr>Slide 18</vt:lpstr>
      <vt:lpstr>Wider reform: Employability</vt:lpstr>
      <vt:lpstr>Challenges</vt:lpstr>
      <vt:lpstr>Challenges</vt:lpstr>
      <vt:lpstr>Opportunities</vt:lpstr>
      <vt:lpstr>NATSIP workstream 7</vt:lpstr>
      <vt:lpstr>Slide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rhartley</dc:creator>
  <cp:lastModifiedBy>Ralph Hartley</cp:lastModifiedBy>
  <cp:revision>130</cp:revision>
  <dcterms:created xsi:type="dcterms:W3CDTF">2012-06-15T13:12:25Z</dcterms:created>
  <dcterms:modified xsi:type="dcterms:W3CDTF">2013-06-04T09:25:54Z</dcterms:modified>
</cp:coreProperties>
</file>