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6"/>
  </p:notesMasterIdLst>
  <p:handoutMasterIdLst>
    <p:handoutMasterId r:id="rId17"/>
  </p:handoutMasterIdLst>
  <p:sldIdLst>
    <p:sldId id="256" r:id="rId6"/>
    <p:sldId id="271" r:id="rId7"/>
    <p:sldId id="285" r:id="rId8"/>
    <p:sldId id="267" r:id="rId9"/>
    <p:sldId id="279" r:id="rId10"/>
    <p:sldId id="292" r:id="rId11"/>
    <p:sldId id="294" r:id="rId12"/>
    <p:sldId id="295" r:id="rId13"/>
    <p:sldId id="296" r:id="rId14"/>
    <p:sldId id="297" r:id="rId15"/>
  </p:sldIdLst>
  <p:sldSz cx="9144000" cy="6858000" type="screen4x3"/>
  <p:notesSz cx="9931400" cy="67945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104F75"/>
    <a:srgbClr val="FE8610"/>
    <a:srgbClr val="4FB200"/>
    <a:srgbClr val="FFBF61"/>
    <a:srgbClr val="0066FF"/>
    <a:srgbClr val="99CC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870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7C5168-BB21-4B36-AB98-A8E46C6C6845}" type="doc">
      <dgm:prSet loTypeId="urn:microsoft.com/office/officeart/2005/8/layout/vList6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DFF63D37-7B45-40DF-8E67-CAB574AE9A8F}">
      <dgm:prSet custT="1"/>
      <dgm:spPr/>
      <dgm:t>
        <a:bodyPr/>
        <a:lstStyle/>
        <a:p>
          <a:pPr algn="l" rtl="0"/>
          <a:r>
            <a:rPr lang="en-GB" sz="1400" b="1" dirty="0" smtClean="0"/>
            <a:t>Stakeholder</a:t>
          </a:r>
          <a:r>
            <a:rPr lang="en-GB" sz="2400" b="1" dirty="0" smtClean="0"/>
            <a:t> </a:t>
          </a:r>
          <a:r>
            <a:rPr lang="en-GB" sz="1400" b="1" dirty="0" smtClean="0"/>
            <a:t>engagement</a:t>
          </a:r>
          <a:r>
            <a:rPr lang="en-GB" sz="2400" b="1" dirty="0" smtClean="0"/>
            <a:t> </a:t>
          </a:r>
          <a:endParaRPr lang="en-GB" sz="2400" dirty="0"/>
        </a:p>
      </dgm:t>
    </dgm:pt>
    <dgm:pt modelId="{BA752B5C-0C06-419F-83EA-58925E8F53FD}" type="parTrans" cxnId="{AFCF5B4F-43BD-416C-B233-2EE04B891BE0}">
      <dgm:prSet/>
      <dgm:spPr/>
      <dgm:t>
        <a:bodyPr/>
        <a:lstStyle/>
        <a:p>
          <a:endParaRPr lang="en-GB"/>
        </a:p>
      </dgm:t>
    </dgm:pt>
    <dgm:pt modelId="{24C45359-495B-4B6E-9855-9DE7DC3ECE85}" type="sibTrans" cxnId="{AFCF5B4F-43BD-416C-B233-2EE04B891BE0}">
      <dgm:prSet/>
      <dgm:spPr/>
      <dgm:t>
        <a:bodyPr/>
        <a:lstStyle/>
        <a:p>
          <a:endParaRPr lang="en-GB"/>
        </a:p>
      </dgm:t>
    </dgm:pt>
    <dgm:pt modelId="{993D4F44-B446-495F-B640-72473082E397}">
      <dgm:prSet custT="1"/>
      <dgm:spPr/>
      <dgm:t>
        <a:bodyPr/>
        <a:lstStyle/>
        <a:p>
          <a:pPr algn="l" rtl="0"/>
          <a:r>
            <a:rPr lang="en-GB" sz="1400" b="1" dirty="0" smtClean="0"/>
            <a:t>Initial Drafting</a:t>
          </a:r>
          <a:r>
            <a:rPr lang="en-GB" sz="1400" dirty="0" smtClean="0"/>
            <a:t> </a:t>
          </a:r>
          <a:endParaRPr lang="en-GB" sz="1400" dirty="0"/>
        </a:p>
      </dgm:t>
    </dgm:pt>
    <dgm:pt modelId="{5F9F47EB-66D2-4D0D-9BBC-FE9FF99231F2}" type="parTrans" cxnId="{01211986-A69F-48C7-8E35-1B8205A5FF39}">
      <dgm:prSet/>
      <dgm:spPr/>
      <dgm:t>
        <a:bodyPr/>
        <a:lstStyle/>
        <a:p>
          <a:endParaRPr lang="en-GB"/>
        </a:p>
      </dgm:t>
    </dgm:pt>
    <dgm:pt modelId="{EFA297AC-EA50-4D11-90CE-FFCB10848727}" type="sibTrans" cxnId="{01211986-A69F-48C7-8E35-1B8205A5FF39}">
      <dgm:prSet/>
      <dgm:spPr/>
      <dgm:t>
        <a:bodyPr/>
        <a:lstStyle/>
        <a:p>
          <a:endParaRPr lang="en-GB"/>
        </a:p>
      </dgm:t>
    </dgm:pt>
    <dgm:pt modelId="{86E9C91E-9FFA-45DB-B61C-C82F4DB9BB40}">
      <dgm:prSet custT="1"/>
      <dgm:spPr/>
      <dgm:t>
        <a:bodyPr/>
        <a:lstStyle/>
        <a:p>
          <a:pPr algn="l" rtl="0"/>
          <a:r>
            <a:rPr lang="en-GB" sz="1300" b="1" dirty="0" smtClean="0"/>
            <a:t>Publish indicative draft of Code to </a:t>
          </a:r>
          <a:r>
            <a:rPr lang="en-GB" sz="1400" b="1" dirty="0" smtClean="0"/>
            <a:t>support</a:t>
          </a:r>
          <a:r>
            <a:rPr lang="en-GB" sz="1300" b="1" dirty="0" smtClean="0"/>
            <a:t> Parliamentary progress of the Children and Families Bill</a:t>
          </a:r>
          <a:r>
            <a:rPr lang="en-GB" sz="1300" dirty="0" smtClean="0"/>
            <a:t> </a:t>
          </a:r>
          <a:endParaRPr lang="en-GB" sz="1300" dirty="0"/>
        </a:p>
      </dgm:t>
    </dgm:pt>
    <dgm:pt modelId="{2A12BC4E-4F68-465D-9320-F53C56BFACCE}" type="parTrans" cxnId="{3F75E8FA-7BF0-4EF4-8393-D4257B71A5CA}">
      <dgm:prSet/>
      <dgm:spPr/>
      <dgm:t>
        <a:bodyPr/>
        <a:lstStyle/>
        <a:p>
          <a:endParaRPr lang="en-GB"/>
        </a:p>
      </dgm:t>
    </dgm:pt>
    <dgm:pt modelId="{A08A6CEE-586F-4D56-BDBC-305ABCB99E94}" type="sibTrans" cxnId="{3F75E8FA-7BF0-4EF4-8393-D4257B71A5CA}">
      <dgm:prSet/>
      <dgm:spPr/>
      <dgm:t>
        <a:bodyPr/>
        <a:lstStyle/>
        <a:p>
          <a:endParaRPr lang="en-GB"/>
        </a:p>
      </dgm:t>
    </dgm:pt>
    <dgm:pt modelId="{E6D8151F-FD36-476D-8B40-12DC000FD40F}">
      <dgm:prSet custT="1"/>
      <dgm:spPr/>
      <dgm:t>
        <a:bodyPr/>
        <a:lstStyle/>
        <a:p>
          <a:pPr algn="l" rtl="0"/>
          <a:r>
            <a:rPr lang="en-GB" sz="1400" b="1" dirty="0" smtClean="0"/>
            <a:t>Public consultation on draft Code</a:t>
          </a:r>
          <a:endParaRPr lang="en-GB" sz="1400" dirty="0"/>
        </a:p>
      </dgm:t>
    </dgm:pt>
    <dgm:pt modelId="{91C6BF8A-393C-4B1D-995F-1C1FEF822763}" type="parTrans" cxnId="{062AFA6B-BA2D-44EB-B7FF-61E0EE470F91}">
      <dgm:prSet/>
      <dgm:spPr/>
      <dgm:t>
        <a:bodyPr/>
        <a:lstStyle/>
        <a:p>
          <a:endParaRPr lang="en-GB"/>
        </a:p>
      </dgm:t>
    </dgm:pt>
    <dgm:pt modelId="{AA9E7B79-57E1-49C1-AFC5-CFF57788A816}" type="sibTrans" cxnId="{062AFA6B-BA2D-44EB-B7FF-61E0EE470F91}">
      <dgm:prSet/>
      <dgm:spPr/>
      <dgm:t>
        <a:bodyPr/>
        <a:lstStyle/>
        <a:p>
          <a:endParaRPr lang="en-GB"/>
        </a:p>
      </dgm:t>
    </dgm:pt>
    <dgm:pt modelId="{800B4D26-2CFC-4DD8-8DE6-03783BEA491F}">
      <dgm:prSet custT="1"/>
      <dgm:spPr/>
      <dgm:t>
        <a:bodyPr/>
        <a:lstStyle/>
        <a:p>
          <a:pPr algn="l" rtl="0"/>
          <a:r>
            <a:rPr lang="en-GB" sz="1400" b="1" dirty="0" smtClean="0"/>
            <a:t>Code of Practice laid before Parliament</a:t>
          </a:r>
          <a:endParaRPr lang="en-GB" sz="1400" dirty="0"/>
        </a:p>
      </dgm:t>
    </dgm:pt>
    <dgm:pt modelId="{0ED4E687-200D-4CAD-BDA1-9B3E8218E3D6}" type="parTrans" cxnId="{CB271648-F37E-4341-B542-C3816A9F55D8}">
      <dgm:prSet/>
      <dgm:spPr/>
      <dgm:t>
        <a:bodyPr/>
        <a:lstStyle/>
        <a:p>
          <a:endParaRPr lang="en-GB"/>
        </a:p>
      </dgm:t>
    </dgm:pt>
    <dgm:pt modelId="{31B87069-6FC6-440F-8496-B6AE78C34B62}" type="sibTrans" cxnId="{CB271648-F37E-4341-B542-C3816A9F55D8}">
      <dgm:prSet/>
      <dgm:spPr/>
      <dgm:t>
        <a:bodyPr/>
        <a:lstStyle/>
        <a:p>
          <a:endParaRPr lang="en-GB"/>
        </a:p>
      </dgm:t>
    </dgm:pt>
    <dgm:pt modelId="{45CCC41C-D901-413D-A803-90997003202B}">
      <dgm:prSet custT="1"/>
      <dgm:spPr/>
      <dgm:t>
        <a:bodyPr/>
        <a:lstStyle/>
        <a:p>
          <a:pPr algn="l" rtl="0"/>
          <a:r>
            <a:rPr lang="en-GB" sz="1400" b="1" dirty="0" smtClean="0"/>
            <a:t>Final Code of Practice published</a:t>
          </a:r>
          <a:endParaRPr lang="en-GB" sz="1400" dirty="0"/>
        </a:p>
      </dgm:t>
    </dgm:pt>
    <dgm:pt modelId="{9AC3BE8F-6668-4B2C-AFB9-CBFFEB7637A8}" type="parTrans" cxnId="{C3D1FF34-056A-4736-995D-4ABAFE08A049}">
      <dgm:prSet/>
      <dgm:spPr/>
      <dgm:t>
        <a:bodyPr/>
        <a:lstStyle/>
        <a:p>
          <a:endParaRPr lang="en-GB"/>
        </a:p>
      </dgm:t>
    </dgm:pt>
    <dgm:pt modelId="{5C31DEC7-1EF6-4754-8955-8F41700EE72E}" type="sibTrans" cxnId="{C3D1FF34-056A-4736-995D-4ABAFE08A049}">
      <dgm:prSet/>
      <dgm:spPr/>
      <dgm:t>
        <a:bodyPr/>
        <a:lstStyle/>
        <a:p>
          <a:endParaRPr lang="en-GB"/>
        </a:p>
      </dgm:t>
    </dgm:pt>
    <dgm:pt modelId="{D2F7F4D3-B430-4DC1-967D-6C3BED39FD0E}">
      <dgm:prSet custT="1"/>
      <dgm:spPr/>
      <dgm:t>
        <a:bodyPr anchor="ctr"/>
        <a:lstStyle/>
        <a:p>
          <a:pPr algn="l" rtl="0"/>
          <a:r>
            <a:rPr lang="en-GB" sz="1200" b="1" dirty="0" smtClean="0"/>
            <a:t>September to December 2012</a:t>
          </a:r>
          <a:endParaRPr lang="en-GB" sz="1200" b="1" dirty="0"/>
        </a:p>
      </dgm:t>
    </dgm:pt>
    <dgm:pt modelId="{D0C6AF1D-15C9-47FE-A277-C1E4B7BFF5A9}" type="parTrans" cxnId="{5D534110-CE70-48A9-BDA7-A58433E7D6D9}">
      <dgm:prSet/>
      <dgm:spPr/>
      <dgm:t>
        <a:bodyPr/>
        <a:lstStyle/>
        <a:p>
          <a:endParaRPr lang="en-GB"/>
        </a:p>
      </dgm:t>
    </dgm:pt>
    <dgm:pt modelId="{95D8E877-3F27-4F9D-801A-CB479360A35B}" type="sibTrans" cxnId="{5D534110-CE70-48A9-BDA7-A58433E7D6D9}">
      <dgm:prSet/>
      <dgm:spPr/>
      <dgm:t>
        <a:bodyPr/>
        <a:lstStyle/>
        <a:p>
          <a:endParaRPr lang="en-GB"/>
        </a:p>
      </dgm:t>
    </dgm:pt>
    <dgm:pt modelId="{4362BB66-1D83-42FC-8E4A-213B7265060B}">
      <dgm:prSet custT="1"/>
      <dgm:spPr/>
      <dgm:t>
        <a:bodyPr anchor="ctr"/>
        <a:lstStyle/>
        <a:p>
          <a:pPr algn="l" rtl="0"/>
          <a:r>
            <a:rPr lang="en-GB" sz="1200" b="1" dirty="0" smtClean="0"/>
            <a:t> New Year 2013</a:t>
          </a:r>
          <a:endParaRPr lang="en-GB" sz="1200" b="1" dirty="0"/>
        </a:p>
      </dgm:t>
    </dgm:pt>
    <dgm:pt modelId="{C88903FF-4328-4963-9C81-A4ACB68AC167}" type="parTrans" cxnId="{CF421334-AEF0-47DC-A012-B1FEF62DF151}">
      <dgm:prSet/>
      <dgm:spPr/>
      <dgm:t>
        <a:bodyPr/>
        <a:lstStyle/>
        <a:p>
          <a:endParaRPr lang="en-GB"/>
        </a:p>
      </dgm:t>
    </dgm:pt>
    <dgm:pt modelId="{95B2520A-F7C1-4283-855D-ABC649F52C3D}" type="sibTrans" cxnId="{CF421334-AEF0-47DC-A012-B1FEF62DF151}">
      <dgm:prSet/>
      <dgm:spPr/>
      <dgm:t>
        <a:bodyPr/>
        <a:lstStyle/>
        <a:p>
          <a:endParaRPr lang="en-GB"/>
        </a:p>
      </dgm:t>
    </dgm:pt>
    <dgm:pt modelId="{6CB1B4CC-B73C-4C74-A975-013F57BDD6A7}">
      <dgm:prSet custT="1"/>
      <dgm:spPr/>
      <dgm:t>
        <a:bodyPr anchor="ctr"/>
        <a:lstStyle/>
        <a:p>
          <a:pPr rtl="0"/>
          <a:r>
            <a:rPr lang="en-GB" sz="1200" b="1" dirty="0" smtClean="0"/>
            <a:t>Committee Stage Spring 2013</a:t>
          </a:r>
          <a:endParaRPr lang="en-GB" sz="1200" b="1" dirty="0"/>
        </a:p>
      </dgm:t>
    </dgm:pt>
    <dgm:pt modelId="{1EB8443E-3FF5-4A92-B725-312CFE75B77C}" type="parTrans" cxnId="{1F6FE6AE-00D9-4DC9-89FF-DC0651EC3D14}">
      <dgm:prSet/>
      <dgm:spPr/>
      <dgm:t>
        <a:bodyPr/>
        <a:lstStyle/>
        <a:p>
          <a:endParaRPr lang="en-GB"/>
        </a:p>
      </dgm:t>
    </dgm:pt>
    <dgm:pt modelId="{06D951E4-CE1C-4AB3-97CC-502456FE373A}" type="sibTrans" cxnId="{1F6FE6AE-00D9-4DC9-89FF-DC0651EC3D14}">
      <dgm:prSet/>
      <dgm:spPr/>
      <dgm:t>
        <a:bodyPr/>
        <a:lstStyle/>
        <a:p>
          <a:endParaRPr lang="en-GB"/>
        </a:p>
      </dgm:t>
    </dgm:pt>
    <dgm:pt modelId="{B5CE600D-7C2D-447A-BE2F-325EA8268B81}">
      <dgm:prSet custT="1"/>
      <dgm:spPr/>
      <dgm:t>
        <a:bodyPr anchor="ctr"/>
        <a:lstStyle/>
        <a:p>
          <a:pPr rtl="0"/>
          <a:r>
            <a:rPr lang="en-GB" sz="1200" b="1" dirty="0" smtClean="0"/>
            <a:t>Autumn 2013</a:t>
          </a:r>
          <a:endParaRPr lang="en-GB" sz="1200" b="1" dirty="0"/>
        </a:p>
      </dgm:t>
    </dgm:pt>
    <dgm:pt modelId="{92DD5BE0-0E4F-478F-A6DD-5F6C0BF1520E}" type="parTrans" cxnId="{1DA6E29B-1C08-45D3-87CC-B8CA9CA65303}">
      <dgm:prSet/>
      <dgm:spPr/>
      <dgm:t>
        <a:bodyPr/>
        <a:lstStyle/>
        <a:p>
          <a:endParaRPr lang="en-GB"/>
        </a:p>
      </dgm:t>
    </dgm:pt>
    <dgm:pt modelId="{A07AB78F-9858-44B2-8727-7AF085EEF871}" type="sibTrans" cxnId="{1DA6E29B-1C08-45D3-87CC-B8CA9CA65303}">
      <dgm:prSet/>
      <dgm:spPr/>
      <dgm:t>
        <a:bodyPr/>
        <a:lstStyle/>
        <a:p>
          <a:endParaRPr lang="en-GB"/>
        </a:p>
      </dgm:t>
    </dgm:pt>
    <dgm:pt modelId="{E7631B39-B123-4C2F-A6F6-C856208C830F}">
      <dgm:prSet custT="1"/>
      <dgm:spPr/>
      <dgm:t>
        <a:bodyPr anchor="ctr"/>
        <a:lstStyle/>
        <a:p>
          <a:pPr rtl="0"/>
          <a:r>
            <a:rPr lang="en-GB" sz="1200" b="1" dirty="0" smtClean="0"/>
            <a:t>Spring 2014</a:t>
          </a:r>
          <a:endParaRPr lang="en-GB" sz="1200" b="1" dirty="0"/>
        </a:p>
      </dgm:t>
    </dgm:pt>
    <dgm:pt modelId="{F3FF3582-6520-4C84-9CB4-C8DF54F5C871}" type="parTrans" cxnId="{146B27E9-8AAF-48F4-A2CF-CDF653DD235D}">
      <dgm:prSet/>
      <dgm:spPr/>
      <dgm:t>
        <a:bodyPr/>
        <a:lstStyle/>
        <a:p>
          <a:endParaRPr lang="en-GB"/>
        </a:p>
      </dgm:t>
    </dgm:pt>
    <dgm:pt modelId="{02E323F1-1762-48B2-B1FE-137DBC1FA66A}" type="sibTrans" cxnId="{146B27E9-8AAF-48F4-A2CF-CDF653DD235D}">
      <dgm:prSet/>
      <dgm:spPr/>
      <dgm:t>
        <a:bodyPr/>
        <a:lstStyle/>
        <a:p>
          <a:endParaRPr lang="en-GB"/>
        </a:p>
      </dgm:t>
    </dgm:pt>
    <dgm:pt modelId="{DF56E94E-F2CC-4FF1-80F4-B1EE605B4643}">
      <dgm:prSet custT="1"/>
      <dgm:spPr/>
      <dgm:t>
        <a:bodyPr anchor="ctr"/>
        <a:lstStyle/>
        <a:p>
          <a:pPr rtl="0"/>
          <a:r>
            <a:rPr lang="en-GB" sz="1200" b="1" dirty="0" smtClean="0"/>
            <a:t>Spring 2014</a:t>
          </a:r>
          <a:endParaRPr lang="en-GB" sz="1200" b="1" dirty="0"/>
        </a:p>
      </dgm:t>
    </dgm:pt>
    <dgm:pt modelId="{81FC7DA2-5D7F-47C3-816A-588887BE7FA3}" type="parTrans" cxnId="{ABFF4165-2CFE-479C-912B-7B588CFDAD08}">
      <dgm:prSet/>
      <dgm:spPr/>
      <dgm:t>
        <a:bodyPr/>
        <a:lstStyle/>
        <a:p>
          <a:endParaRPr lang="en-GB"/>
        </a:p>
      </dgm:t>
    </dgm:pt>
    <dgm:pt modelId="{D512A4D2-98BD-4AAB-ADF5-9EB94072A48B}" type="sibTrans" cxnId="{ABFF4165-2CFE-479C-912B-7B588CFDAD08}">
      <dgm:prSet/>
      <dgm:spPr/>
      <dgm:t>
        <a:bodyPr/>
        <a:lstStyle/>
        <a:p>
          <a:endParaRPr lang="en-GB"/>
        </a:p>
      </dgm:t>
    </dgm:pt>
    <dgm:pt modelId="{3741D2DE-BB78-468E-9463-9F5E469102DD}" type="pres">
      <dgm:prSet presAssocID="{5E7C5168-BB21-4B36-AB98-A8E46C6C684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38F1A0CB-F8AA-4305-AC63-17FE39A36AA5}" type="pres">
      <dgm:prSet presAssocID="{DFF63D37-7B45-40DF-8E67-CAB574AE9A8F}" presName="linNode" presStyleCnt="0"/>
      <dgm:spPr/>
    </dgm:pt>
    <dgm:pt modelId="{0635E408-7CF1-4C72-8F25-0FF3F36F83D7}" type="pres">
      <dgm:prSet presAssocID="{DFF63D37-7B45-40DF-8E67-CAB574AE9A8F}" presName="parentShp" presStyleLbl="node1" presStyleIdx="0" presStyleCnt="6" custScaleX="248908" custLinFactNeighborY="-1593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0A686DF-3069-4D07-8388-AA078692457E}" type="pres">
      <dgm:prSet presAssocID="{DFF63D37-7B45-40DF-8E67-CAB574AE9A8F}" presName="childShp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B9EBA72-BA90-416E-B3EF-84794A10E48E}" type="pres">
      <dgm:prSet presAssocID="{24C45359-495B-4B6E-9855-9DE7DC3ECE85}" presName="spacing" presStyleCnt="0"/>
      <dgm:spPr/>
    </dgm:pt>
    <dgm:pt modelId="{049B97EC-71B1-471E-8CC7-6E7AC2C19FF4}" type="pres">
      <dgm:prSet presAssocID="{993D4F44-B446-495F-B640-72473082E397}" presName="linNode" presStyleCnt="0"/>
      <dgm:spPr/>
    </dgm:pt>
    <dgm:pt modelId="{3FE6BB05-E241-4894-9E41-00A42DB160AD}" type="pres">
      <dgm:prSet presAssocID="{993D4F44-B446-495F-B640-72473082E397}" presName="parentShp" presStyleLbl="node1" presStyleIdx="1" presStyleCnt="6" custScaleX="25179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9C92FC0-88A8-4B8C-A8E4-12C763D372A1}" type="pres">
      <dgm:prSet presAssocID="{993D4F44-B446-495F-B640-72473082E397}" presName="childShp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93AA7FF-3B55-4666-BD84-50EB690B50DC}" type="pres">
      <dgm:prSet presAssocID="{EFA297AC-EA50-4D11-90CE-FFCB10848727}" presName="spacing" presStyleCnt="0"/>
      <dgm:spPr/>
    </dgm:pt>
    <dgm:pt modelId="{97EBA9D2-4D08-4EA6-A89A-9CA08881BA87}" type="pres">
      <dgm:prSet presAssocID="{86E9C91E-9FFA-45DB-B61C-C82F4DB9BB40}" presName="linNode" presStyleCnt="0"/>
      <dgm:spPr/>
    </dgm:pt>
    <dgm:pt modelId="{A27A3726-6FEB-4B61-A206-6D672227C52E}" type="pres">
      <dgm:prSet presAssocID="{86E9C91E-9FFA-45DB-B61C-C82F4DB9BB40}" presName="parentShp" presStyleLbl="node1" presStyleIdx="2" presStyleCnt="6" custScaleX="25242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3F2DCA-3CB7-4ECB-95D4-E098D6E47D9E}" type="pres">
      <dgm:prSet presAssocID="{86E9C91E-9FFA-45DB-B61C-C82F4DB9BB40}" presName="childShp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05874D-CCC9-43BC-802F-8C46E4AA8507}" type="pres">
      <dgm:prSet presAssocID="{A08A6CEE-586F-4D56-BDBC-305ABCB99E94}" presName="spacing" presStyleCnt="0"/>
      <dgm:spPr/>
    </dgm:pt>
    <dgm:pt modelId="{C8E78F0C-F15D-46CC-BD33-DF78B2F3C37A}" type="pres">
      <dgm:prSet presAssocID="{E6D8151F-FD36-476D-8B40-12DC000FD40F}" presName="linNode" presStyleCnt="0"/>
      <dgm:spPr/>
    </dgm:pt>
    <dgm:pt modelId="{D9144EB1-F181-4120-9AB8-28E7ED137D87}" type="pres">
      <dgm:prSet presAssocID="{E6D8151F-FD36-476D-8B40-12DC000FD40F}" presName="parentShp" presStyleLbl="node1" presStyleIdx="3" presStyleCnt="6" custScaleX="25322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BAEED00-B82F-4581-9972-E39D88962E85}" type="pres">
      <dgm:prSet presAssocID="{E6D8151F-FD36-476D-8B40-12DC000FD40F}" presName="childShp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C36737D-CC64-405C-9654-3152FB7F0A15}" type="pres">
      <dgm:prSet presAssocID="{AA9E7B79-57E1-49C1-AFC5-CFF57788A816}" presName="spacing" presStyleCnt="0"/>
      <dgm:spPr/>
    </dgm:pt>
    <dgm:pt modelId="{9F3D728D-8BB6-4AFD-8E02-3BF047C28211}" type="pres">
      <dgm:prSet presAssocID="{800B4D26-2CFC-4DD8-8DE6-03783BEA491F}" presName="linNode" presStyleCnt="0"/>
      <dgm:spPr/>
    </dgm:pt>
    <dgm:pt modelId="{059CFF8A-D1FD-41A2-A74E-199A611FB20C}" type="pres">
      <dgm:prSet presAssocID="{800B4D26-2CFC-4DD8-8DE6-03783BEA491F}" presName="parentShp" presStyleLbl="node1" presStyleIdx="4" presStyleCnt="6" custScaleX="25354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24D33E0-CDBA-4853-9F71-3A78DD500BD6}" type="pres">
      <dgm:prSet presAssocID="{800B4D26-2CFC-4DD8-8DE6-03783BEA491F}" presName="childShp" presStyleLbl="bgAccFollowNode1" presStyleIdx="4" presStyleCnt="6" custLinFactNeighborX="2296" custLinFactNeighborY="188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DDF29FD-9DF4-49BC-8FAA-F4F98B6E593D}" type="pres">
      <dgm:prSet presAssocID="{31B87069-6FC6-440F-8496-B6AE78C34B62}" presName="spacing" presStyleCnt="0"/>
      <dgm:spPr/>
    </dgm:pt>
    <dgm:pt modelId="{B4C8024C-FD99-4537-8C56-6C1798F2299F}" type="pres">
      <dgm:prSet presAssocID="{45CCC41C-D901-413D-A803-90997003202B}" presName="linNode" presStyleCnt="0"/>
      <dgm:spPr/>
    </dgm:pt>
    <dgm:pt modelId="{4FDAEE5E-D2DD-4538-9A9A-CFC86F652161}" type="pres">
      <dgm:prSet presAssocID="{45CCC41C-D901-413D-A803-90997003202B}" presName="parentShp" presStyleLbl="node1" presStyleIdx="5" presStyleCnt="6" custScaleX="252108" custLinFactNeighborX="-262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D28FE77-2569-4D48-AB17-48B07D632B50}" type="pres">
      <dgm:prSet presAssocID="{45CCC41C-D901-413D-A803-90997003202B}" presName="childShp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053A348-E82C-42A2-BF4A-80EB83DB09C4}" type="presOf" srcId="{993D4F44-B446-495F-B640-72473082E397}" destId="{3FE6BB05-E241-4894-9E41-00A42DB160AD}" srcOrd="0" destOrd="0" presId="urn:microsoft.com/office/officeart/2005/8/layout/vList6"/>
    <dgm:cxn modelId="{5D534110-CE70-48A9-BDA7-A58433E7D6D9}" srcId="{DFF63D37-7B45-40DF-8E67-CAB574AE9A8F}" destId="{D2F7F4D3-B430-4DC1-967D-6C3BED39FD0E}" srcOrd="0" destOrd="0" parTransId="{D0C6AF1D-15C9-47FE-A277-C1E4B7BFF5A9}" sibTransId="{95D8E877-3F27-4F9D-801A-CB479360A35B}"/>
    <dgm:cxn modelId="{004059B3-2581-4D92-9027-7ABBEDCC2787}" type="presOf" srcId="{E7631B39-B123-4C2F-A6F6-C856208C830F}" destId="{D24D33E0-CDBA-4853-9F71-3A78DD500BD6}" srcOrd="0" destOrd="0" presId="urn:microsoft.com/office/officeart/2005/8/layout/vList6"/>
    <dgm:cxn modelId="{CF421334-AEF0-47DC-A012-B1FEF62DF151}" srcId="{993D4F44-B446-495F-B640-72473082E397}" destId="{4362BB66-1D83-42FC-8E4A-213B7265060B}" srcOrd="0" destOrd="0" parTransId="{C88903FF-4328-4963-9C81-A4ACB68AC167}" sibTransId="{95B2520A-F7C1-4283-855D-ABC649F52C3D}"/>
    <dgm:cxn modelId="{E8A9445D-FBD2-44C7-B0B1-7D1B19DCB78A}" type="presOf" srcId="{B5CE600D-7C2D-447A-BE2F-325EA8268B81}" destId="{4BAEED00-B82F-4581-9972-E39D88962E85}" srcOrd="0" destOrd="0" presId="urn:microsoft.com/office/officeart/2005/8/layout/vList6"/>
    <dgm:cxn modelId="{01211986-A69F-48C7-8E35-1B8205A5FF39}" srcId="{5E7C5168-BB21-4B36-AB98-A8E46C6C6845}" destId="{993D4F44-B446-495F-B640-72473082E397}" srcOrd="1" destOrd="0" parTransId="{5F9F47EB-66D2-4D0D-9BBC-FE9FF99231F2}" sibTransId="{EFA297AC-EA50-4D11-90CE-FFCB10848727}"/>
    <dgm:cxn modelId="{ABFF4165-2CFE-479C-912B-7B588CFDAD08}" srcId="{45CCC41C-D901-413D-A803-90997003202B}" destId="{DF56E94E-F2CC-4FF1-80F4-B1EE605B4643}" srcOrd="0" destOrd="0" parTransId="{81FC7DA2-5D7F-47C3-816A-588887BE7FA3}" sibTransId="{D512A4D2-98BD-4AAB-ADF5-9EB94072A48B}"/>
    <dgm:cxn modelId="{C3D1FF34-056A-4736-995D-4ABAFE08A049}" srcId="{5E7C5168-BB21-4B36-AB98-A8E46C6C6845}" destId="{45CCC41C-D901-413D-A803-90997003202B}" srcOrd="5" destOrd="0" parTransId="{9AC3BE8F-6668-4B2C-AFB9-CBFFEB7637A8}" sibTransId="{5C31DEC7-1EF6-4754-8955-8F41700EE72E}"/>
    <dgm:cxn modelId="{DFC7EE2E-3CD6-453B-9D0E-2139A5B56A79}" type="presOf" srcId="{DFF63D37-7B45-40DF-8E67-CAB574AE9A8F}" destId="{0635E408-7CF1-4C72-8F25-0FF3F36F83D7}" srcOrd="0" destOrd="0" presId="urn:microsoft.com/office/officeart/2005/8/layout/vList6"/>
    <dgm:cxn modelId="{3F75E8FA-7BF0-4EF4-8393-D4257B71A5CA}" srcId="{5E7C5168-BB21-4B36-AB98-A8E46C6C6845}" destId="{86E9C91E-9FFA-45DB-B61C-C82F4DB9BB40}" srcOrd="2" destOrd="0" parTransId="{2A12BC4E-4F68-465D-9320-F53C56BFACCE}" sibTransId="{A08A6CEE-586F-4D56-BDBC-305ABCB99E94}"/>
    <dgm:cxn modelId="{09FB573A-3D1C-4B00-B0E1-6B686B575E78}" type="presOf" srcId="{D2F7F4D3-B430-4DC1-967D-6C3BED39FD0E}" destId="{60A686DF-3069-4D07-8388-AA078692457E}" srcOrd="0" destOrd="0" presId="urn:microsoft.com/office/officeart/2005/8/layout/vList6"/>
    <dgm:cxn modelId="{FD686D1F-0E99-49A6-B967-10527CD6E840}" type="presOf" srcId="{5E7C5168-BB21-4B36-AB98-A8E46C6C6845}" destId="{3741D2DE-BB78-468E-9463-9F5E469102DD}" srcOrd="0" destOrd="0" presId="urn:microsoft.com/office/officeart/2005/8/layout/vList6"/>
    <dgm:cxn modelId="{5E7BD37E-06FC-4E66-ADE6-58D8725D66FE}" type="presOf" srcId="{4362BB66-1D83-42FC-8E4A-213B7265060B}" destId="{A9C92FC0-88A8-4B8C-A8E4-12C763D372A1}" srcOrd="0" destOrd="0" presId="urn:microsoft.com/office/officeart/2005/8/layout/vList6"/>
    <dgm:cxn modelId="{062AFA6B-BA2D-44EB-B7FF-61E0EE470F91}" srcId="{5E7C5168-BB21-4B36-AB98-A8E46C6C6845}" destId="{E6D8151F-FD36-476D-8B40-12DC000FD40F}" srcOrd="3" destOrd="0" parTransId="{91C6BF8A-393C-4B1D-995F-1C1FEF822763}" sibTransId="{AA9E7B79-57E1-49C1-AFC5-CFF57788A816}"/>
    <dgm:cxn modelId="{1DA6E29B-1C08-45D3-87CC-B8CA9CA65303}" srcId="{E6D8151F-FD36-476D-8B40-12DC000FD40F}" destId="{B5CE600D-7C2D-447A-BE2F-325EA8268B81}" srcOrd="0" destOrd="0" parTransId="{92DD5BE0-0E4F-478F-A6DD-5F6C0BF1520E}" sibTransId="{A07AB78F-9858-44B2-8727-7AF085EEF871}"/>
    <dgm:cxn modelId="{1F6FE6AE-00D9-4DC9-89FF-DC0651EC3D14}" srcId="{86E9C91E-9FFA-45DB-B61C-C82F4DB9BB40}" destId="{6CB1B4CC-B73C-4C74-A975-013F57BDD6A7}" srcOrd="0" destOrd="0" parTransId="{1EB8443E-3FF5-4A92-B725-312CFE75B77C}" sibTransId="{06D951E4-CE1C-4AB3-97CC-502456FE373A}"/>
    <dgm:cxn modelId="{146B27E9-8AAF-48F4-A2CF-CDF653DD235D}" srcId="{800B4D26-2CFC-4DD8-8DE6-03783BEA491F}" destId="{E7631B39-B123-4C2F-A6F6-C856208C830F}" srcOrd="0" destOrd="0" parTransId="{F3FF3582-6520-4C84-9CB4-C8DF54F5C871}" sibTransId="{02E323F1-1762-48B2-B1FE-137DBC1FA66A}"/>
    <dgm:cxn modelId="{8F09601F-2DFB-4C21-A465-426BBF479C00}" type="presOf" srcId="{6CB1B4CC-B73C-4C74-A975-013F57BDD6A7}" destId="{2F3F2DCA-3CB7-4ECB-95D4-E098D6E47D9E}" srcOrd="0" destOrd="0" presId="urn:microsoft.com/office/officeart/2005/8/layout/vList6"/>
    <dgm:cxn modelId="{50330DAD-4E1C-4DA5-9959-8778AECC16AB}" type="presOf" srcId="{45CCC41C-D901-413D-A803-90997003202B}" destId="{4FDAEE5E-D2DD-4538-9A9A-CFC86F652161}" srcOrd="0" destOrd="0" presId="urn:microsoft.com/office/officeart/2005/8/layout/vList6"/>
    <dgm:cxn modelId="{2FEBA0B8-ED0E-4EC6-A02D-58BBED4D374E}" type="presOf" srcId="{E6D8151F-FD36-476D-8B40-12DC000FD40F}" destId="{D9144EB1-F181-4120-9AB8-28E7ED137D87}" srcOrd="0" destOrd="0" presId="urn:microsoft.com/office/officeart/2005/8/layout/vList6"/>
    <dgm:cxn modelId="{CB271648-F37E-4341-B542-C3816A9F55D8}" srcId="{5E7C5168-BB21-4B36-AB98-A8E46C6C6845}" destId="{800B4D26-2CFC-4DD8-8DE6-03783BEA491F}" srcOrd="4" destOrd="0" parTransId="{0ED4E687-200D-4CAD-BDA1-9B3E8218E3D6}" sibTransId="{31B87069-6FC6-440F-8496-B6AE78C34B62}"/>
    <dgm:cxn modelId="{38D066B5-1D24-45D7-9D6F-1CE471A1850C}" type="presOf" srcId="{DF56E94E-F2CC-4FF1-80F4-B1EE605B4643}" destId="{6D28FE77-2569-4D48-AB17-48B07D632B50}" srcOrd="0" destOrd="0" presId="urn:microsoft.com/office/officeart/2005/8/layout/vList6"/>
    <dgm:cxn modelId="{347EC8D3-DD91-4D38-B586-A43796D322C9}" type="presOf" srcId="{86E9C91E-9FFA-45DB-B61C-C82F4DB9BB40}" destId="{A27A3726-6FEB-4B61-A206-6D672227C52E}" srcOrd="0" destOrd="0" presId="urn:microsoft.com/office/officeart/2005/8/layout/vList6"/>
    <dgm:cxn modelId="{AFCF5B4F-43BD-416C-B233-2EE04B891BE0}" srcId="{5E7C5168-BB21-4B36-AB98-A8E46C6C6845}" destId="{DFF63D37-7B45-40DF-8E67-CAB574AE9A8F}" srcOrd="0" destOrd="0" parTransId="{BA752B5C-0C06-419F-83EA-58925E8F53FD}" sibTransId="{24C45359-495B-4B6E-9855-9DE7DC3ECE85}"/>
    <dgm:cxn modelId="{57554714-4475-4E18-BBA4-CAEA35F9B57B}" type="presOf" srcId="{800B4D26-2CFC-4DD8-8DE6-03783BEA491F}" destId="{059CFF8A-D1FD-41A2-A74E-199A611FB20C}" srcOrd="0" destOrd="0" presId="urn:microsoft.com/office/officeart/2005/8/layout/vList6"/>
    <dgm:cxn modelId="{B6D678A2-3CBD-4C09-96A2-726A10A6FE45}" type="presParOf" srcId="{3741D2DE-BB78-468E-9463-9F5E469102DD}" destId="{38F1A0CB-F8AA-4305-AC63-17FE39A36AA5}" srcOrd="0" destOrd="0" presId="urn:microsoft.com/office/officeart/2005/8/layout/vList6"/>
    <dgm:cxn modelId="{29D85B6B-1684-4682-8B65-F7F3545E7649}" type="presParOf" srcId="{38F1A0CB-F8AA-4305-AC63-17FE39A36AA5}" destId="{0635E408-7CF1-4C72-8F25-0FF3F36F83D7}" srcOrd="0" destOrd="0" presId="urn:microsoft.com/office/officeart/2005/8/layout/vList6"/>
    <dgm:cxn modelId="{7053C800-39E9-4DCF-9C49-9A45984ECC8C}" type="presParOf" srcId="{38F1A0CB-F8AA-4305-AC63-17FE39A36AA5}" destId="{60A686DF-3069-4D07-8388-AA078692457E}" srcOrd="1" destOrd="0" presId="urn:microsoft.com/office/officeart/2005/8/layout/vList6"/>
    <dgm:cxn modelId="{52AD8AD5-08B5-4A12-A82B-4EE3BED0CE63}" type="presParOf" srcId="{3741D2DE-BB78-468E-9463-9F5E469102DD}" destId="{2B9EBA72-BA90-416E-B3EF-84794A10E48E}" srcOrd="1" destOrd="0" presId="urn:microsoft.com/office/officeart/2005/8/layout/vList6"/>
    <dgm:cxn modelId="{DA1B66E5-9328-4C0D-8383-5B442FA8780B}" type="presParOf" srcId="{3741D2DE-BB78-468E-9463-9F5E469102DD}" destId="{049B97EC-71B1-471E-8CC7-6E7AC2C19FF4}" srcOrd="2" destOrd="0" presId="urn:microsoft.com/office/officeart/2005/8/layout/vList6"/>
    <dgm:cxn modelId="{7B6C5B81-53FE-40C8-8DC6-87E84027CC57}" type="presParOf" srcId="{049B97EC-71B1-471E-8CC7-6E7AC2C19FF4}" destId="{3FE6BB05-E241-4894-9E41-00A42DB160AD}" srcOrd="0" destOrd="0" presId="urn:microsoft.com/office/officeart/2005/8/layout/vList6"/>
    <dgm:cxn modelId="{54DF4427-783E-4D00-96AD-4C919EC41934}" type="presParOf" srcId="{049B97EC-71B1-471E-8CC7-6E7AC2C19FF4}" destId="{A9C92FC0-88A8-4B8C-A8E4-12C763D372A1}" srcOrd="1" destOrd="0" presId="urn:microsoft.com/office/officeart/2005/8/layout/vList6"/>
    <dgm:cxn modelId="{760009A0-4A46-4D37-A99B-09E1A91AFD56}" type="presParOf" srcId="{3741D2DE-BB78-468E-9463-9F5E469102DD}" destId="{393AA7FF-3B55-4666-BD84-50EB690B50DC}" srcOrd="3" destOrd="0" presId="urn:microsoft.com/office/officeart/2005/8/layout/vList6"/>
    <dgm:cxn modelId="{F221B9F0-68A4-46BC-9BF0-99B2D1F2A3DD}" type="presParOf" srcId="{3741D2DE-BB78-468E-9463-9F5E469102DD}" destId="{97EBA9D2-4D08-4EA6-A89A-9CA08881BA87}" srcOrd="4" destOrd="0" presId="urn:microsoft.com/office/officeart/2005/8/layout/vList6"/>
    <dgm:cxn modelId="{579BC830-166F-487D-A17B-80C762634B44}" type="presParOf" srcId="{97EBA9D2-4D08-4EA6-A89A-9CA08881BA87}" destId="{A27A3726-6FEB-4B61-A206-6D672227C52E}" srcOrd="0" destOrd="0" presId="urn:microsoft.com/office/officeart/2005/8/layout/vList6"/>
    <dgm:cxn modelId="{06D42FEF-50F3-4A87-9B4C-CE1906DB845F}" type="presParOf" srcId="{97EBA9D2-4D08-4EA6-A89A-9CA08881BA87}" destId="{2F3F2DCA-3CB7-4ECB-95D4-E098D6E47D9E}" srcOrd="1" destOrd="0" presId="urn:microsoft.com/office/officeart/2005/8/layout/vList6"/>
    <dgm:cxn modelId="{55721DC0-74CC-467B-853D-88C8A20B9D95}" type="presParOf" srcId="{3741D2DE-BB78-468E-9463-9F5E469102DD}" destId="{9A05874D-CCC9-43BC-802F-8C46E4AA8507}" srcOrd="5" destOrd="0" presId="urn:microsoft.com/office/officeart/2005/8/layout/vList6"/>
    <dgm:cxn modelId="{27317979-297A-4925-95E2-94DB57AC9506}" type="presParOf" srcId="{3741D2DE-BB78-468E-9463-9F5E469102DD}" destId="{C8E78F0C-F15D-46CC-BD33-DF78B2F3C37A}" srcOrd="6" destOrd="0" presId="urn:microsoft.com/office/officeart/2005/8/layout/vList6"/>
    <dgm:cxn modelId="{02DFA6C0-7E35-499B-8CC3-983813D88FDF}" type="presParOf" srcId="{C8E78F0C-F15D-46CC-BD33-DF78B2F3C37A}" destId="{D9144EB1-F181-4120-9AB8-28E7ED137D87}" srcOrd="0" destOrd="0" presId="urn:microsoft.com/office/officeart/2005/8/layout/vList6"/>
    <dgm:cxn modelId="{5A3A3EA0-5665-4E2F-B762-FC2A8204963A}" type="presParOf" srcId="{C8E78F0C-F15D-46CC-BD33-DF78B2F3C37A}" destId="{4BAEED00-B82F-4581-9972-E39D88962E85}" srcOrd="1" destOrd="0" presId="urn:microsoft.com/office/officeart/2005/8/layout/vList6"/>
    <dgm:cxn modelId="{F3E2B077-2B67-4040-8BD6-AD22722DF42F}" type="presParOf" srcId="{3741D2DE-BB78-468E-9463-9F5E469102DD}" destId="{8C36737D-CC64-405C-9654-3152FB7F0A15}" srcOrd="7" destOrd="0" presId="urn:microsoft.com/office/officeart/2005/8/layout/vList6"/>
    <dgm:cxn modelId="{25B4C142-F8AF-40A3-9A83-9C07151BE4C6}" type="presParOf" srcId="{3741D2DE-BB78-468E-9463-9F5E469102DD}" destId="{9F3D728D-8BB6-4AFD-8E02-3BF047C28211}" srcOrd="8" destOrd="0" presId="urn:microsoft.com/office/officeart/2005/8/layout/vList6"/>
    <dgm:cxn modelId="{50CF20F2-CDA1-406A-B31B-F86D1406426C}" type="presParOf" srcId="{9F3D728D-8BB6-4AFD-8E02-3BF047C28211}" destId="{059CFF8A-D1FD-41A2-A74E-199A611FB20C}" srcOrd="0" destOrd="0" presId="urn:microsoft.com/office/officeart/2005/8/layout/vList6"/>
    <dgm:cxn modelId="{5ED57D1D-BF74-4A10-9FBD-E0BF35F80254}" type="presParOf" srcId="{9F3D728D-8BB6-4AFD-8E02-3BF047C28211}" destId="{D24D33E0-CDBA-4853-9F71-3A78DD500BD6}" srcOrd="1" destOrd="0" presId="urn:microsoft.com/office/officeart/2005/8/layout/vList6"/>
    <dgm:cxn modelId="{FA3B884C-8CB7-470F-81A8-C6E259E8218A}" type="presParOf" srcId="{3741D2DE-BB78-468E-9463-9F5E469102DD}" destId="{2DDF29FD-9DF4-49BC-8FAA-F4F98B6E593D}" srcOrd="9" destOrd="0" presId="urn:microsoft.com/office/officeart/2005/8/layout/vList6"/>
    <dgm:cxn modelId="{DC828FDC-928B-43A3-A281-792BFD069C48}" type="presParOf" srcId="{3741D2DE-BB78-468E-9463-9F5E469102DD}" destId="{B4C8024C-FD99-4537-8C56-6C1798F2299F}" srcOrd="10" destOrd="0" presId="urn:microsoft.com/office/officeart/2005/8/layout/vList6"/>
    <dgm:cxn modelId="{0E11E85B-496A-4917-B443-E3F97ECEB548}" type="presParOf" srcId="{B4C8024C-FD99-4537-8C56-6C1798F2299F}" destId="{4FDAEE5E-D2DD-4538-9A9A-CFC86F652161}" srcOrd="0" destOrd="0" presId="urn:microsoft.com/office/officeart/2005/8/layout/vList6"/>
    <dgm:cxn modelId="{66276136-2179-483E-8C75-EBFAF84B44CD}" type="presParOf" srcId="{B4C8024C-FD99-4537-8C56-6C1798F2299F}" destId="{6D28FE77-2569-4D48-AB17-48B07D632B5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A686DF-3069-4D07-8388-AA078692457E}">
      <dsp:nvSpPr>
        <dsp:cNvPr id="0" name=""/>
        <dsp:cNvSpPr/>
      </dsp:nvSpPr>
      <dsp:spPr>
        <a:xfrm>
          <a:off x="5120950" y="413"/>
          <a:ext cx="3083151" cy="5208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b="1" kern="1200" dirty="0" smtClean="0"/>
            <a:t>September to December 2012</a:t>
          </a:r>
          <a:endParaRPr lang="en-GB" sz="1200" b="1" kern="1200" dirty="0"/>
        </a:p>
      </dsp:txBody>
      <dsp:txXfrm>
        <a:off x="5120950" y="65515"/>
        <a:ext cx="2887846" cy="390609"/>
      </dsp:txXfrm>
    </dsp:sp>
    <dsp:sp modelId="{0635E408-7CF1-4C72-8F25-0FF3F36F83D7}">
      <dsp:nvSpPr>
        <dsp:cNvPr id="0" name=""/>
        <dsp:cNvSpPr/>
      </dsp:nvSpPr>
      <dsp:spPr>
        <a:xfrm>
          <a:off x="4809" y="0"/>
          <a:ext cx="5116141" cy="52081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dirty="0" smtClean="0"/>
            <a:t>Stakeholder</a:t>
          </a:r>
          <a:r>
            <a:rPr lang="en-GB" sz="2400" b="1" kern="1200" dirty="0" smtClean="0"/>
            <a:t> </a:t>
          </a:r>
          <a:r>
            <a:rPr lang="en-GB" sz="1400" b="1" kern="1200" dirty="0" smtClean="0"/>
            <a:t>engagement</a:t>
          </a:r>
          <a:r>
            <a:rPr lang="en-GB" sz="2400" b="1" kern="1200" dirty="0" smtClean="0"/>
            <a:t> </a:t>
          </a:r>
          <a:endParaRPr lang="en-GB" sz="2400" kern="1200" dirty="0"/>
        </a:p>
      </dsp:txBody>
      <dsp:txXfrm>
        <a:off x="30233" y="25424"/>
        <a:ext cx="5065293" cy="469965"/>
      </dsp:txXfrm>
    </dsp:sp>
    <dsp:sp modelId="{A9C92FC0-88A8-4B8C-A8E4-12C763D372A1}">
      <dsp:nvSpPr>
        <dsp:cNvPr id="0" name=""/>
        <dsp:cNvSpPr/>
      </dsp:nvSpPr>
      <dsp:spPr>
        <a:xfrm>
          <a:off x="5144092" y="573308"/>
          <a:ext cx="3063912" cy="5208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b="1" kern="1200" dirty="0" smtClean="0"/>
            <a:t> New Year 2013</a:t>
          </a:r>
          <a:endParaRPr lang="en-GB" sz="1200" b="1" kern="1200" dirty="0"/>
        </a:p>
      </dsp:txBody>
      <dsp:txXfrm>
        <a:off x="5144092" y="638410"/>
        <a:ext cx="2868607" cy="390609"/>
      </dsp:txXfrm>
    </dsp:sp>
    <dsp:sp modelId="{3FE6BB05-E241-4894-9E41-00A42DB160AD}">
      <dsp:nvSpPr>
        <dsp:cNvPr id="0" name=""/>
        <dsp:cNvSpPr/>
      </dsp:nvSpPr>
      <dsp:spPr>
        <a:xfrm>
          <a:off x="907" y="573308"/>
          <a:ext cx="5143185" cy="52081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dirty="0" smtClean="0"/>
            <a:t>Initial Drafting</a:t>
          </a:r>
          <a:r>
            <a:rPr lang="en-GB" sz="1400" kern="1200" dirty="0" smtClean="0"/>
            <a:t> </a:t>
          </a:r>
          <a:endParaRPr lang="en-GB" sz="1400" kern="1200" dirty="0"/>
        </a:p>
      </dsp:txBody>
      <dsp:txXfrm>
        <a:off x="26331" y="598732"/>
        <a:ext cx="5092337" cy="469965"/>
      </dsp:txXfrm>
    </dsp:sp>
    <dsp:sp modelId="{2F3F2DCA-3CB7-4ECB-95D4-E098D6E47D9E}">
      <dsp:nvSpPr>
        <dsp:cNvPr id="0" name=""/>
        <dsp:cNvSpPr/>
      </dsp:nvSpPr>
      <dsp:spPr>
        <a:xfrm>
          <a:off x="5148874" y="1146203"/>
          <a:ext cx="3059102" cy="5208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b="1" kern="1200" dirty="0" smtClean="0"/>
            <a:t>Committee Stage Spring 2013</a:t>
          </a:r>
          <a:endParaRPr lang="en-GB" sz="1200" b="1" kern="1200" dirty="0"/>
        </a:p>
      </dsp:txBody>
      <dsp:txXfrm>
        <a:off x="5148874" y="1211305"/>
        <a:ext cx="2863797" cy="390609"/>
      </dsp:txXfrm>
    </dsp:sp>
    <dsp:sp modelId="{A27A3726-6FEB-4B61-A206-6D672227C52E}">
      <dsp:nvSpPr>
        <dsp:cNvPr id="0" name=""/>
        <dsp:cNvSpPr/>
      </dsp:nvSpPr>
      <dsp:spPr>
        <a:xfrm>
          <a:off x="935" y="1146203"/>
          <a:ext cx="5147939" cy="52081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1" kern="1200" dirty="0" smtClean="0"/>
            <a:t>Publish indicative draft of Code to </a:t>
          </a:r>
          <a:r>
            <a:rPr lang="en-GB" sz="1400" b="1" kern="1200" dirty="0" smtClean="0"/>
            <a:t>support</a:t>
          </a:r>
          <a:r>
            <a:rPr lang="en-GB" sz="1300" b="1" kern="1200" dirty="0" smtClean="0"/>
            <a:t> Parliamentary progress of the Children and Families Bill</a:t>
          </a:r>
          <a:r>
            <a:rPr lang="en-GB" sz="1300" kern="1200" dirty="0" smtClean="0"/>
            <a:t> </a:t>
          </a:r>
          <a:endParaRPr lang="en-GB" sz="1300" kern="1200" dirty="0"/>
        </a:p>
      </dsp:txBody>
      <dsp:txXfrm>
        <a:off x="26359" y="1171627"/>
        <a:ext cx="5097091" cy="469965"/>
      </dsp:txXfrm>
    </dsp:sp>
    <dsp:sp modelId="{4BAEED00-B82F-4581-9972-E39D88962E85}">
      <dsp:nvSpPr>
        <dsp:cNvPr id="0" name=""/>
        <dsp:cNvSpPr/>
      </dsp:nvSpPr>
      <dsp:spPr>
        <a:xfrm>
          <a:off x="5153681" y="1719099"/>
          <a:ext cx="3049482" cy="5208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b="1" kern="1200" dirty="0" smtClean="0"/>
            <a:t>Autumn 2013</a:t>
          </a:r>
          <a:endParaRPr lang="en-GB" sz="1200" b="1" kern="1200" dirty="0"/>
        </a:p>
      </dsp:txBody>
      <dsp:txXfrm>
        <a:off x="5153681" y="1784201"/>
        <a:ext cx="2854177" cy="390609"/>
      </dsp:txXfrm>
    </dsp:sp>
    <dsp:sp modelId="{D9144EB1-F181-4120-9AB8-28E7ED137D87}">
      <dsp:nvSpPr>
        <dsp:cNvPr id="0" name=""/>
        <dsp:cNvSpPr/>
      </dsp:nvSpPr>
      <dsp:spPr>
        <a:xfrm>
          <a:off x="5748" y="1719099"/>
          <a:ext cx="5147933" cy="52081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dirty="0" smtClean="0"/>
            <a:t>Public consultation on draft Code</a:t>
          </a:r>
          <a:endParaRPr lang="en-GB" sz="1400" kern="1200" dirty="0"/>
        </a:p>
      </dsp:txBody>
      <dsp:txXfrm>
        <a:off x="31172" y="1744523"/>
        <a:ext cx="5097085" cy="469965"/>
      </dsp:txXfrm>
    </dsp:sp>
    <dsp:sp modelId="{D24D33E0-CDBA-4853-9F71-3A78DD500BD6}">
      <dsp:nvSpPr>
        <dsp:cNvPr id="0" name=""/>
        <dsp:cNvSpPr/>
      </dsp:nvSpPr>
      <dsp:spPr>
        <a:xfrm>
          <a:off x="5159429" y="2301801"/>
          <a:ext cx="3049482" cy="5208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b="1" kern="1200" dirty="0" smtClean="0"/>
            <a:t>Spring 2014</a:t>
          </a:r>
          <a:endParaRPr lang="en-GB" sz="1200" b="1" kern="1200" dirty="0"/>
        </a:p>
      </dsp:txBody>
      <dsp:txXfrm>
        <a:off x="5159429" y="2366903"/>
        <a:ext cx="2854177" cy="390609"/>
      </dsp:txXfrm>
    </dsp:sp>
    <dsp:sp modelId="{059CFF8A-D1FD-41A2-A74E-199A611FB20C}">
      <dsp:nvSpPr>
        <dsp:cNvPr id="0" name=""/>
        <dsp:cNvSpPr/>
      </dsp:nvSpPr>
      <dsp:spPr>
        <a:xfrm>
          <a:off x="2475" y="2291994"/>
          <a:ext cx="5154479" cy="52081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dirty="0" smtClean="0"/>
            <a:t>Code of Practice laid before Parliament</a:t>
          </a:r>
          <a:endParaRPr lang="en-GB" sz="1400" kern="1200" dirty="0"/>
        </a:p>
      </dsp:txBody>
      <dsp:txXfrm>
        <a:off x="27899" y="2317418"/>
        <a:ext cx="5103631" cy="469965"/>
      </dsp:txXfrm>
    </dsp:sp>
    <dsp:sp modelId="{6D28FE77-2569-4D48-AB17-48B07D632B50}">
      <dsp:nvSpPr>
        <dsp:cNvPr id="0" name=""/>
        <dsp:cNvSpPr/>
      </dsp:nvSpPr>
      <dsp:spPr>
        <a:xfrm>
          <a:off x="5145652" y="2864889"/>
          <a:ext cx="3059102" cy="5208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b="1" kern="1200" dirty="0" smtClean="0"/>
            <a:t>Spring 2014</a:t>
          </a:r>
          <a:endParaRPr lang="en-GB" sz="1200" b="1" kern="1200" dirty="0"/>
        </a:p>
      </dsp:txBody>
      <dsp:txXfrm>
        <a:off x="5145652" y="2929991"/>
        <a:ext cx="2863797" cy="390609"/>
      </dsp:txXfrm>
    </dsp:sp>
    <dsp:sp modelId="{4FDAEE5E-D2DD-4538-9A9A-CFC86F652161}">
      <dsp:nvSpPr>
        <dsp:cNvPr id="0" name=""/>
        <dsp:cNvSpPr/>
      </dsp:nvSpPr>
      <dsp:spPr>
        <a:xfrm>
          <a:off x="0" y="2864889"/>
          <a:ext cx="5141494" cy="52081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dirty="0" smtClean="0"/>
            <a:t>Final Code of Practice published</a:t>
          </a:r>
          <a:endParaRPr lang="en-GB" sz="1400" kern="1200" dirty="0"/>
        </a:p>
      </dsp:txBody>
      <dsp:txXfrm>
        <a:off x="25424" y="2890313"/>
        <a:ext cx="5090646" cy="4699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4305089" cy="339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65" tIns="45482" rIns="90965" bIns="45482" numCol="1" anchor="t" anchorCtr="0" compatLnSpc="1">
            <a:prstTxWarp prst="textNoShape">
              <a:avLst/>
            </a:prstTxWarp>
          </a:bodyPr>
          <a:lstStyle>
            <a:lvl1pPr defTabSz="909638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6312" y="1"/>
            <a:ext cx="4303501" cy="339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65" tIns="45482" rIns="90965" bIns="45482" numCol="1" anchor="t" anchorCtr="0" compatLnSpc="1">
            <a:prstTxWarp prst="textNoShape">
              <a:avLst/>
            </a:prstTxWarp>
          </a:bodyPr>
          <a:lstStyle>
            <a:lvl1pPr algn="r" defTabSz="909638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453348"/>
            <a:ext cx="4305089" cy="339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65" tIns="45482" rIns="90965" bIns="45482" numCol="1" anchor="b" anchorCtr="0" compatLnSpc="1">
            <a:prstTxWarp prst="textNoShape">
              <a:avLst/>
            </a:prstTxWarp>
          </a:bodyPr>
          <a:lstStyle>
            <a:lvl1pPr defTabSz="909638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6312" y="6453348"/>
            <a:ext cx="4303501" cy="339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65" tIns="45482" rIns="90965" bIns="45482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/>
            </a:lvl1pPr>
          </a:lstStyle>
          <a:p>
            <a:pPr>
              <a:defRPr/>
            </a:pPr>
            <a:fld id="{20BC10DE-74F1-4F2E-93E8-AD836279EF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1774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3501" cy="3395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4724" y="1"/>
            <a:ext cx="4305089" cy="3395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E03593-0DE5-4F12-B90E-222E4D071319}" type="datetimeFigureOut">
              <a:rPr lang="en-GB"/>
              <a:pPr>
                <a:defRPr/>
              </a:pPr>
              <a:t>31/05/2013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7075" y="509588"/>
            <a:ext cx="3397250" cy="2547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506" y="3227467"/>
            <a:ext cx="7946390" cy="305768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3348"/>
            <a:ext cx="4303501" cy="3395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4724" y="6453348"/>
            <a:ext cx="4305089" cy="3395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ED9AE2E-DB62-4391-BD34-60D7E1D6F72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26493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734050"/>
            <a:ext cx="1643063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47700" y="1590675"/>
            <a:ext cx="8075613" cy="830263"/>
          </a:xfrm>
        </p:spPr>
        <p:txBody>
          <a:bodyPr/>
          <a:lstStyle>
            <a:lvl1pPr>
              <a:defRPr sz="4100"/>
            </a:lvl1pPr>
          </a:lstStyle>
          <a:p>
            <a:pPr lvl="0"/>
            <a:r>
              <a:rPr lang="en-GB" noProof="0" smtClean="0"/>
              <a:t>Title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47700" y="2420938"/>
            <a:ext cx="8075613" cy="13208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en-GB" noProof="0" smtClean="0"/>
              <a:t>Sub-title</a:t>
            </a:r>
          </a:p>
        </p:txBody>
      </p:sp>
    </p:spTree>
    <p:extLst>
      <p:ext uri="{BB962C8B-B14F-4D97-AF65-F5344CB8AC3E}">
        <p14:creationId xmlns:p14="http://schemas.microsoft.com/office/powerpoint/2010/main" val="2841668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156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6500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657350"/>
            <a:ext cx="3960813" cy="3732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0913" y="1657350"/>
            <a:ext cx="3962400" cy="3732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125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139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906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67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8625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5357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938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549275"/>
            <a:ext cx="2017713" cy="48402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7700" y="549275"/>
            <a:ext cx="5905500" cy="48402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367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47700" y="549275"/>
            <a:ext cx="8075613" cy="112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47700" y="1657350"/>
            <a:ext cx="8075613" cy="373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Main bullet style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pic>
        <p:nvPicPr>
          <p:cNvPr id="1028" name="Picture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734050"/>
            <a:ext cx="1643063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9pPr>
    </p:titleStyle>
    <p:bodyStyle>
      <a:lvl1pPr marL="365125" indent="-36512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835025" indent="-2905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96975" indent="-182563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4963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1978025" indent="-193675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435225" indent="-193675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892425" indent="-193675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349625" indent="-193675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06825" indent="-193675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9"/>
          <p:cNvSpPr txBox="1">
            <a:spLocks noChangeArrowheads="1"/>
          </p:cNvSpPr>
          <p:nvPr/>
        </p:nvSpPr>
        <p:spPr bwMode="auto">
          <a:xfrm>
            <a:off x="827088" y="838200"/>
            <a:ext cx="7633344" cy="4739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5400" b="1" dirty="0">
                <a:solidFill>
                  <a:srgbClr val="104F75"/>
                </a:solidFill>
              </a:rPr>
              <a:t>The new </a:t>
            </a:r>
            <a:r>
              <a:rPr lang="en-GB" sz="5400" b="1" dirty="0" smtClean="0">
                <a:solidFill>
                  <a:srgbClr val="104F75"/>
                </a:solidFill>
              </a:rPr>
              <a:t>(0-25) Special </a:t>
            </a:r>
            <a:r>
              <a:rPr lang="en-GB" sz="5400" b="1" dirty="0">
                <a:solidFill>
                  <a:srgbClr val="104F75"/>
                </a:solidFill>
              </a:rPr>
              <a:t>Educational Needs Code of </a:t>
            </a:r>
            <a:r>
              <a:rPr lang="en-GB" sz="5400" b="1" dirty="0" smtClean="0">
                <a:solidFill>
                  <a:srgbClr val="104F75"/>
                </a:solidFill>
              </a:rPr>
              <a:t>Practice </a:t>
            </a:r>
          </a:p>
          <a:p>
            <a:pPr eaLnBrk="1" hangingPunct="1">
              <a:spcBef>
                <a:spcPct val="50000"/>
              </a:spcBef>
            </a:pPr>
            <a:r>
              <a:rPr lang="en-GB" sz="4400" b="1" dirty="0" smtClean="0">
                <a:solidFill>
                  <a:srgbClr val="104F75"/>
                </a:solidFill>
              </a:rPr>
              <a:t>Implementing ‘Additional SEN Support’</a:t>
            </a:r>
          </a:p>
          <a:p>
            <a:pPr eaLnBrk="1" hangingPunct="1">
              <a:spcBef>
                <a:spcPct val="50000"/>
              </a:spcBef>
            </a:pPr>
            <a:endParaRPr lang="en-GB" sz="2000" b="1" dirty="0" smtClean="0">
              <a:solidFill>
                <a:srgbClr val="104F7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47700" y="549275"/>
            <a:ext cx="6804025" cy="576263"/>
          </a:xfrm>
        </p:spPr>
        <p:txBody>
          <a:bodyPr/>
          <a:lstStyle/>
          <a:p>
            <a:pPr eaLnBrk="1" hangingPunct="1"/>
            <a:r>
              <a:rPr lang="en-GB" sz="3000" smtClean="0">
                <a:solidFill>
                  <a:srgbClr val="104F75"/>
                </a:solidFill>
              </a:rPr>
              <a:t>The current SEN Code of Practice 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412875"/>
            <a:ext cx="8027988" cy="3932238"/>
          </a:xfrm>
        </p:spPr>
        <p:txBody>
          <a:bodyPr/>
          <a:lstStyle/>
          <a:p>
            <a:pPr marL="381000" indent="-381000" eaLnBrk="1" hangingPunct="1">
              <a:buFontTx/>
              <a:buChar char="•"/>
            </a:pPr>
            <a:r>
              <a:rPr lang="en-GB" b="0" dirty="0" smtClean="0"/>
              <a:t>The current Special Educational Needs (SEN) Code of Practice is </a:t>
            </a:r>
            <a:r>
              <a:rPr lang="en-GB" dirty="0" smtClean="0"/>
              <a:t>statutory guidance </a:t>
            </a:r>
            <a:r>
              <a:rPr lang="en-GB" b="0" dirty="0" smtClean="0"/>
              <a:t>that provides advice to: local authorities, schools, early education settings and other professionals (including health and social care) on the legislation surrounding the educational provision for children and young people with special educational needs. </a:t>
            </a:r>
          </a:p>
          <a:p>
            <a:pPr marL="381000" indent="-381000" eaLnBrk="1" hangingPunct="1">
              <a:buFontTx/>
              <a:buChar char="•"/>
            </a:pPr>
            <a:r>
              <a:rPr lang="en-GB" b="0" dirty="0" smtClean="0"/>
              <a:t>These bodies have </a:t>
            </a:r>
            <a:r>
              <a:rPr lang="en-GB" dirty="0" smtClean="0"/>
              <a:t>a legal duty to have regard to the Code.</a:t>
            </a:r>
          </a:p>
          <a:p>
            <a:pPr marL="381000" indent="-381000" eaLnBrk="1" hangingPunct="1">
              <a:buFontTx/>
              <a:buChar char="•"/>
            </a:pPr>
            <a:r>
              <a:rPr lang="en-GB" b="0" dirty="0" smtClean="0"/>
              <a:t>The current Code of Practice is in its </a:t>
            </a:r>
            <a:r>
              <a:rPr lang="en-GB" dirty="0" smtClean="0"/>
              <a:t>2nd edition </a:t>
            </a:r>
            <a:r>
              <a:rPr lang="en-GB" b="0" dirty="0" smtClean="0"/>
              <a:t>and was last revised in </a:t>
            </a:r>
            <a:r>
              <a:rPr lang="en-GB" dirty="0" smtClean="0"/>
              <a:t>2001</a:t>
            </a:r>
            <a:r>
              <a:rPr lang="en-GB" b="0" dirty="0" smtClean="0"/>
              <a:t>. </a:t>
            </a:r>
          </a:p>
          <a:p>
            <a:pPr marL="381000" indent="-381000" eaLnBrk="1" hangingPunct="1">
              <a:buFontTx/>
              <a:buChar char="•"/>
            </a:pPr>
            <a:r>
              <a:rPr lang="en-GB" b="0" dirty="0" smtClean="0"/>
              <a:t>The current Code of Practice covers education for children and young people with SEN in school settings. </a:t>
            </a:r>
            <a:r>
              <a:rPr lang="en-GB" dirty="0" smtClean="0"/>
              <a:t>Post-16</a:t>
            </a:r>
            <a:r>
              <a:rPr lang="en-GB" b="0" dirty="0" smtClean="0"/>
              <a:t> is currently covered by statutory guidance to local authorities on </a:t>
            </a:r>
            <a:r>
              <a:rPr lang="en-GB" dirty="0" smtClean="0"/>
              <a:t>Learning Difficulties Assessments (LDAs). </a:t>
            </a:r>
          </a:p>
          <a:p>
            <a:pPr marL="838200" lvl="1" indent="-381000" eaLnBrk="1" hangingPunct="1">
              <a:buFontTx/>
              <a:buChar char="•"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47700" y="549275"/>
            <a:ext cx="8496300" cy="576263"/>
          </a:xfrm>
        </p:spPr>
        <p:txBody>
          <a:bodyPr/>
          <a:lstStyle/>
          <a:p>
            <a:pPr eaLnBrk="1" hangingPunct="1"/>
            <a:r>
              <a:rPr lang="en-GB" sz="3000" dirty="0" smtClean="0">
                <a:solidFill>
                  <a:srgbClr val="104F75"/>
                </a:solidFill>
              </a:rPr>
              <a:t>The new (0-25) SEN Code of Practice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484313"/>
            <a:ext cx="8027988" cy="2664767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GB" b="0" dirty="0" smtClean="0"/>
              <a:t>The </a:t>
            </a:r>
            <a:r>
              <a:rPr lang="en-GB" dirty="0" smtClean="0"/>
              <a:t>new SEN Code of Practice</a:t>
            </a:r>
            <a:r>
              <a:rPr lang="en-GB" b="0" dirty="0" smtClean="0"/>
              <a:t>: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sz="1400" b="0" dirty="0" smtClean="0"/>
          </a:p>
          <a:p>
            <a:pPr eaLnBrk="1" hangingPunct="1">
              <a:lnSpc>
                <a:spcPct val="90000"/>
              </a:lnSpc>
              <a:buFontTx/>
              <a:buChar char="•"/>
            </a:pPr>
            <a:r>
              <a:rPr lang="en-GB" b="0" dirty="0" smtClean="0"/>
              <a:t>The new Code will be </a:t>
            </a:r>
            <a:r>
              <a:rPr lang="en-GB" dirty="0" smtClean="0"/>
              <a:t>a single piece of statutory guidance </a:t>
            </a:r>
            <a:r>
              <a:rPr lang="en-GB" b="0" dirty="0" smtClean="0"/>
              <a:t>to replace the current Code of Practice, the Learning Difficulties Assessment guidance and the </a:t>
            </a:r>
            <a:r>
              <a:rPr lang="en-GB" b="0" dirty="0" err="1" smtClean="0"/>
              <a:t>DfE’s</a:t>
            </a:r>
            <a:r>
              <a:rPr lang="en-GB" b="0" dirty="0" smtClean="0"/>
              <a:t> Inclusive Schooling guidance.</a:t>
            </a:r>
          </a:p>
          <a:p>
            <a:pPr eaLnBrk="1" hangingPunct="1"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 eaLnBrk="1" hangingPunct="1">
              <a:lnSpc>
                <a:spcPct val="90000"/>
              </a:lnSpc>
              <a:buFontTx/>
              <a:buChar char="•"/>
            </a:pPr>
            <a:r>
              <a:rPr lang="en-GB" b="0" dirty="0" smtClean="0"/>
              <a:t>It will cover </a:t>
            </a:r>
            <a:r>
              <a:rPr lang="en-GB" dirty="0" smtClean="0"/>
              <a:t>0-25 </a:t>
            </a:r>
          </a:p>
          <a:p>
            <a:pPr eaLnBrk="1" hangingPunct="1"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 eaLnBrk="1" hangingPunct="1">
              <a:lnSpc>
                <a:spcPct val="90000"/>
              </a:lnSpc>
              <a:buFontTx/>
              <a:buChar char="•"/>
            </a:pPr>
            <a:r>
              <a:rPr lang="en-GB" b="0" dirty="0" smtClean="0"/>
              <a:t>The following bodies will </a:t>
            </a:r>
            <a:r>
              <a:rPr lang="en-GB" dirty="0" smtClean="0"/>
              <a:t>have to have regard </a:t>
            </a:r>
            <a:r>
              <a:rPr lang="en-GB" b="0" dirty="0" smtClean="0"/>
              <a:t>to it: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5536" y="4322420"/>
            <a:ext cx="345638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GB" dirty="0" smtClean="0"/>
              <a:t>     Schools 	</a:t>
            </a:r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GB" dirty="0" smtClean="0"/>
              <a:t>     Academies 	</a:t>
            </a:r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GB" dirty="0" smtClean="0"/>
              <a:t>     Colleges</a:t>
            </a:r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GB" dirty="0" smtClean="0"/>
              <a:t>     Early years settings </a:t>
            </a:r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GB" dirty="0" smtClean="0"/>
              <a:t>     Local authorities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851920" y="4293096"/>
            <a:ext cx="4752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GB" dirty="0" smtClean="0"/>
              <a:t>Pupil Referral Units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GB" dirty="0"/>
              <a:t>ISPs  </a:t>
            </a:r>
            <a:r>
              <a:rPr lang="en-GB" dirty="0" smtClean="0"/>
              <a:t>(pre and post-16)</a:t>
            </a:r>
            <a:endParaRPr lang="en-GB" dirty="0"/>
          </a:p>
          <a:p>
            <a:pPr marL="285750" indent="-285750">
              <a:buFont typeface="Wingdings" pitchFamily="2" charset="2"/>
              <a:buChar char="§"/>
            </a:pPr>
            <a:r>
              <a:rPr lang="en-GB" dirty="0" smtClean="0"/>
              <a:t>Health Bodies – including the NHS Commissioning Board; clinical commissioning groups; NHS trusts; NHS foundation trusts and Local Health Boards.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056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47700" y="549275"/>
            <a:ext cx="6804025" cy="576263"/>
          </a:xfrm>
        </p:spPr>
        <p:txBody>
          <a:bodyPr/>
          <a:lstStyle/>
          <a:p>
            <a:pPr eaLnBrk="1" hangingPunct="1"/>
            <a:r>
              <a:rPr lang="en-GB" sz="3000" smtClean="0">
                <a:solidFill>
                  <a:srgbClr val="104F75"/>
                </a:solidFill>
              </a:rPr>
              <a:t>Timetable for the new Code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023647894"/>
              </p:ext>
            </p:extLst>
          </p:nvPr>
        </p:nvGraphicFramePr>
        <p:xfrm>
          <a:off x="539552" y="1628799"/>
          <a:ext cx="8208912" cy="33861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39552" y="1233626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timetable for developing the new Code of Practice is set out </a:t>
            </a:r>
            <a:r>
              <a:rPr lang="en-GB" dirty="0" smtClean="0"/>
              <a:t>below: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11560" y="5014917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means that there will be opportunities throughout the process to be involved in commenting on the new Code. </a:t>
            </a:r>
          </a:p>
        </p:txBody>
      </p:sp>
      <p:sp>
        <p:nvSpPr>
          <p:cNvPr id="12" name="Notched Right Arrow 11"/>
          <p:cNvSpPr/>
          <p:nvPr/>
        </p:nvSpPr>
        <p:spPr>
          <a:xfrm>
            <a:off x="179512" y="3212976"/>
            <a:ext cx="357440" cy="216024"/>
          </a:xfrm>
          <a:prstGeom prst="notchedRightArrow">
            <a:avLst/>
          </a:prstGeom>
          <a:ln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47700" y="549275"/>
            <a:ext cx="8245475" cy="576263"/>
          </a:xfrm>
        </p:spPr>
        <p:txBody>
          <a:bodyPr/>
          <a:lstStyle/>
          <a:p>
            <a:pPr eaLnBrk="1" hangingPunct="1"/>
            <a:r>
              <a:rPr lang="en-GB" sz="3000" smtClean="0">
                <a:solidFill>
                  <a:srgbClr val="104F75"/>
                </a:solidFill>
              </a:rPr>
              <a:t>What are the headline changes to the Code?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1" y="1412875"/>
            <a:ext cx="8064698" cy="396081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The most significant change in the new Code is that it will be a new </a:t>
            </a:r>
            <a:r>
              <a:rPr lang="en-GB" dirty="0" smtClean="0"/>
              <a:t>single piece of statutory guidance on SEN </a:t>
            </a:r>
            <a:r>
              <a:rPr lang="en-GB" b="0" dirty="0" smtClean="0"/>
              <a:t>that reflects the new </a:t>
            </a:r>
            <a:r>
              <a:rPr lang="en-GB" dirty="0" smtClean="0"/>
              <a:t>0-25</a:t>
            </a:r>
            <a:r>
              <a:rPr lang="en-GB" b="0" dirty="0" smtClean="0"/>
              <a:t> SEN system, bringing together what are currently two different systems (the pre-16 SEN system and post-16 system) into one consistent system.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The new Code will be significantly </a:t>
            </a:r>
            <a:r>
              <a:rPr lang="en-GB" dirty="0" smtClean="0"/>
              <a:t>shorter, clearer and more concise</a:t>
            </a:r>
            <a:r>
              <a:rPr lang="en-GB" b="0" dirty="0" smtClean="0"/>
              <a:t>.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It will include information on the provisions set out in the </a:t>
            </a:r>
            <a:r>
              <a:rPr lang="en-GB" dirty="0" smtClean="0"/>
              <a:t>Children and Families Bill </a:t>
            </a:r>
            <a:r>
              <a:rPr lang="en-GB" b="0" dirty="0" smtClean="0"/>
              <a:t>such as the Local Offer, Personal Budgets, Joint Commissioning, Assessments and Education Health and Care Plans.   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 marL="0" indent="0">
              <a:lnSpc>
                <a:spcPct val="90000"/>
              </a:lnSpc>
              <a:buNone/>
            </a:pPr>
            <a:endParaRPr lang="en-GB" b="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47700" y="549275"/>
            <a:ext cx="8245475" cy="576263"/>
          </a:xfrm>
        </p:spPr>
        <p:txBody>
          <a:bodyPr/>
          <a:lstStyle/>
          <a:p>
            <a:pPr eaLnBrk="1" hangingPunct="1"/>
            <a:r>
              <a:rPr lang="en-GB" sz="3000" dirty="0" smtClean="0">
                <a:solidFill>
                  <a:srgbClr val="104F75"/>
                </a:solidFill>
              </a:rPr>
              <a:t>What are the headline changes to the Code?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1" y="1412875"/>
            <a:ext cx="7992690" cy="396081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For </a:t>
            </a:r>
            <a:r>
              <a:rPr lang="en-GB" b="0" dirty="0"/>
              <a:t>the </a:t>
            </a:r>
            <a:r>
              <a:rPr lang="en-GB" dirty="0"/>
              <a:t>first time the FE sector will be included </a:t>
            </a:r>
            <a:r>
              <a:rPr lang="en-GB" b="0" dirty="0"/>
              <a:t>in the list of organisations that must have regard to the Code when carrying out their duties in relation to young people with special educational needs.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dirty="0" smtClean="0"/>
              <a:t>Additional SEN Support </a:t>
            </a:r>
            <a:r>
              <a:rPr lang="en-GB" b="0" dirty="0" smtClean="0"/>
              <a:t>(also known as the ‘Single Category’) will replace </a:t>
            </a:r>
            <a:r>
              <a:rPr lang="en-GB" dirty="0" smtClean="0"/>
              <a:t>School Action and School Action Plus</a:t>
            </a:r>
            <a:r>
              <a:rPr lang="en-GB" b="0" dirty="0" smtClean="0"/>
              <a:t> as the new school and early years based category for additional support for children with special educational needs.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139983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47700" y="549275"/>
            <a:ext cx="8245475" cy="576263"/>
          </a:xfrm>
        </p:spPr>
        <p:txBody>
          <a:bodyPr/>
          <a:lstStyle/>
          <a:p>
            <a:pPr eaLnBrk="1" hangingPunct="1"/>
            <a:r>
              <a:rPr lang="en-GB" sz="3000" dirty="0" smtClean="0">
                <a:solidFill>
                  <a:srgbClr val="104F75"/>
                </a:solidFill>
              </a:rPr>
              <a:t>Why change School Action &amp; School Action Plus?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1" y="1628427"/>
            <a:ext cx="7992690" cy="396081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The current system focuses too much on who provides support at the expense of clear outcomes and judging the effectiveness of that support.</a:t>
            </a:r>
            <a:endParaRPr lang="en-GB" b="0" dirty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SEN ‘unhelpfully conflated with falling behind’ and a ‘risk </a:t>
            </a:r>
            <a:r>
              <a:rPr lang="en-GB" b="0" dirty="0"/>
              <a:t>that the </a:t>
            </a:r>
            <a:r>
              <a:rPr lang="en-GB" b="0" dirty="0" smtClean="0"/>
              <a:t>SEN </a:t>
            </a:r>
            <a:r>
              <a:rPr lang="en-GB" b="0" dirty="0"/>
              <a:t>label </a:t>
            </a:r>
            <a:r>
              <a:rPr lang="en-GB" b="0" dirty="0" smtClean="0"/>
              <a:t>leads </a:t>
            </a:r>
            <a:r>
              <a:rPr lang="en-GB" b="0" dirty="0"/>
              <a:t>to lower expectations or less vigorous </a:t>
            </a:r>
            <a:r>
              <a:rPr lang="en-GB" b="0" dirty="0" smtClean="0"/>
              <a:t>intervention’</a:t>
            </a:r>
            <a:r>
              <a:rPr lang="en-GB" dirty="0" smtClean="0"/>
              <a:t> </a:t>
            </a:r>
            <a:r>
              <a:rPr lang="en-GB" b="0" dirty="0" smtClean="0"/>
              <a:t>(</a:t>
            </a:r>
            <a:r>
              <a:rPr lang="en-GB" dirty="0" smtClean="0"/>
              <a:t>Lamb Review)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Too many pupils identified as having SEN without a clear, effective response. </a:t>
            </a:r>
            <a:r>
              <a:rPr lang="en-GB" b="0" dirty="0"/>
              <a:t>Nearly one fifth of the schools visited by Ofsted suggested that they provided additional SEN support when, in other schools, such provision was regarded as the </a:t>
            </a:r>
            <a:r>
              <a:rPr lang="en-GB" b="0" dirty="0" smtClean="0"/>
              <a:t>norm.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196252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47700" y="549275"/>
            <a:ext cx="8245475" cy="576263"/>
          </a:xfrm>
        </p:spPr>
        <p:txBody>
          <a:bodyPr/>
          <a:lstStyle/>
          <a:p>
            <a:pPr eaLnBrk="1" hangingPunct="1"/>
            <a:r>
              <a:rPr lang="en-GB" sz="3000" dirty="0" smtClean="0">
                <a:solidFill>
                  <a:srgbClr val="104F75"/>
                </a:solidFill>
              </a:rPr>
              <a:t>What will Additional SEN Support mean?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1" y="1124745"/>
            <a:ext cx="7992690" cy="4464496"/>
          </a:xfrm>
        </p:spPr>
        <p:txBody>
          <a:bodyPr/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Legal definitions and duties remain the same!  SEN defined as a learning difficulty or disability requiring special educational provision (additional to or different from that generally available – including a school’s differentiated curriculum and teaching) </a:t>
            </a:r>
            <a:endParaRPr lang="en-GB" b="0" dirty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Quality-first teaching as foundation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Where pupil not progressing despite teaching targeted at areas of weakness – additional support in place with clear outcomes and review of progress built-in.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Graduated response based on response to intervention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School or LA-funded depending on the extent of budget delegation, local criteria and arrangements. Transparency through ‘local offer’</a:t>
            </a:r>
            <a:endParaRPr lang="en-GB" b="0" dirty="0"/>
          </a:p>
          <a:p>
            <a:pPr marL="0" indent="0">
              <a:lnSpc>
                <a:spcPct val="90000"/>
              </a:lnSpc>
              <a:buNone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 marL="0" indent="0">
              <a:lnSpc>
                <a:spcPct val="90000"/>
              </a:lnSpc>
              <a:buNone/>
            </a:pPr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193766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549275"/>
            <a:ext cx="8425631" cy="576263"/>
          </a:xfrm>
        </p:spPr>
        <p:txBody>
          <a:bodyPr/>
          <a:lstStyle/>
          <a:p>
            <a:pPr eaLnBrk="1" hangingPunct="1"/>
            <a:r>
              <a:rPr lang="en-GB" sz="3000" dirty="0" smtClean="0">
                <a:solidFill>
                  <a:srgbClr val="104F75"/>
                </a:solidFill>
              </a:rPr>
              <a:t>What Additional SEN Support will NOT mean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1" y="1124745"/>
            <a:ext cx="7992690" cy="4464496"/>
          </a:xfrm>
        </p:spPr>
        <p:txBody>
          <a:bodyPr/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Lower levels of support for pupils identified with SEN.  Support should be tied to need.</a:t>
            </a:r>
            <a:endParaRPr lang="en-GB" b="0" dirty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Automatic reductions in the number of pupils with SEN.  There is no target for the ‘right’ number of pupils with SEN.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A reduction in funding tied to the changes.  Funding is not determined by the numbers identified with SEN. 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Additional SEN support will not be defined by £10,000 SEN funding per pupil</a:t>
            </a:r>
            <a:endParaRPr lang="en-GB" b="0" dirty="0"/>
          </a:p>
          <a:p>
            <a:pPr marL="0" indent="0">
              <a:lnSpc>
                <a:spcPct val="90000"/>
              </a:lnSpc>
              <a:buNone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 marL="0" indent="0">
              <a:lnSpc>
                <a:spcPct val="90000"/>
              </a:lnSpc>
              <a:buNone/>
            </a:pPr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422629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549275"/>
            <a:ext cx="8425631" cy="576263"/>
          </a:xfrm>
        </p:spPr>
        <p:txBody>
          <a:bodyPr/>
          <a:lstStyle/>
          <a:p>
            <a:pPr eaLnBrk="1" hangingPunct="1"/>
            <a:r>
              <a:rPr lang="en-GB" sz="3000" dirty="0" smtClean="0">
                <a:solidFill>
                  <a:srgbClr val="104F75"/>
                </a:solidFill>
              </a:rPr>
              <a:t>Over to you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1" y="1124745"/>
            <a:ext cx="7992690" cy="4464496"/>
          </a:xfrm>
        </p:spPr>
        <p:txBody>
          <a:bodyPr/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What works well about the current approach to School Action/School Action Plus that you would like to keep in the Code?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Is a lack of progress, despite quality teaching the right ‘trigger’?  How would you apply this with teachers in practice?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b="0" dirty="0" smtClean="0"/>
              <a:t>What systems do schools need to have in place to identify and monitor progress on this model?  How different are they to current approaches?</a:t>
            </a:r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 marL="0" indent="0">
              <a:lnSpc>
                <a:spcPct val="90000"/>
              </a:lnSpc>
              <a:buNone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>
              <a:lnSpc>
                <a:spcPct val="90000"/>
              </a:lnSpc>
              <a:buFontTx/>
              <a:buChar char="•"/>
            </a:pPr>
            <a:endParaRPr lang="en-GB" b="0" dirty="0" smtClean="0"/>
          </a:p>
          <a:p>
            <a:pPr marL="0" indent="0">
              <a:lnSpc>
                <a:spcPct val="90000"/>
              </a:lnSpc>
              <a:buNone/>
            </a:pPr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204020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FBDD00"/>
      </a:accent1>
      <a:accent2>
        <a:srgbClr val="5ABBB1"/>
      </a:accent2>
      <a:accent3>
        <a:srgbClr val="FFFFFF"/>
      </a:accent3>
      <a:accent4>
        <a:srgbClr val="000000"/>
      </a:accent4>
      <a:accent5>
        <a:srgbClr val="FDEBAA"/>
      </a:accent5>
      <a:accent6>
        <a:srgbClr val="51A9A0"/>
      </a:accent6>
      <a:hlink>
        <a:srgbClr val="0092BC"/>
      </a:hlink>
      <a:folHlink>
        <a:srgbClr val="324C5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BDD00"/>
        </a:accent1>
        <a:accent2>
          <a:srgbClr val="5ABBB1"/>
        </a:accent2>
        <a:accent3>
          <a:srgbClr val="FFFFFF"/>
        </a:accent3>
        <a:accent4>
          <a:srgbClr val="000000"/>
        </a:accent4>
        <a:accent5>
          <a:srgbClr val="FDEBAA"/>
        </a:accent5>
        <a:accent6>
          <a:srgbClr val="51A9A0"/>
        </a:accent6>
        <a:hlink>
          <a:srgbClr val="0092BC"/>
        </a:hlink>
        <a:folHlink>
          <a:srgbClr val="324C5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customXsn xmlns="http://schemas.microsoft.com/office/2006/metadata/customXsn">
  <xsnLocation/>
  <cached>True</cached>
  <openByDefault>True</openByDefault>
  <xsnScope/>
</customXsn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TypeOOB xmlns="996A09F9-339E-4589-AEE9-CE9A1018C792" xsi:nil="true"/>
    <Team xmlns="996A09F9-339E-4589-AEE9-CE9A1018C792" xsi:nil="true"/>
    <Owner xmlns="996A09F9-339E-4589-AEE9-CE9A1018C792" xsi:nil="true"/>
    <Function2OOB xmlns="996A09F9-339E-4589-AEE9-CE9A1018C792" xsi:nil="true"/>
    <_Source xmlns="http://schemas.microsoft.com/sharepoint/v3" xsi:nil="true"/>
    <SecurityClassificationOOB xmlns="996A09F9-339E-4589-AEE9-CE9A1018C792">unclassified</SecurityClassificationOOB>
    <Description xmlns="996A09F9-339E-4589-AEE9-CE9A1018C792" xsi:nil="true"/>
    <Division xmlns="996A09F9-339E-4589-AEE9-CE9A1018C792">Special Educational Needs and Disability</Division>
    <SecurityClassification xmlns="996A09F9-339E-4589-AEE9-CE9A1018C792" xsi:nil="true"/>
    <OwnerOOB xmlns="996A09F9-339E-4589-AEE9-CE9A1018C792" xsi:nil="true"/>
    <SiteType xmlns="996A09F9-339E-4589-AEE9-CE9A1018C792" xsi:nil="true"/>
    <DocumentStatus xmlns="996A09F9-339E-4589-AEE9-CE9A1018C792" xsi:nil="true"/>
    <DocumentStatusOOB xmlns="996A09F9-339E-4589-AEE9-CE9A1018C792">draft</DocumentStatusOOB>
    <IWPGroup xmlns="996A09F9-339E-4589-AEE9-CE9A1018C792" xsi:nil="true"/>
    <DCSFContributor xmlns="996A09F9-339E-4589-AEE9-CE9A1018C792" xsi:nil="true"/>
    <IWPGroupOOB xmlns="996A09F9-339E-4589-AEE9-CE9A1018C792">EarlyYearsExtendedSchoolsandSpec</IWPGroupOOB>
    <_Version xmlns="http://schemas.microsoft.com/sharepoint/v3" xsi:nil="true"/>
    <Function2 xmlns="996A09F9-339E-4589-AEE9-CE9A1018C792" xsi:nil="true"/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Communications" ma:contentTypeID="0x0101000706A8051BDDA64C90F797109D7E80C9008324F5FB20B10A4182095A2A32A97B96001C8CB695FE060A428966D53E09471E18" ma:contentTypeVersion="2" ma:contentTypeDescription="The ‘Communications’ Content Type is intended for use for all documents produced in DCSF that relate to both internal and external communications." ma:contentTypeScope="" ma:versionID="3f6a254afa9150e7c6fbd8bdbe6af897">
  <xsd:schema xmlns:xsd="http://www.w3.org/2001/XMLSchema" xmlns:p="http://schemas.microsoft.com/office/2006/metadata/properties" xmlns:ns1="http://schemas.microsoft.com/sharepoint/v3" xmlns:ns2="996A09F9-339E-4589-AEE9-CE9A1018C792" targetNamespace="http://schemas.microsoft.com/office/2006/metadata/properties" ma:root="true" ma:fieldsID="b9b898769ad3442742e08de9275dc17e" ns1:_="" ns2:_="">
    <xsd:import namespace="http://schemas.microsoft.com/sharepoint/v3"/>
    <xsd:import namespace="996A09F9-339E-4589-AEE9-CE9A1018C792"/>
    <xsd:element name="properties">
      <xsd:complexType>
        <xsd:sequence>
          <xsd:element name="documentManagement">
            <xsd:complexType>
              <xsd:all>
                <xsd:element ref="ns1:_Version" minOccurs="0"/>
                <xsd:element ref="ns1:_Source" minOccurs="0"/>
                <xsd:element ref="ns2:SiteType" minOccurs="0"/>
                <xsd:element ref="ns2:SiteTypeOOB" minOccurs="0"/>
                <xsd:element ref="ns2:SecurityClassification" minOccurs="0"/>
                <xsd:element ref="ns2:SecurityClassificationOOB" minOccurs="0"/>
                <xsd:element ref="ns2:DocumentStatus" minOccurs="0"/>
                <xsd:element ref="ns2:DocumentStatusOOB" minOccurs="0"/>
                <xsd:element ref="ns2:Function2" minOccurs="0"/>
                <xsd:element ref="ns2:Function2OOB" minOccurs="0"/>
                <xsd:element ref="ns2:Owner" minOccurs="0"/>
                <xsd:element ref="ns2:OwnerOOB" minOccurs="0"/>
                <xsd:element ref="ns2:DCSFContributor" minOccurs="0"/>
                <xsd:element ref="ns2:Description" minOccurs="0"/>
                <xsd:element ref="ns2:IWPGroup" minOccurs="0"/>
                <xsd:element ref="ns2:Division" minOccurs="0"/>
                <xsd:element ref="ns2:IWPGroupOOB" minOccurs="0"/>
                <xsd:element ref="ns2:Team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_Version" ma:index="9" nillable="true" ma:displayName="Version" ma:hidden="true" ma:internalName="_Version">
      <xsd:simpleType>
        <xsd:restriction base="dms:Text"/>
      </xsd:simpleType>
    </xsd:element>
    <xsd:element name="_Source" ma:index="10" nillable="true" ma:displayName="Source" ma:hidden="true" ma:internalName="_Source">
      <xsd:simpleType>
        <xsd:restriction base="dms:Text"/>
      </xsd:simpleType>
    </xsd:element>
  </xsd:schema>
  <xsd:schema xmlns:xsd="http://www.w3.org/2001/XMLSchema" xmlns:dms="http://schemas.microsoft.com/office/2006/documentManagement/types" targetNamespace="996A09F9-339E-4589-AEE9-CE9A1018C792" elementFormDefault="qualified">
    <xsd:import namespace="http://schemas.microsoft.com/office/2006/documentManagement/types"/>
    <xsd:element name="SiteType" ma:index="11" nillable="true" ma:displayName="Site Type" ma:description="Site Type should be set automatically" ma:format="Dropdown" ma:hidden="true" ma:internalName="SiteType">
      <xsd:simpleType>
        <xsd:restriction base="dms:Unknown"/>
      </xsd:simpleType>
    </xsd:element>
    <xsd:element name="SiteTypeOOB" ma:index="12" nillable="true" ma:displayName="Site Type:" ma:default="" ma:description="Site Types must be selected from the Corporate Taxonomy" ma:format="Dropdown" ma:hidden="true" ma:internalName="SiteTypeOOB">
      <xsd:simpleType>
        <xsd:restriction base="dms:Choice">
          <xsd:enumeration value="Policy"/>
          <xsd:enumeration value="Project"/>
          <xsd:enumeration value="Community"/>
          <xsd:enumeration value="Governance"/>
          <xsd:enumeration value="Case"/>
          <xsd:enumeration value="Directorate"/>
        </xsd:restriction>
      </xsd:simpleType>
    </xsd:element>
    <xsd:element name="SecurityClassification" ma:index="13" nillable="true" ma:displayName="Security Classification" ma:description="Security Classifications must be selected from the Corporate Taxonomy" ma:format="Dropdown" ma:hidden="true" ma:internalName="SecurityClassification">
      <xsd:simpleType>
        <xsd:restriction base="dms:Unknown"/>
      </xsd:simpleType>
    </xsd:element>
    <xsd:element name="SecurityClassificationOOB" ma:index="14" nillable="true" ma:displayName="Security Classification:" ma:default="unclassified" ma:description="Security Classifications must be selected from the Corporate Taxonomy" ma:format="Dropdown" ma:hidden="true" ma:internalName="SecurityClassificationOOB">
      <xsd:simpleType>
        <xsd:restriction base="dms:Choice">
          <xsd:enumeration value="unlimited"/>
          <xsd:enumeration value="unclassified"/>
          <xsd:enumeration value="protect"/>
          <xsd:enumeration value="confidential"/>
          <xsd:enumeration value="restricted"/>
        </xsd:restriction>
      </xsd:simpleType>
    </xsd:element>
    <xsd:element name="DocumentStatus" ma:index="15" nillable="true" ma:displayName="Document Status" ma:description="Document Status must be selected from the Corporate Taxonomy" ma:format="Dropdown" ma:hidden="true" ma:internalName="DocumentStatus">
      <xsd:simpleType>
        <xsd:restriction base="dms:Unknown"/>
      </xsd:simpleType>
    </xsd:element>
    <xsd:element name="DocumentStatusOOB" ma:index="16" nillable="true" ma:displayName="Document Status:" ma:default="draft" ma:description="Document Status must be selected from the Corporate Taxonomy" ma:format="Dropdown" ma:hidden="true" ma:internalName="DocumentStatusOOB">
      <xsd:simpleType>
        <xsd:restriction base="dms:Choice">
          <xsd:enumeration value="draft"/>
          <xsd:enumeration value="approved"/>
          <xsd:enumeration value="in consultation"/>
          <xsd:enumeration value="published"/>
          <xsd:enumeration value="declared"/>
        </xsd:restriction>
      </xsd:simpleType>
    </xsd:element>
    <xsd:element name="Function2" ma:index="17" nillable="true" ma:displayName="Function" ma:description="Function must be selected from the Corporate Taxonomy" ma:hidden="true" ma:internalName="Function2">
      <xsd:simpleType>
        <xsd:restriction base="dms:Unknown"/>
      </xsd:simpleType>
    </xsd:element>
    <xsd:element name="Function2OOB" ma:index="18" nillable="true" ma:displayName="Function:" ma:description="Function must be selected from the Corporate Taxonomy" ma:format="Dropdown" ma:internalName="Function2OOB">
      <xsd:simpleType>
        <xsd:union memberTypes="dms:Text">
          <xsd:simpleType>
            <xsd:restriction base="dms:Choice">
              <xsd:enumeration value="Financial management"/>
              <xsd:enumeration value="Information"/>
              <xsd:enumeration value="Risk management"/>
              <xsd:enumeration value="Schools"/>
              <xsd:maxLength value="255"/>
            </xsd:restriction>
          </xsd:simpleType>
        </xsd:union>
      </xsd:simpleType>
    </xsd:element>
    <xsd:element name="Owner" ma:index="19" nillable="true" ma:displayName="Owner" ma:description="Owner must be selected from the Corporate Taxonomy" ma:hidden="true" ma:internalName="Owner">
      <xsd:simpleType>
        <xsd:restriction base="dms:Unknown"/>
      </xsd:simpleType>
    </xsd:element>
    <xsd:element name="OwnerOOB" ma:index="20" nillable="true" ma:displayName="Owner:" ma:description="Owner must be selected from the Corporate Taxonomy" ma:format="Dropdown" ma:internalName="OwnerOOB" ma:readOnly="false">
      <xsd:simpleType>
        <xsd:union memberTypes="dms:Text">
          <xsd:simpleType>
            <xsd:restriction base="dms:Choice">
              <xsd:enumeration value="Analysis and Research"/>
              <xsd:enumeration value="Children and Families"/>
              <xsd:enumeration value="Commercial Group"/>
              <xsd:enumeration value="Communications"/>
              <xsd:enumeration value="Corporate and Internal Communications"/>
              <xsd:enumeration value="Corporate Services"/>
              <xsd:enumeration value="Financial Accounting"/>
              <xsd:enumeration value="Marketing"/>
              <xsd:enumeration value="Performance Unit"/>
              <xsd:enumeration value="Private Office"/>
              <xsd:enumeration value="Schools"/>
              <xsd:enumeration value="Strategic Analysis, Research and Policy Impact Group"/>
              <xsd:enumeration value="Strategy and Performance Group"/>
              <xsd:maxLength value="255"/>
            </xsd:restriction>
          </xsd:simpleType>
        </xsd:union>
      </xsd:simpleType>
    </xsd:element>
    <xsd:element name="DCSFContributor" ma:index="21" nillable="true" ma:displayName="Contributor" ma:internalName="DCSFContributor">
      <xsd:simpleType>
        <xsd:restriction base="dms:Text">
          <xsd:maxLength value="20"/>
        </xsd:restriction>
      </xsd:simpleType>
    </xsd:element>
    <xsd:element name="Description" ma:index="22" nillable="true" ma:displayName="Description" ma:description="Document Description" ma:hidden="true" ma:internalName="Description">
      <xsd:simpleType>
        <xsd:restriction base="dms:Note"/>
      </xsd:simpleType>
    </xsd:element>
    <xsd:element name="IWPGroup" ma:index="23" nillable="true" ma:displayName="Group" ma:format="Dropdown" ma:hidden="true" ma:internalName="IWPGroup">
      <xsd:simpleType>
        <xsd:restriction base="dms:Unknown"/>
      </xsd:simpleType>
    </xsd:element>
    <xsd:element name="Division" ma:index="24" nillable="true" ma:displayName="Division" ma:default="Special Educational Needs and Disability" ma:hidden="true" ma:internalName="Division">
      <xsd:simpleType>
        <xsd:restriction base="dms:Unknown"/>
      </xsd:simpleType>
    </xsd:element>
    <xsd:element name="IWPGroupOOB" ma:index="25" nillable="true" ma:displayName="Group:" ma:default="EarlyYearsExtendedSchoolsandSpec" ma:format="Dropdown" ma:hidden="true" ma:internalName="IWPGroupOOB">
      <xsd:simpleType>
        <xsd:restriction base="dms:Choice">
          <xsd:enumeration value="Academies and Chains"/>
          <xsd:enumeration value="Academies Group"/>
          <xsd:enumeration value="Academies Group Directors Office"/>
          <xsd:enumeration value="Academies Group Domestic WorkPlaces"/>
          <xsd:enumeration value="Academies Insurance Project"/>
          <xsd:enumeration value="Academies Knowledge"/>
          <xsd:enumeration value="Academies South"/>
          <xsd:enumeration value="Academy Funding"/>
          <xsd:enumeration value="Academy Funding Agreements"/>
          <xsd:enumeration value="Academy Types"/>
          <xsd:enumeration value="Accountancy"/>
          <xsd:enumeration value="Admissions"/>
          <xsd:enumeration value="ALB Contract Transition"/>
          <xsd:enumeration value="Anti-Fraud Committee"/>
          <xsd:enumeration value="Apprenticeships"/>
          <xsd:enumeration value="Assessment Curriculum and General Qualifications Group"/>
          <xsd:enumeration value="BECTA"/>
          <xsd:enumeration value="Bill Team"/>
          <xsd:enumeration value="Business Services"/>
          <xsd:enumeration value="Business Systems"/>
          <xsd:enumeration value="CFD DST"/>
          <xsd:enumeration value="Chairs of Govenors"/>
          <xsd:enumeration value="Charity Group"/>
          <xsd:enumeration value="Chief Executives Office"/>
          <xsd:enumeration value="Chief Information Officer Group"/>
          <xsd:enumeration value="Child Well-being Group"/>
          <xsd:enumeration value="CIO Group - Governance Boards"/>
          <xsd:enumeration value="Closing the Gap"/>
          <xsd:enumeration value="Collections"/>
          <xsd:enumeration value="Commercial Group"/>
          <xsd:enumeration value="Communications Directorate"/>
          <xsd:enumeration value="Communications DST"/>
          <xsd:enumeration value="Content Editor Workplace"/>
          <xsd:enumeration value="Corporate Governance Secretariats"/>
          <xsd:enumeration value="Corporate Transformation Programme"/>
          <xsd:enumeration value="Correspondence Task Force"/>
          <xsd:enumeration value="Counter Fraud Champion Group"/>
          <xsd:enumeration value="CRM Support"/>
          <xsd:enumeration value="CSD Business Team"/>
          <xsd:enumeration value="CSD DST Workplace"/>
          <xsd:enumeration value="CSD MI Workplace"/>
          <xsd:enumeration value="Curriculum and Behaviour Group"/>
          <xsd:enumeration value="Cyber Bullying Virtual Team"/>
          <xsd:enumeration value="Defra Information WorkPlace Project"/>
          <xsd:enumeration value="Departmental Security Unit"/>
          <xsd:enumeration value="Design and Development"/>
          <xsd:enumeration value="Desktop Transition"/>
          <xsd:enumeration value="DfE Change Programme"/>
          <xsd:enumeration value="Directorate Support Division"/>
          <xsd:enumeration value="Early Years"/>
          <xsd:enumeration value="EarlyYearsExtendedSchoolsandSpec"/>
          <xsd:enumeration value="Eastern Territory"/>
          <xsd:enumeration value="Education Bill"/>
          <xsd:enumeration value="Education Data for Sharing"/>
          <xsd:enumeration value="Education Funding Group"/>
          <xsd:enumeration value="Education Standards Analysis and Research Division"/>
          <xsd:enumeration value="Education Standards DST"/>
          <xsd:enumeration value="Education Strategy, Performance and Analysis Group"/>
          <xsd:enumeration value="Educational Psychology"/>
          <xsd:enumeration value="EFA Academies Comms and Stakeholder Management"/>
          <xsd:enumeration value="EFA Academies Data, Systems and Transparency"/>
          <xsd:enumeration value="EFA Academies Delivery"/>
          <xsd:enumeration value="EFA Academies Directors Office"/>
          <xsd:enumeration value="EFA Academies Enquiry Service"/>
          <xsd:enumeration value="EFA Academies Funding Reform"/>
          <xsd:enumeration value="EFA Academies Funding Sub-Reform Programme"/>
          <xsd:enumeration value="EFA Academies Programme Management"/>
          <xsd:enumeration value="EFA Academies Providers"/>
          <xsd:enumeration value="EFA Academies Territories"/>
          <xsd:enumeration value="EFA Business Support Audit and Risk Committee"/>
          <xsd:enumeration value="EFA Business Support Business Performance"/>
          <xsd:enumeration value="EFA Business Support CEO Office"/>
          <xsd:enumeration value="EFA Business Support Complaints"/>
          <xsd:enumeration value="EFA Business Support Corporate Finance"/>
          <xsd:enumeration value="EFA Business Support External Assurance"/>
          <xsd:enumeration value="EFA Business Support Maintained Schools"/>
          <xsd:enumeration value="EFA Business Support Records and Rights"/>
          <xsd:enumeration value="EFA Capital - Administration"/>
          <xsd:enumeration value="EFA Capital - Director"/>
          <xsd:enumeration value="EFA Capital Group"/>
          <xsd:enumeration value="EFA Capital Planning and Funding"/>
          <xsd:enumeration value="EFA Capital Programme Advice and Support"/>
          <xsd:enumeration value="EFA Capital Programme Delivery"/>
          <xsd:enumeration value="EFA Capital Programme Delivery-Academies"/>
          <xsd:enumeration value="EFA Capital Programme Delivery-Academies-LAs"/>
          <xsd:enumeration value="EFA Capital Programme Delivery-BSF"/>
          <xsd:enumeration value="EFA Chief Financial Officers Group"/>
          <xsd:enumeration value="EFA Commercial and Performance"/>
          <xsd:enumeration value="EFA Finance Systems and Services"/>
          <xsd:enumeration value="EFA HR Data"/>
          <xsd:enumeration value="EFA Learner Support"/>
          <xsd:enumeration value="EFA Staff Development"/>
          <xsd:enumeration value="EFA Territorial"/>
          <xsd:enumeration value="EFA Young People Directors Office"/>
          <xsd:enumeration value="EFA Young People Funding"/>
          <xsd:enumeration value="EFA Young People N Territory"/>
          <xsd:enumeration value="EFA Young People SW and Midland Territory"/>
          <xsd:enumeration value="EFA Youth Contract"/>
          <xsd:enumeration value="Efficiency Controls"/>
          <xsd:enumeration value="EO Policy Development Programme"/>
          <xsd:enumeration value="ESD Correspondence Team"/>
          <xsd:enumeration value="ESIG Director's Office&#10;  568"/>
          <xsd:enumeration value="Evaluation and Performance"/>
          <xsd:enumeration value="Exams Delivery Support Unit"/>
          <xsd:enumeration value="Families Group"/>
          <xsd:enumeration value="FCSD Director General Office"/>
          <xsd:enumeration value="Finance and Commercial Group"/>
          <xsd:enumeration value="Finance Group"/>
          <xsd:enumeration value="Financial Delivery and Risk Assurance Division"/>
          <xsd:enumeration value="Flexible Directorate Support"/>
          <xsd:enumeration value="Flexible Resourcing Working Group 2013"/>
          <xsd:enumeration value="Flexible Working"/>
          <xsd:enumeration value="Former SCYPG"/>
          <xsd:enumeration value="Free Schools Group"/>
          <xsd:enumeration value="Free Schools Wave 5 Applications"/>
          <xsd:enumeration value="Funding Allocations and Performance Division"/>
          <xsd:enumeration value="G CLOUD"/>
          <xsd:enumeration value="Get IT"/>
          <xsd:enumeration value="Health and Safety"/>
          <xsd:enumeration value="IAU DST Workplace"/>
          <xsd:enumeration value="IFD Directorate Support Team"/>
          <xsd:enumeration value="IFD Recruitment"/>
          <xsd:enumeration value="IFD Resourcing and Operations"/>
          <xsd:enumeration value="In The Know"/>
          <xsd:enumeration value="Information Asset Centre"/>
          <xsd:enumeration value="Information Management Portal"/>
          <xsd:enumeration value="Infracstructure Programme"/>
          <xsd:enumeration value="Infrastructure Funding and Longitudinal Analysis Division"/>
          <xsd:enumeration value="Internal Audit Unit"/>
          <xsd:enumeration value="International Business Unit"/>
          <xsd:enumeration value="Intranet Workplace"/>
          <xsd:enumeration value="Item Bank Test Area"/>
          <xsd:enumeration value="IWP Training"/>
          <xsd:enumeration value="IWP Workplace"/>
          <xsd:enumeration value="Joint International Unit"/>
          <xsd:enumeration value="Knowledge and Records Management Testbed"/>
          <xsd:enumeration value="Knowledge Management Working Group"/>
          <xsd:enumeration value="LAO Support Team Workplace"/>
          <xsd:enumeration value="LAO Workplace"/>
          <xsd:enumeration value="LAT"/>
          <xsd:enumeration value="Library"/>
          <xsd:enumeration value="Licensing"/>
          <xsd:enumeration value="Membership"/>
          <xsd:enumeration value="Meta Team"/>
          <xsd:enumeration value="MIS Data Unit"/>
          <xsd:enumeration value="Models and Partnerships"/>
          <xsd:enumeration value="National College Directors"/>
          <xsd:enumeration value="National College Facilities Management"/>
          <xsd:enumeration value="National College Internal Communications"/>
          <xsd:enumeration value="National Data Analysis and Systems Programme"/>
          <xsd:enumeration value="NC Commercial"/>
          <xsd:enumeration value="NC Early Years"/>
          <xsd:enumeration value="NCTL Internal Comms and Engagement"/>
          <xsd:enumeration value="Northern Territory"/>
          <xsd:enumeration value="Off Site Storage"/>
          <xsd:enumeration value="Office 2010 Test"/>
          <xsd:enumeration value="OLASS"/>
          <xsd:enumeration value="People and Change"/>
          <xsd:enumeration value="People and Change Task and Finish Group"/>
          <xsd:enumeration value="Planning and Allocations"/>
          <xsd:enumeration value="Primary School Leadership"/>
          <xsd:enumeration value="Private Office"/>
          <xsd:enumeration value="Private Office DST"/>
          <xsd:enumeration value="Process Review"/>
          <xsd:enumeration value="Professionalism Hub"/>
          <xsd:enumeration value="Programme Management"/>
          <xsd:enumeration value="Provision Advisory Group"/>
          <xsd:enumeration value="Purchase to Pay"/>
          <xsd:enumeration value="QTS and Inductions"/>
          <xsd:enumeration value="Qualifications and Participation Group"/>
          <xsd:enumeration value="Quality and Priorities Division"/>
          <xsd:enumeration value="Regional Teams"/>
          <xsd:enumeration value="Regulation"/>
          <xsd:enumeration value="Research and Development"/>
          <xsd:enumeration value="Safeguarding Group"/>
          <xsd:enumeration value="Sandpit 2 Workplace"/>
          <xsd:enumeration value="Sandpit Workplace"/>
          <xsd:enumeration value="School Business Management"/>
          <xsd:enumeration value="School Performance Data Programme"/>
          <xsd:enumeration value="School Resources Group"/>
          <xsd:enumeration value="School Standards Group"/>
          <xsd:enumeration value="School to School Support"/>
          <xsd:enumeration value="Sector CIO Council"/>
          <xsd:enumeration value="Sheffield Site Leadership Group"/>
          <xsd:enumeration value="Social Mobility and Child Poverty Commission Secretariat"/>
          <xsd:enumeration value="Social Work"/>
          <xsd:enumeration value="Sodexo"/>
          <xsd:enumeration value="Southern Territory"/>
          <xsd:enumeration value="Specialist Programmes LLDD"/>
          <xsd:enumeration value="STA Commercial"/>
          <xsd:enumeration value="STA Delivery"/>
          <xsd:enumeration value="STA External Collaboration"/>
          <xsd:enumeration value="STA Operations"/>
          <xsd:enumeration value="STA Test Admin"/>
          <xsd:enumeration value="STA Workstream - Governance"/>
          <xsd:enumeration value="Standards and Qualifications"/>
          <xsd:enumeration value="Strategic Analysis Research and Policy Impact Group"/>
          <xsd:enumeration value="Strategic Finance"/>
          <xsd:enumeration value="Strategy and Performance Group"/>
          <xsd:enumeration value="Supply"/>
          <xsd:enumeration value="Supply and Recruit Division"/>
          <xsd:enumeration value="Supporting Delivery Group"/>
          <xsd:enumeration value="Supporting School Improvement Division 1"/>
          <xsd:enumeration value="Supporting School Improvement Division 2"/>
          <xsd:enumeration value="Supporting School Improvement Division 3"/>
          <xsd:enumeration value="System Reform Group"/>
          <xsd:enumeration value="Systems and Accountability"/>
          <xsd:enumeration value="Systems Development"/>
          <xsd:enumeration value="TA Directorate Support"/>
          <xsd:enumeration value="Talent Task Force"/>
          <xsd:enumeration value="Teachers and Teaching Family"/>
          <xsd:enumeration value="Teaching Agency - Senior Leadership Group"/>
          <xsd:enumeration value="Test Development"/>
          <xsd:enumeration value="Western Territory"/>
          <xsd:enumeration value="Workplace Help and Guidance"/>
          <xsd:enumeration value="YAGFA-JAGFA"/>
          <xsd:enumeration value="Young People FACT Team"/>
          <xsd:enumeration value="Young People Programme Management"/>
          <xsd:enumeration value="Young People Resource Group"/>
          <xsd:enumeration value="YP Funding Formula Review"/>
          <xsd:enumeration value="YPD DST"/>
        </xsd:restriction>
      </xsd:simpleType>
    </xsd:element>
    <xsd:element name="Team" ma:index="26" nillable="true" ma:displayName="Team" ma:default="" ma:hidden="true" ma:internalName="Team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axOccurs="1" ma:index="4" ma:displayName="Title"/>
        <xsd:element ref="dc:subject" minOccurs="0" maxOccurs="1" ma:index="8" ma:displayName="Subject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C35489DB-B283-43DE-87E7-38465209B4C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883115D-69B8-47D4-9914-AD0468B34924}">
  <ds:schemaRefs>
    <ds:schemaRef ds:uri="http://schemas.microsoft.com/office/2006/metadata/customXsn"/>
  </ds:schemaRefs>
</ds:datastoreItem>
</file>

<file path=customXml/itemProps3.xml><?xml version="1.0" encoding="utf-8"?>
<ds:datastoreItem xmlns:ds="http://schemas.openxmlformats.org/officeDocument/2006/customXml" ds:itemID="{E780424C-29DA-4F0A-8531-EE66D2FE07DB}">
  <ds:schemaRefs>
    <ds:schemaRef ds:uri="http://purl.org/dc/dcmitype/"/>
    <ds:schemaRef ds:uri="http://schemas.microsoft.com/office/2006/metadata/properties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996A09F9-339E-4589-AEE9-CE9A1018C792"/>
    <ds:schemaRef ds:uri="http://schemas.microsoft.com/sharepoint/v3"/>
  </ds:schemaRefs>
</ds:datastoreItem>
</file>

<file path=customXml/itemProps4.xml><?xml version="1.0" encoding="utf-8"?>
<ds:datastoreItem xmlns:ds="http://schemas.openxmlformats.org/officeDocument/2006/customXml" ds:itemID="{EE7098BA-8195-43B6-B965-4829FEF092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996A09F9-339E-4589-AEE9-CE9A1018C792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2163</TotalTime>
  <Words>815</Words>
  <Application>Microsoft Office PowerPoint</Application>
  <PresentationFormat>On-screen Show (4:3)</PresentationFormat>
  <Paragraphs>94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Default Design</vt:lpstr>
      <vt:lpstr>PowerPoint Presentation</vt:lpstr>
      <vt:lpstr>The current SEN Code of Practice  </vt:lpstr>
      <vt:lpstr>The new (0-25) SEN Code of Practice</vt:lpstr>
      <vt:lpstr>Timetable for the new Code</vt:lpstr>
      <vt:lpstr>What are the headline changes to the Code? </vt:lpstr>
      <vt:lpstr>What are the headline changes to the Code? </vt:lpstr>
      <vt:lpstr>Why change School Action &amp; School Action Plus?</vt:lpstr>
      <vt:lpstr>What will Additional SEN Support mean?</vt:lpstr>
      <vt:lpstr>What Additional SEN Support will NOT mean</vt:lpstr>
      <vt:lpstr>Over to you</vt:lpstr>
    </vt:vector>
  </TitlesOfParts>
  <Company>Julea Hardy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DfE Template (Arial) v1.0 April 2012</dc:title>
  <dc:creator>Julea Hardy</dc:creator>
  <cp:lastModifiedBy>CHATER, David</cp:lastModifiedBy>
  <cp:revision>211</cp:revision>
  <cp:lastPrinted>2013-03-28T09:29:12Z</cp:lastPrinted>
  <dcterms:created xsi:type="dcterms:W3CDTF">2006-09-12T19:20:51Z</dcterms:created>
  <dcterms:modified xsi:type="dcterms:W3CDTF">2013-05-31T15:43:18Z</dcterms:modified>
  <cp:contentType>IWP Document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umentSubjectOOB">
    <vt:lpwstr>;#Regulations;#</vt:lpwstr>
  </property>
  <property fmtid="{D5CDD505-2E9C-101B-9397-08002B2CF9AE}" pid="3" name="DCSFContributor">
    <vt:lpwstr/>
  </property>
  <property fmtid="{D5CDD505-2E9C-101B-9397-08002B2CF9AE}" pid="4" name="DocumentStatusOOB">
    <vt:lpwstr>draft</vt:lpwstr>
  </property>
  <property fmtid="{D5CDD505-2E9C-101B-9397-08002B2CF9AE}" pid="5" name="ContentType">
    <vt:lpwstr>IWP Document</vt:lpwstr>
  </property>
  <property fmtid="{D5CDD505-2E9C-101B-9397-08002B2CF9AE}" pid="6" name="SecurityClassificationOOB">
    <vt:lpwstr>unclassified</vt:lpwstr>
  </property>
  <property fmtid="{D5CDD505-2E9C-101B-9397-08002B2CF9AE}" pid="7" name="SiteTypeOOB">
    <vt:lpwstr>Directorate</vt:lpwstr>
  </property>
  <property fmtid="{D5CDD505-2E9C-101B-9397-08002B2CF9AE}" pid="8" name="OwnerOOB">
    <vt:lpwstr>Marketing</vt:lpwstr>
  </property>
  <property fmtid="{D5CDD505-2E9C-101B-9397-08002B2CF9AE}" pid="9" name="Function2OOB">
    <vt:lpwstr/>
  </property>
  <property fmtid="{D5CDD505-2E9C-101B-9397-08002B2CF9AE}" pid="10" name="ContentTypeId">
    <vt:lpwstr>0x0101000706A8051BDDA64C90F797109D7E80C9008324F5FB20B10A4182095A2A32A97B96001C8CB695FE060A428966D53E09471E18</vt:lpwstr>
  </property>
</Properties>
</file>