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2" r:id="rId1"/>
    <p:sldMasterId id="2147483650" r:id="rId2"/>
  </p:sldMasterIdLst>
  <p:notesMasterIdLst>
    <p:notesMasterId r:id="rId28"/>
  </p:notesMasterIdLst>
  <p:handoutMasterIdLst>
    <p:handoutMasterId r:id="rId29"/>
  </p:handoutMasterIdLst>
  <p:sldIdLst>
    <p:sldId id="426" r:id="rId3"/>
    <p:sldId id="417" r:id="rId4"/>
    <p:sldId id="440" r:id="rId5"/>
    <p:sldId id="441" r:id="rId6"/>
    <p:sldId id="442" r:id="rId7"/>
    <p:sldId id="427" r:id="rId8"/>
    <p:sldId id="424" r:id="rId9"/>
    <p:sldId id="425" r:id="rId10"/>
    <p:sldId id="443" r:id="rId11"/>
    <p:sldId id="394" r:id="rId12"/>
    <p:sldId id="399" r:id="rId13"/>
    <p:sldId id="412" r:id="rId14"/>
    <p:sldId id="414" r:id="rId15"/>
    <p:sldId id="428" r:id="rId16"/>
    <p:sldId id="444" r:id="rId17"/>
    <p:sldId id="421" r:id="rId18"/>
    <p:sldId id="434" r:id="rId19"/>
    <p:sldId id="433" r:id="rId20"/>
    <p:sldId id="432" r:id="rId21"/>
    <p:sldId id="430" r:id="rId22"/>
    <p:sldId id="437" r:id="rId23"/>
    <p:sldId id="422" r:id="rId24"/>
    <p:sldId id="418" r:id="rId25"/>
    <p:sldId id="436" r:id="rId26"/>
    <p:sldId id="445" r:id="rId27"/>
  </p:sldIdLst>
  <p:sldSz cx="9144000" cy="6858000" type="screen4x3"/>
  <p:notesSz cx="7010400" cy="9296400"/>
  <p:defaultTextStyle>
    <a:defPPr>
      <a:defRPr lang="en-GB"/>
    </a:defPPr>
    <a:lvl1pPr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5pPr>
    <a:lvl6pPr marL="2286000" algn="l" defTabSz="914400" rtl="0" eaLnBrk="1" latinLnBrk="0" hangingPunct="1">
      <a:defRPr sz="2400" kern="1200">
        <a:solidFill>
          <a:schemeClr val="tx1"/>
        </a:solidFill>
        <a:latin typeface="Arial" charset="0"/>
        <a:ea typeface="ＭＳ Ｐゴシック" pitchFamily="1" charset="-128"/>
        <a:cs typeface="+mn-cs"/>
      </a:defRPr>
    </a:lvl6pPr>
    <a:lvl7pPr marL="2743200" algn="l" defTabSz="914400" rtl="0" eaLnBrk="1" latinLnBrk="0" hangingPunct="1">
      <a:defRPr sz="2400" kern="1200">
        <a:solidFill>
          <a:schemeClr val="tx1"/>
        </a:solidFill>
        <a:latin typeface="Arial" charset="0"/>
        <a:ea typeface="ＭＳ Ｐゴシック" pitchFamily="1" charset="-128"/>
        <a:cs typeface="+mn-cs"/>
      </a:defRPr>
    </a:lvl7pPr>
    <a:lvl8pPr marL="3200400" algn="l" defTabSz="914400" rtl="0" eaLnBrk="1" latinLnBrk="0" hangingPunct="1">
      <a:defRPr sz="2400" kern="1200">
        <a:solidFill>
          <a:schemeClr val="tx1"/>
        </a:solidFill>
        <a:latin typeface="Arial" charset="0"/>
        <a:ea typeface="ＭＳ Ｐゴシック" pitchFamily="1" charset="-128"/>
        <a:cs typeface="+mn-cs"/>
      </a:defRPr>
    </a:lvl8pPr>
    <a:lvl9pPr marL="3657600" algn="l" defTabSz="914400" rtl="0" eaLnBrk="1" latinLnBrk="0" hangingPunct="1">
      <a:defRPr sz="2400" kern="1200">
        <a:solidFill>
          <a:schemeClr val="tx1"/>
        </a:solidFill>
        <a:latin typeface="Arial" charset="0"/>
        <a:ea typeface="ＭＳ Ｐゴシック" pitchFamily="1"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26" autoAdjust="0"/>
    <p:restoredTop sz="92953" autoAdjust="0"/>
  </p:normalViewPr>
  <p:slideViewPr>
    <p:cSldViewPr>
      <p:cViewPr varScale="1">
        <p:scale>
          <a:sx n="68" d="100"/>
          <a:sy n="68" d="100"/>
        </p:scale>
        <p:origin x="-166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1" cy="46482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970937" y="0"/>
            <a:ext cx="3037841" cy="464820"/>
          </a:xfrm>
          <a:prstGeom prst="rect">
            <a:avLst/>
          </a:prstGeom>
        </p:spPr>
        <p:txBody>
          <a:bodyPr vert="horz" lIns="91440" tIns="45720" rIns="91440" bIns="45720" rtlCol="0"/>
          <a:lstStyle>
            <a:lvl1pPr algn="r">
              <a:defRPr sz="1200"/>
            </a:lvl1pPr>
          </a:lstStyle>
          <a:p>
            <a:fld id="{704655A9-311C-44BC-941D-10941F873545}" type="datetimeFigureOut">
              <a:rPr lang="en-GB" smtClean="0"/>
              <a:pPr/>
              <a:t>04/06/2013</a:t>
            </a:fld>
            <a:endParaRPr lang="en-GB" dirty="0"/>
          </a:p>
        </p:txBody>
      </p:sp>
      <p:sp>
        <p:nvSpPr>
          <p:cNvPr id="4" name="Footer Placeholder 3"/>
          <p:cNvSpPr>
            <a:spLocks noGrp="1"/>
          </p:cNvSpPr>
          <p:nvPr>
            <p:ph type="ftr" sz="quarter" idx="2"/>
          </p:nvPr>
        </p:nvSpPr>
        <p:spPr>
          <a:xfrm>
            <a:off x="0" y="8829967"/>
            <a:ext cx="3037841" cy="46482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970937" y="8829967"/>
            <a:ext cx="3037841" cy="464820"/>
          </a:xfrm>
          <a:prstGeom prst="rect">
            <a:avLst/>
          </a:prstGeom>
        </p:spPr>
        <p:txBody>
          <a:bodyPr vert="horz" lIns="91440" tIns="45720" rIns="91440" bIns="45720" rtlCol="0" anchor="b"/>
          <a:lstStyle>
            <a:lvl1pPr algn="r">
              <a:defRPr sz="1200"/>
            </a:lvl1pPr>
          </a:lstStyle>
          <a:p>
            <a:fld id="{FBA1DCD0-2401-4A44-B89C-C43D8C7C86EE}" type="slidenum">
              <a:rPr lang="en-GB" smtClean="0"/>
              <a:pPr/>
              <a:t>‹#›</a:t>
            </a:fld>
            <a:endParaRPr lang="en-GB"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1" cy="46482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970937" y="0"/>
            <a:ext cx="3037841" cy="464820"/>
          </a:xfrm>
          <a:prstGeom prst="rect">
            <a:avLst/>
          </a:prstGeom>
        </p:spPr>
        <p:txBody>
          <a:bodyPr vert="horz" lIns="91440" tIns="45720" rIns="91440" bIns="45720" rtlCol="0"/>
          <a:lstStyle>
            <a:lvl1pPr algn="r">
              <a:defRPr sz="1200"/>
            </a:lvl1pPr>
          </a:lstStyle>
          <a:p>
            <a:fld id="{C0440E93-864C-4A76-A31A-8C21C4115ADE}" type="datetimeFigureOut">
              <a:rPr lang="en-GB" smtClean="0"/>
              <a:pPr/>
              <a:t>04/06/2013</a:t>
            </a:fld>
            <a:endParaRPr lang="en-GB"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701041" y="4415791"/>
            <a:ext cx="5608320" cy="41833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829967"/>
            <a:ext cx="3037841" cy="46482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970937" y="8829967"/>
            <a:ext cx="3037841" cy="464820"/>
          </a:xfrm>
          <a:prstGeom prst="rect">
            <a:avLst/>
          </a:prstGeom>
        </p:spPr>
        <p:txBody>
          <a:bodyPr vert="horz" lIns="91440" tIns="45720" rIns="91440" bIns="45720" rtlCol="0" anchor="b"/>
          <a:lstStyle>
            <a:lvl1pPr algn="r">
              <a:defRPr sz="1200"/>
            </a:lvl1pPr>
          </a:lstStyle>
          <a:p>
            <a:fld id="{6E14DCFB-6198-4989-A7F4-FBB15268B32C}" type="slidenum">
              <a:rPr lang="en-GB" smtClean="0"/>
              <a:pPr/>
              <a:t>‹#›</a:t>
            </a:fld>
            <a:endParaRPr lang="en-GB"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2.xml"/><Relationship Id="rId1" Type="http://schemas.openxmlformats.org/officeDocument/2006/relationships/themeOverride" Target="../theme/themeOverride1.xml"/><Relationship Id="rId4"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685800" y="2130425"/>
            <a:ext cx="7772400" cy="1470025"/>
          </a:xfrm>
        </p:spPr>
        <p:txBody>
          <a:bodyPr/>
          <a:lstStyle>
            <a:lvl1pPr algn="ctr">
              <a:defRPr/>
            </a:lvl1pPr>
          </a:lstStyle>
          <a:p>
            <a:r>
              <a:rPr lang="en-US" smtClean="0"/>
              <a:t>Click to edit Master title style</a:t>
            </a:r>
            <a:endParaRPr lang="en-GB"/>
          </a:p>
        </p:txBody>
      </p:sp>
      <p:sp>
        <p:nvSpPr>
          <p:cNvPr id="25603" name="Rectangle 3"/>
          <p:cNvSpPr>
            <a:spLocks noGrp="1" noChangeArrowheads="1"/>
          </p:cNvSpPr>
          <p:nvPr>
            <p:ph type="subTitle" idx="1"/>
          </p:nvPr>
        </p:nvSpPr>
        <p:spPr>
          <a:xfrm>
            <a:off x="1371600" y="3860800"/>
            <a:ext cx="6400800" cy="1223963"/>
          </a:xfrm>
        </p:spPr>
        <p:txBody>
          <a:bodyPr/>
          <a:lstStyle>
            <a:lvl1pPr marL="0" indent="0" algn="ctr">
              <a:buFontTx/>
              <a:buNone/>
              <a:defRPr/>
            </a:lvl1pPr>
          </a:lstStyle>
          <a:p>
            <a:r>
              <a:rPr lang="en-US" smtClean="0"/>
              <a:t>Click to edit Master subtitle style</a:t>
            </a:r>
            <a:endParaRPr lang="en-GB"/>
          </a:p>
        </p:txBody>
      </p:sp>
      <p:sp>
        <p:nvSpPr>
          <p:cNvPr id="25604" name="Rectangle 4"/>
          <p:cNvSpPr>
            <a:spLocks noGrp="1" noChangeArrowheads="1"/>
          </p:cNvSpPr>
          <p:nvPr>
            <p:ph type="dt" sz="half" idx="2"/>
          </p:nvPr>
        </p:nvSpPr>
        <p:spPr>
          <a:xfrm>
            <a:off x="457200" y="6245225"/>
            <a:ext cx="2133600" cy="476250"/>
          </a:xfrm>
        </p:spPr>
        <p:txBody>
          <a:bodyPr/>
          <a:lstStyle>
            <a:lvl1pPr>
              <a:defRPr/>
            </a:lvl1pPr>
          </a:lstStyle>
          <a:p>
            <a:endParaRPr lang="en-GB" dirty="0"/>
          </a:p>
        </p:txBody>
      </p:sp>
      <p:sp>
        <p:nvSpPr>
          <p:cNvPr id="25605" name="Rectangle 5"/>
          <p:cNvSpPr>
            <a:spLocks noGrp="1" noChangeArrowheads="1"/>
          </p:cNvSpPr>
          <p:nvPr>
            <p:ph type="ftr" sz="quarter" idx="3"/>
          </p:nvPr>
        </p:nvSpPr>
        <p:spPr>
          <a:xfrm>
            <a:off x="3124200" y="6245225"/>
            <a:ext cx="2895600" cy="476250"/>
          </a:xfrm>
        </p:spPr>
        <p:txBody>
          <a:bodyPr/>
          <a:lstStyle>
            <a:lvl1pPr>
              <a:defRPr/>
            </a:lvl1pPr>
          </a:lstStyle>
          <a:p>
            <a:endParaRPr lang="en-GB" dirty="0"/>
          </a:p>
        </p:txBody>
      </p:sp>
      <p:sp>
        <p:nvSpPr>
          <p:cNvPr id="25606" name="Rectangle 6"/>
          <p:cNvSpPr>
            <a:spLocks noGrp="1" noChangeArrowheads="1"/>
          </p:cNvSpPr>
          <p:nvPr>
            <p:ph type="sldNum" sz="quarter" idx="4"/>
          </p:nvPr>
        </p:nvSpPr>
        <p:spPr>
          <a:xfrm>
            <a:off x="6553200" y="6245225"/>
            <a:ext cx="2133600" cy="476250"/>
          </a:xfrm>
        </p:spPr>
        <p:txBody>
          <a:bodyPr/>
          <a:lstStyle>
            <a:lvl1pPr>
              <a:defRPr/>
            </a:lvl1pPr>
          </a:lstStyle>
          <a:p>
            <a:fld id="{9DA1C20E-8485-4690-9DD2-DA1BA7E90AB3}" type="slidenum">
              <a:rPr lang="en-GB"/>
              <a:pPr/>
              <a:t>‹#›</a:t>
            </a:fld>
            <a:endParaRPr lang="en-GB" dirty="0"/>
          </a:p>
        </p:txBody>
      </p:sp>
      <p:pic>
        <p:nvPicPr>
          <p:cNvPr id="25607" name="Picture 7" descr="bas of powerpoint temp"/>
          <p:cNvPicPr>
            <a:picLocks noChangeAspect="1" noChangeArrowheads="1"/>
          </p:cNvPicPr>
          <p:nvPr/>
        </p:nvPicPr>
        <p:blipFill>
          <a:blip r:embed="rId2" cstate="print"/>
          <a:srcRect/>
          <a:stretch>
            <a:fillRect/>
          </a:stretch>
        </p:blipFill>
        <p:spPr bwMode="auto">
          <a:xfrm>
            <a:off x="0" y="5108575"/>
            <a:ext cx="9144000" cy="1749425"/>
          </a:xfrm>
          <a:prstGeom prst="rect">
            <a:avLst/>
          </a:prstGeom>
          <a:noFill/>
        </p:spPr>
      </p:pic>
      <p:pic>
        <p:nvPicPr>
          <p:cNvPr id="25608" name="Picture 8" descr="NDCS logo powerpoint CMYK"/>
          <p:cNvPicPr>
            <a:picLocks noChangeAspect="1" noChangeArrowheads="1"/>
          </p:cNvPicPr>
          <p:nvPr/>
        </p:nvPicPr>
        <p:blipFill>
          <a:blip r:embed="rId3" cstate="print"/>
          <a:srcRect/>
          <a:stretch>
            <a:fillRect/>
          </a:stretch>
        </p:blipFill>
        <p:spPr bwMode="auto">
          <a:xfrm>
            <a:off x="7086600" y="228600"/>
            <a:ext cx="1790700" cy="1435100"/>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BCCBA93F-9610-41D0-B640-70CF568DB516}" type="slidenum">
              <a:rPr lang="en-GB"/>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C3D54043-7E6A-4A6F-8185-4063F851F8C1}" type="slidenum">
              <a:rPr lang="en-GB"/>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9138"/>
            <a:ext cx="3810000" cy="4103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9138"/>
            <a:ext cx="3810000" cy="4103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C6632CC6-618C-4DBB-B6DD-1D705B4C2209}" type="slidenum">
              <a:rPr lang="en-GB"/>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dirty="0"/>
          </a:p>
        </p:txBody>
      </p:sp>
      <p:sp>
        <p:nvSpPr>
          <p:cNvPr id="8" name="Footer Placeholder 7"/>
          <p:cNvSpPr>
            <a:spLocks noGrp="1"/>
          </p:cNvSpPr>
          <p:nvPr>
            <p:ph type="ftr" sz="quarter" idx="11"/>
          </p:nvPr>
        </p:nvSpPr>
        <p:spPr/>
        <p:txBody>
          <a:bodyPr/>
          <a:lstStyle>
            <a:lvl1pPr>
              <a:defRPr/>
            </a:lvl1pPr>
          </a:lstStyle>
          <a:p>
            <a:endParaRPr lang="en-GB" dirty="0"/>
          </a:p>
        </p:txBody>
      </p:sp>
      <p:sp>
        <p:nvSpPr>
          <p:cNvPr id="9" name="Slide Number Placeholder 8"/>
          <p:cNvSpPr>
            <a:spLocks noGrp="1"/>
          </p:cNvSpPr>
          <p:nvPr>
            <p:ph type="sldNum" sz="quarter" idx="12"/>
          </p:nvPr>
        </p:nvSpPr>
        <p:spPr/>
        <p:txBody>
          <a:bodyPr/>
          <a:lstStyle>
            <a:lvl1pPr>
              <a:defRPr/>
            </a:lvl1pPr>
          </a:lstStyle>
          <a:p>
            <a:fld id="{C0F92BC9-9EAE-4472-AA4E-0F76FE08F58C}" type="slidenum">
              <a:rPr lang="en-GB"/>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dirty="0"/>
          </a:p>
        </p:txBody>
      </p:sp>
      <p:sp>
        <p:nvSpPr>
          <p:cNvPr id="4" name="Footer Placeholder 3"/>
          <p:cNvSpPr>
            <a:spLocks noGrp="1"/>
          </p:cNvSpPr>
          <p:nvPr>
            <p:ph type="ftr" sz="quarter" idx="11"/>
          </p:nvPr>
        </p:nvSpPr>
        <p:spPr/>
        <p:txBody>
          <a:bodyPr/>
          <a:lstStyle>
            <a:lvl1pPr>
              <a:defRPr/>
            </a:lvl1pPr>
          </a:lstStyle>
          <a:p>
            <a:endParaRPr lang="en-GB" dirty="0"/>
          </a:p>
        </p:txBody>
      </p:sp>
      <p:sp>
        <p:nvSpPr>
          <p:cNvPr id="5" name="Slide Number Placeholder 4"/>
          <p:cNvSpPr>
            <a:spLocks noGrp="1"/>
          </p:cNvSpPr>
          <p:nvPr>
            <p:ph type="sldNum" sz="quarter" idx="12"/>
          </p:nvPr>
        </p:nvSpPr>
        <p:spPr/>
        <p:txBody>
          <a:bodyPr/>
          <a:lstStyle>
            <a:lvl1pPr>
              <a:defRPr/>
            </a:lvl1pPr>
          </a:lstStyle>
          <a:p>
            <a:fld id="{AA506082-7841-4429-9DC6-CC9794CDB833}" type="slidenum">
              <a:rPr lang="en-GB"/>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dirty="0"/>
          </a:p>
        </p:txBody>
      </p:sp>
      <p:sp>
        <p:nvSpPr>
          <p:cNvPr id="3" name="Footer Placeholder 2"/>
          <p:cNvSpPr>
            <a:spLocks noGrp="1"/>
          </p:cNvSpPr>
          <p:nvPr>
            <p:ph type="ftr" sz="quarter" idx="11"/>
          </p:nvPr>
        </p:nvSpPr>
        <p:spPr/>
        <p:txBody>
          <a:bodyPr/>
          <a:lstStyle>
            <a:lvl1pPr>
              <a:defRPr/>
            </a:lvl1pPr>
          </a:lstStyle>
          <a:p>
            <a:endParaRPr lang="en-GB" dirty="0"/>
          </a:p>
        </p:txBody>
      </p:sp>
      <p:sp>
        <p:nvSpPr>
          <p:cNvPr id="4" name="Slide Number Placeholder 3"/>
          <p:cNvSpPr>
            <a:spLocks noGrp="1"/>
          </p:cNvSpPr>
          <p:nvPr>
            <p:ph type="sldNum" sz="quarter" idx="12"/>
          </p:nvPr>
        </p:nvSpPr>
        <p:spPr/>
        <p:txBody>
          <a:bodyPr/>
          <a:lstStyle>
            <a:lvl1pPr>
              <a:defRPr/>
            </a:lvl1pPr>
          </a:lstStyle>
          <a:p>
            <a:fld id="{34098DC1-2297-4D6A-9473-99CD40C33037}" type="slidenum">
              <a:rPr lang="en-GB"/>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FB00BBF3-D436-44D2-BA82-88C5EAD921CD}" type="slidenum">
              <a:rPr lang="en-GB"/>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2801EF29-DE26-409C-B7FA-653DDDC16E03}" type="slidenum">
              <a:rPr lang="en-GB"/>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1F295352-469D-4CBB-B072-4C62DAB48845}" type="slidenum">
              <a:rPr lang="en-GB"/>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32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32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B352DC24-9269-4DBB-A732-B04567C22882}" type="slidenum">
              <a:rPr lang="en-GB"/>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685800" y="2130425"/>
            <a:ext cx="7772400" cy="1470025"/>
          </a:xfrm>
        </p:spPr>
        <p:txBody>
          <a:bodyPr/>
          <a:lstStyle>
            <a:lvl1pPr algn="ctr">
              <a:defRPr/>
            </a:lvl1pPr>
          </a:lstStyle>
          <a:p>
            <a:r>
              <a:rPr lang="en-GB"/>
              <a:t>Click to edit Master title style</a:t>
            </a:r>
          </a:p>
        </p:txBody>
      </p:sp>
      <p:sp>
        <p:nvSpPr>
          <p:cNvPr id="17411" name="Rectangle 3"/>
          <p:cNvSpPr>
            <a:spLocks noGrp="1" noChangeArrowheads="1"/>
          </p:cNvSpPr>
          <p:nvPr>
            <p:ph type="subTitle" idx="1"/>
          </p:nvPr>
        </p:nvSpPr>
        <p:spPr>
          <a:xfrm>
            <a:off x="1371600" y="3860800"/>
            <a:ext cx="6400800" cy="1223963"/>
          </a:xfrm>
        </p:spPr>
        <p:txBody>
          <a:bodyPr/>
          <a:lstStyle>
            <a:lvl1pPr marL="0" indent="0" algn="ctr">
              <a:buFontTx/>
              <a:buNone/>
              <a:defRPr/>
            </a:lvl1pPr>
          </a:lstStyle>
          <a:p>
            <a:r>
              <a:rPr lang="en-GB"/>
              <a:t>Click to edit Master subtitle style</a:t>
            </a:r>
          </a:p>
        </p:txBody>
      </p:sp>
      <p:sp>
        <p:nvSpPr>
          <p:cNvPr id="17412" name="Rectangle 4"/>
          <p:cNvSpPr>
            <a:spLocks noGrp="1" noChangeArrowheads="1"/>
          </p:cNvSpPr>
          <p:nvPr>
            <p:ph type="dt" sz="half" idx="2"/>
          </p:nvPr>
        </p:nvSpPr>
        <p:spPr>
          <a:xfrm>
            <a:off x="457200" y="6245225"/>
            <a:ext cx="2133600" cy="476250"/>
          </a:xfrm>
        </p:spPr>
        <p:txBody>
          <a:bodyPr/>
          <a:lstStyle>
            <a:lvl1pPr>
              <a:defRPr/>
            </a:lvl1pPr>
          </a:lstStyle>
          <a:p>
            <a:endParaRPr lang="en-GB" dirty="0"/>
          </a:p>
        </p:txBody>
      </p:sp>
      <p:sp>
        <p:nvSpPr>
          <p:cNvPr id="17413" name="Rectangle 5"/>
          <p:cNvSpPr>
            <a:spLocks noGrp="1" noChangeArrowheads="1"/>
          </p:cNvSpPr>
          <p:nvPr>
            <p:ph type="ftr" sz="quarter" idx="3"/>
          </p:nvPr>
        </p:nvSpPr>
        <p:spPr>
          <a:xfrm>
            <a:off x="3124200" y="6245225"/>
            <a:ext cx="2895600" cy="476250"/>
          </a:xfrm>
        </p:spPr>
        <p:txBody>
          <a:bodyPr/>
          <a:lstStyle>
            <a:lvl1pPr>
              <a:defRPr/>
            </a:lvl1pPr>
          </a:lstStyle>
          <a:p>
            <a:endParaRPr lang="en-GB" dirty="0"/>
          </a:p>
        </p:txBody>
      </p:sp>
      <p:sp>
        <p:nvSpPr>
          <p:cNvPr id="17414" name="Rectangle 6"/>
          <p:cNvSpPr>
            <a:spLocks noGrp="1" noChangeArrowheads="1"/>
          </p:cNvSpPr>
          <p:nvPr>
            <p:ph type="sldNum" sz="quarter" idx="4"/>
          </p:nvPr>
        </p:nvSpPr>
        <p:spPr>
          <a:xfrm>
            <a:off x="6553200" y="6245225"/>
            <a:ext cx="2133600" cy="476250"/>
          </a:xfrm>
        </p:spPr>
        <p:txBody>
          <a:bodyPr/>
          <a:lstStyle>
            <a:lvl1pPr>
              <a:defRPr/>
            </a:lvl1pPr>
          </a:lstStyle>
          <a:p>
            <a:fld id="{FD29256B-AE68-4894-86E9-9D485CB10E9A}" type="slidenum">
              <a:rPr lang="en-GB"/>
              <a:pPr/>
              <a:t>‹#›</a:t>
            </a:fld>
            <a:endParaRPr lang="en-GB" dirty="0"/>
          </a:p>
        </p:txBody>
      </p:sp>
      <p:pic>
        <p:nvPicPr>
          <p:cNvPr id="17415" name="Picture 7" descr="bas of powerpoint temp"/>
          <p:cNvPicPr>
            <a:picLocks noChangeAspect="1" noChangeArrowheads="1"/>
          </p:cNvPicPr>
          <p:nvPr/>
        </p:nvPicPr>
        <p:blipFill>
          <a:blip r:embed="rId3" cstate="print"/>
          <a:srcRect/>
          <a:stretch>
            <a:fillRect/>
          </a:stretch>
        </p:blipFill>
        <p:spPr bwMode="auto">
          <a:xfrm>
            <a:off x="0" y="5108575"/>
            <a:ext cx="9144000" cy="1749425"/>
          </a:xfrm>
          <a:prstGeom prst="rect">
            <a:avLst/>
          </a:prstGeom>
          <a:noFill/>
        </p:spPr>
      </p:pic>
      <p:pic>
        <p:nvPicPr>
          <p:cNvPr id="17416" name="Picture 8" descr="NDCS logo powerpoint CMYK"/>
          <p:cNvPicPr>
            <a:picLocks noChangeAspect="1" noChangeArrowheads="1"/>
          </p:cNvPicPr>
          <p:nvPr/>
        </p:nvPicPr>
        <p:blipFill>
          <a:blip r:embed="rId4" cstate="print"/>
          <a:srcRect/>
          <a:stretch>
            <a:fillRect/>
          </a:stretch>
        </p:blipFill>
        <p:spPr bwMode="auto">
          <a:xfrm>
            <a:off x="7086600" y="228600"/>
            <a:ext cx="1790700" cy="1435100"/>
          </a:xfrm>
          <a:prstGeom prst="rect">
            <a:avLst/>
          </a:prstGeom>
          <a:noFill/>
        </p:spPr>
      </p:pic>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AD5661DB-D4FA-41A4-9260-327036115C95}" type="slidenum">
              <a:rPr lang="en-GB"/>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F0441956-7131-4EBF-A630-D8EC323D57E5}" type="slidenum">
              <a:rPr lang="en-GB"/>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9138"/>
            <a:ext cx="3810000" cy="30241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9138"/>
            <a:ext cx="3810000" cy="30241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2B65442A-4D97-4C63-A2F1-AE2E7E99DB42}" type="slidenum">
              <a:rPr lang="en-GB"/>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dirty="0"/>
          </a:p>
        </p:txBody>
      </p:sp>
      <p:sp>
        <p:nvSpPr>
          <p:cNvPr id="8" name="Footer Placeholder 7"/>
          <p:cNvSpPr>
            <a:spLocks noGrp="1"/>
          </p:cNvSpPr>
          <p:nvPr>
            <p:ph type="ftr" sz="quarter" idx="11"/>
          </p:nvPr>
        </p:nvSpPr>
        <p:spPr/>
        <p:txBody>
          <a:bodyPr/>
          <a:lstStyle>
            <a:lvl1pPr>
              <a:defRPr/>
            </a:lvl1pPr>
          </a:lstStyle>
          <a:p>
            <a:endParaRPr lang="en-GB" dirty="0"/>
          </a:p>
        </p:txBody>
      </p:sp>
      <p:sp>
        <p:nvSpPr>
          <p:cNvPr id="9" name="Slide Number Placeholder 8"/>
          <p:cNvSpPr>
            <a:spLocks noGrp="1"/>
          </p:cNvSpPr>
          <p:nvPr>
            <p:ph type="sldNum" sz="quarter" idx="12"/>
          </p:nvPr>
        </p:nvSpPr>
        <p:spPr/>
        <p:txBody>
          <a:bodyPr/>
          <a:lstStyle>
            <a:lvl1pPr>
              <a:defRPr/>
            </a:lvl1pPr>
          </a:lstStyle>
          <a:p>
            <a:fld id="{76DEF530-82D5-4024-8DF1-8BBBF73B9DEA}" type="slidenum">
              <a:rPr lang="en-GB"/>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dirty="0"/>
          </a:p>
        </p:txBody>
      </p:sp>
      <p:sp>
        <p:nvSpPr>
          <p:cNvPr id="4" name="Footer Placeholder 3"/>
          <p:cNvSpPr>
            <a:spLocks noGrp="1"/>
          </p:cNvSpPr>
          <p:nvPr>
            <p:ph type="ftr" sz="quarter" idx="11"/>
          </p:nvPr>
        </p:nvSpPr>
        <p:spPr/>
        <p:txBody>
          <a:bodyPr/>
          <a:lstStyle>
            <a:lvl1pPr>
              <a:defRPr/>
            </a:lvl1pPr>
          </a:lstStyle>
          <a:p>
            <a:endParaRPr lang="en-GB" dirty="0"/>
          </a:p>
        </p:txBody>
      </p:sp>
      <p:sp>
        <p:nvSpPr>
          <p:cNvPr id="5" name="Slide Number Placeholder 4"/>
          <p:cNvSpPr>
            <a:spLocks noGrp="1"/>
          </p:cNvSpPr>
          <p:nvPr>
            <p:ph type="sldNum" sz="quarter" idx="12"/>
          </p:nvPr>
        </p:nvSpPr>
        <p:spPr/>
        <p:txBody>
          <a:bodyPr/>
          <a:lstStyle>
            <a:lvl1pPr>
              <a:defRPr/>
            </a:lvl1pPr>
          </a:lstStyle>
          <a:p>
            <a:fld id="{3FE8BF0F-1B3E-4205-B023-357E882EE342}" type="slidenum">
              <a:rPr lang="en-GB"/>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dirty="0"/>
          </a:p>
        </p:txBody>
      </p:sp>
      <p:sp>
        <p:nvSpPr>
          <p:cNvPr id="3" name="Footer Placeholder 2"/>
          <p:cNvSpPr>
            <a:spLocks noGrp="1"/>
          </p:cNvSpPr>
          <p:nvPr>
            <p:ph type="ftr" sz="quarter" idx="11"/>
          </p:nvPr>
        </p:nvSpPr>
        <p:spPr/>
        <p:txBody>
          <a:bodyPr/>
          <a:lstStyle>
            <a:lvl1pPr>
              <a:defRPr/>
            </a:lvl1pPr>
          </a:lstStyle>
          <a:p>
            <a:endParaRPr lang="en-GB" dirty="0"/>
          </a:p>
        </p:txBody>
      </p:sp>
      <p:sp>
        <p:nvSpPr>
          <p:cNvPr id="4" name="Slide Number Placeholder 3"/>
          <p:cNvSpPr>
            <a:spLocks noGrp="1"/>
          </p:cNvSpPr>
          <p:nvPr>
            <p:ph type="sldNum" sz="quarter" idx="12"/>
          </p:nvPr>
        </p:nvSpPr>
        <p:spPr/>
        <p:txBody>
          <a:bodyPr/>
          <a:lstStyle>
            <a:lvl1pPr>
              <a:defRPr/>
            </a:lvl1pPr>
          </a:lstStyle>
          <a:p>
            <a:fld id="{A90F1DB0-4B08-4F00-8928-9DC49515A064}" type="slidenum">
              <a:rPr lang="en-GB"/>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248FEE4D-3FFA-4E82-8A70-5F68C9013F8A}" type="slidenum">
              <a:rPr lang="en-GB"/>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698C459A-F1C3-4237-8632-53C9FAB67EC4}" type="slidenum">
              <a:rPr lang="en-GB"/>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031B2DED-93E2-44FE-8663-32DDC4AEFBFB}" type="slidenum">
              <a:rPr lang="en-GB"/>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44037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44037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3BE38B1B-8784-446A-8161-B809D63BB16D}" type="slidenum">
              <a:rPr lang="en-GB"/>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685800" y="609600"/>
            <a:ext cx="6262688"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24579" name="Rectangle 3"/>
          <p:cNvSpPr>
            <a:spLocks noGrp="1" noChangeArrowheads="1"/>
          </p:cNvSpPr>
          <p:nvPr>
            <p:ph type="body" idx="1"/>
          </p:nvPr>
        </p:nvSpPr>
        <p:spPr bwMode="auto">
          <a:xfrm>
            <a:off x="685800" y="1989138"/>
            <a:ext cx="7772400" cy="41036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24580"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endParaRPr lang="en-GB" dirty="0"/>
          </a:p>
        </p:txBody>
      </p:sp>
      <p:sp>
        <p:nvSpPr>
          <p:cNvPr id="24581"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endParaRPr lang="en-GB" dirty="0"/>
          </a:p>
        </p:txBody>
      </p:sp>
      <p:sp>
        <p:nvSpPr>
          <p:cNvPr id="24582"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fld id="{DD2A6D34-DDCF-4240-813D-E0BB1ADFCE71}" type="slidenum">
              <a:rPr lang="en-GB"/>
              <a:pPr/>
              <a:t>‹#›</a:t>
            </a:fld>
            <a:endParaRPr lang="en-GB" dirty="0"/>
          </a:p>
        </p:txBody>
      </p:sp>
      <p:pic>
        <p:nvPicPr>
          <p:cNvPr id="24584" name="Picture 8" descr="NDCS logo powerpoint CMYK"/>
          <p:cNvPicPr>
            <a:picLocks noChangeAspect="1" noChangeArrowheads="1"/>
          </p:cNvPicPr>
          <p:nvPr/>
        </p:nvPicPr>
        <p:blipFill>
          <a:blip r:embed="rId13" cstate="print"/>
          <a:srcRect/>
          <a:stretch>
            <a:fillRect/>
          </a:stretch>
        </p:blipFill>
        <p:spPr bwMode="auto">
          <a:xfrm>
            <a:off x="7086600" y="228600"/>
            <a:ext cx="1790700" cy="1435100"/>
          </a:xfrm>
          <a:prstGeom prst="rect">
            <a:avLst/>
          </a:prstGeom>
          <a:noFill/>
        </p:spPr>
      </p:pic>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Arial" charset="0"/>
          <a:ea typeface="ＭＳ Ｐゴシック" pitchFamily="1" charset="-128"/>
        </a:defRPr>
      </a:lvl2pPr>
      <a:lvl3pPr algn="l" rtl="0" eaLnBrk="1" fontAlgn="base" hangingPunct="1">
        <a:spcBef>
          <a:spcPct val="0"/>
        </a:spcBef>
        <a:spcAft>
          <a:spcPct val="0"/>
        </a:spcAft>
        <a:defRPr sz="4400">
          <a:solidFill>
            <a:schemeClr val="tx2"/>
          </a:solidFill>
          <a:latin typeface="Arial" charset="0"/>
          <a:ea typeface="ＭＳ Ｐゴシック" pitchFamily="1" charset="-128"/>
        </a:defRPr>
      </a:lvl3pPr>
      <a:lvl4pPr algn="l" rtl="0" eaLnBrk="1" fontAlgn="base" hangingPunct="1">
        <a:spcBef>
          <a:spcPct val="0"/>
        </a:spcBef>
        <a:spcAft>
          <a:spcPct val="0"/>
        </a:spcAft>
        <a:defRPr sz="4400">
          <a:solidFill>
            <a:schemeClr val="tx2"/>
          </a:solidFill>
          <a:latin typeface="Arial" charset="0"/>
          <a:ea typeface="ＭＳ Ｐゴシック" pitchFamily="1" charset="-128"/>
        </a:defRPr>
      </a:lvl4pPr>
      <a:lvl5pPr algn="l" rtl="0" eaLnBrk="1" fontAlgn="base" hangingPunct="1">
        <a:spcBef>
          <a:spcPct val="0"/>
        </a:spcBef>
        <a:spcAft>
          <a:spcPct val="0"/>
        </a:spcAft>
        <a:defRPr sz="4400">
          <a:solidFill>
            <a:schemeClr val="tx2"/>
          </a:solidFill>
          <a:latin typeface="Arial" charset="0"/>
          <a:ea typeface="ＭＳ Ｐゴシック" pitchFamily="1" charset="-128"/>
        </a:defRPr>
      </a:lvl5pPr>
      <a:lvl6pPr marL="457200" algn="l" rtl="0" eaLnBrk="1" fontAlgn="base" hangingPunct="1">
        <a:spcBef>
          <a:spcPct val="0"/>
        </a:spcBef>
        <a:spcAft>
          <a:spcPct val="0"/>
        </a:spcAft>
        <a:defRPr sz="4400">
          <a:solidFill>
            <a:schemeClr val="tx2"/>
          </a:solidFill>
          <a:latin typeface="Arial" charset="0"/>
          <a:ea typeface="ＭＳ Ｐゴシック" pitchFamily="1" charset="-128"/>
        </a:defRPr>
      </a:lvl6pPr>
      <a:lvl7pPr marL="914400" algn="l" rtl="0" eaLnBrk="1" fontAlgn="base" hangingPunct="1">
        <a:spcBef>
          <a:spcPct val="0"/>
        </a:spcBef>
        <a:spcAft>
          <a:spcPct val="0"/>
        </a:spcAft>
        <a:defRPr sz="4400">
          <a:solidFill>
            <a:schemeClr val="tx2"/>
          </a:solidFill>
          <a:latin typeface="Arial" charset="0"/>
          <a:ea typeface="ＭＳ Ｐゴシック" pitchFamily="1" charset="-128"/>
        </a:defRPr>
      </a:lvl7pPr>
      <a:lvl8pPr marL="1371600" algn="l" rtl="0" eaLnBrk="1" fontAlgn="base" hangingPunct="1">
        <a:spcBef>
          <a:spcPct val="0"/>
        </a:spcBef>
        <a:spcAft>
          <a:spcPct val="0"/>
        </a:spcAft>
        <a:defRPr sz="4400">
          <a:solidFill>
            <a:schemeClr val="tx2"/>
          </a:solidFill>
          <a:latin typeface="Arial" charset="0"/>
          <a:ea typeface="ＭＳ Ｐゴシック" pitchFamily="1" charset="-128"/>
        </a:defRPr>
      </a:lvl8pPr>
      <a:lvl9pPr marL="1828800" algn="l" rtl="0" eaLnBrk="1" fontAlgn="base" hangingPunct="1">
        <a:spcBef>
          <a:spcPct val="0"/>
        </a:spcBef>
        <a:spcAft>
          <a:spcPct val="0"/>
        </a:spcAft>
        <a:defRPr sz="4400">
          <a:solidFill>
            <a:schemeClr val="tx2"/>
          </a:solidFill>
          <a:latin typeface="Arial" charset="0"/>
          <a:ea typeface="ＭＳ Ｐゴシック" pitchFamily="1"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bwMode="auto">
          <a:xfrm>
            <a:off x="685800" y="609600"/>
            <a:ext cx="6262688"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43" name="Rectangle 3"/>
          <p:cNvSpPr>
            <a:spLocks noGrp="1" noChangeArrowheads="1"/>
          </p:cNvSpPr>
          <p:nvPr>
            <p:ph type="body" idx="1"/>
          </p:nvPr>
        </p:nvSpPr>
        <p:spPr bwMode="auto">
          <a:xfrm>
            <a:off x="685800" y="1989138"/>
            <a:ext cx="7772400" cy="30241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endParaRPr lang="en-GB" dirty="0"/>
          </a:p>
        </p:txBody>
      </p:sp>
      <p:sp>
        <p:nvSpPr>
          <p:cNvPr id="10245"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endParaRPr lang="en-GB" dirty="0"/>
          </a:p>
        </p:txBody>
      </p:sp>
      <p:sp>
        <p:nvSpPr>
          <p:cNvPr id="10246"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fld id="{F48215E3-C58B-441B-A23D-D6301EB21AAF}" type="slidenum">
              <a:rPr lang="en-GB"/>
              <a:pPr/>
              <a:t>‹#›</a:t>
            </a:fld>
            <a:endParaRPr lang="en-GB" dirty="0"/>
          </a:p>
        </p:txBody>
      </p:sp>
      <p:pic>
        <p:nvPicPr>
          <p:cNvPr id="10247" name="Picture 7" descr="bas of powerpoint temp"/>
          <p:cNvPicPr>
            <a:picLocks noChangeAspect="1" noChangeArrowheads="1"/>
          </p:cNvPicPr>
          <p:nvPr/>
        </p:nvPicPr>
        <p:blipFill>
          <a:blip r:embed="rId13" cstate="print"/>
          <a:srcRect/>
          <a:stretch>
            <a:fillRect/>
          </a:stretch>
        </p:blipFill>
        <p:spPr bwMode="auto">
          <a:xfrm>
            <a:off x="0" y="5108575"/>
            <a:ext cx="9144000" cy="1749425"/>
          </a:xfrm>
          <a:prstGeom prst="rect">
            <a:avLst/>
          </a:prstGeom>
          <a:noFill/>
        </p:spPr>
      </p:pic>
      <p:pic>
        <p:nvPicPr>
          <p:cNvPr id="10248" name="Picture 8" descr="NDCS logo powerpoint CMYK"/>
          <p:cNvPicPr>
            <a:picLocks noChangeAspect="1" noChangeArrowheads="1"/>
          </p:cNvPicPr>
          <p:nvPr/>
        </p:nvPicPr>
        <p:blipFill>
          <a:blip r:embed="rId14" cstate="print"/>
          <a:srcRect/>
          <a:stretch>
            <a:fillRect/>
          </a:stretch>
        </p:blipFill>
        <p:spPr bwMode="auto">
          <a:xfrm>
            <a:off x="7086600" y="228600"/>
            <a:ext cx="1790700" cy="1435100"/>
          </a:xfrm>
          <a:prstGeom prst="rect">
            <a:avLst/>
          </a:prstGeom>
          <a:noFill/>
        </p:spPr>
      </p:pic>
    </p:spTree>
  </p:cSld>
  <p:clrMap bg1="lt1" tx1="dk1" bg2="lt2" tx2="dk2" accent1="accent1" accent2="accent2" accent3="accent3" accent4="accent4" accent5="accent5" accent6="accent6" hlink="hlink" folHlink="folHlink"/>
  <p:sldLayoutIdLst>
    <p:sldLayoutId id="2147483651"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ea typeface="ＭＳ Ｐゴシック" pitchFamily="1" charset="-128"/>
        </a:defRPr>
      </a:lvl2pPr>
      <a:lvl3pPr algn="l" rtl="0" fontAlgn="base">
        <a:spcBef>
          <a:spcPct val="0"/>
        </a:spcBef>
        <a:spcAft>
          <a:spcPct val="0"/>
        </a:spcAft>
        <a:defRPr sz="4400">
          <a:solidFill>
            <a:schemeClr val="tx2"/>
          </a:solidFill>
          <a:latin typeface="Arial" charset="0"/>
          <a:ea typeface="ＭＳ Ｐゴシック" pitchFamily="1" charset="-128"/>
        </a:defRPr>
      </a:lvl3pPr>
      <a:lvl4pPr algn="l" rtl="0" fontAlgn="base">
        <a:spcBef>
          <a:spcPct val="0"/>
        </a:spcBef>
        <a:spcAft>
          <a:spcPct val="0"/>
        </a:spcAft>
        <a:defRPr sz="4400">
          <a:solidFill>
            <a:schemeClr val="tx2"/>
          </a:solidFill>
          <a:latin typeface="Arial" charset="0"/>
          <a:ea typeface="ＭＳ Ｐゴシック" pitchFamily="1" charset="-128"/>
        </a:defRPr>
      </a:lvl4pPr>
      <a:lvl5pPr algn="l" rtl="0" fontAlgn="base">
        <a:spcBef>
          <a:spcPct val="0"/>
        </a:spcBef>
        <a:spcAft>
          <a:spcPct val="0"/>
        </a:spcAft>
        <a:defRPr sz="4400">
          <a:solidFill>
            <a:schemeClr val="tx2"/>
          </a:solidFill>
          <a:latin typeface="Arial" charset="0"/>
          <a:ea typeface="ＭＳ Ｐゴシック" pitchFamily="1" charset="-128"/>
        </a:defRPr>
      </a:lvl5pPr>
      <a:lvl6pPr marL="457200" algn="l" rtl="0" fontAlgn="base">
        <a:spcBef>
          <a:spcPct val="0"/>
        </a:spcBef>
        <a:spcAft>
          <a:spcPct val="0"/>
        </a:spcAft>
        <a:defRPr sz="4400">
          <a:solidFill>
            <a:schemeClr val="tx2"/>
          </a:solidFill>
          <a:latin typeface="Arial" charset="0"/>
          <a:ea typeface="ＭＳ Ｐゴシック" pitchFamily="1" charset="-128"/>
        </a:defRPr>
      </a:lvl6pPr>
      <a:lvl7pPr marL="914400" algn="l" rtl="0" fontAlgn="base">
        <a:spcBef>
          <a:spcPct val="0"/>
        </a:spcBef>
        <a:spcAft>
          <a:spcPct val="0"/>
        </a:spcAft>
        <a:defRPr sz="4400">
          <a:solidFill>
            <a:schemeClr val="tx2"/>
          </a:solidFill>
          <a:latin typeface="Arial" charset="0"/>
          <a:ea typeface="ＭＳ Ｐゴシック" pitchFamily="1" charset="-128"/>
        </a:defRPr>
      </a:lvl7pPr>
      <a:lvl8pPr marL="1371600" algn="l" rtl="0" fontAlgn="base">
        <a:spcBef>
          <a:spcPct val="0"/>
        </a:spcBef>
        <a:spcAft>
          <a:spcPct val="0"/>
        </a:spcAft>
        <a:defRPr sz="4400">
          <a:solidFill>
            <a:schemeClr val="tx2"/>
          </a:solidFill>
          <a:latin typeface="Arial" charset="0"/>
          <a:ea typeface="ＭＳ Ｐゴシック" pitchFamily="1" charset="-128"/>
        </a:defRPr>
      </a:lvl8pPr>
      <a:lvl9pPr marL="1828800" algn="l" rtl="0" fontAlgn="base">
        <a:spcBef>
          <a:spcPct val="0"/>
        </a:spcBef>
        <a:spcAft>
          <a:spcPct val="0"/>
        </a:spcAft>
        <a:defRPr sz="4400">
          <a:solidFill>
            <a:schemeClr val="tx2"/>
          </a:solidFill>
          <a:latin typeface="Arial" charset="0"/>
          <a:ea typeface="ＭＳ Ｐゴシック" pitchFamily="1" charset="-128"/>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b="1" dirty="0" smtClean="0"/>
              <a:t>Post 16 Funding </a:t>
            </a:r>
            <a:endParaRPr lang="en-GB" sz="5400" b="1" dirty="0"/>
          </a:p>
        </p:txBody>
      </p:sp>
      <p:sp>
        <p:nvSpPr>
          <p:cNvPr id="6" name="Content Placeholder 5"/>
          <p:cNvSpPr>
            <a:spLocks noGrp="1"/>
          </p:cNvSpPr>
          <p:nvPr>
            <p:ph sz="half" idx="1"/>
          </p:nvPr>
        </p:nvSpPr>
        <p:spPr>
          <a:xfrm>
            <a:off x="395536" y="1989138"/>
            <a:ext cx="4824536" cy="4536206"/>
          </a:xfrm>
        </p:spPr>
        <p:txBody>
          <a:bodyPr/>
          <a:lstStyle/>
          <a:p>
            <a:pPr algn="ctr">
              <a:buNone/>
            </a:pPr>
            <a:r>
              <a:rPr lang="en-GB" sz="3600" dirty="0" smtClean="0"/>
              <a:t>NatSIP </a:t>
            </a:r>
          </a:p>
          <a:p>
            <a:pPr algn="ctr">
              <a:buNone/>
            </a:pPr>
            <a:r>
              <a:rPr lang="en-GB" sz="3600" dirty="0" smtClean="0"/>
              <a:t>Working Day</a:t>
            </a:r>
          </a:p>
          <a:p>
            <a:pPr algn="ctr">
              <a:buNone/>
            </a:pPr>
            <a:r>
              <a:rPr lang="en-GB" sz="3600" dirty="0" smtClean="0"/>
              <a:t>June 13</a:t>
            </a:r>
          </a:p>
          <a:p>
            <a:pPr algn="ctr">
              <a:buNone/>
            </a:pPr>
            <a:r>
              <a:rPr lang="en-GB" sz="3000" dirty="0" smtClean="0"/>
              <a:t>Brian Gale</a:t>
            </a:r>
          </a:p>
          <a:p>
            <a:pPr algn="ctr">
              <a:buNone/>
            </a:pPr>
            <a:r>
              <a:rPr lang="en-GB" sz="3000" dirty="0" smtClean="0"/>
              <a:t>National Deaf Children’s Society</a:t>
            </a:r>
          </a:p>
          <a:p>
            <a:pPr algn="ctr">
              <a:buNone/>
            </a:pPr>
            <a:r>
              <a:rPr lang="en-GB" sz="3000" dirty="0" smtClean="0"/>
              <a:t>Special Education Consortium</a:t>
            </a:r>
            <a:endParaRPr lang="en-GB" sz="3000" dirty="0"/>
          </a:p>
        </p:txBody>
      </p:sp>
      <p:pic>
        <p:nvPicPr>
          <p:cNvPr id="7" name="Content Placeholder 7" descr="confused-money-counter.jpg"/>
          <p:cNvPicPr>
            <a:picLocks noGrp="1" noChangeAspect="1"/>
          </p:cNvPicPr>
          <p:nvPr>
            <p:ph sz="half" idx="2"/>
          </p:nvPr>
        </p:nvPicPr>
        <p:blipFill>
          <a:blip r:embed="rId2" cstate="print"/>
          <a:stretch>
            <a:fillRect/>
          </a:stretch>
        </p:blipFill>
        <p:spPr>
          <a:xfrm>
            <a:off x="4932040" y="1772816"/>
            <a:ext cx="4032448" cy="4536504"/>
          </a:xfr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16-24 High Needs Before the reforms</a:t>
            </a:r>
            <a:endParaRPr lang="en-GB" dirty="0"/>
          </a:p>
        </p:txBody>
      </p:sp>
      <p:sp>
        <p:nvSpPr>
          <p:cNvPr id="3" name="Content Placeholder 2"/>
          <p:cNvSpPr>
            <a:spLocks noGrp="1"/>
          </p:cNvSpPr>
          <p:nvPr>
            <p:ph idx="1"/>
          </p:nvPr>
        </p:nvSpPr>
        <p:spPr/>
        <p:txBody>
          <a:bodyPr/>
          <a:lstStyle/>
          <a:p>
            <a:pPr>
              <a:buNone/>
            </a:pPr>
            <a:r>
              <a:rPr lang="en-GB" sz="3000" dirty="0" smtClean="0"/>
              <a:t>Four elements:</a:t>
            </a:r>
          </a:p>
          <a:p>
            <a:pPr marL="514350" indent="-514350">
              <a:buAutoNum type="alphaLcParenR"/>
            </a:pPr>
            <a:r>
              <a:rPr lang="en-GB" sz="3000" dirty="0" smtClean="0"/>
              <a:t>SEN block grant (given to LAs for post 16 students with SEN in schools)</a:t>
            </a:r>
          </a:p>
          <a:p>
            <a:pPr marL="514350" indent="-514350">
              <a:buAutoNum type="alphaLcParenR"/>
            </a:pPr>
            <a:r>
              <a:rPr lang="en-GB" sz="3000" dirty="0" smtClean="0"/>
              <a:t>Specialist placements (mainly independent)</a:t>
            </a:r>
          </a:p>
          <a:p>
            <a:pPr marL="514350" indent="-514350">
              <a:buAutoNum type="alphaLcParenR"/>
            </a:pPr>
            <a:r>
              <a:rPr lang="en-GB" sz="3000" dirty="0" smtClean="0"/>
              <a:t>High needs students in FE colleges</a:t>
            </a:r>
          </a:p>
          <a:p>
            <a:pPr marL="514350" indent="-514350">
              <a:buAutoNum type="alphaLcParenR"/>
            </a:pPr>
            <a:r>
              <a:rPr lang="en-GB" sz="3000" dirty="0" smtClean="0"/>
              <a:t>Additional Learning Support (ALS) allocated according to a complex formula</a:t>
            </a:r>
          </a:p>
          <a:p>
            <a:pPr marL="514350" indent="-514350">
              <a:buAutoNum type="alphaLcParenR"/>
            </a:pPr>
            <a:endParaRPr lang="en-GB"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law</a:t>
            </a:r>
            <a:endParaRPr lang="en-GB" dirty="0"/>
          </a:p>
        </p:txBody>
      </p:sp>
      <p:sp>
        <p:nvSpPr>
          <p:cNvPr id="3" name="Content Placeholder 2"/>
          <p:cNvSpPr>
            <a:spLocks noGrp="1"/>
          </p:cNvSpPr>
          <p:nvPr>
            <p:ph idx="1"/>
          </p:nvPr>
        </p:nvSpPr>
        <p:spPr/>
        <p:txBody>
          <a:bodyPr/>
          <a:lstStyle/>
          <a:p>
            <a:r>
              <a:rPr lang="en-GB" dirty="0" smtClean="0"/>
              <a:t> </a:t>
            </a:r>
            <a:r>
              <a:rPr lang="en-GB" sz="3400" dirty="0" smtClean="0"/>
              <a:t>S 15ZA Education Act 1996: Duty on LAs to secure the provision for LLDD under 25 and subject to a learning difficulty assessment (LDA).</a:t>
            </a:r>
          </a:p>
          <a:p>
            <a:pPr>
              <a:buNone/>
            </a:pPr>
            <a:r>
              <a:rPr lang="en-GB" sz="3400" dirty="0" smtClean="0"/>
              <a:t> </a:t>
            </a:r>
          </a:p>
          <a:p>
            <a:r>
              <a:rPr lang="en-GB" sz="3400" dirty="0" smtClean="0"/>
              <a:t>The EFA passes funds to institutions and LAs in accordance with the commissioning decisions of LAs.</a:t>
            </a:r>
            <a:r>
              <a:rPr lang="en-GB" dirty="0" smtClean="0"/>
              <a:t> </a:t>
            </a:r>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law</a:t>
            </a:r>
            <a:endParaRPr lang="en-GB" dirty="0"/>
          </a:p>
        </p:txBody>
      </p:sp>
      <p:sp>
        <p:nvSpPr>
          <p:cNvPr id="3" name="Content Placeholder 2"/>
          <p:cNvSpPr>
            <a:spLocks noGrp="1"/>
          </p:cNvSpPr>
          <p:nvPr>
            <p:ph idx="1"/>
          </p:nvPr>
        </p:nvSpPr>
        <p:spPr/>
        <p:txBody>
          <a:bodyPr/>
          <a:lstStyle/>
          <a:p>
            <a:r>
              <a:rPr lang="en-GB" dirty="0" smtClean="0"/>
              <a:t>The Skills Funding Agency (Dept of BIS) has a duty to secure the reasonable facilities for education and training (particular qualifications) suitable to the requirements of young people who are over 19, </a:t>
            </a:r>
            <a:r>
              <a:rPr lang="en-GB" b="1" dirty="0" smtClean="0"/>
              <a:t>other than those who are under 25 and subject to a LDA</a:t>
            </a:r>
            <a:r>
              <a:rPr lang="en-GB" dirty="0" smtClean="0"/>
              <a:t>. </a:t>
            </a:r>
          </a:p>
          <a:p>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law and LDAs</a:t>
            </a:r>
            <a:endParaRPr lang="en-GB" dirty="0"/>
          </a:p>
        </p:txBody>
      </p:sp>
      <p:sp>
        <p:nvSpPr>
          <p:cNvPr id="3" name="Content Placeholder 2"/>
          <p:cNvSpPr>
            <a:spLocks noGrp="1"/>
          </p:cNvSpPr>
          <p:nvPr>
            <p:ph idx="1"/>
          </p:nvPr>
        </p:nvSpPr>
        <p:spPr/>
        <p:txBody>
          <a:bodyPr/>
          <a:lstStyle/>
          <a:p>
            <a:r>
              <a:rPr lang="en-GB" dirty="0" smtClean="0"/>
              <a:t>‘Subject to a LDA’ covers those with a  LDA and those where arrangements for one to be conducted have been made or are required to be made. They are required to be made if the child has a statement of SEN. There is a power to undertake a LDA in wider circumstance </a:t>
            </a:r>
          </a:p>
          <a:p>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new system: Low level needs funding</a:t>
            </a:r>
            <a:endParaRPr lang="en-GB" b="1" dirty="0"/>
          </a:p>
        </p:txBody>
      </p:sp>
      <p:sp>
        <p:nvSpPr>
          <p:cNvPr id="3" name="Content Placeholder 2"/>
          <p:cNvSpPr>
            <a:spLocks noGrp="1"/>
          </p:cNvSpPr>
          <p:nvPr>
            <p:ph idx="1"/>
          </p:nvPr>
        </p:nvSpPr>
        <p:spPr/>
        <p:txBody>
          <a:bodyPr/>
          <a:lstStyle/>
          <a:p>
            <a:r>
              <a:rPr lang="en-GB" sz="2800" dirty="0" smtClean="0"/>
              <a:t>For all students whose additional support needs cost less than £6,000:</a:t>
            </a:r>
          </a:p>
          <a:p>
            <a:r>
              <a:rPr lang="en-GB" sz="2800" dirty="0" smtClean="0"/>
              <a:t>Post-16 providers will have Additional Learning Support funding for: </a:t>
            </a:r>
          </a:p>
          <a:p>
            <a:pPr>
              <a:buFontTx/>
              <a:buChar char="-"/>
            </a:pPr>
            <a:r>
              <a:rPr lang="en-GB" sz="2800" dirty="0" smtClean="0"/>
              <a:t> ‘disadvantage’ and;</a:t>
            </a:r>
          </a:p>
          <a:p>
            <a:pPr>
              <a:buFontTx/>
              <a:buChar char="-"/>
            </a:pPr>
            <a:r>
              <a:rPr lang="en-GB" sz="2800" dirty="0" smtClean="0"/>
              <a:t> ‘low level learning difficulties and disabilities</a:t>
            </a:r>
          </a:p>
          <a:p>
            <a:r>
              <a:rPr lang="en-GB" sz="2800" dirty="0" smtClean="0"/>
              <a:t>EFA will set a minimum allocation for the single disadvantage fund for institutions at £6,000</a:t>
            </a:r>
          </a:p>
          <a:p>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16-19 funding formula</a:t>
            </a:r>
            <a:endParaRPr lang="en-GB" b="1" dirty="0"/>
          </a:p>
        </p:txBody>
      </p:sp>
      <p:sp>
        <p:nvSpPr>
          <p:cNvPr id="3" name="Content Placeholder 2"/>
          <p:cNvSpPr>
            <a:spLocks noGrp="1"/>
          </p:cNvSpPr>
          <p:nvPr>
            <p:ph idx="1"/>
          </p:nvPr>
        </p:nvSpPr>
        <p:spPr/>
        <p:txBody>
          <a:bodyPr/>
          <a:lstStyle/>
          <a:p>
            <a:r>
              <a:rPr lang="en-GB" sz="3600" dirty="0" smtClean="0"/>
              <a:t>This will be calculated and allocated according to:</a:t>
            </a:r>
          </a:p>
          <a:p>
            <a:pPr>
              <a:buFontTx/>
              <a:buChar char="-"/>
            </a:pPr>
            <a:r>
              <a:rPr lang="en-GB" sz="3600" dirty="0" smtClean="0"/>
              <a:t>A deprivation based measure</a:t>
            </a:r>
          </a:p>
          <a:p>
            <a:pPr>
              <a:buFontTx/>
              <a:buChar char="-"/>
            </a:pPr>
            <a:r>
              <a:rPr lang="en-GB" sz="3600" dirty="0" smtClean="0"/>
              <a:t>The numbers of students without C grades in English and/or Maths (£480 for one - £960 per student for two)</a:t>
            </a:r>
            <a:endParaRPr lang="en-GB" sz="3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16-19 Funding Formula</a:t>
            </a:r>
            <a:endParaRPr lang="en-GB" b="1" dirty="0"/>
          </a:p>
        </p:txBody>
      </p:sp>
      <p:sp>
        <p:nvSpPr>
          <p:cNvPr id="3" name="Content Placeholder 2"/>
          <p:cNvSpPr>
            <a:spLocks noGrp="1"/>
          </p:cNvSpPr>
          <p:nvPr>
            <p:ph idx="1"/>
          </p:nvPr>
        </p:nvSpPr>
        <p:spPr/>
        <p:txBody>
          <a:bodyPr/>
          <a:lstStyle/>
          <a:p>
            <a:endParaRPr lang="en-GB" dirty="0" smtClean="0"/>
          </a:p>
          <a:p>
            <a:r>
              <a:rPr lang="en-GB" dirty="0" smtClean="0"/>
              <a:t>£100m of ‘Additional Learning Support’ funding has been removed and is being used to fund the core programme costs (element 1) for post-16 pupils. </a:t>
            </a:r>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High Needs – a recap</a:t>
            </a:r>
            <a:endParaRPr lang="en-GB" dirty="0"/>
          </a:p>
        </p:txBody>
      </p:sp>
      <p:pic>
        <p:nvPicPr>
          <p:cNvPr id="7" name="Content Placeholder 6" descr="memory.jpg"/>
          <p:cNvPicPr>
            <a:picLocks noGrp="1" noChangeAspect="1"/>
          </p:cNvPicPr>
          <p:nvPr>
            <p:ph sz="half" idx="1"/>
          </p:nvPr>
        </p:nvPicPr>
        <p:blipFill>
          <a:blip r:embed="rId2" cstate="print"/>
          <a:stretch>
            <a:fillRect/>
          </a:stretch>
        </p:blipFill>
        <p:spPr>
          <a:xfrm>
            <a:off x="1162050" y="2064544"/>
            <a:ext cx="2857500" cy="3952875"/>
          </a:xfrm>
        </p:spPr>
      </p:pic>
      <p:pic>
        <p:nvPicPr>
          <p:cNvPr id="8" name="Content Placeholder 7" descr="memory1.jpg"/>
          <p:cNvPicPr>
            <a:picLocks noGrp="1" noChangeAspect="1"/>
          </p:cNvPicPr>
          <p:nvPr>
            <p:ph sz="half" idx="2"/>
          </p:nvPr>
        </p:nvPicPr>
        <p:blipFill>
          <a:blip r:embed="rId3" cstate="print"/>
          <a:stretch>
            <a:fillRect/>
          </a:stretch>
        </p:blipFill>
        <p:spPr>
          <a:xfrm>
            <a:off x="4976812" y="2132856"/>
            <a:ext cx="3152775" cy="3960440"/>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a:t>
            </a:r>
            <a:endParaRPr lang="en-GB" dirty="0"/>
          </a:p>
        </p:txBody>
      </p:sp>
      <p:sp>
        <p:nvSpPr>
          <p:cNvPr id="3" name="Content Placeholder 2"/>
          <p:cNvSpPr>
            <a:spLocks noGrp="1"/>
          </p:cNvSpPr>
          <p:nvPr>
            <p:ph idx="1"/>
          </p:nvPr>
        </p:nvSpPr>
        <p:spPr/>
        <p:txBody>
          <a:bodyPr/>
          <a:lstStyle/>
          <a:p>
            <a:r>
              <a:rPr lang="en-GB" i="1" dirty="0" smtClean="0"/>
              <a:t>“A place plus approach to high needs will ensure that all providers, mainstream and specialist, will be funded on an equivalent basis. This approach as been designed to be straightforward and transparent, so as to encourage flexibility and where appropriate, improve choice”</a:t>
            </a:r>
            <a:endParaRPr lang="en-GB" i="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b="1" dirty="0" smtClean="0"/>
              <a:t>High Needs Block</a:t>
            </a:r>
            <a:endParaRPr lang="en-GB" sz="5400" b="1" dirty="0"/>
          </a:p>
        </p:txBody>
      </p:sp>
      <p:sp>
        <p:nvSpPr>
          <p:cNvPr id="3" name="Content Placeholder 2"/>
          <p:cNvSpPr>
            <a:spLocks noGrp="1"/>
          </p:cNvSpPr>
          <p:nvPr>
            <p:ph idx="1"/>
          </p:nvPr>
        </p:nvSpPr>
        <p:spPr/>
        <p:txBody>
          <a:bodyPr/>
          <a:lstStyle/>
          <a:p>
            <a:pPr>
              <a:buNone/>
            </a:pPr>
            <a:r>
              <a:rPr lang="en-GB" sz="4000" b="1" dirty="0" smtClean="0"/>
              <a:t>A commissioning budget for C&amp;YP with High Level Needs – 0-24 years </a:t>
            </a:r>
          </a:p>
          <a:p>
            <a:pPr>
              <a:buNone/>
            </a:pPr>
            <a:r>
              <a:rPr lang="en-GB" b="1" dirty="0" smtClean="0"/>
              <a:t>ie those who require provision costing more than about £10,000 </a:t>
            </a:r>
          </a:p>
          <a:p>
            <a:pPr>
              <a:buNone/>
            </a:pPr>
            <a:r>
              <a:rPr lang="en-GB" b="1" dirty="0" smtClean="0"/>
              <a:t>Also specialist support services for low level and high level needs</a:t>
            </a:r>
          </a:p>
          <a:p>
            <a:pPr>
              <a:buNone/>
            </a:pPr>
            <a:endParaRPr lang="en-GB" sz="4000" dirty="0" smtClean="0"/>
          </a:p>
          <a:p>
            <a:endParaRPr lang="en-GB" dirty="0" smtClean="0"/>
          </a:p>
          <a:p>
            <a:pPr>
              <a:buNone/>
            </a:pPr>
            <a:r>
              <a:rPr lang="en-GB" sz="4400" dirty="0" smtClean="0"/>
              <a:t>	</a:t>
            </a:r>
            <a:endParaRPr lang="en-GB" sz="4800"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b="1" dirty="0" smtClean="0"/>
              <a:t>High Needs Block</a:t>
            </a:r>
            <a:endParaRPr lang="en-GB" sz="5400" b="1" dirty="0"/>
          </a:p>
        </p:txBody>
      </p:sp>
      <p:sp>
        <p:nvSpPr>
          <p:cNvPr id="3" name="Content Placeholder 2"/>
          <p:cNvSpPr>
            <a:spLocks noGrp="1"/>
          </p:cNvSpPr>
          <p:nvPr>
            <p:ph idx="1"/>
          </p:nvPr>
        </p:nvSpPr>
        <p:spPr/>
        <p:txBody>
          <a:bodyPr/>
          <a:lstStyle/>
          <a:p>
            <a:pPr>
              <a:buNone/>
            </a:pPr>
            <a:r>
              <a:rPr lang="en-GB" dirty="0" smtClean="0"/>
              <a:t>2 parts:</a:t>
            </a:r>
          </a:p>
          <a:p>
            <a:pPr marL="742950" indent="-742950">
              <a:buAutoNum type="alphaLcParenR"/>
            </a:pPr>
            <a:r>
              <a:rPr lang="en-GB" dirty="0" smtClean="0"/>
              <a:t>Pre 16</a:t>
            </a:r>
          </a:p>
          <a:p>
            <a:pPr marL="742950" indent="-742950">
              <a:buAutoNum type="alphaLcParenR"/>
            </a:pPr>
            <a:r>
              <a:rPr lang="en-GB" dirty="0" smtClean="0"/>
              <a:t>16-24 years for high needs students (don’t have to have a statement or Learning Difficulty Assessment or EHC Plan – they have to have high needs)</a:t>
            </a:r>
          </a:p>
          <a:p>
            <a:endParaRPr lang="en-GB" dirty="0" smtClean="0"/>
          </a:p>
          <a:p>
            <a:pPr>
              <a:buNone/>
            </a:pPr>
            <a:r>
              <a:rPr lang="en-GB" sz="4400" dirty="0" smtClean="0"/>
              <a:t>	</a:t>
            </a:r>
            <a:endParaRPr lang="en-GB" sz="4800"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 16 High Needs</a:t>
            </a:r>
            <a:endParaRPr lang="en-GB" dirty="0"/>
          </a:p>
        </p:txBody>
      </p:sp>
      <p:sp>
        <p:nvSpPr>
          <p:cNvPr id="3" name="Content Placeholder 2"/>
          <p:cNvSpPr>
            <a:spLocks noGrp="1"/>
          </p:cNvSpPr>
          <p:nvPr>
            <p:ph idx="1"/>
          </p:nvPr>
        </p:nvSpPr>
        <p:spPr/>
        <p:txBody>
          <a:bodyPr/>
          <a:lstStyle/>
          <a:p>
            <a:pPr>
              <a:buNone/>
            </a:pPr>
            <a:r>
              <a:rPr lang="en-GB" sz="3000" dirty="0" smtClean="0"/>
              <a:t>LA allocation includes place based funding (ie £10k) for specialist places in maintained schools, academies </a:t>
            </a:r>
            <a:r>
              <a:rPr lang="en-GB" sz="3000" b="1" dirty="0" smtClean="0"/>
              <a:t>but</a:t>
            </a:r>
          </a:p>
          <a:p>
            <a:pPr>
              <a:buNone/>
            </a:pPr>
            <a:r>
              <a:rPr lang="en-GB" sz="3000" dirty="0" smtClean="0"/>
              <a:t>Place funding for specialist places in academies and NMSS comes direct from the EFA so the LAs allocation will be adjusted. Existing mainstream academies won’t start on the new system until Sept 13</a:t>
            </a:r>
            <a:endParaRPr lang="en-GB" sz="30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HNB Post 16 : Allocation of money</a:t>
            </a:r>
            <a:endParaRPr lang="en-GB" b="1" dirty="0"/>
          </a:p>
        </p:txBody>
      </p:sp>
      <p:pic>
        <p:nvPicPr>
          <p:cNvPr id="7" name="Content Placeholder 6" descr="291-State-of-Confusion.jpg"/>
          <p:cNvPicPr>
            <a:picLocks noGrp="1" noChangeAspect="1"/>
          </p:cNvPicPr>
          <p:nvPr>
            <p:ph idx="1"/>
          </p:nvPr>
        </p:nvPicPr>
        <p:blipFill>
          <a:blip r:embed="rId2" cstate="print"/>
          <a:stretch>
            <a:fillRect/>
          </a:stretch>
        </p:blipFill>
        <p:spPr>
          <a:xfrm>
            <a:off x="323528" y="1988840"/>
            <a:ext cx="8424936" cy="4751114"/>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16-24 High Needs</a:t>
            </a:r>
            <a:endParaRPr lang="en-GB" dirty="0"/>
          </a:p>
        </p:txBody>
      </p:sp>
      <p:sp>
        <p:nvSpPr>
          <p:cNvPr id="3" name="Content Placeholder 2"/>
          <p:cNvSpPr>
            <a:spLocks noGrp="1"/>
          </p:cNvSpPr>
          <p:nvPr>
            <p:ph idx="1"/>
          </p:nvPr>
        </p:nvSpPr>
        <p:spPr>
          <a:xfrm>
            <a:off x="685800" y="1700808"/>
            <a:ext cx="7772400" cy="4392017"/>
          </a:xfrm>
        </p:spPr>
        <p:txBody>
          <a:bodyPr/>
          <a:lstStyle/>
          <a:p>
            <a:r>
              <a:rPr lang="en-GB" dirty="0" smtClean="0"/>
              <a:t>New system introduced in August 2013</a:t>
            </a:r>
          </a:p>
          <a:p>
            <a:r>
              <a:rPr lang="en-GB" dirty="0" smtClean="0"/>
              <a:t>Pays the top up funding ( for all 16-24 high needs students placements commissioned by LAs in maintained schools, academies, NMSS, FE colleges and ISPs.</a:t>
            </a:r>
          </a:p>
          <a:p>
            <a:r>
              <a:rPr lang="en-GB" dirty="0" smtClean="0"/>
              <a:t>But LAs pay full cost to any other provider  and full cost of any student identified after 22/2/13</a:t>
            </a:r>
          </a:p>
          <a:p>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620688"/>
            <a:ext cx="6262688" cy="1143000"/>
          </a:xfrm>
        </p:spPr>
        <p:txBody>
          <a:bodyPr/>
          <a:lstStyle/>
          <a:p>
            <a:r>
              <a:rPr lang="en-GB" b="1" dirty="0" smtClean="0"/>
              <a:t>Post-16 High Needs</a:t>
            </a:r>
            <a:endParaRPr lang="en-GB" b="1" dirty="0"/>
          </a:p>
        </p:txBody>
      </p:sp>
      <p:sp>
        <p:nvSpPr>
          <p:cNvPr id="3" name="Content Placeholder 2"/>
          <p:cNvSpPr>
            <a:spLocks noGrp="1"/>
          </p:cNvSpPr>
          <p:nvPr>
            <p:ph idx="1"/>
          </p:nvPr>
        </p:nvSpPr>
        <p:spPr/>
        <p:txBody>
          <a:bodyPr/>
          <a:lstStyle/>
          <a:p>
            <a:r>
              <a:rPr lang="en-GB" sz="2800" b="1" dirty="0" smtClean="0"/>
              <a:t>Element 1</a:t>
            </a:r>
            <a:r>
              <a:rPr lang="en-GB" sz="2800" dirty="0" smtClean="0"/>
              <a:t>: Core education funding according to the 16-19 funding formula (includes disadvantage)</a:t>
            </a:r>
          </a:p>
          <a:p>
            <a:r>
              <a:rPr lang="en-GB" sz="2800" b="1" dirty="0" smtClean="0"/>
              <a:t>Element 2</a:t>
            </a:r>
            <a:r>
              <a:rPr lang="en-GB" sz="2800" dirty="0" smtClean="0"/>
              <a:t>: Automatic allocation of £6,000 for every high needs pupil placed in an institution </a:t>
            </a:r>
          </a:p>
          <a:p>
            <a:pPr>
              <a:buNone/>
            </a:pPr>
            <a:r>
              <a:rPr lang="en-GB" sz="2800" i="1" dirty="0" smtClean="0"/>
              <a:t>	(Elements 1 and 2 are paid directly to providers by the EFA not maintained schools)</a:t>
            </a:r>
          </a:p>
          <a:p>
            <a:r>
              <a:rPr lang="en-GB" sz="2800" b="1" dirty="0" smtClean="0"/>
              <a:t>Element 3: </a:t>
            </a:r>
            <a:r>
              <a:rPr lang="en-GB" sz="2800" dirty="0" smtClean="0"/>
              <a:t>Top up funding provided by the local authority</a:t>
            </a:r>
            <a:endParaRPr lang="en-GB" sz="2800" dirty="0"/>
          </a:p>
          <a:p>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Setting LA budgets</a:t>
            </a:r>
            <a:endParaRPr lang="en-GB" dirty="0"/>
          </a:p>
        </p:txBody>
      </p:sp>
      <p:sp>
        <p:nvSpPr>
          <p:cNvPr id="3" name="Content Placeholder 2"/>
          <p:cNvSpPr>
            <a:spLocks noGrp="1"/>
          </p:cNvSpPr>
          <p:nvPr>
            <p:ph idx="1"/>
          </p:nvPr>
        </p:nvSpPr>
        <p:spPr/>
        <p:txBody>
          <a:bodyPr/>
          <a:lstStyle/>
          <a:p>
            <a:r>
              <a:rPr lang="en-GB" sz="2800" dirty="0" smtClean="0"/>
              <a:t>Setting LA budgets in 2013-14 was a two stage process:</a:t>
            </a:r>
          </a:p>
          <a:p>
            <a:pPr>
              <a:buFontTx/>
              <a:buChar char="-"/>
            </a:pPr>
            <a:r>
              <a:rPr lang="en-GB" sz="2800" dirty="0" smtClean="0"/>
              <a:t>Calculating amount spent on high needs students resident in each LA last year; and</a:t>
            </a:r>
          </a:p>
          <a:p>
            <a:pPr>
              <a:buFontTx/>
              <a:buChar char="-"/>
            </a:pPr>
            <a:r>
              <a:rPr lang="en-GB" sz="2800" dirty="0" smtClean="0"/>
              <a:t>Allocating for next year at least same level of funding back to LAs and institutions for high needs students resident. </a:t>
            </a:r>
            <a:endParaRPr lang="en-GB" sz="28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 one</a:t>
            </a:r>
            <a:endParaRPr lang="en-GB" dirty="0"/>
          </a:p>
        </p:txBody>
      </p:sp>
      <p:sp>
        <p:nvSpPr>
          <p:cNvPr id="3" name="Content Placeholder 2"/>
          <p:cNvSpPr>
            <a:spLocks noGrp="1"/>
          </p:cNvSpPr>
          <p:nvPr>
            <p:ph idx="1"/>
          </p:nvPr>
        </p:nvSpPr>
        <p:spPr/>
        <p:txBody>
          <a:bodyPr/>
          <a:lstStyle/>
          <a:p>
            <a:r>
              <a:rPr lang="en-GB" sz="2800" dirty="0" smtClean="0"/>
              <a:t>Combining:</a:t>
            </a:r>
          </a:p>
          <a:p>
            <a:pPr>
              <a:buFontTx/>
              <a:buChar char="-"/>
            </a:pPr>
            <a:r>
              <a:rPr lang="en-GB" sz="2800" dirty="0" smtClean="0"/>
              <a:t>SEN Block grant</a:t>
            </a:r>
          </a:p>
          <a:p>
            <a:pPr>
              <a:buFontTx/>
              <a:buChar char="-"/>
            </a:pPr>
            <a:r>
              <a:rPr lang="en-GB" sz="2800" dirty="0" smtClean="0"/>
              <a:t>Programme costs for 70% of </a:t>
            </a:r>
            <a:r>
              <a:rPr lang="en-GB" sz="2800" dirty="0" err="1" smtClean="0"/>
              <a:t>statemented</a:t>
            </a:r>
            <a:r>
              <a:rPr lang="en-GB" sz="2800" dirty="0" smtClean="0"/>
              <a:t> students in mainstream</a:t>
            </a:r>
          </a:p>
          <a:p>
            <a:pPr>
              <a:buFontTx/>
              <a:buChar char="-"/>
            </a:pPr>
            <a:r>
              <a:rPr lang="en-GB" sz="2800" dirty="0" smtClean="0"/>
              <a:t>Total spend from LLDD placement budget (EFA)</a:t>
            </a:r>
          </a:p>
          <a:p>
            <a:pPr>
              <a:buFontTx/>
              <a:buChar char="-"/>
            </a:pPr>
            <a:r>
              <a:rPr lang="en-GB" sz="2800" dirty="0" smtClean="0"/>
              <a:t>Total spend in FE on students with ALS costing between £5,500 and £19,000</a:t>
            </a:r>
            <a:endParaRPr lang="en-GB" sz="2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 two</a:t>
            </a:r>
            <a:endParaRPr lang="en-GB" dirty="0"/>
          </a:p>
        </p:txBody>
      </p:sp>
      <p:sp>
        <p:nvSpPr>
          <p:cNvPr id="3" name="Content Placeholder 2"/>
          <p:cNvSpPr>
            <a:spLocks noGrp="1"/>
          </p:cNvSpPr>
          <p:nvPr>
            <p:ph idx="1"/>
          </p:nvPr>
        </p:nvSpPr>
        <p:spPr/>
        <p:txBody>
          <a:bodyPr/>
          <a:lstStyle/>
          <a:p>
            <a:r>
              <a:rPr lang="en-GB" sz="2800" dirty="0" smtClean="0"/>
              <a:t>Element 1 calculated using average costs for all high needs students by LA – allocated to providers and paid by EFA</a:t>
            </a:r>
          </a:p>
          <a:p>
            <a:r>
              <a:rPr lang="en-GB" sz="2800" dirty="0" smtClean="0"/>
              <a:t>Element 2 = Standard national value of £6,000 per student – allocated to providers and paid by EFA</a:t>
            </a:r>
          </a:p>
          <a:p>
            <a:r>
              <a:rPr lang="en-GB" sz="2800" dirty="0" smtClean="0"/>
              <a:t>Remaining funding allocated as Element 3 - Each LA should have at least £2,800 per HNS for element 3</a:t>
            </a:r>
            <a:endParaRPr lang="en-GB" sz="28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flow to providers</a:t>
            </a:r>
            <a:endParaRPr lang="en-GB" dirty="0"/>
          </a:p>
        </p:txBody>
      </p:sp>
      <p:sp>
        <p:nvSpPr>
          <p:cNvPr id="3" name="Content Placeholder 2"/>
          <p:cNvSpPr>
            <a:spLocks noGrp="1"/>
          </p:cNvSpPr>
          <p:nvPr>
            <p:ph idx="1"/>
          </p:nvPr>
        </p:nvSpPr>
        <p:spPr/>
        <p:txBody>
          <a:bodyPr/>
          <a:lstStyle/>
          <a:p>
            <a:r>
              <a:rPr lang="en-GB" dirty="0" smtClean="0"/>
              <a:t>EFA will allocate for every post-16 HNS:</a:t>
            </a:r>
          </a:p>
          <a:p>
            <a:r>
              <a:rPr lang="en-GB" dirty="0" smtClean="0"/>
              <a:t>Element 1: the value according to the post-16 national funding formula (£4,877 per annum average)</a:t>
            </a:r>
          </a:p>
          <a:p>
            <a:r>
              <a:rPr lang="en-GB" dirty="0" smtClean="0"/>
              <a:t>Element 2: £6,000 per annum of additional support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flow to providers</a:t>
            </a:r>
            <a:endParaRPr lang="en-GB" dirty="0"/>
          </a:p>
        </p:txBody>
      </p:sp>
      <p:sp>
        <p:nvSpPr>
          <p:cNvPr id="3" name="Content Placeholder 2"/>
          <p:cNvSpPr>
            <a:spLocks noGrp="1"/>
          </p:cNvSpPr>
          <p:nvPr>
            <p:ph idx="1"/>
          </p:nvPr>
        </p:nvSpPr>
        <p:spPr/>
        <p:txBody>
          <a:bodyPr/>
          <a:lstStyle/>
          <a:p>
            <a:r>
              <a:rPr lang="en-GB" dirty="0" smtClean="0"/>
              <a:t>Elements 1 and 2 will flow to providers:</a:t>
            </a:r>
          </a:p>
          <a:p>
            <a:r>
              <a:rPr lang="en-GB" b="1" dirty="0" smtClean="0"/>
              <a:t>Through the LA: </a:t>
            </a:r>
            <a:r>
              <a:rPr lang="en-GB" dirty="0" smtClean="0"/>
              <a:t>for all maintained schools but the funding will not be included in the DSG allocation. </a:t>
            </a:r>
          </a:p>
          <a:p>
            <a:r>
              <a:rPr lang="en-GB" b="1" dirty="0" smtClean="0"/>
              <a:t>Direct from the EFA: </a:t>
            </a:r>
            <a:r>
              <a:rPr lang="en-GB" dirty="0" smtClean="0"/>
              <a:t>for all other institutions</a:t>
            </a:r>
            <a:endParaRPr lang="en-GB" b="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Allocations to providers</a:t>
            </a:r>
            <a:endParaRPr lang="en-GB" b="1" dirty="0"/>
          </a:p>
        </p:txBody>
      </p:sp>
      <p:sp>
        <p:nvSpPr>
          <p:cNvPr id="3" name="Content Placeholder 2"/>
          <p:cNvSpPr>
            <a:spLocks noGrp="1"/>
          </p:cNvSpPr>
          <p:nvPr>
            <p:ph idx="1"/>
          </p:nvPr>
        </p:nvSpPr>
        <p:spPr/>
        <p:txBody>
          <a:bodyPr/>
          <a:lstStyle/>
          <a:p>
            <a:endParaRPr lang="en-GB" dirty="0" smtClean="0"/>
          </a:p>
          <a:p>
            <a:r>
              <a:rPr lang="en-GB" dirty="0" smtClean="0"/>
              <a:t>Each institution will receive element 1 and 2 from the EFA for every high needs students placed there.</a:t>
            </a:r>
          </a:p>
          <a:p>
            <a:endParaRPr lang="en-GB" dirty="0" smtClean="0"/>
          </a:p>
          <a:p>
            <a:r>
              <a:rPr lang="en-GB" dirty="0" smtClean="0"/>
              <a:t>Allocations are based on numbers reported for the previous academic year. </a:t>
            </a:r>
            <a:endParaRPr lang="en-GB"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16-24 High Needs is capped</a:t>
            </a:r>
            <a:endParaRPr lang="en-GB" b="1" dirty="0"/>
          </a:p>
        </p:txBody>
      </p:sp>
      <p:sp>
        <p:nvSpPr>
          <p:cNvPr id="3" name="Content Placeholder 2"/>
          <p:cNvSpPr>
            <a:spLocks noGrp="1"/>
          </p:cNvSpPr>
          <p:nvPr>
            <p:ph idx="1"/>
          </p:nvPr>
        </p:nvSpPr>
        <p:spPr/>
        <p:txBody>
          <a:bodyPr/>
          <a:lstStyle/>
          <a:p>
            <a:r>
              <a:rPr lang="en-GB" dirty="0" smtClean="0"/>
              <a:t>2011/12 spend = £585m</a:t>
            </a:r>
          </a:p>
          <a:p>
            <a:r>
              <a:rPr lang="en-GB" dirty="0" smtClean="0"/>
              <a:t>2013/14 allocation = £693m</a:t>
            </a:r>
          </a:p>
          <a:p>
            <a:r>
              <a:rPr lang="en-GB" dirty="0" smtClean="0"/>
              <a:t>9% increase</a:t>
            </a:r>
          </a:p>
          <a:p>
            <a:r>
              <a:rPr lang="en-GB" dirty="0" smtClean="0"/>
              <a:t>124 LAs will see an increase</a:t>
            </a:r>
          </a:p>
          <a:p>
            <a:r>
              <a:rPr lang="en-GB" dirty="0" smtClean="0"/>
              <a:t>No LA will experience a loss</a:t>
            </a:r>
          </a:p>
          <a:p>
            <a:r>
              <a:rPr lang="en-GB" b="1" dirty="0" smtClean="0"/>
              <a:t>Increase to 2010/11 to 2013/13 capped at 24%</a:t>
            </a:r>
            <a:endParaRPr lang="en-GB" b="1"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Issues</a:t>
            </a:r>
            <a:endParaRPr lang="en-GB" b="1" dirty="0"/>
          </a:p>
        </p:txBody>
      </p:sp>
      <p:sp>
        <p:nvSpPr>
          <p:cNvPr id="3" name="Content Placeholder 2"/>
          <p:cNvSpPr>
            <a:spLocks noGrp="1"/>
          </p:cNvSpPr>
          <p:nvPr>
            <p:ph idx="1"/>
          </p:nvPr>
        </p:nvSpPr>
        <p:spPr>
          <a:xfrm>
            <a:off x="685800" y="1628800"/>
            <a:ext cx="7772400" cy="4464025"/>
          </a:xfrm>
        </p:spPr>
        <p:txBody>
          <a:bodyPr/>
          <a:lstStyle/>
          <a:p>
            <a:r>
              <a:rPr lang="en-GB" dirty="0" smtClean="0"/>
              <a:t>Confusion over numbers and budgets</a:t>
            </a:r>
          </a:p>
          <a:p>
            <a:r>
              <a:rPr lang="en-GB" dirty="0" smtClean="0"/>
              <a:t>Planning difficult for providers having to deal with lots of commissioners</a:t>
            </a:r>
          </a:p>
          <a:p>
            <a:r>
              <a:rPr lang="en-GB" dirty="0" smtClean="0"/>
              <a:t>Demography and RPA</a:t>
            </a:r>
          </a:p>
          <a:p>
            <a:r>
              <a:rPr lang="en-GB" dirty="0" smtClean="0"/>
              <a:t>Elements 1 and 2 is not the same as pre-16</a:t>
            </a:r>
            <a:endParaRPr lang="en-GB"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Issues</a:t>
            </a:r>
            <a:endParaRPr lang="en-GB" b="1" dirty="0"/>
          </a:p>
        </p:txBody>
      </p:sp>
      <p:sp>
        <p:nvSpPr>
          <p:cNvPr id="3" name="Content Placeholder 2"/>
          <p:cNvSpPr>
            <a:spLocks noGrp="1"/>
          </p:cNvSpPr>
          <p:nvPr>
            <p:ph idx="1"/>
          </p:nvPr>
        </p:nvSpPr>
        <p:spPr>
          <a:xfrm>
            <a:off x="685800" y="1628800"/>
            <a:ext cx="7772400" cy="4464025"/>
          </a:xfrm>
        </p:spPr>
        <p:txBody>
          <a:bodyPr/>
          <a:lstStyle/>
          <a:p>
            <a:r>
              <a:rPr lang="en-GB" dirty="0" smtClean="0"/>
              <a:t>Will the disadvantage factor in element 1 be enough to support the high number of students with low levels of additional needs?</a:t>
            </a:r>
          </a:p>
          <a:p>
            <a:r>
              <a:rPr lang="en-GB" dirty="0" smtClean="0"/>
              <a:t>Funding of specialist support services (should FE colleges continue to fund)</a:t>
            </a:r>
          </a:p>
          <a:p>
            <a:r>
              <a:rPr lang="en-GB" dirty="0" smtClean="0"/>
              <a:t>Transitional protection for some but not others</a:t>
            </a:r>
          </a:p>
          <a:p>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owerpoint template general logo">
  <a:themeElements>
    <a:clrScheme name="Standard slide 1">
      <a:dk1>
        <a:srgbClr val="000000"/>
      </a:dk1>
      <a:lt1>
        <a:srgbClr val="FFFFFF"/>
      </a:lt1>
      <a:dk2>
        <a:srgbClr val="000000"/>
      </a:dk2>
      <a:lt2>
        <a:srgbClr val="808080"/>
      </a:lt2>
      <a:accent1>
        <a:srgbClr val="A19EC2"/>
      </a:accent1>
      <a:accent2>
        <a:srgbClr val="F5A65C"/>
      </a:accent2>
      <a:accent3>
        <a:srgbClr val="FFFFFF"/>
      </a:accent3>
      <a:accent4>
        <a:srgbClr val="000000"/>
      </a:accent4>
      <a:accent5>
        <a:srgbClr val="CDCCDD"/>
      </a:accent5>
      <a:accent6>
        <a:srgbClr val="DE9653"/>
      </a:accent6>
      <a:hlink>
        <a:srgbClr val="D26157"/>
      </a:hlink>
      <a:folHlink>
        <a:srgbClr val="96BCD2"/>
      </a:folHlink>
    </a:clrScheme>
    <a:fontScheme name="Standard slid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Standard slide 1">
        <a:dk1>
          <a:srgbClr val="000000"/>
        </a:dk1>
        <a:lt1>
          <a:srgbClr val="FFFFFF"/>
        </a:lt1>
        <a:dk2>
          <a:srgbClr val="000000"/>
        </a:dk2>
        <a:lt2>
          <a:srgbClr val="808080"/>
        </a:lt2>
        <a:accent1>
          <a:srgbClr val="A19EC2"/>
        </a:accent1>
        <a:accent2>
          <a:srgbClr val="F5A65C"/>
        </a:accent2>
        <a:accent3>
          <a:srgbClr val="FFFFFF"/>
        </a:accent3>
        <a:accent4>
          <a:srgbClr val="000000"/>
        </a:accent4>
        <a:accent5>
          <a:srgbClr val="CDCCDD"/>
        </a:accent5>
        <a:accent6>
          <a:srgbClr val="DE9653"/>
        </a:accent6>
        <a:hlink>
          <a:srgbClr val="D26157"/>
        </a:hlink>
        <a:folHlink>
          <a:srgbClr val="96BCD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st slide">
  <a:themeElements>
    <a:clrScheme name="Last slide 1">
      <a:dk1>
        <a:srgbClr val="000000"/>
      </a:dk1>
      <a:lt1>
        <a:srgbClr val="FFFFFF"/>
      </a:lt1>
      <a:dk2>
        <a:srgbClr val="000000"/>
      </a:dk2>
      <a:lt2>
        <a:srgbClr val="808080"/>
      </a:lt2>
      <a:accent1>
        <a:srgbClr val="A19EC2"/>
      </a:accent1>
      <a:accent2>
        <a:srgbClr val="F5A65C"/>
      </a:accent2>
      <a:accent3>
        <a:srgbClr val="FFFFFF"/>
      </a:accent3>
      <a:accent4>
        <a:srgbClr val="000000"/>
      </a:accent4>
      <a:accent5>
        <a:srgbClr val="CDCCDD"/>
      </a:accent5>
      <a:accent6>
        <a:srgbClr val="DE9653"/>
      </a:accent6>
      <a:hlink>
        <a:srgbClr val="D26157"/>
      </a:hlink>
      <a:folHlink>
        <a:srgbClr val="96BCD2"/>
      </a:folHlink>
    </a:clrScheme>
    <a:fontScheme name="Last slid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Last slide 1">
        <a:dk1>
          <a:srgbClr val="000000"/>
        </a:dk1>
        <a:lt1>
          <a:srgbClr val="FFFFFF"/>
        </a:lt1>
        <a:dk2>
          <a:srgbClr val="000000"/>
        </a:dk2>
        <a:lt2>
          <a:srgbClr val="808080"/>
        </a:lt2>
        <a:accent1>
          <a:srgbClr val="A19EC2"/>
        </a:accent1>
        <a:accent2>
          <a:srgbClr val="F5A65C"/>
        </a:accent2>
        <a:accent3>
          <a:srgbClr val="FFFFFF"/>
        </a:accent3>
        <a:accent4>
          <a:srgbClr val="000000"/>
        </a:accent4>
        <a:accent5>
          <a:srgbClr val="CDCCDD"/>
        </a:accent5>
        <a:accent6>
          <a:srgbClr val="DE9653"/>
        </a:accent6>
        <a:hlink>
          <a:srgbClr val="D26157"/>
        </a:hlink>
        <a:folHlink>
          <a:srgbClr val="96BCD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8F8F8"/>
    </a:lt1>
    <a:dk2>
      <a:srgbClr val="000000"/>
    </a:dk2>
    <a:lt2>
      <a:srgbClr val="808080"/>
    </a:lt2>
    <a:accent1>
      <a:srgbClr val="7373A9"/>
    </a:accent1>
    <a:accent2>
      <a:srgbClr val="56A2BA"/>
    </a:accent2>
    <a:accent3>
      <a:srgbClr val="FBFBFB"/>
    </a:accent3>
    <a:accent4>
      <a:srgbClr val="000000"/>
    </a:accent4>
    <a:accent5>
      <a:srgbClr val="BCBCD1"/>
    </a:accent5>
    <a:accent6>
      <a:srgbClr val="4D92A8"/>
    </a:accent6>
    <a:hlink>
      <a:srgbClr val="F68026"/>
    </a:hlink>
    <a:folHlink>
      <a:srgbClr val="B6D5F1"/>
    </a:folHlink>
  </a:clrScheme>
</a:themeOverride>
</file>

<file path=docProps/app.xml><?xml version="1.0" encoding="utf-8"?>
<Properties xmlns="http://schemas.openxmlformats.org/officeDocument/2006/extended-properties" xmlns:vt="http://schemas.openxmlformats.org/officeDocument/2006/docPropsVTypes">
  <Template>Powerpoint template general logo</Template>
  <TotalTime>3079</TotalTime>
  <Words>1026</Words>
  <Application>Microsoft Office PowerPoint</Application>
  <PresentationFormat>On-screen Show (4:3)</PresentationFormat>
  <Paragraphs>106</Paragraphs>
  <Slides>25</Slides>
  <Notes>0</Notes>
  <HiddenSlides>0</HiddenSlides>
  <MMClips>0</MMClips>
  <ScaleCrop>false</ScaleCrop>
  <HeadingPairs>
    <vt:vector size="4" baseType="variant">
      <vt:variant>
        <vt:lpstr>Theme</vt:lpstr>
      </vt:variant>
      <vt:variant>
        <vt:i4>2</vt:i4>
      </vt:variant>
      <vt:variant>
        <vt:lpstr>Slide Titles</vt:lpstr>
      </vt:variant>
      <vt:variant>
        <vt:i4>25</vt:i4>
      </vt:variant>
    </vt:vector>
  </HeadingPairs>
  <TitlesOfParts>
    <vt:vector size="27" baseType="lpstr">
      <vt:lpstr>Powerpoint template general logo</vt:lpstr>
      <vt:lpstr>Last slide</vt:lpstr>
      <vt:lpstr>Post 16 Funding </vt:lpstr>
      <vt:lpstr>16-24 High Needs Before the reforms</vt:lpstr>
      <vt:lpstr>The law</vt:lpstr>
      <vt:lpstr>The law</vt:lpstr>
      <vt:lpstr>The law and LDAs</vt:lpstr>
      <vt:lpstr>The new system: Low level needs funding</vt:lpstr>
      <vt:lpstr>16-19 funding formula</vt:lpstr>
      <vt:lpstr>16-19 Funding Formula</vt:lpstr>
      <vt:lpstr>High Needs – a recap</vt:lpstr>
      <vt:lpstr>Objective</vt:lpstr>
      <vt:lpstr>High Needs Block</vt:lpstr>
      <vt:lpstr>High Needs Block</vt:lpstr>
      <vt:lpstr>Pre 16 High Needs</vt:lpstr>
      <vt:lpstr>HNB Post 16 : Allocation of money</vt:lpstr>
      <vt:lpstr>16-24 High Needs</vt:lpstr>
      <vt:lpstr>Post-16 High Needs</vt:lpstr>
      <vt:lpstr>Setting LA budgets</vt:lpstr>
      <vt:lpstr>Stage one</vt:lpstr>
      <vt:lpstr>Stage two</vt:lpstr>
      <vt:lpstr>The flow to providers</vt:lpstr>
      <vt:lpstr>The flow to providers</vt:lpstr>
      <vt:lpstr>Allocations to providers</vt:lpstr>
      <vt:lpstr>16-24 High Needs is capped</vt:lpstr>
      <vt:lpstr>Issues</vt:lpstr>
      <vt:lpstr>Issues</vt:lpstr>
    </vt:vector>
  </TitlesOfParts>
  <Company>NDCS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Yvonne Tysoe</dc:creator>
  <cp:lastModifiedBy>Brian Gale</cp:lastModifiedBy>
  <cp:revision>306</cp:revision>
  <dcterms:created xsi:type="dcterms:W3CDTF">2012-03-07T14:16:58Z</dcterms:created>
  <dcterms:modified xsi:type="dcterms:W3CDTF">2013-06-04T09:48:12Z</dcterms:modified>
</cp:coreProperties>
</file>