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2" r:id="rId1"/>
    <p:sldMasterId id="2147483650" r:id="rId2"/>
  </p:sldMasterIdLst>
  <p:handoutMasterIdLst>
    <p:handoutMasterId r:id="rId19"/>
  </p:handoutMasterIdLst>
  <p:sldIdLst>
    <p:sldId id="261" r:id="rId3"/>
    <p:sldId id="267" r:id="rId4"/>
    <p:sldId id="257" r:id="rId5"/>
    <p:sldId id="258" r:id="rId6"/>
    <p:sldId id="260" r:id="rId7"/>
    <p:sldId id="268" r:id="rId8"/>
    <p:sldId id="270" r:id="rId9"/>
    <p:sldId id="271" r:id="rId10"/>
    <p:sldId id="269" r:id="rId11"/>
    <p:sldId id="272" r:id="rId12"/>
    <p:sldId id="275" r:id="rId13"/>
    <p:sldId id="274" r:id="rId14"/>
    <p:sldId id="263" r:id="rId15"/>
    <p:sldId id="264" r:id="rId16"/>
    <p:sldId id="265" r:id="rId17"/>
    <p:sldId id="266" r:id="rId18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A7D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5" autoAdjust="0"/>
    <p:restoredTop sz="94664" autoAdjust="0"/>
  </p:normalViewPr>
  <p:slideViewPr>
    <p:cSldViewPr>
      <p:cViewPr varScale="1">
        <p:scale>
          <a:sx n="104" d="100"/>
          <a:sy n="104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799EBF-E329-4082-B868-E868115C3285}" type="datetimeFigureOut">
              <a:rPr lang="en-GB" smtClean="0"/>
              <a:t>03/02/2011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3FFCB3-132A-4780-8E85-39F687F7B99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60800"/>
            <a:ext cx="6400800" cy="1223963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0897AAA-C984-4D9A-B753-702A932FEE3C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25607" name="Picture 7" descr="bas of powerpoint te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08575"/>
            <a:ext cx="9144000" cy="1749425"/>
          </a:xfrm>
          <a:prstGeom prst="rect">
            <a:avLst/>
          </a:prstGeom>
          <a:noFill/>
        </p:spPr>
      </p:pic>
      <p:pic>
        <p:nvPicPr>
          <p:cNvPr id="25608" name="Picture 8" descr="NDCS logo powerpoint 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228600"/>
            <a:ext cx="1790700" cy="14351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40FC2-696F-4D42-B2FF-9C3EE131791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6A07E-73C0-4439-82B3-4BC57194AA1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9138"/>
            <a:ext cx="3810000" cy="4103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9138"/>
            <a:ext cx="3810000" cy="4103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A7D26C-AC4F-4C2F-B5E3-0FC16123663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A15C3-5A24-4CE9-9AFE-3A36B24E184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CB438-4E32-44A2-ADBF-0FC38AB25EE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15E5A1-C1D0-4A5B-92F2-59647BB3B0A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93254E-FCED-4610-AB02-FA9AEDA7565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544E7-FCC7-4D55-9A77-EA2046C268A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2B9A74-BFE8-45C9-B308-E7FF66456F1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32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32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04D27-1A48-4F7F-81E6-4593201A2FE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60800"/>
            <a:ext cx="6400800" cy="1223963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4327011-9A01-4BAD-A40E-BC16B0C29410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7415" name="Picture 7" descr="bas of powerpoint te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08575"/>
            <a:ext cx="9144000" cy="1749425"/>
          </a:xfrm>
          <a:prstGeom prst="rect">
            <a:avLst/>
          </a:prstGeom>
          <a:noFill/>
        </p:spPr>
      </p:pic>
      <p:pic>
        <p:nvPicPr>
          <p:cNvPr id="17416" name="Picture 8" descr="NDCS logo powerpoint CMY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228600"/>
            <a:ext cx="1790700" cy="143510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27010B-7A81-47EB-8771-EE5F9CDB961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33FB56-1AE1-4E5C-BBED-3C59ECC9972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9138"/>
            <a:ext cx="3810000" cy="3024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9138"/>
            <a:ext cx="3810000" cy="3024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BFB948-C2EC-4605-85F5-04FF2CFF458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6C2EEC-9B4C-4EC7-907E-5DBBA39BD22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D6DB9-3BB2-4CDE-8256-650C70DB397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9F820-793A-4C58-AE1C-B054D6AE4E2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75794-BB77-404C-BD51-8CB6126797F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7BDAE-671C-41D4-A86B-4A5791A491A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DCF8E1-CB28-482C-8AA6-717115797FA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4403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44037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4D3A7-4AD1-4878-BA09-3135F35D62C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62626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9138"/>
            <a:ext cx="7772400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242E1A7-4BBF-4606-BBAF-05F6E804AA5D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24584" name="Picture 8" descr="NDCS logo powerpoint CMYK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86600" y="228600"/>
            <a:ext cx="1790700" cy="14351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62626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9138"/>
            <a:ext cx="777240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999BB9-C1C2-4450-95D8-3E1685AA4B6F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247" name="Picture 7" descr="bas of powerpoint temp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108575"/>
            <a:ext cx="9144000" cy="1749425"/>
          </a:xfrm>
          <a:prstGeom prst="rect">
            <a:avLst/>
          </a:prstGeom>
          <a:noFill/>
        </p:spPr>
      </p:pic>
      <p:pic>
        <p:nvPicPr>
          <p:cNvPr id="10248" name="Picture 8" descr="NDCS logo powerpoint CMYK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86600" y="228600"/>
            <a:ext cx="1790700" cy="14351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/quotes/authors/w/winston_churchill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/quotes/quotes/a/aldoushuxl133457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484784"/>
            <a:ext cx="7772400" cy="1470025"/>
          </a:xfrm>
        </p:spPr>
        <p:txBody>
          <a:bodyPr/>
          <a:lstStyle/>
          <a:p>
            <a:r>
              <a:rPr lang="en-GB" dirty="0" smtClean="0"/>
              <a:t>Money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52937"/>
            <a:ext cx="6400800" cy="1728192"/>
          </a:xfrm>
        </p:spPr>
        <p:txBody>
          <a:bodyPr/>
          <a:lstStyle/>
          <a:p>
            <a:r>
              <a:rPr lang="en-GB" dirty="0" smtClean="0"/>
              <a:t>NatSIP Working Day</a:t>
            </a:r>
          </a:p>
          <a:p>
            <a:r>
              <a:rPr lang="en-GB" dirty="0" smtClean="0"/>
              <a:t>3 February 2011</a:t>
            </a:r>
          </a:p>
          <a:p>
            <a:r>
              <a:rPr lang="en-GB" sz="2400" dirty="0" smtClean="0"/>
              <a:t>Brian Gale</a:t>
            </a:r>
          </a:p>
          <a:p>
            <a:r>
              <a:rPr lang="en-GB" sz="2400" dirty="0" smtClean="0"/>
              <a:t>Director Policy &amp; Campaigns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 smtClean="0"/>
              <a:t>Financial outlook</a:t>
            </a:r>
          </a:p>
          <a:p>
            <a:pPr marL="514350" indent="-514350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 smtClean="0"/>
              <a:t>Finance regulations, academies and LA central spend equivalent grant</a:t>
            </a:r>
          </a:p>
          <a:p>
            <a:pPr marL="514350" indent="-514350"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en-GB" dirty="0" smtClean="0"/>
              <a:t>National funding formula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48680"/>
            <a:ext cx="6262688" cy="1143000"/>
          </a:xfrm>
        </p:spPr>
        <p:txBody>
          <a:bodyPr/>
          <a:lstStyle/>
          <a:p>
            <a:r>
              <a:rPr lang="en-GB" dirty="0" smtClean="0"/>
              <a:t>Dedicated Schools Grant</a:t>
            </a:r>
            <a:endParaRPr lang="en-GB" dirty="0"/>
          </a:p>
        </p:txBody>
      </p:sp>
      <p:grpSp>
        <p:nvGrpSpPr>
          <p:cNvPr id="108" name="Group 107"/>
          <p:cNvGrpSpPr/>
          <p:nvPr/>
        </p:nvGrpSpPr>
        <p:grpSpPr>
          <a:xfrm>
            <a:off x="611560" y="1692097"/>
            <a:ext cx="7920880" cy="4616648"/>
            <a:chOff x="611560" y="1692097"/>
            <a:chExt cx="7920880" cy="4616648"/>
          </a:xfrm>
        </p:grpSpPr>
        <p:sp>
          <p:nvSpPr>
            <p:cNvPr id="4" name="TextBox 3"/>
            <p:cNvSpPr txBox="1"/>
            <p:nvPr/>
          </p:nvSpPr>
          <p:spPr>
            <a:xfrm>
              <a:off x="611560" y="2276872"/>
              <a:ext cx="6048672" cy="403187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 smtClean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660232" y="2276872"/>
              <a:ext cx="1872208" cy="4031873"/>
            </a:xfrm>
            <a:prstGeom prst="rect">
              <a:avLst/>
            </a:prstGeom>
            <a:noFill/>
            <a:ln w="3175">
              <a:solidFill>
                <a:schemeClr val="tx1">
                  <a:alpha val="9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 sz="1600" dirty="0" smtClean="0"/>
            </a:p>
            <a:p>
              <a:pPr algn="ctr"/>
              <a:r>
                <a:rPr lang="en-GB" sz="1600" b="1" dirty="0" smtClean="0"/>
                <a:t>Sensory Support</a:t>
              </a:r>
            </a:p>
            <a:p>
              <a:pPr algn="ctr"/>
              <a:endParaRPr lang="en-GB" sz="1600" dirty="0" smtClean="0"/>
            </a:p>
            <a:p>
              <a:pPr algn="ctr"/>
              <a:endParaRPr lang="en-GB" sz="1600" dirty="0" smtClean="0"/>
            </a:p>
            <a:p>
              <a:pPr algn="ctr"/>
              <a:endParaRPr lang="en-GB" sz="1600" dirty="0" smtClean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 smtClean="0"/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  <a:endParaRPr lang="en-GB" sz="1600" dirty="0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827584" y="2348880"/>
              <a:ext cx="792088" cy="720080"/>
              <a:chOff x="4211960" y="3140968"/>
              <a:chExt cx="792088" cy="720080"/>
            </a:xfrm>
          </p:grpSpPr>
          <p:sp>
            <p:nvSpPr>
              <p:cNvPr id="10" name="Flowchart: Connector 9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5724128" y="2348880"/>
              <a:ext cx="792088" cy="720080"/>
              <a:chOff x="4211960" y="3140968"/>
              <a:chExt cx="792088" cy="720080"/>
            </a:xfrm>
          </p:grpSpPr>
          <p:sp>
            <p:nvSpPr>
              <p:cNvPr id="13" name="Flowchart: Connector 12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3491880" y="5517232"/>
              <a:ext cx="792088" cy="720080"/>
              <a:chOff x="4211960" y="3140968"/>
              <a:chExt cx="792088" cy="720080"/>
            </a:xfrm>
          </p:grpSpPr>
          <p:sp>
            <p:nvSpPr>
              <p:cNvPr id="16" name="Flowchart: Connector 15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5796136" y="5517232"/>
              <a:ext cx="792088" cy="720080"/>
              <a:chOff x="4211960" y="3140968"/>
              <a:chExt cx="792088" cy="720080"/>
            </a:xfrm>
          </p:grpSpPr>
          <p:sp>
            <p:nvSpPr>
              <p:cNvPr id="19" name="Flowchart: Connector 18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73" name="Group 72"/>
            <p:cNvGrpSpPr/>
            <p:nvPr/>
          </p:nvGrpSpPr>
          <p:grpSpPr>
            <a:xfrm>
              <a:off x="1835696" y="2348880"/>
              <a:ext cx="1296144" cy="1224136"/>
              <a:chOff x="1691680" y="2780928"/>
              <a:chExt cx="1296144" cy="1224136"/>
            </a:xfrm>
          </p:grpSpPr>
          <p:sp>
            <p:nvSpPr>
              <p:cNvPr id="22" name="Flowchart: Connector 21"/>
              <p:cNvSpPr/>
              <p:nvPr/>
            </p:nvSpPr>
            <p:spPr bwMode="auto">
              <a:xfrm>
                <a:off x="1691680" y="2780928"/>
                <a:ext cx="1296144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737503" y="3212976"/>
                <a:ext cx="1178313" cy="29431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3419872" y="4653136"/>
              <a:ext cx="792088" cy="720080"/>
              <a:chOff x="4211960" y="3140968"/>
              <a:chExt cx="792088" cy="720080"/>
            </a:xfrm>
          </p:grpSpPr>
          <p:sp>
            <p:nvSpPr>
              <p:cNvPr id="25" name="Flowchart: Connector 24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3203848" y="2564904"/>
              <a:ext cx="792088" cy="792088"/>
              <a:chOff x="4211960" y="3140968"/>
              <a:chExt cx="792088" cy="720080"/>
            </a:xfrm>
          </p:grpSpPr>
          <p:sp>
            <p:nvSpPr>
              <p:cNvPr id="29" name="Flowchart: Connector 28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72" name="Group 71"/>
            <p:cNvGrpSpPr/>
            <p:nvPr/>
          </p:nvGrpSpPr>
          <p:grpSpPr>
            <a:xfrm>
              <a:off x="2843808" y="3645024"/>
              <a:ext cx="1080120" cy="1008112"/>
              <a:chOff x="2843808" y="3645024"/>
              <a:chExt cx="1080120" cy="1008112"/>
            </a:xfrm>
          </p:grpSpPr>
          <p:sp>
            <p:nvSpPr>
              <p:cNvPr id="32" name="Flowchart: Connector 31"/>
              <p:cNvSpPr/>
              <p:nvPr/>
            </p:nvSpPr>
            <p:spPr bwMode="auto">
              <a:xfrm>
                <a:off x="2843808" y="3645024"/>
                <a:ext cx="1080120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2915816" y="4016097"/>
                <a:ext cx="981927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71" name="Group 70"/>
            <p:cNvGrpSpPr/>
            <p:nvPr/>
          </p:nvGrpSpPr>
          <p:grpSpPr>
            <a:xfrm>
              <a:off x="1835696" y="4221088"/>
              <a:ext cx="1080120" cy="1008112"/>
              <a:chOff x="1331640" y="4869160"/>
              <a:chExt cx="1080120" cy="1008112"/>
            </a:xfrm>
          </p:grpSpPr>
          <p:sp>
            <p:nvSpPr>
              <p:cNvPr id="35" name="Flowchart: Connector 34"/>
              <p:cNvSpPr/>
              <p:nvPr/>
            </p:nvSpPr>
            <p:spPr bwMode="auto">
              <a:xfrm>
                <a:off x="1331640" y="4869160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495295" y="5229200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3851920" y="3284984"/>
              <a:ext cx="792088" cy="720080"/>
              <a:chOff x="4211960" y="3140968"/>
              <a:chExt cx="792088" cy="720080"/>
            </a:xfrm>
          </p:grpSpPr>
          <p:sp>
            <p:nvSpPr>
              <p:cNvPr id="38" name="Flowchart: Connector 37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74" name="Group 73"/>
            <p:cNvGrpSpPr/>
            <p:nvPr/>
          </p:nvGrpSpPr>
          <p:grpSpPr>
            <a:xfrm>
              <a:off x="5148064" y="3140968"/>
              <a:ext cx="1368152" cy="1224136"/>
              <a:chOff x="5220072" y="3212976"/>
              <a:chExt cx="1368152" cy="1224136"/>
            </a:xfrm>
          </p:grpSpPr>
          <p:sp>
            <p:nvSpPr>
              <p:cNvPr id="41" name="Flowchart: Connector 40"/>
              <p:cNvSpPr/>
              <p:nvPr/>
            </p:nvSpPr>
            <p:spPr bwMode="auto">
              <a:xfrm>
                <a:off x="5220072" y="3212976"/>
                <a:ext cx="1368152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5292080" y="3656056"/>
                <a:ext cx="1243775" cy="27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755576" y="4149080"/>
              <a:ext cx="792088" cy="720080"/>
              <a:chOff x="4211960" y="3140968"/>
              <a:chExt cx="792088" cy="720080"/>
            </a:xfrm>
          </p:grpSpPr>
          <p:sp>
            <p:nvSpPr>
              <p:cNvPr id="44" name="Flowchart: Connector 43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cxnSp>
          <p:nvCxnSpPr>
            <p:cNvPr id="61" name="Straight Connector 60"/>
            <p:cNvCxnSpPr/>
            <p:nvPr/>
          </p:nvCxnSpPr>
          <p:spPr bwMode="auto">
            <a:xfrm>
              <a:off x="6660232" y="3356992"/>
              <a:ext cx="187220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4" name="Straight Connector 63"/>
            <p:cNvCxnSpPr/>
            <p:nvPr/>
          </p:nvCxnSpPr>
          <p:spPr bwMode="auto">
            <a:xfrm>
              <a:off x="6660232" y="4437112"/>
              <a:ext cx="187220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5" name="Straight Connector 64"/>
            <p:cNvCxnSpPr/>
            <p:nvPr/>
          </p:nvCxnSpPr>
          <p:spPr bwMode="auto">
            <a:xfrm>
              <a:off x="6660232" y="3933056"/>
              <a:ext cx="187220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" name="Straight Connector 67"/>
            <p:cNvCxnSpPr/>
            <p:nvPr/>
          </p:nvCxnSpPr>
          <p:spPr bwMode="auto">
            <a:xfrm>
              <a:off x="6660232" y="5229200"/>
              <a:ext cx="187220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" name="Straight Connector 68"/>
            <p:cNvCxnSpPr/>
            <p:nvPr/>
          </p:nvCxnSpPr>
          <p:spPr bwMode="auto">
            <a:xfrm>
              <a:off x="6660232" y="5877272"/>
              <a:ext cx="187220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75" name="TextBox 74"/>
            <p:cNvSpPr txBox="1"/>
            <p:nvPr/>
          </p:nvSpPr>
          <p:spPr>
            <a:xfrm>
              <a:off x="611560" y="1938318"/>
              <a:ext cx="6048672" cy="338554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Individual Schools Budget</a:t>
              </a:r>
              <a:endParaRPr lang="en-GB" sz="1600" b="1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660232" y="1692097"/>
              <a:ext cx="1872208" cy="584775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/>
                <a:t>Centrally Funded Services</a:t>
              </a:r>
              <a:endParaRPr lang="en-GB" sz="1600" b="1" dirty="0"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755576" y="4941168"/>
              <a:ext cx="1368152" cy="1296144"/>
              <a:chOff x="5220072" y="3212976"/>
              <a:chExt cx="1368152" cy="1224136"/>
            </a:xfrm>
          </p:grpSpPr>
          <p:sp>
            <p:nvSpPr>
              <p:cNvPr id="78" name="Flowchart: Connector 77"/>
              <p:cNvSpPr/>
              <p:nvPr/>
            </p:nvSpPr>
            <p:spPr bwMode="auto">
              <a:xfrm>
                <a:off x="5220072" y="3212976"/>
                <a:ext cx="1368152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5292080" y="3656056"/>
                <a:ext cx="1243775" cy="27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5580112" y="4437112"/>
              <a:ext cx="1080120" cy="1008112"/>
              <a:chOff x="1331640" y="4869160"/>
              <a:chExt cx="1080120" cy="1008112"/>
            </a:xfrm>
          </p:grpSpPr>
          <p:sp>
            <p:nvSpPr>
              <p:cNvPr id="81" name="Flowchart: Connector 80"/>
              <p:cNvSpPr/>
              <p:nvPr/>
            </p:nvSpPr>
            <p:spPr bwMode="auto">
              <a:xfrm>
                <a:off x="1331640" y="4869160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1495295" y="5229200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83" name="Group 82"/>
            <p:cNvGrpSpPr/>
            <p:nvPr/>
          </p:nvGrpSpPr>
          <p:grpSpPr>
            <a:xfrm>
              <a:off x="4283968" y="3933056"/>
              <a:ext cx="1071736" cy="927720"/>
              <a:chOff x="1331640" y="4869160"/>
              <a:chExt cx="1080120" cy="1008112"/>
            </a:xfrm>
          </p:grpSpPr>
          <p:sp>
            <p:nvSpPr>
              <p:cNvPr id="84" name="Flowchart: Connector 83"/>
              <p:cNvSpPr/>
              <p:nvPr/>
            </p:nvSpPr>
            <p:spPr bwMode="auto">
              <a:xfrm>
                <a:off x="1331640" y="4869160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1495295" y="5229200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86" name="Group 85"/>
            <p:cNvGrpSpPr/>
            <p:nvPr/>
          </p:nvGrpSpPr>
          <p:grpSpPr>
            <a:xfrm>
              <a:off x="2339752" y="5157192"/>
              <a:ext cx="1152128" cy="1008112"/>
              <a:chOff x="1331640" y="4869160"/>
              <a:chExt cx="1080120" cy="1008112"/>
            </a:xfrm>
          </p:grpSpPr>
          <p:sp>
            <p:nvSpPr>
              <p:cNvPr id="87" name="Flowchart: Connector 86"/>
              <p:cNvSpPr/>
              <p:nvPr/>
            </p:nvSpPr>
            <p:spPr bwMode="auto">
              <a:xfrm>
                <a:off x="1331640" y="4869160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1495295" y="5229200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89" name="Group 88"/>
            <p:cNvGrpSpPr/>
            <p:nvPr/>
          </p:nvGrpSpPr>
          <p:grpSpPr>
            <a:xfrm>
              <a:off x="4283968" y="2348880"/>
              <a:ext cx="1152128" cy="1008112"/>
              <a:chOff x="1331640" y="4869160"/>
              <a:chExt cx="1080120" cy="1008112"/>
            </a:xfrm>
          </p:grpSpPr>
          <p:sp>
            <p:nvSpPr>
              <p:cNvPr id="90" name="Flowchart: Connector 89"/>
              <p:cNvSpPr/>
              <p:nvPr/>
            </p:nvSpPr>
            <p:spPr bwMode="auto">
              <a:xfrm>
                <a:off x="1331640" y="4869160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1495295" y="5229200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96" name="Group 95"/>
            <p:cNvGrpSpPr/>
            <p:nvPr/>
          </p:nvGrpSpPr>
          <p:grpSpPr>
            <a:xfrm>
              <a:off x="4355976" y="4941168"/>
              <a:ext cx="1368152" cy="1296144"/>
              <a:chOff x="5220072" y="3212976"/>
              <a:chExt cx="1368152" cy="1224136"/>
            </a:xfrm>
          </p:grpSpPr>
          <p:sp>
            <p:nvSpPr>
              <p:cNvPr id="97" name="Flowchart: Connector 96"/>
              <p:cNvSpPr/>
              <p:nvPr/>
            </p:nvSpPr>
            <p:spPr bwMode="auto">
              <a:xfrm>
                <a:off x="5220072" y="3212976"/>
                <a:ext cx="1368152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5292080" y="3656056"/>
                <a:ext cx="1243775" cy="27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02" name="Group 101"/>
            <p:cNvGrpSpPr/>
            <p:nvPr/>
          </p:nvGrpSpPr>
          <p:grpSpPr>
            <a:xfrm>
              <a:off x="1475656" y="3429000"/>
              <a:ext cx="792088" cy="792088"/>
              <a:chOff x="4211960" y="3140968"/>
              <a:chExt cx="792088" cy="720080"/>
            </a:xfrm>
          </p:grpSpPr>
          <p:sp>
            <p:nvSpPr>
              <p:cNvPr id="103" name="Flowchart: Connector 102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04" name="TextBox 103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05" name="Group 104"/>
            <p:cNvGrpSpPr/>
            <p:nvPr/>
          </p:nvGrpSpPr>
          <p:grpSpPr>
            <a:xfrm>
              <a:off x="683568" y="3212976"/>
              <a:ext cx="792088" cy="720080"/>
              <a:chOff x="4211960" y="3140968"/>
              <a:chExt cx="792088" cy="720080"/>
            </a:xfrm>
          </p:grpSpPr>
          <p:sp>
            <p:nvSpPr>
              <p:cNvPr id="106" name="Flowchart: Connector 105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2493471"/>
            <a:ext cx="6480720" cy="4031873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629816"/>
            <a:ext cx="6262688" cy="1143000"/>
          </a:xfrm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grpSp>
        <p:nvGrpSpPr>
          <p:cNvPr id="118" name="Group 117"/>
          <p:cNvGrpSpPr/>
          <p:nvPr/>
        </p:nvGrpSpPr>
        <p:grpSpPr>
          <a:xfrm>
            <a:off x="827584" y="2564904"/>
            <a:ext cx="792088" cy="720080"/>
            <a:chOff x="827584" y="2564904"/>
            <a:chExt cx="792088" cy="720080"/>
          </a:xfrm>
        </p:grpSpPr>
        <p:sp>
          <p:nvSpPr>
            <p:cNvPr id="8" name="Flowchart: Connector 7"/>
            <p:cNvSpPr/>
            <p:nvPr/>
          </p:nvSpPr>
          <p:spPr bwMode="auto">
            <a:xfrm>
              <a:off x="827584" y="2564904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99592" y="2780928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5652120" y="2564904"/>
            <a:ext cx="792088" cy="720080"/>
            <a:chOff x="5724128" y="2564904"/>
            <a:chExt cx="792088" cy="720080"/>
          </a:xfrm>
        </p:grpSpPr>
        <p:sp>
          <p:nvSpPr>
            <p:cNvPr id="11" name="Flowchart: Connector 10"/>
            <p:cNvSpPr/>
            <p:nvPr/>
          </p:nvSpPr>
          <p:spPr bwMode="auto">
            <a:xfrm>
              <a:off x="5724128" y="2564904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796136" y="2780928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2123728" y="5733256"/>
            <a:ext cx="792088" cy="720080"/>
            <a:chOff x="3491880" y="5733256"/>
            <a:chExt cx="792088" cy="720080"/>
          </a:xfrm>
        </p:grpSpPr>
        <p:sp>
          <p:nvSpPr>
            <p:cNvPr id="14" name="Flowchart: Connector 13"/>
            <p:cNvSpPr/>
            <p:nvPr/>
          </p:nvSpPr>
          <p:spPr bwMode="auto">
            <a:xfrm>
              <a:off x="3491880" y="5733256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563888" y="5949280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5940152" y="5733256"/>
            <a:ext cx="792088" cy="720080"/>
            <a:chOff x="5796136" y="5733256"/>
            <a:chExt cx="792088" cy="720080"/>
          </a:xfrm>
        </p:grpSpPr>
        <p:sp>
          <p:nvSpPr>
            <p:cNvPr id="17" name="Flowchart: Connector 16"/>
            <p:cNvSpPr/>
            <p:nvPr/>
          </p:nvSpPr>
          <p:spPr bwMode="auto">
            <a:xfrm>
              <a:off x="5796136" y="5733256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868144" y="5949280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1835696" y="2564904"/>
            <a:ext cx="1296144" cy="1224136"/>
            <a:chOff x="1835696" y="2564904"/>
            <a:chExt cx="1296144" cy="1224136"/>
          </a:xfrm>
        </p:grpSpPr>
        <p:sp>
          <p:nvSpPr>
            <p:cNvPr id="20" name="Flowchart: Connector 19"/>
            <p:cNvSpPr/>
            <p:nvPr/>
          </p:nvSpPr>
          <p:spPr bwMode="auto">
            <a:xfrm>
              <a:off x="1835696" y="2564904"/>
              <a:ext cx="1296144" cy="1224136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881519" y="2996952"/>
              <a:ext cx="1178313" cy="29431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3707904" y="4725144"/>
            <a:ext cx="792088" cy="720080"/>
            <a:chOff x="3419872" y="4869160"/>
            <a:chExt cx="792088" cy="720080"/>
          </a:xfrm>
        </p:grpSpPr>
        <p:sp>
          <p:nvSpPr>
            <p:cNvPr id="23" name="Flowchart: Connector 22"/>
            <p:cNvSpPr/>
            <p:nvPr/>
          </p:nvSpPr>
          <p:spPr bwMode="auto">
            <a:xfrm>
              <a:off x="3419872" y="4869160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491880" y="5085184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419872" y="2636912"/>
            <a:ext cx="792088" cy="792088"/>
            <a:chOff x="3203848" y="2780928"/>
            <a:chExt cx="792088" cy="792088"/>
          </a:xfrm>
        </p:grpSpPr>
        <p:sp>
          <p:nvSpPr>
            <p:cNvPr id="26" name="Flowchart: Connector 25"/>
            <p:cNvSpPr/>
            <p:nvPr/>
          </p:nvSpPr>
          <p:spPr bwMode="auto">
            <a:xfrm>
              <a:off x="3203848" y="2780928"/>
              <a:ext cx="792088" cy="792088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275856" y="3018554"/>
              <a:ext cx="720080" cy="3046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2843808" y="3789040"/>
            <a:ext cx="1080120" cy="1008112"/>
            <a:chOff x="2699792" y="3573016"/>
            <a:chExt cx="1080120" cy="1008112"/>
          </a:xfrm>
        </p:grpSpPr>
        <p:sp>
          <p:nvSpPr>
            <p:cNvPr id="29" name="Flowchart: Connector 28"/>
            <p:cNvSpPr/>
            <p:nvPr/>
          </p:nvSpPr>
          <p:spPr bwMode="auto">
            <a:xfrm>
              <a:off x="2699792" y="3573016"/>
              <a:ext cx="1080120" cy="1008112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771800" y="3933056"/>
              <a:ext cx="981927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2123728" y="4581128"/>
            <a:ext cx="1080120" cy="1008112"/>
            <a:chOff x="1835696" y="4437112"/>
            <a:chExt cx="1080120" cy="1008112"/>
          </a:xfrm>
        </p:grpSpPr>
        <p:sp>
          <p:nvSpPr>
            <p:cNvPr id="32" name="Flowchart: Connector 31"/>
            <p:cNvSpPr/>
            <p:nvPr/>
          </p:nvSpPr>
          <p:spPr bwMode="auto">
            <a:xfrm>
              <a:off x="1835696" y="4437112"/>
              <a:ext cx="1008112" cy="1008112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999351" y="4797152"/>
              <a:ext cx="916465" cy="3877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851920" y="3501008"/>
            <a:ext cx="792088" cy="720080"/>
            <a:chOff x="3851920" y="3501008"/>
            <a:chExt cx="792088" cy="720080"/>
          </a:xfrm>
        </p:grpSpPr>
        <p:sp>
          <p:nvSpPr>
            <p:cNvPr id="35" name="Flowchart: Connector 34"/>
            <p:cNvSpPr/>
            <p:nvPr/>
          </p:nvSpPr>
          <p:spPr bwMode="auto">
            <a:xfrm>
              <a:off x="3851920" y="3501008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923928" y="3717032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5436096" y="3356992"/>
            <a:ext cx="1368152" cy="1224136"/>
            <a:chOff x="5148064" y="3356992"/>
            <a:chExt cx="1368152" cy="1224136"/>
          </a:xfrm>
        </p:grpSpPr>
        <p:sp>
          <p:nvSpPr>
            <p:cNvPr id="38" name="Flowchart: Connector 37"/>
            <p:cNvSpPr/>
            <p:nvPr/>
          </p:nvSpPr>
          <p:spPr bwMode="auto">
            <a:xfrm>
              <a:off x="5148064" y="3356992"/>
              <a:ext cx="1368152" cy="1224136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220072" y="3800072"/>
              <a:ext cx="1243775" cy="2770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09" name="Group 108"/>
          <p:cNvGrpSpPr/>
          <p:nvPr/>
        </p:nvGrpSpPr>
        <p:grpSpPr>
          <a:xfrm>
            <a:off x="971600" y="4293096"/>
            <a:ext cx="792088" cy="720080"/>
            <a:chOff x="755576" y="4365104"/>
            <a:chExt cx="792088" cy="720080"/>
          </a:xfrm>
        </p:grpSpPr>
        <p:sp>
          <p:nvSpPr>
            <p:cNvPr id="41" name="Flowchart: Connector 40"/>
            <p:cNvSpPr/>
            <p:nvPr/>
          </p:nvSpPr>
          <p:spPr bwMode="auto">
            <a:xfrm>
              <a:off x="755576" y="4365104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27584" y="4581128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611560" y="2154342"/>
            <a:ext cx="6480720" cy="338554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Individual Schools Budget</a:t>
            </a:r>
            <a:endParaRPr lang="en-GB" sz="16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7092280" y="1692097"/>
            <a:ext cx="1440160" cy="830997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/>
              <a:t>Centrally Funded Services</a:t>
            </a:r>
            <a:endParaRPr lang="en-GB" sz="1600" b="1" dirty="0"/>
          </a:p>
        </p:txBody>
      </p:sp>
      <p:grpSp>
        <p:nvGrpSpPr>
          <p:cNvPr id="121" name="Group 120"/>
          <p:cNvGrpSpPr/>
          <p:nvPr/>
        </p:nvGrpSpPr>
        <p:grpSpPr>
          <a:xfrm>
            <a:off x="683568" y="5157192"/>
            <a:ext cx="1368152" cy="1296144"/>
            <a:chOff x="683568" y="5157192"/>
            <a:chExt cx="1368152" cy="1296144"/>
          </a:xfrm>
        </p:grpSpPr>
        <p:sp>
          <p:nvSpPr>
            <p:cNvPr id="51" name="Flowchart: Connector 50"/>
            <p:cNvSpPr/>
            <p:nvPr/>
          </p:nvSpPr>
          <p:spPr bwMode="auto">
            <a:xfrm>
              <a:off x="683568" y="5157192"/>
              <a:ext cx="1368152" cy="1296144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55576" y="5626336"/>
              <a:ext cx="1243775" cy="29329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5652120" y="4653136"/>
            <a:ext cx="1080120" cy="1008112"/>
            <a:chOff x="5580112" y="4653136"/>
            <a:chExt cx="1080120" cy="1008112"/>
          </a:xfrm>
        </p:grpSpPr>
        <p:sp>
          <p:nvSpPr>
            <p:cNvPr id="54" name="Flowchart: Connector 53"/>
            <p:cNvSpPr/>
            <p:nvPr/>
          </p:nvSpPr>
          <p:spPr bwMode="auto">
            <a:xfrm>
              <a:off x="5580112" y="4653136"/>
              <a:ext cx="1008112" cy="1008112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743767" y="5013176"/>
              <a:ext cx="916465" cy="3877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4499992" y="4085456"/>
            <a:ext cx="1071736" cy="927720"/>
            <a:chOff x="4283968" y="4149080"/>
            <a:chExt cx="1071736" cy="927720"/>
          </a:xfrm>
        </p:grpSpPr>
        <p:sp>
          <p:nvSpPr>
            <p:cNvPr id="57" name="Flowchart: Connector 56"/>
            <p:cNvSpPr/>
            <p:nvPr/>
          </p:nvSpPr>
          <p:spPr bwMode="auto">
            <a:xfrm>
              <a:off x="4283968" y="4149080"/>
              <a:ext cx="1000287" cy="92772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446353" y="4480409"/>
              <a:ext cx="909351" cy="35687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3059832" y="5445224"/>
            <a:ext cx="1152128" cy="1008112"/>
            <a:chOff x="2339752" y="5373216"/>
            <a:chExt cx="1152128" cy="1008112"/>
          </a:xfrm>
        </p:grpSpPr>
        <p:sp>
          <p:nvSpPr>
            <p:cNvPr id="60" name="Flowchart: Connector 59"/>
            <p:cNvSpPr/>
            <p:nvPr/>
          </p:nvSpPr>
          <p:spPr bwMode="auto">
            <a:xfrm>
              <a:off x="2339752" y="5373216"/>
              <a:ext cx="1075319" cy="1008112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514317" y="5733256"/>
              <a:ext cx="977563" cy="3877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4499992" y="2636912"/>
            <a:ext cx="1152128" cy="1008112"/>
            <a:chOff x="4283968" y="2564904"/>
            <a:chExt cx="1152128" cy="1008112"/>
          </a:xfrm>
        </p:grpSpPr>
        <p:sp>
          <p:nvSpPr>
            <p:cNvPr id="63" name="Flowchart: Connector 62"/>
            <p:cNvSpPr/>
            <p:nvPr/>
          </p:nvSpPr>
          <p:spPr bwMode="auto">
            <a:xfrm>
              <a:off x="4283968" y="2564904"/>
              <a:ext cx="1075319" cy="1008112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458533" y="2924944"/>
              <a:ext cx="977563" cy="3877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24" name="Group 123"/>
          <p:cNvGrpSpPr/>
          <p:nvPr/>
        </p:nvGrpSpPr>
        <p:grpSpPr>
          <a:xfrm>
            <a:off x="4355976" y="5157192"/>
            <a:ext cx="1368152" cy="1296144"/>
            <a:chOff x="4355976" y="5157192"/>
            <a:chExt cx="1368152" cy="1296144"/>
          </a:xfrm>
        </p:grpSpPr>
        <p:sp>
          <p:nvSpPr>
            <p:cNvPr id="66" name="Flowchart: Connector 65"/>
            <p:cNvSpPr/>
            <p:nvPr/>
          </p:nvSpPr>
          <p:spPr bwMode="auto">
            <a:xfrm>
              <a:off x="4355976" y="5157192"/>
              <a:ext cx="1368152" cy="1296144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427984" y="5626336"/>
              <a:ext cx="1243775" cy="29329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1763688" y="3789040"/>
            <a:ext cx="792088" cy="792088"/>
            <a:chOff x="1475656" y="3645024"/>
            <a:chExt cx="792088" cy="792088"/>
          </a:xfrm>
        </p:grpSpPr>
        <p:sp>
          <p:nvSpPr>
            <p:cNvPr id="69" name="Flowchart: Connector 68"/>
            <p:cNvSpPr/>
            <p:nvPr/>
          </p:nvSpPr>
          <p:spPr bwMode="auto">
            <a:xfrm>
              <a:off x="1475656" y="3645024"/>
              <a:ext cx="792088" cy="792088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547664" y="3882650"/>
              <a:ext cx="720080" cy="3046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683568" y="3429000"/>
            <a:ext cx="792088" cy="720080"/>
            <a:chOff x="683568" y="3429000"/>
            <a:chExt cx="792088" cy="720080"/>
          </a:xfrm>
        </p:grpSpPr>
        <p:sp>
          <p:nvSpPr>
            <p:cNvPr id="72" name="Flowchart: Connector 71"/>
            <p:cNvSpPr/>
            <p:nvPr/>
          </p:nvSpPr>
          <p:spPr bwMode="auto">
            <a:xfrm>
              <a:off x="683568" y="3429000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755576" y="3645024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sp>
        <p:nvSpPr>
          <p:cNvPr id="111" name="TextBox 110"/>
          <p:cNvSpPr txBox="1"/>
          <p:nvPr/>
        </p:nvSpPr>
        <p:spPr>
          <a:xfrm>
            <a:off x="7092280" y="2493471"/>
            <a:ext cx="1440160" cy="4031873"/>
          </a:xfrm>
          <a:prstGeom prst="rect">
            <a:avLst/>
          </a:prstGeom>
          <a:noFill/>
          <a:ln w="3175">
            <a:solidFill>
              <a:schemeClr val="tx1">
                <a:alpha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1600" dirty="0" smtClean="0"/>
          </a:p>
          <a:p>
            <a:pPr algn="ctr"/>
            <a:r>
              <a:rPr lang="en-GB" sz="1600" dirty="0" smtClean="0"/>
              <a:t>Sensory Support</a:t>
            </a:r>
          </a:p>
          <a:p>
            <a:pPr algn="ctr"/>
            <a:endParaRPr lang="en-GB" sz="1600" dirty="0" smtClean="0"/>
          </a:p>
          <a:p>
            <a:pPr algn="ctr"/>
            <a:endParaRPr lang="en-GB" sz="1600" dirty="0" smtClean="0"/>
          </a:p>
          <a:p>
            <a:pPr algn="ctr"/>
            <a:r>
              <a:rPr lang="en-GB" sz="1600" dirty="0" smtClean="0"/>
              <a:t>Other Service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 smtClean="0"/>
              <a:t>Other Service</a:t>
            </a:r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 smtClean="0"/>
              <a:t>Other Service</a:t>
            </a:r>
          </a:p>
          <a:p>
            <a:pPr algn="ctr"/>
            <a:endParaRPr lang="en-GB" sz="1600" dirty="0" smtClean="0"/>
          </a:p>
          <a:p>
            <a:pPr algn="ctr"/>
            <a:endParaRPr lang="en-GB" sz="1600" dirty="0"/>
          </a:p>
          <a:p>
            <a:pPr algn="ctr"/>
            <a:r>
              <a:rPr lang="en-GB" sz="1600" dirty="0" smtClean="0"/>
              <a:t>Other Service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 smtClean="0"/>
              <a:t>Other Service</a:t>
            </a:r>
            <a:endParaRPr lang="en-GB" sz="1600" dirty="0"/>
          </a:p>
        </p:txBody>
      </p:sp>
      <p:cxnSp>
        <p:nvCxnSpPr>
          <p:cNvPr id="112" name="Straight Connector 111"/>
          <p:cNvCxnSpPr/>
          <p:nvPr/>
        </p:nvCxnSpPr>
        <p:spPr bwMode="auto">
          <a:xfrm>
            <a:off x="7092280" y="3573591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3" name="Straight Connector 112"/>
          <p:cNvCxnSpPr/>
          <p:nvPr/>
        </p:nvCxnSpPr>
        <p:spPr bwMode="auto">
          <a:xfrm>
            <a:off x="7092280" y="4653711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4" name="Straight Connector 113"/>
          <p:cNvCxnSpPr/>
          <p:nvPr/>
        </p:nvCxnSpPr>
        <p:spPr bwMode="auto">
          <a:xfrm>
            <a:off x="7092280" y="4149655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5" name="Straight Connector 114"/>
          <p:cNvCxnSpPr/>
          <p:nvPr/>
        </p:nvCxnSpPr>
        <p:spPr bwMode="auto">
          <a:xfrm>
            <a:off x="7092280" y="5445799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6" name="Straight Connector 115"/>
          <p:cNvCxnSpPr/>
          <p:nvPr/>
        </p:nvCxnSpPr>
        <p:spPr bwMode="auto">
          <a:xfrm>
            <a:off x="7092280" y="6093871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78" name="Group 77"/>
          <p:cNvGrpSpPr/>
          <p:nvPr/>
        </p:nvGrpSpPr>
        <p:grpSpPr>
          <a:xfrm>
            <a:off x="6588224" y="3140968"/>
            <a:ext cx="504056" cy="2592288"/>
            <a:chOff x="6588224" y="3140968"/>
            <a:chExt cx="504056" cy="2592288"/>
          </a:xfrm>
        </p:grpSpPr>
        <p:sp>
          <p:nvSpPr>
            <p:cNvPr id="75" name="Striped Right Arrow 74"/>
            <p:cNvSpPr/>
            <p:nvPr/>
          </p:nvSpPr>
          <p:spPr bwMode="auto">
            <a:xfrm>
              <a:off x="6588224" y="3140968"/>
              <a:ext cx="504056" cy="288032"/>
            </a:xfrm>
            <a:prstGeom prst="striped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76" name="Striped Right Arrow 75"/>
            <p:cNvSpPr/>
            <p:nvPr/>
          </p:nvSpPr>
          <p:spPr bwMode="auto">
            <a:xfrm>
              <a:off x="6588224" y="4437112"/>
              <a:ext cx="504056" cy="288032"/>
            </a:xfrm>
            <a:prstGeom prst="striped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77" name="Striped Right Arrow 76"/>
            <p:cNvSpPr/>
            <p:nvPr/>
          </p:nvSpPr>
          <p:spPr bwMode="auto">
            <a:xfrm>
              <a:off x="6588224" y="5445224"/>
              <a:ext cx="504056" cy="288032"/>
            </a:xfrm>
            <a:prstGeom prst="striped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71"/>
          <p:cNvGrpSpPr/>
          <p:nvPr/>
        </p:nvGrpSpPr>
        <p:grpSpPr>
          <a:xfrm>
            <a:off x="611560" y="1692097"/>
            <a:ext cx="7920880" cy="4833247"/>
            <a:chOff x="611560" y="1692097"/>
            <a:chExt cx="7920880" cy="4833247"/>
          </a:xfrm>
        </p:grpSpPr>
        <p:sp>
          <p:nvSpPr>
            <p:cNvPr id="4" name="TextBox 3"/>
            <p:cNvSpPr txBox="1"/>
            <p:nvPr/>
          </p:nvSpPr>
          <p:spPr>
            <a:xfrm>
              <a:off x="611560" y="2493471"/>
              <a:ext cx="6480720" cy="403187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 smtClean="0"/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899592" y="2564904"/>
              <a:ext cx="792088" cy="720080"/>
              <a:chOff x="899592" y="2564904"/>
              <a:chExt cx="792088" cy="720080"/>
            </a:xfrm>
          </p:grpSpPr>
          <p:sp>
            <p:nvSpPr>
              <p:cNvPr id="6" name="Flowchart: Connector 5"/>
              <p:cNvSpPr/>
              <p:nvPr/>
            </p:nvSpPr>
            <p:spPr bwMode="auto">
              <a:xfrm>
                <a:off x="899592" y="2564904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971600" y="2780928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5724128" y="2564904"/>
              <a:ext cx="792088" cy="720080"/>
              <a:chOff x="5724128" y="2564904"/>
              <a:chExt cx="792088" cy="720080"/>
            </a:xfrm>
          </p:grpSpPr>
          <p:sp>
            <p:nvSpPr>
              <p:cNvPr id="8" name="Flowchart: Connector 7"/>
              <p:cNvSpPr/>
              <p:nvPr/>
            </p:nvSpPr>
            <p:spPr bwMode="auto">
              <a:xfrm>
                <a:off x="5724128" y="2564904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5796136" y="2780928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2123728" y="5733256"/>
              <a:ext cx="792088" cy="720080"/>
              <a:chOff x="3491880" y="5733256"/>
              <a:chExt cx="792088" cy="720080"/>
            </a:xfrm>
          </p:grpSpPr>
          <p:sp>
            <p:nvSpPr>
              <p:cNvPr id="11" name="Flowchart: Connector 10"/>
              <p:cNvSpPr/>
              <p:nvPr/>
            </p:nvSpPr>
            <p:spPr bwMode="auto">
              <a:xfrm>
                <a:off x="3491880" y="5733256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3563888" y="5949280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6228184" y="5733256"/>
              <a:ext cx="792088" cy="720080"/>
              <a:chOff x="5796136" y="5733256"/>
              <a:chExt cx="792088" cy="720080"/>
            </a:xfrm>
          </p:grpSpPr>
          <p:sp>
            <p:nvSpPr>
              <p:cNvPr id="14" name="Flowchart: Connector 13"/>
              <p:cNvSpPr/>
              <p:nvPr/>
            </p:nvSpPr>
            <p:spPr bwMode="auto">
              <a:xfrm>
                <a:off x="5796136" y="5733256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5868144" y="5949280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78" name="Group 77"/>
            <p:cNvGrpSpPr/>
            <p:nvPr/>
          </p:nvGrpSpPr>
          <p:grpSpPr>
            <a:xfrm>
              <a:off x="1835696" y="2564904"/>
              <a:ext cx="1296144" cy="1224136"/>
              <a:chOff x="1835696" y="2564904"/>
              <a:chExt cx="1296144" cy="1224136"/>
            </a:xfrm>
          </p:grpSpPr>
          <p:sp>
            <p:nvSpPr>
              <p:cNvPr id="16" name="Flowchart: Connector 15"/>
              <p:cNvSpPr/>
              <p:nvPr/>
            </p:nvSpPr>
            <p:spPr bwMode="auto">
              <a:xfrm>
                <a:off x="1835696" y="2564904"/>
                <a:ext cx="1296144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881519" y="2996952"/>
                <a:ext cx="1178313" cy="29431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3707904" y="4725144"/>
              <a:ext cx="792088" cy="720080"/>
              <a:chOff x="3419872" y="4869160"/>
              <a:chExt cx="792088" cy="720080"/>
            </a:xfrm>
          </p:grpSpPr>
          <p:sp>
            <p:nvSpPr>
              <p:cNvPr id="19" name="Flowchart: Connector 18"/>
              <p:cNvSpPr/>
              <p:nvPr/>
            </p:nvSpPr>
            <p:spPr bwMode="auto">
              <a:xfrm>
                <a:off x="3419872" y="4869160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3491880" y="5085184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3419872" y="2636912"/>
              <a:ext cx="792088" cy="792088"/>
              <a:chOff x="3203848" y="2780928"/>
              <a:chExt cx="792088" cy="792088"/>
            </a:xfrm>
          </p:grpSpPr>
          <p:sp>
            <p:nvSpPr>
              <p:cNvPr id="22" name="Flowchart: Connector 21"/>
              <p:cNvSpPr/>
              <p:nvPr/>
            </p:nvSpPr>
            <p:spPr bwMode="auto">
              <a:xfrm>
                <a:off x="3203848" y="2780928"/>
                <a:ext cx="792088" cy="792088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275856" y="3018554"/>
                <a:ext cx="720080" cy="3046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2843808" y="3789040"/>
              <a:ext cx="1080120" cy="1008112"/>
              <a:chOff x="2699792" y="3573016"/>
              <a:chExt cx="1080120" cy="1008112"/>
            </a:xfrm>
          </p:grpSpPr>
          <p:sp>
            <p:nvSpPr>
              <p:cNvPr id="25" name="Flowchart: Connector 24"/>
              <p:cNvSpPr/>
              <p:nvPr/>
            </p:nvSpPr>
            <p:spPr bwMode="auto">
              <a:xfrm>
                <a:off x="2699792" y="3573016"/>
                <a:ext cx="1080120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2771800" y="3933056"/>
                <a:ext cx="981927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2123728" y="4581128"/>
              <a:ext cx="1080120" cy="1008112"/>
              <a:chOff x="1835696" y="4437112"/>
              <a:chExt cx="1080120" cy="1008112"/>
            </a:xfrm>
          </p:grpSpPr>
          <p:sp>
            <p:nvSpPr>
              <p:cNvPr id="28" name="Flowchart: Connector 27"/>
              <p:cNvSpPr/>
              <p:nvPr/>
            </p:nvSpPr>
            <p:spPr bwMode="auto">
              <a:xfrm>
                <a:off x="1835696" y="4437112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999351" y="4797152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79" name="Group 78"/>
            <p:cNvGrpSpPr/>
            <p:nvPr/>
          </p:nvGrpSpPr>
          <p:grpSpPr>
            <a:xfrm>
              <a:off x="3851920" y="3501008"/>
              <a:ext cx="792088" cy="720080"/>
              <a:chOff x="3851920" y="3501008"/>
              <a:chExt cx="792088" cy="720080"/>
            </a:xfrm>
          </p:grpSpPr>
          <p:sp>
            <p:nvSpPr>
              <p:cNvPr id="30" name="Flowchart: Connector 29"/>
              <p:cNvSpPr/>
              <p:nvPr/>
            </p:nvSpPr>
            <p:spPr bwMode="auto">
              <a:xfrm>
                <a:off x="3851920" y="350100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3923928" y="371703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5652120" y="3356992"/>
              <a:ext cx="1368152" cy="1224136"/>
              <a:chOff x="5148064" y="3356992"/>
              <a:chExt cx="1368152" cy="1224136"/>
            </a:xfrm>
          </p:grpSpPr>
          <p:sp>
            <p:nvSpPr>
              <p:cNvPr id="33" name="Flowchart: Connector 32"/>
              <p:cNvSpPr/>
              <p:nvPr/>
            </p:nvSpPr>
            <p:spPr bwMode="auto">
              <a:xfrm>
                <a:off x="5148064" y="3356992"/>
                <a:ext cx="1368152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5220072" y="3800072"/>
                <a:ext cx="1243775" cy="27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971600" y="4293096"/>
              <a:ext cx="792088" cy="720080"/>
              <a:chOff x="755576" y="4365104"/>
              <a:chExt cx="792088" cy="720080"/>
            </a:xfrm>
          </p:grpSpPr>
          <p:sp>
            <p:nvSpPr>
              <p:cNvPr id="36" name="Flowchart: Connector 35"/>
              <p:cNvSpPr/>
              <p:nvPr/>
            </p:nvSpPr>
            <p:spPr bwMode="auto">
              <a:xfrm>
                <a:off x="755576" y="4365104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827584" y="4581128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611560" y="2154342"/>
              <a:ext cx="6480720" cy="338554"/>
            </a:xfrm>
            <a:prstGeom prst="rect">
              <a:avLst/>
            </a:prstGeom>
            <a:noFill/>
            <a:ln w="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Individual Schools Budget</a:t>
              </a:r>
              <a:endParaRPr lang="en-GB" sz="1600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092280" y="1692097"/>
              <a:ext cx="1440160" cy="8309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/>
                <a:t>Centrally Funded Services</a:t>
              </a:r>
              <a:endParaRPr lang="en-GB" sz="1600" b="1" dirty="0"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683568" y="5157192"/>
              <a:ext cx="1387791" cy="1296144"/>
              <a:chOff x="683568" y="5157192"/>
              <a:chExt cx="1387791" cy="1296144"/>
            </a:xfrm>
          </p:grpSpPr>
          <p:sp>
            <p:nvSpPr>
              <p:cNvPr id="40" name="Flowchart: Connector 39"/>
              <p:cNvSpPr/>
              <p:nvPr/>
            </p:nvSpPr>
            <p:spPr bwMode="auto">
              <a:xfrm>
                <a:off x="683568" y="5157192"/>
                <a:ext cx="1368152" cy="1296144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827584" y="5626336"/>
                <a:ext cx="1243775" cy="29329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5724128" y="4653136"/>
              <a:ext cx="1080120" cy="1008112"/>
              <a:chOff x="5580112" y="4653136"/>
              <a:chExt cx="1080120" cy="1008112"/>
            </a:xfrm>
          </p:grpSpPr>
          <p:sp>
            <p:nvSpPr>
              <p:cNvPr id="43" name="Flowchart: Connector 42"/>
              <p:cNvSpPr/>
              <p:nvPr/>
            </p:nvSpPr>
            <p:spPr bwMode="auto">
              <a:xfrm>
                <a:off x="5580112" y="4653136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5743767" y="5013176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4580384" y="4085456"/>
              <a:ext cx="1071736" cy="927720"/>
              <a:chOff x="4283968" y="4149080"/>
              <a:chExt cx="1071736" cy="927720"/>
            </a:xfrm>
          </p:grpSpPr>
          <p:sp>
            <p:nvSpPr>
              <p:cNvPr id="46" name="Flowchart: Connector 45"/>
              <p:cNvSpPr/>
              <p:nvPr/>
            </p:nvSpPr>
            <p:spPr bwMode="auto">
              <a:xfrm>
                <a:off x="4283968" y="4149080"/>
                <a:ext cx="1000287" cy="92772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4446353" y="4480409"/>
                <a:ext cx="909351" cy="35687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3059832" y="5445224"/>
              <a:ext cx="1152128" cy="1008112"/>
              <a:chOff x="2339752" y="5373216"/>
              <a:chExt cx="1152128" cy="1008112"/>
            </a:xfrm>
          </p:grpSpPr>
          <p:sp>
            <p:nvSpPr>
              <p:cNvPr id="49" name="Flowchart: Connector 48"/>
              <p:cNvSpPr/>
              <p:nvPr/>
            </p:nvSpPr>
            <p:spPr bwMode="auto">
              <a:xfrm>
                <a:off x="2339752" y="5373216"/>
                <a:ext cx="1075319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2514317" y="5733256"/>
                <a:ext cx="977563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51" name="Group 50"/>
            <p:cNvGrpSpPr/>
            <p:nvPr/>
          </p:nvGrpSpPr>
          <p:grpSpPr>
            <a:xfrm>
              <a:off x="4644008" y="2708920"/>
              <a:ext cx="1152128" cy="1008112"/>
              <a:chOff x="4283968" y="2564904"/>
              <a:chExt cx="1152128" cy="1008112"/>
            </a:xfrm>
          </p:grpSpPr>
          <p:sp>
            <p:nvSpPr>
              <p:cNvPr id="52" name="Flowchart: Connector 51"/>
              <p:cNvSpPr/>
              <p:nvPr/>
            </p:nvSpPr>
            <p:spPr bwMode="auto">
              <a:xfrm>
                <a:off x="4283968" y="2564904"/>
                <a:ext cx="1075319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4458533" y="2924944"/>
                <a:ext cx="977563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sp>
          <p:nvSpPr>
            <p:cNvPr id="54" name="Flowchart: Connector 53"/>
            <p:cNvSpPr/>
            <p:nvPr/>
          </p:nvSpPr>
          <p:spPr bwMode="auto">
            <a:xfrm>
              <a:off x="4355976" y="5157192"/>
              <a:ext cx="1368152" cy="1296144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763688" y="3789040"/>
              <a:ext cx="792088" cy="792088"/>
              <a:chOff x="1475656" y="3645024"/>
              <a:chExt cx="792088" cy="792088"/>
            </a:xfrm>
          </p:grpSpPr>
          <p:sp>
            <p:nvSpPr>
              <p:cNvPr id="57" name="Flowchart: Connector 56"/>
              <p:cNvSpPr/>
              <p:nvPr/>
            </p:nvSpPr>
            <p:spPr bwMode="auto">
              <a:xfrm>
                <a:off x="1475656" y="3645024"/>
                <a:ext cx="792088" cy="792088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547664" y="3882650"/>
                <a:ext cx="720080" cy="3046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76" name="Group 75"/>
            <p:cNvGrpSpPr/>
            <p:nvPr/>
          </p:nvGrpSpPr>
          <p:grpSpPr>
            <a:xfrm>
              <a:off x="683568" y="3429000"/>
              <a:ext cx="792088" cy="720080"/>
              <a:chOff x="683568" y="3429000"/>
              <a:chExt cx="792088" cy="720080"/>
            </a:xfrm>
          </p:grpSpPr>
          <p:sp>
            <p:nvSpPr>
              <p:cNvPr id="59" name="Flowchart: Connector 58"/>
              <p:cNvSpPr/>
              <p:nvPr/>
            </p:nvSpPr>
            <p:spPr bwMode="auto">
              <a:xfrm>
                <a:off x="683568" y="3429000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755576" y="3645024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7092280" y="2493470"/>
              <a:ext cx="1440160" cy="4031873"/>
            </a:xfrm>
            <a:prstGeom prst="rect">
              <a:avLst/>
            </a:prstGeom>
            <a:noFill/>
            <a:ln w="3175">
              <a:solidFill>
                <a:schemeClr val="tx1">
                  <a:alpha val="9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 sz="1600" dirty="0" smtClean="0"/>
            </a:p>
            <a:p>
              <a:pPr algn="ctr"/>
              <a:r>
                <a:rPr lang="en-GB" sz="1600" dirty="0" smtClean="0"/>
                <a:t>Sensory Support</a:t>
              </a:r>
            </a:p>
            <a:p>
              <a:pPr algn="ctr"/>
              <a:endParaRPr lang="en-GB" sz="1600" dirty="0" smtClean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 smtClean="0"/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endParaRPr lang="en-GB" sz="1600" dirty="0" smtClean="0"/>
            </a:p>
            <a:p>
              <a:pPr algn="ctr"/>
              <a:r>
                <a:rPr lang="en-GB" sz="1600" dirty="0" smtClean="0"/>
                <a:t>Other Service</a:t>
              </a:r>
              <a:endParaRPr lang="en-GB" sz="1600" dirty="0"/>
            </a:p>
          </p:txBody>
        </p:sp>
        <p:cxnSp>
          <p:nvCxnSpPr>
            <p:cNvPr id="62" name="Straight Connector 61"/>
            <p:cNvCxnSpPr/>
            <p:nvPr/>
          </p:nvCxnSpPr>
          <p:spPr bwMode="auto">
            <a:xfrm>
              <a:off x="7092280" y="3356992"/>
              <a:ext cx="144016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>
              <a:off x="7092280" y="4509120"/>
              <a:ext cx="144016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4" name="Straight Connector 63"/>
            <p:cNvCxnSpPr/>
            <p:nvPr/>
          </p:nvCxnSpPr>
          <p:spPr bwMode="auto">
            <a:xfrm>
              <a:off x="7092280" y="3933056"/>
              <a:ext cx="144016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5" name="Straight Connector 64"/>
            <p:cNvCxnSpPr/>
            <p:nvPr/>
          </p:nvCxnSpPr>
          <p:spPr bwMode="auto">
            <a:xfrm>
              <a:off x="7092280" y="5301208"/>
              <a:ext cx="144016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6" name="Straight Connector 65"/>
            <p:cNvCxnSpPr/>
            <p:nvPr/>
          </p:nvCxnSpPr>
          <p:spPr bwMode="auto">
            <a:xfrm>
              <a:off x="7092280" y="5949280"/>
              <a:ext cx="144016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55" name="TextBox 54"/>
          <p:cNvSpPr txBox="1"/>
          <p:nvPr/>
        </p:nvSpPr>
        <p:spPr>
          <a:xfrm>
            <a:off x="4427984" y="5626336"/>
            <a:ext cx="1243775" cy="29329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School</a:t>
            </a:r>
            <a:endParaRPr lang="en-GB" sz="1200" dirty="0"/>
          </a:p>
        </p:txBody>
      </p:sp>
      <p:sp>
        <p:nvSpPr>
          <p:cNvPr id="71" name="Circular Arrow 70"/>
          <p:cNvSpPr/>
          <p:nvPr/>
        </p:nvSpPr>
        <p:spPr bwMode="auto">
          <a:xfrm rot="724689">
            <a:off x="4442165" y="1845312"/>
            <a:ext cx="3024336" cy="2520280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2496864"/>
              <a:gd name="adj5" fmla="val 12500"/>
            </a:avLst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10800000" rev="0"/>
            </a:camera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7380312" y="3356992"/>
            <a:ext cx="936104" cy="144016"/>
            <a:chOff x="7380312" y="3356992"/>
            <a:chExt cx="936104" cy="144016"/>
          </a:xfrm>
        </p:grpSpPr>
        <p:sp>
          <p:nvSpPr>
            <p:cNvPr id="73" name="Striped Right Arrow 72"/>
            <p:cNvSpPr/>
            <p:nvPr/>
          </p:nvSpPr>
          <p:spPr bwMode="auto">
            <a:xfrm>
              <a:off x="7380312" y="3356992"/>
              <a:ext cx="216024" cy="144016"/>
            </a:xfrm>
            <a:prstGeom prst="striped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5400000"/>
              </a:camera>
              <a:lightRig rig="threePt" dir="t"/>
            </a:scene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74" name="Striped Right Arrow 73"/>
            <p:cNvSpPr/>
            <p:nvPr/>
          </p:nvSpPr>
          <p:spPr bwMode="auto">
            <a:xfrm>
              <a:off x="8100392" y="3356992"/>
              <a:ext cx="216024" cy="144016"/>
            </a:xfrm>
            <a:prstGeom prst="striped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5400000"/>
              </a:camera>
              <a:lightRig rig="threePt" dir="t"/>
            </a:scene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  <a:buSzPct val="100000"/>
              <a:buFont typeface="Arial" pitchFamily="34" charset="0"/>
              <a:buChar char="•"/>
            </a:pPr>
            <a:r>
              <a:rPr lang="en-GB" dirty="0" smtClean="0"/>
              <a:t>Overheads</a:t>
            </a:r>
          </a:p>
          <a:p>
            <a:pPr>
              <a:spcBef>
                <a:spcPts val="1200"/>
              </a:spcBef>
              <a:spcAft>
                <a:spcPts val="1200"/>
              </a:spcAft>
              <a:buSzPct val="100000"/>
              <a:buFont typeface="Arial" pitchFamily="34" charset="0"/>
              <a:buChar char="•"/>
            </a:pPr>
            <a:r>
              <a:rPr lang="en-GB" dirty="0" smtClean="0"/>
              <a:t>Disaggregate budgets</a:t>
            </a:r>
          </a:p>
          <a:p>
            <a:pPr>
              <a:spcBef>
                <a:spcPts val="1200"/>
              </a:spcBef>
              <a:spcAft>
                <a:spcPts val="1200"/>
              </a:spcAft>
              <a:buSzPct val="100000"/>
              <a:buFont typeface="Arial" pitchFamily="34" charset="0"/>
              <a:buChar char="•"/>
            </a:pPr>
            <a:r>
              <a:rPr lang="en-GB" dirty="0" smtClean="0"/>
              <a:t>Marketing benefits</a:t>
            </a:r>
          </a:p>
          <a:p>
            <a:pPr>
              <a:spcBef>
                <a:spcPts val="1200"/>
              </a:spcBef>
              <a:spcAft>
                <a:spcPts val="0"/>
              </a:spcAft>
              <a:buSzPct val="100000"/>
              <a:buFont typeface="Arial" pitchFamily="34" charset="0"/>
              <a:buChar char="•"/>
            </a:pPr>
            <a:r>
              <a:rPr lang="en-GB" dirty="0" smtClean="0"/>
              <a:t>Indispensible </a:t>
            </a:r>
          </a:p>
          <a:p>
            <a:pPr marL="971550" lvl="1" indent="-514350">
              <a:buSzPct val="100000"/>
              <a:buFont typeface="+mj-lt"/>
              <a:buAutoNum type="alphaLcParenR"/>
            </a:pPr>
            <a:r>
              <a:rPr lang="en-GB" dirty="0" smtClean="0"/>
              <a:t>Statutory</a:t>
            </a:r>
          </a:p>
          <a:p>
            <a:pPr marL="971550" lvl="1" indent="-514350">
              <a:buSzPct val="100000"/>
              <a:buFont typeface="+mj-lt"/>
              <a:buAutoNum type="alphaLcParenR"/>
            </a:pPr>
            <a:r>
              <a:rPr lang="en-GB" dirty="0" smtClean="0"/>
              <a:t>Good</a:t>
            </a:r>
          </a:p>
          <a:p>
            <a:pPr>
              <a:buSzPct val="75000"/>
              <a:buFont typeface="Wingdings" pitchFamily="2" charset="2"/>
              <a:buChar char="Ø"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LACSEG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72816"/>
            <a:ext cx="7772400" cy="4103687"/>
          </a:xfrm>
        </p:spPr>
        <p:txBody>
          <a:bodyPr/>
          <a:lstStyle/>
          <a:p>
            <a:pPr algn="ctr">
              <a:buNone/>
            </a:pPr>
            <a:endParaRPr lang="en-GB" sz="4400" dirty="0" smtClean="0"/>
          </a:p>
          <a:p>
            <a:pPr algn="ctr">
              <a:buNone/>
            </a:pPr>
            <a:r>
              <a:rPr lang="en-GB" sz="4400" dirty="0" smtClean="0"/>
              <a:t>Big variation in </a:t>
            </a:r>
          </a:p>
          <a:p>
            <a:pPr algn="ctr">
              <a:buNone/>
            </a:pPr>
            <a:r>
              <a:rPr lang="en-GB" sz="4400" dirty="0" smtClean="0"/>
              <a:t>SEN LACSEG </a:t>
            </a:r>
          </a:p>
          <a:p>
            <a:pPr algn="ctr">
              <a:buNone/>
            </a:pPr>
            <a:r>
              <a:rPr lang="en-GB" sz="4400" dirty="0" smtClean="0"/>
              <a:t>per pupil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SEN LACSEG in secondary per pupil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77641"/>
            <a:ext cx="7772400" cy="4103687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dirty="0" smtClean="0"/>
              <a:t>£0 in Hackney, Hammersmith and Fulham, </a:t>
            </a:r>
            <a:r>
              <a:rPr lang="en-GB" dirty="0" err="1" smtClean="0"/>
              <a:t>Cambs</a:t>
            </a:r>
            <a:r>
              <a:rPr lang="en-GB" dirty="0" smtClean="0"/>
              <a:t>, Walsall, Barnsley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GB" dirty="0" smtClean="0"/>
              <a:t>Over £300 in Coventry, Sandwell, St Helen, Oxon, Islington (£1,322)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LACSEG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685800" y="2132856"/>
          <a:ext cx="7772401" cy="3885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8328"/>
                <a:gridCol w="2734073"/>
              </a:tblGrid>
              <a:tr h="468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b="1" dirty="0">
                          <a:latin typeface="Arial"/>
                          <a:ea typeface="Times New Roman"/>
                          <a:cs typeface="Times New Roman"/>
                        </a:rPr>
                        <a:t>Section </a:t>
                      </a:r>
                      <a:r>
                        <a:rPr lang="en-GB" sz="2400" b="1" dirty="0" smtClean="0">
                          <a:latin typeface="Arial"/>
                          <a:ea typeface="Times New Roman"/>
                          <a:cs typeface="Times New Roman"/>
                        </a:rPr>
                        <a:t>251</a:t>
                      </a:r>
                      <a:endParaRPr lang="en-GB" sz="2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b="1" dirty="0">
                          <a:latin typeface="Arial"/>
                          <a:ea typeface="Times New Roman"/>
                          <a:cs typeface="Times New Roman"/>
                        </a:rPr>
                        <a:t>Relevant</a:t>
                      </a:r>
                      <a:endParaRPr lang="en-GB" sz="2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8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1.2.1 Provision for pupils with </a:t>
                      </a:r>
                      <a:r>
                        <a:rPr lang="en-GB" sz="2000" dirty="0" smtClean="0">
                          <a:latin typeface="Arial"/>
                          <a:ea typeface="Times New Roman"/>
                          <a:cs typeface="Times New Roman"/>
                        </a:rPr>
                        <a:t>SEN (individually assigned resources)</a:t>
                      </a:r>
                      <a:endParaRPr lang="en-GB" sz="2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/>
                </a:tc>
              </a:tr>
              <a:tr h="468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8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Arial"/>
                          <a:ea typeface="Times New Roman"/>
                          <a:cs typeface="Times New Roman"/>
                        </a:rPr>
                        <a:t>1.2.2 </a:t>
                      </a: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SEN other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Arial"/>
                          <a:ea typeface="Times New Roman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/>
                </a:tc>
              </a:tr>
              <a:tr h="468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1.2.3 Support inclusion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Arial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/>
                </a:tc>
              </a:tr>
              <a:tr h="468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1.3.2 PRU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Arial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/>
                </a:tc>
              </a:tr>
              <a:tr h="468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1.3.3 Education out of school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/>
                </a:tc>
              </a:tr>
              <a:tr h="4680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Arial"/>
                          <a:ea typeface="Times New Roman"/>
                          <a:cs typeface="Times New Roman"/>
                        </a:rPr>
                        <a:t>1.3.5 Under 5s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6334696" cy="1143000"/>
          </a:xfrm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23527" y="2071533"/>
          <a:ext cx="8424944" cy="41657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156"/>
                <a:gridCol w="1116125"/>
                <a:gridCol w="1440160"/>
                <a:gridCol w="1800200"/>
                <a:gridCol w="1296144"/>
                <a:gridCol w="1368159"/>
              </a:tblGrid>
              <a:tr h="715611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EY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Primary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Secondary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Special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Post 16</a:t>
                      </a:r>
                      <a:endParaRPr lang="en-GB" sz="2400" dirty="0"/>
                    </a:p>
                  </a:txBody>
                  <a:tcPr/>
                </a:tc>
              </a:tr>
              <a:tr h="690034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1.2.1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/>
                </a:tc>
              </a:tr>
              <a:tr h="690034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1.2.2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          </a:t>
                      </a:r>
                      <a:endParaRPr lang="en-GB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en-GB" sz="2000" baseline="0" dirty="0" smtClean="0">
                          <a:solidFill>
                            <a:srgbClr val="FF0000"/>
                          </a:solidFill>
                        </a:rPr>
                        <a:t>                  </a:t>
                      </a: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             </a:t>
                      </a:r>
                      <a:endParaRPr lang="en-GB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</a:tr>
              <a:tr h="690034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1.2.3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</a:tr>
              <a:tr h="690034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1.3.2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</a:tr>
              <a:tr h="690034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1.3.5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r>
              <a:rPr lang="en-GB" sz="3600" b="1" dirty="0" smtClean="0"/>
              <a:t>Equality in distribution: A national formula             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GB" sz="4000" dirty="0" smtClean="0"/>
              <a:t>The inherent vice of capitalism is the unequal sharing of blessings; the inherent virtue of socialism is the equal sharing of miseries.</a:t>
            </a:r>
            <a:br>
              <a:rPr lang="en-GB" sz="4000" dirty="0" smtClean="0"/>
            </a:br>
            <a:r>
              <a:rPr lang="en-GB" sz="4000" u="sng" dirty="0" smtClean="0">
                <a:hlinkClick r:id="rId2"/>
              </a:rPr>
              <a:t>Winston Churchill</a:t>
            </a:r>
            <a:br>
              <a:rPr lang="en-GB" sz="4000" u="sng" dirty="0" smtClean="0">
                <a:hlinkClick r:id="rId2"/>
              </a:rPr>
            </a:br>
            <a:r>
              <a:rPr lang="en-GB" u="sng" dirty="0" smtClean="0">
                <a:hlinkClick r:id="rId2"/>
              </a:rPr>
              <a:t/>
            </a:r>
            <a:br>
              <a:rPr lang="en-GB" u="sng" dirty="0" smtClean="0">
                <a:hlinkClick r:id="rId2"/>
              </a:rPr>
            </a:br>
            <a:endParaRPr lang="en-GB" u="sng" dirty="0" smtClean="0">
              <a:hlinkClick r:id="rId2"/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Funding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61617"/>
            <a:ext cx="7772400" cy="4103687"/>
          </a:xfrm>
        </p:spPr>
        <p:txBody>
          <a:bodyPr/>
          <a:lstStyle/>
          <a:p>
            <a:pPr marL="514350" indent="-514350">
              <a:spcBef>
                <a:spcPts val="1200"/>
              </a:spcBef>
              <a:spcAft>
                <a:spcPts val="1200"/>
              </a:spcAft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case for reform</a:t>
            </a:r>
          </a:p>
          <a:p>
            <a:pPr marL="514350" indent="-514350">
              <a:spcBef>
                <a:spcPts val="1200"/>
              </a:spcBef>
              <a:spcAft>
                <a:spcPts val="1200"/>
              </a:spcAft>
            </a:pPr>
            <a:r>
              <a:rPr lang="en-GB" dirty="0" smtClean="0"/>
              <a:t>Transitional arrangements / pace of change</a:t>
            </a:r>
          </a:p>
          <a:p>
            <a:pPr marL="514350" indent="-514350">
              <a:spcBef>
                <a:spcPts val="1200"/>
              </a:spcBef>
              <a:spcAft>
                <a:spcPts val="1200"/>
              </a:spcAft>
            </a:pPr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System design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		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/>
            <a:r>
              <a:rPr lang="en-GB" dirty="0" smtClean="0"/>
              <a:t>High cost pupils:</a:t>
            </a:r>
          </a:p>
          <a:p>
            <a:pPr marL="914400" lvl="1" indent="-514350">
              <a:buNone/>
            </a:pPr>
            <a:r>
              <a:rPr lang="en-GB" dirty="0" smtClean="0"/>
              <a:t>- Definition</a:t>
            </a:r>
          </a:p>
          <a:p>
            <a:pPr marL="914400" lvl="1" indent="-514350">
              <a:buNone/>
            </a:pPr>
            <a:r>
              <a:rPr lang="en-GB" dirty="0" smtClean="0"/>
              <a:t>- Post 16 / LDD</a:t>
            </a:r>
          </a:p>
          <a:p>
            <a:pPr marL="914400" lvl="1" indent="-514350">
              <a:buNone/>
            </a:pPr>
            <a:r>
              <a:rPr lang="en-GB" dirty="0" smtClean="0"/>
              <a:t>- Academies and free schools responsibilities</a:t>
            </a:r>
          </a:p>
          <a:p>
            <a:pPr marL="914400" lvl="1" indent="-514350">
              <a:buNone/>
            </a:pPr>
            <a:r>
              <a:rPr lang="en-GB" dirty="0" smtClean="0"/>
              <a:t>- LACSEG </a:t>
            </a:r>
          </a:p>
          <a:p>
            <a:pPr marL="914400" lvl="1" indent="-514350">
              <a:buNone/>
            </a:pPr>
            <a:r>
              <a:rPr lang="en-GB" dirty="0" smtClean="0"/>
              <a:t>- Alternative provision</a:t>
            </a:r>
          </a:p>
          <a:p>
            <a:pPr marL="914400" lvl="1" indent="-514350">
              <a:buNone/>
            </a:pPr>
            <a:endParaRPr lang="en-GB" dirty="0" smtClean="0"/>
          </a:p>
          <a:p>
            <a:pPr marL="514350" indent="-514350"/>
            <a:endParaRPr lang="en-GB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spcBef>
                <a:spcPts val="1200"/>
              </a:spcBef>
              <a:spcAft>
                <a:spcPts val="1200"/>
              </a:spcAft>
            </a:pPr>
            <a:r>
              <a:rPr lang="en-GB" dirty="0" smtClean="0"/>
              <a:t>Academies and free schools</a:t>
            </a:r>
          </a:p>
          <a:p>
            <a:pPr marL="514350" indent="-514350">
              <a:spcBef>
                <a:spcPts val="1200"/>
              </a:spcBef>
              <a:spcAft>
                <a:spcPts val="1200"/>
              </a:spcAft>
            </a:pPr>
            <a:r>
              <a:rPr lang="en-GB" dirty="0" smtClean="0"/>
              <a:t>LA central spend  </a:t>
            </a:r>
          </a:p>
          <a:p>
            <a:pPr marL="514350" indent="-514350">
              <a:spcBef>
                <a:spcPts val="1200"/>
              </a:spcBef>
              <a:spcAft>
                <a:spcPts val="1200"/>
              </a:spcAft>
            </a:pPr>
            <a:r>
              <a:rPr lang="en-GB" dirty="0" smtClean="0"/>
              <a:t>Early Years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/>
            <a:r>
              <a:rPr lang="en-GB" dirty="0" smtClean="0"/>
              <a:t>Formula content:</a:t>
            </a:r>
          </a:p>
          <a:p>
            <a:pPr marL="983250" lvl="1" indent="-583200">
              <a:buFont typeface="Arial" pitchFamily="34" charset="0"/>
              <a:buChar char="•"/>
            </a:pPr>
            <a:r>
              <a:rPr lang="en-GB" dirty="0" smtClean="0"/>
              <a:t>Balance of basic / AEN / deprivation elements/ Pupil Premium</a:t>
            </a:r>
          </a:p>
          <a:p>
            <a:pPr marL="983250" lvl="1" indent="-583200">
              <a:buFont typeface="Arial" pitchFamily="34" charset="0"/>
              <a:buChar char="•"/>
            </a:pPr>
            <a:r>
              <a:rPr lang="en-GB" dirty="0" smtClean="0"/>
              <a:t>Low cost SEN</a:t>
            </a:r>
          </a:p>
          <a:p>
            <a:pPr marL="983250" lvl="1" indent="-583200">
              <a:buFont typeface="Arial" pitchFamily="34" charset="0"/>
              <a:buChar char="•"/>
            </a:pPr>
            <a:r>
              <a:rPr lang="en-GB" dirty="0" smtClean="0"/>
              <a:t>Area cost adjustment</a:t>
            </a:r>
          </a:p>
          <a:p>
            <a:pPr marL="983250" lvl="1" indent="-583200">
              <a:buFont typeface="Arial" pitchFamily="34" charset="0"/>
              <a:buChar char="•"/>
            </a:pPr>
            <a:r>
              <a:rPr lang="en-GB" dirty="0" err="1" smtClean="0"/>
              <a:t>Sparsity</a:t>
            </a:r>
            <a:r>
              <a:rPr lang="en-GB" dirty="0" smtClean="0"/>
              <a:t> / fixed costs</a:t>
            </a:r>
          </a:p>
          <a:p>
            <a:pPr marL="983250" lvl="1" indent="-583200">
              <a:buFont typeface="Arial" pitchFamily="34" charset="0"/>
              <a:buChar char="•"/>
            </a:pPr>
            <a:r>
              <a:rPr lang="en-GB" dirty="0" smtClean="0"/>
              <a:t>Ethnicity and EAL</a:t>
            </a:r>
          </a:p>
          <a:p>
            <a:pPr marL="983250" lvl="1" indent="-583200">
              <a:buFont typeface="Arial" pitchFamily="34" charset="0"/>
              <a:buChar char="•"/>
            </a:pPr>
            <a:r>
              <a:rPr lang="en-GB" dirty="0" smtClean="0"/>
              <a:t>Other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4400" dirty="0" smtClean="0"/>
              <a:t>A man may be a </a:t>
            </a:r>
            <a:r>
              <a:rPr lang="en-GB" sz="4400" dirty="0" smtClean="0"/>
              <a:t>pessimistic determinist </a:t>
            </a:r>
            <a:r>
              <a:rPr lang="en-GB" sz="4400" dirty="0" smtClean="0"/>
              <a:t>before lunch and an optimistic believer in the will's freedom after it. </a:t>
            </a:r>
            <a:br>
              <a:rPr lang="en-GB" sz="4400" dirty="0" smtClean="0"/>
            </a:br>
            <a:r>
              <a:rPr lang="en-GB" sz="4400" u="sng" dirty="0" err="1" smtClean="0">
                <a:hlinkClick r:id="rId2" action="ppaction://hlinkfile"/>
              </a:rPr>
              <a:t>Aldous</a:t>
            </a:r>
            <a:r>
              <a:rPr lang="en-GB" sz="4400" u="sng" dirty="0" smtClean="0">
                <a:hlinkClick r:id="rId2" action="ppaction://hlinkfile"/>
              </a:rPr>
              <a:t> Huxley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 template general logo">
  <a:themeElements>
    <a:clrScheme name="Standard slid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19EC2"/>
      </a:accent1>
      <a:accent2>
        <a:srgbClr val="F5A65C"/>
      </a:accent2>
      <a:accent3>
        <a:srgbClr val="FFFFFF"/>
      </a:accent3>
      <a:accent4>
        <a:srgbClr val="000000"/>
      </a:accent4>
      <a:accent5>
        <a:srgbClr val="CDCCDD"/>
      </a:accent5>
      <a:accent6>
        <a:srgbClr val="DE9653"/>
      </a:accent6>
      <a:hlink>
        <a:srgbClr val="D26157"/>
      </a:hlink>
      <a:folHlink>
        <a:srgbClr val="96BCD2"/>
      </a:folHlink>
    </a:clrScheme>
    <a:fontScheme name="Standard slid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Standard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19EC2"/>
        </a:accent1>
        <a:accent2>
          <a:srgbClr val="F5A65C"/>
        </a:accent2>
        <a:accent3>
          <a:srgbClr val="FFFFFF"/>
        </a:accent3>
        <a:accent4>
          <a:srgbClr val="000000"/>
        </a:accent4>
        <a:accent5>
          <a:srgbClr val="CDCCDD"/>
        </a:accent5>
        <a:accent6>
          <a:srgbClr val="DE9653"/>
        </a:accent6>
        <a:hlink>
          <a:srgbClr val="D26157"/>
        </a:hlink>
        <a:folHlink>
          <a:srgbClr val="96BCD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st slide">
  <a:themeElements>
    <a:clrScheme name="Last slid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19EC2"/>
      </a:accent1>
      <a:accent2>
        <a:srgbClr val="F5A65C"/>
      </a:accent2>
      <a:accent3>
        <a:srgbClr val="FFFFFF"/>
      </a:accent3>
      <a:accent4>
        <a:srgbClr val="000000"/>
      </a:accent4>
      <a:accent5>
        <a:srgbClr val="CDCCDD"/>
      </a:accent5>
      <a:accent6>
        <a:srgbClr val="DE9653"/>
      </a:accent6>
      <a:hlink>
        <a:srgbClr val="D26157"/>
      </a:hlink>
      <a:folHlink>
        <a:srgbClr val="96BCD2"/>
      </a:folHlink>
    </a:clrScheme>
    <a:fontScheme name="Last slid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Last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19EC2"/>
        </a:accent1>
        <a:accent2>
          <a:srgbClr val="F5A65C"/>
        </a:accent2>
        <a:accent3>
          <a:srgbClr val="FFFFFF"/>
        </a:accent3>
        <a:accent4>
          <a:srgbClr val="000000"/>
        </a:accent4>
        <a:accent5>
          <a:srgbClr val="CDCCDD"/>
        </a:accent5>
        <a:accent6>
          <a:srgbClr val="DE9653"/>
        </a:accent6>
        <a:hlink>
          <a:srgbClr val="D26157"/>
        </a:hlink>
        <a:folHlink>
          <a:srgbClr val="96BCD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8F8F8"/>
    </a:lt1>
    <a:dk2>
      <a:srgbClr val="000000"/>
    </a:dk2>
    <a:lt2>
      <a:srgbClr val="808080"/>
    </a:lt2>
    <a:accent1>
      <a:srgbClr val="7373A9"/>
    </a:accent1>
    <a:accent2>
      <a:srgbClr val="56A2BA"/>
    </a:accent2>
    <a:accent3>
      <a:srgbClr val="FBFBFB"/>
    </a:accent3>
    <a:accent4>
      <a:srgbClr val="000000"/>
    </a:accent4>
    <a:accent5>
      <a:srgbClr val="BCBCD1"/>
    </a:accent5>
    <a:accent6>
      <a:srgbClr val="4D92A8"/>
    </a:accent6>
    <a:hlink>
      <a:srgbClr val="F68026"/>
    </a:hlink>
    <a:folHlink>
      <a:srgbClr val="B6D5F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general logo</Template>
  <TotalTime>361</TotalTime>
  <Words>379</Words>
  <Application>Microsoft Office PowerPoint</Application>
  <PresentationFormat>On-screen Show (4:3)</PresentationFormat>
  <Paragraphs>235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Powerpoint template general logo</vt:lpstr>
      <vt:lpstr>Last slide</vt:lpstr>
      <vt:lpstr>Money</vt:lpstr>
      <vt:lpstr>Slide 2</vt:lpstr>
      <vt:lpstr>Dedicated Schools Grant</vt:lpstr>
      <vt:lpstr> </vt:lpstr>
      <vt:lpstr>Slide 5</vt:lpstr>
      <vt:lpstr>     </vt:lpstr>
      <vt:lpstr>LACSEG</vt:lpstr>
      <vt:lpstr>SEN LACSEG in secondary per pupil</vt:lpstr>
      <vt:lpstr>LACSEG</vt:lpstr>
      <vt:lpstr> </vt:lpstr>
      <vt:lpstr> Equality in distribution: A national formula             </vt:lpstr>
      <vt:lpstr>National Funding</vt:lpstr>
      <vt:lpstr>   </vt:lpstr>
      <vt:lpstr> </vt:lpstr>
      <vt:lpstr> </vt:lpstr>
      <vt:lpstr>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 </dc:creator>
  <cp:lastModifiedBy>bgale</cp:lastModifiedBy>
  <cp:revision>59</cp:revision>
  <dcterms:created xsi:type="dcterms:W3CDTF">2011-01-28T10:25:43Z</dcterms:created>
  <dcterms:modified xsi:type="dcterms:W3CDTF">2011-02-03T10:06:22Z</dcterms:modified>
</cp:coreProperties>
</file>