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handoutMasterIdLst>
    <p:handoutMasterId r:id="rId50"/>
  </p:handoutMasterIdLst>
  <p:sldIdLst>
    <p:sldId id="260" r:id="rId2"/>
    <p:sldId id="278" r:id="rId3"/>
    <p:sldId id="338" r:id="rId4"/>
    <p:sldId id="308" r:id="rId5"/>
    <p:sldId id="339" r:id="rId6"/>
    <p:sldId id="337" r:id="rId7"/>
    <p:sldId id="280" r:id="rId8"/>
    <p:sldId id="301" r:id="rId9"/>
    <p:sldId id="366" r:id="rId10"/>
    <p:sldId id="283" r:id="rId11"/>
    <p:sldId id="310" r:id="rId12"/>
    <p:sldId id="326" r:id="rId13"/>
    <p:sldId id="357" r:id="rId14"/>
    <p:sldId id="319" r:id="rId15"/>
    <p:sldId id="376" r:id="rId16"/>
    <p:sldId id="377" r:id="rId17"/>
    <p:sldId id="378" r:id="rId18"/>
    <p:sldId id="379" r:id="rId19"/>
    <p:sldId id="380" r:id="rId20"/>
    <p:sldId id="381" r:id="rId21"/>
    <p:sldId id="382" r:id="rId22"/>
    <p:sldId id="360" r:id="rId23"/>
    <p:sldId id="363" r:id="rId24"/>
    <p:sldId id="362" r:id="rId25"/>
    <p:sldId id="361" r:id="rId26"/>
    <p:sldId id="365" r:id="rId27"/>
    <p:sldId id="312" r:id="rId28"/>
    <p:sldId id="367" r:id="rId29"/>
    <p:sldId id="368" r:id="rId30"/>
    <p:sldId id="369" r:id="rId31"/>
    <p:sldId id="370" r:id="rId32"/>
    <p:sldId id="384" r:id="rId33"/>
    <p:sldId id="372" r:id="rId34"/>
    <p:sldId id="373" r:id="rId35"/>
    <p:sldId id="374" r:id="rId36"/>
    <p:sldId id="375" r:id="rId37"/>
    <p:sldId id="364" r:id="rId38"/>
    <p:sldId id="324" r:id="rId39"/>
    <p:sldId id="274" r:id="rId40"/>
    <p:sldId id="275" r:id="rId41"/>
    <p:sldId id="328" r:id="rId42"/>
    <p:sldId id="271" r:id="rId43"/>
    <p:sldId id="359" r:id="rId44"/>
    <p:sldId id="343" r:id="rId45"/>
    <p:sldId id="259" r:id="rId46"/>
    <p:sldId id="355" r:id="rId47"/>
    <p:sldId id="305" r:id="rId48"/>
  </p:sldIdLst>
  <p:sldSz cx="9144000" cy="6858000" type="screen4x3"/>
  <p:notesSz cx="6797675" cy="98567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500" autoAdjust="0"/>
    <p:restoredTop sz="94660"/>
  </p:normalViewPr>
  <p:slideViewPr>
    <p:cSldViewPr>
      <p:cViewPr>
        <p:scale>
          <a:sx n="96" d="100"/>
          <a:sy n="96" d="100"/>
        </p:scale>
        <p:origin x="-2214" y="-40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21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2125"/>
          </a:xfrm>
          <a:prstGeom prst="rect">
            <a:avLst/>
          </a:prstGeom>
        </p:spPr>
        <p:txBody>
          <a:bodyPr vert="horz" lIns="91440" tIns="45720" rIns="91440" bIns="45720" rtlCol="0"/>
          <a:lstStyle>
            <a:lvl1pPr algn="r">
              <a:defRPr sz="1200"/>
            </a:lvl1pPr>
          </a:lstStyle>
          <a:p>
            <a:fld id="{CD896ABF-C0C1-4BC4-B6BD-36B115CCED84}" type="datetimeFigureOut">
              <a:rPr lang="en-GB" smtClean="0"/>
              <a:pPr/>
              <a:t>30/09/2013</a:t>
            </a:fld>
            <a:endParaRPr lang="en-GB"/>
          </a:p>
        </p:txBody>
      </p:sp>
      <p:sp>
        <p:nvSpPr>
          <p:cNvPr id="4" name="Footer Placeholder 3"/>
          <p:cNvSpPr>
            <a:spLocks noGrp="1"/>
          </p:cNvSpPr>
          <p:nvPr>
            <p:ph type="ftr" sz="quarter" idx="2"/>
          </p:nvPr>
        </p:nvSpPr>
        <p:spPr>
          <a:xfrm>
            <a:off x="0" y="9361488"/>
            <a:ext cx="2946400" cy="49371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361488"/>
            <a:ext cx="2946400" cy="493712"/>
          </a:xfrm>
          <a:prstGeom prst="rect">
            <a:avLst/>
          </a:prstGeom>
        </p:spPr>
        <p:txBody>
          <a:bodyPr vert="horz" lIns="91440" tIns="45720" rIns="91440" bIns="45720" rtlCol="0" anchor="b"/>
          <a:lstStyle>
            <a:lvl1pPr algn="r">
              <a:defRPr sz="1200"/>
            </a:lvl1pPr>
          </a:lstStyle>
          <a:p>
            <a:fld id="{D2082C6D-05CE-4CD1-A649-3E7A4B242639}" type="slidenum">
              <a:rPr lang="en-GB" smtClean="0"/>
              <a:pPr/>
              <a:t>‹#›</a:t>
            </a:fld>
            <a:endParaRPr lang="en-GB"/>
          </a:p>
        </p:txBody>
      </p:sp>
    </p:spTree>
    <p:extLst>
      <p:ext uri="{BB962C8B-B14F-4D97-AF65-F5344CB8AC3E}">
        <p14:creationId xmlns="" xmlns:p14="http://schemas.microsoft.com/office/powerpoint/2010/main" val="35264883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283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4" y="1"/>
            <a:ext cx="2945659" cy="492839"/>
          </a:xfrm>
          <a:prstGeom prst="rect">
            <a:avLst/>
          </a:prstGeom>
        </p:spPr>
        <p:txBody>
          <a:bodyPr vert="horz" lIns="91440" tIns="45720" rIns="91440" bIns="45720" rtlCol="0"/>
          <a:lstStyle>
            <a:lvl1pPr algn="r">
              <a:defRPr sz="1200"/>
            </a:lvl1pPr>
          </a:lstStyle>
          <a:p>
            <a:fld id="{DCBC7FD1-0503-479D-85D3-8BB444A50762}" type="datetimeFigureOut">
              <a:rPr lang="en-GB" smtClean="0"/>
              <a:pPr/>
              <a:t>30/09/2013</a:t>
            </a:fld>
            <a:endParaRPr lang="en-GB"/>
          </a:p>
        </p:txBody>
      </p:sp>
      <p:sp>
        <p:nvSpPr>
          <p:cNvPr id="4" name="Slide Image Placeholder 3"/>
          <p:cNvSpPr>
            <a:spLocks noGrp="1" noRot="1" noChangeAspect="1"/>
          </p:cNvSpPr>
          <p:nvPr>
            <p:ph type="sldImg" idx="2"/>
          </p:nvPr>
        </p:nvSpPr>
        <p:spPr>
          <a:xfrm>
            <a:off x="935038" y="739775"/>
            <a:ext cx="4927600" cy="36957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681974"/>
            <a:ext cx="5438140" cy="443555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1" y="9362239"/>
            <a:ext cx="2945659" cy="492839"/>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362239"/>
            <a:ext cx="2945659" cy="492839"/>
          </a:xfrm>
          <a:prstGeom prst="rect">
            <a:avLst/>
          </a:prstGeom>
        </p:spPr>
        <p:txBody>
          <a:bodyPr vert="horz" lIns="91440" tIns="45720" rIns="91440" bIns="45720" rtlCol="0" anchor="b"/>
          <a:lstStyle>
            <a:lvl1pPr algn="r">
              <a:defRPr sz="1200"/>
            </a:lvl1pPr>
          </a:lstStyle>
          <a:p>
            <a:fld id="{6193D384-AC73-4C9F-B2E8-A35D8594EDDE}" type="slidenum">
              <a:rPr lang="en-GB" smtClean="0"/>
              <a:pPr/>
              <a:t>‹#›</a:t>
            </a:fld>
            <a:endParaRPr lang="en-GB"/>
          </a:p>
        </p:txBody>
      </p:sp>
    </p:spTree>
    <p:extLst>
      <p:ext uri="{BB962C8B-B14F-4D97-AF65-F5344CB8AC3E}">
        <p14:creationId xmlns="" xmlns:p14="http://schemas.microsoft.com/office/powerpoint/2010/main" val="122575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1"/>
          <p:cNvSpPr>
            <a:spLocks noGrp="1" noChangeArrowheads="1"/>
          </p:cNvSpPr>
          <p:nvPr>
            <p:ph type="sldNum" sz="quarter"/>
          </p:nvPr>
        </p:nvSpPr>
        <p:spPr>
          <a:noFill/>
          <a:ln/>
        </p:spPr>
        <p:txBody>
          <a:bodyPr/>
          <a:lstStyle/>
          <a:p>
            <a:fld id="{9B7060B1-54E0-44DD-87E0-8F92D290CDFF}" type="slidenum">
              <a:rPr lang="en-GB" smtClean="0"/>
              <a:pPr/>
              <a:t>2</a:t>
            </a:fld>
            <a:endParaRPr lang="en-GB" smtClean="0"/>
          </a:p>
        </p:txBody>
      </p:sp>
      <p:sp>
        <p:nvSpPr>
          <p:cNvPr id="13315" name="Rectangle 1"/>
          <p:cNvSpPr>
            <a:spLocks noGrp="1" noRot="1" noChangeAspect="1" noChangeArrowheads="1" noTextEdit="1"/>
          </p:cNvSpPr>
          <p:nvPr>
            <p:ph type="sldImg"/>
          </p:nvPr>
        </p:nvSpPr>
        <p:spPr>
          <a:xfrm>
            <a:off x="935038" y="749300"/>
            <a:ext cx="4926012" cy="3694113"/>
          </a:xfrm>
          <a:solidFill>
            <a:srgbClr val="FFFFFF"/>
          </a:solidFill>
          <a:ln>
            <a:solidFill>
              <a:srgbClr val="000000"/>
            </a:solidFill>
            <a:miter lim="800000"/>
          </a:ln>
        </p:spPr>
      </p:sp>
      <p:sp>
        <p:nvSpPr>
          <p:cNvPr id="13316" name="Rectangle 2"/>
          <p:cNvSpPr>
            <a:spLocks noGrp="1" noChangeArrowheads="1"/>
          </p:cNvSpPr>
          <p:nvPr>
            <p:ph type="body" idx="1"/>
          </p:nvPr>
        </p:nvSpPr>
        <p:spPr>
          <a:xfrm>
            <a:off x="679482" y="4681793"/>
            <a:ext cx="5438711" cy="4435920"/>
          </a:xfrm>
          <a:noFill/>
          <a:ln/>
        </p:spPr>
        <p:txBody>
          <a:bodyPr wrap="none" anchor="ct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1"/>
          <p:cNvSpPr>
            <a:spLocks noGrp="1" noChangeArrowheads="1"/>
          </p:cNvSpPr>
          <p:nvPr>
            <p:ph type="sldNum" sz="quarter"/>
          </p:nvPr>
        </p:nvSpPr>
        <p:spPr>
          <a:noFill/>
          <a:ln/>
        </p:spPr>
        <p:txBody>
          <a:bodyPr/>
          <a:lstStyle/>
          <a:p>
            <a:fld id="{9B7060B1-54E0-44DD-87E0-8F92D290CDFF}" type="slidenum">
              <a:rPr lang="en-GB" smtClean="0"/>
              <a:pPr/>
              <a:t>3</a:t>
            </a:fld>
            <a:endParaRPr lang="en-GB" dirty="0" smtClean="0"/>
          </a:p>
        </p:txBody>
      </p:sp>
      <p:sp>
        <p:nvSpPr>
          <p:cNvPr id="13315" name="Rectangle 1"/>
          <p:cNvSpPr>
            <a:spLocks noGrp="1" noRot="1" noChangeAspect="1" noChangeArrowheads="1" noTextEdit="1"/>
          </p:cNvSpPr>
          <p:nvPr>
            <p:ph type="sldImg"/>
          </p:nvPr>
        </p:nvSpPr>
        <p:spPr>
          <a:xfrm>
            <a:off x="936625" y="749300"/>
            <a:ext cx="4922838" cy="3694113"/>
          </a:xfrm>
          <a:solidFill>
            <a:srgbClr val="FFFFFF"/>
          </a:solidFill>
          <a:ln>
            <a:solidFill>
              <a:srgbClr val="000000"/>
            </a:solidFill>
            <a:miter lim="800000"/>
          </a:ln>
        </p:spPr>
      </p:sp>
      <p:sp>
        <p:nvSpPr>
          <p:cNvPr id="13316" name="Rectangle 2"/>
          <p:cNvSpPr>
            <a:spLocks noGrp="1" noChangeArrowheads="1"/>
          </p:cNvSpPr>
          <p:nvPr>
            <p:ph type="body" idx="1"/>
          </p:nvPr>
        </p:nvSpPr>
        <p:spPr>
          <a:xfrm>
            <a:off x="679482" y="4681792"/>
            <a:ext cx="5438711" cy="4435920"/>
          </a:xfrm>
          <a:noFill/>
          <a:ln/>
        </p:spPr>
        <p:txBody>
          <a:bodyPr wrap="none" anchor="ctr"/>
          <a:lstStyle/>
          <a:p>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1"/>
          <p:cNvSpPr>
            <a:spLocks noGrp="1" noChangeArrowheads="1"/>
          </p:cNvSpPr>
          <p:nvPr>
            <p:ph type="sldNum" sz="quarter"/>
          </p:nvPr>
        </p:nvSpPr>
        <p:spPr>
          <a:noFill/>
          <a:ln/>
        </p:spPr>
        <p:txBody>
          <a:bodyPr/>
          <a:lstStyle/>
          <a:p>
            <a:fld id="{9B7060B1-54E0-44DD-87E0-8F92D290CDFF}" type="slidenum">
              <a:rPr lang="en-GB" smtClean="0"/>
              <a:pPr/>
              <a:t>6</a:t>
            </a:fld>
            <a:endParaRPr lang="en-GB" dirty="0" smtClean="0"/>
          </a:p>
        </p:txBody>
      </p:sp>
      <p:sp>
        <p:nvSpPr>
          <p:cNvPr id="13315" name="Rectangle 1"/>
          <p:cNvSpPr>
            <a:spLocks noGrp="1" noRot="1" noChangeAspect="1" noChangeArrowheads="1" noTextEdit="1"/>
          </p:cNvSpPr>
          <p:nvPr>
            <p:ph type="sldImg"/>
          </p:nvPr>
        </p:nvSpPr>
        <p:spPr>
          <a:xfrm>
            <a:off x="936625" y="749300"/>
            <a:ext cx="4922838" cy="3694113"/>
          </a:xfrm>
          <a:solidFill>
            <a:srgbClr val="FFFFFF"/>
          </a:solidFill>
          <a:ln>
            <a:solidFill>
              <a:srgbClr val="000000"/>
            </a:solidFill>
            <a:miter lim="800000"/>
          </a:ln>
        </p:spPr>
      </p:sp>
      <p:sp>
        <p:nvSpPr>
          <p:cNvPr id="13316" name="Rectangle 2"/>
          <p:cNvSpPr>
            <a:spLocks noGrp="1" noChangeArrowheads="1"/>
          </p:cNvSpPr>
          <p:nvPr>
            <p:ph type="body" idx="1"/>
          </p:nvPr>
        </p:nvSpPr>
        <p:spPr>
          <a:xfrm>
            <a:off x="679482" y="4681792"/>
            <a:ext cx="5438711" cy="4435920"/>
          </a:xfrm>
          <a:noFill/>
          <a:ln/>
        </p:spPr>
        <p:txBody>
          <a:bodyPr wrap="none" anchor="ctr"/>
          <a:lstStyle/>
          <a:p>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1"/>
          <p:cNvSpPr>
            <a:spLocks noGrp="1" noChangeArrowheads="1"/>
          </p:cNvSpPr>
          <p:nvPr>
            <p:ph type="sldNum" sz="quarter"/>
          </p:nvPr>
        </p:nvSpPr>
        <p:spPr>
          <a:noFill/>
          <a:ln/>
        </p:spPr>
        <p:txBody>
          <a:bodyPr/>
          <a:lstStyle/>
          <a:p>
            <a:fld id="{9B7060B1-54E0-44DD-87E0-8F92D290CDFF}" type="slidenum">
              <a:rPr lang="en-GB" smtClean="0"/>
              <a:pPr/>
              <a:t>7</a:t>
            </a:fld>
            <a:endParaRPr lang="en-GB" smtClean="0"/>
          </a:p>
        </p:txBody>
      </p:sp>
      <p:sp>
        <p:nvSpPr>
          <p:cNvPr id="13315" name="Rectangle 1"/>
          <p:cNvSpPr>
            <a:spLocks noGrp="1" noRot="1" noChangeAspect="1" noChangeArrowheads="1" noTextEdit="1"/>
          </p:cNvSpPr>
          <p:nvPr>
            <p:ph type="sldImg"/>
          </p:nvPr>
        </p:nvSpPr>
        <p:spPr>
          <a:xfrm>
            <a:off x="935038" y="749300"/>
            <a:ext cx="4926012" cy="3694113"/>
          </a:xfrm>
          <a:solidFill>
            <a:srgbClr val="FFFFFF"/>
          </a:solidFill>
          <a:ln>
            <a:solidFill>
              <a:srgbClr val="000000"/>
            </a:solidFill>
            <a:miter lim="800000"/>
          </a:ln>
        </p:spPr>
      </p:sp>
      <p:sp>
        <p:nvSpPr>
          <p:cNvPr id="13316" name="Rectangle 2"/>
          <p:cNvSpPr>
            <a:spLocks noGrp="1" noChangeArrowheads="1"/>
          </p:cNvSpPr>
          <p:nvPr>
            <p:ph type="body" idx="1"/>
          </p:nvPr>
        </p:nvSpPr>
        <p:spPr>
          <a:xfrm>
            <a:off x="679482" y="4681793"/>
            <a:ext cx="5438711" cy="4435920"/>
          </a:xfrm>
          <a:noFill/>
          <a:ln/>
        </p:spPr>
        <p:txBody>
          <a:bodyPr wrap="none" anchor="ctr"/>
          <a:lstStyle/>
          <a:p>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p:spPr>
      </p:sp>
      <p:sp>
        <p:nvSpPr>
          <p:cNvPr id="1945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dirty="0" smtClean="0"/>
              <a:t>Health</a:t>
            </a:r>
            <a:r>
              <a:rPr lang="en-GB" baseline="0" dirty="0" smtClean="0"/>
              <a:t> &amp; well being boards &amp; strategies</a:t>
            </a:r>
            <a:endParaRPr lang="en-GB" dirty="0" smtClean="0"/>
          </a:p>
        </p:txBody>
      </p:sp>
      <p:sp>
        <p:nvSpPr>
          <p:cNvPr id="194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9560988-E225-4490-88B3-0998A56664EB}" type="slidenum">
              <a:rPr lang="en-GB" smtClean="0">
                <a:cs typeface="Arial" pitchFamily="34" charset="0"/>
              </a:rPr>
              <a:pPr/>
              <a:t>8</a:t>
            </a:fld>
            <a:endParaRPr lang="en-GB" smtClean="0">
              <a:cs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p:spPr>
      </p:sp>
      <p:sp>
        <p:nvSpPr>
          <p:cNvPr id="225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smtClean="0"/>
              <a:t>Research already available on the social and economic impact of co-production and parent carer participation in the commissioning process.</a:t>
            </a:r>
          </a:p>
        </p:txBody>
      </p:sp>
      <p:sp>
        <p:nvSpPr>
          <p:cNvPr id="225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CD24225-02D2-4130-A329-D0C0F47BD884}" type="slidenum">
              <a:rPr lang="en-GB" smtClean="0">
                <a:cs typeface="Arial" pitchFamily="34" charset="0"/>
              </a:rPr>
              <a:pPr/>
              <a:t>11</a:t>
            </a:fld>
            <a:endParaRPr lang="en-GB" smtClean="0">
              <a:cs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1"/>
          <p:cNvSpPr>
            <a:spLocks noGrp="1" noChangeArrowheads="1"/>
          </p:cNvSpPr>
          <p:nvPr>
            <p:ph type="sldNum" sz="quarter"/>
          </p:nvPr>
        </p:nvSpPr>
        <p:spPr>
          <a:noFill/>
          <a:ln/>
        </p:spPr>
        <p:txBody>
          <a:bodyPr/>
          <a:lstStyle/>
          <a:p>
            <a:fld id="{9B7060B1-54E0-44DD-87E0-8F92D290CDFF}" type="slidenum">
              <a:rPr lang="en-GB" smtClean="0"/>
              <a:pPr/>
              <a:t>12</a:t>
            </a:fld>
            <a:endParaRPr lang="en-GB" smtClean="0"/>
          </a:p>
        </p:txBody>
      </p:sp>
      <p:sp>
        <p:nvSpPr>
          <p:cNvPr id="13315" name="Rectangle 1"/>
          <p:cNvSpPr>
            <a:spLocks noGrp="1" noRot="1" noChangeAspect="1" noChangeArrowheads="1" noTextEdit="1"/>
          </p:cNvSpPr>
          <p:nvPr>
            <p:ph type="sldImg"/>
          </p:nvPr>
        </p:nvSpPr>
        <p:spPr>
          <a:xfrm>
            <a:off x="935038" y="749300"/>
            <a:ext cx="4926012" cy="3694113"/>
          </a:xfrm>
          <a:solidFill>
            <a:srgbClr val="FFFFFF"/>
          </a:solidFill>
          <a:ln>
            <a:solidFill>
              <a:srgbClr val="000000"/>
            </a:solidFill>
            <a:miter lim="800000"/>
          </a:ln>
        </p:spPr>
      </p:sp>
      <p:sp>
        <p:nvSpPr>
          <p:cNvPr id="13316" name="Rectangle 2"/>
          <p:cNvSpPr>
            <a:spLocks noGrp="1" noChangeArrowheads="1"/>
          </p:cNvSpPr>
          <p:nvPr>
            <p:ph type="body" idx="1"/>
          </p:nvPr>
        </p:nvSpPr>
        <p:spPr>
          <a:xfrm>
            <a:off x="679482" y="4681793"/>
            <a:ext cx="5438711" cy="4435920"/>
          </a:xfrm>
          <a:noFill/>
          <a:ln/>
        </p:spPr>
        <p:txBody>
          <a:bodyPr wrap="none" anchor="ctr"/>
          <a:lstStyle/>
          <a:p>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1"/>
          <p:cNvSpPr>
            <a:spLocks noGrp="1" noChangeArrowheads="1"/>
          </p:cNvSpPr>
          <p:nvPr>
            <p:ph type="sldNum" sz="quarter"/>
          </p:nvPr>
        </p:nvSpPr>
        <p:spPr>
          <a:noFill/>
          <a:ln/>
        </p:spPr>
        <p:txBody>
          <a:bodyPr/>
          <a:lstStyle/>
          <a:p>
            <a:fld id="{9B7060B1-54E0-44DD-87E0-8F92D290CDFF}" type="slidenum">
              <a:rPr lang="en-GB" smtClean="0"/>
              <a:pPr/>
              <a:t>14</a:t>
            </a:fld>
            <a:endParaRPr lang="en-GB" dirty="0" smtClean="0"/>
          </a:p>
        </p:txBody>
      </p:sp>
      <p:sp>
        <p:nvSpPr>
          <p:cNvPr id="13315" name="Rectangle 1"/>
          <p:cNvSpPr>
            <a:spLocks noGrp="1" noRot="1" noChangeAspect="1" noChangeArrowheads="1" noTextEdit="1"/>
          </p:cNvSpPr>
          <p:nvPr>
            <p:ph type="sldImg"/>
          </p:nvPr>
        </p:nvSpPr>
        <p:spPr>
          <a:xfrm>
            <a:off x="935038" y="749300"/>
            <a:ext cx="4926012" cy="3694113"/>
          </a:xfrm>
          <a:solidFill>
            <a:srgbClr val="FFFFFF"/>
          </a:solidFill>
          <a:ln>
            <a:solidFill>
              <a:srgbClr val="000000"/>
            </a:solidFill>
            <a:miter lim="800000"/>
          </a:ln>
        </p:spPr>
      </p:sp>
      <p:sp>
        <p:nvSpPr>
          <p:cNvPr id="13316" name="Rectangle 2"/>
          <p:cNvSpPr>
            <a:spLocks noGrp="1" noChangeArrowheads="1"/>
          </p:cNvSpPr>
          <p:nvPr>
            <p:ph type="body" idx="1"/>
          </p:nvPr>
        </p:nvSpPr>
        <p:spPr>
          <a:xfrm>
            <a:off x="679482" y="4681793"/>
            <a:ext cx="5438711" cy="4435920"/>
          </a:xfrm>
          <a:noFill/>
          <a:ln/>
        </p:spPr>
        <p:txBody>
          <a:bodyPr wrap="none" anchor="ctr"/>
          <a:lstStyle/>
          <a:p>
            <a:endParaRPr 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1"/>
          <p:cNvSpPr>
            <a:spLocks noGrp="1" noChangeArrowheads="1"/>
          </p:cNvSpPr>
          <p:nvPr>
            <p:ph type="sldNum" sz="quarter"/>
          </p:nvPr>
        </p:nvSpPr>
        <p:spPr>
          <a:noFill/>
          <a:ln/>
        </p:spPr>
        <p:txBody>
          <a:bodyPr/>
          <a:lstStyle/>
          <a:p>
            <a:fld id="{9B7060B1-54E0-44DD-87E0-8F92D290CDFF}" type="slidenum">
              <a:rPr lang="en-GB" smtClean="0"/>
              <a:pPr/>
              <a:t>22</a:t>
            </a:fld>
            <a:endParaRPr lang="en-GB" dirty="0" smtClean="0"/>
          </a:p>
        </p:txBody>
      </p:sp>
      <p:sp>
        <p:nvSpPr>
          <p:cNvPr id="13315" name="Rectangle 1"/>
          <p:cNvSpPr>
            <a:spLocks noGrp="1" noRot="1" noChangeAspect="1" noChangeArrowheads="1" noTextEdit="1"/>
          </p:cNvSpPr>
          <p:nvPr>
            <p:ph type="sldImg"/>
          </p:nvPr>
        </p:nvSpPr>
        <p:spPr>
          <a:xfrm>
            <a:off x="935038" y="749300"/>
            <a:ext cx="4926012" cy="3694113"/>
          </a:xfrm>
          <a:solidFill>
            <a:srgbClr val="FFFFFF"/>
          </a:solidFill>
          <a:ln>
            <a:solidFill>
              <a:srgbClr val="000000"/>
            </a:solidFill>
            <a:miter lim="800000"/>
          </a:ln>
        </p:spPr>
      </p:sp>
      <p:sp>
        <p:nvSpPr>
          <p:cNvPr id="13316" name="Rectangle 2"/>
          <p:cNvSpPr>
            <a:spLocks noGrp="1" noChangeArrowheads="1"/>
          </p:cNvSpPr>
          <p:nvPr>
            <p:ph type="body" idx="1"/>
          </p:nvPr>
        </p:nvSpPr>
        <p:spPr>
          <a:xfrm>
            <a:off x="679482" y="4681793"/>
            <a:ext cx="5438711" cy="4435920"/>
          </a:xfrm>
          <a:noFill/>
          <a:ln/>
        </p:spPr>
        <p:txBody>
          <a:bodyPr wrap="none" anchor="ctr"/>
          <a:lstStyle/>
          <a:p>
            <a:endParaRPr lang="en-US"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1"/>
          <p:cNvSpPr>
            <a:spLocks noGrp="1" noChangeArrowheads="1"/>
          </p:cNvSpPr>
          <p:nvPr>
            <p:ph type="sldNum" sz="quarter"/>
          </p:nvPr>
        </p:nvSpPr>
        <p:spPr>
          <a:noFill/>
          <a:ln/>
        </p:spPr>
        <p:txBody>
          <a:bodyPr/>
          <a:lstStyle/>
          <a:p>
            <a:fld id="{9B7060B1-54E0-44DD-87E0-8F92D290CDFF}" type="slidenum">
              <a:rPr lang="en-GB" smtClean="0"/>
              <a:pPr/>
              <a:t>23</a:t>
            </a:fld>
            <a:endParaRPr lang="en-GB" dirty="0" smtClean="0"/>
          </a:p>
        </p:txBody>
      </p:sp>
      <p:sp>
        <p:nvSpPr>
          <p:cNvPr id="13315" name="Rectangle 1"/>
          <p:cNvSpPr>
            <a:spLocks noGrp="1" noRot="1" noChangeAspect="1" noChangeArrowheads="1" noTextEdit="1"/>
          </p:cNvSpPr>
          <p:nvPr>
            <p:ph type="sldImg"/>
          </p:nvPr>
        </p:nvSpPr>
        <p:spPr>
          <a:xfrm>
            <a:off x="935038" y="749300"/>
            <a:ext cx="4926012" cy="3694113"/>
          </a:xfrm>
          <a:solidFill>
            <a:srgbClr val="FFFFFF"/>
          </a:solidFill>
          <a:ln>
            <a:solidFill>
              <a:srgbClr val="000000"/>
            </a:solidFill>
            <a:miter lim="800000"/>
          </a:ln>
        </p:spPr>
      </p:sp>
      <p:sp>
        <p:nvSpPr>
          <p:cNvPr id="13316" name="Rectangle 2"/>
          <p:cNvSpPr>
            <a:spLocks noGrp="1" noChangeArrowheads="1"/>
          </p:cNvSpPr>
          <p:nvPr>
            <p:ph type="body" idx="1"/>
          </p:nvPr>
        </p:nvSpPr>
        <p:spPr>
          <a:xfrm>
            <a:off x="679482" y="4681793"/>
            <a:ext cx="5438711" cy="4435920"/>
          </a:xfrm>
          <a:noFill/>
          <a:ln/>
        </p:spPr>
        <p:txBody>
          <a:bodyPr wrap="none" anchor="ctr"/>
          <a:lstStyle/>
          <a:p>
            <a:endParaRPr lang="en-US"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DC61926-07AA-46CB-BDD6-8AA5853A71D7}" type="slidenum">
              <a:rPr lang="en-GB" smtClean="0"/>
              <a:pPr/>
              <a:t>24</a:t>
            </a:fld>
            <a:endParaRPr lang="en-GB"/>
          </a:p>
        </p:txBody>
      </p:sp>
    </p:spTree>
    <p:extLst>
      <p:ext uri="{BB962C8B-B14F-4D97-AF65-F5344CB8AC3E}">
        <p14:creationId xmlns="" xmlns:p14="http://schemas.microsoft.com/office/powerpoint/2010/main" val="19141375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1"/>
          <p:cNvSpPr>
            <a:spLocks noGrp="1" noChangeArrowheads="1"/>
          </p:cNvSpPr>
          <p:nvPr>
            <p:ph type="sldNum" sz="quarter"/>
          </p:nvPr>
        </p:nvSpPr>
        <p:spPr>
          <a:noFill/>
          <a:ln/>
        </p:spPr>
        <p:txBody>
          <a:bodyPr/>
          <a:lstStyle/>
          <a:p>
            <a:fld id="{9B7060B1-54E0-44DD-87E0-8F92D290CDFF}" type="slidenum">
              <a:rPr lang="en-GB" smtClean="0"/>
              <a:pPr/>
              <a:t>25</a:t>
            </a:fld>
            <a:endParaRPr lang="en-GB" dirty="0" smtClean="0"/>
          </a:p>
        </p:txBody>
      </p:sp>
      <p:sp>
        <p:nvSpPr>
          <p:cNvPr id="13315" name="Rectangle 1"/>
          <p:cNvSpPr>
            <a:spLocks noGrp="1" noRot="1" noChangeAspect="1" noChangeArrowheads="1" noTextEdit="1"/>
          </p:cNvSpPr>
          <p:nvPr>
            <p:ph type="sldImg"/>
          </p:nvPr>
        </p:nvSpPr>
        <p:spPr>
          <a:xfrm>
            <a:off x="935038" y="749300"/>
            <a:ext cx="4926012" cy="3694113"/>
          </a:xfrm>
          <a:solidFill>
            <a:srgbClr val="FFFFFF"/>
          </a:solidFill>
          <a:ln>
            <a:solidFill>
              <a:srgbClr val="000000"/>
            </a:solidFill>
            <a:miter lim="800000"/>
          </a:ln>
        </p:spPr>
      </p:sp>
      <p:sp>
        <p:nvSpPr>
          <p:cNvPr id="13316" name="Rectangle 2"/>
          <p:cNvSpPr>
            <a:spLocks noGrp="1" noChangeArrowheads="1"/>
          </p:cNvSpPr>
          <p:nvPr>
            <p:ph type="body" idx="1"/>
          </p:nvPr>
        </p:nvSpPr>
        <p:spPr>
          <a:xfrm>
            <a:off x="679482" y="4681793"/>
            <a:ext cx="5438711" cy="4435920"/>
          </a:xfrm>
          <a:noFill/>
          <a:ln/>
        </p:spPr>
        <p:txBody>
          <a:bodyPr wrap="none" anchor="ctr"/>
          <a:lstStyle/>
          <a:p>
            <a:endParaRPr lang="en-US"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1"/>
          <p:cNvSpPr>
            <a:spLocks noGrp="1" noChangeArrowheads="1"/>
          </p:cNvSpPr>
          <p:nvPr>
            <p:ph type="sldNum" sz="quarter"/>
          </p:nvPr>
        </p:nvSpPr>
        <p:spPr>
          <a:noFill/>
          <a:ln/>
        </p:spPr>
        <p:txBody>
          <a:bodyPr/>
          <a:lstStyle/>
          <a:p>
            <a:fld id="{9B7060B1-54E0-44DD-87E0-8F92D290CDFF}" type="slidenum">
              <a:rPr lang="en-GB" smtClean="0"/>
              <a:pPr/>
              <a:t>26</a:t>
            </a:fld>
            <a:endParaRPr lang="en-GB" dirty="0" smtClean="0"/>
          </a:p>
        </p:txBody>
      </p:sp>
      <p:sp>
        <p:nvSpPr>
          <p:cNvPr id="13315" name="Rectangle 1"/>
          <p:cNvSpPr>
            <a:spLocks noGrp="1" noRot="1" noChangeAspect="1" noChangeArrowheads="1" noTextEdit="1"/>
          </p:cNvSpPr>
          <p:nvPr>
            <p:ph type="sldImg"/>
          </p:nvPr>
        </p:nvSpPr>
        <p:spPr>
          <a:xfrm>
            <a:off x="935038" y="749300"/>
            <a:ext cx="4926012" cy="3694113"/>
          </a:xfrm>
          <a:solidFill>
            <a:srgbClr val="FFFFFF"/>
          </a:solidFill>
          <a:ln>
            <a:solidFill>
              <a:srgbClr val="000000"/>
            </a:solidFill>
            <a:miter lim="800000"/>
          </a:ln>
        </p:spPr>
      </p:sp>
      <p:sp>
        <p:nvSpPr>
          <p:cNvPr id="13316" name="Rectangle 2"/>
          <p:cNvSpPr>
            <a:spLocks noGrp="1" noChangeArrowheads="1"/>
          </p:cNvSpPr>
          <p:nvPr>
            <p:ph type="body" idx="1"/>
          </p:nvPr>
        </p:nvSpPr>
        <p:spPr>
          <a:xfrm>
            <a:off x="679482" y="4681793"/>
            <a:ext cx="5438711" cy="4435920"/>
          </a:xfrm>
          <a:noFill/>
          <a:ln/>
        </p:spPr>
        <p:txBody>
          <a:bodyPr wrap="none" anchor="ctr"/>
          <a:lstStyle/>
          <a:p>
            <a:endParaRPr lang="en-US"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p:spPr>
      </p:sp>
      <p:sp>
        <p:nvSpPr>
          <p:cNvPr id="235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dirty="0" smtClean="0"/>
              <a:t>Research already available on the social and economic impact of co-production and parent carer participation in the commissioning process.</a:t>
            </a:r>
          </a:p>
          <a:p>
            <a:pPr eaLnBrk="1" hangingPunct="1">
              <a:spcBef>
                <a:spcPct val="0"/>
              </a:spcBef>
            </a:pPr>
            <a:endParaRPr lang="en-GB" dirty="0" smtClean="0"/>
          </a:p>
          <a:p>
            <a:pPr eaLnBrk="1" hangingPunct="1">
              <a:spcBef>
                <a:spcPct val="0"/>
              </a:spcBef>
            </a:pPr>
            <a:r>
              <a:rPr lang="en-GB" dirty="0" smtClean="0"/>
              <a:t>Personal budgets</a:t>
            </a:r>
          </a:p>
        </p:txBody>
      </p:sp>
      <p:sp>
        <p:nvSpPr>
          <p:cNvPr id="235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4AF1A2-C95A-4F35-8ED1-8EB894F41E64}" type="slidenum">
              <a:rPr lang="en-GB" smtClean="0">
                <a:cs typeface="Arial" pitchFamily="34" charset="0"/>
              </a:rPr>
              <a:pPr/>
              <a:t>27</a:t>
            </a:fld>
            <a:endParaRPr lang="en-GB" smtClean="0">
              <a:cs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bwMode="auto">
          <a:noFill/>
          <a:ln>
            <a:solidFill>
              <a:srgbClr val="000000"/>
            </a:solidFill>
            <a:miter lim="800000"/>
            <a:headEnd/>
            <a:tailEnd/>
          </a:ln>
        </p:spPr>
      </p:sp>
      <p:sp>
        <p:nvSpPr>
          <p:cNvPr id="8294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829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BCEC25-9C8E-48B9-8F72-9082E1D17F5F}" type="slidenum">
              <a:rPr lang="en-US" smtClean="0"/>
              <a:pPr/>
              <a:t>28</a:t>
            </a:fld>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p:spPr>
      </p:sp>
      <p:sp>
        <p:nvSpPr>
          <p:cNvPr id="8397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839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C308C05-166A-4D82-A7E7-D84748ABC80D}" type="slidenum">
              <a:rPr lang="en-US" smtClean="0"/>
              <a:pPr/>
              <a:t>29</a:t>
            </a:fld>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bwMode="auto">
          <a:noFill/>
          <a:ln>
            <a:solidFill>
              <a:srgbClr val="000000"/>
            </a:solidFill>
            <a:miter lim="800000"/>
            <a:headEnd/>
            <a:tailEnd/>
          </a:ln>
        </p:spPr>
      </p:sp>
      <p:sp>
        <p:nvSpPr>
          <p:cNvPr id="8601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8602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33479E4-B0B4-4B35-9B16-7DFFAA2A8549}" type="slidenum">
              <a:rPr lang="en-US" smtClean="0"/>
              <a:pPr/>
              <a:t>30</a:t>
            </a:fld>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92500" lnSpcReduction="10000"/>
          </a:bodyPr>
          <a:lstStyle/>
          <a:p>
            <a:pPr>
              <a:defRPr/>
            </a:pPr>
            <a:endParaRPr lang="en-GB" dirty="0"/>
          </a:p>
        </p:txBody>
      </p:sp>
      <p:sp>
        <p:nvSpPr>
          <p:cNvPr id="870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5F4AB5B-5022-443B-99B4-65C6B2931FC3}" type="slidenum">
              <a:rPr lang="en-US" smtClean="0"/>
              <a:pPr/>
              <a:t>31</a:t>
            </a:fld>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bwMode="auto">
          <a:noFill/>
          <a:ln>
            <a:solidFill>
              <a:srgbClr val="000000"/>
            </a:solidFill>
            <a:miter lim="800000"/>
            <a:headEnd/>
            <a:tailEnd/>
          </a:ln>
        </p:spPr>
      </p:sp>
      <p:sp>
        <p:nvSpPr>
          <p:cNvPr id="8909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latin typeface="Arial" charset="0"/>
            </a:endParaRPr>
          </a:p>
        </p:txBody>
      </p:sp>
      <p:sp>
        <p:nvSpPr>
          <p:cNvPr id="8909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3EEC267-AE3E-4DCF-B616-D1C95C2F91C0}" type="slidenum">
              <a:rPr lang="en-GB" smtClean="0">
                <a:solidFill>
                  <a:srgbClr val="000000"/>
                </a:solidFill>
              </a:rPr>
              <a:pPr/>
              <a:t>33</a:t>
            </a:fld>
            <a:endParaRPr lang="en-GB" smtClean="0">
              <a:solidFill>
                <a:srgbClr val="000000"/>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bwMode="auto">
          <a:noFill/>
          <a:ln>
            <a:solidFill>
              <a:srgbClr val="000000"/>
            </a:solidFill>
            <a:miter lim="800000"/>
            <a:headEnd/>
            <a:tailEnd/>
          </a:ln>
        </p:spPr>
      </p:sp>
      <p:sp>
        <p:nvSpPr>
          <p:cNvPr id="8909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latin typeface="Arial" charset="0"/>
            </a:endParaRPr>
          </a:p>
        </p:txBody>
      </p:sp>
      <p:sp>
        <p:nvSpPr>
          <p:cNvPr id="8909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3EEC267-AE3E-4DCF-B616-D1C95C2F91C0}" type="slidenum">
              <a:rPr lang="en-GB" smtClean="0">
                <a:solidFill>
                  <a:srgbClr val="000000"/>
                </a:solidFill>
              </a:rPr>
              <a:pPr/>
              <a:t>34</a:t>
            </a:fld>
            <a:endParaRPr lang="en-GB" smtClean="0">
              <a:solidFill>
                <a:srgbClr val="000000"/>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bwMode="auto">
          <a:noFill/>
          <a:ln>
            <a:solidFill>
              <a:srgbClr val="000000"/>
            </a:solidFill>
            <a:miter lim="800000"/>
            <a:headEnd/>
            <a:tailEnd/>
          </a:ln>
        </p:spPr>
      </p:sp>
      <p:sp>
        <p:nvSpPr>
          <p:cNvPr id="93187" name="Notes Placeholder 2"/>
          <p:cNvSpPr>
            <a:spLocks noGrp="1"/>
          </p:cNvSpPr>
          <p:nvPr>
            <p:ph type="body" idx="1"/>
          </p:nvPr>
        </p:nvSpPr>
        <p:spPr bwMode="auto">
          <a:noFill/>
        </p:spPr>
        <p:txBody>
          <a:bodyPr wrap="square" numCol="1" anchor="t" anchorCtr="0" compatLnSpc="1">
            <a:prstTxWarp prst="textNoShape">
              <a:avLst/>
            </a:prstTxWarp>
          </a:bodyPr>
          <a:lstStyle/>
          <a:p>
            <a:pPr marL="228600" indent="-228600">
              <a:spcBef>
                <a:spcPct val="0"/>
              </a:spcBef>
              <a:buFont typeface="Calibri" pitchFamily="32" charset="0"/>
              <a:buAutoNum type="arabicPeriod"/>
            </a:pPr>
            <a:endParaRPr lang="en-US" sz="1000" smtClean="0">
              <a:latin typeface="Arial" charset="0"/>
            </a:endParaRPr>
          </a:p>
        </p:txBody>
      </p:sp>
      <p:sp>
        <p:nvSpPr>
          <p:cNvPr id="9318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A493C3A-5E16-441F-B209-93078B40E748}" type="slidenum">
              <a:rPr lang="en-GB" smtClean="0">
                <a:solidFill>
                  <a:srgbClr val="000000"/>
                </a:solidFill>
              </a:rPr>
              <a:pPr/>
              <a:t>35</a:t>
            </a:fld>
            <a:endParaRPr lang="en-GB" smtClean="0">
              <a:solidFill>
                <a:srgbClr val="000000"/>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1"/>
          <p:cNvSpPr>
            <a:spLocks noGrp="1" noChangeArrowheads="1"/>
          </p:cNvSpPr>
          <p:nvPr>
            <p:ph type="sldNum" sz="quarter"/>
          </p:nvPr>
        </p:nvSpPr>
        <p:spPr>
          <a:noFill/>
          <a:ln/>
        </p:spPr>
        <p:txBody>
          <a:bodyPr/>
          <a:lstStyle/>
          <a:p>
            <a:fld id="{9B7060B1-54E0-44DD-87E0-8F92D290CDFF}" type="slidenum">
              <a:rPr lang="en-GB" smtClean="0"/>
              <a:pPr/>
              <a:t>37</a:t>
            </a:fld>
            <a:endParaRPr lang="en-GB" dirty="0" smtClean="0"/>
          </a:p>
        </p:txBody>
      </p:sp>
      <p:sp>
        <p:nvSpPr>
          <p:cNvPr id="13315" name="Rectangle 1"/>
          <p:cNvSpPr>
            <a:spLocks noGrp="1" noRot="1" noChangeAspect="1" noChangeArrowheads="1" noTextEdit="1"/>
          </p:cNvSpPr>
          <p:nvPr>
            <p:ph type="sldImg"/>
          </p:nvPr>
        </p:nvSpPr>
        <p:spPr>
          <a:xfrm>
            <a:off x="935038" y="749300"/>
            <a:ext cx="4926012" cy="3694113"/>
          </a:xfrm>
          <a:solidFill>
            <a:srgbClr val="FFFFFF"/>
          </a:solidFill>
          <a:ln>
            <a:solidFill>
              <a:srgbClr val="000000"/>
            </a:solidFill>
            <a:miter lim="800000"/>
          </a:ln>
        </p:spPr>
      </p:sp>
      <p:sp>
        <p:nvSpPr>
          <p:cNvPr id="13316" name="Rectangle 2"/>
          <p:cNvSpPr>
            <a:spLocks noGrp="1" noChangeArrowheads="1"/>
          </p:cNvSpPr>
          <p:nvPr>
            <p:ph type="body" idx="1"/>
          </p:nvPr>
        </p:nvSpPr>
        <p:spPr>
          <a:xfrm>
            <a:off x="679482" y="4681793"/>
            <a:ext cx="5438711" cy="4435920"/>
          </a:xfrm>
          <a:noFill/>
          <a:ln/>
        </p:spPr>
        <p:txBody>
          <a:bodyPr wrap="none" anchor="ctr"/>
          <a:lstStyle/>
          <a:p>
            <a:endParaRPr lang="en-US" dirty="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1"/>
          <p:cNvSpPr>
            <a:spLocks noGrp="1" noChangeArrowheads="1"/>
          </p:cNvSpPr>
          <p:nvPr>
            <p:ph type="sldNum" sz="quarter"/>
          </p:nvPr>
        </p:nvSpPr>
        <p:spPr>
          <a:noFill/>
          <a:ln/>
        </p:spPr>
        <p:txBody>
          <a:bodyPr/>
          <a:lstStyle/>
          <a:p>
            <a:fld id="{9B7060B1-54E0-44DD-87E0-8F92D290CDFF}" type="slidenum">
              <a:rPr lang="en-GB" smtClean="0"/>
              <a:pPr/>
              <a:t>38</a:t>
            </a:fld>
            <a:endParaRPr lang="en-GB" smtClean="0"/>
          </a:p>
        </p:txBody>
      </p:sp>
      <p:sp>
        <p:nvSpPr>
          <p:cNvPr id="13315" name="Rectangle 1"/>
          <p:cNvSpPr>
            <a:spLocks noGrp="1" noRot="1" noChangeAspect="1" noChangeArrowheads="1" noTextEdit="1"/>
          </p:cNvSpPr>
          <p:nvPr>
            <p:ph type="sldImg"/>
          </p:nvPr>
        </p:nvSpPr>
        <p:spPr>
          <a:xfrm>
            <a:off x="935038" y="749300"/>
            <a:ext cx="4926012" cy="3694113"/>
          </a:xfrm>
          <a:solidFill>
            <a:srgbClr val="FFFFFF"/>
          </a:solidFill>
          <a:ln>
            <a:solidFill>
              <a:srgbClr val="000000"/>
            </a:solidFill>
            <a:miter lim="800000"/>
          </a:ln>
        </p:spPr>
      </p:sp>
      <p:sp>
        <p:nvSpPr>
          <p:cNvPr id="13316" name="Rectangle 2"/>
          <p:cNvSpPr>
            <a:spLocks noGrp="1" noChangeArrowheads="1"/>
          </p:cNvSpPr>
          <p:nvPr>
            <p:ph type="body" idx="1"/>
          </p:nvPr>
        </p:nvSpPr>
        <p:spPr>
          <a:xfrm>
            <a:off x="679482" y="4681793"/>
            <a:ext cx="5438711" cy="4435920"/>
          </a:xfrm>
          <a:noFill/>
          <a:ln/>
        </p:spPr>
        <p:txBody>
          <a:bodyPr wrap="none" anchor="ctr"/>
          <a:lstStyle/>
          <a:p>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1"/>
          <p:cNvSpPr>
            <a:spLocks noGrp="1" noChangeArrowheads="1"/>
          </p:cNvSpPr>
          <p:nvPr>
            <p:ph type="sldNum" sz="quarter"/>
          </p:nvPr>
        </p:nvSpPr>
        <p:spPr>
          <a:noFill/>
          <a:ln/>
        </p:spPr>
        <p:txBody>
          <a:bodyPr/>
          <a:lstStyle/>
          <a:p>
            <a:fld id="{9B7060B1-54E0-44DD-87E0-8F92D290CDFF}" type="slidenum">
              <a:rPr lang="en-GB" smtClean="0"/>
              <a:pPr/>
              <a:t>39</a:t>
            </a:fld>
            <a:endParaRPr lang="en-GB" dirty="0" smtClean="0"/>
          </a:p>
        </p:txBody>
      </p:sp>
      <p:sp>
        <p:nvSpPr>
          <p:cNvPr id="13315" name="Rectangle 1"/>
          <p:cNvSpPr>
            <a:spLocks noGrp="1" noRot="1" noChangeAspect="1" noChangeArrowheads="1" noTextEdit="1"/>
          </p:cNvSpPr>
          <p:nvPr>
            <p:ph type="sldImg"/>
          </p:nvPr>
        </p:nvSpPr>
        <p:spPr>
          <a:xfrm>
            <a:off x="935038" y="749300"/>
            <a:ext cx="4926012" cy="3694113"/>
          </a:xfrm>
          <a:solidFill>
            <a:srgbClr val="FFFFFF"/>
          </a:solidFill>
          <a:ln>
            <a:solidFill>
              <a:srgbClr val="000000"/>
            </a:solidFill>
            <a:miter lim="800000"/>
          </a:ln>
        </p:spPr>
      </p:sp>
      <p:sp>
        <p:nvSpPr>
          <p:cNvPr id="13316" name="Rectangle 2"/>
          <p:cNvSpPr>
            <a:spLocks noGrp="1" noChangeArrowheads="1"/>
          </p:cNvSpPr>
          <p:nvPr>
            <p:ph type="body" idx="1"/>
          </p:nvPr>
        </p:nvSpPr>
        <p:spPr>
          <a:xfrm>
            <a:off x="679482" y="4681793"/>
            <a:ext cx="5438711" cy="4435920"/>
          </a:xfrm>
          <a:noFill/>
          <a:ln/>
        </p:spPr>
        <p:txBody>
          <a:bodyPr wrap="none" anchor="ctr"/>
          <a:lstStyle/>
          <a:p>
            <a:endParaRPr lang="en-US" dirty="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1"/>
          <p:cNvSpPr>
            <a:spLocks noGrp="1" noChangeArrowheads="1"/>
          </p:cNvSpPr>
          <p:nvPr>
            <p:ph type="sldNum" sz="quarter"/>
          </p:nvPr>
        </p:nvSpPr>
        <p:spPr>
          <a:noFill/>
          <a:ln/>
        </p:spPr>
        <p:txBody>
          <a:bodyPr/>
          <a:lstStyle/>
          <a:p>
            <a:fld id="{9B7060B1-54E0-44DD-87E0-8F92D290CDFF}" type="slidenum">
              <a:rPr lang="en-GB" smtClean="0"/>
              <a:pPr/>
              <a:t>40</a:t>
            </a:fld>
            <a:endParaRPr lang="en-GB" dirty="0" smtClean="0"/>
          </a:p>
        </p:txBody>
      </p:sp>
      <p:sp>
        <p:nvSpPr>
          <p:cNvPr id="13315" name="Rectangle 1"/>
          <p:cNvSpPr>
            <a:spLocks noGrp="1" noRot="1" noChangeAspect="1" noChangeArrowheads="1" noTextEdit="1"/>
          </p:cNvSpPr>
          <p:nvPr>
            <p:ph type="sldImg"/>
          </p:nvPr>
        </p:nvSpPr>
        <p:spPr>
          <a:xfrm>
            <a:off x="935038" y="749300"/>
            <a:ext cx="4926012" cy="3694113"/>
          </a:xfrm>
          <a:solidFill>
            <a:srgbClr val="FFFFFF"/>
          </a:solidFill>
          <a:ln>
            <a:solidFill>
              <a:srgbClr val="000000"/>
            </a:solidFill>
            <a:miter lim="800000"/>
          </a:ln>
        </p:spPr>
      </p:sp>
      <p:sp>
        <p:nvSpPr>
          <p:cNvPr id="13316" name="Rectangle 2"/>
          <p:cNvSpPr>
            <a:spLocks noGrp="1" noChangeArrowheads="1"/>
          </p:cNvSpPr>
          <p:nvPr>
            <p:ph type="body" idx="1"/>
          </p:nvPr>
        </p:nvSpPr>
        <p:spPr>
          <a:xfrm>
            <a:off x="679482" y="4681793"/>
            <a:ext cx="5438711" cy="4435920"/>
          </a:xfrm>
          <a:noFill/>
          <a:ln/>
        </p:spPr>
        <p:txBody>
          <a:bodyPr wrap="none" anchor="ctr"/>
          <a:lstStyle/>
          <a:p>
            <a:endParaRPr lang="en-US" dirty="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1"/>
          <p:cNvSpPr>
            <a:spLocks noGrp="1" noChangeArrowheads="1"/>
          </p:cNvSpPr>
          <p:nvPr>
            <p:ph type="sldNum" sz="quarter"/>
          </p:nvPr>
        </p:nvSpPr>
        <p:spPr>
          <a:noFill/>
          <a:ln/>
        </p:spPr>
        <p:txBody>
          <a:bodyPr/>
          <a:lstStyle/>
          <a:p>
            <a:fld id="{9B7060B1-54E0-44DD-87E0-8F92D290CDFF}" type="slidenum">
              <a:rPr lang="en-GB" smtClean="0"/>
              <a:pPr/>
              <a:t>41</a:t>
            </a:fld>
            <a:endParaRPr lang="en-GB" dirty="0" smtClean="0"/>
          </a:p>
        </p:txBody>
      </p:sp>
      <p:sp>
        <p:nvSpPr>
          <p:cNvPr id="13315" name="Rectangle 1"/>
          <p:cNvSpPr>
            <a:spLocks noGrp="1" noRot="1" noChangeAspect="1" noChangeArrowheads="1" noTextEdit="1"/>
          </p:cNvSpPr>
          <p:nvPr>
            <p:ph type="sldImg"/>
          </p:nvPr>
        </p:nvSpPr>
        <p:spPr>
          <a:xfrm>
            <a:off x="935038" y="749300"/>
            <a:ext cx="4926012" cy="3694113"/>
          </a:xfrm>
          <a:solidFill>
            <a:srgbClr val="FFFFFF"/>
          </a:solidFill>
          <a:ln>
            <a:solidFill>
              <a:srgbClr val="000000"/>
            </a:solidFill>
            <a:miter lim="800000"/>
          </a:ln>
        </p:spPr>
      </p:sp>
      <p:sp>
        <p:nvSpPr>
          <p:cNvPr id="13316" name="Rectangle 2"/>
          <p:cNvSpPr>
            <a:spLocks noGrp="1" noChangeArrowheads="1"/>
          </p:cNvSpPr>
          <p:nvPr>
            <p:ph type="body" idx="1"/>
          </p:nvPr>
        </p:nvSpPr>
        <p:spPr>
          <a:xfrm>
            <a:off x="679482" y="4681793"/>
            <a:ext cx="5438711" cy="4435920"/>
          </a:xfrm>
          <a:noFill/>
          <a:ln/>
        </p:spPr>
        <p:txBody>
          <a:bodyPr wrap="none" anchor="ctr"/>
          <a:lstStyle/>
          <a:p>
            <a:endParaRPr lang="en-US" dirty="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1"/>
          <p:cNvSpPr>
            <a:spLocks noGrp="1" noChangeArrowheads="1"/>
          </p:cNvSpPr>
          <p:nvPr>
            <p:ph type="sldNum" sz="quarter"/>
          </p:nvPr>
        </p:nvSpPr>
        <p:spPr>
          <a:noFill/>
          <a:ln/>
        </p:spPr>
        <p:txBody>
          <a:bodyPr/>
          <a:lstStyle/>
          <a:p>
            <a:fld id="{9B7060B1-54E0-44DD-87E0-8F92D290CDFF}" type="slidenum">
              <a:rPr lang="en-GB" smtClean="0"/>
              <a:pPr/>
              <a:t>42</a:t>
            </a:fld>
            <a:endParaRPr lang="en-GB" dirty="0" smtClean="0"/>
          </a:p>
        </p:txBody>
      </p:sp>
      <p:sp>
        <p:nvSpPr>
          <p:cNvPr id="13315" name="Rectangle 1"/>
          <p:cNvSpPr>
            <a:spLocks noGrp="1" noRot="1" noChangeAspect="1" noChangeArrowheads="1" noTextEdit="1"/>
          </p:cNvSpPr>
          <p:nvPr>
            <p:ph type="sldImg"/>
          </p:nvPr>
        </p:nvSpPr>
        <p:spPr>
          <a:xfrm>
            <a:off x="935038" y="749300"/>
            <a:ext cx="4926012" cy="3694113"/>
          </a:xfrm>
          <a:solidFill>
            <a:srgbClr val="FFFFFF"/>
          </a:solidFill>
          <a:ln>
            <a:solidFill>
              <a:srgbClr val="000000"/>
            </a:solidFill>
            <a:miter lim="800000"/>
          </a:ln>
        </p:spPr>
      </p:sp>
      <p:sp>
        <p:nvSpPr>
          <p:cNvPr id="13316" name="Rectangle 2"/>
          <p:cNvSpPr>
            <a:spLocks noGrp="1" noChangeArrowheads="1"/>
          </p:cNvSpPr>
          <p:nvPr>
            <p:ph type="body" idx="1"/>
          </p:nvPr>
        </p:nvSpPr>
        <p:spPr>
          <a:xfrm>
            <a:off x="679482" y="4681793"/>
            <a:ext cx="5438711" cy="4435920"/>
          </a:xfrm>
          <a:noFill/>
          <a:ln/>
        </p:spPr>
        <p:txBody>
          <a:bodyPr wrap="none" anchor="ctr"/>
          <a:lstStyle/>
          <a:p>
            <a:endParaRPr lang="en-US" dirty="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286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8676" name="Slide Number Placeholder 3"/>
          <p:cNvSpPr>
            <a:spLocks noGrp="1"/>
          </p:cNvSpPr>
          <p:nvPr>
            <p:ph type="sldNum" sz="quarter" idx="5"/>
          </p:nvPr>
        </p:nvSpPr>
        <p:spPr bwMode="auto">
          <a:noFill/>
          <a:ln>
            <a:miter lim="800000"/>
            <a:headEnd/>
            <a:tailEnd/>
          </a:ln>
        </p:spPr>
        <p:txBody>
          <a:bodyPr/>
          <a:lstStyle/>
          <a:p>
            <a:fld id="{54F00C9E-9829-46B7-978A-C9C67FDE95EC}" type="slidenum">
              <a:rPr lang="en-US" smtClean="0">
                <a:latin typeface="Arial" charset="0"/>
                <a:ea typeface="MS PGothic" pitchFamily="34" charset="-128"/>
              </a:rPr>
              <a:pPr/>
              <a:t>43</a:t>
            </a:fld>
            <a:endParaRPr lang="en-US" smtClean="0">
              <a:latin typeface="Arial" charset="0"/>
              <a:ea typeface="MS PGothic" pitchFamily="34" charset="-128"/>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1"/>
          <p:cNvSpPr>
            <a:spLocks noGrp="1" noChangeArrowheads="1"/>
          </p:cNvSpPr>
          <p:nvPr>
            <p:ph type="sldNum" sz="quarter"/>
          </p:nvPr>
        </p:nvSpPr>
        <p:spPr>
          <a:noFill/>
          <a:ln/>
        </p:spPr>
        <p:txBody>
          <a:bodyPr/>
          <a:lstStyle/>
          <a:p>
            <a:fld id="{9B7060B1-54E0-44DD-87E0-8F92D290CDFF}" type="slidenum">
              <a:rPr lang="en-GB" smtClean="0"/>
              <a:pPr/>
              <a:t>44</a:t>
            </a:fld>
            <a:endParaRPr lang="en-GB" dirty="0" smtClean="0"/>
          </a:p>
        </p:txBody>
      </p:sp>
      <p:sp>
        <p:nvSpPr>
          <p:cNvPr id="13315" name="Rectangle 1"/>
          <p:cNvSpPr>
            <a:spLocks noGrp="1" noRot="1" noChangeAspect="1" noChangeArrowheads="1" noTextEdit="1"/>
          </p:cNvSpPr>
          <p:nvPr>
            <p:ph type="sldImg"/>
          </p:nvPr>
        </p:nvSpPr>
        <p:spPr>
          <a:xfrm>
            <a:off x="936625" y="749300"/>
            <a:ext cx="4922838" cy="3694113"/>
          </a:xfrm>
          <a:solidFill>
            <a:srgbClr val="FFFFFF"/>
          </a:solidFill>
          <a:ln>
            <a:solidFill>
              <a:srgbClr val="000000"/>
            </a:solidFill>
            <a:miter lim="800000"/>
          </a:ln>
        </p:spPr>
      </p:sp>
      <p:sp>
        <p:nvSpPr>
          <p:cNvPr id="13316" name="Rectangle 2"/>
          <p:cNvSpPr>
            <a:spLocks noGrp="1" noChangeArrowheads="1"/>
          </p:cNvSpPr>
          <p:nvPr>
            <p:ph type="body" idx="1"/>
          </p:nvPr>
        </p:nvSpPr>
        <p:spPr>
          <a:xfrm>
            <a:off x="679482" y="4681792"/>
            <a:ext cx="5438711" cy="4435920"/>
          </a:xfrm>
          <a:noFill/>
          <a:ln/>
        </p:spPr>
        <p:txBody>
          <a:bodyPr wrap="none" anchor="ctr"/>
          <a:lstStyle/>
          <a:p>
            <a:endParaRPr lang="en-US" dirty="0"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1"/>
          <p:cNvSpPr>
            <a:spLocks noGrp="1" noChangeArrowheads="1"/>
          </p:cNvSpPr>
          <p:nvPr>
            <p:ph type="sldNum" sz="quarter"/>
          </p:nvPr>
        </p:nvSpPr>
        <p:spPr>
          <a:noFill/>
          <a:ln/>
        </p:spPr>
        <p:txBody>
          <a:bodyPr/>
          <a:lstStyle/>
          <a:p>
            <a:fld id="{9B7060B1-54E0-44DD-87E0-8F92D290CDFF}" type="slidenum">
              <a:rPr lang="en-GB" smtClean="0"/>
              <a:pPr/>
              <a:t>45</a:t>
            </a:fld>
            <a:endParaRPr lang="en-GB" smtClean="0"/>
          </a:p>
        </p:txBody>
      </p:sp>
      <p:sp>
        <p:nvSpPr>
          <p:cNvPr id="13315" name="Rectangle 1"/>
          <p:cNvSpPr>
            <a:spLocks noGrp="1" noRot="1" noChangeAspect="1" noChangeArrowheads="1" noTextEdit="1"/>
          </p:cNvSpPr>
          <p:nvPr>
            <p:ph type="sldImg"/>
          </p:nvPr>
        </p:nvSpPr>
        <p:spPr>
          <a:xfrm>
            <a:off x="935038" y="749300"/>
            <a:ext cx="4926012" cy="3694113"/>
          </a:xfrm>
          <a:solidFill>
            <a:srgbClr val="FFFFFF"/>
          </a:solidFill>
          <a:ln>
            <a:solidFill>
              <a:srgbClr val="000000"/>
            </a:solidFill>
            <a:miter lim="800000"/>
          </a:ln>
        </p:spPr>
      </p:sp>
      <p:sp>
        <p:nvSpPr>
          <p:cNvPr id="13316" name="Rectangle 2"/>
          <p:cNvSpPr>
            <a:spLocks noGrp="1" noChangeArrowheads="1"/>
          </p:cNvSpPr>
          <p:nvPr>
            <p:ph type="body" idx="1"/>
          </p:nvPr>
        </p:nvSpPr>
        <p:spPr>
          <a:xfrm>
            <a:off x="679482" y="4681793"/>
            <a:ext cx="5438711" cy="4435920"/>
          </a:xfrm>
          <a:noFill/>
          <a:ln/>
        </p:spPr>
        <p:txBody>
          <a:bodyPr wrap="none" anchor="ctr"/>
          <a:lstStyle/>
          <a:p>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BD31B0E-304E-4569-B254-68BFB2DB7F28}" type="datetimeFigureOut">
              <a:rPr lang="en-GB" smtClean="0"/>
              <a:pPr/>
              <a:t>30/09/2013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6A0D0A-EB45-41B1-8F89-8A5C8B178C7B}"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BD31B0E-304E-4569-B254-68BFB2DB7F28}" type="datetimeFigureOut">
              <a:rPr lang="en-GB" smtClean="0"/>
              <a:pPr/>
              <a:t>30/09/2013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6A0D0A-EB45-41B1-8F89-8A5C8B178C7B}"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BD31B0E-304E-4569-B254-68BFB2DB7F28}" type="datetimeFigureOut">
              <a:rPr lang="en-GB" smtClean="0"/>
              <a:pPr/>
              <a:t>30/09/2013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6A0D0A-EB45-41B1-8F89-8A5C8B178C7B}"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BD31B0E-304E-4569-B254-68BFB2DB7F28}" type="datetimeFigureOut">
              <a:rPr lang="en-GB" smtClean="0"/>
              <a:pPr/>
              <a:t>30/09/2013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6A0D0A-EB45-41B1-8F89-8A5C8B178C7B}"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BD31B0E-304E-4569-B254-68BFB2DB7F28}" type="datetimeFigureOut">
              <a:rPr lang="en-GB" smtClean="0"/>
              <a:pPr/>
              <a:t>30/09/2013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D6A0D0A-EB45-41B1-8F89-8A5C8B178C7B}"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BD31B0E-304E-4569-B254-68BFB2DB7F28}" type="datetimeFigureOut">
              <a:rPr lang="en-GB" smtClean="0"/>
              <a:pPr/>
              <a:t>30/09/2013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D6A0D0A-EB45-41B1-8F89-8A5C8B178C7B}"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D31B0E-304E-4569-B254-68BFB2DB7F28}" type="datetimeFigureOut">
              <a:rPr lang="en-GB" smtClean="0"/>
              <a:pPr/>
              <a:t>30/09/2013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D6A0D0A-EB45-41B1-8F89-8A5C8B178C7B}"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BD31B0E-304E-4569-B254-68BFB2DB7F28}" type="datetimeFigureOut">
              <a:rPr lang="en-GB" smtClean="0"/>
              <a:pPr/>
              <a:t>30/09/2013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6A0D0A-EB45-41B1-8F89-8A5C8B178C7B}"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BD31B0E-304E-4569-B254-68BFB2DB7F28}" type="datetimeFigureOut">
              <a:rPr lang="en-GB" smtClean="0"/>
              <a:pPr/>
              <a:t>30/09/2013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6A0D0A-EB45-41B1-8F89-8A5C8B178C7B}"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BD31B0E-304E-4569-B254-68BFB2DB7F28}" type="datetimeFigureOut">
              <a:rPr lang="en-GB" smtClean="0"/>
              <a:pPr/>
              <a:t>30/09/2013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6A0D0A-EB45-41B1-8F89-8A5C8B178C7B}"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BD31B0E-304E-4569-B254-68BFB2DB7F28}" type="datetimeFigureOut">
              <a:rPr lang="en-GB" smtClean="0"/>
              <a:pPr/>
              <a:t>30/09/2013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6A0D0A-EB45-41B1-8F89-8A5C8B178C7B}"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D31B0E-304E-4569-B254-68BFB2DB7F28}" type="datetimeFigureOut">
              <a:rPr lang="en-GB" smtClean="0"/>
              <a:pPr/>
              <a:t>30/09/2013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6A0D0A-EB45-41B1-8F89-8A5C8B178C7B}"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emf"/><Relationship Id="rId4" Type="http://schemas.openxmlformats.org/officeDocument/2006/relationships/hyperlink" Target="mailto:laura.bimpson@in-control.org.uk"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emf"/><Relationship Id="rId4" Type="http://schemas.openxmlformats.org/officeDocument/2006/relationships/hyperlink" Target="mailto:laura.bimpson@in-control.org.uk"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emf"/><Relationship Id="rId4" Type="http://schemas.openxmlformats.org/officeDocument/2006/relationships/hyperlink" Target="mailto:laura.bimpson@in-control.org.uk"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emf"/></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9.xml"/><Relationship Id="rId5" Type="http://schemas.openxmlformats.org/officeDocument/2006/relationships/image" Target="../media/image2.jpeg"/><Relationship Id="rId4" Type="http://schemas.openxmlformats.org/officeDocument/2006/relationships/image" Target="../media/image1.emf"/></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emf"/><Relationship Id="rId4" Type="http://schemas.openxmlformats.org/officeDocument/2006/relationships/hyperlink" Target="mailto:laura.bimpson@in-control.org.uk"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emf"/></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kids.org.uk/" TargetMode="External"/><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emf"/></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emf"/></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emf"/></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emf"/></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emf"/></Relationships>
</file>

<file path=ppt/slides/_rels/slide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emf"/><Relationship Id="rId4" Type="http://schemas.openxmlformats.org/officeDocument/2006/relationships/hyperlink" Target="mailto:laura.bimpson@in-control.org.uk"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emf"/></Relationships>
</file>

<file path=ppt/slides/_rels/slide4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emf"/></Relationships>
</file>

<file path=ppt/slides/_rels/slide4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emf"/></Relationships>
</file>

<file path=ppt/slides/_rels/slide4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emf"/></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emf"/><Relationship Id="rId4" Type="http://schemas.openxmlformats.org/officeDocument/2006/relationships/hyperlink" Target="mailto:laura.bimpson@in-control.org.uk"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emf"/><Relationship Id="rId4" Type="http://schemas.openxmlformats.org/officeDocument/2006/relationships/hyperlink" Target="mailto:laura.bimpson@in-control.org.uk"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47.xml.rels><?xml version="1.0" encoding="UTF-8" standalone="yes"?>
<Relationships xmlns="http://schemas.openxmlformats.org/package/2006/relationships"><Relationship Id="rId3" Type="http://schemas.openxmlformats.org/officeDocument/2006/relationships/hyperlink" Target="mailto:martin.cunnington@nhs.net" TargetMode="External"/><Relationship Id="rId2" Type="http://schemas.openxmlformats.org/officeDocument/2006/relationships/hyperlink" Target="mailto:clairelazarus@btinternet.com" TargetMode="Externa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1.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21246"/>
            <a:ext cx="7772400" cy="1755626"/>
          </a:xfrm>
        </p:spPr>
        <p:txBody>
          <a:bodyPr>
            <a:normAutofit fontScale="90000"/>
          </a:bodyPr>
          <a:lstStyle/>
          <a:p>
            <a:r>
              <a:rPr lang="en-GB" b="1" dirty="0" smtClean="0">
                <a:solidFill>
                  <a:schemeClr val="tx2"/>
                </a:solidFill>
                <a:latin typeface="Arial" pitchFamily="34" charset="0"/>
                <a:cs typeface="Arial" pitchFamily="34" charset="0"/>
              </a:rPr>
              <a:t>Improving outcomes through joint commissioning</a:t>
            </a:r>
            <a:endParaRPr lang="en-GB" b="1" dirty="0">
              <a:solidFill>
                <a:schemeClr val="tx2"/>
              </a:solidFill>
              <a:latin typeface="Arial" pitchFamily="34" charset="0"/>
              <a:cs typeface="Arial" pitchFamily="34" charset="0"/>
            </a:endParaRPr>
          </a:p>
        </p:txBody>
      </p:sp>
      <p:sp>
        <p:nvSpPr>
          <p:cNvPr id="3" name="Subtitle 2"/>
          <p:cNvSpPr>
            <a:spLocks noGrp="1"/>
          </p:cNvSpPr>
          <p:nvPr>
            <p:ph type="subTitle" idx="1"/>
          </p:nvPr>
        </p:nvSpPr>
        <p:spPr>
          <a:xfrm>
            <a:off x="1371600" y="2636912"/>
            <a:ext cx="6400800" cy="1752600"/>
          </a:xfrm>
        </p:spPr>
        <p:txBody>
          <a:bodyPr>
            <a:noAutofit/>
          </a:bodyPr>
          <a:lstStyle/>
          <a:p>
            <a:r>
              <a:rPr lang="en-GB" b="1" dirty="0" err="1" smtClean="0">
                <a:solidFill>
                  <a:schemeClr val="tx2"/>
                </a:solidFill>
                <a:latin typeface="Arial" pitchFamily="34" charset="0"/>
                <a:cs typeface="Arial" pitchFamily="34" charset="0"/>
              </a:rPr>
              <a:t>NatSIP</a:t>
            </a:r>
            <a:r>
              <a:rPr lang="en-GB" b="1" dirty="0" smtClean="0">
                <a:solidFill>
                  <a:schemeClr val="tx2"/>
                </a:solidFill>
                <a:latin typeface="Arial" pitchFamily="34" charset="0"/>
                <a:cs typeface="Arial" pitchFamily="34" charset="0"/>
              </a:rPr>
              <a:t> Working Day</a:t>
            </a:r>
          </a:p>
          <a:p>
            <a:r>
              <a:rPr lang="en-GB" b="1" dirty="0" smtClean="0">
                <a:solidFill>
                  <a:schemeClr val="tx2"/>
                </a:solidFill>
                <a:latin typeface="Arial" pitchFamily="34" charset="0"/>
                <a:cs typeface="Arial" pitchFamily="34" charset="0"/>
              </a:rPr>
              <a:t>1</a:t>
            </a:r>
            <a:r>
              <a:rPr lang="en-GB" b="1" baseline="30000" dirty="0" smtClean="0">
                <a:solidFill>
                  <a:schemeClr val="tx2"/>
                </a:solidFill>
                <a:latin typeface="Arial" pitchFamily="34" charset="0"/>
                <a:cs typeface="Arial" pitchFamily="34" charset="0"/>
              </a:rPr>
              <a:t>st</a:t>
            </a:r>
            <a:r>
              <a:rPr lang="en-GB" b="1" dirty="0">
                <a:solidFill>
                  <a:schemeClr val="tx2"/>
                </a:solidFill>
                <a:latin typeface="Arial" pitchFamily="34" charset="0"/>
                <a:cs typeface="Arial" pitchFamily="34" charset="0"/>
              </a:rPr>
              <a:t> </a:t>
            </a:r>
            <a:r>
              <a:rPr lang="en-GB" b="1" dirty="0" smtClean="0">
                <a:solidFill>
                  <a:schemeClr val="tx2"/>
                </a:solidFill>
                <a:latin typeface="Arial" pitchFamily="34" charset="0"/>
                <a:cs typeface="Arial" pitchFamily="34" charset="0"/>
              </a:rPr>
              <a:t>October 2013</a:t>
            </a:r>
          </a:p>
          <a:p>
            <a:r>
              <a:rPr lang="en-GB" b="1" dirty="0" smtClean="0">
                <a:solidFill>
                  <a:schemeClr val="tx2"/>
                </a:solidFill>
                <a:latin typeface="Arial" pitchFamily="34" charset="0"/>
                <a:cs typeface="Arial" pitchFamily="34" charset="0"/>
              </a:rPr>
              <a:t>Claire Lazarus &amp; Martin Cunnington</a:t>
            </a:r>
          </a:p>
        </p:txBody>
      </p:sp>
      <p:pic>
        <p:nvPicPr>
          <p:cNvPr id="4" name="Picture 3"/>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pic>
        <p:nvPicPr>
          <p:cNvPr id="5" name="Picture 2"/>
          <p:cNvPicPr>
            <a:picLocks noChangeAspect="1" noChangeArrowheads="1"/>
          </p:cNvPicPr>
          <p:nvPr/>
        </p:nvPicPr>
        <p:blipFill>
          <a:blip r:embed="rId3" cstate="print"/>
          <a:srcRect/>
          <a:stretch>
            <a:fillRect/>
          </a:stretch>
        </p:blipFill>
        <p:spPr bwMode="auto">
          <a:xfrm>
            <a:off x="6400801" y="6397152"/>
            <a:ext cx="2612160" cy="370119"/>
          </a:xfrm>
          <a:prstGeom prst="rect">
            <a:avLst/>
          </a:prstGeom>
          <a:noFill/>
          <a:ln w="9525">
            <a:noFill/>
            <a:round/>
            <a:headEnd/>
            <a:tailEnd/>
          </a:ln>
        </p:spPr>
      </p:pic>
      <p:pic>
        <p:nvPicPr>
          <p:cNvPr id="1027" name="Picture 3"/>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5171657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4"/>
          <p:cNvSpPr>
            <a:spLocks noGrp="1"/>
          </p:cNvSpPr>
          <p:nvPr>
            <p:ph type="title"/>
          </p:nvPr>
        </p:nvSpPr>
        <p:spPr>
          <a:solidFill>
            <a:schemeClr val="tx2"/>
          </a:solidFill>
        </p:spPr>
        <p:txBody>
          <a:bodyPr/>
          <a:lstStyle/>
          <a:p>
            <a:r>
              <a:rPr lang="en-US" b="1" dirty="0" smtClean="0">
                <a:solidFill>
                  <a:schemeClr val="bg1"/>
                </a:solidFill>
                <a:latin typeface="Arial" pitchFamily="34" charset="0"/>
                <a:cs typeface="Arial" pitchFamily="34" charset="0"/>
              </a:rPr>
              <a:t>Outputs</a:t>
            </a:r>
          </a:p>
        </p:txBody>
      </p:sp>
      <p:sp>
        <p:nvSpPr>
          <p:cNvPr id="3075" name="Content Placeholder 5"/>
          <p:cNvSpPr>
            <a:spLocks noGrp="1"/>
          </p:cNvSpPr>
          <p:nvPr>
            <p:ph idx="1"/>
          </p:nvPr>
        </p:nvSpPr>
        <p:spPr>
          <a:xfrm>
            <a:off x="457200" y="1600201"/>
            <a:ext cx="8229600" cy="4421088"/>
          </a:xfrm>
        </p:spPr>
        <p:txBody>
          <a:bodyPr>
            <a:normAutofit/>
          </a:bodyPr>
          <a:lstStyle/>
          <a:p>
            <a:pPr lvl="0"/>
            <a:r>
              <a:rPr lang="en-GB" dirty="0" smtClean="0">
                <a:latin typeface="Arial" pitchFamily="34" charset="0"/>
                <a:cs typeface="Arial" pitchFamily="34" charset="0"/>
              </a:rPr>
              <a:t>Share and review our top tips</a:t>
            </a:r>
          </a:p>
          <a:p>
            <a:pPr lvl="0"/>
            <a:r>
              <a:rPr lang="en-GB" dirty="0" smtClean="0">
                <a:latin typeface="Arial" pitchFamily="34" charset="0"/>
                <a:cs typeface="Arial" pitchFamily="34" charset="0"/>
              </a:rPr>
              <a:t>Focus on SE7 and Making It Personal materials</a:t>
            </a:r>
          </a:p>
          <a:p>
            <a:pPr lvl="0"/>
            <a:r>
              <a:rPr lang="en-GB" dirty="0" smtClean="0">
                <a:latin typeface="Arial" pitchFamily="34" charset="0"/>
                <a:cs typeface="Arial" pitchFamily="34" charset="0"/>
              </a:rPr>
              <a:t>Capture </a:t>
            </a:r>
            <a:r>
              <a:rPr lang="en-GB" dirty="0" err="1" smtClean="0">
                <a:latin typeface="Arial" pitchFamily="34" charset="0"/>
                <a:cs typeface="Arial" pitchFamily="34" charset="0"/>
              </a:rPr>
              <a:t>NatSIPexperience</a:t>
            </a:r>
            <a:endParaRPr lang="en-GB" dirty="0" smtClean="0">
              <a:latin typeface="Arial" pitchFamily="34" charset="0"/>
              <a:cs typeface="Arial" pitchFamily="34" charset="0"/>
            </a:endParaRPr>
          </a:p>
          <a:p>
            <a:pPr lvl="0"/>
            <a:r>
              <a:rPr lang="en-GB" dirty="0" smtClean="0">
                <a:latin typeface="Arial" pitchFamily="34" charset="0"/>
                <a:cs typeface="Arial" pitchFamily="34" charset="0"/>
              </a:rPr>
              <a:t>Agree recommendations to be taken forward by </a:t>
            </a:r>
            <a:r>
              <a:rPr lang="en-US" dirty="0" err="1" smtClean="0">
                <a:latin typeface="Arial" pitchFamily="34" charset="0"/>
                <a:cs typeface="Arial" pitchFamily="34" charset="0"/>
              </a:rPr>
              <a:t>NatSIP’s</a:t>
            </a:r>
            <a:r>
              <a:rPr lang="en-US" dirty="0" smtClean="0">
                <a:latin typeface="Arial" pitchFamily="34" charset="0"/>
                <a:cs typeface="Arial" pitchFamily="34" charset="0"/>
              </a:rPr>
              <a:t> </a:t>
            </a:r>
            <a:r>
              <a:rPr lang="en-GB" dirty="0" smtClean="0">
                <a:latin typeface="Arial" pitchFamily="34" charset="0"/>
                <a:cs typeface="Arial" pitchFamily="34" charset="0"/>
              </a:rPr>
              <a:t>joint commissioning </a:t>
            </a:r>
            <a:r>
              <a:rPr lang="en-GB" dirty="0" err="1" smtClean="0">
                <a:latin typeface="Arial" pitchFamily="34" charset="0"/>
                <a:cs typeface="Arial" pitchFamily="34" charset="0"/>
              </a:rPr>
              <a:t>workstream</a:t>
            </a:r>
            <a:endParaRPr lang="en-GB" dirty="0" smtClean="0">
              <a:latin typeface="Arial" pitchFamily="34" charset="0"/>
              <a:cs typeface="Arial" pitchFamily="34" charset="0"/>
            </a:endParaRPr>
          </a:p>
          <a:p>
            <a:pPr lvl="0">
              <a:buNone/>
            </a:pPr>
            <a:endParaRPr lang="en-GB" dirty="0" smtClean="0">
              <a:latin typeface="Arial" pitchFamily="34" charset="0"/>
              <a:cs typeface="Arial" pitchFamily="34" charset="0"/>
            </a:endParaRPr>
          </a:p>
          <a:p>
            <a:endParaRPr lang="en-US" dirty="0" smtClean="0">
              <a:latin typeface="Arial" pitchFamily="34" charset="0"/>
              <a:cs typeface="Arial" pitchFamily="34" charset="0"/>
            </a:endParaRPr>
          </a:p>
        </p:txBody>
      </p:sp>
      <p:pic>
        <p:nvPicPr>
          <p:cNvPr id="3076" name="Picture 2"/>
          <p:cNvPicPr>
            <a:picLocks noChangeAspect="1" noChangeArrowheads="1"/>
          </p:cNvPicPr>
          <p:nvPr/>
        </p:nvPicPr>
        <p:blipFill>
          <a:blip r:embed="rId3" cstate="print"/>
          <a:srcRect/>
          <a:stretch>
            <a:fillRect/>
          </a:stretch>
        </p:blipFill>
        <p:spPr bwMode="auto">
          <a:xfrm>
            <a:off x="6400801" y="6397152"/>
            <a:ext cx="2612160" cy="370119"/>
          </a:xfrm>
          <a:prstGeom prst="rect">
            <a:avLst/>
          </a:prstGeom>
          <a:noFill/>
          <a:ln w="9525">
            <a:noFill/>
            <a:round/>
            <a:headEnd/>
            <a:tailEnd/>
          </a:ln>
        </p:spPr>
      </p:pic>
      <p:sp>
        <p:nvSpPr>
          <p:cNvPr id="3077" name="Text Box 3"/>
          <p:cNvSpPr txBox="1">
            <a:spLocks noChangeArrowheads="1"/>
          </p:cNvSpPr>
          <p:nvPr/>
        </p:nvSpPr>
        <p:spPr bwMode="auto">
          <a:xfrm>
            <a:off x="0" y="5517232"/>
            <a:ext cx="8873280" cy="542937"/>
          </a:xfrm>
          <a:prstGeom prst="rect">
            <a:avLst/>
          </a:prstGeom>
          <a:noFill/>
          <a:ln w="9525">
            <a:noFill/>
            <a:round/>
            <a:headEnd/>
            <a:tailEnd/>
          </a:ln>
        </p:spPr>
        <p:txBody>
          <a:bodyPr lIns="81639" tIns="40820" rIns="81639" bIns="40820"/>
          <a:lstStyle/>
          <a:p>
            <a:pPr>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 pos="8536446" algn="l"/>
              </a:tabLst>
            </a:pPr>
            <a:endParaRPr lang="en-US" sz="1100" i="1" dirty="0">
              <a:solidFill>
                <a:srgbClr val="CCCCFF"/>
              </a:solidFill>
              <a:hlinkClick r:id="rId4"/>
            </a:endParaRPr>
          </a:p>
        </p:txBody>
      </p:sp>
      <p:pic>
        <p:nvPicPr>
          <p:cNvPr id="6" name="Picture 5"/>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pic>
        <p:nvPicPr>
          <p:cNvPr id="7" name="Picture 3"/>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4"/>
          <p:cNvSpPr>
            <a:spLocks noGrp="1"/>
          </p:cNvSpPr>
          <p:nvPr>
            <p:ph type="title"/>
          </p:nvPr>
        </p:nvSpPr>
        <p:spPr>
          <a:solidFill>
            <a:schemeClr val="tx2"/>
          </a:solidFill>
        </p:spPr>
        <p:txBody>
          <a:bodyPr/>
          <a:lstStyle/>
          <a:p>
            <a:r>
              <a:rPr lang="en-US" b="1" dirty="0" smtClean="0">
                <a:solidFill>
                  <a:schemeClr val="bg1"/>
                </a:solidFill>
                <a:latin typeface="Arial" pitchFamily="34" charset="0"/>
                <a:cs typeface="Arial" pitchFamily="34" charset="0"/>
              </a:rPr>
              <a:t>This session</a:t>
            </a:r>
          </a:p>
        </p:txBody>
      </p:sp>
      <p:sp>
        <p:nvSpPr>
          <p:cNvPr id="3075" name="Content Placeholder 5"/>
          <p:cNvSpPr>
            <a:spLocks noGrp="1"/>
          </p:cNvSpPr>
          <p:nvPr>
            <p:ph idx="1"/>
          </p:nvPr>
        </p:nvSpPr>
        <p:spPr>
          <a:xfrm>
            <a:off x="467544" y="1628800"/>
            <a:ext cx="8229600" cy="4525963"/>
          </a:xfrm>
        </p:spPr>
        <p:txBody>
          <a:bodyPr>
            <a:normAutofit/>
          </a:bodyPr>
          <a:lstStyle/>
          <a:p>
            <a:endParaRPr lang="en-GB" dirty="0" smtClean="0">
              <a:latin typeface="Arial" pitchFamily="34" charset="0"/>
              <a:cs typeface="Arial" pitchFamily="34" charset="0"/>
            </a:endParaRPr>
          </a:p>
          <a:p>
            <a:pPr lvl="1"/>
            <a:r>
              <a:rPr lang="en-GB" sz="3200" dirty="0" smtClean="0">
                <a:latin typeface="Arial" pitchFamily="34" charset="0"/>
                <a:cs typeface="Arial" pitchFamily="34" charset="0"/>
              </a:rPr>
              <a:t>Interesting/information</a:t>
            </a:r>
          </a:p>
          <a:p>
            <a:pPr lvl="1"/>
            <a:r>
              <a:rPr lang="en-GB" sz="3200" dirty="0" smtClean="0">
                <a:latin typeface="Arial" pitchFamily="34" charset="0"/>
                <a:cs typeface="Arial" pitchFamily="34" charset="0"/>
              </a:rPr>
              <a:t>Interactive</a:t>
            </a:r>
          </a:p>
          <a:p>
            <a:pPr lvl="1"/>
            <a:r>
              <a:rPr lang="en-GB" sz="3200" dirty="0" smtClean="0">
                <a:latin typeface="Arial" pitchFamily="34" charset="0"/>
                <a:cs typeface="Arial" pitchFamily="34" charset="0"/>
              </a:rPr>
              <a:t>Useful</a:t>
            </a:r>
          </a:p>
          <a:p>
            <a:pPr lvl="1"/>
            <a:r>
              <a:rPr lang="en-GB" sz="3200" dirty="0" smtClean="0">
                <a:latin typeface="Arial" pitchFamily="34" charset="0"/>
                <a:cs typeface="Arial" pitchFamily="34" charset="0"/>
              </a:rPr>
              <a:t>Challenging</a:t>
            </a:r>
          </a:p>
          <a:p>
            <a:pPr lvl="1"/>
            <a:r>
              <a:rPr lang="en-GB" sz="3200" dirty="0" smtClean="0">
                <a:latin typeface="Arial" pitchFamily="34" charset="0"/>
                <a:cs typeface="Arial" pitchFamily="34" charset="0"/>
              </a:rPr>
              <a:t>Fun even!</a:t>
            </a:r>
          </a:p>
          <a:p>
            <a:endParaRPr lang="en-US" dirty="0" smtClean="0">
              <a:latin typeface="Arial" pitchFamily="34" charset="0"/>
              <a:cs typeface="Arial" pitchFamily="34" charset="0"/>
            </a:endParaRPr>
          </a:p>
        </p:txBody>
      </p:sp>
      <p:pic>
        <p:nvPicPr>
          <p:cNvPr id="3076" name="Picture 2"/>
          <p:cNvPicPr>
            <a:picLocks noChangeAspect="1" noChangeArrowheads="1"/>
          </p:cNvPicPr>
          <p:nvPr/>
        </p:nvPicPr>
        <p:blipFill>
          <a:blip r:embed="rId3" cstate="print"/>
          <a:srcRect/>
          <a:stretch>
            <a:fillRect/>
          </a:stretch>
        </p:blipFill>
        <p:spPr bwMode="auto">
          <a:xfrm>
            <a:off x="6400801" y="6397152"/>
            <a:ext cx="2612160" cy="370119"/>
          </a:xfrm>
          <a:prstGeom prst="rect">
            <a:avLst/>
          </a:prstGeom>
          <a:noFill/>
          <a:ln w="9525">
            <a:noFill/>
            <a:round/>
            <a:headEnd/>
            <a:tailEnd/>
          </a:ln>
        </p:spPr>
      </p:pic>
      <p:sp>
        <p:nvSpPr>
          <p:cNvPr id="3077" name="Text Box 3"/>
          <p:cNvSpPr txBox="1">
            <a:spLocks noChangeArrowheads="1"/>
          </p:cNvSpPr>
          <p:nvPr/>
        </p:nvSpPr>
        <p:spPr bwMode="auto">
          <a:xfrm>
            <a:off x="131041" y="5420729"/>
            <a:ext cx="8873280" cy="542937"/>
          </a:xfrm>
          <a:prstGeom prst="rect">
            <a:avLst/>
          </a:prstGeom>
          <a:noFill/>
          <a:ln w="9525">
            <a:noFill/>
            <a:round/>
            <a:headEnd/>
            <a:tailEnd/>
          </a:ln>
        </p:spPr>
        <p:txBody>
          <a:bodyPr lIns="81639" tIns="40820" rIns="81639" bIns="40820"/>
          <a:lstStyle/>
          <a:p>
            <a:pPr>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 pos="8536446" algn="l"/>
              </a:tabLst>
            </a:pPr>
            <a:endParaRPr lang="en-US" sz="1100" i="1" dirty="0">
              <a:solidFill>
                <a:srgbClr val="CCCCFF"/>
              </a:solidFill>
              <a:hlinkClick r:id="rId4"/>
            </a:endParaRPr>
          </a:p>
        </p:txBody>
      </p:sp>
      <p:pic>
        <p:nvPicPr>
          <p:cNvPr id="6" name="Picture 5"/>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pic>
        <p:nvPicPr>
          <p:cNvPr id="7" name="Picture 3"/>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2"/>
          </a:solidFill>
        </p:spPr>
        <p:txBody>
          <a:bodyPr>
            <a:normAutofit/>
          </a:bodyPr>
          <a:lstStyle/>
          <a:p>
            <a:r>
              <a:rPr lang="en-GB" b="1" dirty="0" smtClean="0">
                <a:solidFill>
                  <a:schemeClr val="bg1"/>
                </a:solidFill>
                <a:latin typeface="Arial" pitchFamily="34" charset="0"/>
                <a:cs typeface="Arial" pitchFamily="34" charset="0"/>
              </a:rPr>
              <a:t>Bringing initiatives together</a:t>
            </a:r>
            <a:endParaRPr lang="en-GB" b="1" dirty="0">
              <a:solidFill>
                <a:schemeClr val="bg1"/>
              </a:solidFill>
              <a:latin typeface="Arial" pitchFamily="34" charset="0"/>
              <a:cs typeface="Arial" pitchFamily="34" charset="0"/>
            </a:endParaRPr>
          </a:p>
        </p:txBody>
      </p:sp>
      <p:sp>
        <p:nvSpPr>
          <p:cNvPr id="3" name="Content Placeholder 2"/>
          <p:cNvSpPr>
            <a:spLocks noGrp="1"/>
          </p:cNvSpPr>
          <p:nvPr>
            <p:ph idx="1"/>
          </p:nvPr>
        </p:nvSpPr>
        <p:spPr/>
        <p:txBody>
          <a:bodyPr/>
          <a:lstStyle/>
          <a:p>
            <a:pPr marL="0" indent="0">
              <a:buNone/>
            </a:pPr>
            <a:endParaRPr lang="en-GB" dirty="0" smtClean="0"/>
          </a:p>
          <a:p>
            <a:pPr marL="0" indent="0">
              <a:buNone/>
            </a:pPr>
            <a:endParaRPr lang="en-GB" dirty="0"/>
          </a:p>
          <a:p>
            <a:pPr marL="0" indent="0">
              <a:buNone/>
            </a:pPr>
            <a:endParaRPr lang="en-GB" dirty="0" smtClean="0"/>
          </a:p>
        </p:txBody>
      </p:sp>
      <p:sp>
        <p:nvSpPr>
          <p:cNvPr id="5" name="Rectangle 4"/>
          <p:cNvSpPr/>
          <p:nvPr/>
        </p:nvSpPr>
        <p:spPr>
          <a:xfrm>
            <a:off x="539552" y="1484784"/>
            <a:ext cx="8208912" cy="1200329"/>
          </a:xfrm>
          <a:prstGeom prst="rect">
            <a:avLst/>
          </a:prstGeom>
        </p:spPr>
        <p:txBody>
          <a:bodyPr wrap="square">
            <a:spAutoFit/>
          </a:bodyPr>
          <a:lstStyle/>
          <a:p>
            <a:pPr>
              <a:defRPr/>
            </a:pPr>
            <a:r>
              <a:rPr lang="en-GB" sz="2400" b="1" dirty="0" smtClean="0">
                <a:latin typeface="Arial" pitchFamily="34" charset="0"/>
                <a:cs typeface="Arial" pitchFamily="34" charset="0"/>
              </a:rPr>
              <a:t>We can view the needs of a child and family through different lenses or we can work on themes that unite us..</a:t>
            </a:r>
            <a:endParaRPr lang="en-GB" sz="2400" b="1" dirty="0">
              <a:latin typeface="Arial" pitchFamily="34" charset="0"/>
              <a:cs typeface="Arial" pitchFamily="34" charset="0"/>
            </a:endParaRPr>
          </a:p>
        </p:txBody>
      </p:sp>
      <p:sp>
        <p:nvSpPr>
          <p:cNvPr id="6" name="Oval 5"/>
          <p:cNvSpPr/>
          <p:nvPr/>
        </p:nvSpPr>
        <p:spPr>
          <a:xfrm>
            <a:off x="3347864" y="3861048"/>
            <a:ext cx="2304256" cy="230425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1"/>
                </a:solidFill>
                <a:latin typeface="Arial" pitchFamily="34" charset="0"/>
                <a:cs typeface="Arial" pitchFamily="34" charset="0"/>
              </a:rPr>
              <a:t>Improved outcomes for children, young people and families</a:t>
            </a:r>
            <a:endParaRPr lang="en-GB" b="1" dirty="0">
              <a:solidFill>
                <a:schemeClr val="tx1"/>
              </a:solidFill>
              <a:latin typeface="Arial" pitchFamily="34" charset="0"/>
              <a:cs typeface="Arial" pitchFamily="34" charset="0"/>
            </a:endParaRPr>
          </a:p>
        </p:txBody>
      </p:sp>
      <p:sp>
        <p:nvSpPr>
          <p:cNvPr id="4" name="Oval 3"/>
          <p:cNvSpPr/>
          <p:nvPr/>
        </p:nvSpPr>
        <p:spPr>
          <a:xfrm>
            <a:off x="1835696" y="4149080"/>
            <a:ext cx="2304256" cy="2304256"/>
          </a:xfrm>
          <a:prstGeom prst="ellipse">
            <a:avLst/>
          </a:prstGeom>
          <a:solidFill>
            <a:schemeClr val="accent1">
              <a:alpha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1"/>
                </a:solidFill>
                <a:latin typeface="Arial" pitchFamily="34" charset="0"/>
                <a:cs typeface="Arial" pitchFamily="34" charset="0"/>
              </a:rPr>
              <a:t>NHS</a:t>
            </a:r>
            <a:endParaRPr lang="en-GB" b="1" dirty="0">
              <a:solidFill>
                <a:schemeClr val="tx1"/>
              </a:solidFill>
              <a:latin typeface="Arial" pitchFamily="34" charset="0"/>
              <a:cs typeface="Arial" pitchFamily="34" charset="0"/>
            </a:endParaRPr>
          </a:p>
        </p:txBody>
      </p:sp>
      <p:sp>
        <p:nvSpPr>
          <p:cNvPr id="7" name="Oval 6"/>
          <p:cNvSpPr/>
          <p:nvPr/>
        </p:nvSpPr>
        <p:spPr>
          <a:xfrm>
            <a:off x="4860032" y="4149080"/>
            <a:ext cx="2304256" cy="2304256"/>
          </a:xfrm>
          <a:prstGeom prst="ellipse">
            <a:avLst/>
          </a:prstGeom>
          <a:solidFill>
            <a:srgbClr val="FF0000">
              <a:alpha val="5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1"/>
                </a:solidFill>
                <a:latin typeface="Arial" pitchFamily="34" charset="0"/>
                <a:cs typeface="Arial" pitchFamily="34" charset="0"/>
              </a:rPr>
              <a:t>Social Care</a:t>
            </a:r>
            <a:endParaRPr lang="en-GB" b="1" dirty="0">
              <a:solidFill>
                <a:schemeClr val="tx1"/>
              </a:solidFill>
              <a:latin typeface="Arial" pitchFamily="34" charset="0"/>
              <a:cs typeface="Arial" pitchFamily="34" charset="0"/>
            </a:endParaRPr>
          </a:p>
        </p:txBody>
      </p:sp>
      <p:sp>
        <p:nvSpPr>
          <p:cNvPr id="8" name="Oval 7"/>
          <p:cNvSpPr/>
          <p:nvPr/>
        </p:nvSpPr>
        <p:spPr>
          <a:xfrm>
            <a:off x="3275856" y="2492896"/>
            <a:ext cx="2304256" cy="2304256"/>
          </a:xfrm>
          <a:prstGeom prst="ellipse">
            <a:avLst/>
          </a:prstGeom>
          <a:solidFill>
            <a:srgbClr val="FFC000">
              <a:alpha val="5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1"/>
                </a:solidFill>
                <a:latin typeface="Arial" pitchFamily="34" charset="0"/>
                <a:cs typeface="Arial" pitchFamily="34" charset="0"/>
              </a:rPr>
              <a:t>Education</a:t>
            </a:r>
            <a:endParaRPr lang="en-GB" b="1" dirty="0">
              <a:solidFill>
                <a:schemeClr val="tx1"/>
              </a:solidFill>
              <a:latin typeface="Arial" pitchFamily="34" charset="0"/>
              <a:cs typeface="Arial" pitchFamily="34" charset="0"/>
            </a:endParaRPr>
          </a:p>
        </p:txBody>
      </p:sp>
      <p:pic>
        <p:nvPicPr>
          <p:cNvPr id="10" name="Picture 3"/>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817218" y="6295190"/>
            <a:ext cx="1474862" cy="44617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1" name="Picture 10"/>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79513" y="6295190"/>
            <a:ext cx="1944216" cy="518186"/>
          </a:xfrm>
          <a:prstGeom prst="rect">
            <a:avLst/>
          </a:prstGeom>
          <a:noFill/>
          <a:ln>
            <a:noFill/>
          </a:ln>
        </p:spPr>
      </p:pic>
      <p:pic>
        <p:nvPicPr>
          <p:cNvPr id="12" name="Picture 2"/>
          <p:cNvPicPr>
            <a:picLocks noChangeAspect="1" noChangeArrowheads="1"/>
          </p:cNvPicPr>
          <p:nvPr/>
        </p:nvPicPr>
        <p:blipFill>
          <a:blip r:embed="rId4" cstate="print"/>
          <a:srcRect/>
          <a:stretch>
            <a:fillRect/>
          </a:stretch>
        </p:blipFill>
        <p:spPr bwMode="auto">
          <a:xfrm>
            <a:off x="6472809" y="6424426"/>
            <a:ext cx="2419671" cy="342845"/>
          </a:xfrm>
          <a:prstGeom prst="rect">
            <a:avLst/>
          </a:prstGeom>
          <a:noFill/>
          <a:ln w="9525">
            <a:noFill/>
            <a:round/>
            <a:headEnd/>
            <a:tailEnd/>
          </a:ln>
        </p:spPr>
      </p:pic>
    </p:spTree>
    <p:extLst>
      <p:ext uri="{BB962C8B-B14F-4D97-AF65-F5344CB8AC3E}">
        <p14:creationId xmlns="" xmlns:p14="http://schemas.microsoft.com/office/powerpoint/2010/main" val="42851443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2"/>
          </a:solidFill>
        </p:spPr>
        <p:txBody>
          <a:bodyPr>
            <a:normAutofit fontScale="90000"/>
          </a:bodyPr>
          <a:lstStyle/>
          <a:p>
            <a:pPr>
              <a:defRPr/>
            </a:pPr>
            <a:r>
              <a:rPr lang="en-GB" b="1" dirty="0" smtClean="0">
                <a:solidFill>
                  <a:schemeClr val="bg1"/>
                </a:solidFill>
                <a:latin typeface="Arial" pitchFamily="34" charset="0"/>
                <a:cs typeface="Arial" pitchFamily="34" charset="0"/>
              </a:rPr>
              <a:t>Or we can work on the themes that unite us</a:t>
            </a:r>
          </a:p>
        </p:txBody>
      </p:sp>
      <p:sp>
        <p:nvSpPr>
          <p:cNvPr id="3" name="Content Placeholder 2"/>
          <p:cNvSpPr>
            <a:spLocks noGrp="1"/>
          </p:cNvSpPr>
          <p:nvPr>
            <p:ph idx="1"/>
          </p:nvPr>
        </p:nvSpPr>
        <p:spPr/>
        <p:txBody>
          <a:bodyPr>
            <a:normAutofit/>
          </a:bodyPr>
          <a:lstStyle/>
          <a:p>
            <a:pPr lvl="0"/>
            <a:r>
              <a:rPr lang="en-GB" dirty="0" smtClean="0">
                <a:latin typeface="Arial" pitchFamily="34" charset="0"/>
                <a:cs typeface="Arial" pitchFamily="34" charset="0"/>
              </a:rPr>
              <a:t>Children and young people - maximising their potential</a:t>
            </a:r>
          </a:p>
          <a:p>
            <a:r>
              <a:rPr lang="en-GB" dirty="0" smtClean="0">
                <a:latin typeface="Arial" pitchFamily="34" charset="0"/>
                <a:cs typeface="Arial" pitchFamily="34" charset="0"/>
              </a:rPr>
              <a:t>Co-production </a:t>
            </a:r>
          </a:p>
          <a:p>
            <a:pPr lvl="0"/>
            <a:r>
              <a:rPr lang="en-GB" dirty="0" smtClean="0">
                <a:latin typeface="Arial" pitchFamily="34" charset="0"/>
                <a:cs typeface="Arial" pitchFamily="34" charset="0"/>
              </a:rPr>
              <a:t>Resilient families and local services</a:t>
            </a:r>
          </a:p>
          <a:p>
            <a:pPr lvl="0"/>
            <a:r>
              <a:rPr lang="en-GB" dirty="0" smtClean="0">
                <a:latin typeface="Arial" pitchFamily="34" charset="0"/>
                <a:cs typeface="Arial" pitchFamily="34" charset="0"/>
              </a:rPr>
              <a:t>Safeguarding vulnerable children and adults</a:t>
            </a:r>
          </a:p>
          <a:p>
            <a:r>
              <a:rPr lang="en-GB" dirty="0" smtClean="0">
                <a:latin typeface="Arial" pitchFamily="34" charset="0"/>
              </a:rPr>
              <a:t>Joint commissioning &amp; managing demand with finite resources</a:t>
            </a:r>
          </a:p>
          <a:p>
            <a:pPr marL="0" indent="0">
              <a:buNone/>
            </a:pPr>
            <a:endParaRPr lang="en-GB" dirty="0" smtClean="0">
              <a:latin typeface="Arial" pitchFamily="34" charset="0"/>
              <a:cs typeface="Arial" pitchFamily="34" charset="0"/>
            </a:endParaRPr>
          </a:p>
        </p:txBody>
      </p:sp>
      <p:pic>
        <p:nvPicPr>
          <p:cNvPr id="6" name="Picture 5"/>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pic>
        <p:nvPicPr>
          <p:cNvPr id="7" name="Picture 2"/>
          <p:cNvPicPr>
            <a:picLocks noChangeAspect="1" noChangeArrowheads="1"/>
          </p:cNvPicPr>
          <p:nvPr/>
        </p:nvPicPr>
        <p:blipFill>
          <a:blip r:embed="rId3" cstate="print"/>
          <a:srcRect/>
          <a:stretch>
            <a:fillRect/>
          </a:stretch>
        </p:blipFill>
        <p:spPr bwMode="auto">
          <a:xfrm>
            <a:off x="6400801" y="6397152"/>
            <a:ext cx="2612160" cy="370119"/>
          </a:xfrm>
          <a:prstGeom prst="rect">
            <a:avLst/>
          </a:prstGeom>
          <a:noFill/>
          <a:ln w="9525">
            <a:noFill/>
            <a:round/>
            <a:headEnd/>
            <a:tailEnd/>
          </a:ln>
        </p:spPr>
      </p:pic>
      <p:pic>
        <p:nvPicPr>
          <p:cNvPr id="8" name="Picture 3"/>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28413774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4"/>
          <p:cNvSpPr>
            <a:spLocks noGrp="1"/>
          </p:cNvSpPr>
          <p:nvPr>
            <p:ph type="title"/>
          </p:nvPr>
        </p:nvSpPr>
        <p:spPr>
          <a:solidFill>
            <a:schemeClr val="tx2"/>
          </a:solidFill>
        </p:spPr>
        <p:txBody>
          <a:bodyPr/>
          <a:lstStyle/>
          <a:p>
            <a:r>
              <a:rPr lang="en-US" b="1" dirty="0" smtClean="0">
                <a:solidFill>
                  <a:schemeClr val="bg1"/>
                </a:solidFill>
                <a:latin typeface="Arial" pitchFamily="34" charset="0"/>
                <a:cs typeface="Arial" pitchFamily="34" charset="0"/>
              </a:rPr>
              <a:t>Challenges</a:t>
            </a:r>
          </a:p>
        </p:txBody>
      </p:sp>
      <p:sp>
        <p:nvSpPr>
          <p:cNvPr id="3075" name="Content Placeholder 5"/>
          <p:cNvSpPr>
            <a:spLocks noGrp="1"/>
          </p:cNvSpPr>
          <p:nvPr>
            <p:ph idx="1"/>
          </p:nvPr>
        </p:nvSpPr>
        <p:spPr/>
        <p:txBody>
          <a:bodyPr>
            <a:normAutofit/>
          </a:bodyPr>
          <a:lstStyle/>
          <a:p>
            <a:pPr lvl="0"/>
            <a:r>
              <a:rPr lang="en-GB" dirty="0" smtClean="0">
                <a:latin typeface="Arial" pitchFamily="34" charset="0"/>
                <a:cs typeface="Arial" pitchFamily="34" charset="0"/>
              </a:rPr>
              <a:t>Churn – transformation agenda - systemic</a:t>
            </a:r>
          </a:p>
          <a:p>
            <a:pPr lvl="0"/>
            <a:r>
              <a:rPr lang="en-GB" dirty="0" smtClean="0">
                <a:latin typeface="Arial" pitchFamily="34" charset="0"/>
                <a:cs typeface="Arial" pitchFamily="34" charset="0"/>
              </a:rPr>
              <a:t>Knowing way around new structures and developing new relationships</a:t>
            </a:r>
          </a:p>
          <a:p>
            <a:pPr lvl="0"/>
            <a:r>
              <a:rPr lang="en-GB" dirty="0" smtClean="0">
                <a:latin typeface="Arial" pitchFamily="34" charset="0"/>
                <a:cs typeface="Arial" pitchFamily="34" charset="0"/>
              </a:rPr>
              <a:t>Pace of change </a:t>
            </a:r>
          </a:p>
          <a:p>
            <a:pPr lvl="0"/>
            <a:r>
              <a:rPr lang="en-GB" dirty="0" smtClean="0">
                <a:latin typeface="Arial" pitchFamily="34" charset="0"/>
                <a:cs typeface="Arial" pitchFamily="34" charset="0"/>
              </a:rPr>
              <a:t>Ensuring children and children with SEND are on the agenda for CCGs</a:t>
            </a:r>
          </a:p>
          <a:p>
            <a:pPr lvl="0"/>
            <a:r>
              <a:rPr lang="en-GB" dirty="0" smtClean="0">
                <a:latin typeface="Arial" pitchFamily="34" charset="0"/>
                <a:cs typeface="Arial" pitchFamily="34" charset="0"/>
              </a:rPr>
              <a:t>Staying together at a time of great pressure</a:t>
            </a:r>
          </a:p>
        </p:txBody>
      </p:sp>
      <p:pic>
        <p:nvPicPr>
          <p:cNvPr id="3076" name="Picture 2"/>
          <p:cNvPicPr>
            <a:picLocks noChangeAspect="1" noChangeArrowheads="1"/>
          </p:cNvPicPr>
          <p:nvPr/>
        </p:nvPicPr>
        <p:blipFill>
          <a:blip r:embed="rId3" cstate="print"/>
          <a:srcRect/>
          <a:stretch>
            <a:fillRect/>
          </a:stretch>
        </p:blipFill>
        <p:spPr bwMode="auto">
          <a:xfrm>
            <a:off x="6400801" y="6397152"/>
            <a:ext cx="2612160" cy="370119"/>
          </a:xfrm>
          <a:prstGeom prst="rect">
            <a:avLst/>
          </a:prstGeom>
          <a:noFill/>
          <a:ln w="9525">
            <a:noFill/>
            <a:round/>
            <a:headEnd/>
            <a:tailEnd/>
          </a:ln>
        </p:spPr>
      </p:pic>
      <p:sp>
        <p:nvSpPr>
          <p:cNvPr id="3077" name="Text Box 3"/>
          <p:cNvSpPr txBox="1">
            <a:spLocks noChangeArrowheads="1"/>
          </p:cNvSpPr>
          <p:nvPr/>
        </p:nvSpPr>
        <p:spPr bwMode="auto">
          <a:xfrm>
            <a:off x="131041" y="5420729"/>
            <a:ext cx="8873280" cy="542937"/>
          </a:xfrm>
          <a:prstGeom prst="rect">
            <a:avLst/>
          </a:prstGeom>
          <a:noFill/>
          <a:ln w="9525">
            <a:noFill/>
            <a:round/>
            <a:headEnd/>
            <a:tailEnd/>
          </a:ln>
        </p:spPr>
        <p:txBody>
          <a:bodyPr lIns="81639" tIns="40820" rIns="81639" bIns="40820"/>
          <a:lstStyle/>
          <a:p>
            <a:pPr>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 pos="8536446" algn="l"/>
              </a:tabLst>
            </a:pPr>
            <a:endParaRPr lang="en-US" sz="1100" i="1" dirty="0">
              <a:solidFill>
                <a:srgbClr val="CCCCFF"/>
              </a:solidFill>
              <a:hlinkClick r:id="rId4"/>
            </a:endParaRPr>
          </a:p>
        </p:txBody>
      </p:sp>
      <p:pic>
        <p:nvPicPr>
          <p:cNvPr id="6" name="Picture 5"/>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pic>
        <p:nvPicPr>
          <p:cNvPr id="7" name="Picture 3"/>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Content Placeholder 5"/>
          <p:cNvSpPr>
            <a:spLocks noGrp="1"/>
          </p:cNvSpPr>
          <p:nvPr>
            <p:ph idx="1"/>
          </p:nvPr>
        </p:nvSpPr>
        <p:spPr/>
        <p:txBody>
          <a:bodyPr>
            <a:normAutofit/>
          </a:bodyPr>
          <a:lstStyle/>
          <a:p>
            <a:endParaRPr lang="en-US" sz="2400" dirty="0" smtClean="0">
              <a:latin typeface="Arial" pitchFamily="34" charset="0"/>
              <a:cs typeface="Arial" pitchFamily="34" charset="0"/>
            </a:endParaRPr>
          </a:p>
          <a:p>
            <a:endParaRPr lang="en-US" sz="2400" dirty="0" smtClean="0">
              <a:latin typeface="Arial" pitchFamily="34" charset="0"/>
              <a:cs typeface="Arial" pitchFamily="34" charset="0"/>
            </a:endParaRPr>
          </a:p>
          <a:p>
            <a:pPr>
              <a:buNone/>
            </a:pPr>
            <a:r>
              <a:rPr lang="en-US" sz="2400" dirty="0" smtClean="0">
                <a:latin typeface="Arial" pitchFamily="34" charset="0"/>
                <a:cs typeface="Arial" pitchFamily="34" charset="0"/>
              </a:rPr>
              <a:t>  </a:t>
            </a:r>
            <a:r>
              <a:rPr lang="en-US" dirty="0" err="1" smtClean="0">
                <a:latin typeface="Arial" pitchFamily="34" charset="0"/>
                <a:cs typeface="Arial" pitchFamily="34" charset="0"/>
              </a:rPr>
              <a:t>Recognise</a:t>
            </a:r>
            <a:r>
              <a:rPr lang="en-US" dirty="0" smtClean="0">
                <a:latin typeface="Arial" pitchFamily="34" charset="0"/>
                <a:cs typeface="Arial" pitchFamily="34" charset="0"/>
              </a:rPr>
              <a:t> and value the different lenses, build on what unites us…stay positive!</a:t>
            </a:r>
          </a:p>
          <a:p>
            <a:pPr marL="0" indent="0">
              <a:buNone/>
            </a:pPr>
            <a:endParaRPr lang="en-US" sz="2000" dirty="0" smtClean="0">
              <a:latin typeface="Arial" pitchFamily="34" charset="0"/>
              <a:cs typeface="Arial" pitchFamily="34" charset="0"/>
            </a:endParaRPr>
          </a:p>
          <a:p>
            <a:pPr>
              <a:buNone/>
            </a:pPr>
            <a:endParaRPr lang="en-US" sz="2400" dirty="0" smtClean="0">
              <a:latin typeface="Arial" pitchFamily="34" charset="0"/>
              <a:cs typeface="Arial" pitchFamily="34" charset="0"/>
            </a:endParaRPr>
          </a:p>
          <a:p>
            <a:pPr marL="0" indent="0">
              <a:buNone/>
            </a:pPr>
            <a:endParaRPr lang="en-US" sz="2400" dirty="0" smtClean="0">
              <a:latin typeface="Arial" pitchFamily="34" charset="0"/>
              <a:cs typeface="Arial" pitchFamily="34" charset="0"/>
            </a:endParaRPr>
          </a:p>
          <a:p>
            <a:pPr marL="514350" indent="-514350">
              <a:buFont typeface="+mj-lt"/>
              <a:buAutoNum type="arabicPeriod"/>
            </a:pPr>
            <a:endParaRPr lang="en-US" sz="2400" dirty="0" smtClean="0">
              <a:latin typeface="Arial" pitchFamily="34" charset="0"/>
              <a:cs typeface="Arial" pitchFamily="34" charset="0"/>
            </a:endParaRPr>
          </a:p>
        </p:txBody>
      </p:sp>
      <p:pic>
        <p:nvPicPr>
          <p:cNvPr id="3076" name="Picture 2"/>
          <p:cNvPicPr>
            <a:picLocks noChangeAspect="1" noChangeArrowheads="1"/>
          </p:cNvPicPr>
          <p:nvPr/>
        </p:nvPicPr>
        <p:blipFill>
          <a:blip r:embed="rId3" cstate="print"/>
          <a:srcRect/>
          <a:stretch>
            <a:fillRect/>
          </a:stretch>
        </p:blipFill>
        <p:spPr bwMode="auto">
          <a:xfrm>
            <a:off x="6400801" y="6397152"/>
            <a:ext cx="2612160" cy="370119"/>
          </a:xfrm>
          <a:prstGeom prst="rect">
            <a:avLst/>
          </a:prstGeom>
          <a:noFill/>
          <a:ln w="9525">
            <a:noFill/>
            <a:round/>
            <a:headEnd/>
            <a:tailEnd/>
          </a:ln>
        </p:spPr>
      </p:pic>
      <p:pic>
        <p:nvPicPr>
          <p:cNvPr id="6" name="Picture 5"/>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sp>
        <p:nvSpPr>
          <p:cNvPr id="8" name="Title 4"/>
          <p:cNvSpPr>
            <a:spLocks noGrp="1"/>
          </p:cNvSpPr>
          <p:nvPr>
            <p:ph type="title"/>
          </p:nvPr>
        </p:nvSpPr>
        <p:spPr>
          <a:xfrm>
            <a:off x="457200" y="274638"/>
            <a:ext cx="8229600" cy="1210146"/>
          </a:xfrm>
          <a:solidFill>
            <a:schemeClr val="tx2"/>
          </a:solidFill>
        </p:spPr>
        <p:txBody>
          <a:bodyPr>
            <a:normAutofit/>
          </a:bodyPr>
          <a:lstStyle/>
          <a:p>
            <a:r>
              <a:rPr lang="en-US" sz="3600" b="1" dirty="0" smtClean="0">
                <a:solidFill>
                  <a:schemeClr val="bg1"/>
                </a:solidFill>
                <a:latin typeface="Arial" pitchFamily="34" charset="0"/>
                <a:cs typeface="Arial" pitchFamily="34" charset="0"/>
              </a:rPr>
              <a:t>Top 10 tips to promote joint commissioning – Tip 1 </a:t>
            </a:r>
          </a:p>
        </p:txBody>
      </p:sp>
      <p:pic>
        <p:nvPicPr>
          <p:cNvPr id="9" name="Picture 3"/>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539750" y="1052513"/>
            <a:ext cx="2376488" cy="86518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latin typeface="Arial" pitchFamily="34" charset="0"/>
                <a:cs typeface="Arial" pitchFamily="34" charset="0"/>
              </a:rPr>
              <a:t>Everyone Counts: Planning for Patients 2013/14</a:t>
            </a:r>
          </a:p>
        </p:txBody>
      </p:sp>
      <p:sp>
        <p:nvSpPr>
          <p:cNvPr id="9" name="Rounded Rectangle 8"/>
          <p:cNvSpPr/>
          <p:nvPr/>
        </p:nvSpPr>
        <p:spPr>
          <a:xfrm>
            <a:off x="539750" y="2060575"/>
            <a:ext cx="2376488" cy="10080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err="1">
                <a:latin typeface="Arial" pitchFamily="34" charset="0"/>
                <a:cs typeface="Arial" pitchFamily="34" charset="0"/>
              </a:rPr>
              <a:t>Govt</a:t>
            </a:r>
            <a:r>
              <a:rPr lang="en-GB" b="1" dirty="0">
                <a:latin typeface="Arial" pitchFamily="34" charset="0"/>
                <a:cs typeface="Arial" pitchFamily="34" charset="0"/>
              </a:rPr>
              <a:t> response to CYP Health Outcomes Forum Report</a:t>
            </a:r>
          </a:p>
        </p:txBody>
      </p:sp>
      <p:sp>
        <p:nvSpPr>
          <p:cNvPr id="10" name="Rounded Rectangle 9"/>
          <p:cNvSpPr/>
          <p:nvPr/>
        </p:nvSpPr>
        <p:spPr>
          <a:xfrm>
            <a:off x="539750" y="3213100"/>
            <a:ext cx="2376488" cy="7191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latin typeface="Arial" pitchFamily="34" charset="0"/>
                <a:cs typeface="Arial" pitchFamily="34" charset="0"/>
              </a:rPr>
              <a:t>Revised NHS Constitution</a:t>
            </a:r>
          </a:p>
        </p:txBody>
      </p:sp>
      <p:sp>
        <p:nvSpPr>
          <p:cNvPr id="11" name="Rounded Rectangle 10"/>
          <p:cNvSpPr/>
          <p:nvPr/>
        </p:nvSpPr>
        <p:spPr>
          <a:xfrm>
            <a:off x="539750" y="4076700"/>
            <a:ext cx="2376488" cy="10810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latin typeface="Arial" pitchFamily="34" charset="0"/>
                <a:cs typeface="Arial" pitchFamily="34" charset="0"/>
              </a:rPr>
              <a:t>Revised NHS &amp; Public Health Outcomes Frameworks</a:t>
            </a:r>
          </a:p>
        </p:txBody>
      </p:sp>
      <p:sp>
        <p:nvSpPr>
          <p:cNvPr id="12" name="Rounded Rectangle 11"/>
          <p:cNvSpPr/>
          <p:nvPr/>
        </p:nvSpPr>
        <p:spPr>
          <a:xfrm>
            <a:off x="539750" y="5300663"/>
            <a:ext cx="2376488" cy="7207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latin typeface="Arial" pitchFamily="34" charset="0"/>
                <a:cs typeface="Arial" pitchFamily="34" charset="0"/>
              </a:rPr>
              <a:t>Draft Children &amp; Families Bill</a:t>
            </a:r>
          </a:p>
        </p:txBody>
      </p:sp>
      <p:sp>
        <p:nvSpPr>
          <p:cNvPr id="4" name="Right Arrow Callout 3"/>
          <p:cNvSpPr/>
          <p:nvPr/>
        </p:nvSpPr>
        <p:spPr>
          <a:xfrm>
            <a:off x="3203575" y="1341438"/>
            <a:ext cx="2305050" cy="5111750"/>
          </a:xfrm>
          <a:prstGeom prst="rightArrowCallou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 name="Oval 4"/>
          <p:cNvSpPr/>
          <p:nvPr/>
        </p:nvSpPr>
        <p:spPr>
          <a:xfrm>
            <a:off x="5724525" y="2276475"/>
            <a:ext cx="2519363" cy="31686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latin typeface="Arial" pitchFamily="34" charset="0"/>
                <a:cs typeface="Arial" pitchFamily="34" charset="0"/>
              </a:rPr>
              <a:t>Improved outcomes for children, young people and their families</a:t>
            </a:r>
          </a:p>
        </p:txBody>
      </p:sp>
      <p:sp>
        <p:nvSpPr>
          <p:cNvPr id="13" name="Rounded Rectangle 12"/>
          <p:cNvSpPr/>
          <p:nvPr/>
        </p:nvSpPr>
        <p:spPr>
          <a:xfrm>
            <a:off x="539750" y="6092825"/>
            <a:ext cx="2376488" cy="7207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latin typeface="Arial" pitchFamily="34" charset="0"/>
                <a:cs typeface="Arial" pitchFamily="34" charset="0"/>
              </a:rPr>
              <a:t>Draft Care &amp; Support Bill</a:t>
            </a:r>
          </a:p>
        </p:txBody>
      </p:sp>
      <p:sp>
        <p:nvSpPr>
          <p:cNvPr id="14" name="Title 4"/>
          <p:cNvSpPr>
            <a:spLocks noGrp="1"/>
          </p:cNvSpPr>
          <p:nvPr>
            <p:ph type="title"/>
          </p:nvPr>
        </p:nvSpPr>
        <p:spPr>
          <a:xfrm>
            <a:off x="457200" y="188640"/>
            <a:ext cx="8229600" cy="720080"/>
          </a:xfrm>
          <a:solidFill>
            <a:schemeClr val="tx2"/>
          </a:solidFill>
        </p:spPr>
        <p:txBody>
          <a:bodyPr>
            <a:noAutofit/>
          </a:bodyPr>
          <a:lstStyle/>
          <a:p>
            <a:pPr algn="ctr"/>
            <a:r>
              <a:rPr lang="en-US" sz="2400" b="1" dirty="0" smtClean="0">
                <a:solidFill>
                  <a:schemeClr val="bg1"/>
                </a:solidFill>
                <a:latin typeface="Arial" pitchFamily="34" charset="0"/>
                <a:cs typeface="Arial" pitchFamily="34" charset="0"/>
              </a:rPr>
              <a:t>Tip 2 – </a:t>
            </a:r>
            <a:r>
              <a:rPr lang="en-US" sz="2400" dirty="0" smtClean="0">
                <a:solidFill>
                  <a:schemeClr val="bg1"/>
                </a:solidFill>
                <a:latin typeface="Arial" pitchFamily="34" charset="0"/>
                <a:cs typeface="Arial" pitchFamily="34" charset="0"/>
              </a:rPr>
              <a:t>New </a:t>
            </a:r>
            <a:r>
              <a:rPr lang="en-US" sz="2400" dirty="0" err="1" smtClean="0">
                <a:solidFill>
                  <a:schemeClr val="bg1"/>
                </a:solidFill>
                <a:latin typeface="Arial" pitchFamily="34" charset="0"/>
                <a:cs typeface="Arial" pitchFamily="34" charset="0"/>
              </a:rPr>
              <a:t>leglisation</a:t>
            </a:r>
            <a:r>
              <a:rPr lang="en-US" sz="2400" dirty="0" smtClean="0">
                <a:solidFill>
                  <a:schemeClr val="bg1"/>
                </a:solidFill>
                <a:latin typeface="Arial" pitchFamily="34" charset="0"/>
                <a:cs typeface="Arial" pitchFamily="34" charset="0"/>
              </a:rPr>
              <a:t> &amp; policy creating a consistent message</a:t>
            </a:r>
            <a:endParaRPr lang="en-US" sz="2400" b="1" dirty="0" smtClean="0">
              <a:solidFill>
                <a:schemeClr val="bg1"/>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solidFill>
            <a:schemeClr val="tx2"/>
          </a:solidFill>
        </p:spPr>
        <p:txBody>
          <a:bodyPr>
            <a:normAutofit/>
          </a:bodyPr>
          <a:lstStyle/>
          <a:p>
            <a:r>
              <a:rPr lang="en-GB" b="1" dirty="0" smtClean="0">
                <a:solidFill>
                  <a:schemeClr val="bg1"/>
                </a:solidFill>
                <a:latin typeface="Arial" pitchFamily="34" charset="0"/>
                <a:cs typeface="Arial" pitchFamily="34" charset="0"/>
              </a:rPr>
              <a:t>Children and Families Bill</a:t>
            </a:r>
            <a:endParaRPr lang="en-GB" b="1" dirty="0">
              <a:solidFill>
                <a:schemeClr val="bg1"/>
              </a:solidFill>
              <a:latin typeface="Arial" pitchFamily="34" charset="0"/>
              <a:cs typeface="Arial" pitchFamily="34" charset="0"/>
            </a:endParaRPr>
          </a:p>
        </p:txBody>
      </p:sp>
      <p:sp>
        <p:nvSpPr>
          <p:cNvPr id="6" name="Content Placeholder 5"/>
          <p:cNvSpPr>
            <a:spLocks noGrp="1"/>
          </p:cNvSpPr>
          <p:nvPr>
            <p:ph idx="1"/>
          </p:nvPr>
        </p:nvSpPr>
        <p:spPr/>
        <p:txBody>
          <a:bodyPr/>
          <a:lstStyle/>
          <a:p>
            <a:endParaRPr lang="en-GB" dirty="0" smtClean="0">
              <a:latin typeface="Arial" pitchFamily="34" charset="0"/>
              <a:cs typeface="Arial" pitchFamily="34" charset="0"/>
            </a:endParaRPr>
          </a:p>
          <a:p>
            <a:r>
              <a:rPr lang="en-GB" dirty="0" smtClean="0">
                <a:latin typeface="Arial" pitchFamily="34" charset="0"/>
                <a:cs typeface="Arial" pitchFamily="34" charset="0"/>
              </a:rPr>
              <a:t>Clause 25 Promoting Integration</a:t>
            </a:r>
          </a:p>
          <a:p>
            <a:r>
              <a:rPr lang="en-GB" dirty="0" smtClean="0">
                <a:latin typeface="Arial" pitchFamily="34" charset="0"/>
                <a:cs typeface="Arial" pitchFamily="34" charset="0"/>
              </a:rPr>
              <a:t>Clause 26 Joint Commissioning</a:t>
            </a:r>
          </a:p>
          <a:p>
            <a:r>
              <a:rPr lang="en-GB" dirty="0" smtClean="0">
                <a:latin typeface="Arial" pitchFamily="34" charset="0"/>
                <a:cs typeface="Arial" pitchFamily="34" charset="0"/>
              </a:rPr>
              <a:t>Indicative Draft Code of Practice – section 3 education, health &amp; care: integration, joint commissioning &amp; </a:t>
            </a:r>
            <a:r>
              <a:rPr lang="en-GB" dirty="0" smtClean="0">
                <a:latin typeface="Arial" pitchFamily="34" charset="0"/>
                <a:cs typeface="Arial" pitchFamily="34" charset="0"/>
              </a:rPr>
              <a:t>co-operation</a:t>
            </a:r>
          </a:p>
          <a:p>
            <a:r>
              <a:rPr lang="en-GB" dirty="0" smtClean="0">
                <a:latin typeface="Arial" pitchFamily="34" charset="0"/>
                <a:cs typeface="Arial" pitchFamily="34" charset="0"/>
              </a:rPr>
              <a:t>Edward Timpson &amp; Dr Dan </a:t>
            </a:r>
            <a:r>
              <a:rPr lang="en-GB" dirty="0" err="1" smtClean="0">
                <a:latin typeface="Arial" pitchFamily="34" charset="0"/>
                <a:cs typeface="Arial" pitchFamily="34" charset="0"/>
              </a:rPr>
              <a:t>Poulter’s</a:t>
            </a:r>
            <a:r>
              <a:rPr lang="en-GB" smtClean="0">
                <a:latin typeface="Arial" pitchFamily="34" charset="0"/>
                <a:cs typeface="Arial" pitchFamily="34" charset="0"/>
              </a:rPr>
              <a:t> letter</a:t>
            </a:r>
            <a:endParaRPr lang="en-GB"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endParaRPr lang="en-GB" dirty="0" smtClean="0"/>
          </a:p>
          <a:p>
            <a:pPr marL="0" indent="0">
              <a:buNone/>
            </a:pPr>
            <a:endParaRPr lang="en-GB" dirty="0" smtClean="0"/>
          </a:p>
          <a:p>
            <a:pPr marL="0" indent="0">
              <a:buNone/>
            </a:pPr>
            <a:endParaRPr lang="en-GB" dirty="0" smtClean="0"/>
          </a:p>
        </p:txBody>
      </p:sp>
      <p:sp>
        <p:nvSpPr>
          <p:cNvPr id="5" name="Rectangle 4"/>
          <p:cNvSpPr/>
          <p:nvPr/>
        </p:nvSpPr>
        <p:spPr>
          <a:xfrm>
            <a:off x="539552" y="1700808"/>
            <a:ext cx="8208912" cy="4524315"/>
          </a:xfrm>
          <a:prstGeom prst="rect">
            <a:avLst/>
          </a:prstGeom>
        </p:spPr>
        <p:txBody>
          <a:bodyPr wrap="square">
            <a:spAutoFit/>
          </a:bodyPr>
          <a:lstStyle/>
          <a:p>
            <a:pPr>
              <a:defRPr/>
            </a:pPr>
            <a:endParaRPr lang="en-GB" sz="2400" b="1" dirty="0">
              <a:latin typeface="Arial" pitchFamily="34" charset="0"/>
              <a:cs typeface="Arial" pitchFamily="34" charset="0"/>
            </a:endParaRPr>
          </a:p>
          <a:p>
            <a:pPr marL="342900" indent="-342900">
              <a:buFont typeface="Arial" pitchFamily="34" charset="0"/>
              <a:buChar char="•"/>
              <a:defRPr/>
            </a:pPr>
            <a:r>
              <a:rPr lang="en-GB" sz="2400" dirty="0" smtClean="0">
                <a:latin typeface="Arial" pitchFamily="34" charset="0"/>
                <a:cs typeface="Arial" pitchFamily="34" charset="0"/>
              </a:rPr>
              <a:t>Parents </a:t>
            </a:r>
          </a:p>
          <a:p>
            <a:pPr marL="342900" indent="-342900">
              <a:buFont typeface="Arial" pitchFamily="34" charset="0"/>
              <a:buChar char="•"/>
              <a:defRPr/>
            </a:pPr>
            <a:r>
              <a:rPr lang="en-GB" sz="2400" dirty="0" smtClean="0">
                <a:latin typeface="Arial" pitchFamily="34" charset="0"/>
                <a:cs typeface="Arial" pitchFamily="34" charset="0"/>
              </a:rPr>
              <a:t>Clinical Commissioning Groups</a:t>
            </a:r>
          </a:p>
          <a:p>
            <a:pPr marL="342900" indent="-342900">
              <a:buFont typeface="Arial" pitchFamily="34" charset="0"/>
              <a:buChar char="•"/>
              <a:defRPr/>
            </a:pPr>
            <a:r>
              <a:rPr lang="en-GB" sz="2400" dirty="0" smtClean="0">
                <a:latin typeface="Arial" pitchFamily="34" charset="0"/>
                <a:cs typeface="Arial" pitchFamily="34" charset="0"/>
              </a:rPr>
              <a:t>NHS Commissioning Board</a:t>
            </a:r>
          </a:p>
          <a:p>
            <a:pPr marL="342900" indent="-342900">
              <a:buFont typeface="Arial" pitchFamily="34" charset="0"/>
              <a:buChar char="•"/>
              <a:defRPr/>
            </a:pPr>
            <a:r>
              <a:rPr lang="en-GB" sz="2400" dirty="0" smtClean="0">
                <a:latin typeface="Arial" pitchFamily="34" charset="0"/>
                <a:cs typeface="Arial" pitchFamily="34" charset="0"/>
              </a:rPr>
              <a:t>Local Authority (Public Health)</a:t>
            </a:r>
          </a:p>
          <a:p>
            <a:pPr marL="342900" indent="-342900">
              <a:buFont typeface="Arial" pitchFamily="34" charset="0"/>
              <a:buChar char="•"/>
              <a:defRPr/>
            </a:pPr>
            <a:r>
              <a:rPr lang="en-GB" sz="2400" dirty="0" smtClean="0">
                <a:latin typeface="Arial" pitchFamily="34" charset="0"/>
                <a:cs typeface="Arial" pitchFamily="34" charset="0"/>
              </a:rPr>
              <a:t>Local Authority (Education)</a:t>
            </a:r>
          </a:p>
          <a:p>
            <a:pPr marL="342900" indent="-342900">
              <a:buFont typeface="Arial" pitchFamily="34" charset="0"/>
              <a:buChar char="•"/>
              <a:defRPr/>
            </a:pPr>
            <a:r>
              <a:rPr lang="en-GB" sz="2400" dirty="0" smtClean="0">
                <a:latin typeface="Arial" pitchFamily="34" charset="0"/>
                <a:cs typeface="Arial" pitchFamily="34" charset="0"/>
              </a:rPr>
              <a:t>Local Authority (Social Care)</a:t>
            </a:r>
          </a:p>
          <a:p>
            <a:pPr marL="342900" indent="-342900">
              <a:buFont typeface="Arial" pitchFamily="34" charset="0"/>
              <a:buChar char="•"/>
              <a:defRPr/>
            </a:pPr>
            <a:r>
              <a:rPr lang="en-GB" sz="2400" dirty="0" smtClean="0">
                <a:latin typeface="Arial" pitchFamily="34" charset="0"/>
                <a:cs typeface="Arial" pitchFamily="34" charset="0"/>
              </a:rPr>
              <a:t>Head Teachers</a:t>
            </a:r>
          </a:p>
          <a:p>
            <a:pPr marL="342900" indent="-342900">
              <a:buFont typeface="Arial" pitchFamily="34" charset="0"/>
              <a:buChar char="•"/>
              <a:defRPr/>
            </a:pPr>
            <a:r>
              <a:rPr lang="en-GB" sz="2400" dirty="0" smtClean="0">
                <a:latin typeface="Arial" pitchFamily="34" charset="0"/>
                <a:cs typeface="Arial" pitchFamily="34" charset="0"/>
              </a:rPr>
              <a:t>Local Authority (Housing)</a:t>
            </a:r>
          </a:p>
          <a:p>
            <a:pPr marL="342900" indent="-342900">
              <a:buFont typeface="Arial" pitchFamily="34" charset="0"/>
              <a:buChar char="•"/>
              <a:defRPr/>
            </a:pPr>
            <a:r>
              <a:rPr lang="en-GB" sz="2400" dirty="0" smtClean="0">
                <a:latin typeface="Arial" pitchFamily="34" charset="0"/>
                <a:cs typeface="Arial" pitchFamily="34" charset="0"/>
              </a:rPr>
              <a:t>Department of Work and Pensions</a:t>
            </a:r>
          </a:p>
          <a:p>
            <a:pPr marL="342900" indent="-342900">
              <a:buFont typeface="Arial" pitchFamily="34" charset="0"/>
              <a:buChar char="•"/>
              <a:defRPr/>
            </a:pPr>
            <a:endParaRPr lang="en-GB" sz="2400" dirty="0" smtClean="0">
              <a:latin typeface="Arial" pitchFamily="34" charset="0"/>
              <a:cs typeface="Arial" pitchFamily="34" charset="0"/>
            </a:endParaRPr>
          </a:p>
          <a:p>
            <a:pPr>
              <a:defRPr/>
            </a:pPr>
            <a:endParaRPr lang="en-GB" sz="2400" b="1" dirty="0">
              <a:latin typeface="Arial" pitchFamily="34" charset="0"/>
              <a:cs typeface="Arial" pitchFamily="34" charset="0"/>
            </a:endParaRPr>
          </a:p>
        </p:txBody>
      </p:sp>
      <p:pic>
        <p:nvPicPr>
          <p:cNvPr id="6" name="Picture 5"/>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pic>
        <p:nvPicPr>
          <p:cNvPr id="7" name="Picture 2"/>
          <p:cNvPicPr>
            <a:picLocks noChangeAspect="1" noChangeArrowheads="1"/>
          </p:cNvPicPr>
          <p:nvPr/>
        </p:nvPicPr>
        <p:blipFill>
          <a:blip r:embed="rId3" cstate="print"/>
          <a:srcRect/>
          <a:stretch>
            <a:fillRect/>
          </a:stretch>
        </p:blipFill>
        <p:spPr bwMode="auto">
          <a:xfrm>
            <a:off x="6400801" y="6397152"/>
            <a:ext cx="2612160" cy="370119"/>
          </a:xfrm>
          <a:prstGeom prst="rect">
            <a:avLst/>
          </a:prstGeom>
          <a:noFill/>
          <a:ln w="9525">
            <a:noFill/>
            <a:round/>
            <a:headEnd/>
            <a:tailEnd/>
          </a:ln>
        </p:spPr>
      </p:pic>
      <p:sp>
        <p:nvSpPr>
          <p:cNvPr id="8" name="Title 4"/>
          <p:cNvSpPr>
            <a:spLocks noGrp="1"/>
          </p:cNvSpPr>
          <p:nvPr>
            <p:ph type="title"/>
          </p:nvPr>
        </p:nvSpPr>
        <p:spPr>
          <a:xfrm>
            <a:off x="457200" y="274638"/>
            <a:ext cx="8229600" cy="1143000"/>
          </a:xfrm>
          <a:solidFill>
            <a:schemeClr val="tx2"/>
          </a:solidFill>
        </p:spPr>
        <p:txBody>
          <a:bodyPr>
            <a:normAutofit/>
          </a:bodyPr>
          <a:lstStyle/>
          <a:p>
            <a:pPr>
              <a:defRPr/>
            </a:pPr>
            <a:r>
              <a:rPr lang="en-GB" b="1" dirty="0" smtClean="0">
                <a:solidFill>
                  <a:schemeClr val="bg1"/>
                </a:solidFill>
                <a:latin typeface="Arial" pitchFamily="34" charset="0"/>
                <a:cs typeface="Arial" pitchFamily="34" charset="0"/>
              </a:rPr>
              <a:t>Who are the commissioners?</a:t>
            </a:r>
          </a:p>
        </p:txBody>
      </p:sp>
      <p:pic>
        <p:nvPicPr>
          <p:cNvPr id="9" name="Picture 3"/>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5352539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TextBox 1"/>
          <p:cNvSpPr txBox="1">
            <a:spLocks noChangeArrowheads="1"/>
          </p:cNvSpPr>
          <p:nvPr/>
        </p:nvSpPr>
        <p:spPr bwMode="auto">
          <a:xfrm>
            <a:off x="539750" y="1412875"/>
            <a:ext cx="8064500" cy="954088"/>
          </a:xfrm>
          <a:prstGeom prst="rect">
            <a:avLst/>
          </a:prstGeom>
          <a:noFill/>
          <a:ln w="9525">
            <a:noFill/>
            <a:miter lim="800000"/>
            <a:headEnd/>
            <a:tailEnd/>
          </a:ln>
        </p:spPr>
        <p:txBody>
          <a:bodyPr>
            <a:spAutoFit/>
          </a:bodyPr>
          <a:lstStyle/>
          <a:p>
            <a:endParaRPr lang="en-GB" sz="2800" b="1">
              <a:latin typeface="Arial" pitchFamily="34" charset="0"/>
            </a:endParaRPr>
          </a:p>
          <a:p>
            <a:endParaRPr lang="en-GB" sz="2800">
              <a:latin typeface="Arial" pitchFamily="34" charset="0"/>
            </a:endParaRPr>
          </a:p>
        </p:txBody>
      </p:sp>
      <p:sp>
        <p:nvSpPr>
          <p:cNvPr id="10244" name="Text Box 2"/>
          <p:cNvSpPr txBox="1">
            <a:spLocks noChangeArrowheads="1"/>
          </p:cNvSpPr>
          <p:nvPr/>
        </p:nvSpPr>
        <p:spPr bwMode="auto">
          <a:xfrm>
            <a:off x="685800" y="1412205"/>
            <a:ext cx="7772400" cy="5041131"/>
          </a:xfrm>
          <a:prstGeom prst="rect">
            <a:avLst/>
          </a:prstGeom>
          <a:noFill/>
          <a:ln w="9525">
            <a:noFill/>
            <a:round/>
            <a:headEnd/>
            <a:tailEnd/>
          </a:ln>
        </p:spPr>
        <p:txBody>
          <a:bodyPr/>
          <a:lstStyle/>
          <a:p>
            <a:pPr marL="341313" indent="-339725" eaLnBrk="0" hangingPunct="0">
              <a:lnSpc>
                <a:spcPct val="80000"/>
              </a:lnSpc>
              <a:spcBef>
                <a:spcPts val="600"/>
              </a:spcBef>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n-GB" sz="2000" b="1" dirty="0">
              <a:latin typeface="Arial" pitchFamily="34" charset="0"/>
            </a:endParaRPr>
          </a:p>
          <a:p>
            <a:pPr marL="341313" indent="-339725" eaLnBrk="0" hangingPunct="0">
              <a:lnSpc>
                <a:spcPct val="80000"/>
              </a:lnSpc>
              <a:spcBef>
                <a:spcPts val="600"/>
              </a:spcBef>
              <a:buClr>
                <a:srgbClr val="008080"/>
              </a:buClr>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n-GB" sz="2400" dirty="0">
                <a:latin typeface="Arial" pitchFamily="34" charset="0"/>
              </a:rPr>
              <a:t>Individual level commissioning</a:t>
            </a:r>
          </a:p>
          <a:p>
            <a:pPr marL="739775" lvl="1" indent="-282575" eaLnBrk="0" hangingPunct="0">
              <a:lnSpc>
                <a:spcPct val="80000"/>
              </a:lnSpc>
              <a:spcBef>
                <a:spcPts val="500"/>
              </a:spcBef>
              <a:buClr>
                <a:srgbClr val="008080"/>
              </a:buClr>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n-GB" sz="2000" dirty="0">
                <a:latin typeface="Arial" pitchFamily="34" charset="0"/>
              </a:rPr>
              <a:t>Parents and young people</a:t>
            </a:r>
          </a:p>
          <a:p>
            <a:pPr marL="739775" lvl="1" indent="-282575" eaLnBrk="0" hangingPunct="0">
              <a:lnSpc>
                <a:spcPct val="80000"/>
              </a:lnSpc>
              <a:spcBef>
                <a:spcPts val="500"/>
              </a:spcBef>
              <a:buClr>
                <a:srgbClr val="008080"/>
              </a:buClr>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n-GB" sz="2000" dirty="0">
                <a:latin typeface="Arial" pitchFamily="34" charset="0"/>
              </a:rPr>
              <a:t>Co-production between parents and young people and lead professionals and/or social workers </a:t>
            </a:r>
          </a:p>
          <a:p>
            <a:pPr marL="341313" indent="-339725" eaLnBrk="0" hangingPunct="0">
              <a:lnSpc>
                <a:spcPct val="80000"/>
              </a:lnSpc>
              <a:spcBef>
                <a:spcPts val="600"/>
              </a:spcBef>
              <a:buClr>
                <a:srgbClr val="008080"/>
              </a:buClr>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n-GB" sz="2400" dirty="0">
              <a:latin typeface="Arial" pitchFamily="34" charset="0"/>
            </a:endParaRPr>
          </a:p>
          <a:p>
            <a:pPr marL="341313" indent="-339725" eaLnBrk="0" hangingPunct="0">
              <a:lnSpc>
                <a:spcPct val="80000"/>
              </a:lnSpc>
              <a:spcBef>
                <a:spcPts val="600"/>
              </a:spcBef>
              <a:buClr>
                <a:srgbClr val="008080"/>
              </a:buClr>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n-GB" sz="2400" dirty="0">
                <a:latin typeface="Arial" pitchFamily="34" charset="0"/>
              </a:rPr>
              <a:t>Operational/community level commissioning</a:t>
            </a:r>
          </a:p>
          <a:p>
            <a:pPr marL="739775" lvl="1" indent="-282575" eaLnBrk="0" hangingPunct="0">
              <a:lnSpc>
                <a:spcPct val="80000"/>
              </a:lnSpc>
              <a:spcBef>
                <a:spcPts val="500"/>
              </a:spcBef>
              <a:buClr>
                <a:srgbClr val="008080"/>
              </a:buClr>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n-GB" sz="2000" dirty="0">
                <a:latin typeface="Arial" pitchFamily="34" charset="0"/>
              </a:rPr>
              <a:t>Focus on localities and or care groups / care pathways</a:t>
            </a:r>
          </a:p>
          <a:p>
            <a:pPr marL="739775" lvl="1" indent="-282575" eaLnBrk="0" hangingPunct="0">
              <a:lnSpc>
                <a:spcPct val="80000"/>
              </a:lnSpc>
              <a:spcBef>
                <a:spcPts val="500"/>
              </a:spcBef>
              <a:buClr>
                <a:srgbClr val="008080"/>
              </a:buClr>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n-GB" sz="2000" dirty="0">
                <a:latin typeface="Arial" pitchFamily="34" charset="0"/>
              </a:rPr>
              <a:t>CCG, District Council or County Council level</a:t>
            </a:r>
          </a:p>
          <a:p>
            <a:pPr marL="341313" indent="-339725" eaLnBrk="0" hangingPunct="0">
              <a:lnSpc>
                <a:spcPct val="80000"/>
              </a:lnSpc>
              <a:spcBef>
                <a:spcPts val="600"/>
              </a:spcBef>
              <a:buClr>
                <a:srgbClr val="008080"/>
              </a:buClr>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n-GB" sz="2400" dirty="0">
              <a:latin typeface="Arial" pitchFamily="34" charset="0"/>
            </a:endParaRPr>
          </a:p>
          <a:p>
            <a:pPr marL="341313" indent="-339725" eaLnBrk="0" hangingPunct="0">
              <a:lnSpc>
                <a:spcPct val="80000"/>
              </a:lnSpc>
              <a:spcBef>
                <a:spcPts val="600"/>
              </a:spcBef>
              <a:buClr>
                <a:srgbClr val="008080"/>
              </a:buClr>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n-GB" sz="2400" dirty="0">
                <a:latin typeface="Arial" pitchFamily="34" charset="0"/>
              </a:rPr>
              <a:t>Strategic commissioning </a:t>
            </a:r>
          </a:p>
          <a:p>
            <a:pPr marL="739775" lvl="1" indent="-282575" eaLnBrk="0" hangingPunct="0">
              <a:lnSpc>
                <a:spcPct val="80000"/>
              </a:lnSpc>
              <a:spcBef>
                <a:spcPts val="500"/>
              </a:spcBef>
              <a:buClr>
                <a:srgbClr val="008080"/>
              </a:buClr>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n-GB" sz="2000" dirty="0">
                <a:latin typeface="Arial" pitchFamily="34" charset="0"/>
              </a:rPr>
              <a:t>Set strategic direction with strategic plan, agree pace of change, allocate resources, manage whole system performance, well governed, cyclical, seasonal</a:t>
            </a:r>
          </a:p>
          <a:p>
            <a:pPr marL="739775" lvl="1" indent="-282575" eaLnBrk="0" hangingPunct="0">
              <a:lnSpc>
                <a:spcPct val="80000"/>
              </a:lnSpc>
              <a:spcBef>
                <a:spcPts val="500"/>
              </a:spcBef>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n-GB" sz="2000" dirty="0">
              <a:solidFill>
                <a:srgbClr val="008080"/>
              </a:solidFill>
              <a:latin typeface="Arial" pitchFamily="34" charset="0"/>
            </a:endParaRPr>
          </a:p>
        </p:txBody>
      </p:sp>
      <p:sp>
        <p:nvSpPr>
          <p:cNvPr id="6" name="Title 4"/>
          <p:cNvSpPr txBox="1">
            <a:spLocks/>
          </p:cNvSpPr>
          <p:nvPr/>
        </p:nvSpPr>
        <p:spPr>
          <a:xfrm>
            <a:off x="467544" y="476672"/>
            <a:ext cx="8229600" cy="792088"/>
          </a:xfrm>
          <a:prstGeom prst="rect">
            <a:avLst/>
          </a:prstGeom>
          <a:solidFill>
            <a:schemeClr val="tx2"/>
          </a:solidFill>
        </p:spPr>
        <p:txBody>
          <a:bodyPr vert="horz" lIns="91440" tIns="45720" rIns="91440" bIns="45720" rtlCol="0" anchor="b">
            <a:noAutofit/>
          </a:bodyPr>
          <a:lstStyle>
            <a:lvl1pPr algn="l" defTabSz="914400" rtl="0" eaLnBrk="1" latinLnBrk="0" hangingPunct="1">
              <a:spcBef>
                <a:spcPct val="0"/>
              </a:spcBef>
              <a:buNone/>
              <a:defRPr sz="2000" b="1" kern="1200">
                <a:solidFill>
                  <a:schemeClr val="tx1"/>
                </a:solidFill>
                <a:latin typeface="+mj-lt"/>
                <a:ea typeface="+mj-ea"/>
                <a:cs typeface="+mj-cs"/>
              </a:defRPr>
            </a:lvl1pPr>
          </a:lstStyle>
          <a:p>
            <a:pPr marL="341313" indent="-339725" algn="ctr" eaLnBrk="0" hangingPunct="0">
              <a:lnSpc>
                <a:spcPct val="80000"/>
              </a:lnSpc>
              <a:spcBef>
                <a:spcPts val="600"/>
              </a:spcBef>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n-GB" sz="4400" dirty="0" smtClean="0">
                <a:solidFill>
                  <a:schemeClr val="bg1"/>
                </a:solidFill>
                <a:latin typeface="Arial" pitchFamily="34" charset="0"/>
              </a:rPr>
              <a:t>Commissioning levels</a:t>
            </a:r>
          </a:p>
        </p:txBody>
      </p:sp>
      <p:pic>
        <p:nvPicPr>
          <p:cNvPr id="5"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 name="Picture 6"/>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pic>
        <p:nvPicPr>
          <p:cNvPr id="8" name="Picture 2"/>
          <p:cNvPicPr>
            <a:picLocks noChangeAspect="1" noChangeArrowheads="1"/>
          </p:cNvPicPr>
          <p:nvPr/>
        </p:nvPicPr>
        <p:blipFill>
          <a:blip r:embed="rId5" cstate="print"/>
          <a:srcRect/>
          <a:stretch>
            <a:fillRect/>
          </a:stretch>
        </p:blipFill>
        <p:spPr bwMode="auto">
          <a:xfrm>
            <a:off x="6400801" y="6397152"/>
            <a:ext cx="2612160" cy="370119"/>
          </a:xfrm>
          <a:prstGeom prst="rect">
            <a:avLst/>
          </a:prstGeom>
          <a:noFill/>
          <a:ln w="9525">
            <a:noFill/>
            <a:round/>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Content Placeholder 5"/>
          <p:cNvSpPr>
            <a:spLocks noGrp="1"/>
          </p:cNvSpPr>
          <p:nvPr>
            <p:ph idx="1"/>
          </p:nvPr>
        </p:nvSpPr>
        <p:spPr/>
        <p:txBody>
          <a:bodyPr>
            <a:normAutofit lnSpcReduction="10000"/>
          </a:bodyPr>
          <a:lstStyle/>
          <a:p>
            <a:pPr marL="0" indent="0">
              <a:buNone/>
            </a:pPr>
            <a:r>
              <a:rPr lang="en-US" sz="2400" b="1" dirty="0" smtClean="0">
                <a:latin typeface="Arial" pitchFamily="34" charset="0"/>
                <a:cs typeface="Arial" pitchFamily="34" charset="0"/>
              </a:rPr>
              <a:t>KMCS – Kent and Medway Commissioning Support Unit</a:t>
            </a:r>
          </a:p>
          <a:p>
            <a:r>
              <a:rPr lang="en-US" sz="2400" dirty="0" smtClean="0">
                <a:latin typeface="Arial" pitchFamily="34" charset="0"/>
                <a:cs typeface="Arial" pitchFamily="34" charset="0"/>
              </a:rPr>
              <a:t>8 CCGs in Kent and Medway.</a:t>
            </a:r>
          </a:p>
          <a:p>
            <a:r>
              <a:rPr lang="en-US" sz="2400" dirty="0" smtClean="0">
                <a:latin typeface="Arial" pitchFamily="34" charset="0"/>
                <a:cs typeface="Arial" pitchFamily="34" charset="0"/>
              </a:rPr>
              <a:t>Works with CCG Clinical Leads for CYP.</a:t>
            </a:r>
          </a:p>
          <a:p>
            <a:r>
              <a:rPr lang="en-US" sz="2400" dirty="0" smtClean="0">
                <a:latin typeface="Arial" pitchFamily="34" charset="0"/>
                <a:cs typeface="Arial" pitchFamily="34" charset="0"/>
              </a:rPr>
              <a:t>Supported CCGs to identify a champion for SEND.</a:t>
            </a:r>
          </a:p>
          <a:p>
            <a:r>
              <a:rPr lang="en-US" sz="2400" dirty="0" smtClean="0">
                <a:latin typeface="Arial" pitchFamily="34" charset="0"/>
                <a:cs typeface="Arial" pitchFamily="34" charset="0"/>
              </a:rPr>
              <a:t>Facilitated multi-agency workshop to enable CCGs to have a clear understanding of issues and opportunities.</a:t>
            </a:r>
          </a:p>
          <a:p>
            <a:r>
              <a:rPr lang="en-US" sz="2400" dirty="0" smtClean="0">
                <a:latin typeface="Arial" pitchFamily="34" charset="0"/>
                <a:cs typeface="Arial" pitchFamily="34" charset="0"/>
              </a:rPr>
              <a:t>CCG Clinical Leads participate in multi-agency workshops and planning meetings.</a:t>
            </a:r>
          </a:p>
          <a:p>
            <a:r>
              <a:rPr lang="en-US" sz="2400" dirty="0" smtClean="0">
                <a:latin typeface="Arial" pitchFamily="34" charset="0"/>
                <a:cs typeface="Arial" pitchFamily="34" charset="0"/>
              </a:rPr>
              <a:t>CCG Clinical Leads playing a leading role in 2014/15 commissioning intentions.</a:t>
            </a:r>
          </a:p>
          <a:p>
            <a:pPr marL="0" indent="0">
              <a:buNone/>
            </a:pPr>
            <a:endParaRPr lang="en-US" sz="2400" dirty="0">
              <a:latin typeface="Arial" pitchFamily="34" charset="0"/>
              <a:cs typeface="Arial" pitchFamily="34" charset="0"/>
            </a:endParaRPr>
          </a:p>
        </p:txBody>
      </p:sp>
      <p:pic>
        <p:nvPicPr>
          <p:cNvPr id="3076" name="Picture 2"/>
          <p:cNvPicPr>
            <a:picLocks noChangeAspect="1" noChangeArrowheads="1"/>
          </p:cNvPicPr>
          <p:nvPr/>
        </p:nvPicPr>
        <p:blipFill>
          <a:blip r:embed="rId3" cstate="print"/>
          <a:srcRect/>
          <a:stretch>
            <a:fillRect/>
          </a:stretch>
        </p:blipFill>
        <p:spPr bwMode="auto">
          <a:xfrm>
            <a:off x="6400801" y="6397152"/>
            <a:ext cx="2612160" cy="370119"/>
          </a:xfrm>
          <a:prstGeom prst="rect">
            <a:avLst/>
          </a:prstGeom>
          <a:noFill/>
          <a:ln w="9525">
            <a:noFill/>
            <a:round/>
            <a:headEnd/>
            <a:tailEnd/>
          </a:ln>
        </p:spPr>
      </p:pic>
      <p:sp>
        <p:nvSpPr>
          <p:cNvPr id="3077" name="Text Box 3"/>
          <p:cNvSpPr txBox="1">
            <a:spLocks noChangeArrowheads="1"/>
          </p:cNvSpPr>
          <p:nvPr/>
        </p:nvSpPr>
        <p:spPr bwMode="auto">
          <a:xfrm>
            <a:off x="131041" y="5420729"/>
            <a:ext cx="8873280" cy="542937"/>
          </a:xfrm>
          <a:prstGeom prst="rect">
            <a:avLst/>
          </a:prstGeom>
          <a:noFill/>
          <a:ln w="9525">
            <a:noFill/>
            <a:round/>
            <a:headEnd/>
            <a:tailEnd/>
          </a:ln>
        </p:spPr>
        <p:txBody>
          <a:bodyPr lIns="81639" tIns="40820" rIns="81639" bIns="40820"/>
          <a:lstStyle/>
          <a:p>
            <a:pPr>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 pos="8536446" algn="l"/>
              </a:tabLst>
            </a:pPr>
            <a:endParaRPr lang="en-US" sz="1100" i="1" dirty="0">
              <a:solidFill>
                <a:srgbClr val="CCCCFF"/>
              </a:solidFill>
              <a:hlinkClick r:id="rId4"/>
            </a:endParaRPr>
          </a:p>
        </p:txBody>
      </p:sp>
      <p:pic>
        <p:nvPicPr>
          <p:cNvPr id="6" name="Picture 5"/>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sp>
        <p:nvSpPr>
          <p:cNvPr id="8" name="Title 4"/>
          <p:cNvSpPr>
            <a:spLocks noGrp="1"/>
          </p:cNvSpPr>
          <p:nvPr>
            <p:ph type="title"/>
          </p:nvPr>
        </p:nvSpPr>
        <p:spPr>
          <a:xfrm>
            <a:off x="457200" y="274638"/>
            <a:ext cx="8229600" cy="1143000"/>
          </a:xfrm>
          <a:solidFill>
            <a:schemeClr val="tx2"/>
          </a:solidFill>
        </p:spPr>
        <p:txBody>
          <a:bodyPr>
            <a:normAutofit fontScale="90000"/>
          </a:bodyPr>
          <a:lstStyle/>
          <a:p>
            <a:r>
              <a:rPr lang="en-US" b="1" dirty="0" smtClean="0">
                <a:solidFill>
                  <a:schemeClr val="bg1"/>
                </a:solidFill>
                <a:latin typeface="Arial" pitchFamily="34" charset="0"/>
                <a:cs typeface="Arial" pitchFamily="34" charset="0"/>
              </a:rPr>
              <a:t>Engaging CCGs a Kent experience</a:t>
            </a:r>
          </a:p>
        </p:txBody>
      </p:sp>
      <p:pic>
        <p:nvPicPr>
          <p:cNvPr id="7" name="Picture 3"/>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460669720"/>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2"/>
          </a:solidFill>
        </p:spPr>
        <p:txBody>
          <a:bodyPr>
            <a:normAutofit/>
          </a:bodyPr>
          <a:lstStyle/>
          <a:p>
            <a:r>
              <a:rPr lang="en-GB" b="1" dirty="0" smtClean="0">
                <a:solidFill>
                  <a:schemeClr val="bg1"/>
                </a:solidFill>
                <a:latin typeface="Arial" pitchFamily="34" charset="0"/>
                <a:cs typeface="Arial" pitchFamily="34" charset="0"/>
              </a:rPr>
              <a:t>Tip 3 – Co-production</a:t>
            </a:r>
            <a:endParaRPr lang="en-GB" b="1" dirty="0">
              <a:solidFill>
                <a:schemeClr val="bg1"/>
              </a:solidFill>
              <a:latin typeface="Arial" pitchFamily="34" charset="0"/>
              <a:cs typeface="Arial" pitchFamily="34" charset="0"/>
            </a:endParaRPr>
          </a:p>
        </p:txBody>
      </p:sp>
      <p:sp>
        <p:nvSpPr>
          <p:cNvPr id="3" name="Content Placeholder 2"/>
          <p:cNvSpPr>
            <a:spLocks noGrp="1"/>
          </p:cNvSpPr>
          <p:nvPr>
            <p:ph idx="1"/>
          </p:nvPr>
        </p:nvSpPr>
        <p:spPr/>
        <p:txBody>
          <a:bodyPr/>
          <a:lstStyle/>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a:p>
        </p:txBody>
      </p:sp>
      <p:sp>
        <p:nvSpPr>
          <p:cNvPr id="5" name="Rectangle 4"/>
          <p:cNvSpPr/>
          <p:nvPr/>
        </p:nvSpPr>
        <p:spPr>
          <a:xfrm>
            <a:off x="539552" y="1628800"/>
            <a:ext cx="8208912" cy="3600986"/>
          </a:xfrm>
          <a:prstGeom prst="rect">
            <a:avLst/>
          </a:prstGeom>
        </p:spPr>
        <p:txBody>
          <a:bodyPr wrap="square">
            <a:spAutoFit/>
          </a:bodyPr>
          <a:lstStyle/>
          <a:p>
            <a:pPr>
              <a:defRPr/>
            </a:pPr>
            <a:r>
              <a:rPr lang="en-GB" sz="2400" b="1" dirty="0">
                <a:latin typeface="Arial" pitchFamily="34" charset="0"/>
                <a:cs typeface="Arial" pitchFamily="34" charset="0"/>
              </a:rPr>
              <a:t>“We must ensure patients’ and their families’ voices are heard and used to help us develop the insight to improve outcomes and guarantee no community is left behind or disadvantaged. We want to make the NHS the best customer service in the world and throughout the NHS, we must all strive to design and deliver care based on the needs and choices of each individual patient</a:t>
            </a:r>
            <a:r>
              <a:rPr lang="en-GB" sz="2400" b="1" dirty="0" smtClean="0">
                <a:latin typeface="Arial" pitchFamily="34" charset="0"/>
                <a:cs typeface="Arial" pitchFamily="34" charset="0"/>
              </a:rPr>
              <a:t>”. </a:t>
            </a:r>
          </a:p>
          <a:p>
            <a:pPr algn="r">
              <a:defRPr/>
            </a:pPr>
            <a:endParaRPr lang="en-GB" b="1" dirty="0" smtClean="0">
              <a:latin typeface="Arial" pitchFamily="34" charset="0"/>
              <a:cs typeface="Arial" pitchFamily="34" charset="0"/>
            </a:endParaRPr>
          </a:p>
          <a:p>
            <a:pPr algn="r">
              <a:defRPr/>
            </a:pPr>
            <a:r>
              <a:rPr lang="en-GB" b="1" dirty="0" smtClean="0">
                <a:latin typeface="Arial" pitchFamily="34" charset="0"/>
                <a:cs typeface="Arial" pitchFamily="34" charset="0"/>
              </a:rPr>
              <a:t>Sir David Nicholson, Everyone Counts: Planning for Patients 2013/14</a:t>
            </a:r>
            <a:endParaRPr lang="en-GB" b="1" dirty="0">
              <a:latin typeface="Arial" pitchFamily="34" charset="0"/>
              <a:cs typeface="Arial" pitchFamily="34" charset="0"/>
            </a:endParaRPr>
          </a:p>
        </p:txBody>
      </p:sp>
      <p:pic>
        <p:nvPicPr>
          <p:cNvPr id="6" name="Picture 5"/>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pic>
        <p:nvPicPr>
          <p:cNvPr id="7" name="Picture 2"/>
          <p:cNvPicPr>
            <a:picLocks noChangeAspect="1" noChangeArrowheads="1"/>
          </p:cNvPicPr>
          <p:nvPr/>
        </p:nvPicPr>
        <p:blipFill>
          <a:blip r:embed="rId3" cstate="print"/>
          <a:srcRect/>
          <a:stretch>
            <a:fillRect/>
          </a:stretch>
        </p:blipFill>
        <p:spPr bwMode="auto">
          <a:xfrm>
            <a:off x="6400801" y="6397152"/>
            <a:ext cx="2612160" cy="370119"/>
          </a:xfrm>
          <a:prstGeom prst="rect">
            <a:avLst/>
          </a:prstGeom>
          <a:noFill/>
          <a:ln w="9525">
            <a:noFill/>
            <a:round/>
            <a:headEnd/>
            <a:tailEnd/>
          </a:ln>
        </p:spPr>
      </p:pic>
      <p:pic>
        <p:nvPicPr>
          <p:cNvPr id="8" name="Picture 3"/>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2379736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Content Placeholder 5"/>
          <p:cNvSpPr>
            <a:spLocks noGrp="1"/>
          </p:cNvSpPr>
          <p:nvPr>
            <p:ph idx="1"/>
          </p:nvPr>
        </p:nvSpPr>
        <p:spPr>
          <a:xfrm>
            <a:off x="457200" y="1600201"/>
            <a:ext cx="8229600" cy="4260676"/>
          </a:xfrm>
        </p:spPr>
        <p:txBody>
          <a:bodyPr>
            <a:noAutofit/>
          </a:bodyPr>
          <a:lstStyle/>
          <a:p>
            <a:pPr marL="0" indent="0">
              <a:buNone/>
            </a:pPr>
            <a:r>
              <a:rPr lang="en-US" sz="2400" b="1" dirty="0" smtClean="0">
                <a:latin typeface="Arial" pitchFamily="34" charset="0"/>
                <a:cs typeface="Arial" pitchFamily="34" charset="0"/>
              </a:rPr>
              <a:t>SE7 definition of co-production</a:t>
            </a:r>
          </a:p>
          <a:p>
            <a:pPr marL="0" indent="0">
              <a:buNone/>
            </a:pPr>
            <a:endParaRPr lang="en-US" sz="2000" dirty="0" smtClean="0">
              <a:latin typeface="Arial" pitchFamily="34" charset="0"/>
              <a:cs typeface="Arial" pitchFamily="34" charset="0"/>
            </a:endParaRPr>
          </a:p>
          <a:p>
            <a:pPr marL="0" indent="0">
              <a:buNone/>
            </a:pPr>
            <a:r>
              <a:rPr lang="en-GB" sz="2200" dirty="0">
                <a:latin typeface="Arial" pitchFamily="34" charset="0"/>
                <a:cs typeface="Arial" pitchFamily="34" charset="0"/>
              </a:rPr>
              <a:t>“Co-production happens when all team members together agree outcomes, co-produce recommendations, plans, actions and materials as a collective. It is an approach which builds upon meaningful participation and assumes effective consultation and information sharing…Parent carers are not just there to illustrate the experience of service users, but rather to take responsibility to help shape future experiences and be an active part of delivering the solutions”. </a:t>
            </a:r>
            <a:endParaRPr lang="en-GB" sz="2200" dirty="0" smtClean="0">
              <a:latin typeface="Arial" pitchFamily="34" charset="0"/>
              <a:cs typeface="Arial" pitchFamily="34" charset="0"/>
            </a:endParaRPr>
          </a:p>
          <a:p>
            <a:pPr marL="0" indent="0">
              <a:buNone/>
            </a:pPr>
            <a:r>
              <a:rPr lang="en-GB" sz="1800" dirty="0" smtClean="0">
                <a:latin typeface="Arial" pitchFamily="34" charset="0"/>
                <a:cs typeface="Arial" pitchFamily="34" charset="0"/>
              </a:rPr>
              <a:t>Britton &amp; Taylor (2013): Co-production with parent carers the SE7 experience. SE7 SEND Pathfinder.</a:t>
            </a:r>
            <a:endParaRPr lang="en-GB" sz="1800" dirty="0">
              <a:latin typeface="Arial" pitchFamily="34" charset="0"/>
              <a:cs typeface="Arial" pitchFamily="34" charset="0"/>
            </a:endParaRPr>
          </a:p>
          <a:p>
            <a:pPr marL="0" indent="0">
              <a:buNone/>
            </a:pPr>
            <a:endParaRPr lang="en-US" sz="2400" dirty="0" smtClean="0">
              <a:latin typeface="Arial" pitchFamily="34" charset="0"/>
              <a:cs typeface="Arial" pitchFamily="34" charset="0"/>
            </a:endParaRPr>
          </a:p>
          <a:p>
            <a:pPr lvl="1" algn="r">
              <a:buNone/>
            </a:pPr>
            <a:endParaRPr lang="en-US" sz="2400" dirty="0" smtClean="0">
              <a:latin typeface="Arial" pitchFamily="34" charset="0"/>
              <a:cs typeface="Arial" pitchFamily="34" charset="0"/>
            </a:endParaRPr>
          </a:p>
        </p:txBody>
      </p:sp>
      <p:pic>
        <p:nvPicPr>
          <p:cNvPr id="3076" name="Picture 2"/>
          <p:cNvPicPr>
            <a:picLocks noChangeAspect="1" noChangeArrowheads="1"/>
          </p:cNvPicPr>
          <p:nvPr/>
        </p:nvPicPr>
        <p:blipFill>
          <a:blip r:embed="rId3" cstate="print"/>
          <a:srcRect/>
          <a:stretch>
            <a:fillRect/>
          </a:stretch>
        </p:blipFill>
        <p:spPr bwMode="auto">
          <a:xfrm>
            <a:off x="6400801" y="6397152"/>
            <a:ext cx="2612160" cy="370119"/>
          </a:xfrm>
          <a:prstGeom prst="rect">
            <a:avLst/>
          </a:prstGeom>
          <a:noFill/>
          <a:ln w="9525">
            <a:noFill/>
            <a:round/>
            <a:headEnd/>
            <a:tailEnd/>
          </a:ln>
        </p:spPr>
      </p:pic>
      <p:pic>
        <p:nvPicPr>
          <p:cNvPr id="5" name="Picture 4"/>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sp>
        <p:nvSpPr>
          <p:cNvPr id="6" name="Title 4"/>
          <p:cNvSpPr>
            <a:spLocks noGrp="1"/>
          </p:cNvSpPr>
          <p:nvPr>
            <p:ph type="title"/>
          </p:nvPr>
        </p:nvSpPr>
        <p:spPr>
          <a:xfrm>
            <a:off x="457200" y="274638"/>
            <a:ext cx="8229600" cy="1143000"/>
          </a:xfrm>
          <a:solidFill>
            <a:schemeClr val="tx2"/>
          </a:solidFill>
        </p:spPr>
        <p:txBody>
          <a:bodyPr>
            <a:normAutofit/>
          </a:bodyPr>
          <a:lstStyle/>
          <a:p>
            <a:r>
              <a:rPr lang="en-US" b="1" dirty="0" smtClean="0">
                <a:solidFill>
                  <a:schemeClr val="bg1"/>
                </a:solidFill>
                <a:latin typeface="Arial" pitchFamily="34" charset="0"/>
                <a:cs typeface="Arial" pitchFamily="34" charset="0"/>
              </a:rPr>
              <a:t>Tip 3 - Co-production</a:t>
            </a:r>
          </a:p>
        </p:txBody>
      </p:sp>
      <p:pic>
        <p:nvPicPr>
          <p:cNvPr id="7" name="Picture 3"/>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291671410"/>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bwMode="auto">
          <a:solidFill>
            <a:schemeClr val="tx2"/>
          </a:solidFill>
          <a:ln>
            <a:miter lim="800000"/>
            <a:headEnd/>
            <a:tailEnd/>
          </a:ln>
        </p:spPr>
        <p:txBody>
          <a:bodyPr vert="horz" wrap="square" lIns="91440" tIns="45720" rIns="91440" bIns="45720" numCol="1" compatLnSpc="1">
            <a:prstTxWarp prst="textNoShape">
              <a:avLst/>
            </a:prstTxWarp>
            <a:normAutofit fontScale="90000"/>
          </a:bodyPr>
          <a:lstStyle/>
          <a:p>
            <a:r>
              <a:rPr lang="en-GB" b="1" dirty="0" smtClean="0">
                <a:solidFill>
                  <a:schemeClr val="bg1"/>
                </a:solidFill>
                <a:latin typeface="Arial" pitchFamily="34" charset="0"/>
                <a:cs typeface="Arial" pitchFamily="34" charset="0"/>
              </a:rPr>
              <a:t>Tip 4 – Jointly Commission &amp; do it well!</a:t>
            </a:r>
          </a:p>
        </p:txBody>
      </p:sp>
      <p:sp>
        <p:nvSpPr>
          <p:cNvPr id="10243" name="Content Placeholder 2"/>
          <p:cNvSpPr>
            <a:spLocks noGrp="1"/>
          </p:cNvSpPr>
          <p:nvPr>
            <p:ph idx="1"/>
          </p:nvPr>
        </p:nvSpPr>
        <p:spPr bwMode="auto">
          <a:xfrm>
            <a:off x="457200" y="1600200"/>
            <a:ext cx="8229600" cy="4756150"/>
          </a:xfrm>
          <a:noFill/>
          <a:ln>
            <a:miter lim="800000"/>
            <a:headEnd/>
            <a:tailEnd/>
          </a:ln>
        </p:spPr>
        <p:txBody>
          <a:bodyPr vert="horz" wrap="square" lIns="91440" tIns="45720" rIns="91440" bIns="45720" numCol="1" anchor="t" anchorCtr="0" compatLnSpc="1">
            <a:prstTxWarp prst="textNoShape">
              <a:avLst/>
            </a:prstTxWarp>
          </a:bodyPr>
          <a:lstStyle/>
          <a:p>
            <a:endParaRPr lang="en-GB" dirty="0" smtClean="0">
              <a:solidFill>
                <a:srgbClr val="404040"/>
              </a:solidFill>
              <a:latin typeface="Arial" pitchFamily="34" charset="0"/>
              <a:cs typeface="Arial" pitchFamily="34" charset="0"/>
            </a:endParaRPr>
          </a:p>
          <a:p>
            <a:pPr>
              <a:buFont typeface="Arial" pitchFamily="34" charset="0"/>
              <a:buNone/>
            </a:pPr>
            <a:r>
              <a:rPr lang="en-GB" dirty="0" smtClean="0">
                <a:solidFill>
                  <a:srgbClr val="404040"/>
                </a:solidFill>
                <a:latin typeface="Arial" pitchFamily="34" charset="0"/>
                <a:cs typeface="Arial" pitchFamily="34" charset="0"/>
              </a:rPr>
              <a:t>Making It Personal initiative</a:t>
            </a:r>
          </a:p>
        </p:txBody>
      </p:sp>
      <p:pic>
        <p:nvPicPr>
          <p:cNvPr id="10244" name="Picture 4" descr="In Control_all logos_strip (A4 hori)"/>
          <p:cNvPicPr>
            <a:picLocks noChangeAspect="1" noChangeArrowheads="1"/>
          </p:cNvPicPr>
          <p:nvPr/>
        </p:nvPicPr>
        <p:blipFill>
          <a:blip r:embed="rId2" cstate="print"/>
          <a:srcRect/>
          <a:stretch>
            <a:fillRect/>
          </a:stretch>
        </p:blipFill>
        <p:spPr bwMode="auto">
          <a:xfrm>
            <a:off x="485775" y="3357563"/>
            <a:ext cx="8407400" cy="14398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2"/>
          <p:cNvPicPr>
            <a:picLocks noGrp="1" noChangeAspect="1" noChangeArrowheads="1"/>
          </p:cNvPicPr>
          <p:nvPr>
            <p:ph sz="half" idx="1"/>
          </p:nvPr>
        </p:nvPicPr>
        <p:blipFill>
          <a:blip r:embed="rId2" cstate="print"/>
          <a:srcRect/>
          <a:stretch>
            <a:fillRect/>
          </a:stretch>
        </p:blipFill>
        <p:spPr>
          <a:xfrm>
            <a:off x="1042988" y="1916113"/>
            <a:ext cx="2592387" cy="3816350"/>
          </a:xfrm>
          <a:noFill/>
        </p:spPr>
      </p:pic>
      <p:sp>
        <p:nvSpPr>
          <p:cNvPr id="11268" name="Content Placeholder 6"/>
          <p:cNvSpPr>
            <a:spLocks noGrp="1"/>
          </p:cNvSpPr>
          <p:nvPr>
            <p:ph sz="half" idx="2"/>
          </p:nvPr>
        </p:nvSpPr>
        <p:spPr/>
        <p:txBody>
          <a:bodyPr/>
          <a:lstStyle/>
          <a:p>
            <a:pPr marL="0" indent="0">
              <a:buNone/>
            </a:pPr>
            <a:r>
              <a:rPr lang="en-GB" b="1" dirty="0" smtClean="0">
                <a:latin typeface="Arial" pitchFamily="34" charset="0"/>
                <a:cs typeface="Arial" pitchFamily="34" charset="0"/>
              </a:rPr>
              <a:t>Products:</a:t>
            </a:r>
          </a:p>
          <a:p>
            <a:r>
              <a:rPr lang="en-GB" dirty="0" smtClean="0">
                <a:latin typeface="Arial" pitchFamily="34" charset="0"/>
                <a:cs typeface="Arial" pitchFamily="34" charset="0"/>
              </a:rPr>
              <a:t>Parents Guide to PBs</a:t>
            </a:r>
          </a:p>
          <a:p>
            <a:r>
              <a:rPr lang="en-GB" dirty="0" smtClean="0">
                <a:latin typeface="Arial" pitchFamily="34" charset="0"/>
                <a:cs typeface="Arial" pitchFamily="34" charset="0"/>
              </a:rPr>
              <a:t>Case studies</a:t>
            </a:r>
          </a:p>
          <a:p>
            <a:r>
              <a:rPr lang="en-GB" dirty="0" smtClean="0">
                <a:latin typeface="Arial" pitchFamily="34" charset="0"/>
                <a:cs typeface="Arial" pitchFamily="34" charset="0"/>
              </a:rPr>
              <a:t>E learning</a:t>
            </a:r>
          </a:p>
          <a:p>
            <a:r>
              <a:rPr lang="en-GB" dirty="0" smtClean="0">
                <a:latin typeface="Arial" pitchFamily="34" charset="0"/>
                <a:cs typeface="Arial" pitchFamily="34" charset="0"/>
              </a:rPr>
              <a:t>Commissioners guidance</a:t>
            </a:r>
          </a:p>
          <a:p>
            <a:endParaRPr lang="en-GB" dirty="0" smtClean="0">
              <a:hlinkClick r:id="rId3"/>
            </a:endParaRPr>
          </a:p>
          <a:p>
            <a:r>
              <a:rPr lang="en-GB" dirty="0" smtClean="0">
                <a:hlinkClick r:id="rId3"/>
              </a:rPr>
              <a:t>http://www.kids.org.uk</a:t>
            </a:r>
            <a:endParaRPr lang="en-GB" dirty="0" smtClean="0"/>
          </a:p>
          <a:p>
            <a:endParaRPr lang="en-GB" dirty="0" smtClean="0"/>
          </a:p>
        </p:txBody>
      </p:sp>
      <p:sp>
        <p:nvSpPr>
          <p:cNvPr id="6" name="Title 1"/>
          <p:cNvSpPr>
            <a:spLocks noGrp="1"/>
          </p:cNvSpPr>
          <p:nvPr>
            <p:ph type="title"/>
          </p:nvPr>
        </p:nvSpPr>
        <p:spPr bwMode="auto">
          <a:solidFill>
            <a:schemeClr val="tx2"/>
          </a:solidFill>
          <a:ln>
            <a:miter lim="800000"/>
            <a:headEnd/>
            <a:tailEnd/>
          </a:ln>
        </p:spPr>
        <p:txBody>
          <a:bodyPr vert="horz" wrap="square" lIns="91440" tIns="45720" rIns="91440" bIns="45720" numCol="1" compatLnSpc="1">
            <a:prstTxWarp prst="textNoShape">
              <a:avLst/>
            </a:prstTxWarp>
          </a:bodyPr>
          <a:lstStyle/>
          <a:p>
            <a:r>
              <a:rPr lang="en-GB" b="1" dirty="0" smtClean="0">
                <a:solidFill>
                  <a:schemeClr val="bg1"/>
                </a:solidFill>
                <a:latin typeface="Arial" pitchFamily="34" charset="0"/>
                <a:cs typeface="Arial" pitchFamily="34" charset="0"/>
              </a:rPr>
              <a:t>Making It Personal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Content Placeholder 4" descr="OPM logo &amp;2line text spot"/>
          <p:cNvPicPr>
            <a:picLocks noGrp="1"/>
          </p:cNvPicPr>
          <p:nvPr>
            <p:ph idx="1"/>
          </p:nvPr>
        </p:nvPicPr>
        <p:blipFill>
          <a:blip r:embed="rId2" cstate="print"/>
          <a:srcRect/>
          <a:stretch>
            <a:fillRect/>
          </a:stretch>
        </p:blipFill>
        <p:spPr bwMode="auto">
          <a:xfrm>
            <a:off x="2268538" y="1844675"/>
            <a:ext cx="3671887" cy="647700"/>
          </a:xfrm>
          <a:noFill/>
          <a:ln>
            <a:miter lim="800000"/>
            <a:headEnd/>
            <a:tailEnd/>
          </a:ln>
        </p:spPr>
      </p:pic>
      <p:sp>
        <p:nvSpPr>
          <p:cNvPr id="12292" name="Rectangle 5"/>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p>
        </p:txBody>
      </p:sp>
      <p:pic>
        <p:nvPicPr>
          <p:cNvPr id="12293" name="Picture 2" descr="BubblesGraphic_REPORT_200ppi-Q8"/>
          <p:cNvPicPr>
            <a:picLocks noChangeAspect="1" noChangeArrowheads="1"/>
          </p:cNvPicPr>
          <p:nvPr/>
        </p:nvPicPr>
        <p:blipFill>
          <a:blip r:embed="rId3" cstate="print"/>
          <a:srcRect/>
          <a:stretch>
            <a:fillRect/>
          </a:stretch>
        </p:blipFill>
        <p:spPr bwMode="auto">
          <a:xfrm>
            <a:off x="2195513" y="2565400"/>
            <a:ext cx="3240087" cy="1320800"/>
          </a:xfrm>
          <a:prstGeom prst="rect">
            <a:avLst/>
          </a:prstGeom>
          <a:noFill/>
          <a:ln w="9525">
            <a:noFill/>
            <a:miter lim="800000"/>
            <a:headEnd/>
            <a:tailEnd/>
          </a:ln>
        </p:spPr>
      </p:pic>
      <p:sp>
        <p:nvSpPr>
          <p:cNvPr id="12294" name="Rectangle 12"/>
          <p:cNvSpPr>
            <a:spLocks noChangeArrowheads="1"/>
          </p:cNvSpPr>
          <p:nvPr/>
        </p:nvSpPr>
        <p:spPr bwMode="auto">
          <a:xfrm>
            <a:off x="2268538" y="4076700"/>
            <a:ext cx="3311525" cy="2124075"/>
          </a:xfrm>
          <a:prstGeom prst="rect">
            <a:avLst/>
          </a:prstGeom>
          <a:noFill/>
          <a:ln w="9525">
            <a:noFill/>
            <a:miter lim="800000"/>
            <a:headEnd/>
            <a:tailEnd/>
          </a:ln>
        </p:spPr>
        <p:txBody>
          <a:bodyPr>
            <a:spAutoFit/>
          </a:bodyPr>
          <a:lstStyle/>
          <a:p>
            <a:pPr eaLnBrk="0" hangingPunct="0"/>
            <a:r>
              <a:rPr lang="en-GB" sz="3000" b="1">
                <a:solidFill>
                  <a:srgbClr val="008080"/>
                </a:solidFill>
                <a:cs typeface="Times New Roman" pitchFamily="18" charset="0"/>
              </a:rPr>
              <a:t>Making it Personal</a:t>
            </a:r>
            <a:endParaRPr lang="en-GB" sz="600">
              <a:solidFill>
                <a:srgbClr val="000000"/>
              </a:solidFill>
            </a:endParaRPr>
          </a:p>
          <a:p>
            <a:pPr eaLnBrk="0" hangingPunct="0"/>
            <a:r>
              <a:rPr lang="en-GB" b="1">
                <a:solidFill>
                  <a:srgbClr val="008080"/>
                </a:solidFill>
                <a:cs typeface="Times New Roman" pitchFamily="18" charset="0"/>
              </a:rPr>
              <a:t>How to commission for personalisation – guidance for commissioners and others in children’s services</a:t>
            </a:r>
            <a:endParaRPr lang="en-GB">
              <a:solidFill>
                <a:srgbClr val="000000"/>
              </a:solidFill>
            </a:endParaRPr>
          </a:p>
        </p:txBody>
      </p:sp>
      <p:sp>
        <p:nvSpPr>
          <p:cNvPr id="7" name="Title 1"/>
          <p:cNvSpPr>
            <a:spLocks noGrp="1"/>
          </p:cNvSpPr>
          <p:nvPr>
            <p:ph type="title"/>
          </p:nvPr>
        </p:nvSpPr>
        <p:spPr bwMode="auto">
          <a:solidFill>
            <a:schemeClr val="tx2"/>
          </a:solidFill>
          <a:ln>
            <a:miter lim="800000"/>
            <a:headEnd/>
            <a:tailEnd/>
          </a:ln>
        </p:spPr>
        <p:txBody>
          <a:bodyPr vert="horz" wrap="square" lIns="91440" tIns="45720" rIns="91440" bIns="45720" numCol="1" compatLnSpc="1">
            <a:prstTxWarp prst="textNoShape">
              <a:avLst/>
            </a:prstTxWarp>
          </a:bodyPr>
          <a:lstStyle/>
          <a:p>
            <a:r>
              <a:rPr lang="en-GB" b="1" dirty="0" smtClean="0">
                <a:solidFill>
                  <a:schemeClr val="bg1"/>
                </a:solidFill>
                <a:latin typeface="Arial" pitchFamily="34" charset="0"/>
                <a:cs typeface="Arial" pitchFamily="34" charset="0"/>
              </a:rPr>
              <a:t>Making It Personal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Content Placeholder 2"/>
          <p:cNvSpPr>
            <a:spLocks noGrp="1"/>
          </p:cNvSpPr>
          <p:nvPr>
            <p:ph idx="1"/>
          </p:nvPr>
        </p:nvSpPr>
        <p:spPr bwMode="auto">
          <a:xfrm>
            <a:off x="457200" y="1600200"/>
            <a:ext cx="8229600" cy="4756150"/>
          </a:xfrm>
          <a:noFill/>
          <a:ln>
            <a:miter lim="800000"/>
            <a:headEnd/>
            <a:tailEnd/>
          </a:ln>
        </p:spPr>
        <p:txBody>
          <a:bodyPr vert="horz" wrap="square" lIns="91440" tIns="45720" rIns="91440" bIns="45720" numCol="1" anchor="t" anchorCtr="0" compatLnSpc="1">
            <a:prstTxWarp prst="textNoShape">
              <a:avLst/>
            </a:prstTxWarp>
          </a:bodyPr>
          <a:lstStyle/>
          <a:p>
            <a:pPr eaLnBrk="1" hangingPunct="1">
              <a:buFont typeface="Arial" pitchFamily="34" charset="0"/>
              <a:buNone/>
            </a:pPr>
            <a:r>
              <a:rPr lang="en-GB" b="1" dirty="0" smtClean="0">
                <a:solidFill>
                  <a:srgbClr val="404040"/>
                </a:solidFill>
                <a:latin typeface="Arial" pitchFamily="34" charset="0"/>
                <a:cs typeface="Arial" pitchFamily="34" charset="0"/>
              </a:rPr>
              <a:t>The Guidance</a:t>
            </a:r>
          </a:p>
          <a:p>
            <a:pPr eaLnBrk="1" hangingPunct="1"/>
            <a:r>
              <a:rPr lang="en-GB" dirty="0" smtClean="0">
                <a:solidFill>
                  <a:srgbClr val="404040"/>
                </a:solidFill>
                <a:latin typeface="Arial" pitchFamily="34" charset="0"/>
                <a:cs typeface="Arial" pitchFamily="34" charset="0"/>
              </a:rPr>
              <a:t>Practical</a:t>
            </a:r>
          </a:p>
          <a:p>
            <a:pPr eaLnBrk="1" hangingPunct="1"/>
            <a:r>
              <a:rPr lang="en-GB" dirty="0" smtClean="0">
                <a:solidFill>
                  <a:srgbClr val="404040"/>
                </a:solidFill>
                <a:latin typeface="Arial" pitchFamily="34" charset="0"/>
                <a:cs typeface="Arial" pitchFamily="34" charset="0"/>
              </a:rPr>
              <a:t>Developed with commissioners and providers – over x 2 years</a:t>
            </a:r>
          </a:p>
          <a:p>
            <a:pPr eaLnBrk="1" hangingPunct="1"/>
            <a:r>
              <a:rPr lang="en-GB" dirty="0" smtClean="0">
                <a:solidFill>
                  <a:srgbClr val="404040"/>
                </a:solidFill>
                <a:latin typeface="Arial" pitchFamily="34" charset="0"/>
                <a:cs typeface="Arial" pitchFamily="34" charset="0"/>
              </a:rPr>
              <a:t>Resource for commissioners and others</a:t>
            </a:r>
          </a:p>
          <a:p>
            <a:pPr eaLnBrk="1" hangingPunct="1"/>
            <a:r>
              <a:rPr lang="en-GB" dirty="0" smtClean="0">
                <a:solidFill>
                  <a:srgbClr val="404040"/>
                </a:solidFill>
                <a:latin typeface="Arial" pitchFamily="34" charset="0"/>
                <a:cs typeface="Arial" pitchFamily="34" charset="0"/>
              </a:rPr>
              <a:t>Interesting, challenging, alive</a:t>
            </a:r>
          </a:p>
          <a:p>
            <a:pPr eaLnBrk="1" hangingPunct="1"/>
            <a:r>
              <a:rPr lang="en-GB" dirty="0" smtClean="0">
                <a:solidFill>
                  <a:srgbClr val="404040"/>
                </a:solidFill>
                <a:latin typeface="Arial" pitchFamily="34" charset="0"/>
                <a:cs typeface="Arial" pitchFamily="34" charset="0"/>
              </a:rPr>
              <a:t>Easy to use</a:t>
            </a:r>
            <a:endParaRPr lang="en-US" dirty="0" smtClean="0">
              <a:solidFill>
                <a:srgbClr val="404040"/>
              </a:solidFill>
              <a:latin typeface="Arial" pitchFamily="34" charset="0"/>
              <a:cs typeface="Arial" pitchFamily="34" charset="0"/>
            </a:endParaRPr>
          </a:p>
          <a:p>
            <a:endParaRPr lang="en-GB" dirty="0" smtClean="0">
              <a:solidFill>
                <a:srgbClr val="404040"/>
              </a:solidFill>
              <a:latin typeface="Arial" pitchFamily="34" charset="0"/>
              <a:cs typeface="Arial" pitchFamily="34" charset="0"/>
            </a:endParaRPr>
          </a:p>
        </p:txBody>
      </p:sp>
      <p:sp>
        <p:nvSpPr>
          <p:cNvPr id="4" name="Title 1"/>
          <p:cNvSpPr>
            <a:spLocks noGrp="1"/>
          </p:cNvSpPr>
          <p:nvPr>
            <p:ph type="title"/>
          </p:nvPr>
        </p:nvSpPr>
        <p:spPr bwMode="auto">
          <a:solidFill>
            <a:schemeClr val="tx2"/>
          </a:solidFill>
          <a:ln>
            <a:miter lim="800000"/>
            <a:headEnd/>
            <a:tailEnd/>
          </a:ln>
        </p:spPr>
        <p:txBody>
          <a:bodyPr vert="horz" wrap="square" lIns="91440" tIns="45720" rIns="91440" bIns="45720" numCol="1" compatLnSpc="1">
            <a:prstTxWarp prst="textNoShape">
              <a:avLst/>
            </a:prstTxWarp>
          </a:bodyPr>
          <a:lstStyle/>
          <a:p>
            <a:r>
              <a:rPr lang="en-GB" b="1" dirty="0" smtClean="0">
                <a:solidFill>
                  <a:schemeClr val="bg1"/>
                </a:solidFill>
                <a:latin typeface="Arial" pitchFamily="34" charset="0"/>
                <a:cs typeface="Arial" pitchFamily="34" charset="0"/>
              </a:rPr>
              <a:t>Making It Personal </a:t>
            </a:r>
          </a:p>
        </p:txBody>
      </p:sp>
      <p:pic>
        <p:nvPicPr>
          <p:cNvPr id="5" name="Picture 3"/>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6" name="Picture 5"/>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pic>
        <p:nvPicPr>
          <p:cNvPr id="7" name="Picture 2"/>
          <p:cNvPicPr>
            <a:picLocks noChangeAspect="1" noChangeArrowheads="1"/>
          </p:cNvPicPr>
          <p:nvPr/>
        </p:nvPicPr>
        <p:blipFill>
          <a:blip r:embed="rId4" cstate="print"/>
          <a:srcRect/>
          <a:stretch>
            <a:fillRect/>
          </a:stretch>
        </p:blipFill>
        <p:spPr bwMode="auto">
          <a:xfrm>
            <a:off x="6400801" y="6397152"/>
            <a:ext cx="2612160" cy="370119"/>
          </a:xfrm>
          <a:prstGeom prst="rect">
            <a:avLst/>
          </a:prstGeom>
          <a:noFill/>
          <a:ln w="9525">
            <a:noFill/>
            <a:round/>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Content Placeholder 2"/>
          <p:cNvSpPr>
            <a:spLocks noGrp="1"/>
          </p:cNvSpPr>
          <p:nvPr>
            <p:ph idx="1"/>
          </p:nvPr>
        </p:nvSpPr>
        <p:spPr bwMode="auto">
          <a:xfrm>
            <a:off x="457200" y="1600200"/>
            <a:ext cx="8229600" cy="4756150"/>
          </a:xfrm>
          <a:noFill/>
          <a:ln>
            <a:miter lim="800000"/>
            <a:headEnd/>
            <a:tailEnd/>
          </a:ln>
        </p:spPr>
        <p:txBody>
          <a:bodyPr vert="horz" wrap="square" lIns="91440" tIns="45720" rIns="91440" bIns="45720" numCol="1" anchor="t" anchorCtr="0" compatLnSpc="1">
            <a:prstTxWarp prst="textNoShape">
              <a:avLst/>
            </a:prstTxWarp>
          </a:bodyPr>
          <a:lstStyle/>
          <a:p>
            <a:pPr marL="0" indent="0">
              <a:buNone/>
            </a:pPr>
            <a:r>
              <a:rPr lang="en-GB" b="1" dirty="0" smtClean="0">
                <a:solidFill>
                  <a:srgbClr val="404040"/>
                </a:solidFill>
                <a:latin typeface="Arial" pitchFamily="34" charset="0"/>
                <a:cs typeface="Arial" pitchFamily="34" charset="0"/>
              </a:rPr>
              <a:t>Content</a:t>
            </a:r>
          </a:p>
          <a:p>
            <a:r>
              <a:rPr lang="en-GB" dirty="0" smtClean="0">
                <a:solidFill>
                  <a:srgbClr val="404040"/>
                </a:solidFill>
                <a:latin typeface="Arial" pitchFamily="34" charset="0"/>
                <a:cs typeface="Arial" pitchFamily="34" charset="0"/>
              </a:rPr>
              <a:t>Understanding personalisation – the changes needed to traditional systems, cultures, behaviours and processes</a:t>
            </a:r>
          </a:p>
          <a:p>
            <a:r>
              <a:rPr lang="en-GB" dirty="0" smtClean="0">
                <a:solidFill>
                  <a:srgbClr val="404040"/>
                </a:solidFill>
                <a:latin typeface="Arial" pitchFamily="34" charset="0"/>
                <a:cs typeface="Arial" pitchFamily="34" charset="0"/>
              </a:rPr>
              <a:t>Policy drivers</a:t>
            </a:r>
          </a:p>
          <a:p>
            <a:r>
              <a:rPr lang="en-GB" dirty="0" smtClean="0">
                <a:solidFill>
                  <a:srgbClr val="404040"/>
                </a:solidFill>
                <a:latin typeface="Arial" pitchFamily="34" charset="0"/>
                <a:cs typeface="Arial" pitchFamily="34" charset="0"/>
              </a:rPr>
              <a:t>The commissioning cycle and personalisation</a:t>
            </a:r>
          </a:p>
          <a:p>
            <a:r>
              <a:rPr lang="en-GB" dirty="0" smtClean="0">
                <a:solidFill>
                  <a:srgbClr val="404040"/>
                </a:solidFill>
                <a:latin typeface="Arial" pitchFamily="34" charset="0"/>
                <a:cs typeface="Arial" pitchFamily="34" charset="0"/>
              </a:rPr>
              <a:t>Lots of exemplars</a:t>
            </a:r>
          </a:p>
          <a:p>
            <a:endParaRPr lang="en-GB" dirty="0" smtClean="0">
              <a:solidFill>
                <a:srgbClr val="404040"/>
              </a:solidFill>
              <a:latin typeface="Arial" pitchFamily="34" charset="0"/>
              <a:cs typeface="Arial" pitchFamily="34" charset="0"/>
            </a:endParaRPr>
          </a:p>
        </p:txBody>
      </p:sp>
      <p:sp>
        <p:nvSpPr>
          <p:cNvPr id="4" name="Title 1"/>
          <p:cNvSpPr>
            <a:spLocks noGrp="1"/>
          </p:cNvSpPr>
          <p:nvPr>
            <p:ph type="title"/>
          </p:nvPr>
        </p:nvSpPr>
        <p:spPr bwMode="auto">
          <a:solidFill>
            <a:schemeClr val="tx2"/>
          </a:solidFill>
          <a:ln>
            <a:miter lim="800000"/>
            <a:headEnd/>
            <a:tailEnd/>
          </a:ln>
        </p:spPr>
        <p:txBody>
          <a:bodyPr vert="horz" wrap="square" lIns="91440" tIns="45720" rIns="91440" bIns="45720" numCol="1" compatLnSpc="1">
            <a:prstTxWarp prst="textNoShape">
              <a:avLst/>
            </a:prstTxWarp>
          </a:bodyPr>
          <a:lstStyle/>
          <a:p>
            <a:r>
              <a:rPr lang="en-GB" b="1" dirty="0" smtClean="0">
                <a:solidFill>
                  <a:schemeClr val="bg1"/>
                </a:solidFill>
                <a:latin typeface="Arial" pitchFamily="34" charset="0"/>
                <a:cs typeface="Arial" pitchFamily="34" charset="0"/>
              </a:rPr>
              <a:t>Making It Personal </a:t>
            </a:r>
          </a:p>
        </p:txBody>
      </p:sp>
      <p:pic>
        <p:nvPicPr>
          <p:cNvPr id="5" name="Picture 3"/>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6" name="Picture 5"/>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pic>
        <p:nvPicPr>
          <p:cNvPr id="7" name="Picture 2"/>
          <p:cNvPicPr>
            <a:picLocks noChangeAspect="1" noChangeArrowheads="1"/>
          </p:cNvPicPr>
          <p:nvPr/>
        </p:nvPicPr>
        <p:blipFill>
          <a:blip r:embed="rId4" cstate="print"/>
          <a:srcRect/>
          <a:stretch>
            <a:fillRect/>
          </a:stretch>
        </p:blipFill>
        <p:spPr bwMode="auto">
          <a:xfrm>
            <a:off x="6400801" y="6397152"/>
            <a:ext cx="2612160" cy="370119"/>
          </a:xfrm>
          <a:prstGeom prst="rect">
            <a:avLst/>
          </a:prstGeom>
          <a:noFill/>
          <a:ln w="9525">
            <a:noFill/>
            <a:round/>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bwMode="auto">
          <a:solidFill>
            <a:schemeClr val="tx2"/>
          </a:solidFill>
          <a:ln>
            <a:miter lim="800000"/>
            <a:headEnd/>
            <a:tailEnd/>
          </a:ln>
        </p:spPr>
        <p:txBody>
          <a:bodyPr vert="horz" wrap="square" lIns="91440" tIns="45720" rIns="91440" bIns="45720" numCol="1" compatLnSpc="1">
            <a:prstTxWarp prst="textNoShape">
              <a:avLst/>
            </a:prstTxWarp>
          </a:bodyPr>
          <a:lstStyle/>
          <a:p>
            <a:pPr eaLnBrk="1" hangingPunct="1"/>
            <a:r>
              <a:rPr lang="en-GB" b="1" dirty="0" smtClean="0">
                <a:solidFill>
                  <a:schemeClr val="bg1"/>
                </a:solidFill>
                <a:latin typeface="Arial" charset="0"/>
                <a:cs typeface="Arial" charset="0"/>
              </a:rPr>
              <a:t>What is commissioning?</a:t>
            </a:r>
            <a:endParaRPr lang="en-US" b="1" dirty="0" smtClean="0">
              <a:solidFill>
                <a:schemeClr val="bg1"/>
              </a:solidFill>
              <a:latin typeface="Arial" charset="0"/>
              <a:cs typeface="Arial" charset="0"/>
            </a:endParaRPr>
          </a:p>
        </p:txBody>
      </p:sp>
      <p:pic>
        <p:nvPicPr>
          <p:cNvPr id="6" name="Picture 17" descr="UPDR.jpg"/>
          <p:cNvPicPr>
            <a:picLocks noGrp="1" noChangeAspect="1"/>
          </p:cNvPicPr>
          <p:nvPr>
            <p:ph idx="1"/>
          </p:nvPr>
        </p:nvPicPr>
        <p:blipFill>
          <a:blip r:embed="rId2" cstate="print"/>
          <a:srcRect/>
          <a:stretch>
            <a:fillRect/>
          </a:stretch>
        </p:blipFill>
        <p:spPr bwMode="auto">
          <a:xfrm>
            <a:off x="2268538" y="1557338"/>
            <a:ext cx="4622800" cy="4608512"/>
          </a:xfrm>
          <a:noFill/>
          <a:ln>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bwMode="auto">
          <a:solidFill>
            <a:schemeClr val="tx2"/>
          </a:solidFill>
          <a:ln>
            <a:miter lim="800000"/>
            <a:headEnd/>
            <a:tailEnd/>
          </a:ln>
        </p:spPr>
        <p:txBody>
          <a:bodyPr vert="horz" wrap="square" lIns="91440" tIns="45720" rIns="91440" bIns="45720" numCol="1" compatLnSpc="1">
            <a:prstTxWarp prst="textNoShape">
              <a:avLst/>
            </a:prstTxWarp>
          </a:bodyPr>
          <a:lstStyle/>
          <a:p>
            <a:r>
              <a:rPr lang="en-GB" b="1" dirty="0" smtClean="0">
                <a:solidFill>
                  <a:schemeClr val="bg1"/>
                </a:solidFill>
                <a:latin typeface="Arial" charset="0"/>
                <a:cs typeface="Arial" charset="0"/>
              </a:rPr>
              <a:t>What is commissioning?</a:t>
            </a:r>
          </a:p>
        </p:txBody>
      </p:sp>
      <p:sp>
        <p:nvSpPr>
          <p:cNvPr id="10243" name="Content Placeholder 2"/>
          <p:cNvSpPr>
            <a:spLocks noGrp="1"/>
          </p:cNvSpPr>
          <p:nvPr>
            <p:ph idx="1"/>
          </p:nvPr>
        </p:nvSpPr>
        <p:spPr>
          <a:xfrm>
            <a:off x="457200" y="1600200"/>
            <a:ext cx="8229600" cy="4756150"/>
          </a:xfrm>
        </p:spPr>
        <p:txBody>
          <a:bodyPr/>
          <a:lstStyle/>
          <a:p>
            <a:pPr marL="339725" indent="-339725">
              <a:lnSpc>
                <a:spcPct val="90000"/>
              </a:lnSpc>
              <a:spcBef>
                <a:spcPts val="600"/>
              </a:spcBef>
              <a:buClr>
                <a:srgbClr val="008080"/>
              </a:buClr>
              <a:tabLst>
                <a:tab pos="339725" algn="l"/>
                <a:tab pos="444500" algn="l"/>
                <a:tab pos="893763" algn="l"/>
                <a:tab pos="1343025" algn="l"/>
                <a:tab pos="1792288" algn="l"/>
                <a:tab pos="2241550" algn="l"/>
                <a:tab pos="2690813" algn="l"/>
                <a:tab pos="3140075" algn="l"/>
                <a:tab pos="3589338" algn="l"/>
                <a:tab pos="4038600" algn="l"/>
                <a:tab pos="4487863" algn="l"/>
                <a:tab pos="4937125" algn="l"/>
                <a:tab pos="5386388" algn="l"/>
                <a:tab pos="5835650" algn="l"/>
                <a:tab pos="6284913" algn="l"/>
                <a:tab pos="6734175" algn="l"/>
                <a:tab pos="7183438" algn="l"/>
                <a:tab pos="7632700" algn="l"/>
                <a:tab pos="8081963" algn="l"/>
                <a:tab pos="8531225" algn="l"/>
                <a:tab pos="8980488" algn="l"/>
              </a:tabLst>
              <a:defRPr/>
            </a:pPr>
            <a:endParaRPr lang="en-GB" dirty="0" smtClean="0"/>
          </a:p>
          <a:p>
            <a:pPr marL="339725" indent="-339725">
              <a:lnSpc>
                <a:spcPct val="90000"/>
              </a:lnSpc>
              <a:spcBef>
                <a:spcPts val="600"/>
              </a:spcBef>
              <a:buClr>
                <a:srgbClr val="008080"/>
              </a:buClr>
              <a:tabLst>
                <a:tab pos="339725" algn="l"/>
                <a:tab pos="444500" algn="l"/>
                <a:tab pos="893763" algn="l"/>
                <a:tab pos="1343025" algn="l"/>
                <a:tab pos="1792288" algn="l"/>
                <a:tab pos="2241550" algn="l"/>
                <a:tab pos="2690813" algn="l"/>
                <a:tab pos="3140075" algn="l"/>
                <a:tab pos="3589338" algn="l"/>
                <a:tab pos="4038600" algn="l"/>
                <a:tab pos="4487863" algn="l"/>
                <a:tab pos="4937125" algn="l"/>
                <a:tab pos="5386388" algn="l"/>
                <a:tab pos="5835650" algn="l"/>
                <a:tab pos="6284913" algn="l"/>
                <a:tab pos="6734175" algn="l"/>
                <a:tab pos="7183438" algn="l"/>
                <a:tab pos="7632700" algn="l"/>
                <a:tab pos="8081963" algn="l"/>
                <a:tab pos="8531225" algn="l"/>
                <a:tab pos="8980488" algn="l"/>
              </a:tabLst>
              <a:defRPr/>
            </a:pPr>
            <a:r>
              <a:rPr lang="en-GB" dirty="0" smtClean="0"/>
              <a:t>The activities and processes that lead to decisions about how best to use public money and all the other resources available</a:t>
            </a:r>
          </a:p>
          <a:p>
            <a:pPr marL="339725" indent="-339725">
              <a:lnSpc>
                <a:spcPct val="90000"/>
              </a:lnSpc>
              <a:spcBef>
                <a:spcPts val="600"/>
              </a:spcBef>
              <a:buClr>
                <a:srgbClr val="008080"/>
              </a:buClr>
              <a:tabLst>
                <a:tab pos="339725" algn="l"/>
                <a:tab pos="444500" algn="l"/>
                <a:tab pos="893763" algn="l"/>
                <a:tab pos="1343025" algn="l"/>
                <a:tab pos="1792288" algn="l"/>
                <a:tab pos="2241550" algn="l"/>
                <a:tab pos="2690813" algn="l"/>
                <a:tab pos="3140075" algn="l"/>
                <a:tab pos="3589338" algn="l"/>
                <a:tab pos="4038600" algn="l"/>
                <a:tab pos="4487863" algn="l"/>
                <a:tab pos="4937125" algn="l"/>
                <a:tab pos="5386388" algn="l"/>
                <a:tab pos="5835650" algn="l"/>
                <a:tab pos="6284913" algn="l"/>
                <a:tab pos="6734175" algn="l"/>
                <a:tab pos="7183438" algn="l"/>
                <a:tab pos="7632700" algn="l"/>
                <a:tab pos="8081963" algn="l"/>
                <a:tab pos="8531225" algn="l"/>
                <a:tab pos="8980488" algn="l"/>
              </a:tabLst>
              <a:defRPr/>
            </a:pPr>
            <a:endParaRPr lang="en-GB" dirty="0" smtClean="0"/>
          </a:p>
          <a:p>
            <a:pPr marL="339725" indent="-339725">
              <a:lnSpc>
                <a:spcPct val="90000"/>
              </a:lnSpc>
              <a:spcBef>
                <a:spcPts val="600"/>
              </a:spcBef>
              <a:buClr>
                <a:srgbClr val="008080"/>
              </a:buClr>
              <a:tabLst>
                <a:tab pos="339725" algn="l"/>
                <a:tab pos="444500" algn="l"/>
                <a:tab pos="893763" algn="l"/>
                <a:tab pos="1343025" algn="l"/>
                <a:tab pos="1792288" algn="l"/>
                <a:tab pos="2241550" algn="l"/>
                <a:tab pos="2690813" algn="l"/>
                <a:tab pos="3140075" algn="l"/>
                <a:tab pos="3589338" algn="l"/>
                <a:tab pos="4038600" algn="l"/>
                <a:tab pos="4487863" algn="l"/>
                <a:tab pos="4937125" algn="l"/>
                <a:tab pos="5386388" algn="l"/>
                <a:tab pos="5835650" algn="l"/>
                <a:tab pos="6284913" algn="l"/>
                <a:tab pos="6734175" algn="l"/>
                <a:tab pos="7183438" algn="l"/>
                <a:tab pos="7632700" algn="l"/>
                <a:tab pos="8081963" algn="l"/>
                <a:tab pos="8531225" algn="l"/>
                <a:tab pos="8980488" algn="l"/>
              </a:tabLst>
              <a:defRPr/>
            </a:pPr>
            <a:r>
              <a:rPr lang="en-GB" dirty="0" smtClean="0"/>
              <a:t>Good commissioning is needs led, outcome focussed and uses evidence of what works.</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Content Placeholder 5"/>
          <p:cNvSpPr>
            <a:spLocks noGrp="1"/>
          </p:cNvSpPr>
          <p:nvPr>
            <p:ph idx="1"/>
          </p:nvPr>
        </p:nvSpPr>
        <p:spPr>
          <a:xfrm>
            <a:off x="457200" y="1600201"/>
            <a:ext cx="8229600" cy="4260676"/>
          </a:xfrm>
        </p:spPr>
        <p:txBody>
          <a:bodyPr>
            <a:noAutofit/>
          </a:bodyPr>
          <a:lstStyle/>
          <a:p>
            <a:endParaRPr lang="en-US" sz="2400" dirty="0" smtClean="0">
              <a:latin typeface="Arial" pitchFamily="34" charset="0"/>
              <a:cs typeface="Arial" pitchFamily="34" charset="0"/>
            </a:endParaRPr>
          </a:p>
          <a:p>
            <a:r>
              <a:rPr lang="en-US" sz="2400" dirty="0" smtClean="0">
                <a:latin typeface="Arial" pitchFamily="34" charset="0"/>
                <a:cs typeface="Arial" pitchFamily="34" charset="0"/>
              </a:rPr>
              <a:t>Mark Friedman’s Results Based Accountability Model</a:t>
            </a:r>
          </a:p>
          <a:p>
            <a:r>
              <a:rPr lang="en-US" sz="2400" dirty="0" smtClean="0">
                <a:latin typeface="Arial" pitchFamily="34" charset="0"/>
                <a:cs typeface="Arial" pitchFamily="34" charset="0"/>
              </a:rPr>
              <a:t>Joint data sets</a:t>
            </a:r>
          </a:p>
          <a:p>
            <a:r>
              <a:rPr lang="en-US" sz="2400" dirty="0" smtClean="0">
                <a:latin typeface="Arial" pitchFamily="34" charset="0"/>
                <a:cs typeface="Arial" pitchFamily="34" charset="0"/>
              </a:rPr>
              <a:t>New Joint Strategic Needs Assessment’s for Children and Young People</a:t>
            </a:r>
          </a:p>
          <a:p>
            <a:pPr marL="0" indent="0">
              <a:buNone/>
            </a:pPr>
            <a:endParaRPr lang="en-GB" sz="1800" dirty="0">
              <a:latin typeface="Arial" pitchFamily="34" charset="0"/>
              <a:cs typeface="Arial" pitchFamily="34" charset="0"/>
            </a:endParaRPr>
          </a:p>
          <a:p>
            <a:pPr marL="0" indent="0">
              <a:buNone/>
            </a:pPr>
            <a:endParaRPr lang="en-US" sz="2400" dirty="0" smtClean="0">
              <a:latin typeface="Arial" pitchFamily="34" charset="0"/>
              <a:cs typeface="Arial" pitchFamily="34" charset="0"/>
            </a:endParaRPr>
          </a:p>
          <a:p>
            <a:pPr lvl="1" algn="r">
              <a:buNone/>
            </a:pPr>
            <a:endParaRPr lang="en-US" sz="2400" dirty="0" smtClean="0">
              <a:latin typeface="Arial" pitchFamily="34" charset="0"/>
              <a:cs typeface="Arial" pitchFamily="34" charset="0"/>
            </a:endParaRPr>
          </a:p>
        </p:txBody>
      </p:sp>
      <p:pic>
        <p:nvPicPr>
          <p:cNvPr id="3076" name="Picture 2"/>
          <p:cNvPicPr>
            <a:picLocks noChangeAspect="1" noChangeArrowheads="1"/>
          </p:cNvPicPr>
          <p:nvPr/>
        </p:nvPicPr>
        <p:blipFill>
          <a:blip r:embed="rId3" cstate="print"/>
          <a:srcRect/>
          <a:stretch>
            <a:fillRect/>
          </a:stretch>
        </p:blipFill>
        <p:spPr bwMode="auto">
          <a:xfrm>
            <a:off x="6400801" y="6397152"/>
            <a:ext cx="2612160" cy="370119"/>
          </a:xfrm>
          <a:prstGeom prst="rect">
            <a:avLst/>
          </a:prstGeom>
          <a:noFill/>
          <a:ln w="9525">
            <a:noFill/>
            <a:round/>
            <a:headEnd/>
            <a:tailEnd/>
          </a:ln>
        </p:spPr>
      </p:pic>
      <p:pic>
        <p:nvPicPr>
          <p:cNvPr id="5" name="Picture 4"/>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sp>
        <p:nvSpPr>
          <p:cNvPr id="6" name="Title 4"/>
          <p:cNvSpPr>
            <a:spLocks noGrp="1"/>
          </p:cNvSpPr>
          <p:nvPr>
            <p:ph type="title"/>
          </p:nvPr>
        </p:nvSpPr>
        <p:spPr>
          <a:xfrm>
            <a:off x="457200" y="274638"/>
            <a:ext cx="8229600" cy="1143000"/>
          </a:xfrm>
          <a:solidFill>
            <a:schemeClr val="tx2"/>
          </a:solidFill>
        </p:spPr>
        <p:txBody>
          <a:bodyPr>
            <a:noAutofit/>
          </a:bodyPr>
          <a:lstStyle/>
          <a:p>
            <a:r>
              <a:rPr lang="en-US" sz="3200" b="1" dirty="0" smtClean="0">
                <a:solidFill>
                  <a:schemeClr val="bg1"/>
                </a:solidFill>
                <a:latin typeface="Arial" pitchFamily="34" charset="0"/>
                <a:cs typeface="Arial" pitchFamily="34" charset="0"/>
              </a:rPr>
              <a:t>Tip 5– Develop a Common understanding of outcomes &amp; indicators</a:t>
            </a:r>
          </a:p>
        </p:txBody>
      </p:sp>
      <p:pic>
        <p:nvPicPr>
          <p:cNvPr id="7" name="Picture 3"/>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844673280"/>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Content Placeholder 5"/>
          <p:cNvSpPr>
            <a:spLocks noGrp="1"/>
          </p:cNvSpPr>
          <p:nvPr>
            <p:ph idx="1"/>
          </p:nvPr>
        </p:nvSpPr>
        <p:spPr>
          <a:xfrm>
            <a:off x="457200" y="1600201"/>
            <a:ext cx="8229600" cy="4260676"/>
          </a:xfrm>
        </p:spPr>
        <p:txBody>
          <a:bodyPr>
            <a:noAutofit/>
          </a:bodyPr>
          <a:lstStyle/>
          <a:p>
            <a:r>
              <a:rPr lang="en-US" sz="2400" dirty="0" smtClean="0">
                <a:latin typeface="Arial" pitchFamily="34" charset="0"/>
                <a:cs typeface="Arial" pitchFamily="34" charset="0"/>
              </a:rPr>
              <a:t>SE7 shared outcomes</a:t>
            </a:r>
          </a:p>
          <a:p>
            <a:pPr marL="0" indent="0">
              <a:buNone/>
            </a:pPr>
            <a:endParaRPr lang="en-GB" sz="1800" dirty="0">
              <a:latin typeface="Arial" pitchFamily="34" charset="0"/>
              <a:cs typeface="Arial" pitchFamily="34" charset="0"/>
            </a:endParaRPr>
          </a:p>
          <a:p>
            <a:pPr marL="0" indent="0">
              <a:buNone/>
            </a:pPr>
            <a:endParaRPr lang="en-US" sz="2400" dirty="0" smtClean="0">
              <a:latin typeface="Arial" pitchFamily="34" charset="0"/>
              <a:cs typeface="Arial" pitchFamily="34" charset="0"/>
            </a:endParaRPr>
          </a:p>
          <a:p>
            <a:pPr lvl="1" algn="r">
              <a:buNone/>
            </a:pPr>
            <a:endParaRPr lang="en-US" sz="2400" dirty="0" smtClean="0">
              <a:latin typeface="Arial" pitchFamily="34" charset="0"/>
              <a:cs typeface="Arial" pitchFamily="34" charset="0"/>
            </a:endParaRPr>
          </a:p>
        </p:txBody>
      </p:sp>
      <p:pic>
        <p:nvPicPr>
          <p:cNvPr id="3076" name="Picture 2"/>
          <p:cNvPicPr>
            <a:picLocks noChangeAspect="1" noChangeArrowheads="1"/>
          </p:cNvPicPr>
          <p:nvPr/>
        </p:nvPicPr>
        <p:blipFill>
          <a:blip r:embed="rId3" cstate="print"/>
          <a:srcRect/>
          <a:stretch>
            <a:fillRect/>
          </a:stretch>
        </p:blipFill>
        <p:spPr bwMode="auto">
          <a:xfrm>
            <a:off x="6400801" y="6397152"/>
            <a:ext cx="2612160" cy="370119"/>
          </a:xfrm>
          <a:prstGeom prst="rect">
            <a:avLst/>
          </a:prstGeom>
          <a:noFill/>
          <a:ln w="9525">
            <a:noFill/>
            <a:round/>
            <a:headEnd/>
            <a:tailEnd/>
          </a:ln>
        </p:spPr>
      </p:pic>
      <p:pic>
        <p:nvPicPr>
          <p:cNvPr id="5" name="Picture 4"/>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sp>
        <p:nvSpPr>
          <p:cNvPr id="6" name="Title 4"/>
          <p:cNvSpPr>
            <a:spLocks noGrp="1"/>
          </p:cNvSpPr>
          <p:nvPr>
            <p:ph type="title"/>
          </p:nvPr>
        </p:nvSpPr>
        <p:spPr>
          <a:xfrm>
            <a:off x="457200" y="274638"/>
            <a:ext cx="8229600" cy="1143000"/>
          </a:xfrm>
          <a:solidFill>
            <a:schemeClr val="tx2"/>
          </a:solidFill>
        </p:spPr>
        <p:txBody>
          <a:bodyPr>
            <a:normAutofit fontScale="90000"/>
          </a:bodyPr>
          <a:lstStyle/>
          <a:p>
            <a:r>
              <a:rPr lang="en-US" b="1" dirty="0" smtClean="0">
                <a:solidFill>
                  <a:schemeClr val="bg1"/>
                </a:solidFill>
                <a:latin typeface="Arial" pitchFamily="34" charset="0"/>
                <a:cs typeface="Arial" pitchFamily="34" charset="0"/>
              </a:rPr>
              <a:t>Tip 5 Common understanding of outcomes &amp; indicators</a:t>
            </a:r>
          </a:p>
        </p:txBody>
      </p:sp>
      <p:pic>
        <p:nvPicPr>
          <p:cNvPr id="7" name="Picture 3"/>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Oval 1"/>
          <p:cNvSpPr/>
          <p:nvPr/>
        </p:nvSpPr>
        <p:spPr>
          <a:xfrm>
            <a:off x="2573127" y="2132856"/>
            <a:ext cx="2502929" cy="2376264"/>
          </a:xfrm>
          <a:prstGeom prst="ellipse">
            <a:avLst/>
          </a:prstGeom>
          <a:gradFill flip="none" rotWithShape="1">
            <a:gsLst>
              <a:gs pos="0">
                <a:schemeClr val="accent1">
                  <a:tint val="66000"/>
                  <a:satMod val="160000"/>
                  <a:alpha val="17000"/>
                </a:schemeClr>
              </a:gs>
              <a:gs pos="50000">
                <a:schemeClr val="accent1">
                  <a:tint val="44500"/>
                  <a:satMod val="160000"/>
                </a:schemeClr>
              </a:gs>
              <a:gs pos="100000">
                <a:schemeClr val="accent1">
                  <a:tint val="23500"/>
                  <a:satMod val="160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solidFill>
                  <a:schemeClr val="tx2"/>
                </a:solidFill>
                <a:latin typeface="Arial" pitchFamily="34" charset="0"/>
                <a:cs typeface="Arial" pitchFamily="34" charset="0"/>
              </a:rPr>
              <a:t>To Participate</a:t>
            </a:r>
            <a:endParaRPr lang="en-GB" sz="2400" b="1" dirty="0">
              <a:solidFill>
                <a:schemeClr val="tx2"/>
              </a:solidFill>
              <a:latin typeface="Arial" pitchFamily="34" charset="0"/>
              <a:cs typeface="Arial" pitchFamily="34" charset="0"/>
            </a:endParaRPr>
          </a:p>
        </p:txBody>
      </p:sp>
      <p:sp>
        <p:nvSpPr>
          <p:cNvPr id="9" name="Oval 8"/>
          <p:cNvSpPr/>
          <p:nvPr/>
        </p:nvSpPr>
        <p:spPr>
          <a:xfrm>
            <a:off x="4644008" y="2132856"/>
            <a:ext cx="2502929" cy="2376264"/>
          </a:xfrm>
          <a:prstGeom prst="ellipse">
            <a:avLst/>
          </a:prstGeom>
          <a:gradFill flip="none" rotWithShape="1">
            <a:gsLst>
              <a:gs pos="0">
                <a:schemeClr val="accent1">
                  <a:tint val="66000"/>
                  <a:satMod val="160000"/>
                  <a:alpha val="15000"/>
                </a:schemeClr>
              </a:gs>
              <a:gs pos="50000">
                <a:schemeClr val="accent1">
                  <a:tint val="44500"/>
                  <a:satMod val="160000"/>
                </a:schemeClr>
              </a:gs>
              <a:gs pos="100000">
                <a:schemeClr val="accent1">
                  <a:tint val="23500"/>
                  <a:satMod val="160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solidFill>
                  <a:schemeClr val="tx2"/>
                </a:solidFill>
                <a:latin typeface="Arial" pitchFamily="34" charset="0"/>
                <a:cs typeface="Arial" pitchFamily="34" charset="0"/>
              </a:rPr>
              <a:t>To Enjoy</a:t>
            </a:r>
            <a:endParaRPr lang="en-GB" sz="2400" b="1" dirty="0">
              <a:solidFill>
                <a:schemeClr val="tx2"/>
              </a:solidFill>
              <a:latin typeface="Arial" pitchFamily="34" charset="0"/>
              <a:cs typeface="Arial" pitchFamily="34" charset="0"/>
            </a:endParaRPr>
          </a:p>
        </p:txBody>
      </p:sp>
      <p:sp>
        <p:nvSpPr>
          <p:cNvPr id="10" name="Oval 9"/>
          <p:cNvSpPr/>
          <p:nvPr/>
        </p:nvSpPr>
        <p:spPr>
          <a:xfrm>
            <a:off x="3653247" y="3789040"/>
            <a:ext cx="2502929" cy="2376264"/>
          </a:xfrm>
          <a:prstGeom prst="ellipse">
            <a:avLst/>
          </a:prstGeom>
          <a:gradFill flip="none" rotWithShape="1">
            <a:gsLst>
              <a:gs pos="0">
                <a:schemeClr val="accent1">
                  <a:tint val="66000"/>
                  <a:satMod val="160000"/>
                  <a:alpha val="17000"/>
                </a:schemeClr>
              </a:gs>
              <a:gs pos="50000">
                <a:schemeClr val="accent1">
                  <a:tint val="44500"/>
                  <a:satMod val="160000"/>
                </a:schemeClr>
              </a:gs>
              <a:gs pos="100000">
                <a:schemeClr val="accent1">
                  <a:tint val="23500"/>
                  <a:satMod val="160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solidFill>
                  <a:schemeClr val="tx2"/>
                </a:solidFill>
                <a:latin typeface="Arial" pitchFamily="34" charset="0"/>
                <a:cs typeface="Arial" pitchFamily="34" charset="0"/>
              </a:rPr>
              <a:t>To Achieve</a:t>
            </a:r>
            <a:endParaRPr lang="en-GB" sz="2400" b="1" dirty="0">
              <a:solidFill>
                <a:schemeClr val="tx2"/>
              </a:solidFill>
              <a:latin typeface="Arial" pitchFamily="34" charset="0"/>
              <a:cs typeface="Arial" pitchFamily="34" charset="0"/>
            </a:endParaRPr>
          </a:p>
        </p:txBody>
      </p:sp>
    </p:spTree>
    <p:extLst>
      <p:ext uri="{BB962C8B-B14F-4D97-AF65-F5344CB8AC3E}">
        <p14:creationId xmlns="" xmlns:p14="http://schemas.microsoft.com/office/powerpoint/2010/main" val="4212969908"/>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2656"/>
            <a:ext cx="8229600" cy="1008112"/>
          </a:xfrm>
          <a:solidFill>
            <a:schemeClr val="tx2"/>
          </a:solidFill>
        </p:spPr>
        <p:txBody>
          <a:bodyPr>
            <a:normAutofit fontScale="90000"/>
          </a:bodyPr>
          <a:lstStyle/>
          <a:p>
            <a:r>
              <a:rPr lang="en-GB" sz="3600" b="1" dirty="0" smtClean="0">
                <a:solidFill>
                  <a:schemeClr val="bg1"/>
                </a:solidFill>
                <a:latin typeface="Arial" pitchFamily="34" charset="0"/>
                <a:cs typeface="Arial" pitchFamily="34" charset="0"/>
              </a:rPr>
              <a:t>Tip 5 -  Whole system approaches to meeting current &amp; future demand</a:t>
            </a:r>
            <a:endParaRPr lang="en-GB" sz="3600" b="1" dirty="0">
              <a:solidFill>
                <a:schemeClr val="bg1"/>
              </a:solidFill>
              <a:latin typeface="Arial" pitchFamily="34" charset="0"/>
              <a:cs typeface="Arial" pitchFamily="34" charset="0"/>
            </a:endParaRPr>
          </a:p>
        </p:txBody>
      </p:sp>
      <p:sp>
        <p:nvSpPr>
          <p:cNvPr id="8" name="Rounded Rectangle 7"/>
          <p:cNvSpPr/>
          <p:nvPr/>
        </p:nvSpPr>
        <p:spPr>
          <a:xfrm>
            <a:off x="1043608" y="1484784"/>
            <a:ext cx="3384376" cy="1152128"/>
          </a:xfrm>
          <a:prstGeom prst="round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1187624" y="1628800"/>
            <a:ext cx="3096344" cy="1015663"/>
          </a:xfrm>
          <a:prstGeom prst="rect">
            <a:avLst/>
          </a:prstGeom>
          <a:noFill/>
        </p:spPr>
        <p:txBody>
          <a:bodyPr wrap="square" rtlCol="0">
            <a:spAutoFit/>
          </a:bodyPr>
          <a:lstStyle/>
          <a:p>
            <a:pPr algn="ctr"/>
            <a:r>
              <a:rPr lang="en-GB" sz="2000" b="1" dirty="0" smtClean="0">
                <a:latin typeface="Arial" pitchFamily="34" charset="0"/>
                <a:cs typeface="Arial" pitchFamily="34" charset="0"/>
              </a:rPr>
              <a:t>Outcomes COMMISSIONED</a:t>
            </a:r>
          </a:p>
          <a:p>
            <a:pPr algn="ctr"/>
            <a:r>
              <a:rPr lang="en-GB" sz="2000" b="1" dirty="0" smtClean="0">
                <a:latin typeface="Arial" pitchFamily="34" charset="0"/>
                <a:cs typeface="Arial" pitchFamily="34" charset="0"/>
              </a:rPr>
              <a:t>For children &amp; families</a:t>
            </a:r>
            <a:endParaRPr lang="en-GB" sz="2000" b="1" dirty="0">
              <a:latin typeface="Arial" pitchFamily="34" charset="0"/>
              <a:cs typeface="Arial" pitchFamily="34" charset="0"/>
            </a:endParaRPr>
          </a:p>
        </p:txBody>
      </p:sp>
      <p:sp>
        <p:nvSpPr>
          <p:cNvPr id="11" name="Rounded Rectangle 10"/>
          <p:cNvSpPr/>
          <p:nvPr/>
        </p:nvSpPr>
        <p:spPr>
          <a:xfrm>
            <a:off x="4427984" y="1484784"/>
            <a:ext cx="3384376" cy="1152128"/>
          </a:xfrm>
          <a:prstGeom prst="round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4572000" y="1772816"/>
            <a:ext cx="3096344" cy="646331"/>
          </a:xfrm>
          <a:prstGeom prst="rect">
            <a:avLst/>
          </a:prstGeom>
          <a:noFill/>
        </p:spPr>
        <p:txBody>
          <a:bodyPr wrap="square" rtlCol="0">
            <a:spAutoFit/>
          </a:bodyPr>
          <a:lstStyle/>
          <a:p>
            <a:pPr algn="ctr"/>
            <a:r>
              <a:rPr lang="en-GB" b="1" dirty="0" smtClean="0">
                <a:latin typeface="Arial" pitchFamily="34" charset="0"/>
                <a:cs typeface="Arial" pitchFamily="34" charset="0"/>
              </a:rPr>
              <a:t>Delivered by an integrated WORKFORCE</a:t>
            </a:r>
            <a:endParaRPr lang="en-GB" b="1" dirty="0">
              <a:latin typeface="Arial" pitchFamily="34" charset="0"/>
              <a:cs typeface="Arial" pitchFamily="34" charset="0"/>
            </a:endParaRPr>
          </a:p>
        </p:txBody>
      </p:sp>
      <p:sp>
        <p:nvSpPr>
          <p:cNvPr id="13" name="Rounded Rectangle 12"/>
          <p:cNvSpPr/>
          <p:nvPr/>
        </p:nvSpPr>
        <p:spPr>
          <a:xfrm>
            <a:off x="1403648" y="2636912"/>
            <a:ext cx="2592288" cy="688142"/>
          </a:xfrm>
          <a:prstGeom prst="round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1547664" y="2780928"/>
            <a:ext cx="2304256" cy="400110"/>
          </a:xfrm>
          <a:prstGeom prst="rect">
            <a:avLst/>
          </a:prstGeom>
          <a:noFill/>
        </p:spPr>
        <p:txBody>
          <a:bodyPr wrap="square" rtlCol="0">
            <a:spAutoFit/>
          </a:bodyPr>
          <a:lstStyle/>
          <a:p>
            <a:pPr algn="ctr"/>
            <a:r>
              <a:rPr lang="en-GB" sz="2000" b="1" dirty="0" smtClean="0">
                <a:latin typeface="Arial" pitchFamily="34" charset="0"/>
                <a:cs typeface="Arial" pitchFamily="34" charset="0"/>
              </a:rPr>
              <a:t>Specialist</a:t>
            </a:r>
            <a:endParaRPr lang="en-GB" sz="2000" b="1" dirty="0">
              <a:latin typeface="Arial" pitchFamily="34" charset="0"/>
              <a:cs typeface="Arial" pitchFamily="34" charset="0"/>
            </a:endParaRPr>
          </a:p>
        </p:txBody>
      </p:sp>
      <p:sp>
        <p:nvSpPr>
          <p:cNvPr id="15" name="Rounded Rectangle 14"/>
          <p:cNvSpPr/>
          <p:nvPr/>
        </p:nvSpPr>
        <p:spPr>
          <a:xfrm>
            <a:off x="1403648" y="3356992"/>
            <a:ext cx="2592288" cy="792088"/>
          </a:xfrm>
          <a:prstGeom prst="round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1547664" y="3501008"/>
            <a:ext cx="2304256" cy="400110"/>
          </a:xfrm>
          <a:prstGeom prst="rect">
            <a:avLst/>
          </a:prstGeom>
          <a:noFill/>
        </p:spPr>
        <p:txBody>
          <a:bodyPr wrap="square" rtlCol="0">
            <a:spAutoFit/>
          </a:bodyPr>
          <a:lstStyle/>
          <a:p>
            <a:pPr algn="ctr"/>
            <a:r>
              <a:rPr lang="en-GB" sz="2000" b="1" dirty="0" smtClean="0">
                <a:latin typeface="Arial" pitchFamily="34" charset="0"/>
                <a:cs typeface="Arial" pitchFamily="34" charset="0"/>
              </a:rPr>
              <a:t>Targeted</a:t>
            </a:r>
            <a:endParaRPr lang="en-GB" sz="2000" b="1" dirty="0">
              <a:latin typeface="Arial" pitchFamily="34" charset="0"/>
              <a:cs typeface="Arial" pitchFamily="34" charset="0"/>
            </a:endParaRPr>
          </a:p>
        </p:txBody>
      </p:sp>
      <p:sp>
        <p:nvSpPr>
          <p:cNvPr id="17" name="Rounded Rectangle 16"/>
          <p:cNvSpPr/>
          <p:nvPr/>
        </p:nvSpPr>
        <p:spPr>
          <a:xfrm>
            <a:off x="1403648" y="4149080"/>
            <a:ext cx="2592288" cy="1080120"/>
          </a:xfrm>
          <a:prstGeom prst="round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1547664" y="4437112"/>
            <a:ext cx="2304256" cy="400110"/>
          </a:xfrm>
          <a:prstGeom prst="rect">
            <a:avLst/>
          </a:prstGeom>
          <a:noFill/>
        </p:spPr>
        <p:txBody>
          <a:bodyPr wrap="square" rtlCol="0">
            <a:spAutoFit/>
          </a:bodyPr>
          <a:lstStyle/>
          <a:p>
            <a:pPr algn="ctr"/>
            <a:r>
              <a:rPr lang="en-GB" sz="2000" b="1" dirty="0" smtClean="0">
                <a:latin typeface="Arial" pitchFamily="34" charset="0"/>
                <a:cs typeface="Arial" pitchFamily="34" charset="0"/>
              </a:rPr>
              <a:t>Universal</a:t>
            </a:r>
            <a:endParaRPr lang="en-GB" sz="2000" b="1" dirty="0">
              <a:latin typeface="Arial" pitchFamily="34" charset="0"/>
              <a:cs typeface="Arial" pitchFamily="34" charset="0"/>
            </a:endParaRPr>
          </a:p>
        </p:txBody>
      </p:sp>
      <p:sp>
        <p:nvSpPr>
          <p:cNvPr id="19" name="Rectangle 18"/>
          <p:cNvSpPr/>
          <p:nvPr/>
        </p:nvSpPr>
        <p:spPr>
          <a:xfrm>
            <a:off x="539552" y="5229200"/>
            <a:ext cx="8280920" cy="432048"/>
          </a:xfrm>
          <a:prstGeom prst="rect">
            <a:avLst/>
          </a:prstGeom>
          <a:noFill/>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827584" y="5229200"/>
            <a:ext cx="7848872" cy="400110"/>
          </a:xfrm>
          <a:prstGeom prst="rect">
            <a:avLst/>
          </a:prstGeom>
          <a:noFill/>
        </p:spPr>
        <p:txBody>
          <a:bodyPr wrap="square" rtlCol="0">
            <a:spAutoFit/>
          </a:bodyPr>
          <a:lstStyle/>
          <a:p>
            <a:pPr algn="ctr"/>
            <a:r>
              <a:rPr lang="en-GB" sz="2000" b="1" dirty="0" smtClean="0">
                <a:latin typeface="Arial" pitchFamily="34" charset="0"/>
                <a:cs typeface="Arial" pitchFamily="34" charset="0"/>
              </a:rPr>
              <a:t>Training and Development</a:t>
            </a:r>
            <a:endParaRPr lang="en-GB" sz="2000" b="1" dirty="0">
              <a:latin typeface="Arial" pitchFamily="34" charset="0"/>
              <a:cs typeface="Arial" pitchFamily="34" charset="0"/>
            </a:endParaRPr>
          </a:p>
        </p:txBody>
      </p:sp>
      <p:sp>
        <p:nvSpPr>
          <p:cNvPr id="21" name="Isosceles Triangle 20"/>
          <p:cNvSpPr/>
          <p:nvPr/>
        </p:nvSpPr>
        <p:spPr>
          <a:xfrm>
            <a:off x="2627784" y="5661248"/>
            <a:ext cx="3960440" cy="1080120"/>
          </a:xfrm>
          <a:prstGeom prst="triangle">
            <a:avLst/>
          </a:prstGeom>
          <a:noFill/>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3239852" y="6021288"/>
            <a:ext cx="2772308" cy="707886"/>
          </a:xfrm>
          <a:prstGeom prst="rect">
            <a:avLst/>
          </a:prstGeom>
          <a:noFill/>
        </p:spPr>
        <p:txBody>
          <a:bodyPr wrap="square" rtlCol="0">
            <a:spAutoFit/>
          </a:bodyPr>
          <a:lstStyle/>
          <a:p>
            <a:pPr algn="ctr"/>
            <a:r>
              <a:rPr lang="en-GB" sz="2000" b="1" dirty="0" smtClean="0">
                <a:latin typeface="Arial" pitchFamily="34" charset="0"/>
                <a:cs typeface="Arial" pitchFamily="34" charset="0"/>
              </a:rPr>
              <a:t>Leadership &amp; Management</a:t>
            </a:r>
            <a:endParaRPr lang="en-GB" sz="2000" b="1" dirty="0">
              <a:latin typeface="Arial" pitchFamily="34" charset="0"/>
              <a:cs typeface="Arial" pitchFamily="34" charset="0"/>
            </a:endParaRPr>
          </a:p>
        </p:txBody>
      </p:sp>
      <p:sp>
        <p:nvSpPr>
          <p:cNvPr id="23" name="Right Triangle 22"/>
          <p:cNvSpPr/>
          <p:nvPr/>
        </p:nvSpPr>
        <p:spPr>
          <a:xfrm>
            <a:off x="4752020" y="2644463"/>
            <a:ext cx="2556284" cy="2584737"/>
          </a:xfrm>
          <a:prstGeom prst="rtTriangle">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ight Triangle 23"/>
          <p:cNvSpPr/>
          <p:nvPr/>
        </p:nvSpPr>
        <p:spPr>
          <a:xfrm rot="10800000">
            <a:off x="4788025" y="2636912"/>
            <a:ext cx="2556284" cy="2584737"/>
          </a:xfrm>
          <a:prstGeom prst="rtTriangle">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5364088" y="2793122"/>
            <a:ext cx="1944216" cy="707886"/>
          </a:xfrm>
          <a:prstGeom prst="rect">
            <a:avLst/>
          </a:prstGeom>
          <a:noFill/>
        </p:spPr>
        <p:txBody>
          <a:bodyPr wrap="square" rtlCol="0">
            <a:spAutoFit/>
          </a:bodyPr>
          <a:lstStyle/>
          <a:p>
            <a:pPr algn="ctr"/>
            <a:r>
              <a:rPr lang="en-GB" sz="2000" b="1" dirty="0" smtClean="0">
                <a:latin typeface="Arial" pitchFamily="34" charset="0"/>
                <a:cs typeface="Arial" pitchFamily="34" charset="0"/>
              </a:rPr>
              <a:t>Specialist </a:t>
            </a:r>
          </a:p>
          <a:p>
            <a:pPr algn="ctr"/>
            <a:r>
              <a:rPr lang="en-GB" sz="2000" b="1" dirty="0" smtClean="0">
                <a:latin typeface="Arial" pitchFamily="34" charset="0"/>
                <a:cs typeface="Arial" pitchFamily="34" charset="0"/>
              </a:rPr>
              <a:t>Workforce</a:t>
            </a:r>
            <a:endParaRPr lang="en-GB" sz="2000" b="1" dirty="0">
              <a:latin typeface="Arial" pitchFamily="34" charset="0"/>
              <a:cs typeface="Arial" pitchFamily="34" charset="0"/>
            </a:endParaRPr>
          </a:p>
        </p:txBody>
      </p:sp>
      <p:sp>
        <p:nvSpPr>
          <p:cNvPr id="27" name="TextBox 26"/>
          <p:cNvSpPr txBox="1"/>
          <p:nvPr/>
        </p:nvSpPr>
        <p:spPr>
          <a:xfrm>
            <a:off x="4788024" y="4377298"/>
            <a:ext cx="2304256" cy="707886"/>
          </a:xfrm>
          <a:prstGeom prst="rect">
            <a:avLst/>
          </a:prstGeom>
          <a:noFill/>
        </p:spPr>
        <p:txBody>
          <a:bodyPr wrap="square" rtlCol="0">
            <a:spAutoFit/>
          </a:bodyPr>
          <a:lstStyle/>
          <a:p>
            <a:r>
              <a:rPr lang="en-GB" sz="2000" b="1" dirty="0" smtClean="0">
                <a:latin typeface="Arial" pitchFamily="34" charset="0"/>
                <a:cs typeface="Arial" pitchFamily="34" charset="0"/>
              </a:rPr>
              <a:t>Wider </a:t>
            </a:r>
          </a:p>
          <a:p>
            <a:r>
              <a:rPr lang="en-GB" sz="2000" b="1" dirty="0" smtClean="0">
                <a:latin typeface="Arial" pitchFamily="34" charset="0"/>
                <a:cs typeface="Arial" pitchFamily="34" charset="0"/>
              </a:rPr>
              <a:t>Workforce</a:t>
            </a:r>
            <a:endParaRPr lang="en-GB" sz="2000" b="1" dirty="0">
              <a:latin typeface="Arial" pitchFamily="34" charset="0"/>
              <a:cs typeface="Arial" pitchFamily="34" charset="0"/>
            </a:endParaRPr>
          </a:p>
        </p:txBody>
      </p:sp>
    </p:spTree>
    <p:extLst>
      <p:ext uri="{BB962C8B-B14F-4D97-AF65-F5344CB8AC3E}">
        <p14:creationId xmlns="" xmlns:p14="http://schemas.microsoft.com/office/powerpoint/2010/main" val="20301567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Content Placeholder 5"/>
          <p:cNvSpPr>
            <a:spLocks noGrp="1"/>
          </p:cNvSpPr>
          <p:nvPr>
            <p:ph idx="1"/>
          </p:nvPr>
        </p:nvSpPr>
        <p:spPr>
          <a:xfrm>
            <a:off x="457200" y="1600201"/>
            <a:ext cx="8229600" cy="4260676"/>
          </a:xfrm>
        </p:spPr>
        <p:txBody>
          <a:bodyPr>
            <a:noAutofit/>
          </a:bodyPr>
          <a:lstStyle/>
          <a:p>
            <a:r>
              <a:rPr lang="en-US" sz="2400" dirty="0" smtClean="0">
                <a:latin typeface="Arial" pitchFamily="34" charset="0"/>
                <a:cs typeface="Arial" pitchFamily="34" charset="0"/>
              </a:rPr>
              <a:t>Shared aims, objectives and outcomes</a:t>
            </a:r>
          </a:p>
          <a:p>
            <a:r>
              <a:rPr lang="en-US" sz="2400" dirty="0" smtClean="0">
                <a:latin typeface="Arial" pitchFamily="34" charset="0"/>
                <a:cs typeface="Arial" pitchFamily="34" charset="0"/>
              </a:rPr>
              <a:t>New integrated pathways focusing on positive transitions at all key stages in life</a:t>
            </a:r>
          </a:p>
          <a:p>
            <a:r>
              <a:rPr lang="en-US" sz="2400" dirty="0" smtClean="0">
                <a:latin typeface="Arial" pitchFamily="34" charset="0"/>
                <a:cs typeface="Arial" pitchFamily="34" charset="0"/>
              </a:rPr>
              <a:t>Joint approaches to assessment, intervention and review</a:t>
            </a:r>
          </a:p>
          <a:p>
            <a:r>
              <a:rPr lang="en-US" sz="2400" dirty="0" smtClean="0">
                <a:latin typeface="Arial" pitchFamily="34" charset="0"/>
                <a:cs typeface="Arial" pitchFamily="34" charset="0"/>
              </a:rPr>
              <a:t>Joint approaches to early intervention and prevention</a:t>
            </a:r>
          </a:p>
          <a:p>
            <a:r>
              <a:rPr lang="en-US" sz="2400" dirty="0" smtClean="0">
                <a:latin typeface="Arial" pitchFamily="34" charset="0"/>
                <a:cs typeface="Arial" pitchFamily="34" charset="0"/>
              </a:rPr>
              <a:t>Promotion of family and community resilience</a:t>
            </a:r>
          </a:p>
          <a:p>
            <a:r>
              <a:rPr lang="en-US" sz="2400" dirty="0" smtClean="0">
                <a:latin typeface="Arial" pitchFamily="34" charset="0"/>
                <a:cs typeface="Arial" pitchFamily="34" charset="0"/>
              </a:rPr>
              <a:t>Key working functions</a:t>
            </a:r>
          </a:p>
          <a:p>
            <a:r>
              <a:rPr lang="en-US" sz="2400" dirty="0" smtClean="0">
                <a:latin typeface="Arial" pitchFamily="34" charset="0"/>
                <a:cs typeface="Arial" pitchFamily="34" charset="0"/>
              </a:rPr>
              <a:t>Joint approaches to workforce training and development</a:t>
            </a:r>
          </a:p>
          <a:p>
            <a:r>
              <a:rPr lang="en-US" sz="2400" dirty="0" smtClean="0">
                <a:latin typeface="Arial" pitchFamily="34" charset="0"/>
                <a:cs typeface="Arial" pitchFamily="34" charset="0"/>
              </a:rPr>
              <a:t>Co-location of staff</a:t>
            </a:r>
          </a:p>
          <a:p>
            <a:r>
              <a:rPr lang="en-US" sz="2400" dirty="0" smtClean="0">
                <a:latin typeface="Arial" pitchFamily="34" charset="0"/>
                <a:cs typeface="Arial" pitchFamily="34" charset="0"/>
              </a:rPr>
              <a:t>New multi-agency professional networks</a:t>
            </a:r>
          </a:p>
          <a:p>
            <a:endParaRPr lang="en-US" sz="2400" dirty="0" smtClean="0">
              <a:latin typeface="Arial" pitchFamily="34" charset="0"/>
              <a:cs typeface="Arial" pitchFamily="34" charset="0"/>
            </a:endParaRPr>
          </a:p>
          <a:p>
            <a:pPr marL="0" indent="0">
              <a:buNone/>
            </a:pPr>
            <a:endParaRPr lang="en-GB" sz="1800" dirty="0">
              <a:latin typeface="Arial" pitchFamily="34" charset="0"/>
              <a:cs typeface="Arial" pitchFamily="34" charset="0"/>
            </a:endParaRPr>
          </a:p>
          <a:p>
            <a:pPr marL="0" indent="0">
              <a:buNone/>
            </a:pPr>
            <a:endParaRPr lang="en-US" sz="2400" dirty="0" smtClean="0">
              <a:latin typeface="Arial" pitchFamily="34" charset="0"/>
              <a:cs typeface="Arial" pitchFamily="34" charset="0"/>
            </a:endParaRPr>
          </a:p>
          <a:p>
            <a:pPr lvl="1" algn="r">
              <a:buNone/>
            </a:pPr>
            <a:endParaRPr lang="en-US" sz="2400" dirty="0" smtClean="0">
              <a:latin typeface="Arial" pitchFamily="34" charset="0"/>
              <a:cs typeface="Arial" pitchFamily="34" charset="0"/>
            </a:endParaRPr>
          </a:p>
        </p:txBody>
      </p:sp>
      <p:pic>
        <p:nvPicPr>
          <p:cNvPr id="3076" name="Picture 2"/>
          <p:cNvPicPr>
            <a:picLocks noChangeAspect="1" noChangeArrowheads="1"/>
          </p:cNvPicPr>
          <p:nvPr/>
        </p:nvPicPr>
        <p:blipFill>
          <a:blip r:embed="rId3" cstate="print"/>
          <a:srcRect/>
          <a:stretch>
            <a:fillRect/>
          </a:stretch>
        </p:blipFill>
        <p:spPr bwMode="auto">
          <a:xfrm>
            <a:off x="6400801" y="6397152"/>
            <a:ext cx="2612160" cy="370119"/>
          </a:xfrm>
          <a:prstGeom prst="rect">
            <a:avLst/>
          </a:prstGeom>
          <a:noFill/>
          <a:ln w="9525">
            <a:noFill/>
            <a:round/>
            <a:headEnd/>
            <a:tailEnd/>
          </a:ln>
        </p:spPr>
      </p:pic>
      <p:pic>
        <p:nvPicPr>
          <p:cNvPr id="5" name="Picture 4"/>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sp>
        <p:nvSpPr>
          <p:cNvPr id="6" name="Title 4"/>
          <p:cNvSpPr>
            <a:spLocks noGrp="1"/>
          </p:cNvSpPr>
          <p:nvPr>
            <p:ph type="title"/>
          </p:nvPr>
        </p:nvSpPr>
        <p:spPr>
          <a:xfrm>
            <a:off x="457200" y="274638"/>
            <a:ext cx="8229600" cy="1143000"/>
          </a:xfrm>
          <a:solidFill>
            <a:schemeClr val="tx2"/>
          </a:solidFill>
        </p:spPr>
        <p:txBody>
          <a:bodyPr>
            <a:normAutofit fontScale="90000"/>
          </a:bodyPr>
          <a:lstStyle/>
          <a:p>
            <a:r>
              <a:rPr lang="en-US" b="1" dirty="0" smtClean="0">
                <a:solidFill>
                  <a:schemeClr val="bg1"/>
                </a:solidFill>
                <a:latin typeface="Arial" pitchFamily="34" charset="0"/>
                <a:cs typeface="Arial" pitchFamily="34" charset="0"/>
              </a:rPr>
              <a:t>Tip 5 – Whole system approach to meeting current &amp; future need</a:t>
            </a:r>
          </a:p>
        </p:txBody>
      </p:sp>
      <p:pic>
        <p:nvPicPr>
          <p:cNvPr id="7" name="Picture 3"/>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501117694"/>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Content Placeholder 5"/>
          <p:cNvSpPr>
            <a:spLocks noGrp="1"/>
          </p:cNvSpPr>
          <p:nvPr>
            <p:ph idx="1"/>
          </p:nvPr>
        </p:nvSpPr>
        <p:spPr>
          <a:xfrm>
            <a:off x="457200" y="1600201"/>
            <a:ext cx="8229600" cy="4260676"/>
          </a:xfrm>
        </p:spPr>
        <p:txBody>
          <a:bodyPr>
            <a:noAutofit/>
          </a:bodyPr>
          <a:lstStyle/>
          <a:p>
            <a:endParaRPr lang="en-US" sz="2400" dirty="0" smtClean="0">
              <a:latin typeface="Arial" pitchFamily="34" charset="0"/>
              <a:cs typeface="Arial" pitchFamily="34" charset="0"/>
            </a:endParaRPr>
          </a:p>
          <a:p>
            <a:pPr marL="0" indent="0">
              <a:buNone/>
            </a:pPr>
            <a:endParaRPr lang="en-GB" sz="1800" dirty="0">
              <a:latin typeface="Arial" pitchFamily="34" charset="0"/>
              <a:cs typeface="Arial" pitchFamily="34" charset="0"/>
            </a:endParaRPr>
          </a:p>
          <a:p>
            <a:pPr marL="0" indent="0">
              <a:buNone/>
            </a:pPr>
            <a:endParaRPr lang="en-US" sz="2400" dirty="0" smtClean="0">
              <a:latin typeface="Arial" pitchFamily="34" charset="0"/>
              <a:cs typeface="Arial" pitchFamily="34" charset="0"/>
            </a:endParaRPr>
          </a:p>
          <a:p>
            <a:pPr lvl="1" algn="r">
              <a:buNone/>
            </a:pPr>
            <a:endParaRPr lang="en-US" sz="2400" dirty="0" smtClean="0">
              <a:latin typeface="Arial" pitchFamily="34" charset="0"/>
              <a:cs typeface="Arial" pitchFamily="34" charset="0"/>
            </a:endParaRPr>
          </a:p>
        </p:txBody>
      </p:sp>
      <p:pic>
        <p:nvPicPr>
          <p:cNvPr id="3076" name="Picture 2"/>
          <p:cNvPicPr>
            <a:picLocks noChangeAspect="1" noChangeArrowheads="1"/>
          </p:cNvPicPr>
          <p:nvPr/>
        </p:nvPicPr>
        <p:blipFill>
          <a:blip r:embed="rId3" cstate="print"/>
          <a:srcRect/>
          <a:stretch>
            <a:fillRect/>
          </a:stretch>
        </p:blipFill>
        <p:spPr bwMode="auto">
          <a:xfrm>
            <a:off x="6400801" y="6397152"/>
            <a:ext cx="2612160" cy="370119"/>
          </a:xfrm>
          <a:prstGeom prst="rect">
            <a:avLst/>
          </a:prstGeom>
          <a:noFill/>
          <a:ln w="9525">
            <a:noFill/>
            <a:round/>
            <a:headEnd/>
            <a:tailEnd/>
          </a:ln>
        </p:spPr>
      </p:pic>
      <p:pic>
        <p:nvPicPr>
          <p:cNvPr id="5" name="Picture 4"/>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sp>
        <p:nvSpPr>
          <p:cNvPr id="6" name="Title 4"/>
          <p:cNvSpPr>
            <a:spLocks noGrp="1"/>
          </p:cNvSpPr>
          <p:nvPr>
            <p:ph type="title"/>
          </p:nvPr>
        </p:nvSpPr>
        <p:spPr>
          <a:xfrm>
            <a:off x="457200" y="274638"/>
            <a:ext cx="8229600" cy="1143000"/>
          </a:xfrm>
          <a:solidFill>
            <a:schemeClr val="tx2"/>
          </a:solidFill>
        </p:spPr>
        <p:txBody>
          <a:bodyPr>
            <a:normAutofit/>
          </a:bodyPr>
          <a:lstStyle/>
          <a:p>
            <a:r>
              <a:rPr lang="en-US" b="1" dirty="0" smtClean="0">
                <a:solidFill>
                  <a:schemeClr val="bg1"/>
                </a:solidFill>
                <a:latin typeface="Arial" pitchFamily="34" charset="0"/>
                <a:cs typeface="Arial" pitchFamily="34" charset="0"/>
              </a:rPr>
              <a:t>Tip 6 ‘Do’</a:t>
            </a:r>
          </a:p>
        </p:txBody>
      </p:sp>
      <p:pic>
        <p:nvPicPr>
          <p:cNvPr id="7" name="Picture 3"/>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8" name="Content Placeholder 2"/>
          <p:cNvSpPr txBox="1">
            <a:spLocks/>
          </p:cNvSpPr>
          <p:nvPr/>
        </p:nvSpPr>
        <p:spPr>
          <a:xfrm>
            <a:off x="457200" y="1600200"/>
            <a:ext cx="8229600" cy="475615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GB" sz="3200" b="0" i="0" u="none" strike="noStrike" kern="1200" cap="none" spc="0" normalizeH="0" baseline="0" noProof="0" dirty="0" smtClean="0">
              <a:ln>
                <a:noFill/>
              </a:ln>
              <a:solidFill>
                <a:schemeClr val="tx1"/>
              </a:solidFill>
              <a:effectLst/>
              <a:uLnTx/>
              <a:uFillTx/>
              <a:latin typeface="+mn-lt"/>
              <a:ea typeface="ＭＳ Ｐゴシック" charset="-128"/>
              <a:cs typeface="+mn-cs"/>
            </a:endParaRPr>
          </a:p>
          <a:p>
            <a:pPr marL="342900" lvl="0" indent="-342900">
              <a:spcBef>
                <a:spcPct val="20000"/>
              </a:spcBef>
              <a:buFont typeface="Arial" pitchFamily="34" charset="0"/>
              <a:buChar char="•"/>
              <a:defRPr/>
            </a:pPr>
            <a:r>
              <a:rPr lang="en-US" sz="3200" b="1" dirty="0" smtClean="0">
                <a:solidFill>
                  <a:schemeClr val="bg1"/>
                </a:solidFill>
                <a:latin typeface="Arial" pitchFamily="34" charset="0"/>
                <a:cs typeface="Arial" pitchFamily="34" charset="0"/>
              </a:rPr>
              <a:t>Personal Budgets</a:t>
            </a:r>
            <a:endParaRPr kumimoji="0" lang="en-GB" sz="3200" b="0" i="0" u="none" strike="noStrike" kern="1200" cap="none" spc="0" normalizeH="0" baseline="0" noProof="0" dirty="0" smtClean="0">
              <a:ln>
                <a:noFill/>
              </a:ln>
              <a:solidFill>
                <a:schemeClr val="tx1"/>
              </a:solidFill>
              <a:effectLst/>
              <a:uLnTx/>
              <a:uFillTx/>
              <a:latin typeface="+mn-lt"/>
              <a:ea typeface="ＭＳ Ｐゴシック" charset="-128"/>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800" b="0" i="0" u="none" strike="noStrike" kern="1200" cap="none" spc="0" normalizeH="0" baseline="0" noProof="0" dirty="0" smtClean="0">
                <a:ln>
                  <a:noFill/>
                </a:ln>
                <a:solidFill>
                  <a:schemeClr val="tx1"/>
                </a:solidFill>
                <a:effectLst/>
                <a:uLnTx/>
                <a:uFillTx/>
                <a:latin typeface="+mn-lt"/>
                <a:ea typeface="ＭＳ Ｐゴシック" charset="-128"/>
                <a:cs typeface="+mn-cs"/>
              </a:rPr>
              <a:t>By 2014 all parents in receipt of new Health, Social care and education plans (or statements) will be able to request a personal budget </a:t>
            </a:r>
          </a:p>
        </p:txBody>
      </p:sp>
    </p:spTree>
    <p:extLst>
      <p:ext uri="{BB962C8B-B14F-4D97-AF65-F5344CB8AC3E}">
        <p14:creationId xmlns="" xmlns:p14="http://schemas.microsoft.com/office/powerpoint/2010/main" val="2777123951"/>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4498975" y="4148138"/>
            <a:ext cx="2520950" cy="2160587"/>
          </a:xfrm>
          <a:prstGeom prst="round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b="1" dirty="0">
                <a:latin typeface="Arial" pitchFamily="34" charset="0"/>
                <a:cs typeface="Arial" pitchFamily="34" charset="0"/>
              </a:rPr>
              <a:t>Choice &amp; Control Self-directed support</a:t>
            </a:r>
          </a:p>
        </p:txBody>
      </p:sp>
      <p:sp>
        <p:nvSpPr>
          <p:cNvPr id="11268" name="TextBox 1"/>
          <p:cNvSpPr txBox="1">
            <a:spLocks noChangeArrowheads="1"/>
          </p:cNvSpPr>
          <p:nvPr/>
        </p:nvSpPr>
        <p:spPr bwMode="auto">
          <a:xfrm>
            <a:off x="539750" y="1412875"/>
            <a:ext cx="8064500" cy="954088"/>
          </a:xfrm>
          <a:prstGeom prst="rect">
            <a:avLst/>
          </a:prstGeom>
          <a:noFill/>
          <a:ln w="9525">
            <a:noFill/>
            <a:miter lim="800000"/>
            <a:headEnd/>
            <a:tailEnd/>
          </a:ln>
        </p:spPr>
        <p:txBody>
          <a:bodyPr>
            <a:spAutoFit/>
          </a:bodyPr>
          <a:lstStyle/>
          <a:p>
            <a:endParaRPr lang="en-GB" sz="2800" b="1">
              <a:latin typeface="Arial" pitchFamily="34" charset="0"/>
            </a:endParaRPr>
          </a:p>
          <a:p>
            <a:endParaRPr lang="en-GB" sz="2800">
              <a:latin typeface="Arial" pitchFamily="34" charset="0"/>
            </a:endParaRPr>
          </a:p>
        </p:txBody>
      </p:sp>
      <p:sp>
        <p:nvSpPr>
          <p:cNvPr id="11269" name="Text Box 2"/>
          <p:cNvSpPr txBox="1">
            <a:spLocks noChangeArrowheads="1"/>
          </p:cNvSpPr>
          <p:nvPr/>
        </p:nvSpPr>
        <p:spPr bwMode="auto">
          <a:xfrm>
            <a:off x="685800" y="1417637"/>
            <a:ext cx="7772400" cy="5106987"/>
          </a:xfrm>
          <a:prstGeom prst="rect">
            <a:avLst/>
          </a:prstGeom>
          <a:noFill/>
          <a:ln w="9525">
            <a:noFill/>
            <a:round/>
            <a:headEnd/>
            <a:tailEnd/>
          </a:ln>
        </p:spPr>
        <p:txBody>
          <a:bodyPr/>
          <a:lstStyle/>
          <a:p>
            <a:pPr marL="341313" indent="-339725" eaLnBrk="0" hangingPunct="0">
              <a:lnSpc>
                <a:spcPct val="80000"/>
              </a:lnSpc>
              <a:spcBef>
                <a:spcPts val="600"/>
              </a:spcBef>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n-GB" sz="2400" b="1" dirty="0">
              <a:latin typeface="Arial" pitchFamily="34" charset="0"/>
            </a:endParaRPr>
          </a:p>
          <a:p>
            <a:pPr marL="341313" indent="-339725" eaLnBrk="0" hangingPunct="0">
              <a:lnSpc>
                <a:spcPct val="80000"/>
              </a:lnSpc>
              <a:spcBef>
                <a:spcPts val="600"/>
              </a:spcBef>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n-GB" sz="2000" dirty="0">
              <a:latin typeface="Arial" pitchFamily="34" charset="0"/>
            </a:endParaRPr>
          </a:p>
          <a:p>
            <a:pPr marL="739775" lvl="1" indent="-282575" eaLnBrk="0" hangingPunct="0">
              <a:lnSpc>
                <a:spcPct val="80000"/>
              </a:lnSpc>
              <a:spcBef>
                <a:spcPts val="500"/>
              </a:spcBef>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n-GB" sz="2000" dirty="0">
              <a:solidFill>
                <a:srgbClr val="008080"/>
              </a:solidFill>
              <a:latin typeface="Arial" pitchFamily="34" charset="0"/>
            </a:endParaRPr>
          </a:p>
        </p:txBody>
      </p:sp>
      <p:sp>
        <p:nvSpPr>
          <p:cNvPr id="6" name="Rounded Rectangle 5"/>
          <p:cNvSpPr/>
          <p:nvPr/>
        </p:nvSpPr>
        <p:spPr>
          <a:xfrm>
            <a:off x="1692275" y="1773238"/>
            <a:ext cx="2519363" cy="216058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b="1" dirty="0">
                <a:latin typeface="Arial" pitchFamily="34" charset="0"/>
                <a:cs typeface="Arial" pitchFamily="34" charset="0"/>
              </a:rPr>
              <a:t>Universal services &amp; mainstream</a:t>
            </a:r>
          </a:p>
        </p:txBody>
      </p:sp>
      <p:sp>
        <p:nvSpPr>
          <p:cNvPr id="8" name="Rounded Rectangle 7"/>
          <p:cNvSpPr/>
          <p:nvPr/>
        </p:nvSpPr>
        <p:spPr>
          <a:xfrm>
            <a:off x="4427538" y="1773238"/>
            <a:ext cx="2520950" cy="2160587"/>
          </a:xfrm>
          <a:prstGeom prst="roundRect">
            <a:avLst/>
          </a:prstGeom>
          <a:solidFill>
            <a:srgbClr val="FF66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b="1" dirty="0">
                <a:latin typeface="Arial" pitchFamily="34" charset="0"/>
                <a:cs typeface="Arial" pitchFamily="34" charset="0"/>
              </a:rPr>
              <a:t>Targeted services &amp; support</a:t>
            </a:r>
          </a:p>
        </p:txBody>
      </p:sp>
      <p:sp>
        <p:nvSpPr>
          <p:cNvPr id="10" name="Rounded Rectangle 9"/>
          <p:cNvSpPr/>
          <p:nvPr/>
        </p:nvSpPr>
        <p:spPr>
          <a:xfrm>
            <a:off x="1763713" y="4148138"/>
            <a:ext cx="2520950" cy="2160587"/>
          </a:xfrm>
          <a:prstGeom prst="roundRect">
            <a:avLst/>
          </a:prstGeom>
          <a:solidFill>
            <a:srgbClr val="FFCC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b="1" dirty="0">
                <a:latin typeface="Arial" pitchFamily="34" charset="0"/>
                <a:cs typeface="Arial" pitchFamily="34" charset="0"/>
              </a:rPr>
              <a:t>Social capital &amp; community wealth</a:t>
            </a:r>
          </a:p>
        </p:txBody>
      </p:sp>
      <p:sp>
        <p:nvSpPr>
          <p:cNvPr id="4" name="Oval 3"/>
          <p:cNvSpPr/>
          <p:nvPr/>
        </p:nvSpPr>
        <p:spPr>
          <a:xfrm>
            <a:off x="3563938" y="3068638"/>
            <a:ext cx="1800225" cy="1728787"/>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latin typeface="Arial" pitchFamily="34" charset="0"/>
                <a:cs typeface="Arial" pitchFamily="34" charset="0"/>
              </a:rPr>
              <a:t>Child &amp; Family</a:t>
            </a:r>
          </a:p>
        </p:txBody>
      </p:sp>
      <p:sp>
        <p:nvSpPr>
          <p:cNvPr id="11" name="Title 4"/>
          <p:cNvSpPr txBox="1">
            <a:spLocks/>
          </p:cNvSpPr>
          <p:nvPr/>
        </p:nvSpPr>
        <p:spPr>
          <a:xfrm>
            <a:off x="457200" y="274638"/>
            <a:ext cx="8229600" cy="1143000"/>
          </a:xfrm>
          <a:prstGeom prst="rect">
            <a:avLst/>
          </a:prstGeom>
          <a:solidFill>
            <a:schemeClr val="tx2"/>
          </a:solidFill>
        </p:spPr>
        <p:txBody>
          <a:bodyPr vert="horz" lIns="91440" tIns="45720" rIns="91440" bIns="45720" rtlCol="0" anchor="b">
            <a:normAutofit fontScale="97500"/>
          </a:bodyPr>
          <a:lstStyle>
            <a:lvl1pPr algn="l" defTabSz="914400" rtl="0" eaLnBrk="1" latinLnBrk="0" hangingPunct="1">
              <a:spcBef>
                <a:spcPct val="0"/>
              </a:spcBef>
              <a:buNone/>
              <a:defRPr sz="2000" b="1" kern="1200">
                <a:solidFill>
                  <a:schemeClr val="tx1"/>
                </a:solidFill>
                <a:latin typeface="+mj-lt"/>
                <a:ea typeface="+mj-ea"/>
                <a:cs typeface="+mj-cs"/>
              </a:defRPr>
            </a:lvl1pPr>
          </a:lstStyle>
          <a:p>
            <a:pPr algn="ctr"/>
            <a:r>
              <a:rPr lang="en-US" sz="2800" dirty="0" smtClean="0">
                <a:solidFill>
                  <a:schemeClr val="bg1"/>
                </a:solidFill>
                <a:latin typeface="Arial" pitchFamily="34" charset="0"/>
                <a:cs typeface="Arial" pitchFamily="34" charset="0"/>
              </a:rPr>
              <a:t>Tip 6 </a:t>
            </a:r>
            <a:r>
              <a:rPr lang="en-US" sz="2800" dirty="0" err="1" smtClean="0">
                <a:solidFill>
                  <a:schemeClr val="bg1"/>
                </a:solidFill>
                <a:latin typeface="Arial" pitchFamily="34" charset="0"/>
                <a:cs typeface="Arial" pitchFamily="34" charset="0"/>
              </a:rPr>
              <a:t>Personalisation</a:t>
            </a:r>
            <a:r>
              <a:rPr lang="en-US" sz="2800" dirty="0" smtClean="0">
                <a:solidFill>
                  <a:schemeClr val="bg1"/>
                </a:solidFill>
                <a:latin typeface="Arial" pitchFamily="34" charset="0"/>
                <a:cs typeface="Arial" pitchFamily="34" charset="0"/>
              </a:rPr>
              <a:t> &amp; Promoting choice and control</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bwMode="auto">
          <a:solidFill>
            <a:schemeClr val="tx2"/>
          </a:solidFill>
          <a:ln>
            <a:miter lim="800000"/>
            <a:headEnd/>
            <a:tailEnd/>
          </a:ln>
        </p:spPr>
        <p:txBody>
          <a:bodyPr vert="horz" wrap="square" lIns="91440" tIns="45720" rIns="91440" bIns="45720" numCol="1" compatLnSpc="1">
            <a:prstTxWarp prst="textNoShape">
              <a:avLst/>
            </a:prstTxWarp>
          </a:bodyPr>
          <a:lstStyle/>
          <a:p>
            <a:r>
              <a:rPr lang="en-GB" sz="3200" b="1" dirty="0" smtClean="0">
                <a:solidFill>
                  <a:schemeClr val="bg1"/>
                </a:solidFill>
                <a:latin typeface="Arial" charset="0"/>
                <a:cs typeface="Arial" charset="0"/>
              </a:rPr>
              <a:t>Personal Budgets – what do we know?</a:t>
            </a:r>
          </a:p>
        </p:txBody>
      </p:sp>
      <p:sp>
        <p:nvSpPr>
          <p:cNvPr id="3" name="Content Placeholder 2"/>
          <p:cNvSpPr>
            <a:spLocks noGrp="1"/>
          </p:cNvSpPr>
          <p:nvPr>
            <p:ph idx="1"/>
          </p:nvPr>
        </p:nvSpPr>
        <p:spPr>
          <a:xfrm>
            <a:off x="457200" y="1600200"/>
            <a:ext cx="8229600" cy="4756150"/>
          </a:xfrm>
        </p:spPr>
        <p:txBody>
          <a:bodyPr/>
          <a:lstStyle/>
          <a:p>
            <a:pPr>
              <a:defRPr/>
            </a:pPr>
            <a:r>
              <a:rPr lang="en-GB" dirty="0" smtClean="0"/>
              <a:t>PBs are one element of a personalised approach </a:t>
            </a:r>
          </a:p>
          <a:p>
            <a:pPr>
              <a:defRPr/>
            </a:pPr>
            <a:r>
              <a:rPr lang="en-GB" dirty="0" smtClean="0"/>
              <a:t>They should be seen as an integral part of the co-ordinated assessment and Education, Health &amp; Care Plan process</a:t>
            </a:r>
          </a:p>
          <a:p>
            <a:pPr>
              <a:defRPr/>
            </a:pPr>
            <a:r>
              <a:rPr lang="en-GB" dirty="0" smtClean="0"/>
              <a:t>They should have a clear focus on improving outcomes for children &amp; young people with SEN</a:t>
            </a:r>
          </a:p>
          <a:p>
            <a:pPr>
              <a:buFont typeface="Arial" pitchFamily="34" charset="0"/>
              <a:buChar char="•"/>
              <a:defRPr/>
            </a:pPr>
            <a:endParaRPr lang="en-GB"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bwMode="auto">
          <a:solidFill>
            <a:schemeClr val="tx2"/>
          </a:solidFill>
          <a:ln>
            <a:miter lim="800000"/>
            <a:headEnd/>
            <a:tailEnd/>
          </a:ln>
        </p:spPr>
        <p:txBody>
          <a:bodyPr vert="horz" wrap="square" lIns="91440" tIns="45720" rIns="91440" bIns="45720" numCol="1" compatLnSpc="1">
            <a:prstTxWarp prst="textNoShape">
              <a:avLst/>
            </a:prstTxWarp>
            <a:normAutofit fontScale="90000"/>
          </a:bodyPr>
          <a:lstStyle/>
          <a:p>
            <a:r>
              <a:rPr lang="en-GB" b="1" dirty="0" smtClean="0">
                <a:solidFill>
                  <a:schemeClr val="bg1"/>
                </a:solidFill>
                <a:latin typeface="Arial" charset="0"/>
                <a:cs typeface="Arial" charset="0"/>
              </a:rPr>
              <a:t>What does the draft legislation/indicative say?</a:t>
            </a:r>
          </a:p>
        </p:txBody>
      </p:sp>
      <p:sp>
        <p:nvSpPr>
          <p:cNvPr id="3" name="Content Placeholder 2"/>
          <p:cNvSpPr>
            <a:spLocks noGrp="1"/>
          </p:cNvSpPr>
          <p:nvPr>
            <p:ph idx="1"/>
          </p:nvPr>
        </p:nvSpPr>
        <p:spPr>
          <a:xfrm>
            <a:off x="457200" y="1600200"/>
            <a:ext cx="8229600" cy="4756150"/>
          </a:xfrm>
        </p:spPr>
        <p:txBody>
          <a:bodyPr/>
          <a:lstStyle/>
          <a:p>
            <a:pPr>
              <a:defRPr/>
            </a:pPr>
            <a:r>
              <a:rPr lang="en-GB" dirty="0" smtClean="0">
                <a:latin typeface="Arial" pitchFamily="34" charset="0"/>
                <a:cs typeface="Arial" pitchFamily="34" charset="0"/>
              </a:rPr>
              <a:t>A PB is “an amount available to secure particular provision in the plan with a view to the child’s parents or the young person being involved in securing the provision”.</a:t>
            </a:r>
          </a:p>
          <a:p>
            <a:pPr>
              <a:buNone/>
              <a:defRPr/>
            </a:pPr>
            <a:endParaRPr lang="en-GB" dirty="0" smtClean="0">
              <a:latin typeface="Arial" pitchFamily="34" charset="0"/>
              <a:cs typeface="Arial" pitchFamily="34" charset="0"/>
            </a:endParaRPr>
          </a:p>
          <a:p>
            <a:pPr>
              <a:defRPr/>
            </a:pPr>
            <a:r>
              <a:rPr lang="en-GB" dirty="0" smtClean="0">
                <a:latin typeface="Arial" pitchFamily="34" charset="0"/>
                <a:cs typeface="Arial" pitchFamily="34" charset="0"/>
              </a:rPr>
              <a:t>COP – describes a PB as “An amount of money identified by the LA to deliver all or some of the provisions set out in an EHC Plan”.</a:t>
            </a:r>
          </a:p>
          <a:p>
            <a:pPr>
              <a:defRPr/>
            </a:pPr>
            <a:endParaRPr lang="en-GB"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4"/>
          <p:cNvSpPr>
            <a:spLocks noGrp="1"/>
          </p:cNvSpPr>
          <p:nvPr>
            <p:ph type="title"/>
          </p:nvPr>
        </p:nvSpPr>
        <p:spPr bwMode="auto">
          <a:solidFill>
            <a:schemeClr val="tx2"/>
          </a:solidFill>
          <a:ln>
            <a:miter lim="800000"/>
            <a:headEnd/>
            <a:tailEnd/>
          </a:ln>
        </p:spPr>
        <p:txBody>
          <a:bodyPr vert="horz" wrap="square" lIns="91440" tIns="45720" rIns="91440" bIns="45720" numCol="1" compatLnSpc="1">
            <a:prstTxWarp prst="textNoShape">
              <a:avLst/>
            </a:prstTxWarp>
            <a:normAutofit/>
          </a:bodyPr>
          <a:lstStyle/>
          <a:p>
            <a:r>
              <a:rPr lang="en-GB" sz="3600" b="1" dirty="0" smtClean="0">
                <a:solidFill>
                  <a:schemeClr val="bg1"/>
                </a:solidFill>
                <a:latin typeface="Arial" charset="0"/>
                <a:cs typeface="Arial" charset="0"/>
              </a:rPr>
              <a:t>Accelerated testing group</a:t>
            </a:r>
            <a:endParaRPr lang="en-GB" sz="4800" b="1" dirty="0" smtClean="0">
              <a:solidFill>
                <a:schemeClr val="bg1"/>
              </a:solidFill>
              <a:latin typeface="Arial" charset="0"/>
              <a:cs typeface="Arial" charset="0"/>
            </a:endParaRPr>
          </a:p>
        </p:txBody>
      </p:sp>
      <p:sp>
        <p:nvSpPr>
          <p:cNvPr id="6" name="Content Placeholder 5"/>
          <p:cNvSpPr>
            <a:spLocks noGrp="1"/>
          </p:cNvSpPr>
          <p:nvPr>
            <p:ph idx="1"/>
          </p:nvPr>
        </p:nvSpPr>
        <p:spPr>
          <a:xfrm>
            <a:off x="457200" y="1600200"/>
            <a:ext cx="8229600" cy="4756150"/>
          </a:xfrm>
        </p:spPr>
        <p:txBody>
          <a:bodyPr/>
          <a:lstStyle/>
          <a:p>
            <a:pPr>
              <a:spcBef>
                <a:spcPct val="0"/>
              </a:spcBef>
              <a:spcAft>
                <a:spcPts val="1200"/>
              </a:spcAft>
              <a:defRPr/>
            </a:pPr>
            <a:r>
              <a:rPr lang="en-GB" sz="2800" dirty="0" smtClean="0">
                <a:latin typeface="Arial" pitchFamily="34" charset="0"/>
                <a:cs typeface="Arial" pitchFamily="34" charset="0"/>
              </a:rPr>
              <a:t>Response to the Select Committee challenge</a:t>
            </a:r>
          </a:p>
          <a:p>
            <a:pPr>
              <a:spcBef>
                <a:spcPct val="0"/>
              </a:spcBef>
              <a:spcAft>
                <a:spcPts val="1200"/>
              </a:spcAft>
              <a:defRPr/>
            </a:pPr>
            <a:r>
              <a:rPr lang="en-GB" sz="2800" dirty="0" smtClean="0">
                <a:latin typeface="Arial" pitchFamily="34" charset="0"/>
                <a:cs typeface="Arial" pitchFamily="34" charset="0"/>
              </a:rPr>
              <a:t>Targeted work with small groups of children and young people</a:t>
            </a:r>
          </a:p>
          <a:p>
            <a:pPr>
              <a:spcBef>
                <a:spcPct val="0"/>
              </a:spcBef>
              <a:spcAft>
                <a:spcPts val="1200"/>
              </a:spcAft>
              <a:defRPr/>
            </a:pPr>
            <a:r>
              <a:rPr lang="en-GB" sz="2800" dirty="0" smtClean="0">
                <a:latin typeface="Arial" pitchFamily="34" charset="0"/>
                <a:cs typeface="Arial" pitchFamily="34" charset="0"/>
              </a:rPr>
              <a:t>Working with schools or colleges, with an emphasis on mainstream, but not to exclusion of specialist provision.</a:t>
            </a:r>
          </a:p>
          <a:p>
            <a:pPr>
              <a:spcBef>
                <a:spcPct val="0"/>
              </a:spcBef>
              <a:spcAft>
                <a:spcPts val="1200"/>
              </a:spcAft>
              <a:defRPr/>
            </a:pPr>
            <a:r>
              <a:rPr lang="en-GB" sz="2800" dirty="0" smtClean="0">
                <a:latin typeface="Arial" pitchFamily="34" charset="0"/>
                <a:cs typeface="Arial" pitchFamily="34" charset="0"/>
              </a:rPr>
              <a:t>Supported by external partners</a:t>
            </a:r>
          </a:p>
          <a:p>
            <a:pPr>
              <a:spcBef>
                <a:spcPct val="0"/>
              </a:spcBef>
              <a:spcAft>
                <a:spcPts val="1200"/>
              </a:spcAft>
              <a:defRPr/>
            </a:pPr>
            <a:r>
              <a:rPr lang="en-GB" sz="2800" dirty="0" smtClean="0">
                <a:latin typeface="Arial" pitchFamily="34" charset="0"/>
                <a:cs typeface="Arial" pitchFamily="34" charset="0"/>
              </a:rPr>
              <a:t>Case studies, including key lessons along the way.</a:t>
            </a:r>
          </a:p>
          <a:p>
            <a:pPr>
              <a:defRPr/>
            </a:pPr>
            <a:endParaRPr lang="en-GB"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bwMode="auto">
          <a:xfrm>
            <a:off x="457200" y="260350"/>
            <a:ext cx="8229600" cy="1035050"/>
          </a:xfrm>
          <a:solidFill>
            <a:schemeClr val="tx2"/>
          </a:solidFill>
          <a:ln>
            <a:miter lim="800000"/>
            <a:headEnd/>
            <a:tailEnd/>
          </a:ln>
        </p:spPr>
        <p:txBody>
          <a:bodyPr vert="horz" wrap="square" lIns="91440" tIns="45720" rIns="91440" bIns="45720" numCol="1" compatLnSpc="1">
            <a:prstTxWarp prst="textNoShape">
              <a:avLst/>
            </a:prstTxWarp>
            <a:noAutofit/>
          </a:bodyPr>
          <a:lstStyle/>
          <a:p>
            <a:pPr>
              <a:defRPr/>
            </a:pPr>
            <a:r>
              <a:rPr lang="en-GB" sz="3200" b="1" dirty="0" smtClean="0">
                <a:solidFill>
                  <a:schemeClr val="bg1"/>
                </a:solidFill>
                <a:latin typeface="Arial" charset="0"/>
                <a:cs typeface="Arial" charset="0"/>
              </a:rPr>
              <a:t>Emerging principles – personal budgets should:</a:t>
            </a:r>
            <a:r>
              <a:rPr lang="en-GB" b="1" dirty="0" smtClean="0">
                <a:solidFill>
                  <a:schemeClr val="bg1"/>
                </a:solidFill>
                <a:latin typeface="Arial" charset="0"/>
                <a:cs typeface="Arial" charset="0"/>
              </a:rPr>
              <a:t>		</a:t>
            </a:r>
          </a:p>
        </p:txBody>
      </p:sp>
      <p:sp>
        <p:nvSpPr>
          <p:cNvPr id="6" name="Rectangle 3"/>
          <p:cNvSpPr>
            <a:spLocks noGrp="1" noChangeArrowheads="1"/>
          </p:cNvSpPr>
          <p:nvPr>
            <p:ph idx="1"/>
          </p:nvPr>
        </p:nvSpPr>
        <p:spPr>
          <a:xfrm>
            <a:off x="457200" y="1600200"/>
            <a:ext cx="8229600" cy="4756150"/>
          </a:xfrm>
        </p:spPr>
        <p:txBody>
          <a:bodyPr/>
          <a:lstStyle/>
          <a:p>
            <a:pPr hangingPunct="1">
              <a:spcBef>
                <a:spcPts val="0"/>
              </a:spcBef>
              <a:spcAft>
                <a:spcPts val="1200"/>
              </a:spcAft>
              <a:defRPr/>
            </a:pPr>
            <a:r>
              <a:rPr lang="en-GB" sz="1800" dirty="0" smtClean="0">
                <a:latin typeface="Arial" pitchFamily="34" charset="0"/>
                <a:cs typeface="Arial" pitchFamily="34" charset="0"/>
              </a:rPr>
              <a:t>be based on clear, agreed outcomes</a:t>
            </a:r>
          </a:p>
          <a:p>
            <a:pPr hangingPunct="1">
              <a:spcBef>
                <a:spcPts val="0"/>
              </a:spcBef>
              <a:spcAft>
                <a:spcPts val="1200"/>
              </a:spcAft>
              <a:defRPr/>
            </a:pPr>
            <a:r>
              <a:rPr lang="en-GB" sz="1800" dirty="0" smtClean="0">
                <a:latin typeface="Arial" pitchFamily="34" charset="0"/>
                <a:cs typeface="Arial" pitchFamily="34" charset="0"/>
              </a:rPr>
              <a:t>be transparent and challengeable</a:t>
            </a:r>
          </a:p>
          <a:p>
            <a:pPr hangingPunct="1">
              <a:spcBef>
                <a:spcPts val="0"/>
              </a:spcBef>
              <a:spcAft>
                <a:spcPts val="1200"/>
              </a:spcAft>
              <a:defRPr/>
            </a:pPr>
            <a:r>
              <a:rPr lang="en-GB" sz="1800" dirty="0" smtClean="0">
                <a:latin typeface="Arial" pitchFamily="34" charset="0"/>
                <a:cs typeface="Arial" pitchFamily="34" charset="0"/>
              </a:rPr>
              <a:t>allow families and young people to manage agreed elements of the additional and individual support they need </a:t>
            </a:r>
          </a:p>
          <a:p>
            <a:pPr hangingPunct="1">
              <a:spcBef>
                <a:spcPts val="0"/>
              </a:spcBef>
              <a:spcAft>
                <a:spcPts val="1200"/>
              </a:spcAft>
              <a:defRPr/>
            </a:pPr>
            <a:r>
              <a:rPr lang="en-GB" sz="1800" dirty="0" smtClean="0">
                <a:latin typeface="Arial" pitchFamily="34" charset="0"/>
                <a:cs typeface="Arial" pitchFamily="34" charset="0"/>
              </a:rPr>
              <a:t>be part of the planning process in order to empower creative solutions</a:t>
            </a:r>
          </a:p>
          <a:p>
            <a:pPr hangingPunct="1">
              <a:spcBef>
                <a:spcPts val="0"/>
              </a:spcBef>
              <a:spcAft>
                <a:spcPts val="1200"/>
              </a:spcAft>
              <a:defRPr/>
            </a:pPr>
            <a:r>
              <a:rPr lang="en-GB" sz="1800" dirty="0" smtClean="0">
                <a:latin typeface="Arial" pitchFamily="34" charset="0"/>
                <a:cs typeface="Arial" pitchFamily="34" charset="0"/>
              </a:rPr>
              <a:t>reflect the holistic nature of an EHCP, covering education, health and care as appropriate, where additional and individual support is needed </a:t>
            </a:r>
          </a:p>
          <a:p>
            <a:pPr hangingPunct="1">
              <a:spcBef>
                <a:spcPts val="0"/>
              </a:spcBef>
              <a:spcAft>
                <a:spcPts val="1200"/>
              </a:spcAft>
              <a:defRPr/>
            </a:pPr>
            <a:r>
              <a:rPr lang="en-GB" sz="1800" dirty="0" smtClean="0">
                <a:latin typeface="Arial" pitchFamily="34" charset="0"/>
                <a:cs typeface="Arial" pitchFamily="34" charset="0"/>
              </a:rPr>
              <a:t>come with support for parents and young people to take up and manage them </a:t>
            </a:r>
          </a:p>
          <a:p>
            <a:pPr hangingPunct="1">
              <a:spcBef>
                <a:spcPts val="0"/>
              </a:spcBef>
              <a:spcAft>
                <a:spcPts val="1200"/>
              </a:spcAft>
              <a:defRPr/>
            </a:pPr>
            <a:r>
              <a:rPr lang="en-GB" sz="1800" dirty="0" smtClean="0">
                <a:latin typeface="Arial" pitchFamily="34" charset="0"/>
                <a:cs typeface="Arial" pitchFamily="34" charset="0"/>
              </a:rPr>
              <a:t>support and inform market development</a:t>
            </a:r>
          </a:p>
          <a:p>
            <a:pPr>
              <a:spcBef>
                <a:spcPts val="0"/>
              </a:spcBef>
              <a:spcAft>
                <a:spcPts val="1200"/>
              </a:spcAft>
              <a:defRPr/>
            </a:pPr>
            <a:r>
              <a:rPr lang="en-GB" sz="1800" dirty="0" smtClean="0">
                <a:latin typeface="Arial" pitchFamily="34" charset="0"/>
                <a:cs typeface="Arial" pitchFamily="34" charset="0"/>
              </a:rPr>
              <a:t>allow for local flexibility.</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1"/>
          <p:cNvPicPr>
            <a:picLocks noChangeAspect="1"/>
          </p:cNvPicPr>
          <p:nvPr/>
        </p:nvPicPr>
        <p:blipFill>
          <a:blip r:embed="rId2" cstate="print"/>
          <a:srcRect/>
          <a:stretch>
            <a:fillRect/>
          </a:stretch>
        </p:blipFill>
        <p:spPr bwMode="auto">
          <a:xfrm>
            <a:off x="268288" y="284163"/>
            <a:ext cx="8607425" cy="62896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bwMode="auto">
          <a:xfrm>
            <a:off x="457200" y="115888"/>
            <a:ext cx="8229600" cy="864840"/>
          </a:xfrm>
          <a:solidFill>
            <a:schemeClr val="tx2"/>
          </a:solidFill>
          <a:ln>
            <a:miter lim="800000"/>
            <a:headEnd/>
            <a:tailEnd/>
          </a:ln>
        </p:spPr>
        <p:txBody>
          <a:bodyPr vert="horz" wrap="square" lIns="91440" tIns="45720" rIns="91440" bIns="45720" numCol="1" compatLnSpc="1">
            <a:prstTxWarp prst="textNoShape">
              <a:avLst/>
            </a:prstTxWarp>
            <a:normAutofit/>
          </a:bodyPr>
          <a:lstStyle/>
          <a:p>
            <a:pPr eaLnBrk="1" hangingPunct="1"/>
            <a:r>
              <a:rPr lang="en-GB" sz="4000" b="1" dirty="0" smtClean="0">
                <a:solidFill>
                  <a:schemeClr val="bg1"/>
                </a:solidFill>
                <a:latin typeface="Arial" charset="0"/>
                <a:cs typeface="Arial" charset="0"/>
              </a:rPr>
              <a:t>Funding EHC personal budgets</a:t>
            </a:r>
          </a:p>
        </p:txBody>
      </p:sp>
      <p:grpSp>
        <p:nvGrpSpPr>
          <p:cNvPr id="2" name="Group 12"/>
          <p:cNvGrpSpPr>
            <a:grpSpLocks/>
          </p:cNvGrpSpPr>
          <p:nvPr/>
        </p:nvGrpSpPr>
        <p:grpSpPr bwMode="auto">
          <a:xfrm>
            <a:off x="1331913" y="1158875"/>
            <a:ext cx="6480175" cy="5438775"/>
            <a:chOff x="1331640" y="1230701"/>
            <a:chExt cx="6480719" cy="5438659"/>
          </a:xfrm>
        </p:grpSpPr>
        <p:sp>
          <p:nvSpPr>
            <p:cNvPr id="9" name="Rounded Rectangle 8"/>
            <p:cNvSpPr/>
            <p:nvPr/>
          </p:nvSpPr>
          <p:spPr bwMode="auto">
            <a:xfrm rot="5400000">
              <a:off x="4937342" y="2857739"/>
              <a:ext cx="3557511" cy="2192522"/>
            </a:xfrm>
            <a:prstGeom prst="roundRect">
              <a:avLst/>
            </a:prstGeom>
            <a:solidFill>
              <a:schemeClr val="bg1">
                <a:lumMod val="95000"/>
              </a:schemeClr>
            </a:solidFill>
            <a:ln w="1270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p>
              <a:pPr algn="ctr" fontAlgn="auto">
                <a:spcBef>
                  <a:spcPts val="0"/>
                </a:spcBef>
                <a:spcAft>
                  <a:spcPts val="0"/>
                </a:spcAft>
                <a:defRPr/>
              </a:pPr>
              <a:r>
                <a:rPr lang="en-GB" sz="1600" b="1" dirty="0">
                  <a:solidFill>
                    <a:schemeClr val="tx1">
                      <a:lumMod val="50000"/>
                      <a:lumOff val="50000"/>
                    </a:schemeClr>
                  </a:solidFill>
                </a:rPr>
                <a:t>School/college budget</a:t>
              </a:r>
            </a:p>
          </p:txBody>
        </p:sp>
        <p:sp>
          <p:nvSpPr>
            <p:cNvPr id="6" name="Rounded Rectangle 5"/>
            <p:cNvSpPr/>
            <p:nvPr/>
          </p:nvSpPr>
          <p:spPr bwMode="auto">
            <a:xfrm>
              <a:off x="5815116" y="2362565"/>
              <a:ext cx="1476499" cy="1477930"/>
            </a:xfrm>
            <a:prstGeom prst="roundRect">
              <a:avLst/>
            </a:prstGeom>
            <a:solidFill>
              <a:schemeClr val="accent6">
                <a:lumMod val="20000"/>
                <a:lumOff val="80000"/>
              </a:schemeClr>
            </a:solidFill>
            <a:ln w="1270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rIns="72000" anchor="ctr"/>
            <a:lstStyle/>
            <a:p>
              <a:pPr algn="ctr" fontAlgn="auto">
                <a:spcBef>
                  <a:spcPts val="0"/>
                </a:spcBef>
                <a:spcAft>
                  <a:spcPts val="0"/>
                </a:spcAft>
                <a:defRPr/>
              </a:pPr>
              <a:r>
                <a:rPr lang="en-GB" b="1" dirty="0">
                  <a:solidFill>
                    <a:schemeClr val="tx1">
                      <a:lumMod val="50000"/>
                      <a:lumOff val="50000"/>
                    </a:schemeClr>
                  </a:solidFill>
                </a:rPr>
                <a:t>Base funding</a:t>
              </a:r>
            </a:p>
          </p:txBody>
        </p:sp>
        <p:sp>
          <p:nvSpPr>
            <p:cNvPr id="7" name="Rounded Rectangle 6"/>
            <p:cNvSpPr/>
            <p:nvPr/>
          </p:nvSpPr>
          <p:spPr bwMode="auto">
            <a:xfrm>
              <a:off x="5815116" y="4077028"/>
              <a:ext cx="1476499" cy="1477930"/>
            </a:xfrm>
            <a:prstGeom prst="roundRect">
              <a:avLst/>
            </a:prstGeom>
            <a:solidFill>
              <a:srgbClr val="FFFFCC"/>
            </a:solidFill>
            <a:ln w="1270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b="1" dirty="0">
                  <a:solidFill>
                    <a:schemeClr val="tx1">
                      <a:lumMod val="50000"/>
                      <a:lumOff val="50000"/>
                    </a:schemeClr>
                  </a:solidFill>
                </a:rPr>
                <a:t>Notional SEN budget</a:t>
              </a:r>
            </a:p>
          </p:txBody>
        </p:sp>
        <p:sp>
          <p:nvSpPr>
            <p:cNvPr id="8" name="Rounded Rectangle 7"/>
            <p:cNvSpPr/>
            <p:nvPr/>
          </p:nvSpPr>
          <p:spPr bwMode="auto">
            <a:xfrm>
              <a:off x="1331640" y="3208684"/>
              <a:ext cx="1476499" cy="1477931"/>
            </a:xfrm>
            <a:prstGeom prst="roundRect">
              <a:avLst/>
            </a:prstGeom>
            <a:solidFill>
              <a:schemeClr val="accent1">
                <a:lumMod val="40000"/>
                <a:lumOff val="60000"/>
              </a:schemeClr>
            </a:solidFill>
            <a:ln w="1270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rIns="108000" anchor="ctr"/>
            <a:lstStyle/>
            <a:p>
              <a:pPr algn="ctr" fontAlgn="auto">
                <a:spcBef>
                  <a:spcPts val="0"/>
                </a:spcBef>
                <a:spcAft>
                  <a:spcPts val="0"/>
                </a:spcAft>
                <a:defRPr/>
              </a:pPr>
              <a:r>
                <a:rPr lang="en-GB" b="1" dirty="0">
                  <a:solidFill>
                    <a:schemeClr val="tx1">
                      <a:lumMod val="50000"/>
                      <a:lumOff val="50000"/>
                    </a:schemeClr>
                  </a:solidFill>
                </a:rPr>
                <a:t>High-needs block</a:t>
              </a:r>
            </a:p>
          </p:txBody>
        </p:sp>
        <p:sp>
          <p:nvSpPr>
            <p:cNvPr id="12" name="Rounded Rectangle 11"/>
            <p:cNvSpPr/>
            <p:nvPr/>
          </p:nvSpPr>
          <p:spPr bwMode="auto">
            <a:xfrm>
              <a:off x="3405089" y="3210272"/>
              <a:ext cx="1478086" cy="1476344"/>
            </a:xfrm>
            <a:prstGeom prst="roundRect">
              <a:avLst/>
            </a:prstGeom>
            <a:solidFill>
              <a:schemeClr val="accent2">
                <a:lumMod val="40000"/>
                <a:lumOff val="60000"/>
              </a:schemeClr>
            </a:solidFill>
            <a:ln w="1270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b="1" dirty="0">
                  <a:solidFill>
                    <a:schemeClr val="tx1">
                      <a:lumMod val="50000"/>
                      <a:lumOff val="50000"/>
                    </a:schemeClr>
                  </a:solidFill>
                </a:rPr>
                <a:t>Personal budget</a:t>
              </a:r>
            </a:p>
          </p:txBody>
        </p:sp>
        <p:sp>
          <p:nvSpPr>
            <p:cNvPr id="14" name="Rounded Rectangle 13"/>
            <p:cNvSpPr/>
            <p:nvPr/>
          </p:nvSpPr>
          <p:spPr bwMode="auto">
            <a:xfrm>
              <a:off x="3405089" y="1230701"/>
              <a:ext cx="1478086" cy="1477931"/>
            </a:xfrm>
            <a:prstGeom prst="roundRect">
              <a:avLst/>
            </a:prstGeom>
            <a:solidFill>
              <a:schemeClr val="accent4">
                <a:lumMod val="40000"/>
                <a:lumOff val="60000"/>
              </a:schemeClr>
            </a:solidFill>
            <a:ln w="1270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b="1" dirty="0">
                  <a:solidFill>
                    <a:schemeClr val="tx1">
                      <a:lumMod val="50000"/>
                      <a:lumOff val="50000"/>
                    </a:schemeClr>
                  </a:solidFill>
                </a:rPr>
                <a:t>Health provision</a:t>
              </a:r>
            </a:p>
          </p:txBody>
        </p:sp>
        <p:sp>
          <p:nvSpPr>
            <p:cNvPr id="18" name="Left Arrow 17"/>
            <p:cNvSpPr/>
            <p:nvPr/>
          </p:nvSpPr>
          <p:spPr>
            <a:xfrm>
              <a:off x="4716474" y="3716673"/>
              <a:ext cx="1046250" cy="504814"/>
            </a:xfrm>
            <a:prstGeom prst="leftArrow">
              <a:avLst>
                <a:gd name="adj1" fmla="val 62207"/>
                <a:gd name="adj2" fmla="val 69877"/>
              </a:avLst>
            </a:prstGeom>
            <a:solidFill>
              <a:schemeClr val="bg1">
                <a:lumMod val="95000"/>
              </a:schemeClr>
            </a:solidFill>
            <a:ln w="25400">
              <a:solidFill>
                <a:schemeClr val="tx1">
                  <a:lumMod val="50000"/>
                  <a:lumOff val="50000"/>
                </a:schemeClr>
              </a:solidFill>
              <a:prstDash val="sysDash"/>
              <a:miter lim="800000"/>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anchor="ctr"/>
            <a:lstStyle/>
            <a:p>
              <a:pPr algn="ctr">
                <a:defRPr/>
              </a:pPr>
              <a:r>
                <a:rPr lang="en-GB" sz="800" b="1" dirty="0">
                  <a:solidFill>
                    <a:schemeClr val="tx1">
                      <a:lumMod val="50000"/>
                      <a:lumOff val="50000"/>
                    </a:schemeClr>
                  </a:solidFill>
                </a:rPr>
                <a:t>if agreed by school/college</a:t>
              </a:r>
            </a:p>
          </p:txBody>
        </p:sp>
        <p:sp>
          <p:nvSpPr>
            <p:cNvPr id="15" name="Rounded Rectangle 14"/>
            <p:cNvSpPr/>
            <p:nvPr/>
          </p:nvSpPr>
          <p:spPr bwMode="auto">
            <a:xfrm>
              <a:off x="3405089" y="5191430"/>
              <a:ext cx="1478086" cy="1477930"/>
            </a:xfrm>
            <a:prstGeom prst="roundRect">
              <a:avLst/>
            </a:prstGeom>
            <a:solidFill>
              <a:schemeClr val="accent3">
                <a:lumMod val="40000"/>
                <a:lumOff val="60000"/>
              </a:schemeClr>
            </a:solidFill>
            <a:ln w="1270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b="1" dirty="0">
                  <a:solidFill>
                    <a:schemeClr val="tx1">
                      <a:lumMod val="50000"/>
                      <a:lumOff val="50000"/>
                    </a:schemeClr>
                  </a:solidFill>
                </a:rPr>
                <a:t>Social care provision</a:t>
              </a:r>
            </a:p>
          </p:txBody>
        </p:sp>
        <p:sp>
          <p:nvSpPr>
            <p:cNvPr id="16" name="Left Arrow 15"/>
            <p:cNvSpPr/>
            <p:nvPr/>
          </p:nvSpPr>
          <p:spPr>
            <a:xfrm rot="5400000">
              <a:off x="3657573" y="4675475"/>
              <a:ext cx="939780" cy="530270"/>
            </a:xfrm>
            <a:prstGeom prst="leftArrow">
              <a:avLst>
                <a:gd name="adj1" fmla="val 62207"/>
                <a:gd name="adj2" fmla="val 69877"/>
              </a:avLst>
            </a:prstGeom>
            <a:solidFill>
              <a:schemeClr val="bg1">
                <a:lumMod val="95000"/>
              </a:schemeClr>
            </a:solidFill>
            <a:ln w="38100">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400">
                <a:solidFill>
                  <a:schemeClr val="tx1">
                    <a:lumMod val="50000"/>
                    <a:lumOff val="50000"/>
                  </a:schemeClr>
                </a:solidFill>
              </a:endParaRPr>
            </a:p>
          </p:txBody>
        </p:sp>
        <p:sp>
          <p:nvSpPr>
            <p:cNvPr id="20" name="Left Arrow 19"/>
            <p:cNvSpPr/>
            <p:nvPr/>
          </p:nvSpPr>
          <p:spPr>
            <a:xfrm rot="10800000">
              <a:off x="2665252" y="3691274"/>
              <a:ext cx="939879" cy="530214"/>
            </a:xfrm>
            <a:prstGeom prst="leftArrow">
              <a:avLst>
                <a:gd name="adj1" fmla="val 62207"/>
                <a:gd name="adj2" fmla="val 69877"/>
              </a:avLst>
            </a:prstGeom>
            <a:solidFill>
              <a:schemeClr val="bg1">
                <a:lumMod val="95000"/>
              </a:schemeClr>
            </a:solidFill>
            <a:ln w="38100">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400">
                <a:solidFill>
                  <a:schemeClr val="tx1">
                    <a:lumMod val="50000"/>
                    <a:lumOff val="50000"/>
                  </a:schemeClr>
                </a:solidFill>
              </a:endParaRPr>
            </a:p>
          </p:txBody>
        </p:sp>
        <p:sp>
          <p:nvSpPr>
            <p:cNvPr id="21" name="Left Arrow 20"/>
            <p:cNvSpPr/>
            <p:nvPr/>
          </p:nvSpPr>
          <p:spPr>
            <a:xfrm rot="16200000">
              <a:off x="3657573" y="2694317"/>
              <a:ext cx="939780" cy="530270"/>
            </a:xfrm>
            <a:prstGeom prst="leftArrow">
              <a:avLst>
                <a:gd name="adj1" fmla="val 62207"/>
                <a:gd name="adj2" fmla="val 69877"/>
              </a:avLst>
            </a:prstGeom>
            <a:solidFill>
              <a:schemeClr val="bg1">
                <a:lumMod val="95000"/>
              </a:schemeClr>
            </a:solidFill>
            <a:ln w="38100">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400">
                <a:solidFill>
                  <a:schemeClr val="tx1">
                    <a:lumMod val="50000"/>
                    <a:lumOff val="50000"/>
                  </a:schemeClr>
                </a:solidFill>
              </a:endParaRPr>
            </a:p>
          </p:txBody>
        </p:sp>
      </p:gr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bwMode="auto">
          <a:xfrm>
            <a:off x="457200" y="115888"/>
            <a:ext cx="8229600" cy="936848"/>
          </a:xfrm>
          <a:solidFill>
            <a:schemeClr val="tx2"/>
          </a:solidFill>
          <a:ln>
            <a:miter lim="800000"/>
            <a:headEnd/>
            <a:tailEnd/>
          </a:ln>
        </p:spPr>
        <p:txBody>
          <a:bodyPr vert="horz" wrap="square" lIns="91440" tIns="45720" rIns="91440" bIns="45720" numCol="1" compatLnSpc="1">
            <a:prstTxWarp prst="textNoShape">
              <a:avLst/>
            </a:prstTxWarp>
          </a:bodyPr>
          <a:lstStyle/>
          <a:p>
            <a:pPr eaLnBrk="1" hangingPunct="1"/>
            <a:r>
              <a:rPr lang="en-GB" sz="3600" b="1" dirty="0" smtClean="0">
                <a:solidFill>
                  <a:schemeClr val="bg1"/>
                </a:solidFill>
                <a:latin typeface="Arial" charset="0"/>
                <a:cs typeface="Arial" charset="0"/>
              </a:rPr>
              <a:t>Funding EHC personal budgets</a:t>
            </a:r>
          </a:p>
        </p:txBody>
      </p:sp>
      <p:grpSp>
        <p:nvGrpSpPr>
          <p:cNvPr id="2" name="Group 12"/>
          <p:cNvGrpSpPr>
            <a:grpSpLocks/>
          </p:cNvGrpSpPr>
          <p:nvPr/>
        </p:nvGrpSpPr>
        <p:grpSpPr bwMode="auto">
          <a:xfrm>
            <a:off x="1331913" y="1158875"/>
            <a:ext cx="6480175" cy="5438775"/>
            <a:chOff x="1331640" y="1230701"/>
            <a:chExt cx="6480719" cy="5438659"/>
          </a:xfrm>
        </p:grpSpPr>
        <p:sp>
          <p:nvSpPr>
            <p:cNvPr id="9" name="Rounded Rectangle 8"/>
            <p:cNvSpPr/>
            <p:nvPr/>
          </p:nvSpPr>
          <p:spPr bwMode="auto">
            <a:xfrm rot="5400000">
              <a:off x="4937342" y="2857739"/>
              <a:ext cx="3557511" cy="2192522"/>
            </a:xfrm>
            <a:prstGeom prst="roundRect">
              <a:avLst/>
            </a:prstGeom>
            <a:solidFill>
              <a:schemeClr val="bg1">
                <a:lumMod val="95000"/>
              </a:schemeClr>
            </a:solidFill>
            <a:ln w="1270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p>
              <a:pPr algn="ctr" fontAlgn="auto">
                <a:spcBef>
                  <a:spcPts val="0"/>
                </a:spcBef>
                <a:spcAft>
                  <a:spcPts val="0"/>
                </a:spcAft>
                <a:defRPr/>
              </a:pPr>
              <a:r>
                <a:rPr lang="en-GB" sz="1600" b="1" dirty="0">
                  <a:solidFill>
                    <a:schemeClr val="tx1">
                      <a:lumMod val="50000"/>
                      <a:lumOff val="50000"/>
                    </a:schemeClr>
                  </a:solidFill>
                </a:rPr>
                <a:t>School/college budget</a:t>
              </a:r>
            </a:p>
          </p:txBody>
        </p:sp>
        <p:sp>
          <p:nvSpPr>
            <p:cNvPr id="6" name="Rounded Rectangle 5"/>
            <p:cNvSpPr/>
            <p:nvPr/>
          </p:nvSpPr>
          <p:spPr bwMode="auto">
            <a:xfrm>
              <a:off x="5815116" y="2362565"/>
              <a:ext cx="1476499" cy="1477930"/>
            </a:xfrm>
            <a:prstGeom prst="roundRect">
              <a:avLst/>
            </a:prstGeom>
            <a:solidFill>
              <a:schemeClr val="accent6">
                <a:lumMod val="20000"/>
                <a:lumOff val="80000"/>
              </a:schemeClr>
            </a:solidFill>
            <a:ln w="1270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rIns="72000" anchor="ctr"/>
            <a:lstStyle/>
            <a:p>
              <a:pPr algn="ctr" fontAlgn="auto">
                <a:spcBef>
                  <a:spcPts val="0"/>
                </a:spcBef>
                <a:spcAft>
                  <a:spcPts val="0"/>
                </a:spcAft>
                <a:defRPr/>
              </a:pPr>
              <a:r>
                <a:rPr lang="en-GB" b="1" dirty="0">
                  <a:solidFill>
                    <a:schemeClr val="tx1">
                      <a:lumMod val="50000"/>
                      <a:lumOff val="50000"/>
                    </a:schemeClr>
                  </a:solidFill>
                </a:rPr>
                <a:t>Base funding</a:t>
              </a:r>
            </a:p>
          </p:txBody>
        </p:sp>
        <p:sp>
          <p:nvSpPr>
            <p:cNvPr id="7" name="Rounded Rectangle 6"/>
            <p:cNvSpPr/>
            <p:nvPr/>
          </p:nvSpPr>
          <p:spPr bwMode="auto">
            <a:xfrm>
              <a:off x="5815116" y="4077028"/>
              <a:ext cx="1476499" cy="1477930"/>
            </a:xfrm>
            <a:prstGeom prst="roundRect">
              <a:avLst/>
            </a:prstGeom>
            <a:solidFill>
              <a:srgbClr val="FFFFCC"/>
            </a:solidFill>
            <a:ln w="1270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b="1" dirty="0">
                  <a:solidFill>
                    <a:schemeClr val="tx1">
                      <a:lumMod val="50000"/>
                      <a:lumOff val="50000"/>
                    </a:schemeClr>
                  </a:solidFill>
                </a:rPr>
                <a:t>Notional SEN budget</a:t>
              </a:r>
            </a:p>
          </p:txBody>
        </p:sp>
        <p:sp>
          <p:nvSpPr>
            <p:cNvPr id="8" name="Rounded Rectangle 7"/>
            <p:cNvSpPr/>
            <p:nvPr/>
          </p:nvSpPr>
          <p:spPr bwMode="auto">
            <a:xfrm>
              <a:off x="1331640" y="3208684"/>
              <a:ext cx="1476499" cy="1477931"/>
            </a:xfrm>
            <a:prstGeom prst="roundRect">
              <a:avLst/>
            </a:prstGeom>
            <a:solidFill>
              <a:schemeClr val="accent1">
                <a:lumMod val="40000"/>
                <a:lumOff val="60000"/>
              </a:schemeClr>
            </a:solidFill>
            <a:ln w="1270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rIns="108000" anchor="ctr"/>
            <a:lstStyle/>
            <a:p>
              <a:pPr algn="ctr" fontAlgn="auto">
                <a:spcBef>
                  <a:spcPts val="0"/>
                </a:spcBef>
                <a:spcAft>
                  <a:spcPts val="0"/>
                </a:spcAft>
                <a:defRPr/>
              </a:pPr>
              <a:r>
                <a:rPr lang="en-GB" b="1" dirty="0">
                  <a:solidFill>
                    <a:schemeClr val="tx1">
                      <a:lumMod val="50000"/>
                      <a:lumOff val="50000"/>
                    </a:schemeClr>
                  </a:solidFill>
                </a:rPr>
                <a:t>High-needs block</a:t>
              </a:r>
            </a:p>
          </p:txBody>
        </p:sp>
        <p:sp>
          <p:nvSpPr>
            <p:cNvPr id="12" name="Rounded Rectangle 11"/>
            <p:cNvSpPr/>
            <p:nvPr/>
          </p:nvSpPr>
          <p:spPr bwMode="auto">
            <a:xfrm>
              <a:off x="3405089" y="3210272"/>
              <a:ext cx="1478086" cy="1476344"/>
            </a:xfrm>
            <a:prstGeom prst="roundRect">
              <a:avLst/>
            </a:prstGeom>
            <a:solidFill>
              <a:schemeClr val="accent2">
                <a:lumMod val="40000"/>
                <a:lumOff val="60000"/>
              </a:schemeClr>
            </a:solidFill>
            <a:ln w="1270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b="1" dirty="0">
                  <a:solidFill>
                    <a:schemeClr val="tx1">
                      <a:lumMod val="50000"/>
                      <a:lumOff val="50000"/>
                    </a:schemeClr>
                  </a:solidFill>
                </a:rPr>
                <a:t>Personal budget</a:t>
              </a:r>
            </a:p>
          </p:txBody>
        </p:sp>
        <p:sp>
          <p:nvSpPr>
            <p:cNvPr id="14" name="Rounded Rectangle 13"/>
            <p:cNvSpPr/>
            <p:nvPr/>
          </p:nvSpPr>
          <p:spPr bwMode="auto">
            <a:xfrm>
              <a:off x="3405089" y="1230701"/>
              <a:ext cx="1478086" cy="1477931"/>
            </a:xfrm>
            <a:prstGeom prst="roundRect">
              <a:avLst/>
            </a:prstGeom>
            <a:solidFill>
              <a:schemeClr val="accent4">
                <a:lumMod val="40000"/>
                <a:lumOff val="60000"/>
              </a:schemeClr>
            </a:solidFill>
            <a:ln w="1270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b="1" dirty="0">
                  <a:solidFill>
                    <a:schemeClr val="tx1">
                      <a:lumMod val="50000"/>
                      <a:lumOff val="50000"/>
                    </a:schemeClr>
                  </a:solidFill>
                </a:rPr>
                <a:t>Health provision</a:t>
              </a:r>
            </a:p>
          </p:txBody>
        </p:sp>
        <p:sp>
          <p:nvSpPr>
            <p:cNvPr id="18" name="Left Arrow 17"/>
            <p:cNvSpPr/>
            <p:nvPr/>
          </p:nvSpPr>
          <p:spPr>
            <a:xfrm>
              <a:off x="4716474" y="3716673"/>
              <a:ext cx="1046250" cy="504814"/>
            </a:xfrm>
            <a:prstGeom prst="leftArrow">
              <a:avLst>
                <a:gd name="adj1" fmla="val 62207"/>
                <a:gd name="adj2" fmla="val 69877"/>
              </a:avLst>
            </a:prstGeom>
            <a:solidFill>
              <a:schemeClr val="bg1">
                <a:lumMod val="95000"/>
              </a:schemeClr>
            </a:solidFill>
            <a:ln w="25400">
              <a:solidFill>
                <a:schemeClr val="tx1">
                  <a:lumMod val="50000"/>
                  <a:lumOff val="50000"/>
                </a:schemeClr>
              </a:solidFill>
              <a:prstDash val="sysDash"/>
              <a:miter lim="800000"/>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anchor="ctr"/>
            <a:lstStyle/>
            <a:p>
              <a:pPr algn="ctr">
                <a:defRPr/>
              </a:pPr>
              <a:r>
                <a:rPr lang="en-GB" sz="800" b="1" dirty="0">
                  <a:solidFill>
                    <a:schemeClr val="tx1">
                      <a:lumMod val="50000"/>
                      <a:lumOff val="50000"/>
                    </a:schemeClr>
                  </a:solidFill>
                </a:rPr>
                <a:t>if agreed by school/college</a:t>
              </a:r>
            </a:p>
          </p:txBody>
        </p:sp>
        <p:sp>
          <p:nvSpPr>
            <p:cNvPr id="15" name="Rounded Rectangle 14"/>
            <p:cNvSpPr/>
            <p:nvPr/>
          </p:nvSpPr>
          <p:spPr bwMode="auto">
            <a:xfrm>
              <a:off x="3405089" y="5191430"/>
              <a:ext cx="1478086" cy="1477930"/>
            </a:xfrm>
            <a:prstGeom prst="roundRect">
              <a:avLst/>
            </a:prstGeom>
            <a:solidFill>
              <a:schemeClr val="accent3">
                <a:lumMod val="40000"/>
                <a:lumOff val="60000"/>
              </a:schemeClr>
            </a:solidFill>
            <a:ln w="1270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b="1" dirty="0">
                  <a:solidFill>
                    <a:schemeClr val="tx1">
                      <a:lumMod val="50000"/>
                      <a:lumOff val="50000"/>
                    </a:schemeClr>
                  </a:solidFill>
                </a:rPr>
                <a:t>Social care provision</a:t>
              </a:r>
            </a:p>
          </p:txBody>
        </p:sp>
        <p:sp>
          <p:nvSpPr>
            <p:cNvPr id="16" name="Left Arrow 15"/>
            <p:cNvSpPr/>
            <p:nvPr/>
          </p:nvSpPr>
          <p:spPr>
            <a:xfrm rot="5400000">
              <a:off x="3657573" y="4675475"/>
              <a:ext cx="939780" cy="530270"/>
            </a:xfrm>
            <a:prstGeom prst="leftArrow">
              <a:avLst>
                <a:gd name="adj1" fmla="val 62207"/>
                <a:gd name="adj2" fmla="val 69877"/>
              </a:avLst>
            </a:prstGeom>
            <a:solidFill>
              <a:schemeClr val="bg1">
                <a:lumMod val="95000"/>
              </a:schemeClr>
            </a:solidFill>
            <a:ln w="38100">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400">
                <a:solidFill>
                  <a:schemeClr val="tx1">
                    <a:lumMod val="50000"/>
                    <a:lumOff val="50000"/>
                  </a:schemeClr>
                </a:solidFill>
              </a:endParaRPr>
            </a:p>
          </p:txBody>
        </p:sp>
        <p:sp>
          <p:nvSpPr>
            <p:cNvPr id="20" name="Left Arrow 19"/>
            <p:cNvSpPr/>
            <p:nvPr/>
          </p:nvSpPr>
          <p:spPr>
            <a:xfrm rot="10800000">
              <a:off x="2665252" y="3691274"/>
              <a:ext cx="939879" cy="530214"/>
            </a:xfrm>
            <a:prstGeom prst="leftArrow">
              <a:avLst>
                <a:gd name="adj1" fmla="val 62207"/>
                <a:gd name="adj2" fmla="val 69877"/>
              </a:avLst>
            </a:prstGeom>
            <a:solidFill>
              <a:schemeClr val="bg1">
                <a:lumMod val="95000"/>
              </a:schemeClr>
            </a:solidFill>
            <a:ln w="38100">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400">
                <a:solidFill>
                  <a:schemeClr val="tx1">
                    <a:lumMod val="50000"/>
                    <a:lumOff val="50000"/>
                  </a:schemeClr>
                </a:solidFill>
              </a:endParaRPr>
            </a:p>
          </p:txBody>
        </p:sp>
        <p:sp>
          <p:nvSpPr>
            <p:cNvPr id="21" name="Left Arrow 20"/>
            <p:cNvSpPr/>
            <p:nvPr/>
          </p:nvSpPr>
          <p:spPr>
            <a:xfrm rot="16200000">
              <a:off x="3657573" y="2694317"/>
              <a:ext cx="939780" cy="530270"/>
            </a:xfrm>
            <a:prstGeom prst="leftArrow">
              <a:avLst>
                <a:gd name="adj1" fmla="val 62207"/>
                <a:gd name="adj2" fmla="val 69877"/>
              </a:avLst>
            </a:prstGeom>
            <a:solidFill>
              <a:schemeClr val="bg1">
                <a:lumMod val="95000"/>
              </a:schemeClr>
            </a:solidFill>
            <a:ln w="38100">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400">
                <a:solidFill>
                  <a:schemeClr val="tx1">
                    <a:lumMod val="50000"/>
                    <a:lumOff val="50000"/>
                  </a:schemeClr>
                </a:solidFill>
              </a:endParaRPr>
            </a:p>
          </p:txBody>
        </p:sp>
      </p:gr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95288" y="115888"/>
            <a:ext cx="8353425" cy="1225550"/>
          </a:xfrm>
          <a:prstGeom prst="rect">
            <a:avLst/>
          </a:prstGeom>
          <a:solidFill>
            <a:schemeClr val="tx2"/>
          </a:solidFill>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fontAlgn="auto">
              <a:spcAft>
                <a:spcPts val="0"/>
              </a:spcAft>
              <a:defRPr/>
            </a:pPr>
            <a:r>
              <a:rPr lang="en-GB" sz="3200" b="1" dirty="0" smtClean="0">
                <a:solidFill>
                  <a:schemeClr val="bg1"/>
                </a:solidFill>
                <a:latin typeface="Arial" pitchFamily="34" charset="0"/>
                <a:cs typeface="Arial" pitchFamily="34" charset="0"/>
              </a:rPr>
              <a:t>Learning to date – what’s worked well?</a:t>
            </a:r>
            <a:endParaRPr lang="en-GB" sz="3200" b="1" dirty="0">
              <a:solidFill>
                <a:schemeClr val="bg1"/>
              </a:solidFill>
              <a:latin typeface="Arial" pitchFamily="34" charset="0"/>
              <a:cs typeface="Arial" pitchFamily="34" charset="0"/>
            </a:endParaRPr>
          </a:p>
        </p:txBody>
      </p:sp>
      <p:sp>
        <p:nvSpPr>
          <p:cNvPr id="40963" name="TextBox 2"/>
          <p:cNvSpPr txBox="1">
            <a:spLocks noChangeArrowheads="1"/>
          </p:cNvSpPr>
          <p:nvPr/>
        </p:nvSpPr>
        <p:spPr bwMode="auto">
          <a:xfrm>
            <a:off x="395288" y="1484313"/>
            <a:ext cx="8291512" cy="4216400"/>
          </a:xfrm>
          <a:prstGeom prst="rect">
            <a:avLst/>
          </a:prstGeom>
          <a:noFill/>
          <a:ln w="9525">
            <a:noFill/>
            <a:miter lim="800000"/>
            <a:headEnd/>
            <a:tailEnd/>
          </a:ln>
        </p:spPr>
        <p:txBody>
          <a:bodyPr>
            <a:spAutoFit/>
          </a:bodyPr>
          <a:lstStyle/>
          <a:p>
            <a:pPr marL="285750" indent="-285750">
              <a:spcAft>
                <a:spcPts val="1200"/>
              </a:spcAft>
              <a:buFont typeface="Arial" charset="0"/>
              <a:buChar char="•"/>
            </a:pPr>
            <a:r>
              <a:rPr lang="en-GB" dirty="0">
                <a:solidFill>
                  <a:srgbClr val="000000"/>
                </a:solidFill>
                <a:latin typeface="Arial" pitchFamily="34" charset="0"/>
                <a:cs typeface="Arial" pitchFamily="34" charset="0"/>
              </a:rPr>
              <a:t>PBs have reinforced the importance of a person-centred approach, focused on outcomes.</a:t>
            </a:r>
          </a:p>
          <a:p>
            <a:pPr marL="285750" indent="-285750">
              <a:spcAft>
                <a:spcPts val="1200"/>
              </a:spcAft>
              <a:buFont typeface="Arial" charset="0"/>
              <a:buChar char="•"/>
            </a:pPr>
            <a:r>
              <a:rPr lang="en-GB" dirty="0">
                <a:solidFill>
                  <a:srgbClr val="000000"/>
                </a:solidFill>
                <a:latin typeface="Arial" pitchFamily="34" charset="0"/>
                <a:cs typeface="Arial" pitchFamily="34" charset="0"/>
              </a:rPr>
              <a:t>Supportive </a:t>
            </a:r>
            <a:r>
              <a:rPr lang="en-GB" dirty="0" err="1">
                <a:solidFill>
                  <a:srgbClr val="000000"/>
                </a:solidFill>
                <a:latin typeface="Arial" pitchFamily="34" charset="0"/>
                <a:cs typeface="Arial" pitchFamily="34" charset="0"/>
              </a:rPr>
              <a:t>Headteachers</a:t>
            </a:r>
            <a:endParaRPr lang="en-GB" dirty="0">
              <a:solidFill>
                <a:srgbClr val="000000"/>
              </a:solidFill>
              <a:latin typeface="Arial" pitchFamily="34" charset="0"/>
              <a:cs typeface="Arial" pitchFamily="34" charset="0"/>
            </a:endParaRPr>
          </a:p>
          <a:p>
            <a:pPr marL="285750" indent="-285750">
              <a:spcAft>
                <a:spcPts val="1200"/>
              </a:spcAft>
              <a:buFont typeface="Arial" charset="0"/>
              <a:buChar char="•"/>
            </a:pPr>
            <a:r>
              <a:rPr lang="en-GB" dirty="0">
                <a:solidFill>
                  <a:srgbClr val="000000"/>
                </a:solidFill>
                <a:latin typeface="Arial" pitchFamily="34" charset="0"/>
                <a:cs typeface="Arial" pitchFamily="34" charset="0"/>
              </a:rPr>
              <a:t>New conversations between the family and the school/college , leading to a much greater understanding of the child’s/young person’s whole life and what is important for their wider family, as well as for them.</a:t>
            </a:r>
          </a:p>
          <a:p>
            <a:pPr marL="742950" lvl="1" indent="-285750">
              <a:spcAft>
                <a:spcPts val="1200"/>
              </a:spcAft>
            </a:pPr>
            <a:r>
              <a:rPr lang="en-GB" i="1" dirty="0">
                <a:solidFill>
                  <a:srgbClr val="000000"/>
                </a:solidFill>
                <a:latin typeface="Arial" pitchFamily="34" charset="0"/>
                <a:cs typeface="Arial" pitchFamily="34" charset="0"/>
              </a:rPr>
              <a:t>“I thought I knew my families, but I had no idea!”</a:t>
            </a:r>
          </a:p>
          <a:p>
            <a:pPr marL="285750" indent="-285750">
              <a:spcAft>
                <a:spcPts val="1200"/>
              </a:spcAft>
              <a:buFont typeface="Arial" charset="0"/>
              <a:buChar char="•"/>
            </a:pPr>
            <a:r>
              <a:rPr lang="en-GB" dirty="0">
                <a:solidFill>
                  <a:srgbClr val="000000"/>
                </a:solidFill>
                <a:latin typeface="Arial" pitchFamily="34" charset="0"/>
                <a:cs typeface="Arial" pitchFamily="34" charset="0"/>
              </a:rPr>
              <a:t>Innovative solutions identified by empowering individuals</a:t>
            </a:r>
          </a:p>
          <a:p>
            <a:pPr marL="285750" indent="-285750">
              <a:spcAft>
                <a:spcPts val="1200"/>
              </a:spcAft>
              <a:buFont typeface="Arial" charset="0"/>
              <a:buChar char="•"/>
            </a:pPr>
            <a:r>
              <a:rPr lang="en-GB" dirty="0">
                <a:solidFill>
                  <a:srgbClr val="000000"/>
                </a:solidFill>
                <a:latin typeface="Arial" pitchFamily="34" charset="0"/>
                <a:cs typeface="Arial" pitchFamily="34" charset="0"/>
              </a:rPr>
              <a:t>Small amounts of money have made big difference</a:t>
            </a:r>
          </a:p>
          <a:p>
            <a:pPr marL="285750" indent="-285750">
              <a:spcAft>
                <a:spcPts val="1200"/>
              </a:spcAft>
              <a:buFont typeface="Arial" charset="0"/>
              <a:buChar char="•"/>
            </a:pPr>
            <a:r>
              <a:rPr lang="en-GB" dirty="0">
                <a:solidFill>
                  <a:srgbClr val="000000"/>
                </a:solidFill>
                <a:latin typeface="Arial" pitchFamily="34" charset="0"/>
                <a:cs typeface="Arial" pitchFamily="34" charset="0"/>
              </a:rPr>
              <a:t>Positive family feedback.</a:t>
            </a:r>
          </a:p>
          <a:p>
            <a:pPr marL="742950" lvl="1" indent="-285750">
              <a:spcAft>
                <a:spcPts val="1200"/>
              </a:spcAft>
            </a:pPr>
            <a:endParaRPr lang="en-GB" dirty="0">
              <a:solidFill>
                <a:srgbClr val="0000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bwMode="auto">
          <a:solidFill>
            <a:schemeClr val="tx2"/>
          </a:solidFill>
          <a:ln>
            <a:miter lim="800000"/>
            <a:headEnd/>
            <a:tailEnd/>
          </a:ln>
        </p:spPr>
        <p:txBody>
          <a:bodyPr vert="horz" wrap="square" lIns="91440" tIns="45720" rIns="91440" bIns="45720" numCol="1" compatLnSpc="1">
            <a:prstTxWarp prst="textNoShape">
              <a:avLst/>
            </a:prstTxWarp>
          </a:bodyPr>
          <a:lstStyle/>
          <a:p>
            <a:r>
              <a:rPr lang="en-GB" b="1" dirty="0" smtClean="0">
                <a:solidFill>
                  <a:schemeClr val="bg1"/>
                </a:solidFill>
                <a:latin typeface="Arial" charset="0"/>
                <a:cs typeface="Arial" charset="0"/>
              </a:rPr>
              <a:t>Evidence</a:t>
            </a:r>
          </a:p>
        </p:txBody>
      </p:sp>
      <p:sp>
        <p:nvSpPr>
          <p:cNvPr id="3" name="Content Placeholder 2"/>
          <p:cNvSpPr>
            <a:spLocks noGrp="1"/>
          </p:cNvSpPr>
          <p:nvPr>
            <p:ph idx="1"/>
          </p:nvPr>
        </p:nvSpPr>
        <p:spPr>
          <a:xfrm>
            <a:off x="457200" y="1600200"/>
            <a:ext cx="8229600" cy="4756150"/>
          </a:xfrm>
        </p:spPr>
        <p:txBody>
          <a:bodyPr/>
          <a:lstStyle/>
          <a:p>
            <a:pPr>
              <a:defRPr/>
            </a:pPr>
            <a:r>
              <a:rPr lang="en-GB" dirty="0" smtClean="0">
                <a:latin typeface="Arial" pitchFamily="34" charset="0"/>
                <a:cs typeface="Arial" pitchFamily="34" charset="0"/>
              </a:rPr>
              <a:t>Adults Poet</a:t>
            </a:r>
          </a:p>
          <a:p>
            <a:pPr>
              <a:defRPr/>
            </a:pPr>
            <a:r>
              <a:rPr lang="en-GB" dirty="0" smtClean="0">
                <a:latin typeface="Arial" pitchFamily="34" charset="0"/>
                <a:cs typeface="Arial" pitchFamily="34" charset="0"/>
              </a:rPr>
              <a:t>Individual budgets pilots</a:t>
            </a:r>
          </a:p>
          <a:p>
            <a:pPr>
              <a:defRPr/>
            </a:pPr>
            <a:r>
              <a:rPr lang="en-GB" dirty="0" smtClean="0">
                <a:latin typeface="Arial" pitchFamily="34" charset="0"/>
                <a:cs typeface="Arial" pitchFamily="34" charset="0"/>
              </a:rPr>
              <a:t>In Control’s evidence</a:t>
            </a:r>
          </a:p>
          <a:p>
            <a:pPr>
              <a:defRPr/>
            </a:pPr>
            <a:r>
              <a:rPr lang="en-GB" dirty="0" smtClean="0">
                <a:latin typeface="Arial" pitchFamily="34" charset="0"/>
                <a:cs typeface="Arial" pitchFamily="34" charset="0"/>
              </a:rPr>
              <a:t>Development of a children’s POET</a:t>
            </a:r>
          </a:p>
          <a:p>
            <a:pPr>
              <a:defRPr/>
            </a:pPr>
            <a:endParaRPr lang="en-GB"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Content Placeholder 5"/>
          <p:cNvSpPr>
            <a:spLocks noGrp="1"/>
          </p:cNvSpPr>
          <p:nvPr>
            <p:ph idx="1"/>
          </p:nvPr>
        </p:nvSpPr>
        <p:spPr>
          <a:xfrm>
            <a:off x="457200" y="1600201"/>
            <a:ext cx="8229600" cy="4260676"/>
          </a:xfrm>
        </p:spPr>
        <p:txBody>
          <a:bodyPr>
            <a:noAutofit/>
          </a:bodyPr>
          <a:lstStyle/>
          <a:p>
            <a:endParaRPr lang="en-US" dirty="0" smtClean="0">
              <a:latin typeface="Arial" pitchFamily="34" charset="0"/>
              <a:cs typeface="Arial" pitchFamily="34" charset="0"/>
            </a:endParaRPr>
          </a:p>
          <a:p>
            <a:r>
              <a:rPr lang="en-GB" sz="2400" dirty="0" smtClean="0">
                <a:latin typeface="Arial" pitchFamily="34" charset="0"/>
                <a:cs typeface="Arial" pitchFamily="34" charset="0"/>
              </a:rPr>
              <a:t>Evidence of what works at a local, national and international level</a:t>
            </a:r>
          </a:p>
          <a:p>
            <a:r>
              <a:rPr lang="en-GB" sz="2400" dirty="0" smtClean="0">
                <a:latin typeface="Arial" pitchFamily="34" charset="0"/>
                <a:cs typeface="Arial" pitchFamily="34" charset="0"/>
              </a:rPr>
              <a:t>Local evaluation and improved local data</a:t>
            </a:r>
          </a:p>
          <a:p>
            <a:r>
              <a:rPr lang="en-GB" sz="2400" dirty="0" err="1" smtClean="0">
                <a:latin typeface="Arial" pitchFamily="34" charset="0"/>
                <a:cs typeface="Arial" pitchFamily="34" charset="0"/>
              </a:rPr>
              <a:t>ChiMAT</a:t>
            </a:r>
            <a:endParaRPr lang="en-GB" sz="2400" dirty="0" smtClean="0">
              <a:latin typeface="Arial" pitchFamily="34" charset="0"/>
              <a:cs typeface="Arial" pitchFamily="34" charset="0"/>
            </a:endParaRPr>
          </a:p>
          <a:p>
            <a:r>
              <a:rPr lang="en-GB" sz="2400" dirty="0" smtClean="0">
                <a:latin typeface="Arial" pitchFamily="34" charset="0"/>
                <a:cs typeface="Arial" pitchFamily="34" charset="0"/>
              </a:rPr>
              <a:t>National websites e.g. </a:t>
            </a:r>
            <a:r>
              <a:rPr lang="en-GB" sz="2400" dirty="0" err="1" smtClean="0">
                <a:latin typeface="Arial" pitchFamily="34" charset="0"/>
                <a:cs typeface="Arial" pitchFamily="34" charset="0"/>
              </a:rPr>
              <a:t>NatSIP</a:t>
            </a:r>
            <a:r>
              <a:rPr lang="en-GB" sz="2400" dirty="0" smtClean="0">
                <a:latin typeface="Arial" pitchFamily="34" charset="0"/>
                <a:cs typeface="Arial" pitchFamily="34" charset="0"/>
              </a:rPr>
              <a:t>, Council for Disabled Children, </a:t>
            </a:r>
            <a:r>
              <a:rPr lang="en-GB" sz="2400" dirty="0" err="1" smtClean="0">
                <a:latin typeface="Arial" pitchFamily="34" charset="0"/>
                <a:cs typeface="Arial" pitchFamily="34" charset="0"/>
              </a:rPr>
              <a:t>DfE</a:t>
            </a:r>
            <a:r>
              <a:rPr lang="en-GB" sz="2400" dirty="0" smtClean="0">
                <a:latin typeface="Arial" pitchFamily="34" charset="0"/>
                <a:cs typeface="Arial" pitchFamily="34" charset="0"/>
              </a:rPr>
              <a:t>, Local Government Association</a:t>
            </a:r>
          </a:p>
          <a:p>
            <a:endParaRPr lang="en-GB" sz="2400" dirty="0" smtClean="0">
              <a:latin typeface="Arial" pitchFamily="34" charset="0"/>
              <a:cs typeface="Arial" pitchFamily="34" charset="0"/>
            </a:endParaRPr>
          </a:p>
          <a:p>
            <a:endParaRPr lang="en-GB" sz="2400" dirty="0" smtClean="0">
              <a:latin typeface="Arial" pitchFamily="34" charset="0"/>
              <a:cs typeface="Arial" pitchFamily="34" charset="0"/>
            </a:endParaRPr>
          </a:p>
          <a:p>
            <a:endParaRPr lang="en-GB" sz="2400" dirty="0">
              <a:latin typeface="Arial" pitchFamily="34" charset="0"/>
              <a:cs typeface="Arial" pitchFamily="34" charset="0"/>
            </a:endParaRPr>
          </a:p>
          <a:p>
            <a:pPr marL="0" indent="0">
              <a:buNone/>
            </a:pPr>
            <a:endParaRPr lang="en-US" dirty="0" smtClean="0">
              <a:latin typeface="Arial" pitchFamily="34" charset="0"/>
              <a:cs typeface="Arial" pitchFamily="34" charset="0"/>
            </a:endParaRPr>
          </a:p>
          <a:p>
            <a:pPr lvl="1" algn="r">
              <a:buNone/>
            </a:pPr>
            <a:endParaRPr lang="en-US" sz="3200" dirty="0" smtClean="0">
              <a:latin typeface="Arial" pitchFamily="34" charset="0"/>
              <a:cs typeface="Arial" pitchFamily="34" charset="0"/>
            </a:endParaRPr>
          </a:p>
        </p:txBody>
      </p:sp>
      <p:pic>
        <p:nvPicPr>
          <p:cNvPr id="3076" name="Picture 2"/>
          <p:cNvPicPr>
            <a:picLocks noChangeAspect="1" noChangeArrowheads="1"/>
          </p:cNvPicPr>
          <p:nvPr/>
        </p:nvPicPr>
        <p:blipFill>
          <a:blip r:embed="rId3" cstate="print"/>
          <a:srcRect/>
          <a:stretch>
            <a:fillRect/>
          </a:stretch>
        </p:blipFill>
        <p:spPr bwMode="auto">
          <a:xfrm>
            <a:off x="6400801" y="6397152"/>
            <a:ext cx="2612160" cy="370119"/>
          </a:xfrm>
          <a:prstGeom prst="rect">
            <a:avLst/>
          </a:prstGeom>
          <a:noFill/>
          <a:ln w="9525">
            <a:noFill/>
            <a:round/>
            <a:headEnd/>
            <a:tailEnd/>
          </a:ln>
        </p:spPr>
      </p:pic>
      <p:pic>
        <p:nvPicPr>
          <p:cNvPr id="5" name="Picture 4"/>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sp>
        <p:nvSpPr>
          <p:cNvPr id="6" name="Title 4"/>
          <p:cNvSpPr>
            <a:spLocks noGrp="1"/>
          </p:cNvSpPr>
          <p:nvPr>
            <p:ph type="title"/>
          </p:nvPr>
        </p:nvSpPr>
        <p:spPr>
          <a:xfrm>
            <a:off x="457200" y="274638"/>
            <a:ext cx="8229600" cy="1143000"/>
          </a:xfrm>
          <a:solidFill>
            <a:schemeClr val="tx2"/>
          </a:solidFill>
        </p:spPr>
        <p:txBody>
          <a:bodyPr>
            <a:normAutofit fontScale="90000"/>
          </a:bodyPr>
          <a:lstStyle/>
          <a:p>
            <a:r>
              <a:rPr lang="en-US" b="1" dirty="0" smtClean="0">
                <a:solidFill>
                  <a:schemeClr val="bg1"/>
                </a:solidFill>
                <a:latin typeface="Arial" pitchFamily="34" charset="0"/>
                <a:cs typeface="Arial" pitchFamily="34" charset="0"/>
              </a:rPr>
              <a:t>Tip 7 – Evidence based commissioning</a:t>
            </a:r>
          </a:p>
        </p:txBody>
      </p:sp>
      <p:pic>
        <p:nvPicPr>
          <p:cNvPr id="7" name="Picture 3"/>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290342847"/>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Content Placeholder 5"/>
          <p:cNvSpPr>
            <a:spLocks noGrp="1"/>
          </p:cNvSpPr>
          <p:nvPr>
            <p:ph idx="1"/>
          </p:nvPr>
        </p:nvSpPr>
        <p:spPr>
          <a:xfrm>
            <a:off x="457200" y="1600201"/>
            <a:ext cx="8229600" cy="4260676"/>
          </a:xfrm>
        </p:spPr>
        <p:txBody>
          <a:bodyPr>
            <a:normAutofit/>
          </a:bodyPr>
          <a:lstStyle/>
          <a:p>
            <a:pPr marL="0" indent="0">
              <a:buNone/>
              <a:defRPr/>
            </a:pPr>
            <a:endParaRPr lang="en-GB" sz="2800" dirty="0">
              <a:latin typeface="Arial" charset="0"/>
            </a:endParaRPr>
          </a:p>
          <a:p>
            <a:pPr marL="0" indent="0">
              <a:buNone/>
            </a:pPr>
            <a:endParaRPr lang="en-US" sz="2800" dirty="0" smtClean="0">
              <a:latin typeface="Arial" pitchFamily="34" charset="0"/>
              <a:cs typeface="Arial" pitchFamily="34" charset="0"/>
            </a:endParaRPr>
          </a:p>
        </p:txBody>
      </p:sp>
      <p:pic>
        <p:nvPicPr>
          <p:cNvPr id="3076" name="Picture 2"/>
          <p:cNvPicPr>
            <a:picLocks noChangeAspect="1" noChangeArrowheads="1"/>
          </p:cNvPicPr>
          <p:nvPr/>
        </p:nvPicPr>
        <p:blipFill>
          <a:blip r:embed="rId3" cstate="print"/>
          <a:srcRect/>
          <a:stretch>
            <a:fillRect/>
          </a:stretch>
        </p:blipFill>
        <p:spPr bwMode="auto">
          <a:xfrm>
            <a:off x="6400801" y="6397152"/>
            <a:ext cx="2612160" cy="370119"/>
          </a:xfrm>
          <a:prstGeom prst="rect">
            <a:avLst/>
          </a:prstGeom>
          <a:noFill/>
          <a:ln w="9525">
            <a:noFill/>
            <a:round/>
            <a:headEnd/>
            <a:tailEnd/>
          </a:ln>
        </p:spPr>
      </p:pic>
      <p:sp>
        <p:nvSpPr>
          <p:cNvPr id="3077" name="Text Box 3"/>
          <p:cNvSpPr txBox="1">
            <a:spLocks noChangeArrowheads="1"/>
          </p:cNvSpPr>
          <p:nvPr/>
        </p:nvSpPr>
        <p:spPr bwMode="auto">
          <a:xfrm>
            <a:off x="131041" y="5420729"/>
            <a:ext cx="8873280" cy="542937"/>
          </a:xfrm>
          <a:prstGeom prst="rect">
            <a:avLst/>
          </a:prstGeom>
          <a:noFill/>
          <a:ln w="9525">
            <a:noFill/>
            <a:round/>
            <a:headEnd/>
            <a:tailEnd/>
          </a:ln>
        </p:spPr>
        <p:txBody>
          <a:bodyPr lIns="81639" tIns="40820" rIns="81639" bIns="40820"/>
          <a:lstStyle/>
          <a:p>
            <a:pPr>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 pos="8536446" algn="l"/>
              </a:tabLst>
            </a:pPr>
            <a:endParaRPr lang="en-US" sz="1100" i="1" dirty="0">
              <a:solidFill>
                <a:srgbClr val="CCCCFF"/>
              </a:solidFill>
              <a:hlinkClick r:id="rId4"/>
            </a:endParaRPr>
          </a:p>
        </p:txBody>
      </p:sp>
      <p:pic>
        <p:nvPicPr>
          <p:cNvPr id="6" name="Picture 5"/>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sp>
        <p:nvSpPr>
          <p:cNvPr id="8" name="Title 4"/>
          <p:cNvSpPr>
            <a:spLocks noGrp="1"/>
          </p:cNvSpPr>
          <p:nvPr>
            <p:ph type="title"/>
          </p:nvPr>
        </p:nvSpPr>
        <p:spPr>
          <a:xfrm>
            <a:off x="457200" y="274638"/>
            <a:ext cx="8229600" cy="1210146"/>
          </a:xfrm>
          <a:solidFill>
            <a:schemeClr val="tx2"/>
          </a:solidFill>
        </p:spPr>
        <p:txBody>
          <a:bodyPr>
            <a:normAutofit/>
          </a:bodyPr>
          <a:lstStyle/>
          <a:p>
            <a:r>
              <a:rPr lang="en-US" sz="3600" b="1" dirty="0" smtClean="0">
                <a:solidFill>
                  <a:schemeClr val="bg1"/>
                </a:solidFill>
                <a:latin typeface="Arial" pitchFamily="34" charset="0"/>
                <a:cs typeface="Arial" pitchFamily="34" charset="0"/>
              </a:rPr>
              <a:t>Kent multi-agency commissioning framework for CYP with SLCN</a:t>
            </a:r>
          </a:p>
        </p:txBody>
      </p:sp>
      <p:sp>
        <p:nvSpPr>
          <p:cNvPr id="7" name="Oval 6"/>
          <p:cNvSpPr/>
          <p:nvPr/>
        </p:nvSpPr>
        <p:spPr>
          <a:xfrm>
            <a:off x="2627784" y="2204864"/>
            <a:ext cx="3528392" cy="3522712"/>
          </a:xfrm>
          <a:prstGeom prst="ellipse">
            <a:avLst/>
          </a:prstGeom>
          <a:gradFill flip="none" rotWithShape="1">
            <a:gsLst>
              <a:gs pos="0">
                <a:srgbClr val="03D4A8">
                  <a:lumMod val="84000"/>
                  <a:lumOff val="16000"/>
                  <a:alpha val="12000"/>
                </a:srgbClr>
              </a:gs>
              <a:gs pos="31000">
                <a:srgbClr val="21D6E0"/>
              </a:gs>
              <a:gs pos="100000">
                <a:srgbClr val="005CBF"/>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a:p>
        </p:txBody>
      </p:sp>
      <p:sp>
        <p:nvSpPr>
          <p:cNvPr id="9" name="TextBox 5"/>
          <p:cNvSpPr txBox="1">
            <a:spLocks noChangeArrowheads="1"/>
          </p:cNvSpPr>
          <p:nvPr/>
        </p:nvSpPr>
        <p:spPr bwMode="auto">
          <a:xfrm>
            <a:off x="3492500" y="3779838"/>
            <a:ext cx="1871663" cy="369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r>
              <a:rPr lang="en-GB" b="1" dirty="0"/>
              <a:t>Specialist</a:t>
            </a:r>
          </a:p>
        </p:txBody>
      </p:sp>
      <p:sp>
        <p:nvSpPr>
          <p:cNvPr id="10" name="TextBox 2"/>
          <p:cNvSpPr txBox="1">
            <a:spLocks noChangeArrowheads="1"/>
          </p:cNvSpPr>
          <p:nvPr/>
        </p:nvSpPr>
        <p:spPr bwMode="auto">
          <a:xfrm>
            <a:off x="3563938" y="2924175"/>
            <a:ext cx="1655762"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r>
              <a:rPr lang="en-GB" b="1" dirty="0"/>
              <a:t>Targeted </a:t>
            </a:r>
          </a:p>
        </p:txBody>
      </p:sp>
      <p:sp>
        <p:nvSpPr>
          <p:cNvPr id="11" name="TextBox 1"/>
          <p:cNvSpPr txBox="1">
            <a:spLocks noChangeArrowheads="1"/>
          </p:cNvSpPr>
          <p:nvPr/>
        </p:nvSpPr>
        <p:spPr bwMode="auto">
          <a:xfrm>
            <a:off x="3203575" y="2276475"/>
            <a:ext cx="2305050"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r>
              <a:rPr lang="en-GB" b="1" dirty="0"/>
              <a:t>Universal</a:t>
            </a:r>
          </a:p>
        </p:txBody>
      </p:sp>
      <p:sp>
        <p:nvSpPr>
          <p:cNvPr id="12" name="Text Box 20"/>
          <p:cNvSpPr txBox="1"/>
          <p:nvPr/>
        </p:nvSpPr>
        <p:spPr>
          <a:xfrm>
            <a:off x="250825" y="2420938"/>
            <a:ext cx="1960563" cy="1258887"/>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a:lstStyle/>
          <a:p>
            <a:pPr>
              <a:lnSpc>
                <a:spcPct val="115000"/>
              </a:lnSpc>
              <a:spcAft>
                <a:spcPts val="1000"/>
              </a:spcAft>
              <a:defRPr/>
            </a:pPr>
            <a:r>
              <a:rPr lang="en-GB" sz="1400" dirty="0">
                <a:latin typeface="Arial"/>
                <a:ea typeface="Calibri"/>
                <a:cs typeface="Times New Roman"/>
              </a:rPr>
              <a:t>All children benefiting from good language environments as part of early development</a:t>
            </a:r>
          </a:p>
        </p:txBody>
      </p:sp>
      <p:sp>
        <p:nvSpPr>
          <p:cNvPr id="13" name="Text Box 22"/>
          <p:cNvSpPr txBox="1"/>
          <p:nvPr/>
        </p:nvSpPr>
        <p:spPr>
          <a:xfrm>
            <a:off x="6607175" y="2205038"/>
            <a:ext cx="2286000" cy="1465262"/>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a:lstStyle/>
          <a:p>
            <a:pPr>
              <a:lnSpc>
                <a:spcPct val="115000"/>
              </a:lnSpc>
              <a:spcAft>
                <a:spcPts val="1000"/>
              </a:spcAft>
              <a:defRPr/>
            </a:pPr>
            <a:r>
              <a:rPr lang="en-GB" sz="1400">
                <a:latin typeface="Arial"/>
                <a:ea typeface="Calibri"/>
                <a:cs typeface="Times New Roman"/>
              </a:rPr>
              <a:t>Children with significant primary SLCN requiring targeted and / or specialist support in addition to universal.</a:t>
            </a:r>
          </a:p>
        </p:txBody>
      </p:sp>
      <p:sp>
        <p:nvSpPr>
          <p:cNvPr id="14" name="Text Box 25"/>
          <p:cNvSpPr txBox="1"/>
          <p:nvPr/>
        </p:nvSpPr>
        <p:spPr>
          <a:xfrm>
            <a:off x="6659563" y="4005263"/>
            <a:ext cx="2233612" cy="1584325"/>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a:lstStyle/>
          <a:p>
            <a:pPr>
              <a:lnSpc>
                <a:spcPct val="115000"/>
              </a:lnSpc>
              <a:spcAft>
                <a:spcPts val="1000"/>
              </a:spcAft>
              <a:defRPr/>
            </a:pPr>
            <a:r>
              <a:rPr lang="en-GB" sz="1400" dirty="0">
                <a:latin typeface="Arial"/>
                <a:ea typeface="Calibri"/>
                <a:cs typeface="Times New Roman"/>
              </a:rPr>
              <a:t>Children with severe, complex &amp; long term SLCN requiring specialist support in addition to targeted and universal provision</a:t>
            </a:r>
          </a:p>
        </p:txBody>
      </p:sp>
      <p:cxnSp>
        <p:nvCxnSpPr>
          <p:cNvPr id="15" name="Straight Connector 14"/>
          <p:cNvCxnSpPr/>
          <p:nvPr/>
        </p:nvCxnSpPr>
        <p:spPr>
          <a:xfrm flipV="1">
            <a:off x="2211388" y="2646363"/>
            <a:ext cx="1639887" cy="231775"/>
          </a:xfrm>
          <a:prstGeom prst="line">
            <a:avLst/>
          </a:prstGeom>
          <a:ln w="38100"/>
        </p:spPr>
        <p:style>
          <a:lnRef idx="1">
            <a:schemeClr val="dk1"/>
          </a:lnRef>
          <a:fillRef idx="0">
            <a:schemeClr val="dk1"/>
          </a:fillRef>
          <a:effectRef idx="0">
            <a:schemeClr val="dk1"/>
          </a:effectRef>
          <a:fontRef idx="minor">
            <a:schemeClr val="tx1"/>
          </a:fontRef>
        </p:style>
      </p:cxnSp>
      <p:cxnSp>
        <p:nvCxnSpPr>
          <p:cNvPr id="16" name="Straight Connector 15"/>
          <p:cNvCxnSpPr/>
          <p:nvPr/>
        </p:nvCxnSpPr>
        <p:spPr>
          <a:xfrm flipH="1">
            <a:off x="4932363" y="2646363"/>
            <a:ext cx="1674812" cy="463550"/>
          </a:xfrm>
          <a:prstGeom prst="line">
            <a:avLst/>
          </a:prstGeom>
          <a:ln w="38100"/>
        </p:spPr>
        <p:style>
          <a:lnRef idx="1">
            <a:schemeClr val="dk1"/>
          </a:lnRef>
          <a:fillRef idx="0">
            <a:schemeClr val="dk1"/>
          </a:fillRef>
          <a:effectRef idx="0">
            <a:schemeClr val="dk1"/>
          </a:effectRef>
          <a:fontRef idx="minor">
            <a:schemeClr val="tx1"/>
          </a:fontRef>
        </p:style>
      </p:cxnSp>
      <p:cxnSp>
        <p:nvCxnSpPr>
          <p:cNvPr id="17" name="Straight Connector 16"/>
          <p:cNvCxnSpPr/>
          <p:nvPr/>
        </p:nvCxnSpPr>
        <p:spPr>
          <a:xfrm flipH="1" flipV="1">
            <a:off x="4572000" y="4221163"/>
            <a:ext cx="2087563" cy="576262"/>
          </a:xfrm>
          <a:prstGeom prst="line">
            <a:avLst/>
          </a:prstGeom>
          <a:ln w="38100"/>
        </p:spPr>
        <p:style>
          <a:lnRef idx="1">
            <a:schemeClr val="dk1"/>
          </a:lnRef>
          <a:fillRef idx="0">
            <a:schemeClr val="dk1"/>
          </a:fillRef>
          <a:effectRef idx="0">
            <a:schemeClr val="dk1"/>
          </a:effectRef>
          <a:fontRef idx="minor">
            <a:schemeClr val="tx1"/>
          </a:fontRef>
        </p:style>
      </p:cxnSp>
      <p:pic>
        <p:nvPicPr>
          <p:cNvPr id="18" name="Picture 3"/>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4000499957"/>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Content Placeholder 5"/>
          <p:cNvSpPr>
            <a:spLocks noGrp="1"/>
          </p:cNvSpPr>
          <p:nvPr>
            <p:ph idx="1"/>
          </p:nvPr>
        </p:nvSpPr>
        <p:spPr>
          <a:xfrm>
            <a:off x="457200" y="1976636"/>
            <a:ext cx="8229600" cy="3828628"/>
          </a:xfrm>
        </p:spPr>
        <p:txBody>
          <a:bodyPr>
            <a:normAutofit/>
          </a:bodyPr>
          <a:lstStyle/>
          <a:p>
            <a:pPr marL="0" indent="0">
              <a:buNone/>
            </a:pPr>
            <a:r>
              <a:rPr lang="en-US" sz="2800" b="1" dirty="0" smtClean="0">
                <a:latin typeface="Arial" pitchFamily="34" charset="0"/>
                <a:cs typeface="Arial" pitchFamily="34" charset="0"/>
              </a:rPr>
              <a:t>“The provision of integrated services around the needs of patients occurs when the right values and </a:t>
            </a:r>
            <a:r>
              <a:rPr lang="en-US" sz="2800" b="1" dirty="0" err="1" smtClean="0">
                <a:latin typeface="Arial" pitchFamily="34" charset="0"/>
                <a:cs typeface="Arial" pitchFamily="34" charset="0"/>
              </a:rPr>
              <a:t>behaviours</a:t>
            </a:r>
            <a:r>
              <a:rPr lang="en-US" sz="2800" b="1" dirty="0" smtClean="0">
                <a:latin typeface="Arial" pitchFamily="34" charset="0"/>
                <a:cs typeface="Arial" pitchFamily="34" charset="0"/>
              </a:rPr>
              <a:t> are allowed to prevail and there is a will to do something different.  We need to move beyond arguing for integration to making it happen.”</a:t>
            </a:r>
          </a:p>
          <a:p>
            <a:pPr marL="0" indent="0">
              <a:buNone/>
            </a:pPr>
            <a:endParaRPr lang="en-US" sz="2800" b="1" dirty="0" smtClean="0">
              <a:latin typeface="Arial" pitchFamily="34" charset="0"/>
              <a:cs typeface="Arial" pitchFamily="34" charset="0"/>
            </a:endParaRPr>
          </a:p>
          <a:p>
            <a:pPr marL="0" indent="0">
              <a:buNone/>
            </a:pPr>
            <a:r>
              <a:rPr lang="en-US" sz="2400" dirty="0" smtClean="0">
                <a:latin typeface="Arial" pitchFamily="34" charset="0"/>
                <a:cs typeface="Arial" pitchFamily="34" charset="0"/>
              </a:rPr>
              <a:t>Professor Steve Field, NHS Future Forum</a:t>
            </a:r>
          </a:p>
        </p:txBody>
      </p:sp>
      <p:pic>
        <p:nvPicPr>
          <p:cNvPr id="3076" name="Picture 2"/>
          <p:cNvPicPr>
            <a:picLocks noChangeAspect="1" noChangeArrowheads="1"/>
          </p:cNvPicPr>
          <p:nvPr/>
        </p:nvPicPr>
        <p:blipFill>
          <a:blip r:embed="rId3" cstate="print"/>
          <a:srcRect/>
          <a:stretch>
            <a:fillRect/>
          </a:stretch>
        </p:blipFill>
        <p:spPr bwMode="auto">
          <a:xfrm>
            <a:off x="6400801" y="6397152"/>
            <a:ext cx="2612160" cy="370119"/>
          </a:xfrm>
          <a:prstGeom prst="rect">
            <a:avLst/>
          </a:prstGeom>
          <a:noFill/>
          <a:ln w="9525">
            <a:noFill/>
            <a:round/>
            <a:headEnd/>
            <a:tailEnd/>
          </a:ln>
        </p:spPr>
      </p:pic>
      <p:pic>
        <p:nvPicPr>
          <p:cNvPr id="5" name="Picture 4"/>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sp>
        <p:nvSpPr>
          <p:cNvPr id="6" name="Title 4"/>
          <p:cNvSpPr>
            <a:spLocks noGrp="1"/>
          </p:cNvSpPr>
          <p:nvPr>
            <p:ph type="title"/>
          </p:nvPr>
        </p:nvSpPr>
        <p:spPr>
          <a:xfrm>
            <a:off x="457200" y="274638"/>
            <a:ext cx="8229600" cy="1143000"/>
          </a:xfrm>
          <a:solidFill>
            <a:schemeClr val="tx2"/>
          </a:solidFill>
        </p:spPr>
        <p:txBody>
          <a:bodyPr>
            <a:normAutofit fontScale="90000"/>
          </a:bodyPr>
          <a:lstStyle/>
          <a:p>
            <a:r>
              <a:rPr lang="en-US" b="1" dirty="0" smtClean="0">
                <a:solidFill>
                  <a:schemeClr val="bg1"/>
                </a:solidFill>
                <a:latin typeface="Arial" pitchFamily="34" charset="0"/>
                <a:cs typeface="Arial" pitchFamily="34" charset="0"/>
              </a:rPr>
              <a:t>Tip 8 – Core principles for integrated working</a:t>
            </a:r>
          </a:p>
        </p:txBody>
      </p:sp>
      <p:pic>
        <p:nvPicPr>
          <p:cNvPr id="7" name="Picture 3"/>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Content Placeholder 5"/>
          <p:cNvSpPr>
            <a:spLocks noGrp="1"/>
          </p:cNvSpPr>
          <p:nvPr>
            <p:ph idx="1"/>
          </p:nvPr>
        </p:nvSpPr>
        <p:spPr>
          <a:xfrm>
            <a:off x="467544" y="1628801"/>
            <a:ext cx="8229600" cy="4320480"/>
          </a:xfrm>
        </p:spPr>
        <p:txBody>
          <a:bodyPr>
            <a:normAutofit/>
          </a:bodyPr>
          <a:lstStyle/>
          <a:p>
            <a:r>
              <a:rPr lang="en-GB" sz="2400" dirty="0">
                <a:latin typeface="Arial" pitchFamily="34" charset="0"/>
                <a:cs typeface="Arial" pitchFamily="34" charset="0"/>
              </a:rPr>
              <a:t>N</a:t>
            </a:r>
            <a:r>
              <a:rPr lang="en-US" sz="2400" dirty="0" smtClean="0">
                <a:latin typeface="Arial" pitchFamily="34" charset="0"/>
                <a:cs typeface="Arial" pitchFamily="34" charset="0"/>
              </a:rPr>
              <a:t>o decision about me, without me.</a:t>
            </a:r>
          </a:p>
          <a:p>
            <a:r>
              <a:rPr lang="en-US" sz="2400" dirty="0" smtClean="0">
                <a:latin typeface="Arial" pitchFamily="34" charset="0"/>
                <a:cs typeface="Arial" pitchFamily="34" charset="0"/>
              </a:rPr>
              <a:t>Tell my story once.</a:t>
            </a:r>
          </a:p>
          <a:p>
            <a:r>
              <a:rPr lang="en-US" sz="2400" dirty="0" smtClean="0">
                <a:latin typeface="Arial" pitchFamily="34" charset="0"/>
                <a:cs typeface="Arial" pitchFamily="34" charset="0"/>
              </a:rPr>
              <a:t>Parent </a:t>
            </a:r>
            <a:r>
              <a:rPr lang="en-US" sz="2400" dirty="0" err="1" smtClean="0">
                <a:latin typeface="Arial" pitchFamily="34" charset="0"/>
                <a:cs typeface="Arial" pitchFamily="34" charset="0"/>
              </a:rPr>
              <a:t>carers</a:t>
            </a:r>
            <a:r>
              <a:rPr lang="en-US" sz="2400" dirty="0" smtClean="0">
                <a:latin typeface="Arial" pitchFamily="34" charset="0"/>
                <a:cs typeface="Arial" pitchFamily="34" charset="0"/>
              </a:rPr>
              <a:t> / young people and professionals both have active roles to play in the assessment of need, identification and implementation of the shared goals.</a:t>
            </a:r>
          </a:p>
          <a:p>
            <a:r>
              <a:rPr lang="en-US" sz="2400" dirty="0" smtClean="0">
                <a:latin typeface="Arial" pitchFamily="34" charset="0"/>
                <a:cs typeface="Arial" pitchFamily="34" charset="0"/>
              </a:rPr>
              <a:t>Shared goals that a team around a child / family can work on.</a:t>
            </a:r>
          </a:p>
          <a:p>
            <a:r>
              <a:rPr lang="en-US" sz="2400" dirty="0" smtClean="0">
                <a:latin typeface="Arial" pitchFamily="34" charset="0"/>
                <a:cs typeface="Arial" pitchFamily="34" charset="0"/>
              </a:rPr>
              <a:t>Shared understanding of key working functions.</a:t>
            </a:r>
          </a:p>
        </p:txBody>
      </p:sp>
      <p:pic>
        <p:nvPicPr>
          <p:cNvPr id="3076" name="Picture 2"/>
          <p:cNvPicPr>
            <a:picLocks noChangeAspect="1" noChangeArrowheads="1"/>
          </p:cNvPicPr>
          <p:nvPr/>
        </p:nvPicPr>
        <p:blipFill>
          <a:blip r:embed="rId3" cstate="print"/>
          <a:srcRect/>
          <a:stretch>
            <a:fillRect/>
          </a:stretch>
        </p:blipFill>
        <p:spPr bwMode="auto">
          <a:xfrm>
            <a:off x="6400801" y="6397152"/>
            <a:ext cx="2612160" cy="370119"/>
          </a:xfrm>
          <a:prstGeom prst="rect">
            <a:avLst/>
          </a:prstGeom>
          <a:noFill/>
          <a:ln w="9525">
            <a:noFill/>
            <a:round/>
            <a:headEnd/>
            <a:tailEnd/>
          </a:ln>
        </p:spPr>
      </p:pic>
      <p:pic>
        <p:nvPicPr>
          <p:cNvPr id="6" name="Picture 5"/>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pic>
        <p:nvPicPr>
          <p:cNvPr id="10" name="Picture 3"/>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Title 4"/>
          <p:cNvSpPr>
            <a:spLocks noGrp="1"/>
          </p:cNvSpPr>
          <p:nvPr>
            <p:ph type="title"/>
          </p:nvPr>
        </p:nvSpPr>
        <p:spPr>
          <a:xfrm>
            <a:off x="457200" y="274638"/>
            <a:ext cx="8229600" cy="1209675"/>
          </a:xfrm>
          <a:solidFill>
            <a:schemeClr val="tx2"/>
          </a:solidFill>
        </p:spPr>
        <p:txBody>
          <a:bodyPr>
            <a:normAutofit fontScale="90000"/>
          </a:bodyPr>
          <a:lstStyle/>
          <a:p>
            <a:r>
              <a:rPr lang="en-US" b="1" dirty="0" smtClean="0">
                <a:solidFill>
                  <a:schemeClr val="bg1"/>
                </a:solidFill>
                <a:latin typeface="Arial" pitchFamily="34" charset="0"/>
                <a:cs typeface="Arial" pitchFamily="34" charset="0"/>
              </a:rPr>
              <a:t>Tip 8 – Core principles for integrated working</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Content Placeholder 5"/>
          <p:cNvSpPr>
            <a:spLocks noGrp="1"/>
          </p:cNvSpPr>
          <p:nvPr>
            <p:ph idx="1"/>
          </p:nvPr>
        </p:nvSpPr>
        <p:spPr>
          <a:xfrm>
            <a:off x="467544" y="1628801"/>
            <a:ext cx="8229600" cy="4320480"/>
          </a:xfrm>
        </p:spPr>
        <p:txBody>
          <a:bodyPr>
            <a:normAutofit/>
          </a:bodyPr>
          <a:lstStyle/>
          <a:p>
            <a:r>
              <a:rPr lang="en-US" sz="2400" dirty="0" smtClean="0">
                <a:latin typeface="Arial" pitchFamily="34" charset="0"/>
                <a:cs typeface="Arial" pitchFamily="34" charset="0"/>
              </a:rPr>
              <a:t>Clear and accessible information that is available to parent </a:t>
            </a:r>
            <a:r>
              <a:rPr lang="en-US" sz="2400" dirty="0" err="1" smtClean="0">
                <a:latin typeface="Arial" pitchFamily="34" charset="0"/>
                <a:cs typeface="Arial" pitchFamily="34" charset="0"/>
              </a:rPr>
              <a:t>carers</a:t>
            </a:r>
            <a:r>
              <a:rPr lang="en-US" sz="2400" dirty="0" smtClean="0">
                <a:latin typeface="Arial" pitchFamily="34" charset="0"/>
                <a:cs typeface="Arial" pitchFamily="34" charset="0"/>
              </a:rPr>
              <a:t> and young people early in the process.</a:t>
            </a:r>
          </a:p>
          <a:p>
            <a:r>
              <a:rPr lang="en-US" sz="2400" dirty="0" smtClean="0">
                <a:latin typeface="Arial" pitchFamily="34" charset="0"/>
                <a:cs typeface="Arial" pitchFamily="34" charset="0"/>
              </a:rPr>
              <a:t>Shared values.</a:t>
            </a:r>
          </a:p>
          <a:p>
            <a:r>
              <a:rPr lang="en-US" sz="2400" dirty="0" smtClean="0">
                <a:latin typeface="Arial" pitchFamily="34" charset="0"/>
                <a:cs typeface="Arial" pitchFamily="34" charset="0"/>
              </a:rPr>
              <a:t>Open and transparent process.</a:t>
            </a:r>
          </a:p>
          <a:p>
            <a:r>
              <a:rPr lang="en-US" sz="2400" dirty="0" smtClean="0">
                <a:latin typeface="Arial" pitchFamily="34" charset="0"/>
                <a:cs typeface="Arial" pitchFamily="34" charset="0"/>
              </a:rPr>
              <a:t>Joint workforce training and development, with parent </a:t>
            </a:r>
            <a:r>
              <a:rPr lang="en-US" sz="2400" dirty="0" err="1" smtClean="0">
                <a:latin typeface="Arial" pitchFamily="34" charset="0"/>
                <a:cs typeface="Arial" pitchFamily="34" charset="0"/>
              </a:rPr>
              <a:t>carers</a:t>
            </a:r>
            <a:r>
              <a:rPr lang="en-US" sz="2400" dirty="0" smtClean="0">
                <a:latin typeface="Arial" pitchFamily="34" charset="0"/>
                <a:cs typeface="Arial" pitchFamily="34" charset="0"/>
              </a:rPr>
              <a:t> empowered to deliver key aspects of the training </a:t>
            </a:r>
            <a:r>
              <a:rPr lang="en-US" sz="2400" dirty="0" err="1" smtClean="0">
                <a:latin typeface="Arial" pitchFamily="34" charset="0"/>
                <a:cs typeface="Arial" pitchFamily="34" charset="0"/>
              </a:rPr>
              <a:t>programme</a:t>
            </a:r>
            <a:r>
              <a:rPr lang="en-US" sz="2400" dirty="0" smtClean="0">
                <a:latin typeface="Arial" pitchFamily="34" charset="0"/>
                <a:cs typeface="Arial" pitchFamily="34" charset="0"/>
              </a:rPr>
              <a:t> jointly with professionals.</a:t>
            </a:r>
          </a:p>
          <a:p>
            <a:r>
              <a:rPr lang="en-US" sz="2400" dirty="0">
                <a:latin typeface="Arial" pitchFamily="34" charset="0"/>
                <a:cs typeface="Arial" pitchFamily="34" charset="0"/>
              </a:rPr>
              <a:t>The training offered to professionals linked to a particular child / young person should also be delivered to the parent </a:t>
            </a:r>
            <a:r>
              <a:rPr lang="en-US" sz="2400" dirty="0" err="1">
                <a:latin typeface="Arial" pitchFamily="34" charset="0"/>
                <a:cs typeface="Arial" pitchFamily="34" charset="0"/>
              </a:rPr>
              <a:t>carers</a:t>
            </a:r>
            <a:r>
              <a:rPr lang="en-US" sz="2400" dirty="0">
                <a:latin typeface="Arial" pitchFamily="34" charset="0"/>
                <a:cs typeface="Arial" pitchFamily="34" charset="0"/>
              </a:rPr>
              <a:t>.</a:t>
            </a:r>
          </a:p>
          <a:p>
            <a:endParaRPr lang="en-US" sz="2400" dirty="0" smtClean="0">
              <a:latin typeface="Arial" pitchFamily="34" charset="0"/>
              <a:cs typeface="Arial" pitchFamily="34" charset="0"/>
            </a:endParaRPr>
          </a:p>
        </p:txBody>
      </p:sp>
      <p:pic>
        <p:nvPicPr>
          <p:cNvPr id="3076" name="Picture 2"/>
          <p:cNvPicPr>
            <a:picLocks noChangeAspect="1" noChangeArrowheads="1"/>
          </p:cNvPicPr>
          <p:nvPr/>
        </p:nvPicPr>
        <p:blipFill>
          <a:blip r:embed="rId3" cstate="print"/>
          <a:srcRect/>
          <a:stretch>
            <a:fillRect/>
          </a:stretch>
        </p:blipFill>
        <p:spPr bwMode="auto">
          <a:xfrm>
            <a:off x="6400801" y="6397152"/>
            <a:ext cx="2612160" cy="370119"/>
          </a:xfrm>
          <a:prstGeom prst="rect">
            <a:avLst/>
          </a:prstGeom>
          <a:noFill/>
          <a:ln w="9525">
            <a:noFill/>
            <a:round/>
            <a:headEnd/>
            <a:tailEnd/>
          </a:ln>
        </p:spPr>
      </p:pic>
      <p:pic>
        <p:nvPicPr>
          <p:cNvPr id="6" name="Picture 5"/>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pic>
        <p:nvPicPr>
          <p:cNvPr id="7" name="Picture 3"/>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8" name="Title 4"/>
          <p:cNvSpPr>
            <a:spLocks noGrp="1"/>
          </p:cNvSpPr>
          <p:nvPr>
            <p:ph type="title"/>
          </p:nvPr>
        </p:nvSpPr>
        <p:spPr>
          <a:xfrm>
            <a:off x="457200" y="274638"/>
            <a:ext cx="8229600" cy="1209675"/>
          </a:xfrm>
          <a:solidFill>
            <a:schemeClr val="tx2"/>
          </a:solidFill>
        </p:spPr>
        <p:txBody>
          <a:bodyPr>
            <a:normAutofit fontScale="90000"/>
          </a:bodyPr>
          <a:lstStyle/>
          <a:p>
            <a:r>
              <a:rPr lang="en-US" b="1" dirty="0" smtClean="0">
                <a:solidFill>
                  <a:schemeClr val="bg1"/>
                </a:solidFill>
                <a:latin typeface="Arial" pitchFamily="34" charset="0"/>
                <a:cs typeface="Arial" pitchFamily="34" charset="0"/>
              </a:rPr>
              <a:t>Tip 8 – Core principles for integrated working</a:t>
            </a:r>
          </a:p>
        </p:txBody>
      </p:sp>
    </p:spTree>
    <p:extLst>
      <p:ext uri="{BB962C8B-B14F-4D97-AF65-F5344CB8AC3E}">
        <p14:creationId xmlns="" xmlns:p14="http://schemas.microsoft.com/office/powerpoint/2010/main" val="3410135471"/>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4"/>
          <p:cNvSpPr>
            <a:spLocks noGrp="1"/>
          </p:cNvSpPr>
          <p:nvPr>
            <p:ph type="title"/>
          </p:nvPr>
        </p:nvSpPr>
        <p:spPr>
          <a:solidFill>
            <a:schemeClr val="tx2"/>
          </a:solidFill>
        </p:spPr>
        <p:txBody>
          <a:bodyPr>
            <a:normAutofit/>
          </a:bodyPr>
          <a:lstStyle/>
          <a:p>
            <a:r>
              <a:rPr lang="en-US" b="1" dirty="0" smtClean="0">
                <a:solidFill>
                  <a:schemeClr val="bg1"/>
                </a:solidFill>
                <a:latin typeface="Arial" pitchFamily="34" charset="0"/>
                <a:cs typeface="Arial" pitchFamily="34" charset="0"/>
              </a:rPr>
              <a:t>Tip 9 - The local offer</a:t>
            </a:r>
          </a:p>
        </p:txBody>
      </p:sp>
      <p:sp>
        <p:nvSpPr>
          <p:cNvPr id="3075" name="Content Placeholder 5"/>
          <p:cNvSpPr>
            <a:spLocks noGrp="1"/>
          </p:cNvSpPr>
          <p:nvPr>
            <p:ph idx="1"/>
          </p:nvPr>
        </p:nvSpPr>
        <p:spPr>
          <a:xfrm>
            <a:off x="457200" y="1600201"/>
            <a:ext cx="8229600" cy="3701008"/>
          </a:xfrm>
        </p:spPr>
        <p:txBody>
          <a:bodyPr>
            <a:normAutofit lnSpcReduction="10000"/>
          </a:bodyPr>
          <a:lstStyle/>
          <a:p>
            <a:pPr marL="0" lvl="0" indent="0">
              <a:buNone/>
            </a:pPr>
            <a:endParaRPr lang="en-GB" sz="2800" dirty="0">
              <a:latin typeface="Arial" pitchFamily="34" charset="0"/>
              <a:cs typeface="Arial" pitchFamily="34" charset="0"/>
            </a:endParaRPr>
          </a:p>
          <a:p>
            <a:r>
              <a:rPr lang="en-GB" sz="2800" dirty="0" smtClean="0">
                <a:latin typeface="Arial" pitchFamily="34" charset="0"/>
                <a:cs typeface="Arial" pitchFamily="34" charset="0"/>
              </a:rPr>
              <a:t>Local offer aligned to the new joint commissioning duty.</a:t>
            </a:r>
          </a:p>
          <a:p>
            <a:r>
              <a:rPr lang="en-GB" sz="2800" dirty="0" smtClean="0">
                <a:latin typeface="Arial" pitchFamily="34" charset="0"/>
                <a:cs typeface="Arial" pitchFamily="34" charset="0"/>
              </a:rPr>
              <a:t>Web based tool that creates a snap shot in time.</a:t>
            </a:r>
          </a:p>
          <a:p>
            <a:r>
              <a:rPr lang="en-GB" sz="2800" dirty="0" smtClean="0">
                <a:latin typeface="Arial" pitchFamily="34" charset="0"/>
                <a:cs typeface="Arial" pitchFamily="34" charset="0"/>
              </a:rPr>
              <a:t>Opportunity to innovate.</a:t>
            </a:r>
          </a:p>
          <a:p>
            <a:r>
              <a:rPr lang="en-GB" sz="2800" dirty="0" smtClean="0">
                <a:latin typeface="Arial" pitchFamily="34" charset="0"/>
                <a:cs typeface="Arial" pitchFamily="34" charset="0"/>
              </a:rPr>
              <a:t>Organic process that changes over time.</a:t>
            </a:r>
          </a:p>
          <a:p>
            <a:pPr lvl="0"/>
            <a:r>
              <a:rPr lang="en-GB" sz="2800" dirty="0" smtClean="0">
                <a:latin typeface="Arial" pitchFamily="34" charset="0"/>
              </a:rPr>
              <a:t>Improved information, transparency and accountability</a:t>
            </a:r>
            <a:endParaRPr lang="en-GB" sz="2800" dirty="0" smtClean="0">
              <a:latin typeface="Arial" pitchFamily="34" charset="0"/>
              <a:cs typeface="Arial" pitchFamily="34" charset="0"/>
            </a:endParaRPr>
          </a:p>
          <a:p>
            <a:endParaRPr lang="en-GB" sz="2800" dirty="0" smtClean="0">
              <a:latin typeface="Arial" pitchFamily="34" charset="0"/>
              <a:cs typeface="Arial" pitchFamily="34" charset="0"/>
            </a:endParaRPr>
          </a:p>
          <a:p>
            <a:pPr>
              <a:buNone/>
            </a:pPr>
            <a:endParaRPr lang="en-US" sz="2800" dirty="0" smtClean="0">
              <a:latin typeface="Arial" pitchFamily="34" charset="0"/>
              <a:cs typeface="Arial" pitchFamily="34" charset="0"/>
            </a:endParaRPr>
          </a:p>
        </p:txBody>
      </p:sp>
      <p:pic>
        <p:nvPicPr>
          <p:cNvPr id="3076" name="Picture 2"/>
          <p:cNvPicPr>
            <a:picLocks noChangeAspect="1" noChangeArrowheads="1"/>
          </p:cNvPicPr>
          <p:nvPr/>
        </p:nvPicPr>
        <p:blipFill>
          <a:blip r:embed="rId3" cstate="print"/>
          <a:srcRect/>
          <a:stretch>
            <a:fillRect/>
          </a:stretch>
        </p:blipFill>
        <p:spPr bwMode="auto">
          <a:xfrm>
            <a:off x="6400801" y="6397152"/>
            <a:ext cx="2612160" cy="370119"/>
          </a:xfrm>
          <a:prstGeom prst="rect">
            <a:avLst/>
          </a:prstGeom>
          <a:noFill/>
          <a:ln w="9525">
            <a:noFill/>
            <a:round/>
            <a:headEnd/>
            <a:tailEnd/>
          </a:ln>
        </p:spPr>
      </p:pic>
      <p:pic>
        <p:nvPicPr>
          <p:cNvPr id="6" name="Picture 5"/>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pic>
        <p:nvPicPr>
          <p:cNvPr id="7" name="Picture 3"/>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3" cstate="print"/>
          <a:srcRect l="19772" t="23837" r="17212" b="14027"/>
          <a:stretch>
            <a:fillRect/>
          </a:stretch>
        </p:blipFill>
        <p:spPr bwMode="auto">
          <a:xfrm>
            <a:off x="-324545" y="1341438"/>
            <a:ext cx="9981307" cy="5300662"/>
          </a:xfrm>
          <a:prstGeom prst="rect">
            <a:avLst/>
          </a:prstGeom>
          <a:noFill/>
          <a:ln w="9525">
            <a:noFill/>
            <a:miter lim="800000"/>
            <a:headEnd/>
            <a:tailEnd/>
          </a:ln>
        </p:spPr>
      </p:pic>
      <p:pic>
        <p:nvPicPr>
          <p:cNvPr id="16387" name="Picture 2"/>
          <p:cNvPicPr>
            <a:picLocks noChangeAspect="1" noChangeArrowheads="1"/>
          </p:cNvPicPr>
          <p:nvPr/>
        </p:nvPicPr>
        <p:blipFill>
          <a:blip r:embed="rId3" cstate="print"/>
          <a:srcRect l="65202" t="10422" r="17212" b="76553"/>
          <a:stretch>
            <a:fillRect/>
          </a:stretch>
        </p:blipFill>
        <p:spPr bwMode="auto">
          <a:xfrm>
            <a:off x="6659563" y="5516563"/>
            <a:ext cx="1728787" cy="720725"/>
          </a:xfrm>
          <a:prstGeom prst="rect">
            <a:avLst/>
          </a:prstGeom>
          <a:noFill/>
          <a:ln w="9525">
            <a:noFill/>
            <a:miter lim="800000"/>
            <a:headEnd/>
            <a:tailEnd/>
          </a:ln>
        </p:spPr>
      </p:pic>
      <p:sp>
        <p:nvSpPr>
          <p:cNvPr id="18436" name="Title 5"/>
          <p:cNvSpPr>
            <a:spLocks noGrp="1"/>
          </p:cNvSpPr>
          <p:nvPr>
            <p:ph type="title"/>
          </p:nvPr>
        </p:nvSpPr>
        <p:spPr bwMode="auto">
          <a:solidFill>
            <a:schemeClr val="tx2"/>
          </a:solidFill>
          <a:ln>
            <a:miter lim="800000"/>
            <a:headEnd/>
            <a:tailEnd/>
          </a:ln>
        </p:spPr>
        <p:txBody>
          <a:bodyPr vert="horz" wrap="square" lIns="91440" tIns="45720" rIns="91440" bIns="45720" numCol="1" compatLnSpc="1">
            <a:prstTxWarp prst="textNoShape">
              <a:avLst/>
            </a:prstTxWarp>
            <a:normAutofit/>
          </a:bodyPr>
          <a:lstStyle/>
          <a:p>
            <a:pPr>
              <a:defRPr/>
            </a:pPr>
            <a:r>
              <a:rPr lang="en-GB" sz="2800" b="1" dirty="0" smtClean="0">
                <a:solidFill>
                  <a:schemeClr val="bg1"/>
                </a:solidFill>
                <a:latin typeface="Arial" charset="0"/>
                <a:cs typeface="Arial" charset="0"/>
              </a:rPr>
              <a:t>The SE7 Principles for their local offer framework </a:t>
            </a:r>
          </a:p>
        </p:txBody>
      </p:sp>
      <p:sp>
        <p:nvSpPr>
          <p:cNvPr id="5" name="Rectangle 4"/>
          <p:cNvSpPr/>
          <p:nvPr/>
        </p:nvSpPr>
        <p:spPr>
          <a:xfrm>
            <a:off x="3498629" y="3244334"/>
            <a:ext cx="2146742" cy="369332"/>
          </a:xfrm>
          <a:prstGeom prst="rect">
            <a:avLst/>
          </a:prstGeom>
        </p:spPr>
        <p:txBody>
          <a:bodyPr wrap="none">
            <a:spAutoFit/>
          </a:bodyPr>
          <a:lstStyle/>
          <a:p>
            <a:r>
              <a:rPr lang="en-US" b="1" dirty="0" smtClean="0">
                <a:solidFill>
                  <a:schemeClr val="bg1"/>
                </a:solidFill>
                <a:latin typeface="Arial" pitchFamily="34" charset="0"/>
                <a:cs typeface="Arial" pitchFamily="34" charset="0"/>
              </a:rPr>
              <a:t>Personal Budgets</a:t>
            </a:r>
            <a:endParaRPr lang="en-GB"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4"/>
          <p:cNvSpPr>
            <a:spLocks noGrp="1"/>
          </p:cNvSpPr>
          <p:nvPr>
            <p:ph type="title"/>
          </p:nvPr>
        </p:nvSpPr>
        <p:spPr>
          <a:solidFill>
            <a:schemeClr val="tx2"/>
          </a:solidFill>
        </p:spPr>
        <p:txBody>
          <a:bodyPr/>
          <a:lstStyle/>
          <a:p>
            <a:r>
              <a:rPr lang="en-US" b="1" dirty="0" smtClean="0">
                <a:solidFill>
                  <a:schemeClr val="bg1"/>
                </a:solidFill>
                <a:latin typeface="Arial" pitchFamily="34" charset="0"/>
                <a:cs typeface="Arial" pitchFamily="34" charset="0"/>
              </a:rPr>
              <a:t>The time is right!</a:t>
            </a:r>
          </a:p>
        </p:txBody>
      </p:sp>
      <p:sp>
        <p:nvSpPr>
          <p:cNvPr id="3075" name="Content Placeholder 5"/>
          <p:cNvSpPr>
            <a:spLocks noGrp="1"/>
          </p:cNvSpPr>
          <p:nvPr>
            <p:ph idx="1"/>
          </p:nvPr>
        </p:nvSpPr>
        <p:spPr/>
        <p:txBody>
          <a:bodyPr>
            <a:normAutofit fontScale="77500" lnSpcReduction="20000"/>
          </a:bodyPr>
          <a:lstStyle/>
          <a:p>
            <a:pPr lvl="0"/>
            <a:endParaRPr lang="en-GB" dirty="0" smtClean="0">
              <a:latin typeface="Arial" pitchFamily="34" charset="0"/>
              <a:cs typeface="Arial" pitchFamily="34" charset="0"/>
            </a:endParaRPr>
          </a:p>
          <a:p>
            <a:pPr lvl="0"/>
            <a:r>
              <a:rPr lang="en-GB" dirty="0" smtClean="0">
                <a:latin typeface="Arial" pitchFamily="34" charset="0"/>
                <a:cs typeface="Arial" pitchFamily="34" charset="0"/>
              </a:rPr>
              <a:t>Colleagues across Whitehall are giving the same messages</a:t>
            </a:r>
          </a:p>
          <a:p>
            <a:pPr lvl="0"/>
            <a:r>
              <a:rPr lang="en-GB" dirty="0" smtClean="0">
                <a:latin typeface="Arial" pitchFamily="34" charset="0"/>
                <a:cs typeface="Arial" pitchFamily="34" charset="0"/>
              </a:rPr>
              <a:t>Personalisation</a:t>
            </a:r>
          </a:p>
          <a:p>
            <a:pPr lvl="0"/>
            <a:r>
              <a:rPr lang="en-GB" dirty="0" smtClean="0">
                <a:latin typeface="Arial" pitchFamily="34" charset="0"/>
                <a:cs typeface="Arial" pitchFamily="34" charset="0"/>
              </a:rPr>
              <a:t>Personal Budgets</a:t>
            </a:r>
          </a:p>
          <a:p>
            <a:pPr lvl="0"/>
            <a:r>
              <a:rPr lang="en-GB" dirty="0" smtClean="0">
                <a:latin typeface="Arial" pitchFamily="34" charset="0"/>
                <a:cs typeface="Arial" pitchFamily="34" charset="0"/>
              </a:rPr>
              <a:t>Duty to cooperate at both the strategic and operational levels</a:t>
            </a:r>
          </a:p>
          <a:p>
            <a:pPr lvl="0"/>
            <a:r>
              <a:rPr lang="en-GB" dirty="0" smtClean="0">
                <a:latin typeface="Arial" pitchFamily="34" charset="0"/>
                <a:cs typeface="Arial" pitchFamily="34" charset="0"/>
              </a:rPr>
              <a:t>Duty to include and work with users – users at the centre of developments – “no decision about me without me”</a:t>
            </a:r>
          </a:p>
          <a:p>
            <a:pPr lvl="0"/>
            <a:r>
              <a:rPr lang="en-GB" dirty="0" smtClean="0">
                <a:latin typeface="Arial" pitchFamily="34" charset="0"/>
                <a:cs typeface="Arial" pitchFamily="34" charset="0"/>
              </a:rPr>
              <a:t>Transparency</a:t>
            </a:r>
          </a:p>
          <a:p>
            <a:pPr lvl="0"/>
            <a:r>
              <a:rPr lang="en-GB" dirty="0" smtClean="0">
                <a:latin typeface="Arial" pitchFamily="34" charset="0"/>
                <a:cs typeface="Arial" pitchFamily="34" charset="0"/>
              </a:rPr>
              <a:t>Focus on outcomes - joint</a:t>
            </a:r>
          </a:p>
          <a:p>
            <a:endParaRPr lang="en-US" dirty="0" smtClean="0">
              <a:latin typeface="Arial" pitchFamily="34" charset="0"/>
              <a:cs typeface="Arial" pitchFamily="34" charset="0"/>
            </a:endParaRPr>
          </a:p>
        </p:txBody>
      </p:sp>
      <p:pic>
        <p:nvPicPr>
          <p:cNvPr id="3076" name="Picture 2"/>
          <p:cNvPicPr>
            <a:picLocks noChangeAspect="1" noChangeArrowheads="1"/>
          </p:cNvPicPr>
          <p:nvPr/>
        </p:nvPicPr>
        <p:blipFill>
          <a:blip r:embed="rId3" cstate="print"/>
          <a:srcRect/>
          <a:stretch>
            <a:fillRect/>
          </a:stretch>
        </p:blipFill>
        <p:spPr bwMode="auto">
          <a:xfrm>
            <a:off x="6400801" y="6397152"/>
            <a:ext cx="2612160" cy="370119"/>
          </a:xfrm>
          <a:prstGeom prst="rect">
            <a:avLst/>
          </a:prstGeom>
          <a:noFill/>
          <a:ln w="9525">
            <a:noFill/>
            <a:round/>
            <a:headEnd/>
            <a:tailEnd/>
          </a:ln>
        </p:spPr>
      </p:pic>
      <p:sp>
        <p:nvSpPr>
          <p:cNvPr id="3077" name="Text Box 3"/>
          <p:cNvSpPr txBox="1">
            <a:spLocks noChangeArrowheads="1"/>
          </p:cNvSpPr>
          <p:nvPr/>
        </p:nvSpPr>
        <p:spPr bwMode="auto">
          <a:xfrm>
            <a:off x="131041" y="5420729"/>
            <a:ext cx="8873280" cy="542937"/>
          </a:xfrm>
          <a:prstGeom prst="rect">
            <a:avLst/>
          </a:prstGeom>
          <a:noFill/>
          <a:ln w="9525">
            <a:noFill/>
            <a:round/>
            <a:headEnd/>
            <a:tailEnd/>
          </a:ln>
        </p:spPr>
        <p:txBody>
          <a:bodyPr lIns="81639" tIns="40820" rIns="81639" bIns="40820"/>
          <a:lstStyle/>
          <a:p>
            <a:pPr>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 pos="8536446" algn="l"/>
              </a:tabLst>
            </a:pPr>
            <a:endParaRPr lang="en-US" sz="1100" i="1" dirty="0">
              <a:solidFill>
                <a:srgbClr val="CCCCFF"/>
              </a:solidFill>
              <a:hlinkClick r:id="rId4"/>
            </a:endParaRPr>
          </a:p>
        </p:txBody>
      </p:sp>
      <p:pic>
        <p:nvPicPr>
          <p:cNvPr id="6" name="Picture 5"/>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pic>
        <p:nvPicPr>
          <p:cNvPr id="7" name="Picture 3"/>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4"/>
          <p:cNvSpPr>
            <a:spLocks noGrp="1"/>
          </p:cNvSpPr>
          <p:nvPr>
            <p:ph type="title"/>
          </p:nvPr>
        </p:nvSpPr>
        <p:spPr>
          <a:solidFill>
            <a:schemeClr val="tx2"/>
          </a:solidFill>
        </p:spPr>
        <p:txBody>
          <a:bodyPr/>
          <a:lstStyle/>
          <a:p>
            <a:r>
              <a:rPr lang="en-US" b="1" dirty="0" smtClean="0">
                <a:solidFill>
                  <a:schemeClr val="bg1"/>
                </a:solidFill>
                <a:latin typeface="Arial" pitchFamily="34" charset="0"/>
                <a:cs typeface="Arial" pitchFamily="34" charset="0"/>
              </a:rPr>
              <a:t>Table discussions</a:t>
            </a:r>
          </a:p>
        </p:txBody>
      </p:sp>
      <p:sp>
        <p:nvSpPr>
          <p:cNvPr id="3075" name="Content Placeholder 5"/>
          <p:cNvSpPr>
            <a:spLocks noGrp="1"/>
          </p:cNvSpPr>
          <p:nvPr>
            <p:ph idx="1"/>
          </p:nvPr>
        </p:nvSpPr>
        <p:spPr/>
        <p:txBody>
          <a:bodyPr/>
          <a:lstStyle/>
          <a:p>
            <a:r>
              <a:rPr lang="en-US" dirty="0" smtClean="0">
                <a:latin typeface="Arial" pitchFamily="34" charset="0"/>
                <a:cs typeface="Arial" pitchFamily="34" charset="0"/>
              </a:rPr>
              <a:t>Please share examples of joint commissioning happening now</a:t>
            </a:r>
          </a:p>
          <a:p>
            <a:r>
              <a:rPr lang="en-US" dirty="0" smtClean="0">
                <a:latin typeface="Arial" pitchFamily="34" charset="0"/>
                <a:cs typeface="Arial" pitchFamily="34" charset="0"/>
              </a:rPr>
              <a:t>What else could you do locally to extend joint commissioning?</a:t>
            </a:r>
          </a:p>
          <a:p>
            <a:r>
              <a:rPr lang="en-US" dirty="0" smtClean="0">
                <a:latin typeface="Arial" pitchFamily="34" charset="0"/>
                <a:cs typeface="Arial" pitchFamily="34" charset="0"/>
              </a:rPr>
              <a:t>What else could </a:t>
            </a:r>
            <a:r>
              <a:rPr lang="en-US" dirty="0" err="1" smtClean="0">
                <a:latin typeface="Arial" pitchFamily="34" charset="0"/>
                <a:cs typeface="Arial" pitchFamily="34" charset="0"/>
              </a:rPr>
              <a:t>NatSIP</a:t>
            </a:r>
            <a:r>
              <a:rPr lang="en-US" dirty="0" smtClean="0"/>
              <a:t> </a:t>
            </a:r>
            <a:r>
              <a:rPr lang="en-US" dirty="0" smtClean="0">
                <a:latin typeface="Arial" pitchFamily="34" charset="0"/>
                <a:cs typeface="Arial" pitchFamily="34" charset="0"/>
              </a:rPr>
              <a:t>do to support joint commissioning?</a:t>
            </a:r>
          </a:p>
          <a:p>
            <a:endParaRPr lang="en-US" dirty="0" smtClean="0">
              <a:latin typeface="Arial" pitchFamily="34" charset="0"/>
              <a:cs typeface="Arial" pitchFamily="34" charset="0"/>
            </a:endParaRPr>
          </a:p>
        </p:txBody>
      </p:sp>
      <p:pic>
        <p:nvPicPr>
          <p:cNvPr id="3076" name="Picture 2"/>
          <p:cNvPicPr>
            <a:picLocks noChangeAspect="1" noChangeArrowheads="1"/>
          </p:cNvPicPr>
          <p:nvPr/>
        </p:nvPicPr>
        <p:blipFill>
          <a:blip r:embed="rId3" cstate="print"/>
          <a:srcRect/>
          <a:stretch>
            <a:fillRect/>
          </a:stretch>
        </p:blipFill>
        <p:spPr bwMode="auto">
          <a:xfrm>
            <a:off x="6400801" y="6397152"/>
            <a:ext cx="2612160" cy="370119"/>
          </a:xfrm>
          <a:prstGeom prst="rect">
            <a:avLst/>
          </a:prstGeom>
          <a:noFill/>
          <a:ln w="9525">
            <a:noFill/>
            <a:round/>
            <a:headEnd/>
            <a:tailEnd/>
          </a:ln>
        </p:spPr>
      </p:pic>
      <p:sp>
        <p:nvSpPr>
          <p:cNvPr id="3077" name="Text Box 3"/>
          <p:cNvSpPr txBox="1">
            <a:spLocks noChangeArrowheads="1"/>
          </p:cNvSpPr>
          <p:nvPr/>
        </p:nvSpPr>
        <p:spPr bwMode="auto">
          <a:xfrm>
            <a:off x="131041" y="5420729"/>
            <a:ext cx="8873280" cy="542937"/>
          </a:xfrm>
          <a:prstGeom prst="rect">
            <a:avLst/>
          </a:prstGeom>
          <a:noFill/>
          <a:ln w="9525">
            <a:noFill/>
            <a:round/>
            <a:headEnd/>
            <a:tailEnd/>
          </a:ln>
        </p:spPr>
        <p:txBody>
          <a:bodyPr lIns="81639" tIns="40820" rIns="81639" bIns="40820"/>
          <a:lstStyle/>
          <a:p>
            <a:pPr>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 pos="8536446" algn="l"/>
              </a:tabLst>
            </a:pPr>
            <a:endParaRPr lang="en-US" sz="1100" i="1" dirty="0">
              <a:solidFill>
                <a:srgbClr val="CCCCFF"/>
              </a:solidFill>
              <a:hlinkClick r:id="rId4"/>
            </a:endParaRPr>
          </a:p>
        </p:txBody>
      </p:sp>
      <p:pic>
        <p:nvPicPr>
          <p:cNvPr id="6" name="Picture 5"/>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pic>
        <p:nvPicPr>
          <p:cNvPr id="7" name="Picture 3"/>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solidFill>
            <a:schemeClr val="tx2"/>
          </a:solidFill>
        </p:spPr>
        <p:txBody>
          <a:bodyPr/>
          <a:lstStyle/>
          <a:p>
            <a:r>
              <a:rPr lang="en-GB" b="1" dirty="0" smtClean="0">
                <a:solidFill>
                  <a:schemeClr val="bg1"/>
                </a:solidFill>
                <a:latin typeface="Arial" pitchFamily="34" charset="0"/>
                <a:cs typeface="Arial" pitchFamily="34" charset="0"/>
              </a:rPr>
              <a:t>Our 10 top tips</a:t>
            </a:r>
            <a:endParaRPr lang="en-GB" b="1" dirty="0">
              <a:solidFill>
                <a:schemeClr val="bg1"/>
              </a:solidFill>
              <a:latin typeface="Arial" pitchFamily="34" charset="0"/>
              <a:cs typeface="Arial" pitchFamily="34" charset="0"/>
            </a:endParaRPr>
          </a:p>
        </p:txBody>
      </p:sp>
      <p:sp>
        <p:nvSpPr>
          <p:cNvPr id="5" name="Content Placeholder 4"/>
          <p:cNvSpPr>
            <a:spLocks noGrp="1"/>
          </p:cNvSpPr>
          <p:nvPr>
            <p:ph idx="1"/>
          </p:nvPr>
        </p:nvSpPr>
        <p:spPr/>
        <p:txBody>
          <a:bodyPr>
            <a:normAutofit fontScale="25000" lnSpcReduction="20000"/>
          </a:bodyPr>
          <a:lstStyle/>
          <a:p>
            <a:pPr marL="514350" indent="-514350">
              <a:buFont typeface="+mj-lt"/>
              <a:buAutoNum type="arabicPeriod"/>
            </a:pPr>
            <a:endParaRPr lang="en-US" sz="7600" dirty="0" smtClean="0">
              <a:latin typeface="Arial" pitchFamily="34" charset="0"/>
              <a:cs typeface="Arial" pitchFamily="34" charset="0"/>
            </a:endParaRPr>
          </a:p>
          <a:p>
            <a:pPr marL="514350" indent="-514350">
              <a:buFont typeface="+mj-lt"/>
              <a:buAutoNum type="arabicPeriod"/>
            </a:pPr>
            <a:r>
              <a:rPr lang="en-US" sz="9600" dirty="0" smtClean="0">
                <a:latin typeface="Arial" pitchFamily="34" charset="0"/>
                <a:cs typeface="Arial" pitchFamily="34" charset="0"/>
              </a:rPr>
              <a:t>Build on what unites us</a:t>
            </a:r>
          </a:p>
          <a:p>
            <a:pPr marL="514350" indent="-514350">
              <a:buFont typeface="+mj-lt"/>
              <a:buAutoNum type="arabicPeriod"/>
            </a:pPr>
            <a:r>
              <a:rPr lang="en-US" sz="9600" dirty="0" smtClean="0">
                <a:latin typeface="Arial" pitchFamily="34" charset="0"/>
                <a:cs typeface="Arial" pitchFamily="34" charset="0"/>
              </a:rPr>
              <a:t>New legislation &amp; policy creating a consistent message</a:t>
            </a:r>
          </a:p>
          <a:p>
            <a:pPr marL="514350" indent="-514350">
              <a:buFont typeface="+mj-lt"/>
              <a:buAutoNum type="arabicPeriod"/>
            </a:pPr>
            <a:r>
              <a:rPr lang="en-US" sz="9600" dirty="0" smtClean="0">
                <a:latin typeface="Arial" pitchFamily="34" charset="0"/>
                <a:cs typeface="Arial" pitchFamily="34" charset="0"/>
              </a:rPr>
              <a:t>Co-production</a:t>
            </a:r>
          </a:p>
          <a:p>
            <a:pPr marL="514350" indent="-514350">
              <a:buFont typeface="+mj-lt"/>
              <a:buAutoNum type="arabicPeriod"/>
            </a:pPr>
            <a:r>
              <a:rPr lang="en-US" sz="9600" dirty="0" smtClean="0">
                <a:latin typeface="Arial" pitchFamily="34" charset="0"/>
                <a:cs typeface="Arial" pitchFamily="34" charset="0"/>
              </a:rPr>
              <a:t>Common understanding of outcomes and indicators</a:t>
            </a:r>
          </a:p>
          <a:p>
            <a:pPr marL="514350" indent="-514350">
              <a:buFont typeface="+mj-lt"/>
              <a:buAutoNum type="arabicPeriod"/>
            </a:pPr>
            <a:r>
              <a:rPr lang="en-US" sz="9600" dirty="0" smtClean="0">
                <a:latin typeface="Arial" pitchFamily="34" charset="0"/>
                <a:cs typeface="Arial" pitchFamily="34" charset="0"/>
              </a:rPr>
              <a:t>Whole system approaches </a:t>
            </a:r>
          </a:p>
          <a:p>
            <a:pPr marL="514350" indent="-514350">
              <a:buFont typeface="+mj-lt"/>
              <a:buAutoNum type="arabicPeriod"/>
            </a:pPr>
            <a:r>
              <a:rPr lang="en-US" sz="9600" dirty="0" err="1" smtClean="0">
                <a:latin typeface="Arial" pitchFamily="34" charset="0"/>
                <a:cs typeface="Arial" pitchFamily="34" charset="0"/>
              </a:rPr>
              <a:t>Personalisation</a:t>
            </a:r>
            <a:r>
              <a:rPr lang="en-US" sz="9600" dirty="0" smtClean="0">
                <a:latin typeface="Arial" pitchFamily="34" charset="0"/>
                <a:cs typeface="Arial" pitchFamily="34" charset="0"/>
              </a:rPr>
              <a:t> and promoting choice and control</a:t>
            </a:r>
          </a:p>
          <a:p>
            <a:pPr marL="514350" indent="-514350">
              <a:buFont typeface="+mj-lt"/>
              <a:buAutoNum type="arabicPeriod"/>
            </a:pPr>
            <a:r>
              <a:rPr lang="en-US" sz="9600" dirty="0" smtClean="0">
                <a:latin typeface="Arial" pitchFamily="34" charset="0"/>
                <a:cs typeface="Arial" pitchFamily="34" charset="0"/>
              </a:rPr>
              <a:t>Evidence based commissioning</a:t>
            </a:r>
          </a:p>
          <a:p>
            <a:pPr marL="514350" indent="-514350">
              <a:buFont typeface="+mj-lt"/>
              <a:buAutoNum type="arabicPeriod"/>
            </a:pPr>
            <a:r>
              <a:rPr lang="en-US" sz="9600" dirty="0" smtClean="0">
                <a:latin typeface="Arial" pitchFamily="34" charset="0"/>
                <a:cs typeface="Arial" pitchFamily="34" charset="0"/>
              </a:rPr>
              <a:t>Core principles for integrated working</a:t>
            </a:r>
          </a:p>
          <a:p>
            <a:pPr marL="514350" indent="-514350">
              <a:buFont typeface="+mj-lt"/>
              <a:buAutoNum type="arabicPeriod"/>
            </a:pPr>
            <a:r>
              <a:rPr lang="en-US" sz="9600" dirty="0" smtClean="0">
                <a:latin typeface="Arial" pitchFamily="34" charset="0"/>
                <a:cs typeface="Arial" pitchFamily="34" charset="0"/>
              </a:rPr>
              <a:t>The local offer</a:t>
            </a:r>
          </a:p>
          <a:p>
            <a:pPr marL="514350" indent="-514350">
              <a:buFont typeface="+mj-lt"/>
              <a:buAutoNum type="arabicPeriod"/>
            </a:pPr>
            <a:r>
              <a:rPr lang="en-US" sz="9600" dirty="0" smtClean="0">
                <a:latin typeface="Arial" pitchFamily="34" charset="0"/>
                <a:cs typeface="Arial" pitchFamily="34" charset="0"/>
              </a:rPr>
              <a:t>Making It Personal guidance</a:t>
            </a:r>
          </a:p>
          <a:p>
            <a:endParaRPr lang="en-US" dirty="0" smtClean="0">
              <a:latin typeface="Arial" pitchFamily="34" charset="0"/>
              <a:cs typeface="Arial" pitchFamily="34" charset="0"/>
            </a:endParaRPr>
          </a:p>
          <a:p>
            <a:endParaRPr lang="en-US" dirty="0" smtClean="0">
              <a:latin typeface="Arial" pitchFamily="34" charset="0"/>
              <a:cs typeface="Arial" pitchFamily="34" charset="0"/>
            </a:endParaRPr>
          </a:p>
          <a:p>
            <a:r>
              <a:rPr lang="en-US" b="1" dirty="0" smtClean="0">
                <a:solidFill>
                  <a:schemeClr val="bg1"/>
                </a:solidFill>
                <a:latin typeface="Arial" pitchFamily="34" charset="0"/>
                <a:cs typeface="Arial" pitchFamily="34" charset="0"/>
              </a:rPr>
              <a:t>Tip 2 - The Legislation</a:t>
            </a:r>
            <a:endParaRPr lang="en-GB" dirty="0"/>
          </a:p>
        </p:txBody>
      </p:sp>
      <p:pic>
        <p:nvPicPr>
          <p:cNvPr id="6" name="Picture 3"/>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 name="Picture 6"/>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pic>
        <p:nvPicPr>
          <p:cNvPr id="8" name="Picture 2"/>
          <p:cNvPicPr>
            <a:picLocks noChangeAspect="1" noChangeArrowheads="1"/>
          </p:cNvPicPr>
          <p:nvPr/>
        </p:nvPicPr>
        <p:blipFill>
          <a:blip r:embed="rId4" cstate="print"/>
          <a:srcRect/>
          <a:stretch>
            <a:fillRect/>
          </a:stretch>
        </p:blipFill>
        <p:spPr bwMode="auto">
          <a:xfrm>
            <a:off x="6400801" y="6397152"/>
            <a:ext cx="2612160" cy="370119"/>
          </a:xfrm>
          <a:prstGeom prst="rect">
            <a:avLst/>
          </a:prstGeom>
          <a:noFill/>
          <a:ln w="9525">
            <a:noFill/>
            <a:round/>
            <a:headEnd/>
            <a:tailEnd/>
          </a:ln>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2"/>
          </a:solidFill>
        </p:spPr>
        <p:txBody>
          <a:bodyPr/>
          <a:lstStyle/>
          <a:p>
            <a:r>
              <a:rPr lang="en-GB" b="1" dirty="0" smtClean="0">
                <a:solidFill>
                  <a:schemeClr val="bg1"/>
                </a:solidFill>
                <a:latin typeface="Arial" pitchFamily="34" charset="0"/>
                <a:cs typeface="Arial" pitchFamily="34" charset="0"/>
              </a:rPr>
              <a:t>Contact details</a:t>
            </a:r>
            <a:endParaRPr lang="en-GB" b="1" dirty="0">
              <a:solidFill>
                <a:schemeClr val="bg1"/>
              </a:solidFill>
              <a:latin typeface="Arial" pitchFamily="34" charset="0"/>
              <a:cs typeface="Arial" pitchFamily="34" charset="0"/>
            </a:endParaRPr>
          </a:p>
        </p:txBody>
      </p:sp>
      <p:sp>
        <p:nvSpPr>
          <p:cNvPr id="3" name="Content Placeholder 2"/>
          <p:cNvSpPr>
            <a:spLocks noGrp="1"/>
          </p:cNvSpPr>
          <p:nvPr>
            <p:ph idx="1"/>
          </p:nvPr>
        </p:nvSpPr>
        <p:spPr>
          <a:xfrm>
            <a:off x="457200" y="1600201"/>
            <a:ext cx="8229600" cy="4061048"/>
          </a:xfrm>
        </p:spPr>
        <p:txBody>
          <a:bodyPr>
            <a:normAutofit lnSpcReduction="10000"/>
          </a:bodyPr>
          <a:lstStyle/>
          <a:p>
            <a:r>
              <a:rPr lang="en-GB" dirty="0" smtClean="0">
                <a:latin typeface="Arial" pitchFamily="34" charset="0"/>
                <a:cs typeface="Arial" pitchFamily="34" charset="0"/>
              </a:rPr>
              <a:t>Claire Lazarus, Associate, In Control</a:t>
            </a:r>
          </a:p>
          <a:p>
            <a:pPr lvl="1">
              <a:buNone/>
            </a:pPr>
            <a:r>
              <a:rPr lang="en-GB" sz="2400" dirty="0" smtClean="0">
                <a:latin typeface="Arial" pitchFamily="34" charset="0"/>
                <a:cs typeface="Arial" pitchFamily="34" charset="0"/>
                <a:hlinkClick r:id="rId2"/>
              </a:rPr>
              <a:t>clairelazarus@btinternet.com</a:t>
            </a:r>
            <a:endParaRPr lang="en-GB" sz="2400" dirty="0" smtClean="0">
              <a:latin typeface="Arial" pitchFamily="34" charset="0"/>
              <a:cs typeface="Arial" pitchFamily="34" charset="0"/>
            </a:endParaRPr>
          </a:p>
          <a:p>
            <a:pPr lvl="1">
              <a:buNone/>
            </a:pPr>
            <a:r>
              <a:rPr lang="en-GB" sz="2400" dirty="0" smtClean="0">
                <a:latin typeface="Arial" pitchFamily="34" charset="0"/>
                <a:cs typeface="Arial" pitchFamily="34" charset="0"/>
              </a:rPr>
              <a:t>07880 787190</a:t>
            </a:r>
          </a:p>
          <a:p>
            <a:pPr lvl="1">
              <a:buNone/>
            </a:pPr>
            <a:endParaRPr lang="en-GB" dirty="0" smtClean="0">
              <a:latin typeface="Arial" pitchFamily="34" charset="0"/>
              <a:cs typeface="Arial" pitchFamily="34" charset="0"/>
            </a:endParaRPr>
          </a:p>
          <a:p>
            <a:r>
              <a:rPr lang="en-GB" dirty="0" smtClean="0">
                <a:latin typeface="Arial" pitchFamily="34" charset="0"/>
                <a:cs typeface="Arial" pitchFamily="34" charset="0"/>
              </a:rPr>
              <a:t>Martin Cunnington, Interim Associate Partner, Children &amp; Maternity, KMCS </a:t>
            </a:r>
          </a:p>
          <a:p>
            <a:pPr>
              <a:buNone/>
            </a:pPr>
            <a:r>
              <a:rPr lang="en-GB" dirty="0" smtClean="0">
                <a:latin typeface="Arial" pitchFamily="34" charset="0"/>
                <a:cs typeface="Arial" pitchFamily="34" charset="0"/>
              </a:rPr>
              <a:t>     </a:t>
            </a:r>
            <a:r>
              <a:rPr lang="en-GB" sz="2400" dirty="0" smtClean="0">
                <a:latin typeface="Arial" pitchFamily="34" charset="0"/>
                <a:cs typeface="Arial" pitchFamily="34" charset="0"/>
                <a:hlinkClick r:id="rId3"/>
              </a:rPr>
              <a:t>martin.cunnington@nhs.net</a:t>
            </a:r>
            <a:endParaRPr lang="en-GB" sz="2400" dirty="0" smtClean="0">
              <a:latin typeface="Arial" pitchFamily="34" charset="0"/>
              <a:cs typeface="Arial" pitchFamily="34" charset="0"/>
            </a:endParaRPr>
          </a:p>
          <a:p>
            <a:pPr>
              <a:buNone/>
            </a:pPr>
            <a:r>
              <a:rPr lang="en-GB" sz="2400" dirty="0" smtClean="0">
                <a:latin typeface="Arial" pitchFamily="34" charset="0"/>
                <a:cs typeface="Arial" pitchFamily="34" charset="0"/>
              </a:rPr>
              <a:t>      07545934676</a:t>
            </a:r>
          </a:p>
          <a:p>
            <a:pPr lvl="1">
              <a:buNone/>
            </a:pPr>
            <a:endParaRPr lang="en-GB" dirty="0" smtClean="0">
              <a:latin typeface="Arial" pitchFamily="34" charset="0"/>
              <a:cs typeface="Arial" pitchFamily="34" charset="0"/>
            </a:endParaRPr>
          </a:p>
          <a:p>
            <a:pPr marL="0" indent="0">
              <a:buNone/>
            </a:pPr>
            <a:endParaRPr lang="en-GB" dirty="0">
              <a:latin typeface="Arial" pitchFamily="34" charset="0"/>
              <a:cs typeface="Arial" pitchFamily="34" charset="0"/>
            </a:endParaRPr>
          </a:p>
        </p:txBody>
      </p:sp>
      <p:pic>
        <p:nvPicPr>
          <p:cNvPr id="4" name="Picture 3"/>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3313162" y="6120920"/>
            <a:ext cx="2050926" cy="620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5" name="Picture 4"/>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79512" y="5860876"/>
            <a:ext cx="2600325" cy="952500"/>
          </a:xfrm>
          <a:prstGeom prst="rect">
            <a:avLst/>
          </a:prstGeom>
          <a:noFill/>
          <a:ln>
            <a:noFill/>
          </a:ln>
        </p:spPr>
      </p:pic>
      <p:pic>
        <p:nvPicPr>
          <p:cNvPr id="6" name="Picture 2"/>
          <p:cNvPicPr>
            <a:picLocks noChangeAspect="1" noChangeArrowheads="1"/>
          </p:cNvPicPr>
          <p:nvPr/>
        </p:nvPicPr>
        <p:blipFill>
          <a:blip r:embed="rId6" cstate="print"/>
          <a:srcRect/>
          <a:stretch>
            <a:fillRect/>
          </a:stretch>
        </p:blipFill>
        <p:spPr bwMode="auto">
          <a:xfrm>
            <a:off x="6400801" y="6397152"/>
            <a:ext cx="2612160" cy="370119"/>
          </a:xfrm>
          <a:prstGeom prst="rect">
            <a:avLst/>
          </a:prstGeom>
          <a:noFill/>
          <a:ln w="9525">
            <a:noFill/>
            <a:round/>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1077</TotalTime>
  <Words>2049</Words>
  <Application>Microsoft Office PowerPoint</Application>
  <PresentationFormat>On-screen Show (4:3)</PresentationFormat>
  <Paragraphs>348</Paragraphs>
  <Slides>47</Slides>
  <Notes>30</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Office Theme</vt:lpstr>
      <vt:lpstr>Improving outcomes through joint commissioning</vt:lpstr>
      <vt:lpstr>Outputs</vt:lpstr>
      <vt:lpstr>This session</vt:lpstr>
      <vt:lpstr>Bringing initiatives together</vt:lpstr>
      <vt:lpstr>Or we can work on the themes that unite us</vt:lpstr>
      <vt:lpstr>Challenges</vt:lpstr>
      <vt:lpstr>Top 10 tips to promote joint commissioning – Tip 1 </vt:lpstr>
      <vt:lpstr>Tip 2 – New leglisation &amp; policy creating a consistent message</vt:lpstr>
      <vt:lpstr>Children and Families Bill</vt:lpstr>
      <vt:lpstr>Who are the commissioners?</vt:lpstr>
      <vt:lpstr>Slide 11</vt:lpstr>
      <vt:lpstr>Engaging CCGs a Kent experience</vt:lpstr>
      <vt:lpstr>Tip 3 – Co-production</vt:lpstr>
      <vt:lpstr>Tip 3 - Co-production</vt:lpstr>
      <vt:lpstr>Tip 4 – Jointly Commission &amp; do it well!</vt:lpstr>
      <vt:lpstr>Making It Personal </vt:lpstr>
      <vt:lpstr>Making It Personal </vt:lpstr>
      <vt:lpstr>Making It Personal </vt:lpstr>
      <vt:lpstr>Making It Personal </vt:lpstr>
      <vt:lpstr>What is commissioning?</vt:lpstr>
      <vt:lpstr>What is commissioning?</vt:lpstr>
      <vt:lpstr>Tip 5– Develop a Common understanding of outcomes &amp; indicators</vt:lpstr>
      <vt:lpstr>Tip 5 Common understanding of outcomes &amp; indicators</vt:lpstr>
      <vt:lpstr>Tip 5 -  Whole system approaches to meeting current &amp; future demand</vt:lpstr>
      <vt:lpstr>Tip 5 – Whole system approach to meeting current &amp; future need</vt:lpstr>
      <vt:lpstr>Tip 6 ‘Do’</vt:lpstr>
      <vt:lpstr>Slide 27</vt:lpstr>
      <vt:lpstr>Personal Budgets – what do we know?</vt:lpstr>
      <vt:lpstr>What does the draft legislation/indicative say?</vt:lpstr>
      <vt:lpstr>Accelerated testing group</vt:lpstr>
      <vt:lpstr>Emerging principles – personal budgets should:  </vt:lpstr>
      <vt:lpstr>Slide 32</vt:lpstr>
      <vt:lpstr>Funding EHC personal budgets</vt:lpstr>
      <vt:lpstr>Funding EHC personal budgets</vt:lpstr>
      <vt:lpstr>Slide 35</vt:lpstr>
      <vt:lpstr>Evidence</vt:lpstr>
      <vt:lpstr>Tip 7 – Evidence based commissioning</vt:lpstr>
      <vt:lpstr>Kent multi-agency commissioning framework for CYP with SLCN</vt:lpstr>
      <vt:lpstr>Tip 8 – Core principles for integrated working</vt:lpstr>
      <vt:lpstr>Tip 8 – Core principles for integrated working</vt:lpstr>
      <vt:lpstr>Tip 8 – Core principles for integrated working</vt:lpstr>
      <vt:lpstr>Tip 9 - The local offer</vt:lpstr>
      <vt:lpstr>The SE7 Principles for their local offer framework </vt:lpstr>
      <vt:lpstr>The time is right!</vt:lpstr>
      <vt:lpstr>Table discussions</vt:lpstr>
      <vt:lpstr>Our 10 top tips</vt:lpstr>
      <vt:lpstr>Contact details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Agenda</dc:title>
  <dc:creator>Claire Lazarus</dc:creator>
  <cp:lastModifiedBy>Claire Lazarus</cp:lastModifiedBy>
  <cp:revision>88</cp:revision>
  <cp:lastPrinted>2013-09-10T14:19:28Z</cp:lastPrinted>
  <dcterms:created xsi:type="dcterms:W3CDTF">2013-01-28T16:30:24Z</dcterms:created>
  <dcterms:modified xsi:type="dcterms:W3CDTF">2013-09-30T10:01:12Z</dcterms:modified>
</cp:coreProperties>
</file>