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10" r:id="rId2"/>
    <p:sldMasterId id="2147483734" r:id="rId3"/>
    <p:sldMasterId id="2147483773" r:id="rId4"/>
  </p:sldMasterIdLst>
  <p:notesMasterIdLst>
    <p:notesMasterId r:id="rId36"/>
  </p:notesMasterIdLst>
  <p:handoutMasterIdLst>
    <p:handoutMasterId r:id="rId37"/>
  </p:handoutMasterIdLst>
  <p:sldIdLst>
    <p:sldId id="465" r:id="rId5"/>
    <p:sldId id="415" r:id="rId6"/>
    <p:sldId id="370" r:id="rId7"/>
    <p:sldId id="371" r:id="rId8"/>
    <p:sldId id="412" r:id="rId9"/>
    <p:sldId id="417" r:id="rId10"/>
    <p:sldId id="422" r:id="rId11"/>
    <p:sldId id="468" r:id="rId12"/>
    <p:sldId id="469" r:id="rId13"/>
    <p:sldId id="470" r:id="rId14"/>
    <p:sldId id="471" r:id="rId15"/>
    <p:sldId id="472" r:id="rId16"/>
    <p:sldId id="473" r:id="rId17"/>
    <p:sldId id="427" r:id="rId18"/>
    <p:sldId id="428" r:id="rId19"/>
    <p:sldId id="429" r:id="rId20"/>
    <p:sldId id="438" r:id="rId21"/>
    <p:sldId id="430" r:id="rId22"/>
    <p:sldId id="464" r:id="rId23"/>
    <p:sldId id="432" r:id="rId24"/>
    <p:sldId id="448" r:id="rId25"/>
    <p:sldId id="397" r:id="rId26"/>
    <p:sldId id="449" r:id="rId27"/>
    <p:sldId id="298" r:id="rId28"/>
    <p:sldId id="474" r:id="rId29"/>
    <p:sldId id="475" r:id="rId30"/>
    <p:sldId id="293" r:id="rId31"/>
    <p:sldId id="454" r:id="rId32"/>
    <p:sldId id="462" r:id="rId33"/>
    <p:sldId id="476" r:id="rId34"/>
    <p:sldId id="434" r:id="rId35"/>
  </p:sldIdLst>
  <p:sldSz cx="9144000" cy="6858000" type="screen4x3"/>
  <p:notesSz cx="6888163" cy="100218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83721" autoAdjust="0"/>
  </p:normalViewPr>
  <p:slideViewPr>
    <p:cSldViewPr>
      <p:cViewPr>
        <p:scale>
          <a:sx n="50" d="100"/>
          <a:sy n="50" d="100"/>
        </p:scale>
        <p:origin x="-2784" y="-680"/>
      </p:cViewPr>
      <p:guideLst>
        <p:guide orient="horz" pos="2160"/>
        <p:guide pos="2880"/>
      </p:guideLst>
    </p:cSldViewPr>
  </p:slideViewPr>
  <p:outlineViewPr>
    <p:cViewPr>
      <p:scale>
        <a:sx n="33" d="100"/>
        <a:sy n="33" d="100"/>
      </p:scale>
      <p:origin x="0" y="-15883"/>
    </p:cViewPr>
  </p:outlineViewPr>
  <p:notesTextViewPr>
    <p:cViewPr>
      <p:scale>
        <a:sx n="100" d="100"/>
        <a:sy n="100" d="100"/>
      </p:scale>
      <p:origin x="0" y="0"/>
    </p:cViewPr>
  </p:notesTextViewPr>
  <p:sorterViewPr>
    <p:cViewPr varScale="1">
      <p:scale>
        <a:sx n="1" d="1"/>
        <a:sy n="1" d="1"/>
      </p:scale>
      <p:origin x="0" y="-2196"/>
    </p:cViewPr>
  </p:sorter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slide" Target="slides/slide19.xml"/><Relationship Id="rId24" Type="http://schemas.openxmlformats.org/officeDocument/2006/relationships/slide" Target="slides/slide20.xml"/><Relationship Id="rId25" Type="http://schemas.openxmlformats.org/officeDocument/2006/relationships/slide" Target="slides/slide21.xml"/><Relationship Id="rId26" Type="http://schemas.openxmlformats.org/officeDocument/2006/relationships/slide" Target="slides/slide22.xml"/><Relationship Id="rId27" Type="http://schemas.openxmlformats.org/officeDocument/2006/relationships/slide" Target="slides/slide23.xml"/><Relationship Id="rId28" Type="http://schemas.openxmlformats.org/officeDocument/2006/relationships/slide" Target="slides/slide24.xml"/><Relationship Id="rId29" Type="http://schemas.openxmlformats.org/officeDocument/2006/relationships/slide" Target="slides/slide25.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Master" Target="slideMasters/slideMaster4.xml"/><Relationship Id="rId5" Type="http://schemas.openxmlformats.org/officeDocument/2006/relationships/slide" Target="slides/slide1.xml"/><Relationship Id="rId30" Type="http://schemas.openxmlformats.org/officeDocument/2006/relationships/slide" Target="slides/slide26.xml"/><Relationship Id="rId31" Type="http://schemas.openxmlformats.org/officeDocument/2006/relationships/slide" Target="slides/slide27.xml"/><Relationship Id="rId32" Type="http://schemas.openxmlformats.org/officeDocument/2006/relationships/slide" Target="slides/slide28.xml"/><Relationship Id="rId9" Type="http://schemas.openxmlformats.org/officeDocument/2006/relationships/slide" Target="slides/slide5.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3" Type="http://schemas.openxmlformats.org/officeDocument/2006/relationships/slide" Target="slides/slide29.xml"/><Relationship Id="rId34" Type="http://schemas.openxmlformats.org/officeDocument/2006/relationships/slide" Target="slides/slide30.xml"/><Relationship Id="rId35" Type="http://schemas.openxmlformats.org/officeDocument/2006/relationships/slide" Target="slides/slide31.xml"/><Relationship Id="rId36" Type="http://schemas.openxmlformats.org/officeDocument/2006/relationships/notesMaster" Target="notesMasters/notesMaster1.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37" Type="http://schemas.openxmlformats.org/officeDocument/2006/relationships/handoutMaster" Target="handoutMasters/handoutMaster1.xml"/><Relationship Id="rId38" Type="http://schemas.openxmlformats.org/officeDocument/2006/relationships/printerSettings" Target="printerSettings/printerSettings1.bin"/><Relationship Id="rId39" Type="http://schemas.openxmlformats.org/officeDocument/2006/relationships/presProps" Target="presProps.xml"/><Relationship Id="rId40" Type="http://schemas.openxmlformats.org/officeDocument/2006/relationships/viewProps" Target="viewProps.xml"/><Relationship Id="rId41" Type="http://schemas.openxmlformats.org/officeDocument/2006/relationships/theme" Target="theme/theme1.xml"/><Relationship Id="rId4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1094"/>
          </a:xfrm>
          <a:prstGeom prst="rect">
            <a:avLst/>
          </a:prstGeom>
        </p:spPr>
        <p:txBody>
          <a:bodyPr vert="horz" lIns="96625" tIns="48312" rIns="96625" bIns="48312" rtlCol="0"/>
          <a:lstStyle>
            <a:lvl1pPr algn="l">
              <a:defRPr sz="1300"/>
            </a:lvl1pPr>
          </a:lstStyle>
          <a:p>
            <a:endParaRPr lang="en-GB"/>
          </a:p>
        </p:txBody>
      </p:sp>
      <p:sp>
        <p:nvSpPr>
          <p:cNvPr id="3" name="Date Placeholder 2"/>
          <p:cNvSpPr>
            <a:spLocks noGrp="1"/>
          </p:cNvSpPr>
          <p:nvPr>
            <p:ph type="dt" sz="quarter" idx="1"/>
          </p:nvPr>
        </p:nvSpPr>
        <p:spPr>
          <a:xfrm>
            <a:off x="3901698" y="0"/>
            <a:ext cx="2984871" cy="501094"/>
          </a:xfrm>
          <a:prstGeom prst="rect">
            <a:avLst/>
          </a:prstGeom>
        </p:spPr>
        <p:txBody>
          <a:bodyPr vert="horz" lIns="96625" tIns="48312" rIns="96625" bIns="48312" rtlCol="0"/>
          <a:lstStyle>
            <a:lvl1pPr algn="r">
              <a:defRPr sz="1300"/>
            </a:lvl1pPr>
          </a:lstStyle>
          <a:p>
            <a:fld id="{A50A19DD-77AF-4706-8F0F-6C7269724DD3}" type="datetimeFigureOut">
              <a:rPr lang="en-GB" smtClean="0"/>
              <a:pPr/>
              <a:t>13/11/15</a:t>
            </a:fld>
            <a:endParaRPr lang="en-GB"/>
          </a:p>
        </p:txBody>
      </p:sp>
      <p:sp>
        <p:nvSpPr>
          <p:cNvPr id="4" name="Footer Placeholder 3"/>
          <p:cNvSpPr>
            <a:spLocks noGrp="1"/>
          </p:cNvSpPr>
          <p:nvPr>
            <p:ph type="ftr" sz="quarter" idx="2"/>
          </p:nvPr>
        </p:nvSpPr>
        <p:spPr>
          <a:xfrm>
            <a:off x="0" y="9519054"/>
            <a:ext cx="2984871" cy="501094"/>
          </a:xfrm>
          <a:prstGeom prst="rect">
            <a:avLst/>
          </a:prstGeom>
        </p:spPr>
        <p:txBody>
          <a:bodyPr vert="horz" lIns="96625" tIns="48312" rIns="96625" bIns="48312" rtlCol="0" anchor="b"/>
          <a:lstStyle>
            <a:lvl1pPr algn="l">
              <a:defRPr sz="1300"/>
            </a:lvl1pPr>
          </a:lstStyle>
          <a:p>
            <a:endParaRPr lang="en-GB"/>
          </a:p>
        </p:txBody>
      </p:sp>
      <p:sp>
        <p:nvSpPr>
          <p:cNvPr id="5" name="Slide Number Placeholder 4"/>
          <p:cNvSpPr>
            <a:spLocks noGrp="1"/>
          </p:cNvSpPr>
          <p:nvPr>
            <p:ph type="sldNum" sz="quarter" idx="3"/>
          </p:nvPr>
        </p:nvSpPr>
        <p:spPr>
          <a:xfrm>
            <a:off x="3901698" y="9519054"/>
            <a:ext cx="2984871" cy="501094"/>
          </a:xfrm>
          <a:prstGeom prst="rect">
            <a:avLst/>
          </a:prstGeom>
        </p:spPr>
        <p:txBody>
          <a:bodyPr vert="horz" lIns="96625" tIns="48312" rIns="96625" bIns="48312" rtlCol="0" anchor="b"/>
          <a:lstStyle>
            <a:lvl1pPr algn="r">
              <a:defRPr sz="1300"/>
            </a:lvl1pPr>
          </a:lstStyle>
          <a:p>
            <a:fld id="{E308AF96-12A0-43F5-AB4E-344657225D83}" type="slidenum">
              <a:rPr lang="en-GB" smtClean="0"/>
              <a:pPr/>
              <a:t>‹#›</a:t>
            </a:fld>
            <a:endParaRPr lang="en-GB"/>
          </a:p>
        </p:txBody>
      </p:sp>
    </p:spTree>
    <p:extLst>
      <p:ext uri="{BB962C8B-B14F-4D97-AF65-F5344CB8AC3E}">
        <p14:creationId xmlns:p14="http://schemas.microsoft.com/office/powerpoint/2010/main" val="24783324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1094"/>
          </a:xfrm>
          <a:prstGeom prst="rect">
            <a:avLst/>
          </a:prstGeom>
        </p:spPr>
        <p:txBody>
          <a:bodyPr vert="horz" lIns="96625" tIns="48312" rIns="96625" bIns="48312" rtlCol="0"/>
          <a:lstStyle>
            <a:lvl1pPr algn="l">
              <a:defRPr sz="1300"/>
            </a:lvl1pPr>
          </a:lstStyle>
          <a:p>
            <a:endParaRPr lang="en-GB"/>
          </a:p>
        </p:txBody>
      </p:sp>
      <p:sp>
        <p:nvSpPr>
          <p:cNvPr id="3" name="Date Placeholder 2"/>
          <p:cNvSpPr>
            <a:spLocks noGrp="1"/>
          </p:cNvSpPr>
          <p:nvPr>
            <p:ph type="dt" idx="1"/>
          </p:nvPr>
        </p:nvSpPr>
        <p:spPr>
          <a:xfrm>
            <a:off x="3901698" y="0"/>
            <a:ext cx="2984871" cy="501094"/>
          </a:xfrm>
          <a:prstGeom prst="rect">
            <a:avLst/>
          </a:prstGeom>
        </p:spPr>
        <p:txBody>
          <a:bodyPr vert="horz" lIns="96625" tIns="48312" rIns="96625" bIns="48312" rtlCol="0"/>
          <a:lstStyle>
            <a:lvl1pPr algn="r">
              <a:defRPr sz="1300"/>
            </a:lvl1pPr>
          </a:lstStyle>
          <a:p>
            <a:fld id="{1C13C1B1-9620-477C-9354-4303DC19F88C}" type="datetimeFigureOut">
              <a:rPr lang="en-US" smtClean="0"/>
              <a:pPr/>
              <a:t>13/11/15</a:t>
            </a:fld>
            <a:endParaRPr lang="en-GB"/>
          </a:p>
        </p:txBody>
      </p:sp>
      <p:sp>
        <p:nvSpPr>
          <p:cNvPr id="4" name="Slide Image Placeholder 3"/>
          <p:cNvSpPr>
            <a:spLocks noGrp="1" noRot="1" noChangeAspect="1"/>
          </p:cNvSpPr>
          <p:nvPr>
            <p:ph type="sldImg" idx="2"/>
          </p:nvPr>
        </p:nvSpPr>
        <p:spPr>
          <a:xfrm>
            <a:off x="938213" y="750888"/>
            <a:ext cx="5011737" cy="3759200"/>
          </a:xfrm>
          <a:prstGeom prst="rect">
            <a:avLst/>
          </a:prstGeom>
          <a:noFill/>
          <a:ln w="12700">
            <a:solidFill>
              <a:prstClr val="black"/>
            </a:solidFill>
          </a:ln>
        </p:spPr>
        <p:txBody>
          <a:bodyPr vert="horz" lIns="96625" tIns="48312" rIns="96625" bIns="48312" rtlCol="0" anchor="ctr"/>
          <a:lstStyle/>
          <a:p>
            <a:endParaRPr lang="en-GB"/>
          </a:p>
        </p:txBody>
      </p:sp>
      <p:sp>
        <p:nvSpPr>
          <p:cNvPr id="5" name="Notes Placeholder 4"/>
          <p:cNvSpPr>
            <a:spLocks noGrp="1"/>
          </p:cNvSpPr>
          <p:nvPr>
            <p:ph type="body" sz="quarter" idx="3"/>
          </p:nvPr>
        </p:nvSpPr>
        <p:spPr>
          <a:xfrm>
            <a:off x="688817" y="4760397"/>
            <a:ext cx="5510530" cy="4509850"/>
          </a:xfrm>
          <a:prstGeom prst="rect">
            <a:avLst/>
          </a:prstGeom>
        </p:spPr>
        <p:txBody>
          <a:bodyPr vert="horz" lIns="96625" tIns="48312" rIns="96625" bIns="48312"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519054"/>
            <a:ext cx="2984871" cy="501094"/>
          </a:xfrm>
          <a:prstGeom prst="rect">
            <a:avLst/>
          </a:prstGeom>
        </p:spPr>
        <p:txBody>
          <a:bodyPr vert="horz" lIns="96625" tIns="48312" rIns="96625" bIns="48312" rtlCol="0" anchor="b"/>
          <a:lstStyle>
            <a:lvl1pPr algn="l">
              <a:defRPr sz="1300"/>
            </a:lvl1pPr>
          </a:lstStyle>
          <a:p>
            <a:endParaRPr lang="en-GB"/>
          </a:p>
        </p:txBody>
      </p:sp>
      <p:sp>
        <p:nvSpPr>
          <p:cNvPr id="7" name="Slide Number Placeholder 6"/>
          <p:cNvSpPr>
            <a:spLocks noGrp="1"/>
          </p:cNvSpPr>
          <p:nvPr>
            <p:ph type="sldNum" sz="quarter" idx="5"/>
          </p:nvPr>
        </p:nvSpPr>
        <p:spPr>
          <a:xfrm>
            <a:off x="3901698" y="9519054"/>
            <a:ext cx="2984871" cy="501094"/>
          </a:xfrm>
          <a:prstGeom prst="rect">
            <a:avLst/>
          </a:prstGeom>
        </p:spPr>
        <p:txBody>
          <a:bodyPr vert="horz" lIns="96625" tIns="48312" rIns="96625" bIns="48312" rtlCol="0" anchor="b"/>
          <a:lstStyle>
            <a:lvl1pPr algn="r">
              <a:defRPr sz="1300"/>
            </a:lvl1pPr>
          </a:lstStyle>
          <a:p>
            <a:fld id="{B1814F3D-7ECC-4414-9E83-4A1B0B5221D4}" type="slidenum">
              <a:rPr lang="en-GB" smtClean="0"/>
              <a:pPr/>
              <a:t>‹#›</a:t>
            </a:fld>
            <a:endParaRPr lang="en-GB"/>
          </a:p>
        </p:txBody>
      </p:sp>
    </p:spTree>
    <p:extLst>
      <p:ext uri="{BB962C8B-B14F-4D97-AF65-F5344CB8AC3E}">
        <p14:creationId xmlns:p14="http://schemas.microsoft.com/office/powerpoint/2010/main" val="19558866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DF26704-691A-446B-8B87-F69ECAEC654C}" type="slidenum">
              <a:rPr lang="en-GB">
                <a:solidFill>
                  <a:prstClr val="black"/>
                </a:solidFill>
              </a:rPr>
              <a:pPr/>
              <a:t>2</a:t>
            </a:fld>
            <a:endParaRPr lang="en-GB">
              <a:solidFill>
                <a:prstClr val="black"/>
              </a:solidFill>
            </a:endParaRPr>
          </a:p>
        </p:txBody>
      </p:sp>
      <p:sp>
        <p:nvSpPr>
          <p:cNvPr id="197634" name="Rectangle 2"/>
          <p:cNvSpPr>
            <a:spLocks noGrp="1" noRot="1" noChangeAspect="1" noChangeArrowheads="1" noTextEdit="1"/>
          </p:cNvSpPr>
          <p:nvPr>
            <p:ph type="sldImg"/>
          </p:nvPr>
        </p:nvSpPr>
        <p:spPr>
          <a:xfrm>
            <a:off x="938213" y="750888"/>
            <a:ext cx="5011737" cy="3759200"/>
          </a:xfrm>
          <a:ln/>
        </p:spPr>
      </p:sp>
      <p:sp>
        <p:nvSpPr>
          <p:cNvPr id="197635" name="Rectangle 3"/>
          <p:cNvSpPr>
            <a:spLocks noGrp="1" noChangeArrowheads="1"/>
          </p:cNvSpPr>
          <p:nvPr>
            <p:ph type="body" idx="1"/>
          </p:nvPr>
        </p:nvSpPr>
        <p:spPr>
          <a:xfrm>
            <a:off x="918422" y="4760397"/>
            <a:ext cx="5051320" cy="4509850"/>
          </a:xfrm>
        </p:spPr>
        <p:txBody>
          <a:bodyPr/>
          <a:lstStyle/>
          <a:p>
            <a:r>
              <a:rPr lang="en-US"/>
              <a:t>This slide is included simply to demonstrate that child protection is underpinned by</a:t>
            </a:r>
          </a:p>
          <a:p>
            <a:r>
              <a:rPr lang="en-US"/>
              <a:t>several pieces of legislation and associated guidance. It is not necessary for participants to</a:t>
            </a:r>
          </a:p>
          <a:p>
            <a:r>
              <a:rPr lang="en-US"/>
              <a:t>be familiar with the diverse content.  Reference to the appropriate legislation and guidance is made in the EL model CP policy.</a:t>
            </a:r>
          </a:p>
          <a:p>
            <a:endParaRPr lang="en-US"/>
          </a:p>
          <a:p>
            <a:r>
              <a:rPr lang="en-US"/>
              <a:t>The Children Act 1989 is the overarching legislation that covers the state’s responsibilities</a:t>
            </a:r>
          </a:p>
          <a:p>
            <a:r>
              <a:rPr lang="en-US"/>
              <a:t>towards children. It includes the framework for children in need (section 17) and children</a:t>
            </a:r>
          </a:p>
          <a:p>
            <a:r>
              <a:rPr lang="en-US"/>
              <a:t>in need of protection (section 47).</a:t>
            </a:r>
          </a:p>
          <a:p>
            <a:r>
              <a:rPr lang="en-US"/>
              <a:t>The Children Act 2004 is the legislative framework for the Every Child Matters agenda.</a:t>
            </a:r>
          </a:p>
          <a:p>
            <a:r>
              <a:rPr lang="en-US"/>
              <a:t>Show participants </a:t>
            </a:r>
            <a:r>
              <a:rPr lang="en-US" i="1"/>
              <a:t>What to do if you’re worried a child is being abused, Safeguarding</a:t>
            </a:r>
          </a:p>
          <a:p>
            <a:r>
              <a:rPr lang="en-US" i="1"/>
              <a:t>Children and Safer Recruitment in Education </a:t>
            </a:r>
            <a:r>
              <a:rPr lang="en-US"/>
              <a:t>and Leeds LSCB procedures.</a:t>
            </a:r>
          </a:p>
          <a:p>
            <a:r>
              <a:rPr lang="en-US"/>
              <a:t>Tell participants where they can find these documents, both in school and on websites.</a:t>
            </a:r>
          </a:p>
          <a:p>
            <a:r>
              <a:rPr lang="en-US"/>
              <a:t>Most child protection documents can be downloaded, or ordered free of charge from:</a:t>
            </a:r>
          </a:p>
          <a:p>
            <a:r>
              <a:rPr lang="en-US"/>
              <a:t>www.everychildmatters.gov.uk</a:t>
            </a:r>
          </a:p>
          <a:p>
            <a:r>
              <a:rPr lang="en-US"/>
              <a:t>www.teachernet.gov. Leeds LSCB website</a:t>
            </a:r>
          </a:p>
        </p:txBody>
      </p:sp>
    </p:spTree>
    <p:extLst>
      <p:ext uri="{BB962C8B-B14F-4D97-AF65-F5344CB8AC3E}">
        <p14:creationId xmlns:p14="http://schemas.microsoft.com/office/powerpoint/2010/main" val="7516004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noTextEdit="1"/>
          </p:cNvSpPr>
          <p:nvPr>
            <p:ph type="sldImg"/>
          </p:nvPr>
        </p:nvSpPr>
        <p:spPr bwMode="auto">
          <a:noFill/>
          <a:ln>
            <a:solidFill>
              <a:srgbClr val="000000"/>
            </a:solidFill>
            <a:miter lim="800000"/>
            <a:headEnd/>
            <a:tailEnd/>
          </a:ln>
        </p:spPr>
      </p:sp>
      <p:sp>
        <p:nvSpPr>
          <p:cNvPr id="1945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solidFill>
                <a:srgbClr val="000000"/>
              </a:solidFill>
              <a:ea typeface="ＭＳ Ｐゴシック" pitchFamily="34" charset="-128"/>
            </a:endParaRPr>
          </a:p>
        </p:txBody>
      </p:sp>
      <p:sp>
        <p:nvSpPr>
          <p:cNvPr id="2048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F68F50B-3D61-4F28-B4B3-45B126313640}" type="slidenum">
              <a:rPr lang="en-GB" smtClean="0">
                <a:ea typeface="ＭＳ Ｐゴシック" pitchFamily="34" charset="-128"/>
              </a:rPr>
              <a:pPr fontAlgn="base">
                <a:spcBef>
                  <a:spcPct val="0"/>
                </a:spcBef>
                <a:spcAft>
                  <a:spcPct val="0"/>
                </a:spcAft>
                <a:defRPr/>
              </a:pPr>
              <a:t>3</a:t>
            </a:fld>
            <a:endParaRPr lang="en-GB" smtClean="0">
              <a:ea typeface="ＭＳ Ｐゴシック" pitchFamily="34" charset="-128"/>
            </a:endParaRPr>
          </a:p>
        </p:txBody>
      </p:sp>
    </p:spTree>
    <p:extLst>
      <p:ext uri="{BB962C8B-B14F-4D97-AF65-F5344CB8AC3E}">
        <p14:creationId xmlns:p14="http://schemas.microsoft.com/office/powerpoint/2010/main" val="30368984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noTextEdit="1"/>
          </p:cNvSpPr>
          <p:nvPr>
            <p:ph type="sldImg"/>
          </p:nvPr>
        </p:nvSpPr>
        <p:spPr bwMode="auto">
          <a:noFill/>
          <a:ln>
            <a:solidFill>
              <a:srgbClr val="000000"/>
            </a:solidFill>
            <a:miter lim="800000"/>
            <a:headEnd/>
            <a:tailEnd/>
          </a:ln>
        </p:spPr>
      </p:sp>
      <p:sp>
        <p:nvSpPr>
          <p:cNvPr id="1945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solidFill>
                <a:srgbClr val="000000"/>
              </a:solidFill>
              <a:ea typeface="ＭＳ Ｐゴシック" pitchFamily="34" charset="-128"/>
            </a:endParaRPr>
          </a:p>
        </p:txBody>
      </p:sp>
      <p:sp>
        <p:nvSpPr>
          <p:cNvPr id="2048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7F68F50B-3D61-4F28-B4B3-45B126313640}" type="slidenum">
              <a:rPr lang="en-GB" smtClean="0">
                <a:ea typeface="ＭＳ Ｐゴシック" pitchFamily="34" charset="-128"/>
              </a:rPr>
              <a:pPr>
                <a:defRPr/>
              </a:pPr>
              <a:t>4</a:t>
            </a:fld>
            <a:endParaRPr lang="en-GB" smtClean="0">
              <a:ea typeface="ＭＳ Ｐゴシック" pitchFamily="34" charset="-128"/>
            </a:endParaRPr>
          </a:p>
        </p:txBody>
      </p:sp>
    </p:spTree>
    <p:extLst>
      <p:ext uri="{BB962C8B-B14F-4D97-AF65-F5344CB8AC3E}">
        <p14:creationId xmlns:p14="http://schemas.microsoft.com/office/powerpoint/2010/main" val="37053772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noTextEdit="1"/>
          </p:cNvSpPr>
          <p:nvPr>
            <p:ph type="sldImg"/>
          </p:nvPr>
        </p:nvSpPr>
        <p:spPr bwMode="auto">
          <a:noFill/>
          <a:ln>
            <a:solidFill>
              <a:srgbClr val="000000"/>
            </a:solidFill>
            <a:miter lim="800000"/>
            <a:headEnd/>
            <a:tailEnd/>
          </a:ln>
        </p:spPr>
      </p:sp>
      <p:sp>
        <p:nvSpPr>
          <p:cNvPr id="1945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solidFill>
                <a:srgbClr val="000000"/>
              </a:solidFill>
              <a:ea typeface="ＭＳ Ｐゴシック" pitchFamily="34" charset="-128"/>
            </a:endParaRPr>
          </a:p>
        </p:txBody>
      </p:sp>
      <p:sp>
        <p:nvSpPr>
          <p:cNvPr id="2048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7F68F50B-3D61-4F28-B4B3-45B126313640}" type="slidenum">
              <a:rPr lang="en-GB" smtClean="0">
                <a:ea typeface="ＭＳ Ｐゴシック" pitchFamily="34" charset="-128"/>
              </a:rPr>
              <a:pPr>
                <a:defRPr/>
              </a:pPr>
              <a:t>5</a:t>
            </a:fld>
            <a:endParaRPr lang="en-GB" smtClean="0">
              <a:ea typeface="ＭＳ Ｐゴシック" pitchFamily="34" charset="-128"/>
            </a:endParaRPr>
          </a:p>
        </p:txBody>
      </p:sp>
    </p:spTree>
    <p:extLst>
      <p:ext uri="{BB962C8B-B14F-4D97-AF65-F5344CB8AC3E}">
        <p14:creationId xmlns:p14="http://schemas.microsoft.com/office/powerpoint/2010/main" val="7987607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xfrm>
            <a:off x="1143000" y="685800"/>
            <a:ext cx="4572000" cy="3429000"/>
          </a:xfrm>
          <a:ln/>
        </p:spPr>
      </p:sp>
      <p:sp>
        <p:nvSpPr>
          <p:cNvPr id="28675" name="Notes Placeholder 2"/>
          <p:cNvSpPr>
            <a:spLocks noGrp="1"/>
          </p:cNvSpPr>
          <p:nvPr>
            <p:ph type="body" idx="1"/>
          </p:nvPr>
        </p:nvSpPr>
        <p:spPr>
          <a:xfrm>
            <a:off x="685800" y="4285201"/>
            <a:ext cx="5486400" cy="4114435"/>
          </a:xfrm>
          <a:noFill/>
        </p:spPr>
        <p:txBody>
          <a:bodyPr/>
          <a:lstStyle/>
          <a:p>
            <a:endParaRPr lang="en-GB" dirty="0" smtClean="0">
              <a:ea typeface="ＭＳ Ｐゴシック" pitchFamily="34" charset="-128"/>
            </a:endParaRPr>
          </a:p>
        </p:txBody>
      </p:sp>
      <p:sp>
        <p:nvSpPr>
          <p:cNvPr id="28676" name="Slide Number Placeholder 3"/>
          <p:cNvSpPr>
            <a:spLocks noGrp="1"/>
          </p:cNvSpPr>
          <p:nvPr>
            <p:ph type="sldNum" sz="quarter" idx="5"/>
          </p:nvPr>
        </p:nvSpPr>
        <p:spPr>
          <a:noFill/>
          <a:ln>
            <a:miter lim="800000"/>
            <a:headEnd/>
            <a:tailEnd/>
          </a:ln>
        </p:spPr>
        <p:txBody>
          <a:bodyPr/>
          <a:lstStyle/>
          <a:p>
            <a:fld id="{850A032B-7E07-4DD7-AA35-D27E0C47F990}" type="slidenum">
              <a:rPr lang="en-GB" smtClean="0">
                <a:solidFill>
                  <a:prstClr val="black"/>
                </a:solidFill>
                <a:ea typeface="ＭＳ Ｐゴシック" pitchFamily="34" charset="-128"/>
              </a:rPr>
              <a:pPr/>
              <a:t>6</a:t>
            </a:fld>
            <a:endParaRPr lang="en-GB" smtClean="0">
              <a:solidFill>
                <a:prstClr val="black"/>
              </a:solidFill>
              <a:ea typeface="ＭＳ Ｐゴシック" pitchFamily="34" charset="-128"/>
            </a:endParaRPr>
          </a:p>
        </p:txBody>
      </p:sp>
    </p:spTree>
    <p:extLst>
      <p:ext uri="{BB962C8B-B14F-4D97-AF65-F5344CB8AC3E}">
        <p14:creationId xmlns:p14="http://schemas.microsoft.com/office/powerpoint/2010/main" val="12145099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noTextEdit="1"/>
          </p:cNvSpPr>
          <p:nvPr>
            <p:ph type="sldImg"/>
          </p:nvPr>
        </p:nvSpPr>
        <p:spPr bwMode="auto">
          <a:noFill/>
          <a:ln>
            <a:solidFill>
              <a:srgbClr val="000000"/>
            </a:solidFill>
            <a:miter lim="800000"/>
            <a:headEnd/>
            <a:tailEnd/>
          </a:ln>
        </p:spPr>
      </p:sp>
      <p:sp>
        <p:nvSpPr>
          <p:cNvPr id="1945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solidFill>
                <a:srgbClr val="000000"/>
              </a:solidFill>
              <a:ea typeface="ＭＳ Ｐゴシック" pitchFamily="34" charset="-128"/>
            </a:endParaRPr>
          </a:p>
        </p:txBody>
      </p:sp>
      <p:sp>
        <p:nvSpPr>
          <p:cNvPr id="2048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F68F50B-3D61-4F28-B4B3-45B126313640}" type="slidenum">
              <a:rPr lang="en-GB" smtClean="0">
                <a:ea typeface="ＭＳ Ｐゴシック" pitchFamily="34" charset="-128"/>
              </a:rPr>
              <a:pPr fontAlgn="base">
                <a:spcBef>
                  <a:spcPct val="0"/>
                </a:spcBef>
                <a:spcAft>
                  <a:spcPct val="0"/>
                </a:spcAft>
                <a:defRPr/>
              </a:pPr>
              <a:t>7</a:t>
            </a:fld>
            <a:endParaRPr lang="en-GB" smtClean="0">
              <a:ea typeface="ＭＳ Ｐゴシック" pitchFamily="34" charset="-128"/>
            </a:endParaRPr>
          </a:p>
        </p:txBody>
      </p:sp>
    </p:spTree>
    <p:extLst>
      <p:ext uri="{BB962C8B-B14F-4D97-AF65-F5344CB8AC3E}">
        <p14:creationId xmlns:p14="http://schemas.microsoft.com/office/powerpoint/2010/main" val="8069009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noTextEdit="1"/>
          </p:cNvSpPr>
          <p:nvPr>
            <p:ph type="sldImg"/>
          </p:nvPr>
        </p:nvSpPr>
        <p:spPr bwMode="auto">
          <a:noFill/>
          <a:ln>
            <a:solidFill>
              <a:srgbClr val="000000"/>
            </a:solidFill>
            <a:miter lim="800000"/>
            <a:headEnd/>
            <a:tailEnd/>
          </a:ln>
        </p:spPr>
      </p:sp>
      <p:sp>
        <p:nvSpPr>
          <p:cNvPr id="1945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solidFill>
                <a:srgbClr val="000000"/>
              </a:solidFill>
              <a:ea typeface="ＭＳ Ｐゴシック" pitchFamily="34" charset="-128"/>
            </a:endParaRPr>
          </a:p>
        </p:txBody>
      </p:sp>
      <p:sp>
        <p:nvSpPr>
          <p:cNvPr id="2048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F68F50B-3D61-4F28-B4B3-45B126313640}" type="slidenum">
              <a:rPr lang="en-GB" smtClean="0">
                <a:ea typeface="ＭＳ Ｐゴシック" pitchFamily="34" charset="-128"/>
              </a:rPr>
              <a:pPr fontAlgn="base">
                <a:spcBef>
                  <a:spcPct val="0"/>
                </a:spcBef>
                <a:spcAft>
                  <a:spcPct val="0"/>
                </a:spcAft>
                <a:defRPr/>
              </a:pPr>
              <a:t>10</a:t>
            </a:fld>
            <a:endParaRPr lang="en-GB" smtClean="0">
              <a:ea typeface="ＭＳ Ｐゴシック" pitchFamily="34" charset="-128"/>
            </a:endParaRPr>
          </a:p>
        </p:txBody>
      </p:sp>
    </p:spTree>
    <p:extLst>
      <p:ext uri="{BB962C8B-B14F-4D97-AF65-F5344CB8AC3E}">
        <p14:creationId xmlns:p14="http://schemas.microsoft.com/office/powerpoint/2010/main" val="14689550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noTextEdit="1"/>
          </p:cNvSpPr>
          <p:nvPr>
            <p:ph type="sldImg"/>
          </p:nvPr>
        </p:nvSpPr>
        <p:spPr bwMode="auto">
          <a:noFill/>
          <a:ln>
            <a:solidFill>
              <a:srgbClr val="000000"/>
            </a:solidFill>
            <a:miter lim="800000"/>
            <a:headEnd/>
            <a:tailEnd/>
          </a:ln>
        </p:spPr>
      </p:sp>
      <p:sp>
        <p:nvSpPr>
          <p:cNvPr id="1945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solidFill>
                <a:srgbClr val="000000"/>
              </a:solidFill>
              <a:ea typeface="ＭＳ Ｐゴシック" pitchFamily="34" charset="-128"/>
            </a:endParaRPr>
          </a:p>
        </p:txBody>
      </p:sp>
      <p:sp>
        <p:nvSpPr>
          <p:cNvPr id="2048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F68F50B-3D61-4F28-B4B3-45B126313640}" type="slidenum">
              <a:rPr lang="en-GB" smtClean="0">
                <a:ea typeface="ＭＳ Ｐゴシック" pitchFamily="34" charset="-128"/>
              </a:rPr>
              <a:pPr fontAlgn="base">
                <a:spcBef>
                  <a:spcPct val="0"/>
                </a:spcBef>
                <a:spcAft>
                  <a:spcPct val="0"/>
                </a:spcAft>
                <a:defRPr/>
              </a:pPr>
              <a:t>11</a:t>
            </a:fld>
            <a:endParaRPr lang="en-GB" smtClean="0">
              <a:ea typeface="ＭＳ Ｐゴシック" pitchFamily="34" charset="-128"/>
            </a:endParaRPr>
          </a:p>
        </p:txBody>
      </p:sp>
    </p:spTree>
    <p:extLst>
      <p:ext uri="{BB962C8B-B14F-4D97-AF65-F5344CB8AC3E}">
        <p14:creationId xmlns:p14="http://schemas.microsoft.com/office/powerpoint/2010/main" val="1266705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noTextEdit="1"/>
          </p:cNvSpPr>
          <p:nvPr>
            <p:ph type="sldImg"/>
          </p:nvPr>
        </p:nvSpPr>
        <p:spPr bwMode="auto">
          <a:noFill/>
          <a:ln>
            <a:solidFill>
              <a:srgbClr val="000000"/>
            </a:solidFill>
            <a:miter lim="800000"/>
            <a:headEnd/>
            <a:tailEnd/>
          </a:ln>
        </p:spPr>
      </p:sp>
      <p:sp>
        <p:nvSpPr>
          <p:cNvPr id="1945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dirty="0" smtClean="0">
                <a:solidFill>
                  <a:srgbClr val="000000"/>
                </a:solidFill>
                <a:ea typeface="ＭＳ Ｐゴシック" pitchFamily="34" charset="-128"/>
              </a:rPr>
              <a:t>Policy is available, includes review date and has</a:t>
            </a:r>
            <a:r>
              <a:rPr lang="en-GB" baseline="0" dirty="0" smtClean="0">
                <a:solidFill>
                  <a:srgbClr val="000000"/>
                </a:solidFill>
                <a:ea typeface="ＭＳ Ｐゴシック" pitchFamily="34" charset="-128"/>
              </a:rPr>
              <a:t> been updated in the last 12 months</a:t>
            </a:r>
            <a:endParaRPr lang="en-GB" dirty="0" smtClean="0">
              <a:solidFill>
                <a:srgbClr val="000000"/>
              </a:solidFill>
              <a:ea typeface="ＭＳ Ｐゴシック" pitchFamily="34" charset="-128"/>
            </a:endParaRPr>
          </a:p>
        </p:txBody>
      </p:sp>
      <p:sp>
        <p:nvSpPr>
          <p:cNvPr id="2048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F68F50B-3D61-4F28-B4B3-45B126313640}" type="slidenum">
              <a:rPr lang="en-GB" smtClean="0">
                <a:ea typeface="ＭＳ Ｐゴシック" pitchFamily="34" charset="-128"/>
              </a:rPr>
              <a:pPr fontAlgn="base">
                <a:spcBef>
                  <a:spcPct val="0"/>
                </a:spcBef>
                <a:spcAft>
                  <a:spcPct val="0"/>
                </a:spcAft>
                <a:defRPr/>
              </a:pPr>
              <a:t>12</a:t>
            </a:fld>
            <a:endParaRPr lang="en-GB" smtClean="0">
              <a:ea typeface="ＭＳ Ｐゴシック" pitchFamily="34" charset="-128"/>
            </a:endParaRPr>
          </a:p>
        </p:txBody>
      </p:sp>
    </p:spTree>
    <p:extLst>
      <p:ext uri="{BB962C8B-B14F-4D97-AF65-F5344CB8AC3E}">
        <p14:creationId xmlns:p14="http://schemas.microsoft.com/office/powerpoint/2010/main" val="32722668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noTextEdit="1"/>
          </p:cNvSpPr>
          <p:nvPr>
            <p:ph type="sldImg"/>
          </p:nvPr>
        </p:nvSpPr>
        <p:spPr bwMode="auto">
          <a:noFill/>
          <a:ln>
            <a:solidFill>
              <a:srgbClr val="000000"/>
            </a:solidFill>
            <a:miter lim="800000"/>
            <a:headEnd/>
            <a:tailEnd/>
          </a:ln>
        </p:spPr>
      </p:sp>
      <p:sp>
        <p:nvSpPr>
          <p:cNvPr id="1945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solidFill>
                <a:srgbClr val="000000"/>
              </a:solidFill>
              <a:ea typeface="ＭＳ Ｐゴシック" pitchFamily="34" charset="-128"/>
            </a:endParaRPr>
          </a:p>
        </p:txBody>
      </p:sp>
      <p:sp>
        <p:nvSpPr>
          <p:cNvPr id="2048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F68F50B-3D61-4F28-B4B3-45B126313640}" type="slidenum">
              <a:rPr lang="en-GB" smtClean="0">
                <a:ea typeface="ＭＳ Ｐゴシック" pitchFamily="34" charset="-128"/>
              </a:rPr>
              <a:pPr fontAlgn="base">
                <a:spcBef>
                  <a:spcPct val="0"/>
                </a:spcBef>
                <a:spcAft>
                  <a:spcPct val="0"/>
                </a:spcAft>
                <a:defRPr/>
              </a:pPr>
              <a:t>13</a:t>
            </a:fld>
            <a:endParaRPr lang="en-GB" smtClean="0">
              <a:ea typeface="ＭＳ Ｐゴシック" pitchFamily="34" charset="-128"/>
            </a:endParaRPr>
          </a:p>
        </p:txBody>
      </p:sp>
    </p:spTree>
    <p:extLst>
      <p:ext uri="{BB962C8B-B14F-4D97-AF65-F5344CB8AC3E}">
        <p14:creationId xmlns:p14="http://schemas.microsoft.com/office/powerpoint/2010/main" val="20876060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noTextEdit="1"/>
          </p:cNvSpPr>
          <p:nvPr>
            <p:ph type="sldImg"/>
          </p:nvPr>
        </p:nvSpPr>
        <p:spPr bwMode="auto">
          <a:noFill/>
          <a:ln>
            <a:solidFill>
              <a:srgbClr val="000000"/>
            </a:solidFill>
            <a:miter lim="800000"/>
            <a:headEnd/>
            <a:tailEnd/>
          </a:ln>
        </p:spPr>
      </p:sp>
      <p:sp>
        <p:nvSpPr>
          <p:cNvPr id="1945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solidFill>
                <a:srgbClr val="000000"/>
              </a:solidFill>
              <a:ea typeface="ＭＳ Ｐゴシック" pitchFamily="34" charset="-128"/>
            </a:endParaRPr>
          </a:p>
        </p:txBody>
      </p:sp>
      <p:sp>
        <p:nvSpPr>
          <p:cNvPr id="2048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F68F50B-3D61-4F28-B4B3-45B126313640}" type="slidenum">
              <a:rPr lang="en-GB" smtClean="0">
                <a:ea typeface="ＭＳ Ｐゴシック" pitchFamily="34" charset="-128"/>
              </a:rPr>
              <a:pPr fontAlgn="base">
                <a:spcBef>
                  <a:spcPct val="0"/>
                </a:spcBef>
                <a:spcAft>
                  <a:spcPct val="0"/>
                </a:spcAft>
                <a:defRPr/>
              </a:pPr>
              <a:t>14</a:t>
            </a:fld>
            <a:endParaRPr lang="en-GB" smtClean="0">
              <a:ea typeface="ＭＳ Ｐゴシック" pitchFamily="34" charset="-128"/>
            </a:endParaRPr>
          </a:p>
        </p:txBody>
      </p:sp>
    </p:spTree>
    <p:extLst>
      <p:ext uri="{BB962C8B-B14F-4D97-AF65-F5344CB8AC3E}">
        <p14:creationId xmlns:p14="http://schemas.microsoft.com/office/powerpoint/2010/main" val="11212942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noTextEdit="1"/>
          </p:cNvSpPr>
          <p:nvPr>
            <p:ph type="sldImg"/>
          </p:nvPr>
        </p:nvSpPr>
        <p:spPr bwMode="auto">
          <a:noFill/>
          <a:ln>
            <a:solidFill>
              <a:srgbClr val="000000"/>
            </a:solidFill>
            <a:miter lim="800000"/>
            <a:headEnd/>
            <a:tailEnd/>
          </a:ln>
        </p:spPr>
      </p:sp>
      <p:sp>
        <p:nvSpPr>
          <p:cNvPr id="1945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solidFill>
                <a:srgbClr val="000000"/>
              </a:solidFill>
              <a:ea typeface="ＭＳ Ｐゴシック" pitchFamily="34" charset="-128"/>
            </a:endParaRPr>
          </a:p>
        </p:txBody>
      </p:sp>
      <p:sp>
        <p:nvSpPr>
          <p:cNvPr id="2048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F68F50B-3D61-4F28-B4B3-45B126313640}" type="slidenum">
              <a:rPr lang="en-GB" smtClean="0">
                <a:ea typeface="ＭＳ Ｐゴシック" pitchFamily="34" charset="-128"/>
              </a:rPr>
              <a:pPr fontAlgn="base">
                <a:spcBef>
                  <a:spcPct val="0"/>
                </a:spcBef>
                <a:spcAft>
                  <a:spcPct val="0"/>
                </a:spcAft>
                <a:defRPr/>
              </a:pPr>
              <a:t>15</a:t>
            </a:fld>
            <a:endParaRPr lang="en-GB" smtClean="0">
              <a:ea typeface="ＭＳ Ｐゴシック" pitchFamily="34" charset="-128"/>
            </a:endParaRPr>
          </a:p>
        </p:txBody>
      </p:sp>
    </p:spTree>
    <p:extLst>
      <p:ext uri="{BB962C8B-B14F-4D97-AF65-F5344CB8AC3E}">
        <p14:creationId xmlns:p14="http://schemas.microsoft.com/office/powerpoint/2010/main" val="7884467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noTextEdit="1"/>
          </p:cNvSpPr>
          <p:nvPr>
            <p:ph type="sldImg"/>
          </p:nvPr>
        </p:nvSpPr>
        <p:spPr bwMode="auto">
          <a:noFill/>
          <a:ln>
            <a:solidFill>
              <a:srgbClr val="000000"/>
            </a:solidFill>
            <a:miter lim="800000"/>
            <a:headEnd/>
            <a:tailEnd/>
          </a:ln>
        </p:spPr>
      </p:sp>
      <p:sp>
        <p:nvSpPr>
          <p:cNvPr id="1945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solidFill>
                <a:srgbClr val="000000"/>
              </a:solidFill>
              <a:ea typeface="ＭＳ Ｐゴシック" pitchFamily="34" charset="-128"/>
            </a:endParaRPr>
          </a:p>
        </p:txBody>
      </p:sp>
      <p:sp>
        <p:nvSpPr>
          <p:cNvPr id="2048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F68F50B-3D61-4F28-B4B3-45B126313640}" type="slidenum">
              <a:rPr lang="en-GB" smtClean="0">
                <a:ea typeface="ＭＳ Ｐゴシック" pitchFamily="34" charset="-128"/>
              </a:rPr>
              <a:pPr fontAlgn="base">
                <a:spcBef>
                  <a:spcPct val="0"/>
                </a:spcBef>
                <a:spcAft>
                  <a:spcPct val="0"/>
                </a:spcAft>
                <a:defRPr/>
              </a:pPr>
              <a:t>16</a:t>
            </a:fld>
            <a:endParaRPr lang="en-GB" smtClean="0">
              <a:ea typeface="ＭＳ Ｐゴシック" pitchFamily="34" charset="-128"/>
            </a:endParaRPr>
          </a:p>
        </p:txBody>
      </p:sp>
    </p:spTree>
    <p:extLst>
      <p:ext uri="{BB962C8B-B14F-4D97-AF65-F5344CB8AC3E}">
        <p14:creationId xmlns:p14="http://schemas.microsoft.com/office/powerpoint/2010/main" val="42018652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noTextEdit="1"/>
          </p:cNvSpPr>
          <p:nvPr>
            <p:ph type="sldImg"/>
          </p:nvPr>
        </p:nvSpPr>
        <p:spPr bwMode="auto">
          <a:noFill/>
          <a:ln>
            <a:solidFill>
              <a:srgbClr val="000000"/>
            </a:solidFill>
            <a:miter lim="800000"/>
            <a:headEnd/>
            <a:tailEnd/>
          </a:ln>
        </p:spPr>
      </p:sp>
      <p:sp>
        <p:nvSpPr>
          <p:cNvPr id="1945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solidFill>
                <a:srgbClr val="000000"/>
              </a:solidFill>
              <a:ea typeface="ＭＳ Ｐゴシック" pitchFamily="34" charset="-128"/>
            </a:endParaRPr>
          </a:p>
        </p:txBody>
      </p:sp>
      <p:sp>
        <p:nvSpPr>
          <p:cNvPr id="2048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F68F50B-3D61-4F28-B4B3-45B126313640}" type="slidenum">
              <a:rPr lang="en-GB" smtClean="0">
                <a:ea typeface="ＭＳ Ｐゴシック" pitchFamily="34" charset="-128"/>
              </a:rPr>
              <a:pPr fontAlgn="base">
                <a:spcBef>
                  <a:spcPct val="0"/>
                </a:spcBef>
                <a:spcAft>
                  <a:spcPct val="0"/>
                </a:spcAft>
                <a:defRPr/>
              </a:pPr>
              <a:t>17</a:t>
            </a:fld>
            <a:endParaRPr lang="en-GB" smtClean="0">
              <a:ea typeface="ＭＳ Ｐゴシック" pitchFamily="34" charset="-128"/>
            </a:endParaRPr>
          </a:p>
        </p:txBody>
      </p:sp>
    </p:spTree>
    <p:extLst>
      <p:ext uri="{BB962C8B-B14F-4D97-AF65-F5344CB8AC3E}">
        <p14:creationId xmlns:p14="http://schemas.microsoft.com/office/powerpoint/2010/main" val="3804399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noTextEdit="1"/>
          </p:cNvSpPr>
          <p:nvPr>
            <p:ph type="sldImg"/>
          </p:nvPr>
        </p:nvSpPr>
        <p:spPr bwMode="auto">
          <a:noFill/>
          <a:ln>
            <a:solidFill>
              <a:srgbClr val="000000"/>
            </a:solidFill>
            <a:miter lim="800000"/>
            <a:headEnd/>
            <a:tailEnd/>
          </a:ln>
        </p:spPr>
      </p:sp>
      <p:sp>
        <p:nvSpPr>
          <p:cNvPr id="1945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solidFill>
                <a:srgbClr val="000000"/>
              </a:solidFill>
              <a:ea typeface="ＭＳ Ｐゴシック" pitchFamily="34" charset="-128"/>
            </a:endParaRPr>
          </a:p>
        </p:txBody>
      </p:sp>
      <p:sp>
        <p:nvSpPr>
          <p:cNvPr id="2048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F68F50B-3D61-4F28-B4B3-45B126313640}" type="slidenum">
              <a:rPr lang="en-GB" smtClean="0">
                <a:ea typeface="ＭＳ Ｐゴシック" pitchFamily="34" charset="-128"/>
              </a:rPr>
              <a:pPr fontAlgn="base">
                <a:spcBef>
                  <a:spcPct val="0"/>
                </a:spcBef>
                <a:spcAft>
                  <a:spcPct val="0"/>
                </a:spcAft>
                <a:defRPr/>
              </a:pPr>
              <a:t>18</a:t>
            </a:fld>
            <a:endParaRPr lang="en-GB" smtClean="0">
              <a:ea typeface="ＭＳ Ｐゴシック" pitchFamily="34" charset="-128"/>
            </a:endParaRPr>
          </a:p>
        </p:txBody>
      </p:sp>
    </p:spTree>
    <p:extLst>
      <p:ext uri="{BB962C8B-B14F-4D97-AF65-F5344CB8AC3E}">
        <p14:creationId xmlns:p14="http://schemas.microsoft.com/office/powerpoint/2010/main" val="25632827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noTextEdit="1"/>
          </p:cNvSpPr>
          <p:nvPr>
            <p:ph type="sldImg"/>
          </p:nvPr>
        </p:nvSpPr>
        <p:spPr bwMode="auto">
          <a:noFill/>
          <a:ln>
            <a:solidFill>
              <a:srgbClr val="000000"/>
            </a:solidFill>
            <a:miter lim="800000"/>
            <a:headEnd/>
            <a:tailEnd/>
          </a:ln>
        </p:spPr>
      </p:sp>
      <p:sp>
        <p:nvSpPr>
          <p:cNvPr id="1945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solidFill>
                <a:srgbClr val="000000"/>
              </a:solidFill>
              <a:ea typeface="ＭＳ Ｐゴシック" pitchFamily="34" charset="-128"/>
            </a:endParaRPr>
          </a:p>
        </p:txBody>
      </p:sp>
      <p:sp>
        <p:nvSpPr>
          <p:cNvPr id="2048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F68F50B-3D61-4F28-B4B3-45B126313640}" type="slidenum">
              <a:rPr lang="en-GB" smtClean="0">
                <a:ea typeface="ＭＳ Ｐゴシック" pitchFamily="34" charset="-128"/>
              </a:rPr>
              <a:pPr fontAlgn="base">
                <a:spcBef>
                  <a:spcPct val="0"/>
                </a:spcBef>
                <a:spcAft>
                  <a:spcPct val="0"/>
                </a:spcAft>
                <a:defRPr/>
              </a:pPr>
              <a:t>19</a:t>
            </a:fld>
            <a:endParaRPr lang="en-GB" smtClean="0">
              <a:ea typeface="ＭＳ Ｐゴシック" pitchFamily="34" charset="-128"/>
            </a:endParaRPr>
          </a:p>
        </p:txBody>
      </p:sp>
    </p:spTree>
    <p:extLst>
      <p:ext uri="{BB962C8B-B14F-4D97-AF65-F5344CB8AC3E}">
        <p14:creationId xmlns:p14="http://schemas.microsoft.com/office/powerpoint/2010/main" val="9241596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noTextEdit="1"/>
          </p:cNvSpPr>
          <p:nvPr>
            <p:ph type="sldImg"/>
          </p:nvPr>
        </p:nvSpPr>
        <p:spPr bwMode="auto">
          <a:noFill/>
          <a:ln>
            <a:solidFill>
              <a:srgbClr val="000000"/>
            </a:solidFill>
            <a:miter lim="800000"/>
            <a:headEnd/>
            <a:tailEnd/>
          </a:ln>
        </p:spPr>
      </p:sp>
      <p:sp>
        <p:nvSpPr>
          <p:cNvPr id="1945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dirty="0" smtClean="0">
                <a:solidFill>
                  <a:srgbClr val="000000"/>
                </a:solidFill>
                <a:ea typeface="ＭＳ Ｐゴシック" pitchFamily="34" charset="-128"/>
              </a:rPr>
              <a:t>Where</a:t>
            </a:r>
            <a:r>
              <a:rPr lang="en-GB" baseline="0" dirty="0" smtClean="0">
                <a:solidFill>
                  <a:srgbClr val="000000"/>
                </a:solidFill>
                <a:ea typeface="ＭＳ Ｐゴシック" pitchFamily="34" charset="-128"/>
              </a:rPr>
              <a:t> they have been at risk, the trusted adult has been instrumental in helping them to be safe in line with LA arrangements</a:t>
            </a:r>
            <a:endParaRPr lang="en-GB" dirty="0" smtClean="0">
              <a:solidFill>
                <a:srgbClr val="000000"/>
              </a:solidFill>
              <a:ea typeface="ＭＳ Ｐゴシック" pitchFamily="34" charset="-128"/>
            </a:endParaRPr>
          </a:p>
        </p:txBody>
      </p:sp>
      <p:sp>
        <p:nvSpPr>
          <p:cNvPr id="2048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F68F50B-3D61-4F28-B4B3-45B126313640}" type="slidenum">
              <a:rPr lang="en-GB" smtClean="0">
                <a:ea typeface="ＭＳ Ｐゴシック" pitchFamily="34" charset="-128"/>
              </a:rPr>
              <a:pPr fontAlgn="base">
                <a:spcBef>
                  <a:spcPct val="0"/>
                </a:spcBef>
                <a:spcAft>
                  <a:spcPct val="0"/>
                </a:spcAft>
                <a:defRPr/>
              </a:pPr>
              <a:t>20</a:t>
            </a:fld>
            <a:endParaRPr lang="en-GB" smtClean="0">
              <a:ea typeface="ＭＳ Ｐゴシック" pitchFamily="34" charset="-128"/>
            </a:endParaRPr>
          </a:p>
        </p:txBody>
      </p:sp>
    </p:spTree>
    <p:extLst>
      <p:ext uri="{BB962C8B-B14F-4D97-AF65-F5344CB8AC3E}">
        <p14:creationId xmlns:p14="http://schemas.microsoft.com/office/powerpoint/2010/main" val="29497732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noTextEdit="1"/>
          </p:cNvSpPr>
          <p:nvPr>
            <p:ph type="sldImg"/>
          </p:nvPr>
        </p:nvSpPr>
        <p:spPr bwMode="auto">
          <a:noFill/>
          <a:ln>
            <a:solidFill>
              <a:srgbClr val="000000"/>
            </a:solidFill>
            <a:miter lim="800000"/>
            <a:headEnd/>
            <a:tailEnd/>
          </a:ln>
        </p:spPr>
      </p:sp>
      <p:sp>
        <p:nvSpPr>
          <p:cNvPr id="19458" name="Notes Placeholder 2"/>
          <p:cNvSpPr>
            <a:spLocks noGrp="1"/>
          </p:cNvSpPr>
          <p:nvPr>
            <p:ph type="body" idx="1"/>
          </p:nvPr>
        </p:nvSpPr>
        <p:spPr bwMode="auto">
          <a:noFill/>
        </p:spPr>
        <p:txBody>
          <a:bodyPr wrap="square" numCol="1" anchor="t" anchorCtr="0" compatLnSpc="1">
            <a:prstTxWarp prst="textNoShape">
              <a:avLst/>
            </a:prstTxWarp>
          </a:bodyPr>
          <a:lstStyle/>
          <a:p>
            <a:pPr defTabSz="924550" fontAlgn="base">
              <a:spcBef>
                <a:spcPct val="0"/>
              </a:spcBef>
              <a:spcAft>
                <a:spcPct val="0"/>
              </a:spcAft>
              <a:defRPr/>
            </a:pPr>
            <a:r>
              <a:rPr lang="en-US" dirty="0">
                <a:latin typeface="Arial" charset="0"/>
              </a:rPr>
              <a:t>It undertakes an annual review </a:t>
            </a:r>
            <a:endParaRPr lang="en-GB" dirty="0" smtClean="0">
              <a:solidFill>
                <a:srgbClr val="000000"/>
              </a:solidFill>
              <a:ea typeface="ＭＳ Ｐゴシック" pitchFamily="34" charset="-128"/>
            </a:endParaRPr>
          </a:p>
        </p:txBody>
      </p:sp>
      <p:sp>
        <p:nvSpPr>
          <p:cNvPr id="2048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7F68F50B-3D61-4F28-B4B3-45B126313640}" type="slidenum">
              <a:rPr lang="en-GB" smtClean="0">
                <a:solidFill>
                  <a:prstClr val="black"/>
                </a:solidFill>
                <a:ea typeface="ＭＳ Ｐゴシック" pitchFamily="34" charset="-128"/>
              </a:rPr>
              <a:pPr>
                <a:defRPr/>
              </a:pPr>
              <a:t>21</a:t>
            </a:fld>
            <a:endParaRPr lang="en-GB" smtClean="0">
              <a:solidFill>
                <a:prstClr val="black"/>
              </a:solidFill>
              <a:ea typeface="ＭＳ Ｐゴシック" pitchFamily="34" charset="-128"/>
            </a:endParaRPr>
          </a:p>
        </p:txBody>
      </p:sp>
    </p:spTree>
    <p:extLst>
      <p:ext uri="{BB962C8B-B14F-4D97-AF65-F5344CB8AC3E}">
        <p14:creationId xmlns:p14="http://schemas.microsoft.com/office/powerpoint/2010/main" val="7593164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noTextEdit="1"/>
          </p:cNvSpPr>
          <p:nvPr>
            <p:ph type="sldImg"/>
          </p:nvPr>
        </p:nvSpPr>
        <p:spPr bwMode="auto">
          <a:noFill/>
          <a:ln>
            <a:solidFill>
              <a:srgbClr val="000000"/>
            </a:solidFill>
            <a:miter lim="800000"/>
            <a:headEnd/>
            <a:tailEnd/>
          </a:ln>
        </p:spPr>
      </p:sp>
      <p:sp>
        <p:nvSpPr>
          <p:cNvPr id="19458" name="Notes Placeholder 2"/>
          <p:cNvSpPr>
            <a:spLocks noGrp="1"/>
          </p:cNvSpPr>
          <p:nvPr>
            <p:ph type="body" idx="1"/>
          </p:nvPr>
        </p:nvSpPr>
        <p:spPr bwMode="auto">
          <a:noFill/>
        </p:spPr>
        <p:txBody>
          <a:bodyPr wrap="square" numCol="1" anchor="t" anchorCtr="0" compatLnSpc="1">
            <a:prstTxWarp prst="textNoShape">
              <a:avLst/>
            </a:prstTxWarp>
          </a:bodyPr>
          <a:lstStyle/>
          <a:p>
            <a:pPr defTabSz="924550" fontAlgn="base">
              <a:spcBef>
                <a:spcPct val="0"/>
              </a:spcBef>
              <a:spcAft>
                <a:spcPct val="0"/>
              </a:spcAft>
              <a:defRPr/>
            </a:pPr>
            <a:r>
              <a:rPr lang="en-US" dirty="0">
                <a:latin typeface="Arial" charset="0"/>
              </a:rPr>
              <a:t>It undertakes an annual review of its policies and procedures relating to safeguarding and how the above duties have been discharged</a:t>
            </a:r>
          </a:p>
          <a:p>
            <a:pPr eaLnBrk="1" hangingPunct="1">
              <a:spcBef>
                <a:spcPct val="0"/>
              </a:spcBef>
            </a:pPr>
            <a:endParaRPr lang="en-GB" dirty="0" smtClean="0">
              <a:solidFill>
                <a:srgbClr val="000000"/>
              </a:solidFill>
              <a:ea typeface="ＭＳ Ｐゴシック" pitchFamily="34" charset="-128"/>
            </a:endParaRPr>
          </a:p>
        </p:txBody>
      </p:sp>
      <p:sp>
        <p:nvSpPr>
          <p:cNvPr id="2048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7F68F50B-3D61-4F28-B4B3-45B126313640}" type="slidenum">
              <a:rPr lang="en-GB" smtClean="0">
                <a:solidFill>
                  <a:prstClr val="black"/>
                </a:solidFill>
                <a:ea typeface="ＭＳ Ｐゴシック" pitchFamily="34" charset="-128"/>
              </a:rPr>
              <a:pPr>
                <a:defRPr/>
              </a:pPr>
              <a:t>22</a:t>
            </a:fld>
            <a:endParaRPr lang="en-GB" smtClean="0">
              <a:solidFill>
                <a:prstClr val="black"/>
              </a:solidFill>
              <a:ea typeface="ＭＳ Ｐゴシック" pitchFamily="34" charset="-128"/>
            </a:endParaRPr>
          </a:p>
        </p:txBody>
      </p:sp>
    </p:spTree>
    <p:extLst>
      <p:ext uri="{BB962C8B-B14F-4D97-AF65-F5344CB8AC3E}">
        <p14:creationId xmlns:p14="http://schemas.microsoft.com/office/powerpoint/2010/main" val="7878717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noTextEdit="1"/>
          </p:cNvSpPr>
          <p:nvPr>
            <p:ph type="sldImg"/>
          </p:nvPr>
        </p:nvSpPr>
        <p:spPr bwMode="auto">
          <a:noFill/>
          <a:ln>
            <a:solidFill>
              <a:srgbClr val="000000"/>
            </a:solidFill>
            <a:miter lim="800000"/>
            <a:headEnd/>
            <a:tailEnd/>
          </a:ln>
        </p:spPr>
      </p:sp>
      <p:sp>
        <p:nvSpPr>
          <p:cNvPr id="19458" name="Notes Placeholder 2"/>
          <p:cNvSpPr>
            <a:spLocks noGrp="1"/>
          </p:cNvSpPr>
          <p:nvPr>
            <p:ph type="body" idx="1"/>
          </p:nvPr>
        </p:nvSpPr>
        <p:spPr bwMode="auto">
          <a:noFill/>
        </p:spPr>
        <p:txBody>
          <a:bodyPr wrap="square" numCol="1" anchor="t" anchorCtr="0" compatLnSpc="1">
            <a:prstTxWarp prst="textNoShape">
              <a:avLst/>
            </a:prstTxWarp>
          </a:bodyPr>
          <a:lstStyle/>
          <a:p>
            <a:pPr defTabSz="924550" fontAlgn="base">
              <a:spcBef>
                <a:spcPct val="0"/>
              </a:spcBef>
              <a:spcAft>
                <a:spcPct val="0"/>
              </a:spcAft>
              <a:defRPr/>
            </a:pPr>
            <a:r>
              <a:rPr lang="en-US" dirty="0">
                <a:latin typeface="Arial" charset="0"/>
              </a:rPr>
              <a:t>It undertakes an annual review </a:t>
            </a:r>
            <a:endParaRPr lang="en-GB" dirty="0" smtClean="0">
              <a:solidFill>
                <a:srgbClr val="000000"/>
              </a:solidFill>
              <a:ea typeface="ＭＳ Ｐゴシック" pitchFamily="34" charset="-128"/>
            </a:endParaRPr>
          </a:p>
        </p:txBody>
      </p:sp>
      <p:sp>
        <p:nvSpPr>
          <p:cNvPr id="2048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7F68F50B-3D61-4F28-B4B3-45B126313640}" type="slidenum">
              <a:rPr lang="en-GB" smtClean="0">
                <a:solidFill>
                  <a:prstClr val="black"/>
                </a:solidFill>
                <a:ea typeface="ＭＳ Ｐゴシック" pitchFamily="34" charset="-128"/>
              </a:rPr>
              <a:pPr>
                <a:defRPr/>
              </a:pPr>
              <a:t>23</a:t>
            </a:fld>
            <a:endParaRPr lang="en-GB" smtClean="0">
              <a:solidFill>
                <a:prstClr val="black"/>
              </a:solidFill>
              <a:ea typeface="ＭＳ Ｐゴシック" pitchFamily="34" charset="-128"/>
            </a:endParaRPr>
          </a:p>
        </p:txBody>
      </p:sp>
    </p:spTree>
    <p:extLst>
      <p:ext uri="{BB962C8B-B14F-4D97-AF65-F5344CB8AC3E}">
        <p14:creationId xmlns:p14="http://schemas.microsoft.com/office/powerpoint/2010/main" val="15672795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xfrm>
            <a:off x="938213" y="750888"/>
            <a:ext cx="5011737" cy="3759200"/>
          </a:xfrm>
          <a:ln/>
        </p:spPr>
      </p:sp>
      <p:sp>
        <p:nvSpPr>
          <p:cNvPr id="28675" name="Notes Placeholder 2"/>
          <p:cNvSpPr>
            <a:spLocks noGrp="1"/>
          </p:cNvSpPr>
          <p:nvPr>
            <p:ph type="body" idx="1"/>
          </p:nvPr>
        </p:nvSpPr>
        <p:spPr>
          <a:xfrm>
            <a:off x="688817" y="4696611"/>
            <a:ext cx="5510530" cy="4509450"/>
          </a:xfrm>
          <a:noFill/>
        </p:spPr>
        <p:txBody>
          <a:bodyPr/>
          <a:lstStyle/>
          <a:p>
            <a:endParaRPr lang="en-GB" dirty="0" smtClean="0">
              <a:ea typeface="ＭＳ Ｐゴシック" pitchFamily="34" charset="-128"/>
            </a:endParaRPr>
          </a:p>
        </p:txBody>
      </p:sp>
      <p:sp>
        <p:nvSpPr>
          <p:cNvPr id="28676" name="Slide Number Placeholder 3"/>
          <p:cNvSpPr>
            <a:spLocks noGrp="1"/>
          </p:cNvSpPr>
          <p:nvPr>
            <p:ph type="sldNum" sz="quarter" idx="5"/>
          </p:nvPr>
        </p:nvSpPr>
        <p:spPr>
          <a:noFill/>
          <a:ln>
            <a:miter lim="800000"/>
            <a:headEnd/>
            <a:tailEnd/>
          </a:ln>
        </p:spPr>
        <p:txBody>
          <a:bodyPr/>
          <a:lstStyle/>
          <a:p>
            <a:fld id="{850A032B-7E07-4DD7-AA35-D27E0C47F990}" type="slidenum">
              <a:rPr lang="en-GB" smtClean="0">
                <a:ea typeface="ＭＳ Ｐゴシック" pitchFamily="34" charset="-128"/>
              </a:rPr>
              <a:pPr/>
              <a:t>24</a:t>
            </a:fld>
            <a:endParaRPr lang="en-GB" smtClean="0">
              <a:ea typeface="ＭＳ Ｐゴシック" pitchFamily="34" charset="-128"/>
            </a:endParaRPr>
          </a:p>
        </p:txBody>
      </p:sp>
    </p:spTree>
    <p:extLst>
      <p:ext uri="{BB962C8B-B14F-4D97-AF65-F5344CB8AC3E}">
        <p14:creationId xmlns:p14="http://schemas.microsoft.com/office/powerpoint/2010/main" val="13985864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xfrm>
            <a:off x="938213" y="750888"/>
            <a:ext cx="5011737" cy="3759200"/>
          </a:xfrm>
          <a:ln/>
        </p:spPr>
      </p:sp>
      <p:sp>
        <p:nvSpPr>
          <p:cNvPr id="28675" name="Notes Placeholder 2"/>
          <p:cNvSpPr>
            <a:spLocks noGrp="1"/>
          </p:cNvSpPr>
          <p:nvPr>
            <p:ph type="body" idx="1"/>
          </p:nvPr>
        </p:nvSpPr>
        <p:spPr>
          <a:xfrm>
            <a:off x="688817" y="4696611"/>
            <a:ext cx="5510530" cy="4509450"/>
          </a:xfrm>
          <a:noFill/>
        </p:spPr>
        <p:txBody>
          <a:bodyPr/>
          <a:lstStyle/>
          <a:p>
            <a:endParaRPr lang="en-GB" dirty="0" smtClean="0">
              <a:ea typeface="ＭＳ Ｐゴシック" pitchFamily="34" charset="-128"/>
            </a:endParaRPr>
          </a:p>
        </p:txBody>
      </p:sp>
      <p:sp>
        <p:nvSpPr>
          <p:cNvPr id="28676" name="Slide Number Placeholder 3"/>
          <p:cNvSpPr>
            <a:spLocks noGrp="1"/>
          </p:cNvSpPr>
          <p:nvPr>
            <p:ph type="sldNum" sz="quarter" idx="5"/>
          </p:nvPr>
        </p:nvSpPr>
        <p:spPr>
          <a:noFill/>
          <a:ln>
            <a:miter lim="800000"/>
            <a:headEnd/>
            <a:tailEnd/>
          </a:ln>
        </p:spPr>
        <p:txBody>
          <a:bodyPr/>
          <a:lstStyle/>
          <a:p>
            <a:fld id="{850A032B-7E07-4DD7-AA35-D27E0C47F990}" type="slidenum">
              <a:rPr lang="en-GB" smtClean="0">
                <a:ea typeface="ＭＳ Ｐゴシック" pitchFamily="34" charset="-128"/>
              </a:rPr>
              <a:pPr/>
              <a:t>27</a:t>
            </a:fld>
            <a:endParaRPr lang="en-GB" smtClean="0">
              <a:ea typeface="ＭＳ Ｐゴシック" pitchFamily="34" charset="-128"/>
            </a:endParaRPr>
          </a:p>
        </p:txBody>
      </p:sp>
    </p:spTree>
    <p:extLst>
      <p:ext uri="{BB962C8B-B14F-4D97-AF65-F5344CB8AC3E}">
        <p14:creationId xmlns:p14="http://schemas.microsoft.com/office/powerpoint/2010/main" val="8690547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a:xfrm>
            <a:off x="1143000" y="685800"/>
            <a:ext cx="4572000" cy="3429000"/>
          </a:xfrm>
          <a:ln/>
        </p:spPr>
      </p:sp>
      <p:sp>
        <p:nvSpPr>
          <p:cNvPr id="26627" name="Notes Placeholder 2"/>
          <p:cNvSpPr>
            <a:spLocks noGrp="1"/>
          </p:cNvSpPr>
          <p:nvPr>
            <p:ph type="body" idx="1"/>
          </p:nvPr>
        </p:nvSpPr>
        <p:spPr>
          <a:noFill/>
        </p:spPr>
        <p:txBody>
          <a:bodyPr/>
          <a:lstStyle/>
          <a:p>
            <a:endParaRPr lang="en-GB" dirty="0" smtClean="0">
              <a:solidFill>
                <a:srgbClr val="000000"/>
              </a:solidFill>
              <a:ea typeface="ＭＳ Ｐゴシック" pitchFamily="34" charset="-128"/>
            </a:endParaRPr>
          </a:p>
        </p:txBody>
      </p:sp>
      <p:sp>
        <p:nvSpPr>
          <p:cNvPr id="26628" name="Slide Number Placeholder 3"/>
          <p:cNvSpPr>
            <a:spLocks noGrp="1"/>
          </p:cNvSpPr>
          <p:nvPr>
            <p:ph type="sldNum" sz="quarter" idx="5"/>
          </p:nvPr>
        </p:nvSpPr>
        <p:spPr>
          <a:noFill/>
          <a:ln>
            <a:miter lim="800000"/>
            <a:headEnd/>
            <a:tailEnd/>
          </a:ln>
        </p:spPr>
        <p:txBody>
          <a:bodyPr/>
          <a:lstStyle/>
          <a:p>
            <a:fld id="{D6F3AC6A-2678-4DC7-8D73-8D1C4B168E8E}" type="slidenum">
              <a:rPr lang="en-GB" smtClean="0">
                <a:solidFill>
                  <a:prstClr val="black"/>
                </a:solidFill>
                <a:ea typeface="ＭＳ Ｐゴシック" pitchFamily="34" charset="-128"/>
              </a:rPr>
              <a:pPr/>
              <a:t>28</a:t>
            </a:fld>
            <a:endParaRPr lang="en-GB" smtClean="0">
              <a:solidFill>
                <a:prstClr val="black"/>
              </a:solidFill>
              <a:ea typeface="ＭＳ Ｐゴシック" pitchFamily="34" charset="-128"/>
            </a:endParaRPr>
          </a:p>
        </p:txBody>
      </p:sp>
    </p:spTree>
    <p:extLst>
      <p:ext uri="{BB962C8B-B14F-4D97-AF65-F5344CB8AC3E}">
        <p14:creationId xmlns:p14="http://schemas.microsoft.com/office/powerpoint/2010/main" val="17152434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xfrm>
            <a:off x="1143000" y="685800"/>
            <a:ext cx="4572000" cy="3429000"/>
          </a:xfrm>
          <a:ln/>
        </p:spPr>
      </p:sp>
      <p:sp>
        <p:nvSpPr>
          <p:cNvPr id="28675" name="Notes Placeholder 2"/>
          <p:cNvSpPr>
            <a:spLocks noGrp="1"/>
          </p:cNvSpPr>
          <p:nvPr>
            <p:ph type="body" idx="1"/>
          </p:nvPr>
        </p:nvSpPr>
        <p:spPr>
          <a:xfrm>
            <a:off x="685800" y="4285201"/>
            <a:ext cx="5486400" cy="4114435"/>
          </a:xfrm>
          <a:noFill/>
        </p:spPr>
        <p:txBody>
          <a:bodyPr/>
          <a:lstStyle/>
          <a:p>
            <a:endParaRPr lang="en-GB" dirty="0" smtClean="0">
              <a:ea typeface="ＭＳ Ｐゴシック" pitchFamily="34" charset="-128"/>
            </a:endParaRPr>
          </a:p>
        </p:txBody>
      </p:sp>
      <p:sp>
        <p:nvSpPr>
          <p:cNvPr id="28676" name="Slide Number Placeholder 3"/>
          <p:cNvSpPr>
            <a:spLocks noGrp="1"/>
          </p:cNvSpPr>
          <p:nvPr>
            <p:ph type="sldNum" sz="quarter" idx="5"/>
          </p:nvPr>
        </p:nvSpPr>
        <p:spPr>
          <a:noFill/>
          <a:ln>
            <a:miter lim="800000"/>
            <a:headEnd/>
            <a:tailEnd/>
          </a:ln>
        </p:spPr>
        <p:txBody>
          <a:bodyPr/>
          <a:lstStyle/>
          <a:p>
            <a:fld id="{850A032B-7E07-4DD7-AA35-D27E0C47F990}" type="slidenum">
              <a:rPr lang="en-GB" smtClean="0">
                <a:solidFill>
                  <a:prstClr val="black"/>
                </a:solidFill>
                <a:ea typeface="ＭＳ Ｐゴシック" pitchFamily="34" charset="-128"/>
              </a:rPr>
              <a:pPr/>
              <a:t>29</a:t>
            </a:fld>
            <a:endParaRPr lang="en-GB" smtClean="0">
              <a:solidFill>
                <a:prstClr val="black"/>
              </a:solidFill>
              <a:ea typeface="ＭＳ Ｐゴシック" pitchFamily="34" charset="-128"/>
            </a:endParaRPr>
          </a:p>
        </p:txBody>
      </p:sp>
    </p:spTree>
    <p:extLst>
      <p:ext uri="{BB962C8B-B14F-4D97-AF65-F5344CB8AC3E}">
        <p14:creationId xmlns:p14="http://schemas.microsoft.com/office/powerpoint/2010/main" val="41662236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noTextEdit="1"/>
          </p:cNvSpPr>
          <p:nvPr>
            <p:ph type="sldImg"/>
          </p:nvPr>
        </p:nvSpPr>
        <p:spPr bwMode="auto">
          <a:noFill/>
          <a:ln>
            <a:solidFill>
              <a:srgbClr val="000000"/>
            </a:solidFill>
            <a:miter lim="800000"/>
            <a:headEnd/>
            <a:tailEnd/>
          </a:ln>
        </p:spPr>
      </p:sp>
      <p:sp>
        <p:nvSpPr>
          <p:cNvPr id="1945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solidFill>
                <a:srgbClr val="000000"/>
              </a:solidFill>
              <a:ea typeface="ＭＳ Ｐゴシック" pitchFamily="34" charset="-128"/>
            </a:endParaRPr>
          </a:p>
        </p:txBody>
      </p:sp>
      <p:sp>
        <p:nvSpPr>
          <p:cNvPr id="2048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F68F50B-3D61-4F28-B4B3-45B126313640}" type="slidenum">
              <a:rPr lang="en-GB" smtClean="0">
                <a:ea typeface="ＭＳ Ｐゴシック" pitchFamily="34" charset="-128"/>
              </a:rPr>
              <a:pPr fontAlgn="base">
                <a:spcBef>
                  <a:spcPct val="0"/>
                </a:spcBef>
                <a:spcAft>
                  <a:spcPct val="0"/>
                </a:spcAft>
                <a:defRPr/>
              </a:pPr>
              <a:t>31</a:t>
            </a:fld>
            <a:endParaRPr lang="en-GB" smtClean="0">
              <a:ea typeface="ＭＳ Ｐゴシック" pitchFamily="34" charset="-128"/>
            </a:endParaRPr>
          </a:p>
        </p:txBody>
      </p:sp>
    </p:spTree>
    <p:extLst>
      <p:ext uri="{BB962C8B-B14F-4D97-AF65-F5344CB8AC3E}">
        <p14:creationId xmlns:p14="http://schemas.microsoft.com/office/powerpoint/2010/main" val="24651117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6"/>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C7BD6FE-A10C-45FD-AB4F-B8306FF622D1}" type="datetimeFigureOut">
              <a:rPr lang="en-US" smtClean="0"/>
              <a:pPr/>
              <a:t>13/11/15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09BA09-9B5C-48B0-8012-6B263141E8CE}"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7BD6FE-A10C-45FD-AB4F-B8306FF622D1}" type="datetimeFigureOut">
              <a:rPr lang="en-US" smtClean="0"/>
              <a:pPr/>
              <a:t>13/11/15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09BA09-9B5C-48B0-8012-6B263141E8CE}"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C7BD6FE-A10C-45FD-AB4F-B8306FF622D1}" type="datetimeFigureOut">
              <a:rPr lang="en-US" smtClean="0"/>
              <a:pPr/>
              <a:t>13/11/15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09BA09-9B5C-48B0-8012-6B263141E8CE}"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C7BD6FE-A10C-45FD-AB4F-B8306FF622D1}" type="datetimeFigureOut">
              <a:rPr lang="en-US" smtClean="0"/>
              <a:pPr/>
              <a:t>13/11/15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C09BA09-9B5C-48B0-8012-6B263141E8CE}"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C7BD6FE-A10C-45FD-AB4F-B8306FF622D1}" type="datetimeFigureOut">
              <a:rPr lang="en-US" smtClean="0"/>
              <a:pPr/>
              <a:t>13/11/15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C09BA09-9B5C-48B0-8012-6B263141E8CE}"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C7BD6FE-A10C-45FD-AB4F-B8306FF622D1}" type="datetimeFigureOut">
              <a:rPr lang="en-US" smtClean="0"/>
              <a:pPr/>
              <a:t>13/11/15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C09BA09-9B5C-48B0-8012-6B263141E8CE}"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7BD6FE-A10C-45FD-AB4F-B8306FF622D1}" type="datetimeFigureOut">
              <a:rPr lang="en-US" smtClean="0"/>
              <a:pPr/>
              <a:t>13/11/15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C09BA09-9B5C-48B0-8012-6B263141E8CE}"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7BD6FE-A10C-45FD-AB4F-B8306FF622D1}" type="datetimeFigureOut">
              <a:rPr lang="en-US" smtClean="0"/>
              <a:pPr/>
              <a:t>13/11/15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C09BA09-9B5C-48B0-8012-6B263141E8CE}"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7BD6FE-A10C-45FD-AB4F-B8306FF622D1}" type="datetimeFigureOut">
              <a:rPr lang="en-US" smtClean="0"/>
              <a:pPr/>
              <a:t>13/11/15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C09BA09-9B5C-48B0-8012-6B263141E8CE}"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7BD6FE-A10C-45FD-AB4F-B8306FF622D1}" type="datetimeFigureOut">
              <a:rPr lang="en-US" smtClean="0"/>
              <a:pPr/>
              <a:t>13/11/15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09BA09-9B5C-48B0-8012-6B263141E8CE}"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7BD6FE-A10C-45FD-AB4F-B8306FF622D1}" type="datetimeFigureOut">
              <a:rPr lang="en-US" smtClean="0"/>
              <a:pPr/>
              <a:t>13/11/15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09BA09-9B5C-48B0-8012-6B263141E8CE}"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19FB3340-D224-4443-9734-6912EE7BC174}" type="datetimeFigureOut">
              <a:rPr lang="en-US">
                <a:solidFill>
                  <a:prstClr val="black">
                    <a:tint val="75000"/>
                  </a:prstClr>
                </a:solidFill>
              </a:rPr>
              <a:pPr>
                <a:defRPr/>
              </a:pPr>
              <a:t>13/11/15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5F67025-0C37-4AEE-B06D-B83849D3CDCF}"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20171838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8BD8B767-09A8-49E8-A2FC-7FCA599197A1}" type="datetimeFigureOut">
              <a:rPr lang="en-US">
                <a:solidFill>
                  <a:prstClr val="black">
                    <a:tint val="75000"/>
                  </a:prstClr>
                </a:solidFill>
              </a:rPr>
              <a:pPr>
                <a:defRPr/>
              </a:pPr>
              <a:t>13/11/15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6B0B044-3C4D-4138-B972-9E3281948E96}"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3327416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ADEE7873-0CE6-48E8-A288-DB82F4219D62}" type="datetimeFigureOut">
              <a:rPr lang="en-US">
                <a:solidFill>
                  <a:prstClr val="black">
                    <a:tint val="75000"/>
                  </a:prstClr>
                </a:solidFill>
              </a:rPr>
              <a:pPr>
                <a:defRPr/>
              </a:pPr>
              <a:t>13/11/15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4DA5D89-6064-4D3D-95CD-368858B5C7DB}"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10192785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5BCF152E-E9C2-452D-A1EB-7D33D0EC0110}" type="datetimeFigureOut">
              <a:rPr lang="en-US">
                <a:solidFill>
                  <a:prstClr val="black">
                    <a:tint val="75000"/>
                  </a:prstClr>
                </a:solidFill>
              </a:rPr>
              <a:pPr>
                <a:defRPr/>
              </a:pPr>
              <a:t>13/11/15</a:t>
            </a:fld>
            <a:endParaRPr lang="en-GB">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C80C035E-F3ED-49D5-84DC-38A3F2285CAB}"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15085061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EBA9E831-7C6F-410B-A004-007B2737DCAF}" type="datetimeFigureOut">
              <a:rPr lang="en-US">
                <a:solidFill>
                  <a:prstClr val="black">
                    <a:tint val="75000"/>
                  </a:prstClr>
                </a:solidFill>
              </a:rPr>
              <a:pPr>
                <a:defRPr/>
              </a:pPr>
              <a:t>13/11/15</a:t>
            </a:fld>
            <a:endParaRPr lang="en-GB">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29FC7F9C-C632-4B63-A343-238D66536308}"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30231042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D0C18991-9763-4909-913E-54729F76BFE6}" type="datetimeFigureOut">
              <a:rPr lang="en-US">
                <a:solidFill>
                  <a:prstClr val="black">
                    <a:tint val="75000"/>
                  </a:prstClr>
                </a:solidFill>
              </a:rPr>
              <a:pPr>
                <a:defRPr/>
              </a:pPr>
              <a:t>13/11/15</a:t>
            </a:fld>
            <a:endParaRPr lang="en-GB">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B1565FAF-345E-44FC-813A-C129115519B0}"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35927578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0ADD42D5-C27B-4DC0-8C94-2D16C4B42E9C}" type="datetimeFigureOut">
              <a:rPr lang="en-US">
                <a:solidFill>
                  <a:prstClr val="black">
                    <a:tint val="75000"/>
                  </a:prstClr>
                </a:solidFill>
              </a:rPr>
              <a:pPr>
                <a:defRPr/>
              </a:pPr>
              <a:t>13/11/15</a:t>
            </a:fld>
            <a:endParaRPr lang="en-GB">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75E2259C-CE78-4DD3-9948-9F345A66CE21}"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22956058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636E143F-C1C6-4144-BA46-9EFACFC44A55}" type="datetimeFigureOut">
              <a:rPr lang="en-US">
                <a:solidFill>
                  <a:prstClr val="black">
                    <a:tint val="75000"/>
                  </a:prstClr>
                </a:solidFill>
              </a:rPr>
              <a:pPr>
                <a:defRPr/>
              </a:pPr>
              <a:t>13/11/15</a:t>
            </a:fld>
            <a:endParaRPr lang="en-GB">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6D9DE91-B924-4F9A-B214-7A56B764B626}"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10706408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4A80270-F8C3-438D-AD44-F8E441491FB9}" type="datetimeFigureOut">
              <a:rPr lang="en-US">
                <a:solidFill>
                  <a:prstClr val="black">
                    <a:tint val="75000"/>
                  </a:prstClr>
                </a:solidFill>
              </a:rPr>
              <a:pPr>
                <a:defRPr/>
              </a:pPr>
              <a:t>13/11/15</a:t>
            </a:fld>
            <a:endParaRPr lang="en-GB">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94CBE07A-4428-46F0-8C15-71138CB5F92D}"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18040464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CB06987C-E1F2-4CA9-8841-FAB60374CB6D}" type="datetimeFigureOut">
              <a:rPr lang="en-US">
                <a:solidFill>
                  <a:prstClr val="black">
                    <a:tint val="75000"/>
                  </a:prstClr>
                </a:solidFill>
              </a:rPr>
              <a:pPr>
                <a:defRPr/>
              </a:pPr>
              <a:t>13/11/15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901A83B-60BF-4E16-A95C-54F5B5F9B1B8}"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11495322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EC272563-0F5B-46C3-9B8B-DB186FE7708C}" type="datetimeFigureOut">
              <a:rPr lang="en-US">
                <a:solidFill>
                  <a:prstClr val="black">
                    <a:tint val="75000"/>
                  </a:prstClr>
                </a:solidFill>
              </a:rPr>
              <a:pPr>
                <a:defRPr/>
              </a:pPr>
              <a:t>13/11/15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3EC1361-DC96-4705-A945-1097828E0CD1}"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34267910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6"/>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C7BD6FE-A10C-45FD-AB4F-B8306FF622D1}" type="datetimeFigureOut">
              <a:rPr lang="en-US" smtClean="0">
                <a:solidFill>
                  <a:prstClr val="black">
                    <a:tint val="75000"/>
                  </a:prstClr>
                </a:solidFill>
              </a:rPr>
              <a:pPr/>
              <a:t>13/11/15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C09BA09-9B5C-48B0-8012-6B263141E8C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764218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7BD6FE-A10C-45FD-AB4F-B8306FF622D1}" type="datetimeFigureOut">
              <a:rPr lang="en-US" smtClean="0">
                <a:solidFill>
                  <a:prstClr val="black">
                    <a:tint val="75000"/>
                  </a:prstClr>
                </a:solidFill>
              </a:rPr>
              <a:pPr/>
              <a:t>13/11/15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C09BA09-9B5C-48B0-8012-6B263141E8C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5133910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C7BD6FE-A10C-45FD-AB4F-B8306FF622D1}" type="datetimeFigureOut">
              <a:rPr lang="en-US" smtClean="0">
                <a:solidFill>
                  <a:prstClr val="black">
                    <a:tint val="75000"/>
                  </a:prstClr>
                </a:solidFill>
              </a:rPr>
              <a:pPr/>
              <a:t>13/11/15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C09BA09-9B5C-48B0-8012-6B263141E8C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4538364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C7BD6FE-A10C-45FD-AB4F-B8306FF622D1}" type="datetimeFigureOut">
              <a:rPr lang="en-US" smtClean="0">
                <a:solidFill>
                  <a:prstClr val="black">
                    <a:tint val="75000"/>
                  </a:prstClr>
                </a:solidFill>
              </a:rPr>
              <a:pPr/>
              <a:t>13/11/15</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C09BA09-9B5C-48B0-8012-6B263141E8C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3723279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C7BD6FE-A10C-45FD-AB4F-B8306FF622D1}" type="datetimeFigureOut">
              <a:rPr lang="en-US" smtClean="0">
                <a:solidFill>
                  <a:prstClr val="black">
                    <a:tint val="75000"/>
                  </a:prstClr>
                </a:solidFill>
              </a:rPr>
              <a:pPr/>
              <a:t>13/11/15</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1C09BA09-9B5C-48B0-8012-6B263141E8C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5383214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C7BD6FE-A10C-45FD-AB4F-B8306FF622D1}" type="datetimeFigureOut">
              <a:rPr lang="en-US" smtClean="0">
                <a:solidFill>
                  <a:prstClr val="black">
                    <a:tint val="75000"/>
                  </a:prstClr>
                </a:solidFill>
              </a:rPr>
              <a:pPr/>
              <a:t>13/11/15</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1C09BA09-9B5C-48B0-8012-6B263141E8C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1608613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7BD6FE-A10C-45FD-AB4F-B8306FF622D1}" type="datetimeFigureOut">
              <a:rPr lang="en-US" smtClean="0">
                <a:solidFill>
                  <a:prstClr val="black">
                    <a:tint val="75000"/>
                  </a:prstClr>
                </a:solidFill>
              </a:rPr>
              <a:pPr/>
              <a:t>13/11/15</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1C09BA09-9B5C-48B0-8012-6B263141E8C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1813498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7BD6FE-A10C-45FD-AB4F-B8306FF622D1}" type="datetimeFigureOut">
              <a:rPr lang="en-US" smtClean="0">
                <a:solidFill>
                  <a:prstClr val="black">
                    <a:tint val="75000"/>
                  </a:prstClr>
                </a:solidFill>
              </a:rPr>
              <a:pPr/>
              <a:t>13/11/15</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C09BA09-9B5C-48B0-8012-6B263141E8C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3320187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7BD6FE-A10C-45FD-AB4F-B8306FF622D1}" type="datetimeFigureOut">
              <a:rPr lang="en-US" smtClean="0">
                <a:solidFill>
                  <a:prstClr val="black">
                    <a:tint val="75000"/>
                  </a:prstClr>
                </a:solidFill>
              </a:rPr>
              <a:pPr/>
              <a:t>13/11/15</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C09BA09-9B5C-48B0-8012-6B263141E8C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1296267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7BD6FE-A10C-45FD-AB4F-B8306FF622D1}" type="datetimeFigureOut">
              <a:rPr lang="en-US" smtClean="0">
                <a:solidFill>
                  <a:prstClr val="black">
                    <a:tint val="75000"/>
                  </a:prstClr>
                </a:solidFill>
              </a:rPr>
              <a:pPr/>
              <a:t>13/11/15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C09BA09-9B5C-48B0-8012-6B263141E8C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6406756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7BD6FE-A10C-45FD-AB4F-B8306FF622D1}" type="datetimeFigureOut">
              <a:rPr lang="en-US" smtClean="0">
                <a:solidFill>
                  <a:prstClr val="black">
                    <a:tint val="75000"/>
                  </a:prstClr>
                </a:solidFill>
              </a:rPr>
              <a:pPr/>
              <a:t>13/11/15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C09BA09-9B5C-48B0-8012-6B263141E8C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6463133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GB"/>
          </a:p>
        </p:txBody>
      </p:sp>
      <p:sp>
        <p:nvSpPr>
          <p:cNvPr id="3" name="SmartArt Placeholder 2"/>
          <p:cNvSpPr>
            <a:spLocks noGrp="1"/>
          </p:cNvSpPr>
          <p:nvPr>
            <p:ph type="dgm" idx="1"/>
          </p:nvPr>
        </p:nvSpPr>
        <p:spPr>
          <a:xfrm>
            <a:off x="685800" y="1981200"/>
            <a:ext cx="7772400" cy="4114800"/>
          </a:xfrm>
        </p:spPr>
        <p:txBody>
          <a:bodyPr/>
          <a:lstStyle/>
          <a:p>
            <a:endParaRPr lang="en-GB"/>
          </a:p>
        </p:txBody>
      </p:sp>
      <p:sp>
        <p:nvSpPr>
          <p:cNvPr id="4" name="Date Placeholder 3"/>
          <p:cNvSpPr>
            <a:spLocks noGrp="1"/>
          </p:cNvSpPr>
          <p:nvPr>
            <p:ph type="dt" sz="half" idx="10"/>
          </p:nvPr>
        </p:nvSpPr>
        <p:spPr>
          <a:xfrm>
            <a:off x="685800" y="6248400"/>
            <a:ext cx="1905000" cy="457200"/>
          </a:xfrm>
        </p:spPr>
        <p:txBody>
          <a:bodyPr/>
          <a:lstStyle>
            <a:lvl1pPr>
              <a:defRPr/>
            </a:lvl1pPr>
          </a:lstStyle>
          <a:p>
            <a:endParaRPr lang="en-GB">
              <a:solidFill>
                <a:prstClr val="black">
                  <a:tint val="75000"/>
                </a:prstClr>
              </a:solidFill>
            </a:endParaRPr>
          </a:p>
        </p:txBody>
      </p:sp>
      <p:sp>
        <p:nvSpPr>
          <p:cNvPr id="5" name="Footer Placeholder 4"/>
          <p:cNvSpPr>
            <a:spLocks noGrp="1"/>
          </p:cNvSpPr>
          <p:nvPr>
            <p:ph type="ftr" sz="quarter" idx="11"/>
          </p:nvPr>
        </p:nvSpPr>
        <p:spPr>
          <a:xfrm>
            <a:off x="3124200" y="6248400"/>
            <a:ext cx="2895600" cy="457200"/>
          </a:xfrm>
        </p:spPr>
        <p:txBody>
          <a:bodyPr/>
          <a:lstStyle>
            <a:lvl1pPr>
              <a:defRPr/>
            </a:lvl1pPr>
          </a:lstStyle>
          <a:p>
            <a:endParaRPr lang="en-GB">
              <a:solidFill>
                <a:prstClr val="black">
                  <a:tint val="75000"/>
                </a:prstClr>
              </a:solidFill>
            </a:endParaRPr>
          </a:p>
        </p:txBody>
      </p:sp>
      <p:sp>
        <p:nvSpPr>
          <p:cNvPr id="6" name="Slide Number Placeholder 5"/>
          <p:cNvSpPr>
            <a:spLocks noGrp="1"/>
          </p:cNvSpPr>
          <p:nvPr>
            <p:ph type="sldNum" sz="quarter" idx="12"/>
          </p:nvPr>
        </p:nvSpPr>
        <p:spPr>
          <a:xfrm>
            <a:off x="6553200" y="6248400"/>
            <a:ext cx="1905000" cy="457200"/>
          </a:xfrm>
        </p:spPr>
        <p:txBody>
          <a:bodyPr/>
          <a:lstStyle>
            <a:lvl1pPr>
              <a:defRPr/>
            </a:lvl1pPr>
          </a:lstStyle>
          <a:p>
            <a:fld id="{C1434073-A079-419B-8497-D7FA13233139}" type="slidenum">
              <a:rPr lang="en-GB">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5339488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C7BD6FE-A10C-45FD-AB4F-B8306FF622D1}" type="datetimeFigureOut">
              <a:rPr lang="en-US" smtClean="0">
                <a:solidFill>
                  <a:prstClr val="black">
                    <a:tint val="75000"/>
                  </a:prstClr>
                </a:solidFill>
              </a:rPr>
              <a:pPr/>
              <a:t>13/11/15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C09BA09-9B5C-48B0-8012-6B263141E8C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5843804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7BD6FE-A10C-45FD-AB4F-B8306FF622D1}" type="datetimeFigureOut">
              <a:rPr lang="en-US" smtClean="0">
                <a:solidFill>
                  <a:prstClr val="black">
                    <a:tint val="75000"/>
                  </a:prstClr>
                </a:solidFill>
              </a:rPr>
              <a:pPr/>
              <a:t>13/11/15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C09BA09-9B5C-48B0-8012-6B263141E8C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8265715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C7BD6FE-A10C-45FD-AB4F-B8306FF622D1}" type="datetimeFigureOut">
              <a:rPr lang="en-US" smtClean="0">
                <a:solidFill>
                  <a:prstClr val="black">
                    <a:tint val="75000"/>
                  </a:prstClr>
                </a:solidFill>
              </a:rPr>
              <a:pPr/>
              <a:t>13/11/15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C09BA09-9B5C-48B0-8012-6B263141E8C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03310216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C7BD6FE-A10C-45FD-AB4F-B8306FF622D1}" type="datetimeFigureOut">
              <a:rPr lang="en-US" smtClean="0">
                <a:solidFill>
                  <a:prstClr val="black">
                    <a:tint val="75000"/>
                  </a:prstClr>
                </a:solidFill>
              </a:rPr>
              <a:pPr/>
              <a:t>13/11/15</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C09BA09-9B5C-48B0-8012-6B263141E8C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8946259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C7BD6FE-A10C-45FD-AB4F-B8306FF622D1}" type="datetimeFigureOut">
              <a:rPr lang="en-US" smtClean="0">
                <a:solidFill>
                  <a:prstClr val="black">
                    <a:tint val="75000"/>
                  </a:prstClr>
                </a:solidFill>
              </a:rPr>
              <a:pPr/>
              <a:t>13/11/15</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1C09BA09-9B5C-48B0-8012-6B263141E8C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945227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C7BD6FE-A10C-45FD-AB4F-B8306FF622D1}" type="datetimeFigureOut">
              <a:rPr lang="en-US" smtClean="0">
                <a:solidFill>
                  <a:prstClr val="black">
                    <a:tint val="75000"/>
                  </a:prstClr>
                </a:solidFill>
              </a:rPr>
              <a:pPr/>
              <a:t>13/11/15</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1C09BA09-9B5C-48B0-8012-6B263141E8C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3792128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7BD6FE-A10C-45FD-AB4F-B8306FF622D1}" type="datetimeFigureOut">
              <a:rPr lang="en-US" smtClean="0">
                <a:solidFill>
                  <a:prstClr val="black">
                    <a:tint val="75000"/>
                  </a:prstClr>
                </a:solidFill>
              </a:rPr>
              <a:pPr/>
              <a:t>13/11/15</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1C09BA09-9B5C-48B0-8012-6B263141E8C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8479117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7BD6FE-A10C-45FD-AB4F-B8306FF622D1}" type="datetimeFigureOut">
              <a:rPr lang="en-US" smtClean="0">
                <a:solidFill>
                  <a:prstClr val="black">
                    <a:tint val="75000"/>
                  </a:prstClr>
                </a:solidFill>
              </a:rPr>
              <a:pPr/>
              <a:t>13/11/15</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C09BA09-9B5C-48B0-8012-6B263141E8C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5096834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7BD6FE-A10C-45FD-AB4F-B8306FF622D1}" type="datetimeFigureOut">
              <a:rPr lang="en-US" smtClean="0">
                <a:solidFill>
                  <a:prstClr val="black">
                    <a:tint val="75000"/>
                  </a:prstClr>
                </a:solidFill>
              </a:rPr>
              <a:pPr/>
              <a:t>13/11/15</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C09BA09-9B5C-48B0-8012-6B263141E8C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4086727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7BD6FE-A10C-45FD-AB4F-B8306FF622D1}" type="datetimeFigureOut">
              <a:rPr lang="en-US" smtClean="0">
                <a:solidFill>
                  <a:prstClr val="black">
                    <a:tint val="75000"/>
                  </a:prstClr>
                </a:solidFill>
              </a:rPr>
              <a:pPr/>
              <a:t>13/11/15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C09BA09-9B5C-48B0-8012-6B263141E8C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3036783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7BD6FE-A10C-45FD-AB4F-B8306FF622D1}" type="datetimeFigureOut">
              <a:rPr lang="en-US" smtClean="0">
                <a:solidFill>
                  <a:prstClr val="black">
                    <a:tint val="75000"/>
                  </a:prstClr>
                </a:solidFill>
              </a:rPr>
              <a:pPr/>
              <a:t>13/11/15</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C09BA09-9B5C-48B0-8012-6B263141E8C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7468944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3.xml"/><Relationship Id="rId12" Type="http://schemas.openxmlformats.org/officeDocument/2006/relationships/slideLayout" Target="../slideLayouts/slideLayout34.xml"/><Relationship Id="rId13" Type="http://schemas.openxmlformats.org/officeDocument/2006/relationships/theme" Target="../theme/theme3.xml"/><Relationship Id="rId1" Type="http://schemas.openxmlformats.org/officeDocument/2006/relationships/slideLayout" Target="../slideLayouts/slideLayout23.xml"/><Relationship Id="rId2" Type="http://schemas.openxmlformats.org/officeDocument/2006/relationships/slideLayout" Target="../slideLayouts/slideLayout24.xml"/><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45.xml"/><Relationship Id="rId12" Type="http://schemas.openxmlformats.org/officeDocument/2006/relationships/theme" Target="../theme/theme4.xml"/><Relationship Id="rId1" Type="http://schemas.openxmlformats.org/officeDocument/2006/relationships/slideLayout" Target="../slideLayouts/slideLayout35.xml"/><Relationship Id="rId2" Type="http://schemas.openxmlformats.org/officeDocument/2006/relationships/slideLayout" Target="../slideLayouts/slideLayout36.xml"/><Relationship Id="rId3" Type="http://schemas.openxmlformats.org/officeDocument/2006/relationships/slideLayout" Target="../slideLayouts/slideLayout37.xml"/><Relationship Id="rId4" Type="http://schemas.openxmlformats.org/officeDocument/2006/relationships/slideLayout" Target="../slideLayouts/slideLayout38.xml"/><Relationship Id="rId5" Type="http://schemas.openxmlformats.org/officeDocument/2006/relationships/slideLayout" Target="../slideLayouts/slideLayout39.xml"/><Relationship Id="rId6" Type="http://schemas.openxmlformats.org/officeDocument/2006/relationships/slideLayout" Target="../slideLayouts/slideLayout40.xml"/><Relationship Id="rId7" Type="http://schemas.openxmlformats.org/officeDocument/2006/relationships/slideLayout" Target="../slideLayouts/slideLayout41.xml"/><Relationship Id="rId8" Type="http://schemas.openxmlformats.org/officeDocument/2006/relationships/slideLayout" Target="../slideLayouts/slideLayout42.xml"/><Relationship Id="rId9" Type="http://schemas.openxmlformats.org/officeDocument/2006/relationships/slideLayout" Target="../slideLayouts/slideLayout43.xml"/><Relationship Id="rId10"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7BD6FE-A10C-45FD-AB4F-B8306FF622D1}" type="datetimeFigureOut">
              <a:rPr lang="en-US" smtClean="0"/>
              <a:pPr/>
              <a:t>13/11/15</a:t>
            </a:fld>
            <a:endParaRPr lang="en-GB"/>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09BA09-9B5C-48B0-8012-6B263141E8CE}"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3A58C1B3-6331-4216-820C-7F97DAA8FD04}" type="datetimeFigureOut">
              <a:rPr lang="en-US">
                <a:solidFill>
                  <a:prstClr val="black">
                    <a:tint val="75000"/>
                  </a:prstClr>
                </a:solidFill>
              </a:rPr>
              <a:pPr>
                <a:defRPr/>
              </a:pPr>
              <a:t>13/11/15</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C5010242-7EDC-4726-B9AB-B134933ECAD0}"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327949729"/>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7BD6FE-A10C-45FD-AB4F-B8306FF622D1}" type="datetimeFigureOut">
              <a:rPr lang="en-US" smtClean="0">
                <a:solidFill>
                  <a:prstClr val="black">
                    <a:tint val="75000"/>
                  </a:prstClr>
                </a:solidFill>
              </a:rPr>
              <a:pPr/>
              <a:t>13/11/15</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09BA09-9B5C-48B0-8012-6B263141E8C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4001078"/>
      </p:ext>
    </p:extLst>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 id="2147483746"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7BD6FE-A10C-45FD-AB4F-B8306FF622D1}" type="datetimeFigureOut">
              <a:rPr lang="en-US" smtClean="0">
                <a:solidFill>
                  <a:prstClr val="black">
                    <a:tint val="75000"/>
                  </a:prstClr>
                </a:solidFill>
              </a:rPr>
              <a:pPr/>
              <a:t>13/11/15</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09BA09-9B5C-48B0-8012-6B263141E8C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54402880"/>
      </p:ext>
    </p:extLst>
  </p:cSld>
  <p:clrMap bg1="lt1" tx1="dk1" bg2="lt2" tx2="dk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 Id="rId3" Type="http://schemas.openxmlformats.org/officeDocument/2006/relationships/image" Target="../media/image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 Id="rId3" Type="http://schemas.openxmlformats.org/officeDocument/2006/relationships/image" Target="../media/image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 Id="rId3" Type="http://schemas.openxmlformats.org/officeDocument/2006/relationships/image" Target="../media/image1.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5.xml"/><Relationship Id="rId3" Type="http://schemas.openxmlformats.org/officeDocument/2006/relationships/image" Target="../media/image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 Id="rId3" Type="http://schemas.openxmlformats.org/officeDocument/2006/relationships/image" Target="../media/image1.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 Id="rId3" Type="http://schemas.openxmlformats.org/officeDocument/2006/relationships/image" Target="../media/image1.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 Id="rId3" Type="http://schemas.openxmlformats.org/officeDocument/2006/relationships/image" Target="../media/image1.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 Id="rId3" Type="http://schemas.openxmlformats.org/officeDocument/2006/relationships/image" Target="../media/image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 Id="rId3" Type="http://schemas.openxmlformats.org/officeDocument/2006/relationships/image" Target="../media/image1.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 Id="rId3" Type="http://schemas.openxmlformats.org/officeDocument/2006/relationships/image" Target="../media/image1.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 Id="rId3" Type="http://schemas.openxmlformats.org/officeDocument/2006/relationships/image" Target="../media/image1.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 Id="rId3" Type="http://schemas.openxmlformats.org/officeDocument/2006/relationships/image" Target="../media/image1.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 Id="rId3" Type="http://schemas.openxmlformats.org/officeDocument/2006/relationships/image" Target="../media/image1.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 Id="rId3" Type="http://schemas.openxmlformats.org/officeDocument/2006/relationships/image" Target="../media/image1.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 Id="rId3" Type="http://schemas.openxmlformats.org/officeDocument/2006/relationships/image" Target="../media/image1.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 Id="rId3" Type="http://schemas.openxmlformats.org/officeDocument/2006/relationships/image" Target="../media/image1.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8.xml"/><Relationship Id="rId3" Type="http://schemas.openxmlformats.org/officeDocument/2006/relationships/image" Target="../media/image1.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9.xml"/><Relationship Id="rId3" Type="http://schemas.openxmlformats.org/officeDocument/2006/relationships/image" Target="../media/image1.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0.xml"/><Relationship Id="rId3" Type="http://schemas.openxmlformats.org/officeDocument/2006/relationships/image" Target="../media/image1.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 Id="rId3" Type="http://schemas.openxmlformats.org/officeDocument/2006/relationships/image" Target="../media/image1.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xml"/><Relationship Id="rId3" Type="http://schemas.openxmlformats.org/officeDocument/2006/relationships/image" Target="../media/image1.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1.xml"/><Relationship Id="rId2" Type="http://schemas.openxmlformats.org/officeDocument/2006/relationships/notesSlide" Target="../notesSlides/notesSlide23.xml"/><Relationship Id="rId3" Type="http://schemas.openxmlformats.org/officeDocument/2006/relationships/image" Target="../media/image1.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1.xml"/><Relationship Id="rId2" Type="http://schemas.openxmlformats.org/officeDocument/2006/relationships/notesSlide" Target="../notesSlides/notesSlide24.xml"/><Relationship Id="rId3" Type="http://schemas.openxmlformats.org/officeDocument/2006/relationships/image" Target="../media/image1.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 Id="rId3"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Safeguarding at SI Schools – good practice and common pitfalls</a:t>
            </a:r>
            <a:endParaRPr lang="en-US" dirty="0"/>
          </a:p>
        </p:txBody>
      </p:sp>
      <p:sp>
        <p:nvSpPr>
          <p:cNvPr id="3" name="Subtitle 2"/>
          <p:cNvSpPr>
            <a:spLocks noGrp="1"/>
          </p:cNvSpPr>
          <p:nvPr>
            <p:ph type="subTitle" idx="1"/>
          </p:nvPr>
        </p:nvSpPr>
        <p:spPr/>
        <p:txBody>
          <a:bodyPr/>
          <a:lstStyle/>
          <a:p>
            <a:r>
              <a:rPr lang="en-US" dirty="0" smtClean="0"/>
              <a:t>Claire Dorer – CEO NASS</a:t>
            </a:r>
            <a:endParaRPr lang="en-US" dirty="0"/>
          </a:p>
        </p:txBody>
      </p:sp>
      <p:pic>
        <p:nvPicPr>
          <p:cNvPr id="4" name="Picture 3" descr="nass_logo.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99992" y="4941168"/>
            <a:ext cx="3905955" cy="1503843"/>
          </a:xfrm>
          <a:prstGeom prst="rect">
            <a:avLst/>
          </a:prstGeom>
        </p:spPr>
      </p:pic>
    </p:spTree>
    <p:extLst>
      <p:ext uri="{BB962C8B-B14F-4D97-AF65-F5344CB8AC3E}">
        <p14:creationId xmlns:p14="http://schemas.microsoft.com/office/powerpoint/2010/main" val="20996004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2"/>
          <p:cNvSpPr>
            <a:spLocks noChangeArrowheads="1"/>
          </p:cNvSpPr>
          <p:nvPr/>
        </p:nvSpPr>
        <p:spPr bwMode="auto">
          <a:xfrm>
            <a:off x="611717" y="333375"/>
            <a:ext cx="8001000" cy="606029"/>
          </a:xfrm>
          <a:prstGeom prst="rect">
            <a:avLst/>
          </a:prstGeom>
          <a:noFill/>
          <a:ln w="9525">
            <a:noFill/>
            <a:miter lim="800000"/>
            <a:headEnd/>
            <a:tailEnd/>
          </a:ln>
          <a:effectLst/>
        </p:spPr>
        <p:txBody>
          <a:bodyPr anchor="b"/>
          <a:lstStyle/>
          <a:p>
            <a:pPr algn="ctr"/>
            <a:r>
              <a:rPr lang="en-GB" sz="3200" b="1">
                <a:solidFill>
                  <a:srgbClr val="1F497D"/>
                </a:solidFill>
              </a:rPr>
              <a:t>Framework of legislation and guidance</a:t>
            </a:r>
          </a:p>
        </p:txBody>
      </p:sp>
      <p:sp>
        <p:nvSpPr>
          <p:cNvPr id="196611" name="Rectangle 3"/>
          <p:cNvSpPr>
            <a:spLocks noChangeArrowheads="1"/>
          </p:cNvSpPr>
          <p:nvPr/>
        </p:nvSpPr>
        <p:spPr bwMode="auto">
          <a:xfrm>
            <a:off x="3348568" y="2133600"/>
            <a:ext cx="2808817" cy="576263"/>
          </a:xfrm>
          <a:prstGeom prst="rect">
            <a:avLst/>
          </a:prstGeom>
          <a:solidFill>
            <a:schemeClr val="accent4">
              <a:lumMod val="20000"/>
              <a:lumOff val="80000"/>
            </a:schemeClr>
          </a:solidFill>
          <a:ln w="25400">
            <a:solidFill>
              <a:schemeClr val="tx1"/>
            </a:solidFill>
            <a:miter lim="800000"/>
            <a:headEnd/>
            <a:tailEnd/>
          </a:ln>
          <a:effectLst/>
        </p:spPr>
        <p:txBody>
          <a:bodyPr wrap="none" anchor="ctr"/>
          <a:lstStyle/>
          <a:p>
            <a:pPr algn="ctr"/>
            <a:r>
              <a:rPr lang="en-GB">
                <a:solidFill>
                  <a:prstClr val="black"/>
                </a:solidFill>
                <a:latin typeface="Arial" charset="0"/>
              </a:rPr>
              <a:t>Children Act 1989</a:t>
            </a:r>
          </a:p>
        </p:txBody>
      </p:sp>
      <p:sp>
        <p:nvSpPr>
          <p:cNvPr id="196612" name="Rectangle 4"/>
          <p:cNvSpPr>
            <a:spLocks noChangeArrowheads="1"/>
          </p:cNvSpPr>
          <p:nvPr/>
        </p:nvSpPr>
        <p:spPr bwMode="auto">
          <a:xfrm>
            <a:off x="755651" y="2853928"/>
            <a:ext cx="3414183" cy="719138"/>
          </a:xfrm>
          <a:prstGeom prst="rect">
            <a:avLst/>
          </a:prstGeom>
          <a:solidFill>
            <a:schemeClr val="accent4">
              <a:lumMod val="20000"/>
              <a:lumOff val="80000"/>
            </a:schemeClr>
          </a:solidFill>
          <a:ln w="25400">
            <a:solidFill>
              <a:schemeClr val="tx1"/>
            </a:solidFill>
            <a:miter lim="800000"/>
            <a:headEnd/>
            <a:tailEnd/>
          </a:ln>
          <a:effectLst/>
        </p:spPr>
        <p:txBody>
          <a:bodyPr wrap="none" anchor="ctr"/>
          <a:lstStyle/>
          <a:p>
            <a:pPr algn="ctr"/>
            <a:r>
              <a:rPr lang="en-GB" dirty="0">
                <a:solidFill>
                  <a:prstClr val="black"/>
                </a:solidFill>
                <a:latin typeface="Arial" charset="0"/>
                <a:cs typeface="Times New Roman" pitchFamily="18" charset="0"/>
              </a:rPr>
              <a:t>Sexual Offences </a:t>
            </a:r>
            <a:br>
              <a:rPr lang="en-GB" dirty="0">
                <a:solidFill>
                  <a:prstClr val="black"/>
                </a:solidFill>
                <a:latin typeface="Arial" charset="0"/>
                <a:cs typeface="Times New Roman" pitchFamily="18" charset="0"/>
              </a:rPr>
            </a:br>
            <a:r>
              <a:rPr lang="en-GB" dirty="0">
                <a:solidFill>
                  <a:prstClr val="black"/>
                </a:solidFill>
                <a:latin typeface="Arial" charset="0"/>
                <a:cs typeface="Times New Roman" pitchFamily="18" charset="0"/>
              </a:rPr>
              <a:t>Act </a:t>
            </a:r>
            <a:r>
              <a:rPr lang="en-GB" dirty="0" smtClean="0">
                <a:solidFill>
                  <a:prstClr val="black"/>
                </a:solidFill>
                <a:latin typeface="Arial" charset="0"/>
                <a:cs typeface="Times New Roman" pitchFamily="18" charset="0"/>
              </a:rPr>
              <a:t>2003</a:t>
            </a:r>
            <a:endParaRPr lang="en-GB" dirty="0">
              <a:solidFill>
                <a:prstClr val="black"/>
              </a:solidFill>
              <a:latin typeface="Arial" charset="0"/>
              <a:cs typeface="Times New Roman" pitchFamily="18" charset="0"/>
            </a:endParaRPr>
          </a:p>
        </p:txBody>
      </p:sp>
      <p:sp>
        <p:nvSpPr>
          <p:cNvPr id="196613" name="Rectangle 5"/>
          <p:cNvSpPr>
            <a:spLocks noChangeArrowheads="1"/>
          </p:cNvSpPr>
          <p:nvPr/>
        </p:nvSpPr>
        <p:spPr bwMode="auto">
          <a:xfrm>
            <a:off x="395818" y="2133600"/>
            <a:ext cx="2662767" cy="576263"/>
          </a:xfrm>
          <a:prstGeom prst="rect">
            <a:avLst/>
          </a:prstGeom>
          <a:solidFill>
            <a:schemeClr val="accent4">
              <a:lumMod val="20000"/>
              <a:lumOff val="80000"/>
            </a:schemeClr>
          </a:solidFill>
          <a:ln w="25400">
            <a:solidFill>
              <a:schemeClr val="tx1"/>
            </a:solidFill>
            <a:miter lim="800000"/>
            <a:headEnd/>
            <a:tailEnd/>
          </a:ln>
          <a:effectLst/>
        </p:spPr>
        <p:txBody>
          <a:bodyPr wrap="none" anchor="ctr"/>
          <a:lstStyle/>
          <a:p>
            <a:pPr algn="ctr"/>
            <a:r>
              <a:rPr lang="en-GB" dirty="0">
                <a:solidFill>
                  <a:prstClr val="black"/>
                </a:solidFill>
                <a:latin typeface="Arial" charset="0"/>
              </a:rPr>
              <a:t>Education Act 2002</a:t>
            </a:r>
          </a:p>
        </p:txBody>
      </p:sp>
      <p:sp>
        <p:nvSpPr>
          <p:cNvPr id="196614" name="Rectangle 6"/>
          <p:cNvSpPr>
            <a:spLocks noChangeArrowheads="1"/>
          </p:cNvSpPr>
          <p:nvPr/>
        </p:nvSpPr>
        <p:spPr bwMode="auto">
          <a:xfrm>
            <a:off x="1763185" y="1125142"/>
            <a:ext cx="5617633" cy="792956"/>
          </a:xfrm>
          <a:prstGeom prst="rect">
            <a:avLst/>
          </a:prstGeom>
          <a:solidFill>
            <a:schemeClr val="accent3">
              <a:lumMod val="60000"/>
              <a:lumOff val="40000"/>
            </a:schemeClr>
          </a:solidFill>
          <a:ln w="25400">
            <a:solidFill>
              <a:schemeClr val="tx1"/>
            </a:solidFill>
            <a:miter lim="800000"/>
            <a:headEnd/>
            <a:tailEnd/>
          </a:ln>
          <a:effectLst/>
        </p:spPr>
        <p:txBody>
          <a:bodyPr wrap="none" anchor="ctr"/>
          <a:lstStyle/>
          <a:p>
            <a:pPr algn="ctr"/>
            <a:r>
              <a:rPr lang="en-GB" dirty="0">
                <a:solidFill>
                  <a:prstClr val="black"/>
                </a:solidFill>
                <a:latin typeface="Arial" charset="0"/>
              </a:rPr>
              <a:t>UN Convention on the Rights of the Child 1989</a:t>
            </a:r>
          </a:p>
          <a:p>
            <a:pPr algn="ctr"/>
            <a:r>
              <a:rPr lang="en-GB" dirty="0">
                <a:solidFill>
                  <a:prstClr val="black"/>
                </a:solidFill>
                <a:latin typeface="Arial" charset="0"/>
              </a:rPr>
              <a:t>Ratified by UK in 1991</a:t>
            </a:r>
          </a:p>
        </p:txBody>
      </p:sp>
      <p:sp>
        <p:nvSpPr>
          <p:cNvPr id="196615" name="Rectangle 7"/>
          <p:cNvSpPr>
            <a:spLocks noChangeArrowheads="1"/>
          </p:cNvSpPr>
          <p:nvPr/>
        </p:nvSpPr>
        <p:spPr bwMode="auto">
          <a:xfrm>
            <a:off x="5003801" y="2853928"/>
            <a:ext cx="3672417" cy="719138"/>
          </a:xfrm>
          <a:prstGeom prst="rect">
            <a:avLst/>
          </a:prstGeom>
          <a:solidFill>
            <a:schemeClr val="accent6">
              <a:lumMod val="40000"/>
              <a:lumOff val="60000"/>
            </a:schemeClr>
          </a:solidFill>
          <a:ln w="25400">
            <a:solidFill>
              <a:schemeClr val="tx1"/>
            </a:solidFill>
            <a:miter lim="800000"/>
            <a:headEnd/>
            <a:tailEnd/>
          </a:ln>
          <a:effectLst/>
        </p:spPr>
        <p:txBody>
          <a:bodyPr wrap="none" anchor="ctr"/>
          <a:lstStyle/>
          <a:p>
            <a:pPr algn="ctr"/>
            <a:r>
              <a:rPr lang="en-GB" b="1" dirty="0">
                <a:solidFill>
                  <a:prstClr val="black"/>
                </a:solidFill>
                <a:latin typeface="Arial" charset="0"/>
              </a:rPr>
              <a:t>What to do if you’re worried a </a:t>
            </a:r>
            <a:br>
              <a:rPr lang="en-GB" b="1" dirty="0">
                <a:solidFill>
                  <a:prstClr val="black"/>
                </a:solidFill>
                <a:latin typeface="Arial" charset="0"/>
              </a:rPr>
            </a:br>
            <a:r>
              <a:rPr lang="en-GB" b="1" dirty="0">
                <a:solidFill>
                  <a:prstClr val="black"/>
                </a:solidFill>
                <a:latin typeface="Arial" charset="0"/>
              </a:rPr>
              <a:t>child is being abused (</a:t>
            </a:r>
            <a:r>
              <a:rPr lang="en-GB" b="1" dirty="0" smtClean="0">
                <a:solidFill>
                  <a:prstClr val="black"/>
                </a:solidFill>
                <a:latin typeface="Arial" charset="0"/>
              </a:rPr>
              <a:t>2015)</a:t>
            </a:r>
            <a:endParaRPr lang="en-GB" b="1" dirty="0">
              <a:solidFill>
                <a:prstClr val="black"/>
              </a:solidFill>
              <a:latin typeface="Arial" charset="0"/>
            </a:endParaRPr>
          </a:p>
        </p:txBody>
      </p:sp>
      <p:sp>
        <p:nvSpPr>
          <p:cNvPr id="196616" name="Rectangle 8"/>
          <p:cNvSpPr>
            <a:spLocks noChangeArrowheads="1"/>
          </p:cNvSpPr>
          <p:nvPr/>
        </p:nvSpPr>
        <p:spPr bwMode="auto">
          <a:xfrm>
            <a:off x="5003800" y="3718323"/>
            <a:ext cx="3657600" cy="720328"/>
          </a:xfrm>
          <a:prstGeom prst="rect">
            <a:avLst/>
          </a:prstGeom>
          <a:solidFill>
            <a:schemeClr val="accent4">
              <a:lumMod val="20000"/>
              <a:lumOff val="80000"/>
            </a:schemeClr>
          </a:solidFill>
          <a:ln w="25400">
            <a:solidFill>
              <a:schemeClr val="tx1"/>
            </a:solidFill>
            <a:miter lim="800000"/>
            <a:headEnd/>
            <a:tailEnd/>
          </a:ln>
          <a:effectLst/>
        </p:spPr>
        <p:txBody>
          <a:bodyPr wrap="none" anchor="ctr"/>
          <a:lstStyle/>
          <a:p>
            <a:pPr algn="ctr"/>
            <a:r>
              <a:rPr lang="en-GB" dirty="0">
                <a:solidFill>
                  <a:prstClr val="black"/>
                </a:solidFill>
                <a:latin typeface="Arial" charset="0"/>
                <a:cs typeface="Times New Roman" pitchFamily="18" charset="0"/>
              </a:rPr>
              <a:t>Safeguarding Vulnerable </a:t>
            </a:r>
            <a:endParaRPr lang="en-GB" dirty="0" smtClean="0">
              <a:solidFill>
                <a:prstClr val="black"/>
              </a:solidFill>
              <a:latin typeface="Arial" charset="0"/>
              <a:cs typeface="Times New Roman" pitchFamily="18" charset="0"/>
            </a:endParaRPr>
          </a:p>
          <a:p>
            <a:pPr algn="ctr"/>
            <a:r>
              <a:rPr lang="en-GB" dirty="0" smtClean="0">
                <a:solidFill>
                  <a:prstClr val="black"/>
                </a:solidFill>
                <a:latin typeface="Arial" charset="0"/>
                <a:cs typeface="Times New Roman" pitchFamily="18" charset="0"/>
              </a:rPr>
              <a:t>Groups </a:t>
            </a:r>
            <a:r>
              <a:rPr lang="en-GB" dirty="0">
                <a:solidFill>
                  <a:prstClr val="black"/>
                </a:solidFill>
                <a:latin typeface="Arial" charset="0"/>
                <a:cs typeface="Times New Roman" pitchFamily="18" charset="0"/>
              </a:rPr>
              <a:t>Act </a:t>
            </a:r>
            <a:r>
              <a:rPr lang="en-GB" dirty="0" smtClean="0">
                <a:solidFill>
                  <a:prstClr val="black"/>
                </a:solidFill>
                <a:latin typeface="Arial" charset="0"/>
                <a:cs typeface="Times New Roman" pitchFamily="18" charset="0"/>
              </a:rPr>
              <a:t>2006</a:t>
            </a:r>
            <a:endParaRPr lang="en-GB" dirty="0">
              <a:solidFill>
                <a:prstClr val="black"/>
              </a:solidFill>
              <a:latin typeface="Arial" charset="0"/>
              <a:cs typeface="Times New Roman" pitchFamily="18" charset="0"/>
            </a:endParaRPr>
          </a:p>
        </p:txBody>
      </p:sp>
      <p:sp>
        <p:nvSpPr>
          <p:cNvPr id="196617" name="Rectangle 9"/>
          <p:cNvSpPr>
            <a:spLocks noChangeArrowheads="1"/>
          </p:cNvSpPr>
          <p:nvPr/>
        </p:nvSpPr>
        <p:spPr bwMode="auto">
          <a:xfrm>
            <a:off x="755651" y="4581525"/>
            <a:ext cx="3414183" cy="720329"/>
          </a:xfrm>
          <a:prstGeom prst="rect">
            <a:avLst/>
          </a:prstGeom>
          <a:solidFill>
            <a:schemeClr val="accent6">
              <a:lumMod val="40000"/>
              <a:lumOff val="60000"/>
            </a:schemeClr>
          </a:solidFill>
          <a:ln w="25400">
            <a:solidFill>
              <a:schemeClr val="tx1"/>
            </a:solidFill>
            <a:miter lim="800000"/>
            <a:headEnd/>
            <a:tailEnd/>
          </a:ln>
          <a:effectLst/>
        </p:spPr>
        <p:txBody>
          <a:bodyPr wrap="none" anchor="ctr"/>
          <a:lstStyle/>
          <a:p>
            <a:pPr algn="ctr"/>
            <a:r>
              <a:rPr lang="en-GB" b="1" dirty="0" smtClean="0">
                <a:solidFill>
                  <a:prstClr val="black"/>
                </a:solidFill>
                <a:latin typeface="Arial" charset="0"/>
              </a:rPr>
              <a:t>Childcare Act 2006</a:t>
            </a:r>
            <a:endParaRPr lang="en-GB" b="1" dirty="0">
              <a:solidFill>
                <a:prstClr val="black"/>
              </a:solidFill>
              <a:latin typeface="Arial" charset="0"/>
            </a:endParaRPr>
          </a:p>
        </p:txBody>
      </p:sp>
      <p:sp>
        <p:nvSpPr>
          <p:cNvPr id="196618" name="Rectangle 10"/>
          <p:cNvSpPr>
            <a:spLocks noChangeArrowheads="1"/>
          </p:cNvSpPr>
          <p:nvPr/>
        </p:nvSpPr>
        <p:spPr bwMode="auto">
          <a:xfrm>
            <a:off x="4288367" y="3311128"/>
            <a:ext cx="184151" cy="366713"/>
          </a:xfrm>
          <a:prstGeom prst="rect">
            <a:avLst/>
          </a:prstGeom>
          <a:noFill/>
          <a:ln w="9525">
            <a:noFill/>
            <a:miter lim="800000"/>
            <a:headEnd/>
            <a:tailEnd/>
          </a:ln>
          <a:effectLst/>
        </p:spPr>
        <p:txBody>
          <a:bodyPr wrap="none">
            <a:spAutoFit/>
          </a:bodyPr>
          <a:lstStyle/>
          <a:p>
            <a:endParaRPr lang="en-US">
              <a:solidFill>
                <a:prstClr val="black"/>
              </a:solidFill>
              <a:latin typeface="Arial" charset="0"/>
            </a:endParaRPr>
          </a:p>
        </p:txBody>
      </p:sp>
      <p:sp>
        <p:nvSpPr>
          <p:cNvPr id="196619" name="Line 11"/>
          <p:cNvSpPr>
            <a:spLocks noChangeShapeType="1"/>
          </p:cNvSpPr>
          <p:nvPr/>
        </p:nvSpPr>
        <p:spPr bwMode="auto">
          <a:xfrm>
            <a:off x="6443133" y="2491979"/>
            <a:ext cx="0" cy="0"/>
          </a:xfrm>
          <a:prstGeom prst="line">
            <a:avLst/>
          </a:prstGeom>
          <a:noFill/>
          <a:ln w="9525">
            <a:solidFill>
              <a:schemeClr val="tx1"/>
            </a:solidFill>
            <a:round/>
            <a:headEnd/>
            <a:tailEnd/>
          </a:ln>
          <a:effectLst/>
        </p:spPr>
        <p:txBody>
          <a:bodyPr/>
          <a:lstStyle/>
          <a:p>
            <a:endParaRPr lang="en-GB">
              <a:solidFill>
                <a:prstClr val="black"/>
              </a:solidFill>
            </a:endParaRPr>
          </a:p>
        </p:txBody>
      </p:sp>
      <p:sp>
        <p:nvSpPr>
          <p:cNvPr id="196620" name="Line 12"/>
          <p:cNvSpPr>
            <a:spLocks noChangeShapeType="1"/>
          </p:cNvSpPr>
          <p:nvPr/>
        </p:nvSpPr>
        <p:spPr bwMode="auto">
          <a:xfrm>
            <a:off x="2194984" y="5085160"/>
            <a:ext cx="0" cy="0"/>
          </a:xfrm>
          <a:prstGeom prst="line">
            <a:avLst/>
          </a:prstGeom>
          <a:noFill/>
          <a:ln w="9525">
            <a:solidFill>
              <a:schemeClr val="tx1"/>
            </a:solidFill>
            <a:round/>
            <a:headEnd/>
            <a:tailEnd/>
          </a:ln>
          <a:effectLst/>
        </p:spPr>
        <p:txBody>
          <a:bodyPr/>
          <a:lstStyle/>
          <a:p>
            <a:endParaRPr lang="en-GB">
              <a:solidFill>
                <a:prstClr val="black"/>
              </a:solidFill>
            </a:endParaRPr>
          </a:p>
        </p:txBody>
      </p:sp>
      <p:sp>
        <p:nvSpPr>
          <p:cNvPr id="196621" name="Line 13"/>
          <p:cNvSpPr>
            <a:spLocks noChangeShapeType="1"/>
          </p:cNvSpPr>
          <p:nvPr/>
        </p:nvSpPr>
        <p:spPr bwMode="auto">
          <a:xfrm>
            <a:off x="2194984" y="5085160"/>
            <a:ext cx="0" cy="0"/>
          </a:xfrm>
          <a:prstGeom prst="line">
            <a:avLst/>
          </a:prstGeom>
          <a:noFill/>
          <a:ln w="9525">
            <a:solidFill>
              <a:schemeClr val="tx1"/>
            </a:solidFill>
            <a:round/>
            <a:headEnd/>
            <a:tailEnd/>
          </a:ln>
          <a:effectLst/>
        </p:spPr>
        <p:txBody>
          <a:bodyPr/>
          <a:lstStyle/>
          <a:p>
            <a:endParaRPr lang="en-GB">
              <a:solidFill>
                <a:prstClr val="black"/>
              </a:solidFill>
            </a:endParaRPr>
          </a:p>
        </p:txBody>
      </p:sp>
      <p:sp>
        <p:nvSpPr>
          <p:cNvPr id="196622" name="Rectangle 14"/>
          <p:cNvSpPr>
            <a:spLocks noChangeArrowheads="1"/>
          </p:cNvSpPr>
          <p:nvPr/>
        </p:nvSpPr>
        <p:spPr bwMode="auto">
          <a:xfrm>
            <a:off x="6443133" y="2133600"/>
            <a:ext cx="2362200" cy="576263"/>
          </a:xfrm>
          <a:prstGeom prst="rect">
            <a:avLst/>
          </a:prstGeom>
          <a:solidFill>
            <a:schemeClr val="accent4">
              <a:lumMod val="20000"/>
              <a:lumOff val="80000"/>
            </a:schemeClr>
          </a:solidFill>
          <a:ln w="25400">
            <a:solidFill>
              <a:schemeClr val="tx1"/>
            </a:solidFill>
            <a:miter lim="800000"/>
            <a:headEnd/>
            <a:tailEnd/>
          </a:ln>
          <a:effectLst/>
        </p:spPr>
        <p:txBody>
          <a:bodyPr wrap="none" anchor="ctr"/>
          <a:lstStyle/>
          <a:p>
            <a:pPr algn="ctr"/>
            <a:r>
              <a:rPr lang="en-GB" dirty="0">
                <a:solidFill>
                  <a:prstClr val="black"/>
                </a:solidFill>
                <a:latin typeface="Arial" charset="0"/>
              </a:rPr>
              <a:t>Children Act 2004</a:t>
            </a:r>
          </a:p>
        </p:txBody>
      </p:sp>
      <p:sp>
        <p:nvSpPr>
          <p:cNvPr id="196623" name="Text Box 15"/>
          <p:cNvSpPr txBox="1">
            <a:spLocks noChangeArrowheads="1"/>
          </p:cNvSpPr>
          <p:nvPr/>
        </p:nvSpPr>
        <p:spPr bwMode="auto">
          <a:xfrm>
            <a:off x="755651" y="3718323"/>
            <a:ext cx="3414183" cy="720328"/>
          </a:xfrm>
          <a:prstGeom prst="rect">
            <a:avLst/>
          </a:prstGeom>
          <a:solidFill>
            <a:schemeClr val="accent4">
              <a:lumMod val="20000"/>
              <a:lumOff val="80000"/>
            </a:schemeClr>
          </a:solidFill>
          <a:ln w="25400">
            <a:solidFill>
              <a:schemeClr val="tx1"/>
            </a:solidFill>
            <a:miter lim="800000"/>
            <a:headEnd/>
            <a:tailEnd/>
          </a:ln>
          <a:effectLst/>
        </p:spPr>
        <p:txBody>
          <a:bodyPr/>
          <a:lstStyle/>
          <a:p>
            <a:pPr algn="ctr"/>
            <a:endParaRPr lang="en-GB" dirty="0">
              <a:solidFill>
                <a:prstClr val="black"/>
              </a:solidFill>
              <a:latin typeface="Arial" charset="0"/>
              <a:cs typeface="Times New Roman" pitchFamily="18" charset="0"/>
            </a:endParaRPr>
          </a:p>
          <a:p>
            <a:pPr algn="ctr"/>
            <a:r>
              <a:rPr lang="en-GB" b="1" dirty="0" smtClean="0">
                <a:solidFill>
                  <a:prstClr val="black"/>
                </a:solidFill>
                <a:latin typeface="Arial" charset="0"/>
                <a:cs typeface="Times New Roman" pitchFamily="18" charset="0"/>
              </a:rPr>
              <a:t>The PREVENT duty</a:t>
            </a:r>
            <a:endParaRPr lang="en-GB" b="1" dirty="0">
              <a:solidFill>
                <a:prstClr val="black"/>
              </a:solidFill>
              <a:latin typeface="Arial" charset="0"/>
              <a:cs typeface="Times New Roman" pitchFamily="18" charset="0"/>
            </a:endParaRPr>
          </a:p>
          <a:p>
            <a:pPr algn="ctr"/>
            <a:endParaRPr lang="en-GB" dirty="0">
              <a:solidFill>
                <a:prstClr val="black"/>
              </a:solidFill>
              <a:latin typeface="Arial" charset="0"/>
              <a:cs typeface="Times New Roman" pitchFamily="18" charset="0"/>
            </a:endParaRPr>
          </a:p>
        </p:txBody>
      </p:sp>
      <p:sp>
        <p:nvSpPr>
          <p:cNvPr id="196624" name="Text Box 16"/>
          <p:cNvSpPr txBox="1">
            <a:spLocks noChangeArrowheads="1"/>
          </p:cNvSpPr>
          <p:nvPr/>
        </p:nvSpPr>
        <p:spPr bwMode="auto">
          <a:xfrm>
            <a:off x="755651" y="5447110"/>
            <a:ext cx="3414183" cy="719138"/>
          </a:xfrm>
          <a:prstGeom prst="rect">
            <a:avLst/>
          </a:prstGeom>
          <a:solidFill>
            <a:schemeClr val="accent6">
              <a:lumMod val="40000"/>
              <a:lumOff val="60000"/>
            </a:schemeClr>
          </a:solidFill>
          <a:ln w="25400">
            <a:solidFill>
              <a:schemeClr val="tx1"/>
            </a:solidFill>
            <a:miter lim="800000"/>
            <a:headEnd/>
            <a:tailEnd/>
          </a:ln>
          <a:effectLst/>
        </p:spPr>
        <p:txBody>
          <a:bodyPr/>
          <a:lstStyle/>
          <a:p>
            <a:pPr algn="ctr"/>
            <a:r>
              <a:rPr lang="en-GB" b="1" dirty="0">
                <a:solidFill>
                  <a:prstClr val="black"/>
                </a:solidFill>
                <a:latin typeface="Arial" charset="0"/>
              </a:rPr>
              <a:t>Working Together to </a:t>
            </a:r>
            <a:br>
              <a:rPr lang="en-GB" b="1" dirty="0">
                <a:solidFill>
                  <a:prstClr val="black"/>
                </a:solidFill>
                <a:latin typeface="Arial" charset="0"/>
              </a:rPr>
            </a:br>
            <a:r>
              <a:rPr lang="en-GB" b="1" dirty="0">
                <a:solidFill>
                  <a:prstClr val="black"/>
                </a:solidFill>
                <a:latin typeface="Arial" charset="0"/>
              </a:rPr>
              <a:t>Safeguard Children </a:t>
            </a:r>
            <a:r>
              <a:rPr lang="en-GB" b="1" dirty="0" smtClean="0">
                <a:solidFill>
                  <a:prstClr val="black"/>
                </a:solidFill>
                <a:latin typeface="Arial" charset="0"/>
              </a:rPr>
              <a:t>(2015)</a:t>
            </a:r>
            <a:endParaRPr lang="en-GB" b="1" dirty="0">
              <a:solidFill>
                <a:prstClr val="black"/>
              </a:solidFill>
              <a:latin typeface="Arial" charset="0"/>
            </a:endParaRPr>
          </a:p>
          <a:p>
            <a:pPr algn="ctr"/>
            <a:endParaRPr lang="en-GB" dirty="0">
              <a:solidFill>
                <a:prstClr val="black"/>
              </a:solidFill>
              <a:latin typeface="Arial" charset="0"/>
              <a:cs typeface="Times New Roman" pitchFamily="18" charset="0"/>
            </a:endParaRPr>
          </a:p>
        </p:txBody>
      </p:sp>
      <p:sp>
        <p:nvSpPr>
          <p:cNvPr id="196625" name="Rectangle 17"/>
          <p:cNvSpPr>
            <a:spLocks noChangeArrowheads="1"/>
          </p:cNvSpPr>
          <p:nvPr/>
        </p:nvSpPr>
        <p:spPr bwMode="auto">
          <a:xfrm>
            <a:off x="5003801" y="4581525"/>
            <a:ext cx="3672417" cy="720329"/>
          </a:xfrm>
          <a:prstGeom prst="rect">
            <a:avLst/>
          </a:prstGeom>
          <a:solidFill>
            <a:schemeClr val="accent6">
              <a:lumMod val="40000"/>
              <a:lumOff val="60000"/>
            </a:schemeClr>
          </a:solidFill>
          <a:ln w="25400">
            <a:solidFill>
              <a:schemeClr val="tx1"/>
            </a:solidFill>
            <a:miter lim="800000"/>
            <a:headEnd/>
            <a:tailEnd/>
          </a:ln>
          <a:effectLst/>
        </p:spPr>
        <p:txBody>
          <a:bodyPr wrap="none" anchor="ctr"/>
          <a:lstStyle/>
          <a:p>
            <a:pPr algn="ctr"/>
            <a:r>
              <a:rPr lang="en-GB" b="1" dirty="0" smtClean="0">
                <a:solidFill>
                  <a:prstClr val="black"/>
                </a:solidFill>
                <a:latin typeface="Arial" charset="0"/>
                <a:cs typeface="Times New Roman" pitchFamily="18" charset="0"/>
              </a:rPr>
              <a:t>Information sharing guidance </a:t>
            </a:r>
          </a:p>
          <a:p>
            <a:pPr algn="ctr"/>
            <a:r>
              <a:rPr lang="en-GB" b="1" dirty="0" smtClean="0">
                <a:solidFill>
                  <a:prstClr val="black"/>
                </a:solidFill>
                <a:latin typeface="Arial" charset="0"/>
                <a:cs typeface="Times New Roman" pitchFamily="18" charset="0"/>
              </a:rPr>
              <a:t>for designated staff (2015)</a:t>
            </a:r>
            <a:endParaRPr lang="en-GB" b="1" dirty="0">
              <a:solidFill>
                <a:prstClr val="black"/>
              </a:solidFill>
              <a:latin typeface="Arial" charset="0"/>
              <a:cs typeface="Times New Roman" pitchFamily="18" charset="0"/>
            </a:endParaRPr>
          </a:p>
        </p:txBody>
      </p:sp>
      <p:sp>
        <p:nvSpPr>
          <p:cNvPr id="196626" name="Rectangle 18"/>
          <p:cNvSpPr>
            <a:spLocks noChangeArrowheads="1"/>
          </p:cNvSpPr>
          <p:nvPr/>
        </p:nvSpPr>
        <p:spPr bwMode="auto">
          <a:xfrm>
            <a:off x="5003801" y="5447110"/>
            <a:ext cx="3672417" cy="719138"/>
          </a:xfrm>
          <a:prstGeom prst="rect">
            <a:avLst/>
          </a:prstGeom>
          <a:solidFill>
            <a:schemeClr val="accent6">
              <a:lumMod val="40000"/>
              <a:lumOff val="60000"/>
            </a:schemeClr>
          </a:solidFill>
          <a:ln w="25400">
            <a:solidFill>
              <a:schemeClr val="tx1"/>
            </a:solidFill>
            <a:miter lim="800000"/>
            <a:headEnd/>
            <a:tailEnd/>
          </a:ln>
          <a:effectLst/>
        </p:spPr>
        <p:txBody>
          <a:bodyPr wrap="none" anchor="ctr"/>
          <a:lstStyle/>
          <a:p>
            <a:pPr algn="ctr"/>
            <a:r>
              <a:rPr lang="en-GB" b="1" dirty="0" smtClean="0">
                <a:solidFill>
                  <a:prstClr val="black"/>
                </a:solidFill>
                <a:latin typeface="Arial" charset="0"/>
                <a:cs typeface="Times New Roman" pitchFamily="18" charset="0"/>
              </a:rPr>
              <a:t>Keeping children safe in </a:t>
            </a:r>
          </a:p>
          <a:p>
            <a:pPr algn="ctr"/>
            <a:r>
              <a:rPr lang="en-GB" b="1" dirty="0" smtClean="0">
                <a:solidFill>
                  <a:prstClr val="black"/>
                </a:solidFill>
                <a:latin typeface="Arial" charset="0"/>
                <a:cs typeface="Times New Roman" pitchFamily="18" charset="0"/>
              </a:rPr>
              <a:t>education (2015)</a:t>
            </a:r>
            <a:endParaRPr lang="en-GB" b="1" dirty="0">
              <a:solidFill>
                <a:prstClr val="black"/>
              </a:solidFill>
              <a:latin typeface="Arial" charset="0"/>
              <a:cs typeface="Times New Roman" pitchFamily="18" charset="0"/>
            </a:endParaRPr>
          </a:p>
        </p:txBody>
      </p:sp>
    </p:spTree>
    <p:extLst>
      <p:ext uri="{BB962C8B-B14F-4D97-AF65-F5344CB8AC3E}">
        <p14:creationId xmlns:p14="http://schemas.microsoft.com/office/powerpoint/2010/main" val="3409376946"/>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8"/>
          <p:cNvSpPr txBox="1">
            <a:spLocks noChangeArrowheads="1"/>
          </p:cNvSpPr>
          <p:nvPr/>
        </p:nvSpPr>
        <p:spPr bwMode="auto">
          <a:xfrm>
            <a:off x="214312" y="332656"/>
            <a:ext cx="8390135" cy="553998"/>
          </a:xfrm>
          <a:prstGeom prst="rect">
            <a:avLst/>
          </a:prstGeom>
          <a:noFill/>
          <a:ln w="9525">
            <a:noFill/>
            <a:miter lim="800000"/>
            <a:headEnd/>
            <a:tailEnd/>
          </a:ln>
        </p:spPr>
        <p:txBody>
          <a:bodyPr wrap="square" lIns="0" tIns="0" rIns="0" bIns="0">
            <a:spAutoFit/>
          </a:bodyPr>
          <a:lstStyle/>
          <a:p>
            <a:pPr fontAlgn="auto">
              <a:spcBef>
                <a:spcPts val="0"/>
              </a:spcBef>
              <a:spcAft>
                <a:spcPts val="0"/>
              </a:spcAft>
              <a:defRPr/>
            </a:pPr>
            <a:r>
              <a:rPr lang="en-US" sz="3600" dirty="0">
                <a:solidFill>
                  <a:schemeClr val="accent3">
                    <a:lumMod val="75000"/>
                  </a:schemeClr>
                </a:solidFill>
                <a:latin typeface="Verdana" pitchFamily="34" charset="0"/>
                <a:cs typeface="+mn-cs"/>
              </a:rPr>
              <a:t> </a:t>
            </a:r>
            <a:r>
              <a:rPr lang="en-GB" sz="3400" b="1" dirty="0" smtClean="0">
                <a:solidFill>
                  <a:schemeClr val="accent3"/>
                </a:solidFill>
                <a:cs typeface="+mn-cs"/>
              </a:rPr>
              <a:t>Why has </a:t>
            </a:r>
            <a:r>
              <a:rPr lang="en-GB" sz="3400" b="1" dirty="0" smtClean="0">
                <a:solidFill>
                  <a:schemeClr val="accent3"/>
                </a:solidFill>
              </a:rPr>
              <a:t>guidance recently</a:t>
            </a:r>
            <a:r>
              <a:rPr lang="en-GB" sz="3400" b="1" dirty="0" smtClean="0">
                <a:solidFill>
                  <a:schemeClr val="accent3"/>
                </a:solidFill>
                <a:cs typeface="+mn-cs"/>
              </a:rPr>
              <a:t> </a:t>
            </a:r>
            <a:r>
              <a:rPr lang="en-GB" sz="3400" b="1" dirty="0" smtClean="0">
                <a:solidFill>
                  <a:schemeClr val="accent3"/>
                </a:solidFill>
                <a:cs typeface="+mn-cs"/>
              </a:rPr>
              <a:t>changed? </a:t>
            </a:r>
            <a:endParaRPr lang="en-US" sz="3400" dirty="0">
              <a:solidFill>
                <a:schemeClr val="accent3"/>
              </a:solidFill>
              <a:latin typeface="Verdana" pitchFamily="34" charset="0"/>
              <a:cs typeface="+mn-cs"/>
            </a:endParaRPr>
          </a:p>
        </p:txBody>
      </p:sp>
      <p:sp>
        <p:nvSpPr>
          <p:cNvPr id="18435" name="Rectangle 1"/>
          <p:cNvSpPr>
            <a:spLocks noChangeArrowheads="1"/>
          </p:cNvSpPr>
          <p:nvPr/>
        </p:nvSpPr>
        <p:spPr bwMode="auto">
          <a:xfrm>
            <a:off x="244474" y="1143610"/>
            <a:ext cx="8215957" cy="4555093"/>
          </a:xfrm>
          <a:prstGeom prst="rect">
            <a:avLst/>
          </a:prstGeom>
          <a:noFill/>
          <a:ln w="9525">
            <a:noFill/>
            <a:miter lim="800000"/>
            <a:headEnd/>
            <a:tailEnd/>
          </a:ln>
        </p:spPr>
        <p:txBody>
          <a:bodyPr wrap="square">
            <a:spAutoFit/>
          </a:bodyPr>
          <a:lstStyle/>
          <a:p>
            <a:pPr marL="342900" indent="-342900" fontAlgn="auto">
              <a:spcBef>
                <a:spcPts val="0"/>
              </a:spcBef>
              <a:spcAft>
                <a:spcPts val="1200"/>
              </a:spcAft>
              <a:defRPr/>
            </a:pPr>
            <a:r>
              <a:rPr lang="en-GB" sz="2200" dirty="0" smtClean="0">
                <a:solidFill>
                  <a:schemeClr val="tx1"/>
                </a:solidFill>
                <a:latin typeface="Arial" pitchFamily="34" charset="0"/>
                <a:cs typeface="Arial" pitchFamily="34" charset="0"/>
              </a:rPr>
              <a:t>The previous statutory </a:t>
            </a:r>
            <a:r>
              <a:rPr lang="en-GB" sz="2200" dirty="0" smtClean="0">
                <a:solidFill>
                  <a:schemeClr val="tx1"/>
                </a:solidFill>
                <a:latin typeface="Arial" pitchFamily="34" charset="0"/>
                <a:cs typeface="Arial" pitchFamily="34" charset="0"/>
              </a:rPr>
              <a:t>guidance </a:t>
            </a:r>
            <a:r>
              <a:rPr lang="en-GB" sz="2200" dirty="0" smtClean="0">
                <a:solidFill>
                  <a:schemeClr val="tx1"/>
                </a:solidFill>
                <a:latin typeface="Arial" pitchFamily="34" charset="0"/>
                <a:cs typeface="Arial" pitchFamily="34" charset="0"/>
              </a:rPr>
              <a:t>needed updating to reflect changes in legislation. HM Government also wanted to:-</a:t>
            </a:r>
            <a:endParaRPr lang="en-GB" sz="2200" dirty="0">
              <a:solidFill>
                <a:schemeClr val="tx1"/>
              </a:solidFill>
              <a:latin typeface="Arial" pitchFamily="34" charset="0"/>
              <a:cs typeface="Arial" pitchFamily="34" charset="0"/>
            </a:endParaRPr>
          </a:p>
          <a:p>
            <a:pPr marL="342900" indent="-342900" fontAlgn="auto">
              <a:spcBef>
                <a:spcPts val="0"/>
              </a:spcBef>
              <a:spcAft>
                <a:spcPts val="1200"/>
              </a:spcAft>
              <a:buFont typeface="Wingdings" pitchFamily="2" charset="2"/>
              <a:buChar char="§"/>
              <a:defRPr/>
            </a:pPr>
            <a:r>
              <a:rPr lang="en-GB" sz="2200" dirty="0" smtClean="0">
                <a:solidFill>
                  <a:schemeClr val="tx1"/>
                </a:solidFill>
                <a:latin typeface="Arial" pitchFamily="34" charset="0"/>
                <a:cs typeface="Arial" pitchFamily="34" charset="0"/>
              </a:rPr>
              <a:t>Reduce guidance to enable schools to decide how best to protect their own pupils</a:t>
            </a:r>
          </a:p>
          <a:p>
            <a:pPr marL="342900" indent="-342900" fontAlgn="auto">
              <a:spcBef>
                <a:spcPts val="0"/>
              </a:spcBef>
              <a:spcAft>
                <a:spcPts val="1200"/>
              </a:spcAft>
              <a:buFont typeface="Wingdings" pitchFamily="2" charset="2"/>
              <a:buChar char="§"/>
              <a:defRPr/>
            </a:pPr>
            <a:r>
              <a:rPr lang="en-GB" sz="2200" dirty="0" smtClean="0">
                <a:solidFill>
                  <a:schemeClr val="tx1"/>
                </a:solidFill>
                <a:latin typeface="Arial" pitchFamily="34" charset="0"/>
                <a:cs typeface="Arial" pitchFamily="34" charset="0"/>
              </a:rPr>
              <a:t>Reduce the </a:t>
            </a:r>
            <a:r>
              <a:rPr lang="en-GB" sz="2200" dirty="0" err="1" smtClean="0">
                <a:solidFill>
                  <a:schemeClr val="tx1"/>
                </a:solidFill>
                <a:latin typeface="Arial" pitchFamily="34" charset="0"/>
                <a:cs typeface="Arial" pitchFamily="34" charset="0"/>
              </a:rPr>
              <a:t>SoS’s</a:t>
            </a:r>
            <a:r>
              <a:rPr lang="en-GB" sz="2200" dirty="0" smtClean="0">
                <a:solidFill>
                  <a:schemeClr val="tx1"/>
                </a:solidFill>
                <a:latin typeface="Arial" pitchFamily="34" charset="0"/>
                <a:cs typeface="Arial" pitchFamily="34" charset="0"/>
              </a:rPr>
              <a:t> accountability for Safer Recruitment </a:t>
            </a:r>
            <a:endParaRPr lang="en-GB" sz="2200" dirty="0">
              <a:solidFill>
                <a:schemeClr val="tx1"/>
              </a:solidFill>
              <a:latin typeface="Arial" pitchFamily="34" charset="0"/>
              <a:cs typeface="Arial" pitchFamily="34" charset="0"/>
            </a:endParaRPr>
          </a:p>
          <a:p>
            <a:pPr marL="342900" indent="-342900" fontAlgn="auto">
              <a:spcBef>
                <a:spcPts val="0"/>
              </a:spcBef>
              <a:spcAft>
                <a:spcPts val="1200"/>
              </a:spcAft>
              <a:buFont typeface="Wingdings" pitchFamily="2" charset="2"/>
              <a:buChar char="§"/>
              <a:defRPr/>
            </a:pPr>
            <a:r>
              <a:rPr lang="en-GB" sz="2200" dirty="0">
                <a:solidFill>
                  <a:schemeClr val="tx1"/>
                </a:solidFill>
                <a:latin typeface="Arial" pitchFamily="34" charset="0"/>
                <a:cs typeface="Arial" pitchFamily="34" charset="0"/>
              </a:rPr>
              <a:t>R</a:t>
            </a:r>
            <a:r>
              <a:rPr lang="en-GB" sz="2200" dirty="0" smtClean="0">
                <a:solidFill>
                  <a:schemeClr val="tx1"/>
                </a:solidFill>
                <a:latin typeface="Arial" pitchFamily="34" charset="0"/>
                <a:cs typeface="Arial" pitchFamily="34" charset="0"/>
              </a:rPr>
              <a:t>e-balance </a:t>
            </a:r>
            <a:r>
              <a:rPr lang="en-GB" sz="2200" dirty="0">
                <a:solidFill>
                  <a:schemeClr val="tx1"/>
                </a:solidFill>
                <a:latin typeface="Arial" pitchFamily="34" charset="0"/>
                <a:cs typeface="Arial" pitchFamily="34" charset="0"/>
              </a:rPr>
              <a:t>the role of </a:t>
            </a:r>
            <a:r>
              <a:rPr lang="en-GB" sz="2200" dirty="0" smtClean="0">
                <a:solidFill>
                  <a:schemeClr val="tx1"/>
                </a:solidFill>
                <a:latin typeface="Arial" pitchFamily="34" charset="0"/>
                <a:cs typeface="Arial" pitchFamily="34" charset="0"/>
              </a:rPr>
              <a:t>school leaders and </a:t>
            </a:r>
            <a:r>
              <a:rPr lang="en-GB" sz="2200" dirty="0">
                <a:solidFill>
                  <a:schemeClr val="tx1"/>
                </a:solidFill>
                <a:latin typeface="Arial" pitchFamily="34" charset="0"/>
                <a:cs typeface="Arial" pitchFamily="34" charset="0"/>
              </a:rPr>
              <a:t>the </a:t>
            </a:r>
            <a:r>
              <a:rPr lang="en-GB" sz="2200" dirty="0" smtClean="0">
                <a:solidFill>
                  <a:schemeClr val="tx1"/>
                </a:solidFill>
                <a:latin typeface="Arial" pitchFamily="34" charset="0"/>
                <a:cs typeface="Arial" pitchFamily="34" charset="0"/>
              </a:rPr>
              <a:t>State</a:t>
            </a:r>
          </a:p>
          <a:p>
            <a:pPr marL="342900" indent="-342900" fontAlgn="auto">
              <a:spcBef>
                <a:spcPts val="0"/>
              </a:spcBef>
              <a:spcAft>
                <a:spcPts val="1200"/>
              </a:spcAft>
              <a:buFont typeface="Wingdings" pitchFamily="2" charset="2"/>
              <a:buChar char="§"/>
              <a:defRPr/>
            </a:pPr>
            <a:r>
              <a:rPr lang="en-GB" sz="2200" dirty="0" smtClean="0">
                <a:solidFill>
                  <a:schemeClr val="tx1"/>
                </a:solidFill>
                <a:latin typeface="Arial" pitchFamily="34" charset="0"/>
                <a:cs typeface="Arial" pitchFamily="34" charset="0"/>
              </a:rPr>
              <a:t>Clarify the changes to school recruitment as a result of Regulated activity and the merger of </a:t>
            </a:r>
            <a:r>
              <a:rPr lang="en-GB" sz="2200" dirty="0">
                <a:solidFill>
                  <a:schemeClr val="tx1"/>
                </a:solidFill>
                <a:latin typeface="Arial" pitchFamily="34" charset="0"/>
                <a:cs typeface="Arial" pitchFamily="34" charset="0"/>
              </a:rPr>
              <a:t>CRB and </a:t>
            </a:r>
            <a:r>
              <a:rPr lang="en-GB" sz="2200" dirty="0" smtClean="0">
                <a:solidFill>
                  <a:schemeClr val="tx1"/>
                </a:solidFill>
                <a:latin typeface="Arial" pitchFamily="34" charset="0"/>
                <a:cs typeface="Arial" pitchFamily="34" charset="0"/>
              </a:rPr>
              <a:t>ISA </a:t>
            </a:r>
            <a:r>
              <a:rPr lang="en-GB" sz="2200" dirty="0" smtClean="0">
                <a:solidFill>
                  <a:schemeClr val="tx1"/>
                </a:solidFill>
                <a:latin typeface="Arial" pitchFamily="34" charset="0"/>
                <a:cs typeface="Arial" pitchFamily="34" charset="0"/>
              </a:rPr>
              <a:t> </a:t>
            </a:r>
            <a:r>
              <a:rPr lang="en-GB" sz="2200" dirty="0">
                <a:solidFill>
                  <a:schemeClr val="tx1"/>
                </a:solidFill>
                <a:latin typeface="Arial" pitchFamily="34" charset="0"/>
                <a:cs typeface="Arial" pitchFamily="34" charset="0"/>
              </a:rPr>
              <a:t>to create </a:t>
            </a:r>
            <a:r>
              <a:rPr lang="en-GB" sz="2200" dirty="0" smtClean="0">
                <a:solidFill>
                  <a:schemeClr val="tx1"/>
                </a:solidFill>
                <a:latin typeface="Arial" pitchFamily="34" charset="0"/>
                <a:cs typeface="Arial" pitchFamily="34" charset="0"/>
              </a:rPr>
              <a:t>DBS</a:t>
            </a:r>
          </a:p>
          <a:p>
            <a:pPr marL="342900" indent="-342900" fontAlgn="auto">
              <a:spcBef>
                <a:spcPts val="0"/>
              </a:spcBef>
              <a:spcAft>
                <a:spcPts val="1200"/>
              </a:spcAft>
              <a:buFont typeface="Wingdings" pitchFamily="2" charset="2"/>
              <a:buChar char="§"/>
              <a:defRPr/>
            </a:pPr>
            <a:r>
              <a:rPr lang="en-GB" sz="2200" dirty="0" smtClean="0">
                <a:solidFill>
                  <a:schemeClr val="tx1"/>
                </a:solidFill>
                <a:latin typeface="Arial" pitchFamily="34" charset="0"/>
                <a:cs typeface="Arial" pitchFamily="34" charset="0"/>
              </a:rPr>
              <a:t>Align school guidance with </a:t>
            </a:r>
            <a:r>
              <a:rPr lang="en-GB" sz="2200" dirty="0" smtClean="0">
                <a:solidFill>
                  <a:schemeClr val="tx1"/>
                </a:solidFill>
                <a:latin typeface="Arial" pitchFamily="34" charset="0"/>
                <a:cs typeface="Arial" pitchFamily="34" charset="0"/>
              </a:rPr>
              <a:t>Working Together 2013/15</a:t>
            </a:r>
            <a:r>
              <a:rPr lang="en-GB" sz="2000" dirty="0">
                <a:solidFill>
                  <a:schemeClr val="tx1"/>
                </a:solidFill>
              </a:rPr>
              <a:t/>
            </a:r>
            <a:br>
              <a:rPr lang="en-GB" sz="2000" dirty="0">
                <a:solidFill>
                  <a:schemeClr val="tx1"/>
                </a:solidFill>
              </a:rPr>
            </a:br>
            <a:endParaRPr lang="en-GB" sz="2000" dirty="0">
              <a:solidFill>
                <a:schemeClr val="tx1"/>
              </a:solidFill>
            </a:endParaRPr>
          </a:p>
        </p:txBody>
      </p:sp>
      <p:pic>
        <p:nvPicPr>
          <p:cNvPr id="5" name="Picture 4" descr="nass_logo.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84168" y="5517232"/>
            <a:ext cx="2249771" cy="866191"/>
          </a:xfrm>
          <a:prstGeom prst="rect">
            <a:avLst/>
          </a:prstGeom>
        </p:spPr>
      </p:pic>
    </p:spTree>
    <p:extLst>
      <p:ext uri="{BB962C8B-B14F-4D97-AF65-F5344CB8AC3E}">
        <p14:creationId xmlns:p14="http://schemas.microsoft.com/office/powerpoint/2010/main" val="1583504276"/>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8"/>
          <p:cNvSpPr txBox="1">
            <a:spLocks noChangeArrowheads="1"/>
          </p:cNvSpPr>
          <p:nvPr/>
        </p:nvSpPr>
        <p:spPr bwMode="auto">
          <a:xfrm>
            <a:off x="214313" y="457200"/>
            <a:ext cx="7643812" cy="523220"/>
          </a:xfrm>
          <a:prstGeom prst="rect">
            <a:avLst/>
          </a:prstGeom>
          <a:noFill/>
          <a:ln w="9525">
            <a:noFill/>
            <a:miter lim="800000"/>
            <a:headEnd/>
            <a:tailEnd/>
          </a:ln>
        </p:spPr>
        <p:txBody>
          <a:bodyPr lIns="0" tIns="0" rIns="0" bIns="0">
            <a:spAutoFit/>
          </a:bodyPr>
          <a:lstStyle/>
          <a:p>
            <a:pPr fontAlgn="auto">
              <a:spcBef>
                <a:spcPts val="0"/>
              </a:spcBef>
              <a:spcAft>
                <a:spcPts val="0"/>
              </a:spcAft>
              <a:defRPr/>
            </a:pPr>
            <a:r>
              <a:rPr lang="en-GB" sz="3400" b="1" dirty="0" smtClean="0">
                <a:solidFill>
                  <a:srgbClr val="9BBB59"/>
                </a:solidFill>
              </a:rPr>
              <a:t>Key themes of WT 2013</a:t>
            </a:r>
            <a:endParaRPr lang="en-US" sz="3400" dirty="0">
              <a:solidFill>
                <a:srgbClr val="9BBB59"/>
              </a:solidFill>
              <a:latin typeface="Verdana" pitchFamily="34" charset="0"/>
            </a:endParaRPr>
          </a:p>
        </p:txBody>
      </p:sp>
      <p:sp>
        <p:nvSpPr>
          <p:cNvPr id="18435" name="Rectangle 1"/>
          <p:cNvSpPr>
            <a:spLocks noChangeArrowheads="1"/>
          </p:cNvSpPr>
          <p:nvPr/>
        </p:nvSpPr>
        <p:spPr bwMode="auto">
          <a:xfrm>
            <a:off x="683568" y="1379561"/>
            <a:ext cx="7346480" cy="5201424"/>
          </a:xfrm>
          <a:prstGeom prst="rect">
            <a:avLst/>
          </a:prstGeom>
          <a:noFill/>
          <a:ln w="9525">
            <a:noFill/>
            <a:miter lim="800000"/>
            <a:headEnd/>
            <a:tailEnd/>
          </a:ln>
        </p:spPr>
        <p:txBody>
          <a:bodyPr wrap="square">
            <a:spAutoFit/>
          </a:bodyPr>
          <a:lstStyle/>
          <a:p>
            <a:pPr marL="457200" indent="-457200" fontAlgn="auto">
              <a:spcBef>
                <a:spcPts val="0"/>
              </a:spcBef>
              <a:spcAft>
                <a:spcPts val="0"/>
              </a:spcAft>
              <a:buFont typeface="Arial" panose="020B0604020202020204" pitchFamily="34" charset="0"/>
              <a:buChar char="•"/>
            </a:pPr>
            <a:r>
              <a:rPr lang="en-GB" sz="2800" dirty="0">
                <a:solidFill>
                  <a:prstClr val="black"/>
                </a:solidFill>
                <a:latin typeface="Arial" panose="020B0604020202020204" pitchFamily="34" charset="0"/>
                <a:cs typeface="Arial" panose="020B0604020202020204" pitchFamily="34" charset="0"/>
              </a:rPr>
              <a:t>Local arrangements / reducing statutory control</a:t>
            </a:r>
          </a:p>
          <a:p>
            <a:pPr marL="457200" indent="-457200" fontAlgn="auto">
              <a:spcBef>
                <a:spcPts val="0"/>
              </a:spcBef>
              <a:spcAft>
                <a:spcPts val="0"/>
              </a:spcAft>
              <a:buFont typeface="Arial" panose="020B0604020202020204" pitchFamily="34" charset="0"/>
              <a:buChar char="•"/>
            </a:pPr>
            <a:r>
              <a:rPr lang="en-GB" sz="2800" dirty="0">
                <a:solidFill>
                  <a:prstClr val="black"/>
                </a:solidFill>
                <a:latin typeface="Arial" panose="020B0604020202020204" pitchFamily="34" charset="0"/>
                <a:cs typeface="Arial" panose="020B0604020202020204" pitchFamily="34" charset="0"/>
              </a:rPr>
              <a:t>Early help</a:t>
            </a:r>
          </a:p>
          <a:p>
            <a:pPr marL="457200" indent="-457200" fontAlgn="auto">
              <a:spcBef>
                <a:spcPts val="0"/>
              </a:spcBef>
              <a:spcAft>
                <a:spcPts val="0"/>
              </a:spcAft>
              <a:buFont typeface="Arial" panose="020B0604020202020204" pitchFamily="34" charset="0"/>
              <a:buChar char="•"/>
            </a:pPr>
            <a:r>
              <a:rPr lang="en-GB" sz="2800" dirty="0">
                <a:solidFill>
                  <a:prstClr val="black"/>
                </a:solidFill>
                <a:latin typeface="Arial" panose="020B0604020202020204" pitchFamily="34" charset="0"/>
                <a:cs typeface="Arial" panose="020B0604020202020204" pitchFamily="34" charset="0"/>
              </a:rPr>
              <a:t>Shared assessments – </a:t>
            </a:r>
          </a:p>
          <a:p>
            <a:pPr marL="1371600" lvl="2" indent="-457200" fontAlgn="auto">
              <a:spcBef>
                <a:spcPts val="0"/>
              </a:spcBef>
              <a:spcAft>
                <a:spcPts val="0"/>
              </a:spcAft>
              <a:buFont typeface="Arial" panose="020B0604020202020204" pitchFamily="34" charset="0"/>
              <a:buChar char="•"/>
            </a:pPr>
            <a:r>
              <a:rPr lang="en-GB" sz="2800" dirty="0">
                <a:solidFill>
                  <a:prstClr val="black"/>
                </a:solidFill>
                <a:latin typeface="Arial" panose="020B0604020202020204" pitchFamily="34" charset="0"/>
                <a:cs typeface="Arial" panose="020B0604020202020204" pitchFamily="34" charset="0"/>
              </a:rPr>
              <a:t>Managing risk</a:t>
            </a:r>
          </a:p>
          <a:p>
            <a:pPr marL="1371600" lvl="2" indent="-457200" fontAlgn="auto">
              <a:spcBef>
                <a:spcPts val="0"/>
              </a:spcBef>
              <a:spcAft>
                <a:spcPts val="0"/>
              </a:spcAft>
              <a:buFont typeface="Arial" panose="020B0604020202020204" pitchFamily="34" charset="0"/>
              <a:buChar char="•"/>
            </a:pPr>
            <a:r>
              <a:rPr lang="en-GB" sz="2800" dirty="0">
                <a:solidFill>
                  <a:prstClr val="black"/>
                </a:solidFill>
                <a:latin typeface="Arial" panose="020B0604020202020204" pitchFamily="34" charset="0"/>
                <a:cs typeface="Arial" panose="020B0604020202020204" pitchFamily="34" charset="0"/>
              </a:rPr>
              <a:t>Timely</a:t>
            </a:r>
          </a:p>
          <a:p>
            <a:pPr marL="1371600" lvl="2" indent="-457200" fontAlgn="auto">
              <a:spcBef>
                <a:spcPts val="0"/>
              </a:spcBef>
              <a:spcAft>
                <a:spcPts val="0"/>
              </a:spcAft>
              <a:buFont typeface="Arial" panose="020B0604020202020204" pitchFamily="34" charset="0"/>
              <a:buChar char="•"/>
            </a:pPr>
            <a:r>
              <a:rPr lang="en-GB" sz="2800" dirty="0">
                <a:solidFill>
                  <a:prstClr val="black"/>
                </a:solidFill>
                <a:latin typeface="Arial" panose="020B0604020202020204" pitchFamily="34" charset="0"/>
                <a:cs typeface="Arial" panose="020B0604020202020204" pitchFamily="34" charset="0"/>
              </a:rPr>
              <a:t>Transparent</a:t>
            </a:r>
          </a:p>
          <a:p>
            <a:pPr marL="1371600" lvl="2" indent="-457200" fontAlgn="auto">
              <a:spcBef>
                <a:spcPts val="0"/>
              </a:spcBef>
              <a:spcAft>
                <a:spcPts val="0"/>
              </a:spcAft>
              <a:buFont typeface="Arial" panose="020B0604020202020204" pitchFamily="34" charset="0"/>
              <a:buChar char="•"/>
            </a:pPr>
            <a:r>
              <a:rPr lang="en-GB" sz="2800" dirty="0">
                <a:solidFill>
                  <a:prstClr val="black"/>
                </a:solidFill>
                <a:latin typeface="Arial" panose="020B0604020202020204" pitchFamily="34" charset="0"/>
                <a:cs typeface="Arial" panose="020B0604020202020204" pitchFamily="34" charset="0"/>
              </a:rPr>
              <a:t>Proportionate</a:t>
            </a:r>
          </a:p>
          <a:p>
            <a:pPr marL="457200" indent="-457200" fontAlgn="auto">
              <a:spcBef>
                <a:spcPts val="0"/>
              </a:spcBef>
              <a:spcAft>
                <a:spcPts val="0"/>
              </a:spcAft>
              <a:buFont typeface="Arial" panose="020B0604020202020204" pitchFamily="34" charset="0"/>
              <a:buChar char="•"/>
            </a:pPr>
            <a:r>
              <a:rPr lang="en-GB" sz="2800" dirty="0">
                <a:solidFill>
                  <a:prstClr val="black"/>
                </a:solidFill>
                <a:latin typeface="Arial" panose="020B0604020202020204" pitchFamily="34" charset="0"/>
                <a:cs typeface="Arial" panose="020B0604020202020204" pitchFamily="34" charset="0"/>
              </a:rPr>
              <a:t>Listening to children</a:t>
            </a:r>
          </a:p>
          <a:p>
            <a:pPr marL="457200" indent="-457200" fontAlgn="auto">
              <a:spcBef>
                <a:spcPts val="0"/>
              </a:spcBef>
              <a:spcAft>
                <a:spcPts val="0"/>
              </a:spcAft>
              <a:buFont typeface="Arial" panose="020B0604020202020204" pitchFamily="34" charset="0"/>
              <a:buChar char="•"/>
            </a:pPr>
            <a:r>
              <a:rPr lang="en-GB" sz="2800" dirty="0">
                <a:solidFill>
                  <a:prstClr val="black"/>
                </a:solidFill>
                <a:latin typeface="Arial" panose="020B0604020202020204" pitchFamily="34" charset="0"/>
                <a:cs typeface="Arial" panose="020B0604020202020204" pitchFamily="34" charset="0"/>
              </a:rPr>
              <a:t>Information sharing</a:t>
            </a:r>
          </a:p>
          <a:p>
            <a:pPr marL="457200" indent="-457200" fontAlgn="auto">
              <a:spcBef>
                <a:spcPts val="0"/>
              </a:spcBef>
              <a:spcAft>
                <a:spcPts val="0"/>
              </a:spcAft>
              <a:buFont typeface="Arial" panose="020B0604020202020204" pitchFamily="34" charset="0"/>
              <a:buChar char="•"/>
            </a:pPr>
            <a:r>
              <a:rPr lang="en-GB" sz="2800" dirty="0">
                <a:solidFill>
                  <a:prstClr val="black"/>
                </a:solidFill>
                <a:latin typeface="Arial" panose="020B0604020202020204" pitchFamily="34" charset="0"/>
                <a:cs typeface="Arial" panose="020B0604020202020204" pitchFamily="34" charset="0"/>
              </a:rPr>
              <a:t>Supervision &amp; support</a:t>
            </a:r>
          </a:p>
          <a:p>
            <a:pPr fontAlgn="auto">
              <a:spcBef>
                <a:spcPts val="0"/>
              </a:spcBef>
              <a:spcAft>
                <a:spcPts val="0"/>
              </a:spcAft>
              <a:defRPr/>
            </a:pPr>
            <a:endParaRPr lang="en-GB" dirty="0" smtClean="0">
              <a:solidFill>
                <a:prstClr val="black"/>
              </a:solidFill>
            </a:endParaRPr>
          </a:p>
        </p:txBody>
      </p:sp>
      <p:pic>
        <p:nvPicPr>
          <p:cNvPr id="5" name="Picture 4" descr="nass_logo.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84168" y="5517232"/>
            <a:ext cx="2249771" cy="866191"/>
          </a:xfrm>
          <a:prstGeom prst="rect">
            <a:avLst/>
          </a:prstGeom>
        </p:spPr>
      </p:pic>
    </p:spTree>
    <p:extLst>
      <p:ext uri="{BB962C8B-B14F-4D97-AF65-F5344CB8AC3E}">
        <p14:creationId xmlns:p14="http://schemas.microsoft.com/office/powerpoint/2010/main" val="388428579"/>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8"/>
          <p:cNvSpPr txBox="1">
            <a:spLocks noChangeArrowheads="1"/>
          </p:cNvSpPr>
          <p:nvPr/>
        </p:nvSpPr>
        <p:spPr bwMode="auto">
          <a:xfrm>
            <a:off x="214313" y="457200"/>
            <a:ext cx="7643812" cy="523220"/>
          </a:xfrm>
          <a:prstGeom prst="rect">
            <a:avLst/>
          </a:prstGeom>
          <a:noFill/>
          <a:ln w="9525">
            <a:noFill/>
            <a:miter lim="800000"/>
            <a:headEnd/>
            <a:tailEnd/>
          </a:ln>
        </p:spPr>
        <p:txBody>
          <a:bodyPr lIns="0" tIns="0" rIns="0" bIns="0">
            <a:spAutoFit/>
          </a:bodyPr>
          <a:lstStyle/>
          <a:p>
            <a:pPr fontAlgn="auto">
              <a:spcBef>
                <a:spcPts val="0"/>
              </a:spcBef>
              <a:spcAft>
                <a:spcPts val="0"/>
              </a:spcAft>
              <a:defRPr/>
            </a:pPr>
            <a:r>
              <a:rPr lang="en-GB" sz="3400" b="1" dirty="0" smtClean="0">
                <a:solidFill>
                  <a:srgbClr val="9BBB59"/>
                </a:solidFill>
              </a:rPr>
              <a:t>Changes in WT 2015</a:t>
            </a:r>
            <a:endParaRPr lang="en-US" sz="3400" dirty="0">
              <a:solidFill>
                <a:srgbClr val="9BBB59"/>
              </a:solidFill>
              <a:latin typeface="Verdana" pitchFamily="34" charset="0"/>
            </a:endParaRPr>
          </a:p>
        </p:txBody>
      </p:sp>
      <p:sp>
        <p:nvSpPr>
          <p:cNvPr id="18435" name="Rectangle 1"/>
          <p:cNvSpPr>
            <a:spLocks noChangeArrowheads="1"/>
          </p:cNvSpPr>
          <p:nvPr/>
        </p:nvSpPr>
        <p:spPr bwMode="auto">
          <a:xfrm>
            <a:off x="493095" y="1124744"/>
            <a:ext cx="7346480" cy="5509200"/>
          </a:xfrm>
          <a:prstGeom prst="rect">
            <a:avLst/>
          </a:prstGeom>
          <a:noFill/>
          <a:ln w="9525">
            <a:noFill/>
            <a:miter lim="800000"/>
            <a:headEnd/>
            <a:tailEnd/>
          </a:ln>
        </p:spPr>
        <p:txBody>
          <a:bodyPr wrap="square">
            <a:spAutoFit/>
          </a:bodyPr>
          <a:lstStyle/>
          <a:p>
            <a:pPr marL="457200" indent="-457200" fontAlgn="auto">
              <a:spcBef>
                <a:spcPts val="0"/>
              </a:spcBef>
              <a:spcAft>
                <a:spcPts val="600"/>
              </a:spcAft>
              <a:buFont typeface="Arial" panose="020B0604020202020204" pitchFamily="34" charset="0"/>
              <a:buChar char="•"/>
            </a:pPr>
            <a:r>
              <a:rPr lang="en-GB" sz="2400" dirty="0" smtClean="0">
                <a:solidFill>
                  <a:prstClr val="black"/>
                </a:solidFill>
                <a:latin typeface="Arial" panose="020B0604020202020204" pitchFamily="34" charset="0"/>
                <a:cs typeface="Arial" panose="020B0604020202020204" pitchFamily="34" charset="0"/>
              </a:rPr>
              <a:t>Changes to the LADO role:</a:t>
            </a:r>
          </a:p>
          <a:p>
            <a:pPr marL="914400" lvl="1" indent="-457200">
              <a:spcAft>
                <a:spcPts val="600"/>
              </a:spcAft>
              <a:buFont typeface="Arial" panose="020B0604020202020204" pitchFamily="34" charset="0"/>
              <a:buChar char="•"/>
            </a:pPr>
            <a:r>
              <a:rPr lang="en-GB" sz="2400" dirty="0" smtClean="0">
                <a:solidFill>
                  <a:prstClr val="black"/>
                </a:solidFill>
                <a:latin typeface="Arial" panose="020B0604020202020204" pitchFamily="34" charset="0"/>
                <a:cs typeface="Arial" panose="020B0604020202020204" pitchFamily="34" charset="0"/>
              </a:rPr>
              <a:t>Now the DO (designated officer)</a:t>
            </a:r>
          </a:p>
          <a:p>
            <a:pPr marL="914400" lvl="1" indent="-457200">
              <a:spcAft>
                <a:spcPts val="600"/>
              </a:spcAft>
              <a:buFont typeface="Arial" panose="020B0604020202020204" pitchFamily="34" charset="0"/>
              <a:buChar char="•"/>
            </a:pPr>
            <a:r>
              <a:rPr lang="en-GB" sz="2400" dirty="0" smtClean="0">
                <a:solidFill>
                  <a:prstClr val="black"/>
                </a:solidFill>
                <a:latin typeface="Arial" panose="020B0604020202020204" pitchFamily="34" charset="0"/>
                <a:cs typeface="Arial" panose="020B0604020202020204" pitchFamily="34" charset="0"/>
              </a:rPr>
              <a:t>Doesn’t have to be a specific person</a:t>
            </a:r>
          </a:p>
          <a:p>
            <a:pPr marL="914400" lvl="1" indent="-457200">
              <a:spcAft>
                <a:spcPts val="600"/>
              </a:spcAft>
              <a:buFont typeface="Arial" panose="020B0604020202020204" pitchFamily="34" charset="0"/>
              <a:buChar char="•"/>
            </a:pPr>
            <a:r>
              <a:rPr lang="en-GB" sz="2400" dirty="0" smtClean="0">
                <a:solidFill>
                  <a:prstClr val="black"/>
                </a:solidFill>
                <a:latin typeface="Arial" panose="020B0604020202020204" pitchFamily="34" charset="0"/>
                <a:cs typeface="Arial" panose="020B0604020202020204" pitchFamily="34" charset="0"/>
              </a:rPr>
              <a:t>LAs can choose to route allegations through children’s social care</a:t>
            </a:r>
            <a:endParaRPr lang="en-GB" sz="2400" dirty="0">
              <a:solidFill>
                <a:prstClr val="black"/>
              </a:solidFill>
              <a:latin typeface="Arial" panose="020B0604020202020204" pitchFamily="34" charset="0"/>
              <a:cs typeface="Arial" panose="020B0604020202020204" pitchFamily="34" charset="0"/>
            </a:endParaRPr>
          </a:p>
          <a:p>
            <a:pPr marL="457200" indent="-457200" fontAlgn="auto">
              <a:spcBef>
                <a:spcPts val="0"/>
              </a:spcBef>
              <a:spcAft>
                <a:spcPts val="600"/>
              </a:spcAft>
              <a:buFont typeface="Arial" panose="020B0604020202020204" pitchFamily="34" charset="0"/>
              <a:buChar char="•"/>
            </a:pPr>
            <a:r>
              <a:rPr lang="en-GB" sz="2400" dirty="0" smtClean="0">
                <a:solidFill>
                  <a:prstClr val="black"/>
                </a:solidFill>
                <a:latin typeface="Arial" panose="020B0604020202020204" pitchFamily="34" charset="0"/>
                <a:cs typeface="Arial" panose="020B0604020202020204" pitchFamily="34" charset="0"/>
              </a:rPr>
              <a:t>Clarification that WT applies to schools</a:t>
            </a:r>
          </a:p>
          <a:p>
            <a:pPr marL="457200" indent="-457200" fontAlgn="auto">
              <a:spcBef>
                <a:spcPts val="0"/>
              </a:spcBef>
              <a:spcAft>
                <a:spcPts val="600"/>
              </a:spcAft>
              <a:buFont typeface="Arial" panose="020B0604020202020204" pitchFamily="34" charset="0"/>
              <a:buChar char="•"/>
            </a:pPr>
            <a:r>
              <a:rPr lang="en-GB" sz="2400" dirty="0" smtClean="0">
                <a:solidFill>
                  <a:prstClr val="black"/>
                </a:solidFill>
                <a:latin typeface="Arial" panose="020B0604020202020204" pitchFamily="34" charset="0"/>
                <a:cs typeface="Arial" panose="020B0604020202020204" pitchFamily="34" charset="0"/>
              </a:rPr>
              <a:t>All organisations must have whistleblowing arrangements which are covered in training /  staff </a:t>
            </a:r>
            <a:r>
              <a:rPr lang="en-GB" sz="2400" dirty="0" err="1" smtClean="0">
                <a:solidFill>
                  <a:prstClr val="black"/>
                </a:solidFill>
                <a:latin typeface="Arial" panose="020B0604020202020204" pitchFamily="34" charset="0"/>
                <a:cs typeface="Arial" panose="020B0604020202020204" pitchFamily="34" charset="0"/>
              </a:rPr>
              <a:t>CoC</a:t>
            </a:r>
            <a:endParaRPr lang="en-GB" sz="2400" dirty="0">
              <a:solidFill>
                <a:prstClr val="black"/>
              </a:solidFill>
              <a:latin typeface="Arial" panose="020B0604020202020204" pitchFamily="34" charset="0"/>
              <a:cs typeface="Arial" panose="020B0604020202020204" pitchFamily="34" charset="0"/>
            </a:endParaRPr>
          </a:p>
          <a:p>
            <a:pPr marL="457200" indent="-457200" fontAlgn="auto">
              <a:spcBef>
                <a:spcPts val="0"/>
              </a:spcBef>
              <a:spcAft>
                <a:spcPts val="600"/>
              </a:spcAft>
              <a:buFont typeface="Arial" panose="020B0604020202020204" pitchFamily="34" charset="0"/>
              <a:buChar char="•"/>
            </a:pPr>
            <a:r>
              <a:rPr lang="en-GB" sz="2400" dirty="0" smtClean="0">
                <a:solidFill>
                  <a:prstClr val="black"/>
                </a:solidFill>
                <a:latin typeface="Arial" panose="020B0604020202020204" pitchFamily="34" charset="0"/>
                <a:cs typeface="Arial" panose="020B0604020202020204" pitchFamily="34" charset="0"/>
              </a:rPr>
              <a:t>Changes to part 3:</a:t>
            </a:r>
          </a:p>
          <a:p>
            <a:pPr marL="914400" lvl="1" indent="-457200">
              <a:spcAft>
                <a:spcPts val="600"/>
              </a:spcAft>
              <a:buFont typeface="Arial" panose="020B0604020202020204" pitchFamily="34" charset="0"/>
              <a:buChar char="•"/>
            </a:pPr>
            <a:r>
              <a:rPr lang="en-GB" sz="2400" dirty="0" smtClean="0">
                <a:solidFill>
                  <a:prstClr val="black"/>
                </a:solidFill>
                <a:latin typeface="Arial" panose="020B0604020202020204" pitchFamily="34" charset="0"/>
                <a:cs typeface="Arial" panose="020B0604020202020204" pitchFamily="34" charset="0"/>
              </a:rPr>
              <a:t>Clarification for LAs of notifiable incidents</a:t>
            </a:r>
          </a:p>
          <a:p>
            <a:pPr marL="914400" lvl="1" indent="-457200">
              <a:spcAft>
                <a:spcPts val="600"/>
              </a:spcAft>
              <a:buFont typeface="Arial" panose="020B0604020202020204" pitchFamily="34" charset="0"/>
              <a:buChar char="•"/>
            </a:pPr>
            <a:r>
              <a:rPr lang="en-GB" sz="2400" dirty="0" smtClean="0">
                <a:solidFill>
                  <a:prstClr val="black"/>
                </a:solidFill>
                <a:latin typeface="Arial" panose="020B0604020202020204" pitchFamily="34" charset="0"/>
                <a:cs typeface="Arial" panose="020B0604020202020204" pitchFamily="34" charset="0"/>
              </a:rPr>
              <a:t>Definition of ‘serious harm’ clarified in                 relation to SCR threshold</a:t>
            </a:r>
            <a:endParaRPr lang="en-GB" sz="2400" dirty="0">
              <a:solidFill>
                <a:prstClr val="black"/>
              </a:solidFill>
              <a:latin typeface="Arial" panose="020B0604020202020204" pitchFamily="34" charset="0"/>
              <a:cs typeface="Arial" panose="020B0604020202020204" pitchFamily="34" charset="0"/>
            </a:endParaRPr>
          </a:p>
        </p:txBody>
      </p:sp>
      <p:pic>
        <p:nvPicPr>
          <p:cNvPr id="5" name="Picture 4" descr="nass_logo.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88224" y="5733256"/>
            <a:ext cx="2249771" cy="866191"/>
          </a:xfrm>
          <a:prstGeom prst="rect">
            <a:avLst/>
          </a:prstGeom>
        </p:spPr>
      </p:pic>
    </p:spTree>
    <p:extLst>
      <p:ext uri="{BB962C8B-B14F-4D97-AF65-F5344CB8AC3E}">
        <p14:creationId xmlns:p14="http://schemas.microsoft.com/office/powerpoint/2010/main" val="2394741721"/>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8"/>
          <p:cNvSpPr txBox="1">
            <a:spLocks noChangeArrowheads="1"/>
          </p:cNvSpPr>
          <p:nvPr/>
        </p:nvSpPr>
        <p:spPr bwMode="auto">
          <a:xfrm>
            <a:off x="428596" y="285728"/>
            <a:ext cx="6096000" cy="1107996"/>
          </a:xfrm>
          <a:prstGeom prst="rect">
            <a:avLst/>
          </a:prstGeom>
          <a:noFill/>
          <a:ln w="9525">
            <a:noFill/>
            <a:miter lim="800000"/>
            <a:headEnd/>
            <a:tailEnd/>
          </a:ln>
        </p:spPr>
        <p:txBody>
          <a:bodyPr lIns="0" tIns="0" rIns="0" bIns="0">
            <a:spAutoFit/>
          </a:bodyPr>
          <a:lstStyle/>
          <a:p>
            <a:r>
              <a:rPr lang="en-US" sz="3600" dirty="0" smtClean="0">
                <a:solidFill>
                  <a:srgbClr val="9BBB59">
                    <a:lumMod val="75000"/>
                  </a:srgbClr>
                </a:solidFill>
                <a:latin typeface="Verdana" pitchFamily="34" charset="0"/>
              </a:rPr>
              <a:t>Keeping children safe in education 2015</a:t>
            </a:r>
            <a:endParaRPr lang="en-US" sz="3600" dirty="0">
              <a:solidFill>
                <a:srgbClr val="9BBB59">
                  <a:lumMod val="75000"/>
                </a:srgbClr>
              </a:solidFill>
              <a:latin typeface="Verdana" pitchFamily="34" charset="0"/>
            </a:endParaRPr>
          </a:p>
        </p:txBody>
      </p:sp>
      <p:sp>
        <p:nvSpPr>
          <p:cNvPr id="6149" name="Rectangle 1"/>
          <p:cNvSpPr>
            <a:spLocks noChangeArrowheads="1"/>
          </p:cNvSpPr>
          <p:nvPr/>
        </p:nvSpPr>
        <p:spPr bwMode="auto">
          <a:xfrm>
            <a:off x="611561" y="1988840"/>
            <a:ext cx="6624735" cy="3933384"/>
          </a:xfrm>
          <a:prstGeom prst="rect">
            <a:avLst/>
          </a:prstGeom>
          <a:noFill/>
          <a:ln w="9525">
            <a:noFill/>
            <a:miter lim="800000"/>
            <a:headEnd/>
            <a:tailEnd/>
          </a:ln>
        </p:spPr>
        <p:txBody>
          <a:bodyPr wrap="square">
            <a:spAutoFit/>
          </a:bodyPr>
          <a:lstStyle/>
          <a:p>
            <a:pPr>
              <a:lnSpc>
                <a:spcPct val="80000"/>
              </a:lnSpc>
            </a:pPr>
            <a:r>
              <a:rPr lang="en-US" sz="2400" i="1" dirty="0" smtClean="0">
                <a:solidFill>
                  <a:prstClr val="black"/>
                </a:solidFill>
                <a:latin typeface="Arial" charset="0"/>
              </a:rPr>
              <a:t>“Where a child is suffering significant harm, or is likely to do so, action should be taken to protect that child. Action should also be taken to promote the welfare of a child in need of additional support, even if they are not suffering harm or at immediate risk.” </a:t>
            </a:r>
          </a:p>
          <a:p>
            <a:pPr>
              <a:lnSpc>
                <a:spcPct val="80000"/>
              </a:lnSpc>
            </a:pPr>
            <a:endParaRPr lang="en-US" sz="2400" i="1" dirty="0" smtClean="0">
              <a:solidFill>
                <a:prstClr val="black"/>
              </a:solidFill>
              <a:latin typeface="Arial" charset="0"/>
            </a:endParaRPr>
          </a:p>
          <a:p>
            <a:pPr>
              <a:lnSpc>
                <a:spcPct val="80000"/>
              </a:lnSpc>
            </a:pPr>
            <a:endParaRPr lang="en-US" sz="2400" i="1" dirty="0">
              <a:solidFill>
                <a:prstClr val="black"/>
              </a:solidFill>
              <a:latin typeface="Arial" charset="0"/>
            </a:endParaRPr>
          </a:p>
          <a:p>
            <a:pPr>
              <a:lnSpc>
                <a:spcPct val="80000"/>
              </a:lnSpc>
            </a:pPr>
            <a:r>
              <a:rPr lang="en-US" sz="2400" i="1" dirty="0" smtClean="0">
                <a:solidFill>
                  <a:prstClr val="black"/>
                </a:solidFill>
                <a:latin typeface="Arial" charset="0"/>
              </a:rPr>
              <a:t>“Anybody can make a referral. If the child’s situation does not appear to be improving the staff member with concerns should press for re-consideration.”</a:t>
            </a:r>
          </a:p>
          <a:p>
            <a:pPr>
              <a:lnSpc>
                <a:spcPct val="80000"/>
              </a:lnSpc>
            </a:pPr>
            <a:endParaRPr lang="en-GB" sz="2400" i="1" dirty="0">
              <a:solidFill>
                <a:prstClr val="black"/>
              </a:solidFill>
            </a:endParaRPr>
          </a:p>
        </p:txBody>
      </p:sp>
      <p:pic>
        <p:nvPicPr>
          <p:cNvPr id="5" name="Picture 4" descr="nass_logo.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84168" y="5517232"/>
            <a:ext cx="2249771" cy="866191"/>
          </a:xfrm>
          <a:prstGeom prst="rect">
            <a:avLst/>
          </a:prstGeom>
        </p:spPr>
      </p:pic>
    </p:spTree>
    <p:extLst>
      <p:ext uri="{BB962C8B-B14F-4D97-AF65-F5344CB8AC3E}">
        <p14:creationId xmlns:p14="http://schemas.microsoft.com/office/powerpoint/2010/main" val="3913810372"/>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8"/>
          <p:cNvSpPr txBox="1">
            <a:spLocks noChangeArrowheads="1"/>
          </p:cNvSpPr>
          <p:nvPr/>
        </p:nvSpPr>
        <p:spPr bwMode="auto">
          <a:xfrm>
            <a:off x="214312" y="332656"/>
            <a:ext cx="8390135" cy="1231106"/>
          </a:xfrm>
          <a:prstGeom prst="rect">
            <a:avLst/>
          </a:prstGeom>
          <a:noFill/>
          <a:ln w="9525">
            <a:noFill/>
            <a:miter lim="800000"/>
            <a:headEnd/>
            <a:tailEnd/>
          </a:ln>
        </p:spPr>
        <p:txBody>
          <a:bodyPr wrap="square" lIns="0" tIns="0" rIns="0" bIns="0">
            <a:spAutoFit/>
          </a:bodyPr>
          <a:lstStyle/>
          <a:p>
            <a:pPr>
              <a:defRPr/>
            </a:pPr>
            <a:r>
              <a:rPr lang="en-US" sz="4000" dirty="0" smtClean="0">
                <a:solidFill>
                  <a:schemeClr val="accent3">
                    <a:lumMod val="75000"/>
                  </a:schemeClr>
                </a:solidFill>
                <a:latin typeface="Verdana" pitchFamily="34" charset="0"/>
              </a:rPr>
              <a:t>The </a:t>
            </a:r>
            <a:r>
              <a:rPr lang="en-US" sz="4000" dirty="0">
                <a:solidFill>
                  <a:schemeClr val="accent3">
                    <a:lumMod val="75000"/>
                  </a:schemeClr>
                </a:solidFill>
                <a:latin typeface="Verdana" pitchFamily="34" charset="0"/>
              </a:rPr>
              <a:t>5 main aspects of safeguarding </a:t>
            </a:r>
            <a:r>
              <a:rPr lang="en-US" sz="4000" dirty="0" smtClean="0">
                <a:solidFill>
                  <a:schemeClr val="accent3">
                    <a:lumMod val="75000"/>
                  </a:schemeClr>
                </a:solidFill>
                <a:latin typeface="Verdana" pitchFamily="34" charset="0"/>
              </a:rPr>
              <a:t>arrangements</a:t>
            </a:r>
            <a:r>
              <a:rPr lang="en-GB" sz="4000" b="1" dirty="0" smtClean="0">
                <a:solidFill>
                  <a:schemeClr val="accent3"/>
                </a:solidFill>
              </a:rPr>
              <a:t> </a:t>
            </a:r>
            <a:endParaRPr lang="en-US" sz="4000" dirty="0">
              <a:solidFill>
                <a:schemeClr val="accent3"/>
              </a:solidFill>
              <a:latin typeface="Verdana" pitchFamily="34" charset="0"/>
            </a:endParaRPr>
          </a:p>
        </p:txBody>
      </p:sp>
      <p:sp>
        <p:nvSpPr>
          <p:cNvPr id="18435" name="Rectangle 1"/>
          <p:cNvSpPr>
            <a:spLocks noChangeArrowheads="1"/>
          </p:cNvSpPr>
          <p:nvPr/>
        </p:nvSpPr>
        <p:spPr bwMode="auto">
          <a:xfrm>
            <a:off x="395536" y="1844824"/>
            <a:ext cx="7567886" cy="4154984"/>
          </a:xfrm>
          <a:prstGeom prst="rect">
            <a:avLst/>
          </a:prstGeom>
          <a:noFill/>
          <a:ln w="9525">
            <a:noFill/>
            <a:miter lim="800000"/>
            <a:headEnd/>
            <a:tailEnd/>
          </a:ln>
        </p:spPr>
        <p:txBody>
          <a:bodyPr wrap="square">
            <a:spAutoFit/>
          </a:bodyPr>
          <a:lstStyle/>
          <a:p>
            <a:pPr marL="457200" indent="-457200">
              <a:spcAft>
                <a:spcPts val="1200"/>
              </a:spcAft>
              <a:buFont typeface="Arial" pitchFamily="34" charset="0"/>
              <a:buChar char="•"/>
            </a:pPr>
            <a:r>
              <a:rPr lang="en-GB" sz="2800" dirty="0">
                <a:latin typeface="Arial" charset="0"/>
                <a:cs typeface="Arial" charset="0"/>
              </a:rPr>
              <a:t>Extent to which leaders create a safe culture</a:t>
            </a:r>
          </a:p>
          <a:p>
            <a:pPr marL="457200" indent="-457200">
              <a:spcAft>
                <a:spcPts val="1200"/>
              </a:spcAft>
              <a:buFont typeface="Arial" pitchFamily="34" charset="0"/>
              <a:buChar char="•"/>
            </a:pPr>
            <a:r>
              <a:rPr lang="en-GB" sz="2800" dirty="0">
                <a:latin typeface="Arial" charset="0"/>
                <a:cs typeface="Arial" charset="0"/>
              </a:rPr>
              <a:t>Application &amp; effectiveness of safeguarding policies &amp; safer recruitment</a:t>
            </a:r>
          </a:p>
          <a:p>
            <a:pPr marL="457200" indent="-457200">
              <a:spcAft>
                <a:spcPts val="1200"/>
              </a:spcAft>
              <a:buFont typeface="Arial" pitchFamily="34" charset="0"/>
              <a:buChar char="•"/>
            </a:pPr>
            <a:r>
              <a:rPr lang="en-GB" sz="2800" dirty="0">
                <a:latin typeface="Arial" charset="0"/>
                <a:cs typeface="Arial" charset="0"/>
              </a:rPr>
              <a:t>Quality of safeguarding practice</a:t>
            </a:r>
          </a:p>
          <a:p>
            <a:pPr marL="457200" indent="-457200">
              <a:spcAft>
                <a:spcPts val="1200"/>
              </a:spcAft>
              <a:buFont typeface="Arial" pitchFamily="34" charset="0"/>
              <a:buChar char="•"/>
            </a:pPr>
            <a:r>
              <a:rPr lang="en-GB" sz="2800" dirty="0">
                <a:latin typeface="Arial" charset="0"/>
                <a:cs typeface="Arial" charset="0"/>
              </a:rPr>
              <a:t>Timeliness of response to any concerns </a:t>
            </a:r>
          </a:p>
          <a:p>
            <a:pPr marL="457200" indent="-457200">
              <a:spcAft>
                <a:spcPts val="1200"/>
              </a:spcAft>
              <a:buFont typeface="Arial" pitchFamily="34" charset="0"/>
              <a:buChar char="•"/>
            </a:pPr>
            <a:r>
              <a:rPr lang="en-GB" sz="2800" dirty="0">
                <a:latin typeface="Arial" charset="0"/>
                <a:cs typeface="Arial" charset="0"/>
              </a:rPr>
              <a:t>Quality of multi-agency plans </a:t>
            </a:r>
            <a:r>
              <a:rPr lang="en-GB" sz="2800" dirty="0">
                <a:solidFill>
                  <a:schemeClr val="tx1"/>
                </a:solidFill>
              </a:rPr>
              <a:t/>
            </a:r>
            <a:br>
              <a:rPr lang="en-GB" sz="2800" dirty="0">
                <a:solidFill>
                  <a:schemeClr val="tx1"/>
                </a:solidFill>
              </a:rPr>
            </a:br>
            <a:endParaRPr lang="en-GB" sz="2800" dirty="0">
              <a:solidFill>
                <a:schemeClr val="tx1"/>
              </a:solidFill>
            </a:endParaRPr>
          </a:p>
        </p:txBody>
      </p:sp>
      <p:pic>
        <p:nvPicPr>
          <p:cNvPr id="5" name="Picture 4" descr="nass_logo.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84168" y="5517232"/>
            <a:ext cx="2249771" cy="866191"/>
          </a:xfrm>
          <a:prstGeom prst="rect">
            <a:avLst/>
          </a:prstGeom>
        </p:spPr>
      </p:pic>
    </p:spTree>
    <p:extLst>
      <p:ext uri="{BB962C8B-B14F-4D97-AF65-F5344CB8AC3E}">
        <p14:creationId xmlns:p14="http://schemas.microsoft.com/office/powerpoint/2010/main" val="2041168935"/>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rgbClr val="008000"/>
                </a:solidFill>
              </a:rPr>
              <a:t>What commonly goes wrong at inspection?</a:t>
            </a:r>
            <a:endParaRPr lang="en-US" dirty="0">
              <a:solidFill>
                <a:srgbClr val="008000"/>
              </a:solidFill>
            </a:endParaRPr>
          </a:p>
        </p:txBody>
      </p:sp>
      <p:sp>
        <p:nvSpPr>
          <p:cNvPr id="3" name="Content Placeholder 2"/>
          <p:cNvSpPr>
            <a:spLocks noGrp="1"/>
          </p:cNvSpPr>
          <p:nvPr>
            <p:ph idx="1"/>
          </p:nvPr>
        </p:nvSpPr>
        <p:spPr/>
        <p:txBody>
          <a:bodyPr>
            <a:normAutofit lnSpcReduction="10000"/>
          </a:bodyPr>
          <a:lstStyle/>
          <a:p>
            <a:r>
              <a:rPr lang="en-US" dirty="0" smtClean="0"/>
              <a:t>the failure to maintain a single central record of recruitment and vetting checks covering all adults who had regular contact with children insufficient child protection training </a:t>
            </a:r>
          </a:p>
          <a:p>
            <a:r>
              <a:rPr lang="en-US" dirty="0" smtClean="0"/>
              <a:t>key risk assessments not completed </a:t>
            </a:r>
          </a:p>
          <a:p>
            <a:r>
              <a:rPr lang="en-US" dirty="0" smtClean="0"/>
              <a:t>a failure by the governing body to monitor and review the policies to protect children. </a:t>
            </a:r>
          </a:p>
          <a:p>
            <a:pPr marL="0" indent="0">
              <a:buNone/>
            </a:pPr>
            <a:endParaRPr lang="en-US" dirty="0" smtClean="0"/>
          </a:p>
          <a:p>
            <a:pPr marL="0" indent="0">
              <a:buNone/>
            </a:pPr>
            <a:r>
              <a:rPr lang="en-US" sz="1600" dirty="0" smtClean="0"/>
              <a:t>From </a:t>
            </a:r>
            <a:r>
              <a:rPr lang="en-US" sz="1600" dirty="0" err="1" smtClean="0"/>
              <a:t>ofsted</a:t>
            </a:r>
            <a:r>
              <a:rPr lang="en-US" sz="1600" dirty="0" smtClean="0"/>
              <a:t> ‘Safeguarding in schools report ‘ 2011</a:t>
            </a:r>
            <a:endParaRPr lang="en-US" sz="1600" dirty="0"/>
          </a:p>
        </p:txBody>
      </p:sp>
      <p:pic>
        <p:nvPicPr>
          <p:cNvPr id="5" name="Picture 4" descr="nass_logo.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60232" y="5733256"/>
            <a:ext cx="2249771" cy="866191"/>
          </a:xfrm>
          <a:prstGeom prst="rect">
            <a:avLst/>
          </a:prstGeom>
        </p:spPr>
      </p:pic>
    </p:spTree>
    <p:extLst>
      <p:ext uri="{BB962C8B-B14F-4D97-AF65-F5344CB8AC3E}">
        <p14:creationId xmlns:p14="http://schemas.microsoft.com/office/powerpoint/2010/main" val="11806787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8000"/>
                </a:solidFill>
              </a:rPr>
              <a:t>But …</a:t>
            </a:r>
            <a:endParaRPr lang="en-US" dirty="0">
              <a:solidFill>
                <a:srgbClr val="008000"/>
              </a:solidFill>
            </a:endParaRPr>
          </a:p>
        </p:txBody>
      </p:sp>
      <p:sp>
        <p:nvSpPr>
          <p:cNvPr id="3" name="Content Placeholder 2"/>
          <p:cNvSpPr>
            <a:spLocks noGrp="1"/>
          </p:cNvSpPr>
          <p:nvPr>
            <p:ph idx="1"/>
          </p:nvPr>
        </p:nvSpPr>
        <p:spPr/>
        <p:txBody>
          <a:bodyPr/>
          <a:lstStyle/>
          <a:p>
            <a:r>
              <a:rPr lang="en-US" dirty="0" smtClean="0"/>
              <a:t>Very rare for schools to be judged inadequate solely on safeguarding issues</a:t>
            </a:r>
          </a:p>
          <a:p>
            <a:r>
              <a:rPr lang="en-US" dirty="0" smtClean="0"/>
              <a:t>Both inadequate and outstanding practice have close links to the quality of leadership and management</a:t>
            </a:r>
          </a:p>
          <a:p>
            <a:r>
              <a:rPr lang="en-US" dirty="0" smtClean="0"/>
              <a:t>Focus in schools since September and residential since April is IMPACT of provision on learners</a:t>
            </a:r>
            <a:endParaRPr lang="en-US" dirty="0"/>
          </a:p>
        </p:txBody>
      </p:sp>
      <p:pic>
        <p:nvPicPr>
          <p:cNvPr id="4" name="Picture 3" descr="nass_logo.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60232" y="5733256"/>
            <a:ext cx="2249771" cy="866191"/>
          </a:xfrm>
          <a:prstGeom prst="rect">
            <a:avLst/>
          </a:prstGeom>
        </p:spPr>
      </p:pic>
    </p:spTree>
    <p:extLst>
      <p:ext uri="{BB962C8B-B14F-4D97-AF65-F5344CB8AC3E}">
        <p14:creationId xmlns:p14="http://schemas.microsoft.com/office/powerpoint/2010/main" val="36802876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8"/>
          <p:cNvSpPr txBox="1">
            <a:spLocks noChangeArrowheads="1"/>
          </p:cNvSpPr>
          <p:nvPr/>
        </p:nvSpPr>
        <p:spPr bwMode="auto">
          <a:xfrm>
            <a:off x="214312" y="332656"/>
            <a:ext cx="8390135" cy="1231106"/>
          </a:xfrm>
          <a:prstGeom prst="rect">
            <a:avLst/>
          </a:prstGeom>
          <a:noFill/>
          <a:ln w="9525">
            <a:noFill/>
            <a:miter lim="800000"/>
            <a:headEnd/>
            <a:tailEnd/>
          </a:ln>
        </p:spPr>
        <p:txBody>
          <a:bodyPr wrap="square" lIns="0" tIns="0" rIns="0" bIns="0">
            <a:spAutoFit/>
          </a:bodyPr>
          <a:lstStyle/>
          <a:p>
            <a:pPr>
              <a:defRPr/>
            </a:pPr>
            <a:r>
              <a:rPr lang="en-US" sz="4000" dirty="0" smtClean="0">
                <a:solidFill>
                  <a:schemeClr val="accent3">
                    <a:lumMod val="75000"/>
                  </a:schemeClr>
                </a:solidFill>
                <a:latin typeface="Verdana" pitchFamily="34" charset="0"/>
              </a:rPr>
              <a:t>Signs </a:t>
            </a:r>
            <a:r>
              <a:rPr lang="en-US" sz="4000" dirty="0">
                <a:solidFill>
                  <a:schemeClr val="accent3">
                    <a:lumMod val="75000"/>
                  </a:schemeClr>
                </a:solidFill>
                <a:latin typeface="Verdana" pitchFamily="34" charset="0"/>
              </a:rPr>
              <a:t>of successful safeguarding </a:t>
            </a:r>
            <a:r>
              <a:rPr lang="en-US" sz="4000" dirty="0" smtClean="0">
                <a:solidFill>
                  <a:schemeClr val="accent3">
                    <a:lumMod val="75000"/>
                  </a:schemeClr>
                </a:solidFill>
                <a:latin typeface="Verdana" pitchFamily="34" charset="0"/>
              </a:rPr>
              <a:t>arrangements</a:t>
            </a:r>
            <a:r>
              <a:rPr lang="en-GB" sz="4000" b="1" dirty="0" smtClean="0">
                <a:solidFill>
                  <a:schemeClr val="accent3"/>
                </a:solidFill>
              </a:rPr>
              <a:t> </a:t>
            </a:r>
            <a:endParaRPr lang="en-US" sz="4000" dirty="0">
              <a:solidFill>
                <a:schemeClr val="accent3"/>
              </a:solidFill>
              <a:latin typeface="Verdana" pitchFamily="34" charset="0"/>
            </a:endParaRPr>
          </a:p>
        </p:txBody>
      </p:sp>
      <p:sp>
        <p:nvSpPr>
          <p:cNvPr id="18435" name="Rectangle 1"/>
          <p:cNvSpPr>
            <a:spLocks noChangeArrowheads="1"/>
          </p:cNvSpPr>
          <p:nvPr/>
        </p:nvSpPr>
        <p:spPr bwMode="auto">
          <a:xfrm>
            <a:off x="0" y="1821161"/>
            <a:ext cx="8215957" cy="4862870"/>
          </a:xfrm>
          <a:prstGeom prst="rect">
            <a:avLst/>
          </a:prstGeom>
          <a:noFill/>
          <a:ln w="9525">
            <a:noFill/>
            <a:miter lim="800000"/>
            <a:headEnd/>
            <a:tailEnd/>
          </a:ln>
        </p:spPr>
        <p:txBody>
          <a:bodyPr wrap="square">
            <a:spAutoFit/>
          </a:bodyPr>
          <a:lstStyle/>
          <a:p>
            <a:pPr marL="457200" indent="-457200">
              <a:spcAft>
                <a:spcPts val="1200"/>
              </a:spcAft>
              <a:buFont typeface="Arial" pitchFamily="34" charset="0"/>
              <a:buChar char="•"/>
            </a:pPr>
            <a:r>
              <a:rPr lang="en-GB" sz="2400" dirty="0">
                <a:latin typeface="Arial" charset="0"/>
                <a:cs typeface="Arial" charset="0"/>
              </a:rPr>
              <a:t>Children are protected and feel safe</a:t>
            </a:r>
          </a:p>
          <a:p>
            <a:pPr marL="457200" indent="-457200">
              <a:spcAft>
                <a:spcPts val="1200"/>
              </a:spcAft>
              <a:buFont typeface="Arial" pitchFamily="34" charset="0"/>
              <a:buChar char="•"/>
            </a:pPr>
            <a:r>
              <a:rPr lang="en-GB" sz="2400" dirty="0">
                <a:latin typeface="Arial" charset="0"/>
                <a:cs typeface="Arial" charset="0"/>
              </a:rPr>
              <a:t>Leaders and managers have effective safeguarding and staff behaviour policies</a:t>
            </a:r>
          </a:p>
          <a:p>
            <a:pPr marL="457200" indent="-457200">
              <a:spcAft>
                <a:spcPts val="1200"/>
              </a:spcAft>
              <a:buFont typeface="Arial" pitchFamily="34" charset="0"/>
              <a:buChar char="•"/>
            </a:pPr>
            <a:r>
              <a:rPr lang="en-GB" sz="2400" dirty="0">
                <a:latin typeface="Arial" charset="0"/>
                <a:cs typeface="Arial" charset="0"/>
              </a:rPr>
              <a:t>Staff and other adults are clear about what to do if they are concerned about a child</a:t>
            </a:r>
          </a:p>
          <a:p>
            <a:pPr marL="457200" indent="-457200">
              <a:spcAft>
                <a:spcPts val="1200"/>
              </a:spcAft>
              <a:buFont typeface="Arial" pitchFamily="34" charset="0"/>
              <a:buChar char="•"/>
            </a:pPr>
            <a:r>
              <a:rPr lang="en-GB" sz="2400" dirty="0">
                <a:latin typeface="Arial" charset="0"/>
                <a:cs typeface="Arial" charset="0"/>
              </a:rPr>
              <a:t>Children can identify a trusted adult &amp; report that adults listen to them</a:t>
            </a:r>
          </a:p>
          <a:p>
            <a:pPr marL="457200" indent="-457200">
              <a:spcAft>
                <a:spcPts val="1200"/>
              </a:spcAft>
              <a:buFont typeface="Arial" pitchFamily="34" charset="0"/>
              <a:buChar char="•"/>
            </a:pPr>
            <a:r>
              <a:rPr lang="en-GB" sz="2400" dirty="0">
                <a:latin typeface="Arial" charset="0"/>
                <a:cs typeface="Arial" charset="0"/>
              </a:rPr>
              <a:t>Written records are timely and held securely</a:t>
            </a:r>
          </a:p>
          <a:p>
            <a:pPr marL="457200" indent="-457200">
              <a:spcAft>
                <a:spcPts val="1200"/>
              </a:spcAft>
              <a:buFont typeface="Arial" pitchFamily="34" charset="0"/>
              <a:buChar char="•"/>
            </a:pPr>
            <a:r>
              <a:rPr lang="en-GB" sz="2400" dirty="0">
                <a:latin typeface="Arial" charset="0"/>
                <a:cs typeface="Arial" charset="0"/>
              </a:rPr>
              <a:t>Referrals are made immediately, with appropriate consent and a record </a:t>
            </a:r>
            <a:r>
              <a:rPr lang="en-GB" sz="2400" dirty="0" smtClean="0">
                <a:latin typeface="Arial" charset="0"/>
                <a:cs typeface="Arial" charset="0"/>
              </a:rPr>
              <a:t>kept</a:t>
            </a:r>
            <a:r>
              <a:rPr lang="en-GB" sz="2000" dirty="0">
                <a:solidFill>
                  <a:schemeClr val="tx1"/>
                </a:solidFill>
              </a:rPr>
              <a:t/>
            </a:r>
            <a:br>
              <a:rPr lang="en-GB" sz="2000" dirty="0">
                <a:solidFill>
                  <a:schemeClr val="tx1"/>
                </a:solidFill>
              </a:rPr>
            </a:br>
            <a:endParaRPr lang="en-GB" sz="2000" dirty="0">
              <a:solidFill>
                <a:schemeClr val="tx1"/>
              </a:solidFill>
            </a:endParaRPr>
          </a:p>
        </p:txBody>
      </p:sp>
      <p:pic>
        <p:nvPicPr>
          <p:cNvPr id="5" name="Picture 4" descr="nass_logo.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6216" y="5959265"/>
            <a:ext cx="2249771" cy="866191"/>
          </a:xfrm>
          <a:prstGeom prst="rect">
            <a:avLst/>
          </a:prstGeom>
        </p:spPr>
      </p:pic>
    </p:spTree>
    <p:extLst>
      <p:ext uri="{BB962C8B-B14F-4D97-AF65-F5344CB8AC3E}">
        <p14:creationId xmlns:p14="http://schemas.microsoft.com/office/powerpoint/2010/main" val="2880007851"/>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8"/>
          <p:cNvSpPr txBox="1">
            <a:spLocks noChangeArrowheads="1"/>
          </p:cNvSpPr>
          <p:nvPr/>
        </p:nvSpPr>
        <p:spPr bwMode="auto">
          <a:xfrm>
            <a:off x="214312" y="332656"/>
            <a:ext cx="8390135" cy="1107996"/>
          </a:xfrm>
          <a:prstGeom prst="rect">
            <a:avLst/>
          </a:prstGeom>
          <a:noFill/>
          <a:ln w="9525">
            <a:noFill/>
            <a:miter lim="800000"/>
            <a:headEnd/>
            <a:tailEnd/>
          </a:ln>
        </p:spPr>
        <p:txBody>
          <a:bodyPr wrap="square" lIns="0" tIns="0" rIns="0" bIns="0">
            <a:spAutoFit/>
          </a:bodyPr>
          <a:lstStyle/>
          <a:p>
            <a:pPr>
              <a:defRPr/>
            </a:pPr>
            <a:r>
              <a:rPr lang="en-US" sz="3600" dirty="0" smtClean="0">
                <a:solidFill>
                  <a:schemeClr val="accent3">
                    <a:lumMod val="75000"/>
                  </a:schemeClr>
                </a:solidFill>
                <a:latin typeface="Verdana" pitchFamily="34" charset="0"/>
              </a:rPr>
              <a:t>More signs </a:t>
            </a:r>
            <a:r>
              <a:rPr lang="en-US" sz="3600" dirty="0">
                <a:solidFill>
                  <a:schemeClr val="accent3">
                    <a:lumMod val="75000"/>
                  </a:schemeClr>
                </a:solidFill>
                <a:latin typeface="Verdana" pitchFamily="34" charset="0"/>
              </a:rPr>
              <a:t>of successful safeguarding arrangements</a:t>
            </a:r>
            <a:r>
              <a:rPr lang="en-GB" sz="3600" b="1" dirty="0">
                <a:solidFill>
                  <a:schemeClr val="accent3"/>
                </a:solidFill>
              </a:rPr>
              <a:t> </a:t>
            </a:r>
            <a:endParaRPr lang="en-US" sz="3600" dirty="0">
              <a:solidFill>
                <a:schemeClr val="accent3"/>
              </a:solidFill>
              <a:latin typeface="Verdana" pitchFamily="34" charset="0"/>
            </a:endParaRPr>
          </a:p>
        </p:txBody>
      </p:sp>
      <p:sp>
        <p:nvSpPr>
          <p:cNvPr id="18435" name="Rectangle 1"/>
          <p:cNvSpPr>
            <a:spLocks noChangeArrowheads="1"/>
          </p:cNvSpPr>
          <p:nvPr/>
        </p:nvSpPr>
        <p:spPr bwMode="auto">
          <a:xfrm>
            <a:off x="301400" y="1625798"/>
            <a:ext cx="8215957" cy="5232202"/>
          </a:xfrm>
          <a:prstGeom prst="rect">
            <a:avLst/>
          </a:prstGeom>
          <a:noFill/>
          <a:ln w="9525">
            <a:noFill/>
            <a:miter lim="800000"/>
            <a:headEnd/>
            <a:tailEnd/>
          </a:ln>
        </p:spPr>
        <p:txBody>
          <a:bodyPr wrap="square">
            <a:spAutoFit/>
          </a:bodyPr>
          <a:lstStyle/>
          <a:p>
            <a:pPr marL="457200" indent="-457200">
              <a:spcAft>
                <a:spcPts val="1200"/>
              </a:spcAft>
              <a:buFont typeface="Arial" pitchFamily="34" charset="0"/>
              <a:buChar char="•"/>
            </a:pPr>
            <a:r>
              <a:rPr lang="en-GB" sz="2400" dirty="0">
                <a:latin typeface="Arial" charset="0"/>
                <a:cs typeface="Arial" charset="0"/>
              </a:rPr>
              <a:t>Written plans are in place to protect children</a:t>
            </a:r>
          </a:p>
          <a:p>
            <a:pPr marL="457200" indent="-457200">
              <a:spcAft>
                <a:spcPts val="1200"/>
              </a:spcAft>
              <a:buFont typeface="Arial" pitchFamily="34" charset="0"/>
              <a:buChar char="•"/>
            </a:pPr>
            <a:r>
              <a:rPr lang="en-GB" sz="2400" dirty="0">
                <a:latin typeface="Arial" charset="0"/>
                <a:cs typeface="Arial" charset="0"/>
              </a:rPr>
              <a:t>Risks to children who go missing are understood and responded to </a:t>
            </a:r>
          </a:p>
          <a:p>
            <a:pPr marL="457200" indent="-457200">
              <a:spcAft>
                <a:spcPts val="1200"/>
              </a:spcAft>
              <a:buFont typeface="Arial" pitchFamily="34" charset="0"/>
              <a:buChar char="•"/>
            </a:pPr>
            <a:r>
              <a:rPr lang="en-GB" sz="2400" dirty="0">
                <a:latin typeface="Arial" charset="0"/>
                <a:cs typeface="Arial" charset="0"/>
              </a:rPr>
              <a:t>Children are enabled to take age appropriate &amp; reasonable risks – risk assessments are clear</a:t>
            </a:r>
          </a:p>
          <a:p>
            <a:pPr marL="457200" indent="-457200">
              <a:spcAft>
                <a:spcPts val="1200"/>
              </a:spcAft>
              <a:buFont typeface="Arial" pitchFamily="34" charset="0"/>
              <a:buChar char="•"/>
            </a:pPr>
            <a:r>
              <a:rPr lang="en-GB" sz="2400" dirty="0">
                <a:latin typeface="Arial" charset="0"/>
                <a:cs typeface="Arial" charset="0"/>
              </a:rPr>
              <a:t>Children presenting risky behaviours receive positive support</a:t>
            </a:r>
          </a:p>
          <a:p>
            <a:pPr marL="457200" indent="-457200">
              <a:spcAft>
                <a:spcPts val="1200"/>
              </a:spcAft>
              <a:buFont typeface="Arial" pitchFamily="34" charset="0"/>
              <a:buChar char="•"/>
            </a:pPr>
            <a:r>
              <a:rPr lang="en-GB" sz="2400" dirty="0">
                <a:latin typeface="Arial" charset="0"/>
                <a:cs typeface="Arial" charset="0"/>
              </a:rPr>
              <a:t>Physical environment is safe and secure</a:t>
            </a:r>
          </a:p>
          <a:p>
            <a:pPr marL="457200" indent="-457200">
              <a:spcAft>
                <a:spcPts val="1200"/>
              </a:spcAft>
              <a:buFont typeface="Arial" pitchFamily="34" charset="0"/>
              <a:buChar char="•"/>
            </a:pPr>
            <a:r>
              <a:rPr lang="en-GB" sz="2400" dirty="0">
                <a:latin typeface="Arial" charset="0"/>
                <a:cs typeface="Arial" charset="0"/>
              </a:rPr>
              <a:t>Staff &amp; other adults have a copy of </a:t>
            </a:r>
            <a:r>
              <a:rPr lang="en-GB" sz="2400" dirty="0" smtClean="0">
                <a:latin typeface="Arial" charset="0"/>
                <a:cs typeface="Arial" charset="0"/>
              </a:rPr>
              <a:t>and                    understand </a:t>
            </a:r>
            <a:r>
              <a:rPr lang="en-GB" sz="2400" dirty="0">
                <a:latin typeface="Arial" charset="0"/>
                <a:cs typeface="Arial" charset="0"/>
              </a:rPr>
              <a:t>the procedures for child protection</a:t>
            </a:r>
            <a:r>
              <a:rPr lang="en-GB" sz="2400" dirty="0" smtClean="0">
                <a:latin typeface="Arial" charset="0"/>
                <a:cs typeface="Arial" charset="0"/>
              </a:rPr>
              <a:t>,                   </a:t>
            </a:r>
            <a:r>
              <a:rPr lang="en-GB" sz="2400" dirty="0">
                <a:latin typeface="Arial" charset="0"/>
                <a:cs typeface="Arial" charset="0"/>
              </a:rPr>
              <a:t>complaints and </a:t>
            </a:r>
            <a:r>
              <a:rPr lang="en-GB" sz="2400" dirty="0" smtClean="0">
                <a:latin typeface="Arial" charset="0"/>
                <a:cs typeface="Arial" charset="0"/>
              </a:rPr>
              <a:t>whistleblowing</a:t>
            </a:r>
            <a:r>
              <a:rPr lang="en-GB" sz="2000" dirty="0">
                <a:solidFill>
                  <a:schemeClr val="tx1"/>
                </a:solidFill>
              </a:rPr>
              <a:t/>
            </a:r>
            <a:br>
              <a:rPr lang="en-GB" sz="2000" dirty="0">
                <a:solidFill>
                  <a:schemeClr val="tx1"/>
                </a:solidFill>
              </a:rPr>
            </a:br>
            <a:endParaRPr lang="en-GB" sz="2000" dirty="0">
              <a:solidFill>
                <a:schemeClr val="tx1"/>
              </a:solidFill>
            </a:endParaRPr>
          </a:p>
        </p:txBody>
      </p:sp>
      <p:pic>
        <p:nvPicPr>
          <p:cNvPr id="5" name="Picture 4" descr="nass_logo.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52320" y="6093296"/>
            <a:ext cx="1385675" cy="533503"/>
          </a:xfrm>
          <a:prstGeom prst="rect">
            <a:avLst/>
          </a:prstGeom>
        </p:spPr>
      </p:pic>
    </p:spTree>
    <p:extLst>
      <p:ext uri="{BB962C8B-B14F-4D97-AF65-F5344CB8AC3E}">
        <p14:creationId xmlns:p14="http://schemas.microsoft.com/office/powerpoint/2010/main" val="40661284"/>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8"/>
          <p:cNvSpPr txBox="1">
            <a:spLocks noChangeArrowheads="1"/>
          </p:cNvSpPr>
          <p:nvPr/>
        </p:nvSpPr>
        <p:spPr bwMode="auto">
          <a:xfrm>
            <a:off x="224444" y="499709"/>
            <a:ext cx="8390135" cy="492443"/>
          </a:xfrm>
          <a:prstGeom prst="rect">
            <a:avLst/>
          </a:prstGeom>
          <a:noFill/>
          <a:ln w="9525">
            <a:noFill/>
            <a:miter lim="800000"/>
            <a:headEnd/>
            <a:tailEnd/>
          </a:ln>
        </p:spPr>
        <p:txBody>
          <a:bodyPr wrap="square" lIns="0" tIns="0" rIns="0" bIns="0">
            <a:spAutoFit/>
          </a:bodyPr>
          <a:lstStyle/>
          <a:p>
            <a:pPr>
              <a:defRPr/>
            </a:pPr>
            <a:r>
              <a:rPr lang="en-US" sz="3200" dirty="0">
                <a:solidFill>
                  <a:schemeClr val="accent3">
                    <a:lumMod val="75000"/>
                  </a:schemeClr>
                </a:solidFill>
                <a:latin typeface="Verdana" pitchFamily="34" charset="0"/>
              </a:rPr>
              <a:t>It starts with the </a:t>
            </a:r>
            <a:r>
              <a:rPr lang="en-US" sz="3200" dirty="0" smtClean="0">
                <a:solidFill>
                  <a:schemeClr val="accent3">
                    <a:lumMod val="75000"/>
                  </a:schemeClr>
                </a:solidFill>
                <a:latin typeface="Verdana" pitchFamily="34" charset="0"/>
              </a:rPr>
              <a:t>internet</a:t>
            </a:r>
            <a:endParaRPr lang="en-US" sz="3200" dirty="0">
              <a:solidFill>
                <a:schemeClr val="accent3">
                  <a:lumMod val="75000"/>
                </a:schemeClr>
              </a:solidFill>
              <a:latin typeface="Verdana" pitchFamily="34" charset="0"/>
            </a:endParaRPr>
          </a:p>
        </p:txBody>
      </p:sp>
      <p:sp>
        <p:nvSpPr>
          <p:cNvPr id="18435" name="Rectangle 1"/>
          <p:cNvSpPr>
            <a:spLocks noChangeArrowheads="1"/>
          </p:cNvSpPr>
          <p:nvPr/>
        </p:nvSpPr>
        <p:spPr bwMode="auto">
          <a:xfrm>
            <a:off x="539552" y="1143610"/>
            <a:ext cx="7920879" cy="5232202"/>
          </a:xfrm>
          <a:prstGeom prst="rect">
            <a:avLst/>
          </a:prstGeom>
          <a:noFill/>
          <a:ln w="9525">
            <a:noFill/>
            <a:miter lim="800000"/>
            <a:headEnd/>
            <a:tailEnd/>
          </a:ln>
        </p:spPr>
        <p:txBody>
          <a:bodyPr wrap="square">
            <a:spAutoFit/>
          </a:bodyPr>
          <a:lstStyle/>
          <a:p>
            <a:pPr fontAlgn="auto">
              <a:spcBef>
                <a:spcPts val="0"/>
              </a:spcBef>
              <a:spcAft>
                <a:spcPts val="1200"/>
              </a:spcAft>
              <a:defRPr/>
            </a:pPr>
            <a:r>
              <a:rPr lang="en-GB" sz="2800" dirty="0" smtClean="0">
                <a:latin typeface="Arial" pitchFamily="34" charset="0"/>
                <a:cs typeface="Arial" pitchFamily="34" charset="0"/>
              </a:rPr>
              <a:t>Inspectors know they will be visiting long before you do:</a:t>
            </a:r>
          </a:p>
          <a:p>
            <a:pPr marL="342900" indent="-342900" fontAlgn="auto">
              <a:spcBef>
                <a:spcPts val="0"/>
              </a:spcBef>
              <a:spcAft>
                <a:spcPts val="1200"/>
              </a:spcAft>
              <a:buFont typeface="Arial" panose="020B0604020202020204" pitchFamily="34" charset="0"/>
              <a:buChar char="•"/>
              <a:defRPr/>
            </a:pPr>
            <a:r>
              <a:rPr lang="en-GB" sz="2800" dirty="0" smtClean="0">
                <a:solidFill>
                  <a:schemeClr val="tx1"/>
                </a:solidFill>
                <a:latin typeface="Arial" pitchFamily="34" charset="0"/>
                <a:cs typeface="Arial" pitchFamily="34" charset="0"/>
              </a:rPr>
              <a:t>School website</a:t>
            </a:r>
          </a:p>
          <a:p>
            <a:pPr marL="342900" indent="-342900" fontAlgn="auto">
              <a:spcBef>
                <a:spcPts val="0"/>
              </a:spcBef>
              <a:spcAft>
                <a:spcPts val="1200"/>
              </a:spcAft>
              <a:buFont typeface="Arial" panose="020B0604020202020204" pitchFamily="34" charset="0"/>
              <a:buChar char="•"/>
              <a:defRPr/>
            </a:pPr>
            <a:r>
              <a:rPr lang="en-GB" sz="2800" dirty="0" smtClean="0">
                <a:latin typeface="Arial" pitchFamily="34" charset="0"/>
                <a:cs typeface="Arial" pitchFamily="34" charset="0"/>
              </a:rPr>
              <a:t>Ofsted portal</a:t>
            </a:r>
          </a:p>
          <a:p>
            <a:pPr marL="342900" indent="-342900" fontAlgn="auto">
              <a:spcBef>
                <a:spcPts val="0"/>
              </a:spcBef>
              <a:spcAft>
                <a:spcPts val="1200"/>
              </a:spcAft>
              <a:buFont typeface="Arial" panose="020B0604020202020204" pitchFamily="34" charset="0"/>
              <a:buChar char="•"/>
              <a:defRPr/>
            </a:pPr>
            <a:r>
              <a:rPr lang="en-GB" sz="2800" dirty="0" smtClean="0">
                <a:solidFill>
                  <a:schemeClr val="tx1"/>
                </a:solidFill>
                <a:latin typeface="Arial" pitchFamily="34" charset="0"/>
                <a:cs typeface="Arial" pitchFamily="34" charset="0"/>
              </a:rPr>
              <a:t>Parent view</a:t>
            </a:r>
          </a:p>
          <a:p>
            <a:pPr marL="342900" indent="-342900" fontAlgn="auto">
              <a:spcBef>
                <a:spcPts val="0"/>
              </a:spcBef>
              <a:spcAft>
                <a:spcPts val="1200"/>
              </a:spcAft>
              <a:buFont typeface="Arial" panose="020B0604020202020204" pitchFamily="34" charset="0"/>
              <a:buChar char="•"/>
              <a:defRPr/>
            </a:pPr>
            <a:r>
              <a:rPr lang="en-GB" sz="2800" dirty="0" smtClean="0">
                <a:latin typeface="Arial" pitchFamily="34" charset="0"/>
                <a:cs typeface="Arial" pitchFamily="34" charset="0"/>
              </a:rPr>
              <a:t>Google </a:t>
            </a:r>
            <a:endParaRPr lang="en-GB" sz="2800" dirty="0" smtClean="0">
              <a:latin typeface="Arial" pitchFamily="34" charset="0"/>
              <a:cs typeface="Arial" pitchFamily="34" charset="0"/>
            </a:endParaRPr>
          </a:p>
          <a:p>
            <a:pPr marL="342900" indent="-342900" fontAlgn="auto">
              <a:spcBef>
                <a:spcPts val="0"/>
              </a:spcBef>
              <a:spcAft>
                <a:spcPts val="1200"/>
              </a:spcAft>
              <a:buFont typeface="Arial" panose="020B0604020202020204" pitchFamily="34" charset="0"/>
              <a:buChar char="•"/>
              <a:defRPr/>
            </a:pPr>
            <a:r>
              <a:rPr lang="en-GB" sz="2800" dirty="0" smtClean="0">
                <a:latin typeface="Arial" pitchFamily="34" charset="0"/>
                <a:cs typeface="Arial" pitchFamily="34" charset="0"/>
              </a:rPr>
              <a:t>Local media</a:t>
            </a:r>
          </a:p>
          <a:p>
            <a:pPr marL="342900" indent="-342900" fontAlgn="auto">
              <a:spcBef>
                <a:spcPts val="0"/>
              </a:spcBef>
              <a:spcAft>
                <a:spcPts val="1200"/>
              </a:spcAft>
              <a:buFont typeface="Arial" panose="020B0604020202020204" pitchFamily="34" charset="0"/>
              <a:buChar char="•"/>
              <a:defRPr/>
            </a:pPr>
            <a:r>
              <a:rPr lang="en-GB" sz="2800" dirty="0" smtClean="0">
                <a:solidFill>
                  <a:schemeClr val="tx1"/>
                </a:solidFill>
                <a:latin typeface="Arial" pitchFamily="34" charset="0"/>
                <a:cs typeface="Arial" pitchFamily="34" charset="0"/>
              </a:rPr>
              <a:t>Social media</a:t>
            </a:r>
          </a:p>
          <a:p>
            <a:pPr fontAlgn="auto">
              <a:spcBef>
                <a:spcPts val="0"/>
              </a:spcBef>
              <a:spcAft>
                <a:spcPts val="1200"/>
              </a:spcAft>
              <a:defRPr/>
            </a:pPr>
            <a:r>
              <a:rPr lang="en-GB" sz="2000" dirty="0">
                <a:solidFill>
                  <a:schemeClr val="tx1"/>
                </a:solidFill>
              </a:rPr>
              <a:t/>
            </a:r>
            <a:br>
              <a:rPr lang="en-GB" sz="2000" dirty="0">
                <a:solidFill>
                  <a:schemeClr val="tx1"/>
                </a:solidFill>
              </a:rPr>
            </a:br>
            <a:endParaRPr lang="en-GB" sz="2000" dirty="0">
              <a:solidFill>
                <a:schemeClr val="tx1"/>
              </a:solidFill>
            </a:endParaRPr>
          </a:p>
        </p:txBody>
      </p:sp>
      <p:pic>
        <p:nvPicPr>
          <p:cNvPr id="5" name="Picture 4" descr="nass_logo.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84168" y="5517232"/>
            <a:ext cx="2249771" cy="866191"/>
          </a:xfrm>
          <a:prstGeom prst="rect">
            <a:avLst/>
          </a:prstGeom>
        </p:spPr>
      </p:pic>
    </p:spTree>
    <p:extLst>
      <p:ext uri="{BB962C8B-B14F-4D97-AF65-F5344CB8AC3E}">
        <p14:creationId xmlns:p14="http://schemas.microsoft.com/office/powerpoint/2010/main" val="2075858693"/>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8"/>
          <p:cNvSpPr txBox="1">
            <a:spLocks noChangeArrowheads="1"/>
          </p:cNvSpPr>
          <p:nvPr/>
        </p:nvSpPr>
        <p:spPr bwMode="auto">
          <a:xfrm>
            <a:off x="214312" y="332656"/>
            <a:ext cx="8722473" cy="523220"/>
          </a:xfrm>
          <a:prstGeom prst="rect">
            <a:avLst/>
          </a:prstGeom>
          <a:noFill/>
          <a:ln w="9525">
            <a:noFill/>
            <a:miter lim="800000"/>
            <a:headEnd/>
            <a:tailEnd/>
          </a:ln>
        </p:spPr>
        <p:txBody>
          <a:bodyPr wrap="square" lIns="0" tIns="0" rIns="0" bIns="0">
            <a:spAutoFit/>
          </a:bodyPr>
          <a:lstStyle/>
          <a:p>
            <a:pPr>
              <a:defRPr/>
            </a:pPr>
            <a:r>
              <a:rPr lang="en-US" sz="3200" dirty="0" smtClean="0">
                <a:solidFill>
                  <a:schemeClr val="accent3">
                    <a:lumMod val="75000"/>
                  </a:schemeClr>
                </a:solidFill>
                <a:latin typeface="Verdana" pitchFamily="34" charset="0"/>
              </a:rPr>
              <a:t>And then they look for Safer </a:t>
            </a:r>
            <a:r>
              <a:rPr lang="en-US" sz="3200" dirty="0">
                <a:solidFill>
                  <a:schemeClr val="accent3">
                    <a:lumMod val="75000"/>
                  </a:schemeClr>
                </a:solidFill>
                <a:latin typeface="Verdana" pitchFamily="34" charset="0"/>
              </a:rPr>
              <a:t>R</a:t>
            </a:r>
            <a:r>
              <a:rPr lang="en-US" sz="3200" dirty="0" smtClean="0">
                <a:solidFill>
                  <a:schemeClr val="accent3">
                    <a:lumMod val="75000"/>
                  </a:schemeClr>
                </a:solidFill>
                <a:latin typeface="Verdana" pitchFamily="34" charset="0"/>
              </a:rPr>
              <a:t>ecruitment </a:t>
            </a:r>
            <a:r>
              <a:rPr lang="en-GB" sz="3400" b="1" dirty="0" smtClean="0">
                <a:solidFill>
                  <a:schemeClr val="accent3"/>
                </a:solidFill>
                <a:cs typeface="+mn-cs"/>
              </a:rPr>
              <a:t> </a:t>
            </a:r>
            <a:endParaRPr lang="en-US" sz="3400" dirty="0">
              <a:solidFill>
                <a:schemeClr val="accent3"/>
              </a:solidFill>
              <a:latin typeface="Verdana" pitchFamily="34" charset="0"/>
              <a:cs typeface="+mn-cs"/>
            </a:endParaRPr>
          </a:p>
        </p:txBody>
      </p:sp>
      <p:sp>
        <p:nvSpPr>
          <p:cNvPr id="18435" name="Rectangle 1"/>
          <p:cNvSpPr>
            <a:spLocks noChangeArrowheads="1"/>
          </p:cNvSpPr>
          <p:nvPr/>
        </p:nvSpPr>
        <p:spPr bwMode="auto">
          <a:xfrm>
            <a:off x="244474" y="1143610"/>
            <a:ext cx="8215957" cy="5632311"/>
          </a:xfrm>
          <a:prstGeom prst="rect">
            <a:avLst/>
          </a:prstGeom>
          <a:noFill/>
          <a:ln w="9525">
            <a:noFill/>
            <a:miter lim="800000"/>
            <a:headEnd/>
            <a:tailEnd/>
          </a:ln>
        </p:spPr>
        <p:txBody>
          <a:bodyPr wrap="square">
            <a:spAutoFit/>
          </a:bodyPr>
          <a:lstStyle/>
          <a:p>
            <a:pPr marL="457200" indent="-457200" fontAlgn="auto">
              <a:spcBef>
                <a:spcPts val="0"/>
              </a:spcBef>
              <a:spcAft>
                <a:spcPts val="1200"/>
              </a:spcAft>
              <a:buFont typeface="Arial" panose="020B0604020202020204" pitchFamily="34" charset="0"/>
              <a:buChar char="•"/>
              <a:defRPr/>
            </a:pPr>
            <a:r>
              <a:rPr lang="en-GB" sz="2800" dirty="0" smtClean="0">
                <a:latin typeface="Arial" pitchFamily="34" charset="0"/>
                <a:cs typeface="Arial" pitchFamily="34" charset="0"/>
              </a:rPr>
              <a:t>Single central record</a:t>
            </a:r>
          </a:p>
          <a:p>
            <a:pPr marL="457200" indent="-457200" fontAlgn="auto">
              <a:spcBef>
                <a:spcPts val="0"/>
              </a:spcBef>
              <a:spcAft>
                <a:spcPts val="1200"/>
              </a:spcAft>
              <a:buFont typeface="Arial" panose="020B0604020202020204" pitchFamily="34" charset="0"/>
              <a:buChar char="•"/>
              <a:defRPr/>
            </a:pPr>
            <a:r>
              <a:rPr lang="en-GB" sz="2800" dirty="0" smtClean="0">
                <a:solidFill>
                  <a:schemeClr val="tx1"/>
                </a:solidFill>
                <a:latin typeface="Arial" pitchFamily="34" charset="0"/>
                <a:cs typeface="Arial" pitchFamily="34" charset="0"/>
              </a:rPr>
              <a:t>Additional checks:</a:t>
            </a:r>
          </a:p>
          <a:p>
            <a:pPr marL="1371600" lvl="2" indent="-457200">
              <a:spcAft>
                <a:spcPts val="1200"/>
              </a:spcAft>
              <a:buFont typeface="Courier New" panose="02070309020205020404" pitchFamily="49" charset="0"/>
              <a:buChar char="o"/>
              <a:defRPr/>
            </a:pPr>
            <a:r>
              <a:rPr lang="en-GB" sz="2800" dirty="0" smtClean="0">
                <a:latin typeface="Arial" pitchFamily="34" charset="0"/>
                <a:cs typeface="Arial" pitchFamily="34" charset="0"/>
              </a:rPr>
              <a:t>Overseas checks</a:t>
            </a:r>
          </a:p>
          <a:p>
            <a:pPr marL="1371600" lvl="2" indent="-457200">
              <a:spcAft>
                <a:spcPts val="1200"/>
              </a:spcAft>
              <a:buFont typeface="Courier New" panose="02070309020205020404" pitchFamily="49" charset="0"/>
              <a:buChar char="o"/>
              <a:defRPr/>
            </a:pPr>
            <a:r>
              <a:rPr lang="en-GB" sz="2800" dirty="0" smtClean="0">
                <a:solidFill>
                  <a:schemeClr val="tx1"/>
                </a:solidFill>
                <a:latin typeface="Arial" pitchFamily="34" charset="0"/>
                <a:cs typeface="Arial" pitchFamily="34" charset="0"/>
              </a:rPr>
              <a:t>Prohibition from teaching</a:t>
            </a:r>
          </a:p>
          <a:p>
            <a:pPr marL="1371600" lvl="2" indent="-457200">
              <a:spcAft>
                <a:spcPts val="1200"/>
              </a:spcAft>
              <a:buFont typeface="Courier New" panose="02070309020205020404" pitchFamily="49" charset="0"/>
              <a:buChar char="o"/>
              <a:defRPr/>
            </a:pPr>
            <a:r>
              <a:rPr lang="en-GB" sz="2800" dirty="0" smtClean="0">
                <a:latin typeface="Arial" pitchFamily="34" charset="0"/>
                <a:cs typeface="Arial" pitchFamily="34" charset="0"/>
              </a:rPr>
              <a:t>Prohibition from management</a:t>
            </a:r>
          </a:p>
          <a:p>
            <a:pPr marL="1371600" lvl="2" indent="-457200">
              <a:spcAft>
                <a:spcPts val="1200"/>
              </a:spcAft>
              <a:buFont typeface="Courier New" panose="02070309020205020404" pitchFamily="49" charset="0"/>
              <a:buChar char="o"/>
              <a:defRPr/>
            </a:pPr>
            <a:r>
              <a:rPr lang="en-GB" sz="2800" dirty="0" smtClean="0">
                <a:solidFill>
                  <a:schemeClr val="tx1"/>
                </a:solidFill>
                <a:latin typeface="Arial" pitchFamily="34" charset="0"/>
                <a:cs typeface="Arial" pitchFamily="34" charset="0"/>
              </a:rPr>
              <a:t>Disqualification from childcare</a:t>
            </a:r>
          </a:p>
          <a:p>
            <a:pPr marL="457200" indent="-457200">
              <a:spcAft>
                <a:spcPts val="1200"/>
              </a:spcAft>
              <a:buFont typeface="Arial" panose="020B0604020202020204" pitchFamily="34" charset="0"/>
              <a:buChar char="•"/>
              <a:defRPr/>
            </a:pPr>
            <a:r>
              <a:rPr lang="en-GB" sz="2800" dirty="0" smtClean="0">
                <a:latin typeface="Arial" pitchFamily="34" charset="0"/>
                <a:cs typeface="Arial" pitchFamily="34" charset="0"/>
              </a:rPr>
              <a:t>Recruitment of volunteers</a:t>
            </a:r>
          </a:p>
          <a:p>
            <a:pPr marL="457200" indent="-457200">
              <a:spcAft>
                <a:spcPts val="1200"/>
              </a:spcAft>
              <a:buFont typeface="Arial" panose="020B0604020202020204" pitchFamily="34" charset="0"/>
              <a:buChar char="•"/>
              <a:defRPr/>
            </a:pPr>
            <a:r>
              <a:rPr lang="en-GB" sz="2800" dirty="0" smtClean="0">
                <a:solidFill>
                  <a:schemeClr val="tx1"/>
                </a:solidFill>
                <a:latin typeface="Arial" pitchFamily="34" charset="0"/>
                <a:cs typeface="Arial" pitchFamily="34" charset="0"/>
              </a:rPr>
              <a:t>Vetting visiting speakers</a:t>
            </a:r>
          </a:p>
          <a:p>
            <a:pPr marL="457200" indent="-457200">
              <a:spcAft>
                <a:spcPts val="1200"/>
              </a:spcAft>
              <a:buFont typeface="Arial" panose="020B0604020202020204" pitchFamily="34" charset="0"/>
              <a:buChar char="•"/>
              <a:defRPr/>
            </a:pPr>
            <a:r>
              <a:rPr lang="en-GB" sz="2800" dirty="0" smtClean="0">
                <a:latin typeface="Arial" pitchFamily="34" charset="0"/>
                <a:cs typeface="Arial" pitchFamily="34" charset="0"/>
              </a:rPr>
              <a:t>Vetting of those living on the premises                     but not connected with the school</a:t>
            </a:r>
            <a:endParaRPr lang="en-GB" sz="2800" dirty="0">
              <a:solidFill>
                <a:schemeClr val="tx1"/>
              </a:solidFill>
            </a:endParaRPr>
          </a:p>
        </p:txBody>
      </p:sp>
      <p:pic>
        <p:nvPicPr>
          <p:cNvPr id="5" name="Picture 4" descr="nass_logo.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62279" y="5877272"/>
            <a:ext cx="1875716" cy="722175"/>
          </a:xfrm>
          <a:prstGeom prst="rect">
            <a:avLst/>
          </a:prstGeom>
        </p:spPr>
      </p:pic>
    </p:spTree>
    <p:extLst>
      <p:ext uri="{BB962C8B-B14F-4D97-AF65-F5344CB8AC3E}">
        <p14:creationId xmlns:p14="http://schemas.microsoft.com/office/powerpoint/2010/main" val="3656108350"/>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8"/>
          <p:cNvSpPr txBox="1">
            <a:spLocks noChangeArrowheads="1"/>
          </p:cNvSpPr>
          <p:nvPr/>
        </p:nvSpPr>
        <p:spPr bwMode="auto">
          <a:xfrm>
            <a:off x="214312" y="332656"/>
            <a:ext cx="8390135" cy="523220"/>
          </a:xfrm>
          <a:prstGeom prst="rect">
            <a:avLst/>
          </a:prstGeom>
          <a:noFill/>
          <a:ln w="9525">
            <a:noFill/>
            <a:miter lim="800000"/>
            <a:headEnd/>
            <a:tailEnd/>
          </a:ln>
        </p:spPr>
        <p:txBody>
          <a:bodyPr wrap="square" lIns="0" tIns="0" rIns="0" bIns="0">
            <a:spAutoFit/>
          </a:bodyPr>
          <a:lstStyle/>
          <a:p>
            <a:pPr fontAlgn="auto">
              <a:spcBef>
                <a:spcPts val="0"/>
              </a:spcBef>
              <a:spcAft>
                <a:spcPts val="0"/>
              </a:spcAft>
              <a:defRPr/>
            </a:pPr>
            <a:r>
              <a:rPr lang="en-US" sz="3200" dirty="0">
                <a:solidFill>
                  <a:schemeClr val="accent3">
                    <a:lumMod val="75000"/>
                  </a:schemeClr>
                </a:solidFill>
                <a:latin typeface="Verdana" pitchFamily="34" charset="0"/>
              </a:rPr>
              <a:t>Induction</a:t>
            </a:r>
            <a:r>
              <a:rPr lang="en-GB" sz="3400" b="1" dirty="0" smtClean="0">
                <a:solidFill>
                  <a:schemeClr val="accent3"/>
                </a:solidFill>
                <a:cs typeface="+mn-cs"/>
              </a:rPr>
              <a:t> </a:t>
            </a:r>
            <a:endParaRPr lang="en-US" sz="3400" dirty="0">
              <a:solidFill>
                <a:schemeClr val="accent3"/>
              </a:solidFill>
              <a:latin typeface="Verdana" pitchFamily="34" charset="0"/>
              <a:cs typeface="+mn-cs"/>
            </a:endParaRPr>
          </a:p>
        </p:txBody>
      </p:sp>
      <p:sp>
        <p:nvSpPr>
          <p:cNvPr id="18435" name="Rectangle 1"/>
          <p:cNvSpPr>
            <a:spLocks noChangeArrowheads="1"/>
          </p:cNvSpPr>
          <p:nvPr/>
        </p:nvSpPr>
        <p:spPr bwMode="auto">
          <a:xfrm>
            <a:off x="301400" y="1205609"/>
            <a:ext cx="8215957" cy="5478423"/>
          </a:xfrm>
          <a:prstGeom prst="rect">
            <a:avLst/>
          </a:prstGeom>
          <a:noFill/>
          <a:ln w="9525">
            <a:noFill/>
            <a:miter lim="800000"/>
            <a:headEnd/>
            <a:tailEnd/>
          </a:ln>
        </p:spPr>
        <p:txBody>
          <a:bodyPr wrap="square">
            <a:spAutoFit/>
          </a:bodyPr>
          <a:lstStyle/>
          <a:p>
            <a:pPr marL="342900" indent="-342900" fontAlgn="auto">
              <a:spcBef>
                <a:spcPts val="0"/>
              </a:spcBef>
              <a:spcAft>
                <a:spcPts val="1200"/>
              </a:spcAft>
              <a:defRPr/>
            </a:pPr>
            <a:r>
              <a:rPr lang="en-GB" sz="2800" dirty="0" smtClean="0">
                <a:latin typeface="Arial" pitchFamily="34" charset="0"/>
                <a:cs typeface="Arial" pitchFamily="34" charset="0"/>
              </a:rPr>
              <a:t>All staff should have an induction which includes:</a:t>
            </a:r>
          </a:p>
          <a:p>
            <a:pPr marL="342900" indent="-342900" fontAlgn="auto">
              <a:spcBef>
                <a:spcPts val="0"/>
              </a:spcBef>
              <a:spcAft>
                <a:spcPts val="1200"/>
              </a:spcAft>
              <a:buFont typeface="Arial" panose="020B0604020202020204" pitchFamily="34" charset="0"/>
              <a:buChar char="•"/>
              <a:defRPr/>
            </a:pPr>
            <a:r>
              <a:rPr lang="en-GB" sz="2800" dirty="0" smtClean="0">
                <a:solidFill>
                  <a:schemeClr val="tx1"/>
                </a:solidFill>
                <a:latin typeface="Arial" pitchFamily="34" charset="0"/>
                <a:cs typeface="Arial" pitchFamily="34" charset="0"/>
              </a:rPr>
              <a:t>The child protection arrangements</a:t>
            </a:r>
          </a:p>
          <a:p>
            <a:pPr marL="342900" indent="-342900">
              <a:spcAft>
                <a:spcPts val="1200"/>
              </a:spcAft>
              <a:buFont typeface="Arial" panose="020B0604020202020204" pitchFamily="34" charset="0"/>
              <a:buChar char="•"/>
              <a:defRPr/>
            </a:pPr>
            <a:r>
              <a:rPr lang="en-GB" sz="2800" dirty="0">
                <a:latin typeface="Arial" pitchFamily="34" charset="0"/>
                <a:cs typeface="Arial" pitchFamily="34" charset="0"/>
              </a:rPr>
              <a:t>Signs &amp; indicators of abuse, neglect and </a:t>
            </a:r>
            <a:r>
              <a:rPr lang="en-GB" sz="2800" dirty="0" smtClean="0">
                <a:latin typeface="Arial" pitchFamily="34" charset="0"/>
                <a:cs typeface="Arial" pitchFamily="34" charset="0"/>
              </a:rPr>
              <a:t>harm</a:t>
            </a:r>
            <a:endParaRPr lang="en-GB" sz="2800" dirty="0" smtClean="0">
              <a:solidFill>
                <a:schemeClr val="tx1"/>
              </a:solidFill>
              <a:latin typeface="Arial" pitchFamily="34" charset="0"/>
              <a:cs typeface="Arial" pitchFamily="34" charset="0"/>
            </a:endParaRPr>
          </a:p>
          <a:p>
            <a:pPr marL="342900" indent="-342900" fontAlgn="auto">
              <a:spcBef>
                <a:spcPts val="0"/>
              </a:spcBef>
              <a:spcAft>
                <a:spcPts val="1200"/>
              </a:spcAft>
              <a:buFont typeface="Arial" panose="020B0604020202020204" pitchFamily="34" charset="0"/>
              <a:buChar char="•"/>
              <a:defRPr/>
            </a:pPr>
            <a:r>
              <a:rPr lang="en-GB" sz="2800" dirty="0" smtClean="0">
                <a:latin typeface="Arial" pitchFamily="34" charset="0"/>
                <a:cs typeface="Arial" pitchFamily="34" charset="0"/>
              </a:rPr>
              <a:t>Staff behaviour / code of conduct</a:t>
            </a:r>
          </a:p>
          <a:p>
            <a:pPr marL="342900" indent="-342900" fontAlgn="auto">
              <a:spcBef>
                <a:spcPts val="0"/>
              </a:spcBef>
              <a:spcAft>
                <a:spcPts val="1200"/>
              </a:spcAft>
              <a:buFont typeface="Arial" panose="020B0604020202020204" pitchFamily="34" charset="0"/>
              <a:buChar char="•"/>
              <a:defRPr/>
            </a:pPr>
            <a:r>
              <a:rPr lang="en-GB" sz="2800" dirty="0" smtClean="0">
                <a:solidFill>
                  <a:schemeClr val="tx1"/>
                </a:solidFill>
                <a:latin typeface="Arial" pitchFamily="34" charset="0"/>
                <a:cs typeface="Arial" pitchFamily="34" charset="0"/>
              </a:rPr>
              <a:t>Whistleblowing</a:t>
            </a:r>
          </a:p>
          <a:p>
            <a:pPr marL="342900" indent="-342900" fontAlgn="auto">
              <a:spcBef>
                <a:spcPts val="0"/>
              </a:spcBef>
              <a:spcAft>
                <a:spcPts val="1200"/>
              </a:spcAft>
              <a:buFont typeface="Arial" panose="020B0604020202020204" pitchFamily="34" charset="0"/>
              <a:buChar char="•"/>
              <a:defRPr/>
            </a:pPr>
            <a:r>
              <a:rPr lang="en-GB" sz="2800" dirty="0" smtClean="0">
                <a:latin typeface="Arial" pitchFamily="34" charset="0"/>
                <a:cs typeface="Arial" pitchFamily="34" charset="0"/>
              </a:rPr>
              <a:t>KCSE part 1</a:t>
            </a:r>
          </a:p>
          <a:p>
            <a:pPr marL="342900" indent="-342900" fontAlgn="auto">
              <a:spcBef>
                <a:spcPts val="0"/>
              </a:spcBef>
              <a:spcAft>
                <a:spcPts val="1200"/>
              </a:spcAft>
              <a:buFont typeface="Arial" panose="020B0604020202020204" pitchFamily="34" charset="0"/>
              <a:buChar char="•"/>
              <a:defRPr/>
            </a:pPr>
            <a:r>
              <a:rPr lang="en-GB" sz="2800" dirty="0" smtClean="0">
                <a:solidFill>
                  <a:schemeClr val="tx1"/>
                </a:solidFill>
                <a:latin typeface="Arial" pitchFamily="34" charset="0"/>
                <a:cs typeface="Arial" pitchFamily="34" charset="0"/>
              </a:rPr>
              <a:t>“What to do if ….”</a:t>
            </a:r>
          </a:p>
          <a:p>
            <a:pPr fontAlgn="auto">
              <a:spcBef>
                <a:spcPts val="0"/>
              </a:spcBef>
              <a:spcAft>
                <a:spcPts val="1200"/>
              </a:spcAft>
              <a:defRPr/>
            </a:pPr>
            <a:r>
              <a:rPr lang="en-GB" sz="2800" dirty="0" smtClean="0">
                <a:latin typeface="Arial" pitchFamily="34" charset="0"/>
                <a:cs typeface="Arial" pitchFamily="34" charset="0"/>
              </a:rPr>
              <a:t>Temporary staff and volunteers should be                made aware of the arrangements and their responsibilities</a:t>
            </a:r>
            <a:endParaRPr lang="en-GB" sz="2800" dirty="0" smtClean="0">
              <a:solidFill>
                <a:schemeClr val="tx1"/>
              </a:solidFill>
              <a:latin typeface="Arial" pitchFamily="34" charset="0"/>
              <a:cs typeface="Arial" pitchFamily="34" charset="0"/>
            </a:endParaRPr>
          </a:p>
        </p:txBody>
      </p:sp>
      <p:pic>
        <p:nvPicPr>
          <p:cNvPr id="5" name="Picture 4" descr="nass_logo.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74757" y="5805264"/>
            <a:ext cx="2249771" cy="866191"/>
          </a:xfrm>
          <a:prstGeom prst="rect">
            <a:avLst/>
          </a:prstGeom>
        </p:spPr>
      </p:pic>
    </p:spTree>
    <p:extLst>
      <p:ext uri="{BB962C8B-B14F-4D97-AF65-F5344CB8AC3E}">
        <p14:creationId xmlns:p14="http://schemas.microsoft.com/office/powerpoint/2010/main" val="483906926"/>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8"/>
          <p:cNvSpPr txBox="1">
            <a:spLocks noChangeArrowheads="1"/>
          </p:cNvSpPr>
          <p:nvPr/>
        </p:nvSpPr>
        <p:spPr bwMode="auto">
          <a:xfrm>
            <a:off x="214312" y="332656"/>
            <a:ext cx="8390135" cy="523220"/>
          </a:xfrm>
          <a:prstGeom prst="rect">
            <a:avLst/>
          </a:prstGeom>
          <a:noFill/>
          <a:ln w="9525">
            <a:noFill/>
            <a:miter lim="800000"/>
            <a:headEnd/>
            <a:tailEnd/>
          </a:ln>
        </p:spPr>
        <p:txBody>
          <a:bodyPr wrap="square" lIns="0" tIns="0" rIns="0" bIns="0">
            <a:spAutoFit/>
          </a:bodyPr>
          <a:lstStyle/>
          <a:p>
            <a:pPr>
              <a:defRPr/>
            </a:pPr>
            <a:r>
              <a:rPr lang="en-US" sz="3200" dirty="0">
                <a:solidFill>
                  <a:schemeClr val="accent3">
                    <a:lumMod val="75000"/>
                  </a:schemeClr>
                </a:solidFill>
                <a:latin typeface="Verdana" pitchFamily="34" charset="0"/>
              </a:rPr>
              <a:t>Training &amp; </a:t>
            </a:r>
            <a:r>
              <a:rPr lang="en-US" sz="3200" dirty="0" smtClean="0">
                <a:solidFill>
                  <a:schemeClr val="accent3">
                    <a:lumMod val="75000"/>
                  </a:schemeClr>
                </a:solidFill>
                <a:latin typeface="Verdana" pitchFamily="34" charset="0"/>
              </a:rPr>
              <a:t>awareness raising </a:t>
            </a:r>
            <a:r>
              <a:rPr lang="en-GB" sz="3400" b="1" dirty="0" smtClean="0">
                <a:solidFill>
                  <a:schemeClr val="accent3"/>
                </a:solidFill>
                <a:cs typeface="+mn-cs"/>
              </a:rPr>
              <a:t> </a:t>
            </a:r>
            <a:endParaRPr lang="en-US" sz="3400" dirty="0">
              <a:solidFill>
                <a:schemeClr val="accent3"/>
              </a:solidFill>
              <a:latin typeface="Verdana" pitchFamily="34" charset="0"/>
              <a:cs typeface="+mn-cs"/>
            </a:endParaRPr>
          </a:p>
        </p:txBody>
      </p:sp>
      <p:sp>
        <p:nvSpPr>
          <p:cNvPr id="18435" name="Rectangle 1"/>
          <p:cNvSpPr>
            <a:spLocks noChangeArrowheads="1"/>
          </p:cNvSpPr>
          <p:nvPr/>
        </p:nvSpPr>
        <p:spPr bwMode="auto">
          <a:xfrm>
            <a:off x="244474" y="1143610"/>
            <a:ext cx="8215957" cy="5755422"/>
          </a:xfrm>
          <a:prstGeom prst="rect">
            <a:avLst/>
          </a:prstGeom>
          <a:noFill/>
          <a:ln w="9525">
            <a:noFill/>
            <a:miter lim="800000"/>
            <a:headEnd/>
            <a:tailEnd/>
          </a:ln>
        </p:spPr>
        <p:txBody>
          <a:bodyPr wrap="square">
            <a:spAutoFit/>
          </a:bodyPr>
          <a:lstStyle/>
          <a:p>
            <a:pPr marL="342900" indent="-342900" fontAlgn="auto">
              <a:spcBef>
                <a:spcPts val="0"/>
              </a:spcBef>
              <a:spcAft>
                <a:spcPts val="1200"/>
              </a:spcAft>
              <a:buFont typeface="Arial" panose="020B0604020202020204" pitchFamily="34" charset="0"/>
              <a:buChar char="•"/>
              <a:defRPr/>
            </a:pPr>
            <a:r>
              <a:rPr lang="en-GB" sz="2400" dirty="0" smtClean="0">
                <a:latin typeface="Arial" pitchFamily="34" charset="0"/>
                <a:cs typeface="Arial" pitchFamily="34" charset="0"/>
              </a:rPr>
              <a:t>All staff have regular training that equips them to meet their statutory responsibilities</a:t>
            </a:r>
          </a:p>
          <a:p>
            <a:pPr marL="342900" indent="-342900" fontAlgn="auto">
              <a:spcBef>
                <a:spcPts val="0"/>
              </a:spcBef>
              <a:spcAft>
                <a:spcPts val="1200"/>
              </a:spcAft>
              <a:buFont typeface="Arial" panose="020B0604020202020204" pitchFamily="34" charset="0"/>
              <a:buChar char="•"/>
              <a:defRPr/>
            </a:pPr>
            <a:r>
              <a:rPr lang="en-GB" sz="2400" dirty="0" smtClean="0">
                <a:latin typeface="Arial" pitchFamily="34" charset="0"/>
                <a:cs typeface="Arial" pitchFamily="34" charset="0"/>
              </a:rPr>
              <a:t>All staff read and understand KCSE part 1</a:t>
            </a:r>
          </a:p>
          <a:p>
            <a:pPr marL="342900" indent="-342900" fontAlgn="auto">
              <a:spcBef>
                <a:spcPts val="0"/>
              </a:spcBef>
              <a:spcAft>
                <a:spcPts val="1200"/>
              </a:spcAft>
              <a:buFont typeface="Arial" panose="020B0604020202020204" pitchFamily="34" charset="0"/>
              <a:buChar char="•"/>
              <a:defRPr/>
            </a:pPr>
            <a:r>
              <a:rPr lang="en-GB" sz="2400" dirty="0" smtClean="0">
                <a:latin typeface="Arial" pitchFamily="34" charset="0"/>
                <a:cs typeface="Arial" pitchFamily="34" charset="0"/>
              </a:rPr>
              <a:t>All staff are aware of WT 2015, what to do if … and local arrangements</a:t>
            </a:r>
          </a:p>
          <a:p>
            <a:pPr marL="342900" lvl="1" indent="-342900">
              <a:spcAft>
                <a:spcPts val="1200"/>
              </a:spcAft>
              <a:buFont typeface="Arial" panose="020B0604020202020204" pitchFamily="34" charset="0"/>
              <a:buChar char="•"/>
              <a:defRPr/>
            </a:pPr>
            <a:r>
              <a:rPr lang="en-GB" sz="2400" dirty="0">
                <a:solidFill>
                  <a:prstClr val="black"/>
                </a:solidFill>
                <a:latin typeface="Arial" panose="020B0604020202020204" pitchFamily="34" charset="0"/>
                <a:cs typeface="Arial" panose="020B0604020202020204" pitchFamily="34" charset="0"/>
              </a:rPr>
              <a:t>Staff are confident to challenge senior leaders over safeguarding </a:t>
            </a:r>
            <a:r>
              <a:rPr lang="en-GB" sz="2400" dirty="0" smtClean="0">
                <a:solidFill>
                  <a:prstClr val="black"/>
                </a:solidFill>
                <a:latin typeface="Arial" panose="020B0604020202020204" pitchFamily="34" charset="0"/>
                <a:cs typeface="Arial" panose="020B0604020202020204" pitchFamily="34" charset="0"/>
              </a:rPr>
              <a:t>concerns</a:t>
            </a:r>
            <a:endParaRPr lang="en-GB" sz="2400" dirty="0" smtClean="0">
              <a:latin typeface="Arial" pitchFamily="34" charset="0"/>
              <a:cs typeface="Arial" pitchFamily="34" charset="0"/>
            </a:endParaRPr>
          </a:p>
          <a:p>
            <a:pPr marL="342900" indent="-342900" fontAlgn="auto">
              <a:spcBef>
                <a:spcPts val="0"/>
              </a:spcBef>
              <a:spcAft>
                <a:spcPts val="1200"/>
              </a:spcAft>
              <a:buFont typeface="Arial" panose="020B0604020202020204" pitchFamily="34" charset="0"/>
              <a:buChar char="•"/>
              <a:defRPr/>
            </a:pPr>
            <a:r>
              <a:rPr lang="en-GB" sz="2400" dirty="0" smtClean="0">
                <a:solidFill>
                  <a:schemeClr val="tx1"/>
                </a:solidFill>
                <a:latin typeface="Arial" pitchFamily="34" charset="0"/>
                <a:cs typeface="Arial" pitchFamily="34" charset="0"/>
              </a:rPr>
              <a:t>Governors / trustees are knowledgeable about their responsibilities</a:t>
            </a:r>
          </a:p>
          <a:p>
            <a:pPr marL="342900" indent="-342900" fontAlgn="auto">
              <a:spcBef>
                <a:spcPts val="0"/>
              </a:spcBef>
              <a:spcAft>
                <a:spcPts val="1200"/>
              </a:spcAft>
              <a:buFont typeface="Arial" panose="020B0604020202020204" pitchFamily="34" charset="0"/>
              <a:buChar char="•"/>
              <a:defRPr/>
            </a:pPr>
            <a:r>
              <a:rPr lang="en-GB" sz="2400" dirty="0" smtClean="0">
                <a:latin typeface="Arial" pitchFamily="34" charset="0"/>
                <a:cs typeface="Arial" pitchFamily="34" charset="0"/>
              </a:rPr>
              <a:t>DSL attends training at least every 2 years</a:t>
            </a:r>
          </a:p>
          <a:p>
            <a:pPr marL="342900" indent="-342900" fontAlgn="auto">
              <a:spcBef>
                <a:spcPts val="0"/>
              </a:spcBef>
              <a:spcAft>
                <a:spcPts val="1200"/>
              </a:spcAft>
              <a:buFont typeface="Arial" panose="020B0604020202020204" pitchFamily="34" charset="0"/>
              <a:buChar char="•"/>
              <a:defRPr/>
            </a:pPr>
            <a:r>
              <a:rPr lang="en-GB" sz="2400" dirty="0" smtClean="0">
                <a:solidFill>
                  <a:schemeClr val="tx1"/>
                </a:solidFill>
                <a:latin typeface="Arial" pitchFamily="34" charset="0"/>
                <a:cs typeface="Arial" pitchFamily="34" charset="0"/>
              </a:rPr>
              <a:t>At least one member of every recruitment panel                         has attended Safer Recruitment training</a:t>
            </a:r>
            <a:r>
              <a:rPr lang="en-GB" sz="2000" dirty="0">
                <a:solidFill>
                  <a:schemeClr val="tx1"/>
                </a:solidFill>
              </a:rPr>
              <a:t/>
            </a:r>
            <a:br>
              <a:rPr lang="en-GB" sz="2000" dirty="0">
                <a:solidFill>
                  <a:schemeClr val="tx1"/>
                </a:solidFill>
              </a:rPr>
            </a:br>
            <a:endParaRPr lang="en-GB" sz="2000" dirty="0">
              <a:solidFill>
                <a:schemeClr val="tx1"/>
              </a:solidFill>
            </a:endParaRPr>
          </a:p>
        </p:txBody>
      </p:sp>
      <p:pic>
        <p:nvPicPr>
          <p:cNvPr id="5" name="Picture 4" descr="nass_logo.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52320" y="5805264"/>
            <a:ext cx="1425095" cy="548680"/>
          </a:xfrm>
          <a:prstGeom prst="rect">
            <a:avLst/>
          </a:prstGeom>
        </p:spPr>
      </p:pic>
    </p:spTree>
    <p:extLst>
      <p:ext uri="{BB962C8B-B14F-4D97-AF65-F5344CB8AC3E}">
        <p14:creationId xmlns:p14="http://schemas.microsoft.com/office/powerpoint/2010/main" val="1638808951"/>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8"/>
          <p:cNvSpPr txBox="1">
            <a:spLocks noChangeArrowheads="1"/>
          </p:cNvSpPr>
          <p:nvPr/>
        </p:nvSpPr>
        <p:spPr bwMode="auto">
          <a:xfrm>
            <a:off x="214312" y="332656"/>
            <a:ext cx="8390135" cy="523220"/>
          </a:xfrm>
          <a:prstGeom prst="rect">
            <a:avLst/>
          </a:prstGeom>
          <a:noFill/>
          <a:ln w="9525">
            <a:noFill/>
            <a:miter lim="800000"/>
            <a:headEnd/>
            <a:tailEnd/>
          </a:ln>
        </p:spPr>
        <p:txBody>
          <a:bodyPr wrap="square" lIns="0" tIns="0" rIns="0" bIns="0">
            <a:spAutoFit/>
          </a:bodyPr>
          <a:lstStyle/>
          <a:p>
            <a:pPr>
              <a:defRPr/>
            </a:pPr>
            <a:r>
              <a:rPr lang="en-US" sz="3200" dirty="0">
                <a:solidFill>
                  <a:schemeClr val="accent3">
                    <a:lumMod val="75000"/>
                  </a:schemeClr>
                </a:solidFill>
                <a:latin typeface="Verdana" pitchFamily="34" charset="0"/>
              </a:rPr>
              <a:t>Specific issues </a:t>
            </a:r>
            <a:r>
              <a:rPr lang="en-GB" sz="3400" b="1" dirty="0" smtClean="0">
                <a:solidFill>
                  <a:schemeClr val="accent3"/>
                </a:solidFill>
                <a:cs typeface="+mn-cs"/>
              </a:rPr>
              <a:t> </a:t>
            </a:r>
            <a:endParaRPr lang="en-US" sz="3400" dirty="0">
              <a:solidFill>
                <a:schemeClr val="accent3"/>
              </a:solidFill>
              <a:latin typeface="Verdana" pitchFamily="34" charset="0"/>
              <a:cs typeface="+mn-cs"/>
            </a:endParaRPr>
          </a:p>
        </p:txBody>
      </p:sp>
      <p:sp>
        <p:nvSpPr>
          <p:cNvPr id="18435" name="Rectangle 1"/>
          <p:cNvSpPr>
            <a:spLocks noChangeArrowheads="1"/>
          </p:cNvSpPr>
          <p:nvPr/>
        </p:nvSpPr>
        <p:spPr bwMode="auto">
          <a:xfrm>
            <a:off x="244474" y="1143610"/>
            <a:ext cx="8215957" cy="5386090"/>
          </a:xfrm>
          <a:prstGeom prst="rect">
            <a:avLst/>
          </a:prstGeom>
          <a:noFill/>
          <a:ln w="9525">
            <a:noFill/>
            <a:miter lim="800000"/>
            <a:headEnd/>
            <a:tailEnd/>
          </a:ln>
        </p:spPr>
        <p:txBody>
          <a:bodyPr wrap="square">
            <a:spAutoFit/>
          </a:bodyPr>
          <a:lstStyle/>
          <a:p>
            <a:pPr>
              <a:buFontTx/>
              <a:buNone/>
            </a:pPr>
            <a:r>
              <a:rPr lang="en-GB" sz="2400" b="1" dirty="0" smtClean="0">
                <a:latin typeface="Arial" charset="0"/>
              </a:rPr>
              <a:t>Staff understand the risks associated with:</a:t>
            </a:r>
            <a:endParaRPr lang="en-GB" sz="2400" b="1" dirty="0">
              <a:latin typeface="Arial" charset="0"/>
            </a:endParaRPr>
          </a:p>
          <a:p>
            <a:pPr>
              <a:buFontTx/>
              <a:buNone/>
            </a:pPr>
            <a:endParaRPr lang="en-GB" sz="2400" b="1" dirty="0">
              <a:latin typeface="Arial" charset="0"/>
            </a:endParaRPr>
          </a:p>
          <a:p>
            <a:pPr>
              <a:spcAft>
                <a:spcPts val="1200"/>
              </a:spcAft>
            </a:pPr>
            <a:r>
              <a:rPr lang="en-GB" sz="2400" dirty="0">
                <a:latin typeface="Arial" charset="0"/>
              </a:rPr>
              <a:t>Racist / disability abuse &amp; homophobia/transphobia </a:t>
            </a:r>
          </a:p>
          <a:p>
            <a:pPr>
              <a:spcAft>
                <a:spcPts val="1200"/>
              </a:spcAft>
            </a:pPr>
            <a:r>
              <a:rPr lang="en-GB" sz="2400" dirty="0">
                <a:latin typeface="Arial" charset="0"/>
              </a:rPr>
              <a:t>Gender based violence / VAWG </a:t>
            </a:r>
          </a:p>
          <a:p>
            <a:pPr>
              <a:spcAft>
                <a:spcPts val="1200"/>
              </a:spcAft>
            </a:pPr>
            <a:r>
              <a:rPr lang="en-GB" sz="2400" dirty="0">
                <a:latin typeface="Arial" charset="0"/>
              </a:rPr>
              <a:t>Teenage relationship abuse</a:t>
            </a:r>
          </a:p>
          <a:p>
            <a:pPr>
              <a:spcAft>
                <a:spcPts val="1200"/>
              </a:spcAft>
            </a:pPr>
            <a:r>
              <a:rPr lang="en-GB" sz="2400" dirty="0">
                <a:latin typeface="Arial" charset="0"/>
              </a:rPr>
              <a:t>Radicalisation &amp; extremism</a:t>
            </a:r>
          </a:p>
          <a:p>
            <a:pPr>
              <a:spcAft>
                <a:spcPts val="1200"/>
              </a:spcAft>
            </a:pPr>
            <a:r>
              <a:rPr lang="en-GB" sz="2400" dirty="0">
                <a:latin typeface="Arial" charset="0"/>
              </a:rPr>
              <a:t>Sexually harmful behaviour</a:t>
            </a:r>
          </a:p>
          <a:p>
            <a:pPr>
              <a:spcAft>
                <a:spcPts val="1200"/>
              </a:spcAft>
            </a:pPr>
            <a:r>
              <a:rPr lang="en-GB" sz="2400" dirty="0">
                <a:latin typeface="Arial" charset="0"/>
              </a:rPr>
              <a:t>Female Genital Mutilation (FGM)</a:t>
            </a:r>
          </a:p>
          <a:p>
            <a:pPr>
              <a:spcAft>
                <a:spcPts val="1200"/>
              </a:spcAft>
            </a:pPr>
            <a:r>
              <a:rPr lang="en-GB" sz="2400" dirty="0">
                <a:latin typeface="Arial" charset="0"/>
              </a:rPr>
              <a:t>Child Sexual Exploitation (CSE) &amp; trafficking</a:t>
            </a:r>
          </a:p>
          <a:p>
            <a:pPr>
              <a:spcAft>
                <a:spcPts val="1200"/>
              </a:spcAft>
            </a:pPr>
            <a:r>
              <a:rPr lang="en-GB" sz="2400" dirty="0">
                <a:latin typeface="Arial" charset="0"/>
              </a:rPr>
              <a:t>Impact of new technologies e.g. sexting</a:t>
            </a:r>
          </a:p>
          <a:p>
            <a:pPr>
              <a:spcAft>
                <a:spcPts val="1200"/>
              </a:spcAft>
            </a:pPr>
            <a:r>
              <a:rPr lang="en-GB" sz="2400" dirty="0">
                <a:latin typeface="Arial" charset="0"/>
              </a:rPr>
              <a:t>Poor </a:t>
            </a:r>
            <a:r>
              <a:rPr lang="en-GB" sz="2400" dirty="0" smtClean="0">
                <a:latin typeface="Arial" charset="0"/>
              </a:rPr>
              <a:t>parenting</a:t>
            </a:r>
            <a:endParaRPr lang="en-GB" sz="2000" dirty="0">
              <a:solidFill>
                <a:schemeClr val="tx1"/>
              </a:solidFill>
            </a:endParaRPr>
          </a:p>
        </p:txBody>
      </p:sp>
      <p:pic>
        <p:nvPicPr>
          <p:cNvPr id="5" name="Picture 4" descr="nass_logo.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84168" y="5517232"/>
            <a:ext cx="2249771" cy="866191"/>
          </a:xfrm>
          <a:prstGeom prst="rect">
            <a:avLst/>
          </a:prstGeom>
        </p:spPr>
      </p:pic>
    </p:spTree>
    <p:extLst>
      <p:ext uri="{BB962C8B-B14F-4D97-AF65-F5344CB8AC3E}">
        <p14:creationId xmlns:p14="http://schemas.microsoft.com/office/powerpoint/2010/main" val="1701300357"/>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8"/>
          <p:cNvSpPr txBox="1">
            <a:spLocks noChangeArrowheads="1"/>
          </p:cNvSpPr>
          <p:nvPr/>
        </p:nvSpPr>
        <p:spPr bwMode="auto">
          <a:xfrm>
            <a:off x="214312" y="332656"/>
            <a:ext cx="8390135" cy="553998"/>
          </a:xfrm>
          <a:prstGeom prst="rect">
            <a:avLst/>
          </a:prstGeom>
          <a:noFill/>
          <a:ln w="9525">
            <a:noFill/>
            <a:miter lim="800000"/>
            <a:headEnd/>
            <a:tailEnd/>
          </a:ln>
        </p:spPr>
        <p:txBody>
          <a:bodyPr wrap="square" lIns="0" tIns="0" rIns="0" bIns="0">
            <a:spAutoFit/>
          </a:bodyPr>
          <a:lstStyle/>
          <a:p>
            <a:pPr fontAlgn="auto">
              <a:spcBef>
                <a:spcPts val="0"/>
              </a:spcBef>
              <a:spcAft>
                <a:spcPts val="0"/>
              </a:spcAft>
              <a:defRPr/>
            </a:pPr>
            <a:r>
              <a:rPr lang="en-US" sz="3600" dirty="0" smtClean="0">
                <a:solidFill>
                  <a:schemeClr val="accent3">
                    <a:lumMod val="75000"/>
                  </a:schemeClr>
                </a:solidFill>
                <a:latin typeface="Verdana" pitchFamily="34" charset="0"/>
              </a:rPr>
              <a:t>Policies &amp; procedures</a:t>
            </a:r>
            <a:r>
              <a:rPr lang="en-GB" sz="3400" b="1" dirty="0" smtClean="0">
                <a:solidFill>
                  <a:schemeClr val="accent3"/>
                </a:solidFill>
                <a:cs typeface="+mn-cs"/>
              </a:rPr>
              <a:t> </a:t>
            </a:r>
            <a:endParaRPr lang="en-US" sz="3400" dirty="0">
              <a:solidFill>
                <a:schemeClr val="accent3"/>
              </a:solidFill>
              <a:latin typeface="Verdana" pitchFamily="34" charset="0"/>
              <a:cs typeface="+mn-cs"/>
            </a:endParaRPr>
          </a:p>
        </p:txBody>
      </p:sp>
      <p:sp>
        <p:nvSpPr>
          <p:cNvPr id="18435" name="Rectangle 1"/>
          <p:cNvSpPr>
            <a:spLocks noChangeArrowheads="1"/>
          </p:cNvSpPr>
          <p:nvPr/>
        </p:nvSpPr>
        <p:spPr bwMode="auto">
          <a:xfrm>
            <a:off x="301400" y="1556792"/>
            <a:ext cx="8215957" cy="4739759"/>
          </a:xfrm>
          <a:prstGeom prst="rect">
            <a:avLst/>
          </a:prstGeom>
          <a:noFill/>
          <a:ln w="9525">
            <a:noFill/>
            <a:miter lim="800000"/>
            <a:headEnd/>
            <a:tailEnd/>
          </a:ln>
        </p:spPr>
        <p:txBody>
          <a:bodyPr wrap="square">
            <a:spAutoFit/>
          </a:bodyPr>
          <a:lstStyle/>
          <a:p>
            <a:pPr marL="457200" indent="-457200" fontAlgn="auto">
              <a:spcBef>
                <a:spcPts val="0"/>
              </a:spcBef>
              <a:spcAft>
                <a:spcPts val="1200"/>
              </a:spcAft>
              <a:buFont typeface="Arial" panose="020B0604020202020204" pitchFamily="34" charset="0"/>
              <a:buChar char="•"/>
              <a:defRPr/>
            </a:pPr>
            <a:r>
              <a:rPr lang="en-GB" sz="2800" dirty="0" smtClean="0">
                <a:latin typeface="Arial" pitchFamily="34" charset="0"/>
                <a:cs typeface="Arial" pitchFamily="34" charset="0"/>
              </a:rPr>
              <a:t>Child protection (updated annually)</a:t>
            </a:r>
          </a:p>
          <a:p>
            <a:pPr marL="457200" indent="-457200" fontAlgn="auto">
              <a:spcBef>
                <a:spcPts val="0"/>
              </a:spcBef>
              <a:spcAft>
                <a:spcPts val="1200"/>
              </a:spcAft>
              <a:buFont typeface="Arial" panose="020B0604020202020204" pitchFamily="34" charset="0"/>
              <a:buChar char="•"/>
              <a:defRPr/>
            </a:pPr>
            <a:r>
              <a:rPr lang="en-GB" sz="2800" dirty="0" smtClean="0">
                <a:latin typeface="Arial" pitchFamily="34" charset="0"/>
                <a:cs typeface="Arial" pitchFamily="34" charset="0"/>
              </a:rPr>
              <a:t>Written procedures for management of allegations against staff or volunteers</a:t>
            </a:r>
          </a:p>
          <a:p>
            <a:pPr marL="457200" indent="-457200" fontAlgn="auto">
              <a:spcBef>
                <a:spcPts val="0"/>
              </a:spcBef>
              <a:spcAft>
                <a:spcPts val="1200"/>
              </a:spcAft>
              <a:buFont typeface="Arial" panose="020B0604020202020204" pitchFamily="34" charset="0"/>
              <a:buChar char="•"/>
              <a:defRPr/>
            </a:pPr>
            <a:r>
              <a:rPr lang="en-GB" sz="2800" dirty="0" smtClean="0">
                <a:latin typeface="Arial" pitchFamily="34" charset="0"/>
                <a:cs typeface="Arial" pitchFamily="34" charset="0"/>
              </a:rPr>
              <a:t>Written procedures for managing allegations against pupils</a:t>
            </a:r>
          </a:p>
          <a:p>
            <a:pPr marL="457200" indent="-457200" fontAlgn="auto">
              <a:spcBef>
                <a:spcPts val="0"/>
              </a:spcBef>
              <a:spcAft>
                <a:spcPts val="1200"/>
              </a:spcAft>
              <a:buFont typeface="Arial" panose="020B0604020202020204" pitchFamily="34" charset="0"/>
              <a:buChar char="•"/>
              <a:defRPr/>
            </a:pPr>
            <a:r>
              <a:rPr lang="en-GB" sz="2800" dirty="0" smtClean="0">
                <a:latin typeface="Arial" pitchFamily="34" charset="0"/>
                <a:cs typeface="Arial" pitchFamily="34" charset="0"/>
              </a:rPr>
              <a:t>Whistleblowing</a:t>
            </a:r>
          </a:p>
          <a:p>
            <a:pPr marL="457200" indent="-457200" fontAlgn="auto">
              <a:spcBef>
                <a:spcPts val="0"/>
              </a:spcBef>
              <a:spcAft>
                <a:spcPts val="1200"/>
              </a:spcAft>
              <a:buFont typeface="Arial" panose="020B0604020202020204" pitchFamily="34" charset="0"/>
              <a:buChar char="•"/>
              <a:defRPr/>
            </a:pPr>
            <a:r>
              <a:rPr lang="en-GB" sz="2800" dirty="0" smtClean="0">
                <a:latin typeface="Arial" pitchFamily="34" charset="0"/>
                <a:cs typeface="Arial" pitchFamily="34" charset="0"/>
              </a:rPr>
              <a:t>Staff code of conduct / behaviour policy (updated annually)</a:t>
            </a:r>
          </a:p>
          <a:p>
            <a:pPr marL="457200" indent="-457200" fontAlgn="auto">
              <a:spcBef>
                <a:spcPts val="0"/>
              </a:spcBef>
              <a:spcAft>
                <a:spcPts val="1200"/>
              </a:spcAft>
              <a:buFont typeface="Arial" panose="020B0604020202020204" pitchFamily="34" charset="0"/>
              <a:buChar char="•"/>
              <a:defRPr/>
            </a:pPr>
            <a:endParaRPr lang="en-GB" sz="2800" dirty="0" smtClean="0">
              <a:latin typeface="Arial" pitchFamily="34" charset="0"/>
              <a:cs typeface="Arial" pitchFamily="34" charset="0"/>
            </a:endParaRPr>
          </a:p>
        </p:txBody>
      </p:sp>
      <p:pic>
        <p:nvPicPr>
          <p:cNvPr id="5" name="Picture 4" descr="nass_logo.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84168" y="5517232"/>
            <a:ext cx="2249771" cy="866191"/>
          </a:xfrm>
          <a:prstGeom prst="rect">
            <a:avLst/>
          </a:prstGeom>
        </p:spPr>
      </p:pic>
    </p:spTree>
    <p:extLst>
      <p:ext uri="{BB962C8B-B14F-4D97-AF65-F5344CB8AC3E}">
        <p14:creationId xmlns:p14="http://schemas.microsoft.com/office/powerpoint/2010/main" val="31370286"/>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8"/>
          <p:cNvSpPr txBox="1">
            <a:spLocks noChangeArrowheads="1"/>
          </p:cNvSpPr>
          <p:nvPr/>
        </p:nvSpPr>
        <p:spPr bwMode="auto">
          <a:xfrm>
            <a:off x="214312" y="332656"/>
            <a:ext cx="8390135" cy="492443"/>
          </a:xfrm>
          <a:prstGeom prst="rect">
            <a:avLst/>
          </a:prstGeom>
          <a:noFill/>
          <a:ln w="9525">
            <a:noFill/>
            <a:miter lim="800000"/>
            <a:headEnd/>
            <a:tailEnd/>
          </a:ln>
        </p:spPr>
        <p:txBody>
          <a:bodyPr wrap="square" lIns="0" tIns="0" rIns="0" bIns="0">
            <a:spAutoFit/>
          </a:bodyPr>
          <a:lstStyle/>
          <a:p>
            <a:pPr>
              <a:defRPr/>
            </a:pPr>
            <a:r>
              <a:rPr lang="en-US" sz="3200" dirty="0">
                <a:solidFill>
                  <a:schemeClr val="accent3">
                    <a:lumMod val="75000"/>
                  </a:schemeClr>
                </a:solidFill>
                <a:latin typeface="Verdana" pitchFamily="34" charset="0"/>
              </a:rPr>
              <a:t>Inter-agency working </a:t>
            </a:r>
          </a:p>
        </p:txBody>
      </p:sp>
      <p:sp>
        <p:nvSpPr>
          <p:cNvPr id="18435" name="Rectangle 1"/>
          <p:cNvSpPr>
            <a:spLocks noChangeArrowheads="1"/>
          </p:cNvSpPr>
          <p:nvPr/>
        </p:nvSpPr>
        <p:spPr bwMode="auto">
          <a:xfrm>
            <a:off x="301400" y="1484784"/>
            <a:ext cx="8215957" cy="4985980"/>
          </a:xfrm>
          <a:prstGeom prst="rect">
            <a:avLst/>
          </a:prstGeom>
          <a:noFill/>
          <a:ln w="9525">
            <a:noFill/>
            <a:miter lim="800000"/>
            <a:headEnd/>
            <a:tailEnd/>
          </a:ln>
        </p:spPr>
        <p:txBody>
          <a:bodyPr wrap="square">
            <a:spAutoFit/>
          </a:bodyPr>
          <a:lstStyle/>
          <a:p>
            <a:pPr marL="342900" indent="-342900" fontAlgn="auto">
              <a:spcBef>
                <a:spcPts val="0"/>
              </a:spcBef>
              <a:spcAft>
                <a:spcPts val="1200"/>
              </a:spcAft>
              <a:buFont typeface="Arial" panose="020B0604020202020204" pitchFamily="34" charset="0"/>
              <a:buChar char="•"/>
              <a:defRPr/>
            </a:pPr>
            <a:r>
              <a:rPr lang="en-GB" sz="2400" dirty="0" smtClean="0">
                <a:latin typeface="Arial" pitchFamily="34" charset="0"/>
                <a:cs typeface="Arial" pitchFamily="34" charset="0"/>
              </a:rPr>
              <a:t>Records of any concerns are timely and stored securely</a:t>
            </a:r>
          </a:p>
          <a:p>
            <a:pPr marL="342900" indent="-342900" fontAlgn="auto">
              <a:spcBef>
                <a:spcPts val="0"/>
              </a:spcBef>
              <a:spcAft>
                <a:spcPts val="600"/>
              </a:spcAft>
              <a:buFont typeface="Arial" pitchFamily="34" charset="0"/>
              <a:buChar char="•"/>
            </a:pPr>
            <a:r>
              <a:rPr lang="en-GB" sz="2400" dirty="0" smtClean="0">
                <a:solidFill>
                  <a:prstClr val="black"/>
                </a:solidFill>
                <a:latin typeface="Arial" panose="020B0604020202020204" pitchFamily="34" charset="0"/>
                <a:cs typeface="Arial" panose="020B0604020202020204" pitchFamily="34" charset="0"/>
              </a:rPr>
              <a:t>Information </a:t>
            </a:r>
            <a:r>
              <a:rPr lang="en-GB" sz="2400" dirty="0">
                <a:solidFill>
                  <a:prstClr val="black"/>
                </a:solidFill>
                <a:latin typeface="Arial" panose="020B0604020202020204" pitchFamily="34" charset="0"/>
                <a:cs typeface="Arial" panose="020B0604020202020204" pitchFamily="34" charset="0"/>
              </a:rPr>
              <a:t>is shared appropriately to protect a child and with the necessary consent</a:t>
            </a:r>
          </a:p>
          <a:p>
            <a:pPr marL="342900" indent="-342900" fontAlgn="auto">
              <a:spcBef>
                <a:spcPts val="0"/>
              </a:spcBef>
              <a:spcAft>
                <a:spcPts val="600"/>
              </a:spcAft>
              <a:buFont typeface="Arial" pitchFamily="34" charset="0"/>
              <a:buChar char="•"/>
            </a:pPr>
            <a:r>
              <a:rPr lang="en-GB" sz="2400" dirty="0">
                <a:solidFill>
                  <a:prstClr val="black"/>
                </a:solidFill>
                <a:latin typeface="Arial" panose="020B0604020202020204" pitchFamily="34" charset="0"/>
                <a:cs typeface="Arial" panose="020B0604020202020204" pitchFamily="34" charset="0"/>
              </a:rPr>
              <a:t>CP and safeguarding concerns are immediately shared with Social Care; this is recorded</a:t>
            </a:r>
          </a:p>
          <a:p>
            <a:pPr marL="342900" indent="-342900" fontAlgn="auto">
              <a:spcBef>
                <a:spcPts val="0"/>
              </a:spcBef>
              <a:spcAft>
                <a:spcPts val="600"/>
              </a:spcAft>
              <a:buFont typeface="Arial" pitchFamily="34" charset="0"/>
              <a:buChar char="•"/>
            </a:pPr>
            <a:r>
              <a:rPr lang="en-GB" sz="2400" dirty="0">
                <a:solidFill>
                  <a:prstClr val="black"/>
                </a:solidFill>
                <a:latin typeface="Arial" panose="020B0604020202020204" pitchFamily="34" charset="0"/>
                <a:cs typeface="Arial" panose="020B0604020202020204" pitchFamily="34" charset="0"/>
              </a:rPr>
              <a:t>Written plans are in place to protect a </a:t>
            </a:r>
            <a:r>
              <a:rPr lang="en-GB" sz="2400" dirty="0" smtClean="0">
                <a:solidFill>
                  <a:prstClr val="black"/>
                </a:solidFill>
                <a:latin typeface="Arial" panose="020B0604020202020204" pitchFamily="34" charset="0"/>
                <a:cs typeface="Arial" panose="020B0604020202020204" pitchFamily="34" charset="0"/>
              </a:rPr>
              <a:t>child for whom there are concerns</a:t>
            </a:r>
          </a:p>
          <a:p>
            <a:pPr marL="342900" indent="-342900" fontAlgn="auto">
              <a:spcBef>
                <a:spcPts val="0"/>
              </a:spcBef>
              <a:spcAft>
                <a:spcPts val="600"/>
              </a:spcAft>
              <a:buFont typeface="Arial" pitchFamily="34" charset="0"/>
              <a:buChar char="•"/>
            </a:pPr>
            <a:r>
              <a:rPr lang="en-GB" sz="2400" dirty="0" smtClean="0">
                <a:solidFill>
                  <a:prstClr val="black"/>
                </a:solidFill>
                <a:latin typeface="Arial" panose="020B0604020202020204" pitchFamily="34" charset="0"/>
                <a:cs typeface="Arial" panose="020B0604020202020204" pitchFamily="34" charset="0"/>
              </a:rPr>
              <a:t>The role, actions and participation of the school in working in partnership with external agencies</a:t>
            </a:r>
            <a:endParaRPr lang="en-GB" sz="2400" dirty="0">
              <a:solidFill>
                <a:prstClr val="black"/>
              </a:solidFill>
              <a:latin typeface="Arial" panose="020B0604020202020204" pitchFamily="34" charset="0"/>
              <a:cs typeface="Arial" panose="020B0604020202020204" pitchFamily="34" charset="0"/>
            </a:endParaRPr>
          </a:p>
          <a:p>
            <a:pPr marL="342900" indent="-342900" fontAlgn="auto">
              <a:spcBef>
                <a:spcPts val="0"/>
              </a:spcBef>
              <a:spcAft>
                <a:spcPts val="1200"/>
              </a:spcAft>
              <a:buFont typeface="Arial" panose="020B0604020202020204" pitchFamily="34" charset="0"/>
              <a:buChar char="•"/>
              <a:defRPr/>
            </a:pPr>
            <a:r>
              <a:rPr lang="en-GB" sz="2400" dirty="0" smtClean="0">
                <a:latin typeface="Arial" panose="020B0604020202020204" pitchFamily="34" charset="0"/>
                <a:cs typeface="Arial" panose="020B0604020202020204" pitchFamily="34" charset="0"/>
              </a:rPr>
              <a:t>Staff understand that they may be required to support social workers in keeping a child safe</a:t>
            </a:r>
            <a:r>
              <a:rPr lang="en-GB" sz="2400" dirty="0">
                <a:solidFill>
                  <a:schemeClr val="tx1"/>
                </a:solidFill>
                <a:latin typeface="Arial" panose="020B0604020202020204" pitchFamily="34" charset="0"/>
                <a:cs typeface="Arial" panose="020B0604020202020204" pitchFamily="34" charset="0"/>
              </a:rPr>
              <a:t/>
            </a:r>
            <a:br>
              <a:rPr lang="en-GB" sz="2400" dirty="0">
                <a:solidFill>
                  <a:schemeClr val="tx1"/>
                </a:solidFill>
                <a:latin typeface="Arial" panose="020B0604020202020204" pitchFamily="34" charset="0"/>
                <a:cs typeface="Arial" panose="020B0604020202020204" pitchFamily="34" charset="0"/>
              </a:rPr>
            </a:br>
            <a:endParaRPr lang="en-GB" sz="2400" dirty="0">
              <a:solidFill>
                <a:schemeClr val="tx1"/>
              </a:solidFill>
              <a:latin typeface="Arial" panose="020B0604020202020204" pitchFamily="34" charset="0"/>
              <a:cs typeface="Arial" panose="020B0604020202020204" pitchFamily="34" charset="0"/>
            </a:endParaRPr>
          </a:p>
        </p:txBody>
      </p:sp>
      <p:pic>
        <p:nvPicPr>
          <p:cNvPr id="5" name="Picture 4" descr="nass_logo.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44208" y="5805264"/>
            <a:ext cx="2249771" cy="866191"/>
          </a:xfrm>
          <a:prstGeom prst="rect">
            <a:avLst/>
          </a:prstGeom>
        </p:spPr>
      </p:pic>
    </p:spTree>
    <p:extLst>
      <p:ext uri="{BB962C8B-B14F-4D97-AF65-F5344CB8AC3E}">
        <p14:creationId xmlns:p14="http://schemas.microsoft.com/office/powerpoint/2010/main" val="2184089445"/>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8"/>
          <p:cNvSpPr txBox="1">
            <a:spLocks noChangeArrowheads="1"/>
          </p:cNvSpPr>
          <p:nvPr/>
        </p:nvSpPr>
        <p:spPr bwMode="auto">
          <a:xfrm>
            <a:off x="214312" y="332656"/>
            <a:ext cx="8390135" cy="492443"/>
          </a:xfrm>
          <a:prstGeom prst="rect">
            <a:avLst/>
          </a:prstGeom>
          <a:noFill/>
          <a:ln w="9525">
            <a:noFill/>
            <a:miter lim="800000"/>
            <a:headEnd/>
            <a:tailEnd/>
          </a:ln>
        </p:spPr>
        <p:txBody>
          <a:bodyPr wrap="square" lIns="0" tIns="0" rIns="0" bIns="0">
            <a:spAutoFit/>
          </a:bodyPr>
          <a:lstStyle/>
          <a:p>
            <a:pPr>
              <a:defRPr/>
            </a:pPr>
            <a:r>
              <a:rPr lang="en-US" sz="3200" dirty="0" smtClean="0">
                <a:solidFill>
                  <a:schemeClr val="accent3">
                    <a:lumMod val="75000"/>
                  </a:schemeClr>
                </a:solidFill>
                <a:latin typeface="Verdana" pitchFamily="34" charset="0"/>
              </a:rPr>
              <a:t>A broader view of safeguarding </a:t>
            </a:r>
            <a:endParaRPr lang="en-US" sz="3200" dirty="0">
              <a:solidFill>
                <a:schemeClr val="accent3">
                  <a:lumMod val="75000"/>
                </a:schemeClr>
              </a:solidFill>
              <a:latin typeface="Verdana" pitchFamily="34" charset="0"/>
            </a:endParaRPr>
          </a:p>
        </p:txBody>
      </p:sp>
      <p:sp>
        <p:nvSpPr>
          <p:cNvPr id="18435" name="Rectangle 1"/>
          <p:cNvSpPr>
            <a:spLocks noChangeArrowheads="1"/>
          </p:cNvSpPr>
          <p:nvPr/>
        </p:nvSpPr>
        <p:spPr bwMode="auto">
          <a:xfrm>
            <a:off x="214312" y="1340768"/>
            <a:ext cx="8215957" cy="5416868"/>
          </a:xfrm>
          <a:prstGeom prst="rect">
            <a:avLst/>
          </a:prstGeom>
          <a:noFill/>
          <a:ln w="9525">
            <a:noFill/>
            <a:miter lim="800000"/>
            <a:headEnd/>
            <a:tailEnd/>
          </a:ln>
        </p:spPr>
        <p:txBody>
          <a:bodyPr wrap="square">
            <a:spAutoFit/>
          </a:bodyPr>
          <a:lstStyle/>
          <a:p>
            <a:pPr marL="342900" indent="-342900" fontAlgn="auto">
              <a:spcBef>
                <a:spcPts val="0"/>
              </a:spcBef>
              <a:spcAft>
                <a:spcPts val="1200"/>
              </a:spcAft>
              <a:buFont typeface="Arial" panose="020B0604020202020204" pitchFamily="34" charset="0"/>
              <a:buChar char="•"/>
              <a:defRPr/>
            </a:pPr>
            <a:r>
              <a:rPr lang="en-GB" sz="2800" dirty="0" smtClean="0">
                <a:latin typeface="Arial" pitchFamily="34" charset="0"/>
                <a:cs typeface="Arial" pitchFamily="34" charset="0"/>
              </a:rPr>
              <a:t>Learner health &amp; safety and wellbeing</a:t>
            </a:r>
          </a:p>
          <a:p>
            <a:pPr marL="342900" indent="-342900" fontAlgn="auto">
              <a:spcBef>
                <a:spcPts val="0"/>
              </a:spcBef>
              <a:spcAft>
                <a:spcPts val="1200"/>
              </a:spcAft>
              <a:buFont typeface="Arial" panose="020B0604020202020204" pitchFamily="34" charset="0"/>
              <a:buChar char="•"/>
              <a:defRPr/>
            </a:pPr>
            <a:r>
              <a:rPr lang="en-GB" sz="2800" dirty="0" smtClean="0">
                <a:solidFill>
                  <a:schemeClr val="tx1"/>
                </a:solidFill>
                <a:latin typeface="Arial" pitchFamily="34" charset="0"/>
                <a:cs typeface="Arial" pitchFamily="34" charset="0"/>
              </a:rPr>
              <a:t>Use of reasonable </a:t>
            </a:r>
            <a:r>
              <a:rPr lang="en-GB" sz="2800" dirty="0" smtClean="0">
                <a:solidFill>
                  <a:schemeClr val="tx1"/>
                </a:solidFill>
                <a:latin typeface="Arial" pitchFamily="34" charset="0"/>
                <a:cs typeface="Arial" pitchFamily="34" charset="0"/>
              </a:rPr>
              <a:t>force/restraint/deprivation of liberty</a:t>
            </a:r>
            <a:endParaRPr lang="en-GB" sz="2800" dirty="0" smtClean="0">
              <a:solidFill>
                <a:schemeClr val="tx1"/>
              </a:solidFill>
              <a:latin typeface="Arial" pitchFamily="34" charset="0"/>
              <a:cs typeface="Arial" pitchFamily="34" charset="0"/>
            </a:endParaRPr>
          </a:p>
          <a:p>
            <a:pPr marL="342900" indent="-342900" fontAlgn="auto">
              <a:spcBef>
                <a:spcPts val="0"/>
              </a:spcBef>
              <a:spcAft>
                <a:spcPts val="1200"/>
              </a:spcAft>
              <a:buFont typeface="Arial" panose="020B0604020202020204" pitchFamily="34" charset="0"/>
              <a:buChar char="•"/>
              <a:defRPr/>
            </a:pPr>
            <a:r>
              <a:rPr lang="en-GB" sz="2800" dirty="0" smtClean="0">
                <a:latin typeface="Arial" pitchFamily="34" charset="0"/>
                <a:cs typeface="Arial" pitchFamily="34" charset="0"/>
              </a:rPr>
              <a:t>Meeting children’s medical needs</a:t>
            </a:r>
          </a:p>
          <a:p>
            <a:pPr marL="342900" indent="-342900" fontAlgn="auto">
              <a:spcBef>
                <a:spcPts val="0"/>
              </a:spcBef>
              <a:spcAft>
                <a:spcPts val="1200"/>
              </a:spcAft>
              <a:buFont typeface="Arial" panose="020B0604020202020204" pitchFamily="34" charset="0"/>
              <a:buChar char="•"/>
              <a:defRPr/>
            </a:pPr>
            <a:r>
              <a:rPr lang="en-GB" sz="2800" dirty="0" smtClean="0">
                <a:latin typeface="Arial" pitchFamily="34" charset="0"/>
                <a:cs typeface="Arial" pitchFamily="34" charset="0"/>
              </a:rPr>
              <a:t>First aid</a:t>
            </a:r>
          </a:p>
          <a:p>
            <a:pPr marL="342900" indent="-342900" fontAlgn="auto">
              <a:spcBef>
                <a:spcPts val="0"/>
              </a:spcBef>
              <a:spcAft>
                <a:spcPts val="1200"/>
              </a:spcAft>
              <a:buFont typeface="Arial" panose="020B0604020202020204" pitchFamily="34" charset="0"/>
              <a:buChar char="•"/>
              <a:defRPr/>
            </a:pPr>
            <a:r>
              <a:rPr lang="en-GB" sz="2800" dirty="0" smtClean="0">
                <a:solidFill>
                  <a:schemeClr val="tx1"/>
                </a:solidFill>
                <a:latin typeface="Arial" panose="020B0604020202020204" pitchFamily="34" charset="0"/>
                <a:cs typeface="Arial" panose="020B0604020202020204" pitchFamily="34" charset="0"/>
              </a:rPr>
              <a:t>Educational visits</a:t>
            </a:r>
          </a:p>
          <a:p>
            <a:pPr marL="342900" indent="-342900" fontAlgn="auto">
              <a:spcBef>
                <a:spcPts val="0"/>
              </a:spcBef>
              <a:spcAft>
                <a:spcPts val="1200"/>
              </a:spcAft>
              <a:buFont typeface="Arial" panose="020B0604020202020204" pitchFamily="34" charset="0"/>
              <a:buChar char="•"/>
              <a:defRPr/>
            </a:pPr>
            <a:r>
              <a:rPr lang="en-GB" sz="2800" dirty="0" smtClean="0">
                <a:latin typeface="Arial" panose="020B0604020202020204" pitchFamily="34" charset="0"/>
                <a:cs typeface="Arial" panose="020B0604020202020204" pitchFamily="34" charset="0"/>
              </a:rPr>
              <a:t>Intimate care</a:t>
            </a:r>
          </a:p>
          <a:p>
            <a:pPr marL="342900" indent="-342900" fontAlgn="auto">
              <a:spcBef>
                <a:spcPts val="0"/>
              </a:spcBef>
              <a:spcAft>
                <a:spcPts val="1200"/>
              </a:spcAft>
              <a:buFont typeface="Arial" panose="020B0604020202020204" pitchFamily="34" charset="0"/>
              <a:buChar char="•"/>
              <a:defRPr/>
            </a:pPr>
            <a:r>
              <a:rPr lang="en-GB" sz="2800" dirty="0" smtClean="0">
                <a:solidFill>
                  <a:schemeClr val="tx1"/>
                </a:solidFill>
                <a:latin typeface="Arial" panose="020B0604020202020204" pitchFamily="34" charset="0"/>
                <a:cs typeface="Arial" panose="020B0604020202020204" pitchFamily="34" charset="0"/>
              </a:rPr>
              <a:t>Online safety &amp; associated issues</a:t>
            </a:r>
          </a:p>
          <a:p>
            <a:pPr marL="342900" indent="-342900" fontAlgn="auto">
              <a:spcBef>
                <a:spcPts val="0"/>
              </a:spcBef>
              <a:spcAft>
                <a:spcPts val="1200"/>
              </a:spcAft>
              <a:buFont typeface="Arial" panose="020B0604020202020204" pitchFamily="34" charset="0"/>
              <a:buChar char="•"/>
              <a:defRPr/>
            </a:pPr>
            <a:r>
              <a:rPr lang="en-GB" sz="2800" dirty="0" smtClean="0">
                <a:latin typeface="Arial" panose="020B0604020202020204" pitchFamily="34" charset="0"/>
                <a:cs typeface="Arial" panose="020B0604020202020204" pitchFamily="34" charset="0"/>
              </a:rPr>
              <a:t>Arrangements to ensure children’s security</a:t>
            </a:r>
            <a:r>
              <a:rPr lang="en-GB" sz="2400" dirty="0">
                <a:solidFill>
                  <a:schemeClr val="tx1"/>
                </a:solidFill>
                <a:latin typeface="Arial" panose="020B0604020202020204" pitchFamily="34" charset="0"/>
                <a:cs typeface="Arial" panose="020B0604020202020204" pitchFamily="34" charset="0"/>
              </a:rPr>
              <a:t/>
            </a:r>
            <a:br>
              <a:rPr lang="en-GB" sz="2400" dirty="0">
                <a:solidFill>
                  <a:schemeClr val="tx1"/>
                </a:solidFill>
                <a:latin typeface="Arial" panose="020B0604020202020204" pitchFamily="34" charset="0"/>
                <a:cs typeface="Arial" panose="020B0604020202020204" pitchFamily="34" charset="0"/>
              </a:rPr>
            </a:br>
            <a:endParaRPr lang="en-GB" sz="2400" dirty="0">
              <a:solidFill>
                <a:schemeClr val="tx1"/>
              </a:solidFill>
              <a:latin typeface="Arial" panose="020B0604020202020204" pitchFamily="34" charset="0"/>
              <a:cs typeface="Arial" panose="020B0604020202020204" pitchFamily="34" charset="0"/>
            </a:endParaRPr>
          </a:p>
        </p:txBody>
      </p:sp>
      <p:pic>
        <p:nvPicPr>
          <p:cNvPr id="5" name="Picture 4" descr="nass_logo.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95368" y="6093296"/>
            <a:ext cx="1314634" cy="506151"/>
          </a:xfrm>
          <a:prstGeom prst="rect">
            <a:avLst/>
          </a:prstGeom>
        </p:spPr>
      </p:pic>
    </p:spTree>
    <p:extLst>
      <p:ext uri="{BB962C8B-B14F-4D97-AF65-F5344CB8AC3E}">
        <p14:creationId xmlns:p14="http://schemas.microsoft.com/office/powerpoint/2010/main" val="1169951545"/>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8"/>
          <p:cNvSpPr txBox="1">
            <a:spLocks noChangeArrowheads="1"/>
          </p:cNvSpPr>
          <p:nvPr/>
        </p:nvSpPr>
        <p:spPr bwMode="auto">
          <a:xfrm>
            <a:off x="214312" y="332656"/>
            <a:ext cx="8390135" cy="523220"/>
          </a:xfrm>
          <a:prstGeom prst="rect">
            <a:avLst/>
          </a:prstGeom>
          <a:noFill/>
          <a:ln w="9525">
            <a:noFill/>
            <a:miter lim="800000"/>
            <a:headEnd/>
            <a:tailEnd/>
          </a:ln>
        </p:spPr>
        <p:txBody>
          <a:bodyPr wrap="square" lIns="0" tIns="0" rIns="0" bIns="0">
            <a:spAutoFit/>
          </a:bodyPr>
          <a:lstStyle/>
          <a:p>
            <a:pPr>
              <a:defRPr/>
            </a:pPr>
            <a:r>
              <a:rPr lang="en-US" sz="3200" dirty="0">
                <a:solidFill>
                  <a:schemeClr val="accent3">
                    <a:lumMod val="75000"/>
                  </a:schemeClr>
                </a:solidFill>
                <a:latin typeface="Verdana" pitchFamily="34" charset="0"/>
              </a:rPr>
              <a:t>The </a:t>
            </a:r>
            <a:r>
              <a:rPr lang="en-US" sz="3200" dirty="0" smtClean="0">
                <a:solidFill>
                  <a:schemeClr val="accent3">
                    <a:lumMod val="75000"/>
                  </a:schemeClr>
                </a:solidFill>
                <a:latin typeface="Verdana" pitchFamily="34" charset="0"/>
              </a:rPr>
              <a:t>learner’s voice </a:t>
            </a:r>
            <a:r>
              <a:rPr lang="en-GB" sz="3400" b="1" dirty="0" smtClean="0">
                <a:solidFill>
                  <a:schemeClr val="accent3"/>
                </a:solidFill>
                <a:cs typeface="+mn-cs"/>
              </a:rPr>
              <a:t> </a:t>
            </a:r>
            <a:endParaRPr lang="en-US" sz="3400" dirty="0">
              <a:solidFill>
                <a:schemeClr val="accent3"/>
              </a:solidFill>
              <a:latin typeface="Verdana" pitchFamily="34" charset="0"/>
              <a:cs typeface="+mn-cs"/>
            </a:endParaRPr>
          </a:p>
        </p:txBody>
      </p:sp>
      <p:sp>
        <p:nvSpPr>
          <p:cNvPr id="18435" name="Rectangle 1"/>
          <p:cNvSpPr>
            <a:spLocks noChangeArrowheads="1"/>
          </p:cNvSpPr>
          <p:nvPr/>
        </p:nvSpPr>
        <p:spPr bwMode="auto">
          <a:xfrm>
            <a:off x="244474" y="1143610"/>
            <a:ext cx="8215957" cy="5601533"/>
          </a:xfrm>
          <a:prstGeom prst="rect">
            <a:avLst/>
          </a:prstGeom>
          <a:noFill/>
          <a:ln w="9525">
            <a:noFill/>
            <a:miter lim="800000"/>
            <a:headEnd/>
            <a:tailEnd/>
          </a:ln>
        </p:spPr>
        <p:txBody>
          <a:bodyPr wrap="square">
            <a:spAutoFit/>
          </a:bodyPr>
          <a:lstStyle/>
          <a:p>
            <a:pPr marL="457200" indent="-457200">
              <a:spcAft>
                <a:spcPts val="1200"/>
              </a:spcAft>
              <a:buFont typeface="Arial" panose="020B0604020202020204" pitchFamily="34" charset="0"/>
              <a:buChar char="•"/>
              <a:defRPr/>
            </a:pPr>
            <a:r>
              <a:rPr lang="en-GB" sz="2800" dirty="0">
                <a:solidFill>
                  <a:prstClr val="black"/>
                </a:solidFill>
                <a:latin typeface="Arial" panose="020B0604020202020204" pitchFamily="34" charset="0"/>
                <a:cs typeface="Arial" panose="020B0604020202020204" pitchFamily="34" charset="0"/>
              </a:rPr>
              <a:t>Children know how to </a:t>
            </a:r>
            <a:r>
              <a:rPr lang="en-GB" sz="2800" dirty="0" smtClean="0">
                <a:solidFill>
                  <a:prstClr val="black"/>
                </a:solidFill>
                <a:latin typeface="Arial" panose="020B0604020202020204" pitchFamily="34" charset="0"/>
                <a:cs typeface="Arial" panose="020B0604020202020204" pitchFamily="34" charset="0"/>
              </a:rPr>
              <a:t>complain and can </a:t>
            </a:r>
            <a:r>
              <a:rPr lang="en-GB" sz="2800" dirty="0">
                <a:solidFill>
                  <a:prstClr val="black"/>
                </a:solidFill>
                <a:latin typeface="Arial" panose="020B0604020202020204" pitchFamily="34" charset="0"/>
                <a:cs typeface="Arial" panose="020B0604020202020204" pitchFamily="34" charset="0"/>
              </a:rPr>
              <a:t>identify a trusted </a:t>
            </a:r>
            <a:r>
              <a:rPr lang="en-GB" sz="2800" dirty="0" smtClean="0">
                <a:solidFill>
                  <a:prstClr val="black"/>
                </a:solidFill>
                <a:latin typeface="Arial" panose="020B0604020202020204" pitchFamily="34" charset="0"/>
                <a:cs typeface="Arial" panose="020B0604020202020204" pitchFamily="34" charset="0"/>
              </a:rPr>
              <a:t>adult* </a:t>
            </a:r>
          </a:p>
          <a:p>
            <a:pPr marL="457200" indent="-457200">
              <a:spcAft>
                <a:spcPts val="1200"/>
              </a:spcAft>
              <a:buFont typeface="Arial" panose="020B0604020202020204" pitchFamily="34" charset="0"/>
              <a:buChar char="•"/>
              <a:defRPr/>
            </a:pPr>
            <a:r>
              <a:rPr lang="en-GB" sz="2800" dirty="0" smtClean="0">
                <a:solidFill>
                  <a:prstClr val="black"/>
                </a:solidFill>
                <a:latin typeface="Arial" panose="020B0604020202020204" pitchFamily="34" charset="0"/>
                <a:cs typeface="Arial" panose="020B0604020202020204" pitchFamily="34" charset="0"/>
              </a:rPr>
              <a:t>They report that adults listen to them and take their concerns seriously</a:t>
            </a:r>
          </a:p>
          <a:p>
            <a:pPr marL="457200" indent="-457200">
              <a:spcAft>
                <a:spcPts val="1200"/>
              </a:spcAft>
              <a:buFont typeface="Arial" panose="020B0604020202020204" pitchFamily="34" charset="0"/>
              <a:buChar char="•"/>
              <a:defRPr/>
            </a:pPr>
            <a:r>
              <a:rPr lang="en-GB" sz="2800" dirty="0" smtClean="0">
                <a:solidFill>
                  <a:prstClr val="black"/>
                </a:solidFill>
                <a:latin typeface="Arial" panose="020B0604020202020204" pitchFamily="34" charset="0"/>
                <a:cs typeface="Arial" panose="020B0604020202020204" pitchFamily="34" charset="0"/>
              </a:rPr>
              <a:t>They are consulted on issues that affect them</a:t>
            </a:r>
          </a:p>
          <a:p>
            <a:pPr marL="457200" indent="-457200">
              <a:spcAft>
                <a:spcPts val="1200"/>
              </a:spcAft>
              <a:buFont typeface="Arial" panose="020B0604020202020204" pitchFamily="34" charset="0"/>
              <a:buChar char="•"/>
              <a:defRPr/>
            </a:pPr>
            <a:r>
              <a:rPr lang="en-GB" sz="2800" dirty="0" smtClean="0">
                <a:solidFill>
                  <a:prstClr val="black"/>
                </a:solidFill>
                <a:latin typeface="Arial" panose="020B0604020202020204" pitchFamily="34" charset="0"/>
                <a:cs typeface="Arial" panose="020B0604020202020204" pitchFamily="34" charset="0"/>
              </a:rPr>
              <a:t>They are enabled to make choices </a:t>
            </a:r>
          </a:p>
          <a:p>
            <a:pPr marL="457200" indent="-457200">
              <a:spcAft>
                <a:spcPts val="600"/>
              </a:spcAft>
              <a:buFont typeface="Arial" panose="020B0604020202020204" pitchFamily="34" charset="0"/>
              <a:buChar char="•"/>
            </a:pPr>
            <a:r>
              <a:rPr lang="en-GB" sz="2800" dirty="0">
                <a:solidFill>
                  <a:prstClr val="black"/>
                </a:solidFill>
                <a:latin typeface="Arial" panose="020B0604020202020204" pitchFamily="34" charset="0"/>
                <a:cs typeface="Arial" panose="020B0604020202020204" pitchFamily="34" charset="0"/>
              </a:rPr>
              <a:t>Children who present risky behaviours experience positive support from </a:t>
            </a:r>
            <a:r>
              <a:rPr lang="en-GB" sz="2800" dirty="0" smtClean="0">
                <a:solidFill>
                  <a:prstClr val="black"/>
                </a:solidFill>
                <a:latin typeface="Arial" panose="020B0604020202020204" pitchFamily="34" charset="0"/>
                <a:cs typeface="Arial" panose="020B0604020202020204" pitchFamily="34" charset="0"/>
              </a:rPr>
              <a:t>professionals</a:t>
            </a:r>
          </a:p>
          <a:p>
            <a:pPr marL="457200" indent="-457200">
              <a:spcAft>
                <a:spcPts val="600"/>
              </a:spcAft>
              <a:buFont typeface="Arial" panose="020B0604020202020204" pitchFamily="34" charset="0"/>
              <a:buChar char="•"/>
            </a:pPr>
            <a:r>
              <a:rPr lang="en-GB" sz="2800" dirty="0" smtClean="0">
                <a:solidFill>
                  <a:prstClr val="black"/>
                </a:solidFill>
                <a:latin typeface="Arial" panose="020B0604020202020204" pitchFamily="34" charset="0"/>
                <a:cs typeface="Arial" panose="020B0604020202020204" pitchFamily="34" charset="0"/>
              </a:rPr>
              <a:t>In residential settings, children have access to an independent advocate</a:t>
            </a:r>
            <a:endParaRPr lang="en-GB" sz="2800" dirty="0">
              <a:solidFill>
                <a:prstClr val="black"/>
              </a:solidFill>
              <a:latin typeface="Arial" panose="020B0604020202020204" pitchFamily="34" charset="0"/>
              <a:cs typeface="Arial" panose="020B0604020202020204" pitchFamily="34" charset="0"/>
            </a:endParaRPr>
          </a:p>
          <a:p>
            <a:pPr marL="457200" indent="-457200" fontAlgn="auto">
              <a:spcBef>
                <a:spcPts val="0"/>
              </a:spcBef>
              <a:spcAft>
                <a:spcPts val="600"/>
              </a:spcAft>
              <a:buFont typeface="Arial" panose="020B0604020202020204" pitchFamily="34" charset="0"/>
              <a:buChar char="•"/>
            </a:pPr>
            <a:r>
              <a:rPr lang="en-GB" sz="2800" dirty="0" smtClean="0">
                <a:solidFill>
                  <a:prstClr val="black"/>
                </a:solidFill>
                <a:latin typeface="Arial" panose="020B0604020202020204" pitchFamily="34" charset="0"/>
                <a:cs typeface="Arial" panose="020B0604020202020204" pitchFamily="34" charset="0"/>
              </a:rPr>
              <a:t>Children’s </a:t>
            </a:r>
            <a:r>
              <a:rPr lang="en-GB" sz="2800" dirty="0">
                <a:solidFill>
                  <a:prstClr val="black"/>
                </a:solidFill>
                <a:latin typeface="Arial" panose="020B0604020202020204" pitchFamily="34" charset="0"/>
                <a:cs typeface="Arial" panose="020B0604020202020204" pitchFamily="34" charset="0"/>
              </a:rPr>
              <a:t>liberty is not </a:t>
            </a:r>
            <a:r>
              <a:rPr lang="en-GB" sz="2800" dirty="0" smtClean="0">
                <a:solidFill>
                  <a:prstClr val="black"/>
                </a:solidFill>
                <a:latin typeface="Arial" panose="020B0604020202020204" pitchFamily="34" charset="0"/>
                <a:cs typeface="Arial" panose="020B0604020202020204" pitchFamily="34" charset="0"/>
              </a:rPr>
              <a:t>restricted</a:t>
            </a:r>
            <a:endParaRPr lang="en-GB" sz="2800" dirty="0">
              <a:solidFill>
                <a:prstClr val="black"/>
              </a:solidFill>
              <a:latin typeface="Arial" panose="020B0604020202020204" pitchFamily="34" charset="0"/>
              <a:cs typeface="Arial" panose="020B0604020202020204" pitchFamily="34" charset="0"/>
            </a:endParaRPr>
          </a:p>
        </p:txBody>
      </p:sp>
      <p:pic>
        <p:nvPicPr>
          <p:cNvPr id="5" name="Picture 4" descr="nass_logo.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48264" y="5949280"/>
            <a:ext cx="1745715" cy="672123"/>
          </a:xfrm>
          <a:prstGeom prst="rect">
            <a:avLst/>
          </a:prstGeom>
        </p:spPr>
      </p:pic>
    </p:spTree>
    <p:extLst>
      <p:ext uri="{BB962C8B-B14F-4D97-AF65-F5344CB8AC3E}">
        <p14:creationId xmlns:p14="http://schemas.microsoft.com/office/powerpoint/2010/main" val="3447399546"/>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1"/>
          <p:cNvSpPr>
            <a:spLocks noChangeArrowheads="1"/>
          </p:cNvSpPr>
          <p:nvPr/>
        </p:nvSpPr>
        <p:spPr bwMode="auto">
          <a:xfrm>
            <a:off x="249386" y="1011377"/>
            <a:ext cx="8139038" cy="5632311"/>
          </a:xfrm>
          <a:prstGeom prst="rect">
            <a:avLst/>
          </a:prstGeom>
          <a:noFill/>
          <a:ln w="9525">
            <a:noFill/>
            <a:miter lim="800000"/>
            <a:headEnd/>
            <a:tailEnd/>
          </a:ln>
        </p:spPr>
        <p:txBody>
          <a:bodyPr wrap="square">
            <a:spAutoFit/>
          </a:bodyPr>
          <a:lstStyle/>
          <a:p>
            <a:pPr fontAlgn="base">
              <a:spcAft>
                <a:spcPts val="600"/>
              </a:spcAft>
            </a:pPr>
            <a:r>
              <a:rPr lang="en-GB" sz="2400" dirty="0" smtClean="0">
                <a:solidFill>
                  <a:prstClr val="black"/>
                </a:solidFill>
                <a:latin typeface="Arial" charset="0"/>
                <a:cs typeface="Arial" charset="0"/>
              </a:rPr>
              <a:t>Governors / trustees can evidence that:</a:t>
            </a:r>
          </a:p>
          <a:p>
            <a:pPr fontAlgn="base">
              <a:spcAft>
                <a:spcPts val="600"/>
              </a:spcAft>
            </a:pPr>
            <a:endParaRPr lang="en-GB" sz="1200" dirty="0">
              <a:solidFill>
                <a:prstClr val="black"/>
              </a:solidFill>
              <a:latin typeface="Arial" charset="0"/>
              <a:cs typeface="Arial" charset="0"/>
            </a:endParaRPr>
          </a:p>
          <a:p>
            <a:pPr marL="342900" indent="-342900" fontAlgn="base">
              <a:spcAft>
                <a:spcPts val="1200"/>
              </a:spcAft>
              <a:buFont typeface="Arial" panose="020B0604020202020204" pitchFamily="34" charset="0"/>
              <a:buChar char="•"/>
            </a:pPr>
            <a:r>
              <a:rPr lang="en-GB" sz="2400" dirty="0" smtClean="0">
                <a:solidFill>
                  <a:prstClr val="black"/>
                </a:solidFill>
                <a:latin typeface="Arial" charset="0"/>
                <a:cs typeface="Arial" charset="0"/>
              </a:rPr>
              <a:t>The </a:t>
            </a:r>
            <a:r>
              <a:rPr lang="en-GB" sz="2400" dirty="0" smtClean="0">
                <a:solidFill>
                  <a:prstClr val="black"/>
                </a:solidFill>
                <a:latin typeface="Arial" charset="0"/>
                <a:cs typeface="Arial" charset="0"/>
              </a:rPr>
              <a:t>school </a:t>
            </a:r>
            <a:r>
              <a:rPr lang="en-GB" sz="2400" dirty="0" smtClean="0">
                <a:solidFill>
                  <a:prstClr val="black"/>
                </a:solidFill>
                <a:latin typeface="Arial" charset="0"/>
                <a:cs typeface="Arial" charset="0"/>
              </a:rPr>
              <a:t>contributes </a:t>
            </a:r>
            <a:r>
              <a:rPr lang="en-GB" sz="2400" dirty="0">
                <a:solidFill>
                  <a:prstClr val="black"/>
                </a:solidFill>
                <a:latin typeface="Arial" charset="0"/>
                <a:cs typeface="Arial" charset="0"/>
              </a:rPr>
              <a:t>to inter-agency working in line with Working </a:t>
            </a:r>
            <a:r>
              <a:rPr lang="en-GB" sz="2400" dirty="0" smtClean="0">
                <a:solidFill>
                  <a:prstClr val="black"/>
                </a:solidFill>
                <a:latin typeface="Arial" charset="0"/>
                <a:cs typeface="Arial" charset="0"/>
              </a:rPr>
              <a:t>Together </a:t>
            </a:r>
            <a:r>
              <a:rPr lang="en-GB" sz="2400" dirty="0">
                <a:solidFill>
                  <a:prstClr val="black"/>
                </a:solidFill>
                <a:latin typeface="Arial" charset="0"/>
                <a:cs typeface="Arial" charset="0"/>
              </a:rPr>
              <a:t>– which includes coordinating an offer of early </a:t>
            </a:r>
            <a:r>
              <a:rPr lang="en-GB" sz="2400" dirty="0" smtClean="0">
                <a:solidFill>
                  <a:prstClr val="black"/>
                </a:solidFill>
                <a:latin typeface="Arial" charset="0"/>
                <a:cs typeface="Arial" charset="0"/>
              </a:rPr>
              <a:t>help</a:t>
            </a:r>
          </a:p>
          <a:p>
            <a:pPr marL="342900" indent="-342900" fontAlgn="base">
              <a:spcAft>
                <a:spcPts val="1200"/>
              </a:spcAft>
              <a:buFont typeface="Arial" panose="020B0604020202020204" pitchFamily="34" charset="0"/>
              <a:buChar char="•"/>
            </a:pPr>
            <a:r>
              <a:rPr lang="en-GB" sz="2400" dirty="0" smtClean="0">
                <a:solidFill>
                  <a:prstClr val="black"/>
                </a:solidFill>
                <a:latin typeface="Arial" charset="0"/>
                <a:cs typeface="Arial" charset="0"/>
              </a:rPr>
              <a:t>There is a DSL and cover for this role</a:t>
            </a:r>
          </a:p>
          <a:p>
            <a:pPr marL="342900" indent="-342900" fontAlgn="base">
              <a:spcAft>
                <a:spcPts val="1200"/>
              </a:spcAft>
              <a:buFont typeface="Arial" panose="020B0604020202020204" pitchFamily="34" charset="0"/>
              <a:buChar char="•"/>
            </a:pPr>
            <a:r>
              <a:rPr lang="en-GB" sz="2400" dirty="0" smtClean="0">
                <a:solidFill>
                  <a:prstClr val="black"/>
                </a:solidFill>
                <a:latin typeface="Arial" charset="0"/>
                <a:cs typeface="Arial" charset="0"/>
              </a:rPr>
              <a:t>Responsibilities of the DSL are included in their JD</a:t>
            </a:r>
          </a:p>
          <a:p>
            <a:pPr marL="342900" indent="-342900" fontAlgn="base">
              <a:spcAft>
                <a:spcPts val="1200"/>
              </a:spcAft>
              <a:buFont typeface="Arial" panose="020B0604020202020204" pitchFamily="34" charset="0"/>
              <a:buChar char="•"/>
            </a:pPr>
            <a:r>
              <a:rPr lang="en-GB" sz="2400" dirty="0" smtClean="0">
                <a:solidFill>
                  <a:prstClr val="black"/>
                </a:solidFill>
                <a:latin typeface="Arial" charset="0"/>
                <a:cs typeface="Arial" charset="0"/>
              </a:rPr>
              <a:t>The DSL is enabled to play an effective role in pursuing concerns and protecting learners</a:t>
            </a:r>
          </a:p>
          <a:p>
            <a:pPr marL="342900" indent="-342900" fontAlgn="base">
              <a:spcAft>
                <a:spcPts val="1200"/>
              </a:spcAft>
              <a:buFont typeface="Arial" panose="020B0604020202020204" pitchFamily="34" charset="0"/>
              <a:buChar char="•"/>
            </a:pPr>
            <a:r>
              <a:rPr lang="en-GB" sz="2400" dirty="0" smtClean="0">
                <a:solidFill>
                  <a:prstClr val="black"/>
                </a:solidFill>
                <a:latin typeface="Arial" charset="0"/>
                <a:cs typeface="Arial" charset="0"/>
              </a:rPr>
              <a:t>DSL has access to supervision</a:t>
            </a:r>
          </a:p>
          <a:p>
            <a:pPr marL="342900" indent="-342900" fontAlgn="base">
              <a:spcAft>
                <a:spcPts val="1200"/>
              </a:spcAft>
              <a:buFont typeface="Arial" panose="020B0604020202020204" pitchFamily="34" charset="0"/>
              <a:buChar char="•"/>
            </a:pPr>
            <a:r>
              <a:rPr lang="en-GB" sz="2400" dirty="0" smtClean="0">
                <a:solidFill>
                  <a:prstClr val="black"/>
                </a:solidFill>
                <a:latin typeface="Arial" charset="0"/>
                <a:cs typeface="Arial" charset="0"/>
              </a:rPr>
              <a:t>They undertake an annual review </a:t>
            </a:r>
            <a:r>
              <a:rPr lang="en-US" sz="2400" dirty="0" smtClean="0">
                <a:solidFill>
                  <a:prstClr val="black"/>
                </a:solidFill>
                <a:latin typeface="Arial" charset="0"/>
                <a:cs typeface="Arial" charset="0"/>
              </a:rPr>
              <a:t>of </a:t>
            </a:r>
            <a:r>
              <a:rPr lang="en-US" sz="2400" dirty="0">
                <a:solidFill>
                  <a:prstClr val="black"/>
                </a:solidFill>
                <a:latin typeface="Arial" charset="0"/>
                <a:cs typeface="Arial" charset="0"/>
              </a:rPr>
              <a:t>policies and procedures relating to safeguarding </a:t>
            </a:r>
            <a:r>
              <a:rPr lang="en-US" sz="2400" i="1" dirty="0">
                <a:solidFill>
                  <a:prstClr val="black"/>
                </a:solidFill>
                <a:latin typeface="Arial" charset="0"/>
                <a:cs typeface="Arial" charset="0"/>
              </a:rPr>
              <a:t>and</a:t>
            </a:r>
            <a:r>
              <a:rPr lang="en-US" sz="2400" dirty="0">
                <a:solidFill>
                  <a:prstClr val="black"/>
                </a:solidFill>
                <a:latin typeface="Arial" charset="0"/>
                <a:cs typeface="Arial" charset="0"/>
              </a:rPr>
              <a:t> how the </a:t>
            </a:r>
            <a:r>
              <a:rPr lang="en-US" sz="2400" dirty="0" smtClean="0">
                <a:solidFill>
                  <a:prstClr val="black"/>
                </a:solidFill>
                <a:latin typeface="Arial" charset="0"/>
                <a:cs typeface="Arial" charset="0"/>
              </a:rPr>
              <a:t>safeguarding duties </a:t>
            </a:r>
            <a:r>
              <a:rPr lang="en-US" sz="2400" dirty="0">
                <a:solidFill>
                  <a:prstClr val="black"/>
                </a:solidFill>
                <a:latin typeface="Arial" charset="0"/>
                <a:cs typeface="Arial" charset="0"/>
              </a:rPr>
              <a:t>have been </a:t>
            </a:r>
            <a:r>
              <a:rPr lang="en-US" sz="2400" dirty="0" smtClean="0">
                <a:solidFill>
                  <a:prstClr val="black"/>
                </a:solidFill>
                <a:latin typeface="Arial" charset="0"/>
                <a:cs typeface="Arial" charset="0"/>
              </a:rPr>
              <a:t>discharged </a:t>
            </a:r>
            <a:endParaRPr lang="en-US" sz="2400" dirty="0" smtClean="0">
              <a:solidFill>
                <a:prstClr val="black"/>
              </a:solidFill>
              <a:latin typeface="Arial" charset="0"/>
              <a:cs typeface="Arial" charset="0"/>
            </a:endParaRPr>
          </a:p>
        </p:txBody>
      </p:sp>
      <p:sp>
        <p:nvSpPr>
          <p:cNvPr id="4" name="TextBox 8"/>
          <p:cNvSpPr txBox="1">
            <a:spLocks noChangeArrowheads="1"/>
          </p:cNvSpPr>
          <p:nvPr/>
        </p:nvSpPr>
        <p:spPr bwMode="auto">
          <a:xfrm>
            <a:off x="214312" y="332656"/>
            <a:ext cx="8390135" cy="553998"/>
          </a:xfrm>
          <a:prstGeom prst="rect">
            <a:avLst/>
          </a:prstGeom>
          <a:noFill/>
          <a:ln w="9525">
            <a:noFill/>
            <a:miter lim="800000"/>
            <a:headEnd/>
            <a:tailEnd/>
          </a:ln>
        </p:spPr>
        <p:txBody>
          <a:bodyPr wrap="square" lIns="0" tIns="0" rIns="0" bIns="0">
            <a:spAutoFit/>
          </a:bodyPr>
          <a:lstStyle/>
          <a:p>
            <a:pPr fontAlgn="auto">
              <a:spcBef>
                <a:spcPts val="0"/>
              </a:spcBef>
              <a:spcAft>
                <a:spcPts val="0"/>
              </a:spcAft>
              <a:defRPr/>
            </a:pPr>
            <a:r>
              <a:rPr lang="en-US" sz="3600" dirty="0" smtClean="0">
                <a:solidFill>
                  <a:schemeClr val="accent3">
                    <a:lumMod val="75000"/>
                  </a:schemeClr>
                </a:solidFill>
                <a:latin typeface="Verdana" pitchFamily="34" charset="0"/>
              </a:rPr>
              <a:t>Governing bodies / trustees</a:t>
            </a:r>
            <a:r>
              <a:rPr lang="en-GB" sz="3400" b="1" dirty="0" smtClean="0">
                <a:solidFill>
                  <a:schemeClr val="accent3"/>
                </a:solidFill>
                <a:cs typeface="+mn-cs"/>
              </a:rPr>
              <a:t> </a:t>
            </a:r>
            <a:endParaRPr lang="en-US" sz="3400" dirty="0">
              <a:solidFill>
                <a:schemeClr val="accent3"/>
              </a:solidFill>
              <a:latin typeface="Verdana" pitchFamily="34" charset="0"/>
              <a:cs typeface="+mn-cs"/>
            </a:endParaRPr>
          </a:p>
        </p:txBody>
      </p:sp>
      <p:pic>
        <p:nvPicPr>
          <p:cNvPr id="5" name="Picture 4" descr="nass_logo.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55311" y="6021288"/>
            <a:ext cx="1688689" cy="650167"/>
          </a:xfrm>
          <a:prstGeom prst="rect">
            <a:avLst/>
          </a:prstGeom>
        </p:spPr>
      </p:pic>
    </p:spTree>
    <p:extLst>
      <p:ext uri="{BB962C8B-B14F-4D97-AF65-F5344CB8AC3E}">
        <p14:creationId xmlns:p14="http://schemas.microsoft.com/office/powerpoint/2010/main" val="2342242242"/>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1"/>
          <p:cNvSpPr>
            <a:spLocks noChangeArrowheads="1"/>
          </p:cNvSpPr>
          <p:nvPr/>
        </p:nvSpPr>
        <p:spPr bwMode="auto">
          <a:xfrm>
            <a:off x="179512" y="620688"/>
            <a:ext cx="7742064" cy="7195816"/>
          </a:xfrm>
          <a:prstGeom prst="rect">
            <a:avLst/>
          </a:prstGeom>
          <a:noFill/>
          <a:ln w="9525">
            <a:noFill/>
            <a:miter lim="800000"/>
            <a:headEnd/>
            <a:tailEnd/>
          </a:ln>
        </p:spPr>
        <p:txBody>
          <a:bodyPr wrap="square">
            <a:spAutoFit/>
          </a:bodyPr>
          <a:lstStyle/>
          <a:p>
            <a:pPr fontAlgn="base">
              <a:spcAft>
                <a:spcPts val="600"/>
              </a:spcAft>
            </a:pPr>
            <a:r>
              <a:rPr lang="en-GB" sz="2400" dirty="0" smtClean="0">
                <a:solidFill>
                  <a:prstClr val="black"/>
                </a:solidFill>
                <a:latin typeface="Arial" charset="0"/>
                <a:cs typeface="Arial" charset="0"/>
              </a:rPr>
              <a:t>And:- </a:t>
            </a:r>
          </a:p>
          <a:p>
            <a:pPr marL="342900" indent="-342900" fontAlgn="base">
              <a:lnSpc>
                <a:spcPct val="110000"/>
              </a:lnSpc>
              <a:spcAft>
                <a:spcPts val="600"/>
              </a:spcAft>
              <a:buFont typeface="Arial" panose="020B0604020202020204" pitchFamily="34" charset="0"/>
              <a:buChar char="•"/>
            </a:pPr>
            <a:r>
              <a:rPr lang="en-GB" sz="2400" dirty="0">
                <a:solidFill>
                  <a:prstClr val="black"/>
                </a:solidFill>
                <a:latin typeface="Arial" charset="0"/>
                <a:cs typeface="Arial" charset="0"/>
              </a:rPr>
              <a:t>There are arrangements in place to identify any risk to children who go missing from education </a:t>
            </a:r>
            <a:r>
              <a:rPr lang="en-GB" sz="2400" dirty="0" smtClean="0">
                <a:solidFill>
                  <a:prstClr val="black"/>
                </a:solidFill>
                <a:latin typeface="Arial" charset="0"/>
                <a:cs typeface="Arial" charset="0"/>
              </a:rPr>
              <a:t>settings</a:t>
            </a:r>
          </a:p>
          <a:p>
            <a:pPr marL="342900" indent="-342900" fontAlgn="base">
              <a:spcBef>
                <a:spcPct val="0"/>
              </a:spcBef>
              <a:spcAft>
                <a:spcPct val="0"/>
              </a:spcAft>
              <a:buFont typeface="Arial" panose="020B0604020202020204" pitchFamily="34" charset="0"/>
              <a:buChar char="•"/>
            </a:pPr>
            <a:r>
              <a:rPr lang="en-GB" sz="2400" dirty="0">
                <a:solidFill>
                  <a:prstClr val="black"/>
                </a:solidFill>
                <a:latin typeface="Arial" charset="0"/>
                <a:cs typeface="Arial" charset="0"/>
              </a:rPr>
              <a:t>Has written procedures for dealing with allegations of abuse against staff / volunteers and makes appropriate referrals to the LADO and to the DBS</a:t>
            </a:r>
          </a:p>
          <a:p>
            <a:pPr marL="342900" indent="-342900" fontAlgn="base">
              <a:spcBef>
                <a:spcPct val="0"/>
              </a:spcBef>
              <a:spcAft>
                <a:spcPct val="0"/>
              </a:spcAft>
              <a:buFont typeface="Arial" panose="020B0604020202020204" pitchFamily="34" charset="0"/>
              <a:buChar char="•"/>
            </a:pPr>
            <a:r>
              <a:rPr lang="en-GB" sz="2400" dirty="0" smtClean="0">
                <a:solidFill>
                  <a:prstClr val="black"/>
                </a:solidFill>
                <a:latin typeface="Arial" charset="0"/>
                <a:cs typeface="Arial" charset="0"/>
              </a:rPr>
              <a:t>There are procedures </a:t>
            </a:r>
            <a:r>
              <a:rPr lang="en-GB" sz="2400" dirty="0">
                <a:solidFill>
                  <a:prstClr val="black"/>
                </a:solidFill>
                <a:latin typeface="Arial" charset="0"/>
                <a:cs typeface="Arial" charset="0"/>
              </a:rPr>
              <a:t>in place to handle allegations against </a:t>
            </a:r>
            <a:r>
              <a:rPr lang="en-GB" sz="2400" dirty="0" smtClean="0">
                <a:solidFill>
                  <a:prstClr val="black"/>
                </a:solidFill>
                <a:latin typeface="Arial" charset="0"/>
                <a:cs typeface="Arial" charset="0"/>
              </a:rPr>
              <a:t>pupils</a:t>
            </a:r>
          </a:p>
          <a:p>
            <a:pPr marL="342900" indent="-342900" fontAlgn="base">
              <a:spcBef>
                <a:spcPct val="0"/>
              </a:spcBef>
              <a:spcAft>
                <a:spcPct val="0"/>
              </a:spcAft>
              <a:buFont typeface="Arial" panose="020B0604020202020204" pitchFamily="34" charset="0"/>
              <a:buChar char="•"/>
            </a:pPr>
            <a:r>
              <a:rPr lang="en-GB" sz="2400" dirty="0" smtClean="0">
                <a:solidFill>
                  <a:prstClr val="black"/>
                </a:solidFill>
                <a:latin typeface="Arial" charset="0"/>
                <a:cs typeface="Arial" charset="0"/>
              </a:rPr>
              <a:t>There is a whistleblowing procedure which is covered in training and in the staff </a:t>
            </a:r>
            <a:r>
              <a:rPr lang="en-GB" sz="2400" dirty="0" err="1" smtClean="0">
                <a:solidFill>
                  <a:prstClr val="black"/>
                </a:solidFill>
                <a:latin typeface="Arial" charset="0"/>
                <a:cs typeface="Arial" charset="0"/>
              </a:rPr>
              <a:t>CoC</a:t>
            </a:r>
            <a:r>
              <a:rPr lang="en-GB" sz="2400" dirty="0" smtClean="0">
                <a:solidFill>
                  <a:prstClr val="black"/>
                </a:solidFill>
                <a:latin typeface="Arial" charset="0"/>
                <a:cs typeface="Arial" charset="0"/>
              </a:rPr>
              <a:t> / behaviour policy</a:t>
            </a:r>
          </a:p>
          <a:p>
            <a:pPr marL="342900" indent="-342900" fontAlgn="base">
              <a:spcBef>
                <a:spcPct val="0"/>
              </a:spcBef>
              <a:spcAft>
                <a:spcPct val="0"/>
              </a:spcAft>
              <a:buFont typeface="Arial" panose="020B0604020202020204" pitchFamily="34" charset="0"/>
              <a:buChar char="•"/>
            </a:pPr>
            <a:r>
              <a:rPr lang="en-GB" sz="2400" dirty="0">
                <a:solidFill>
                  <a:prstClr val="black"/>
                </a:solidFill>
                <a:latin typeface="Arial" charset="0"/>
                <a:cs typeface="Arial" charset="0"/>
              </a:rPr>
              <a:t>A member of the governing body (usually the Chair) is nominated to be responsible for liaising with the LA/partner agencies in the event of allegations of abuse being made against the Head teacher</a:t>
            </a:r>
          </a:p>
          <a:p>
            <a:pPr marL="342900" indent="-342900" fontAlgn="base">
              <a:spcBef>
                <a:spcPct val="0"/>
              </a:spcBef>
              <a:spcAft>
                <a:spcPct val="0"/>
              </a:spcAft>
              <a:buFont typeface="Arial" panose="020B0604020202020204" pitchFamily="34" charset="0"/>
              <a:buChar char="•"/>
            </a:pPr>
            <a:endParaRPr lang="en-GB" sz="2400" dirty="0">
              <a:solidFill>
                <a:prstClr val="black"/>
              </a:solidFill>
              <a:latin typeface="Arial" charset="0"/>
              <a:cs typeface="Arial" charset="0"/>
            </a:endParaRPr>
          </a:p>
          <a:p>
            <a:pPr marL="342900" indent="-342900" fontAlgn="base">
              <a:lnSpc>
                <a:spcPct val="110000"/>
              </a:lnSpc>
              <a:spcAft>
                <a:spcPts val="600"/>
              </a:spcAft>
              <a:buFont typeface="Arial" panose="020B0604020202020204" pitchFamily="34" charset="0"/>
              <a:buChar char="•"/>
            </a:pPr>
            <a:endParaRPr lang="en-GB" sz="2400" dirty="0">
              <a:solidFill>
                <a:prstClr val="black"/>
              </a:solidFill>
              <a:latin typeface="Arial" charset="0"/>
              <a:cs typeface="Arial" charset="0"/>
            </a:endParaRPr>
          </a:p>
          <a:p>
            <a:pPr marL="342900" indent="-342900" fontAlgn="base">
              <a:lnSpc>
                <a:spcPct val="110000"/>
              </a:lnSpc>
              <a:spcAft>
                <a:spcPts val="600"/>
              </a:spcAft>
              <a:buFont typeface="Arial" panose="020B0604020202020204" pitchFamily="34" charset="0"/>
              <a:buChar char="•"/>
            </a:pPr>
            <a:endParaRPr lang="en-GB" sz="2400" dirty="0">
              <a:solidFill>
                <a:prstClr val="black"/>
              </a:solidFill>
              <a:latin typeface="Arial" charset="0"/>
              <a:cs typeface="Arial" charset="0"/>
            </a:endParaRPr>
          </a:p>
          <a:p>
            <a:pPr fontAlgn="base">
              <a:spcAft>
                <a:spcPts val="600"/>
              </a:spcAft>
            </a:pPr>
            <a:endParaRPr lang="en-GB" sz="2400" dirty="0">
              <a:solidFill>
                <a:prstClr val="black"/>
              </a:solidFill>
              <a:latin typeface="Arial" charset="0"/>
              <a:cs typeface="Arial" charset="0"/>
            </a:endParaRPr>
          </a:p>
        </p:txBody>
      </p:sp>
      <p:pic>
        <p:nvPicPr>
          <p:cNvPr id="4" name="Picture 3" descr="nass_logo.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48264" y="5849920"/>
            <a:ext cx="1385675" cy="533503"/>
          </a:xfrm>
          <a:prstGeom prst="rect">
            <a:avLst/>
          </a:prstGeom>
        </p:spPr>
      </p:pic>
    </p:spTree>
    <p:extLst>
      <p:ext uri="{BB962C8B-B14F-4D97-AF65-F5344CB8AC3E}">
        <p14:creationId xmlns:p14="http://schemas.microsoft.com/office/powerpoint/2010/main" val="1319761201"/>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1"/>
          <p:cNvSpPr>
            <a:spLocks noChangeArrowheads="1"/>
          </p:cNvSpPr>
          <p:nvPr/>
        </p:nvSpPr>
        <p:spPr bwMode="auto">
          <a:xfrm>
            <a:off x="475544" y="1333957"/>
            <a:ext cx="7776864" cy="5293757"/>
          </a:xfrm>
          <a:prstGeom prst="rect">
            <a:avLst/>
          </a:prstGeom>
          <a:noFill/>
          <a:ln w="9525">
            <a:noFill/>
            <a:miter lim="800000"/>
            <a:headEnd/>
            <a:tailEnd/>
          </a:ln>
        </p:spPr>
        <p:txBody>
          <a:bodyPr wrap="square">
            <a:spAutoFit/>
          </a:bodyPr>
          <a:lstStyle/>
          <a:p>
            <a:pPr marL="342900" indent="-342900" fontAlgn="base">
              <a:spcAft>
                <a:spcPts val="1200"/>
              </a:spcAft>
              <a:buFont typeface="Arial" panose="020B0604020202020204" pitchFamily="34" charset="0"/>
              <a:buChar char="•"/>
            </a:pPr>
            <a:r>
              <a:rPr lang="en-US" sz="2400" dirty="0">
                <a:solidFill>
                  <a:prstClr val="black"/>
                </a:solidFill>
                <a:latin typeface="Arial" charset="0"/>
                <a:cs typeface="Arial" charset="0"/>
              </a:rPr>
              <a:t>Personal development, </a:t>
            </a:r>
            <a:r>
              <a:rPr lang="en-US" sz="2400" dirty="0" err="1">
                <a:solidFill>
                  <a:prstClr val="black"/>
                </a:solidFill>
                <a:latin typeface="Arial" charset="0"/>
                <a:cs typeface="Arial" charset="0"/>
              </a:rPr>
              <a:t>behaviour</a:t>
            </a:r>
            <a:r>
              <a:rPr lang="en-US" sz="2400" dirty="0">
                <a:solidFill>
                  <a:prstClr val="black"/>
                </a:solidFill>
                <a:latin typeface="Arial" charset="0"/>
                <a:cs typeface="Arial" charset="0"/>
              </a:rPr>
              <a:t> &amp; welfare of children: children’s welfare &amp; safety is </a:t>
            </a:r>
            <a:r>
              <a:rPr lang="en-US" sz="2400" dirty="0" smtClean="0">
                <a:solidFill>
                  <a:prstClr val="black"/>
                </a:solidFill>
                <a:latin typeface="Arial" charset="0"/>
                <a:cs typeface="Arial" charset="0"/>
              </a:rPr>
              <a:t>promoted</a:t>
            </a:r>
          </a:p>
          <a:p>
            <a:pPr marL="342900" indent="-342900" fontAlgn="base">
              <a:spcAft>
                <a:spcPts val="1200"/>
              </a:spcAft>
              <a:buFont typeface="Arial" panose="020B0604020202020204" pitchFamily="34" charset="0"/>
              <a:buChar char="•"/>
            </a:pPr>
            <a:r>
              <a:rPr lang="en-US" sz="2400" dirty="0" smtClean="0">
                <a:solidFill>
                  <a:prstClr val="black"/>
                </a:solidFill>
                <a:latin typeface="Arial" charset="0"/>
                <a:cs typeface="Arial" charset="0"/>
              </a:rPr>
              <a:t>Learners in off-site provision are safeguarded</a:t>
            </a:r>
            <a:endParaRPr lang="en-US" sz="2400" dirty="0">
              <a:solidFill>
                <a:prstClr val="black"/>
              </a:solidFill>
              <a:latin typeface="Arial" charset="0"/>
              <a:cs typeface="Arial" charset="0"/>
            </a:endParaRPr>
          </a:p>
          <a:p>
            <a:pPr marL="342900" indent="-342900" fontAlgn="base">
              <a:spcAft>
                <a:spcPts val="1200"/>
              </a:spcAft>
              <a:buFont typeface="Arial" panose="020B0604020202020204" pitchFamily="34" charset="0"/>
              <a:buChar char="•"/>
            </a:pPr>
            <a:r>
              <a:rPr lang="en-GB" sz="2400" dirty="0" smtClean="0">
                <a:solidFill>
                  <a:prstClr val="black"/>
                </a:solidFill>
                <a:latin typeface="Arial" charset="0"/>
                <a:cs typeface="Arial" charset="0"/>
              </a:rPr>
              <a:t>Any </a:t>
            </a:r>
            <a:r>
              <a:rPr lang="en-GB" sz="2400" dirty="0">
                <a:solidFill>
                  <a:prstClr val="black"/>
                </a:solidFill>
                <a:latin typeface="Arial" charset="0"/>
                <a:cs typeface="Arial" charset="0"/>
              </a:rPr>
              <a:t>deficiencies or weaknesses brought to its attention </a:t>
            </a:r>
            <a:r>
              <a:rPr lang="en-GB" sz="2400" dirty="0" smtClean="0">
                <a:solidFill>
                  <a:prstClr val="black"/>
                </a:solidFill>
                <a:latin typeface="Arial" charset="0"/>
                <a:cs typeface="Arial" charset="0"/>
              </a:rPr>
              <a:t>are remedied without delay</a:t>
            </a:r>
          </a:p>
          <a:p>
            <a:pPr marL="342900" indent="-342900" fontAlgn="base">
              <a:spcAft>
                <a:spcPts val="1200"/>
              </a:spcAft>
              <a:buFont typeface="Arial" panose="020B0604020202020204" pitchFamily="34" charset="0"/>
              <a:buChar char="•"/>
            </a:pPr>
            <a:r>
              <a:rPr lang="en-GB" sz="2400" dirty="0" smtClean="0">
                <a:solidFill>
                  <a:prstClr val="black"/>
                </a:solidFill>
                <a:latin typeface="Arial" charset="0"/>
                <a:cs typeface="Arial" charset="0"/>
              </a:rPr>
              <a:t>They operate </a:t>
            </a:r>
            <a:r>
              <a:rPr lang="en-GB" sz="2400" dirty="0">
                <a:solidFill>
                  <a:prstClr val="black"/>
                </a:solidFill>
                <a:latin typeface="Arial" charset="0"/>
                <a:cs typeface="Arial" charset="0"/>
              </a:rPr>
              <a:t>safe recruitment procedures and </a:t>
            </a:r>
            <a:r>
              <a:rPr lang="en-GB" sz="2400" dirty="0" smtClean="0">
                <a:solidFill>
                  <a:prstClr val="black"/>
                </a:solidFill>
                <a:latin typeface="Arial" charset="0"/>
                <a:cs typeface="Arial" charset="0"/>
              </a:rPr>
              <a:t>ensure </a:t>
            </a:r>
            <a:r>
              <a:rPr lang="en-GB" sz="2400" dirty="0">
                <a:solidFill>
                  <a:prstClr val="black"/>
                </a:solidFill>
                <a:latin typeface="Arial" charset="0"/>
                <a:cs typeface="Arial" charset="0"/>
              </a:rPr>
              <a:t>appropriate checks are carried out on all </a:t>
            </a:r>
            <a:r>
              <a:rPr lang="en-GB" sz="2400" dirty="0" smtClean="0">
                <a:solidFill>
                  <a:prstClr val="black"/>
                </a:solidFill>
                <a:latin typeface="Arial" charset="0"/>
                <a:cs typeface="Arial" charset="0"/>
              </a:rPr>
              <a:t>new </a:t>
            </a:r>
            <a:r>
              <a:rPr lang="en-GB" sz="2400" dirty="0">
                <a:solidFill>
                  <a:prstClr val="black"/>
                </a:solidFill>
                <a:latin typeface="Arial" charset="0"/>
                <a:cs typeface="Arial" charset="0"/>
              </a:rPr>
              <a:t>staff and </a:t>
            </a:r>
            <a:r>
              <a:rPr lang="en-GB" sz="2400" dirty="0" smtClean="0">
                <a:solidFill>
                  <a:prstClr val="black"/>
                </a:solidFill>
                <a:latin typeface="Arial" charset="0"/>
                <a:cs typeface="Arial" charset="0"/>
              </a:rPr>
              <a:t>volunteers</a:t>
            </a:r>
          </a:p>
          <a:p>
            <a:pPr marL="342900" indent="-342900" fontAlgn="base">
              <a:spcAft>
                <a:spcPts val="1200"/>
              </a:spcAft>
              <a:buFont typeface="Arial" panose="020B0604020202020204" pitchFamily="34" charset="0"/>
              <a:buChar char="•"/>
            </a:pPr>
            <a:r>
              <a:rPr lang="en-GB" sz="2400" dirty="0">
                <a:solidFill>
                  <a:prstClr val="black"/>
                </a:solidFill>
                <a:latin typeface="Arial" charset="0"/>
                <a:cs typeface="Arial" charset="0"/>
              </a:rPr>
              <a:t>The PREVENT duty has been incorporated into all areas of the school’s arrangements</a:t>
            </a:r>
          </a:p>
          <a:p>
            <a:pPr marL="342900" indent="-342900" fontAlgn="base">
              <a:spcAft>
                <a:spcPts val="1200"/>
              </a:spcAft>
              <a:buFont typeface="Arial" panose="020B0604020202020204" pitchFamily="34" charset="0"/>
              <a:buChar char="•"/>
            </a:pPr>
            <a:r>
              <a:rPr lang="en-GB" sz="2400" dirty="0" smtClean="0">
                <a:solidFill>
                  <a:prstClr val="black"/>
                </a:solidFill>
                <a:latin typeface="Arial" charset="0"/>
                <a:cs typeface="Arial" charset="0"/>
              </a:rPr>
              <a:t>Unchecked volunteers / visitors are supervised appropriately</a:t>
            </a:r>
          </a:p>
        </p:txBody>
      </p:sp>
      <p:sp>
        <p:nvSpPr>
          <p:cNvPr id="4" name="TextBox 8"/>
          <p:cNvSpPr txBox="1">
            <a:spLocks noChangeArrowheads="1"/>
          </p:cNvSpPr>
          <p:nvPr/>
        </p:nvSpPr>
        <p:spPr bwMode="auto">
          <a:xfrm>
            <a:off x="214312" y="332656"/>
            <a:ext cx="8390135" cy="553998"/>
          </a:xfrm>
          <a:prstGeom prst="rect">
            <a:avLst/>
          </a:prstGeom>
          <a:noFill/>
          <a:ln w="9525">
            <a:noFill/>
            <a:miter lim="800000"/>
            <a:headEnd/>
            <a:tailEnd/>
          </a:ln>
        </p:spPr>
        <p:txBody>
          <a:bodyPr wrap="square" lIns="0" tIns="0" rIns="0" bIns="0">
            <a:spAutoFit/>
          </a:bodyPr>
          <a:lstStyle/>
          <a:p>
            <a:pPr fontAlgn="auto">
              <a:spcBef>
                <a:spcPts val="0"/>
              </a:spcBef>
              <a:spcAft>
                <a:spcPts val="0"/>
              </a:spcAft>
              <a:defRPr/>
            </a:pPr>
            <a:r>
              <a:rPr lang="en-US" sz="3600" dirty="0">
                <a:solidFill>
                  <a:schemeClr val="accent3">
                    <a:lumMod val="75000"/>
                  </a:schemeClr>
                </a:solidFill>
                <a:latin typeface="Verdana" pitchFamily="34" charset="0"/>
              </a:rPr>
              <a:t> </a:t>
            </a:r>
            <a:r>
              <a:rPr lang="en-US" sz="3600" dirty="0" smtClean="0">
                <a:solidFill>
                  <a:schemeClr val="accent3">
                    <a:lumMod val="75000"/>
                  </a:schemeClr>
                </a:solidFill>
                <a:latin typeface="Verdana" pitchFamily="34" charset="0"/>
              </a:rPr>
              <a:t>and that …</a:t>
            </a:r>
            <a:r>
              <a:rPr lang="en-GB" sz="3400" b="1" dirty="0" smtClean="0">
                <a:solidFill>
                  <a:schemeClr val="accent3"/>
                </a:solidFill>
                <a:cs typeface="+mn-cs"/>
              </a:rPr>
              <a:t> </a:t>
            </a:r>
            <a:endParaRPr lang="en-US" sz="3400" dirty="0">
              <a:solidFill>
                <a:schemeClr val="accent3"/>
              </a:solidFill>
              <a:latin typeface="Verdana" pitchFamily="34" charset="0"/>
              <a:cs typeface="+mn-cs"/>
            </a:endParaRPr>
          </a:p>
        </p:txBody>
      </p:sp>
      <p:pic>
        <p:nvPicPr>
          <p:cNvPr id="5" name="Picture 4" descr="nass_logo.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65828" y="5877272"/>
            <a:ext cx="1875716" cy="722175"/>
          </a:xfrm>
          <a:prstGeom prst="rect">
            <a:avLst/>
          </a:prstGeom>
        </p:spPr>
      </p:pic>
    </p:spTree>
    <p:extLst>
      <p:ext uri="{BB962C8B-B14F-4D97-AF65-F5344CB8AC3E}">
        <p14:creationId xmlns:p14="http://schemas.microsoft.com/office/powerpoint/2010/main" val="2755752477"/>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8"/>
          <p:cNvSpPr txBox="1">
            <a:spLocks noChangeArrowheads="1"/>
          </p:cNvSpPr>
          <p:nvPr/>
        </p:nvSpPr>
        <p:spPr bwMode="auto">
          <a:xfrm>
            <a:off x="457200" y="457200"/>
            <a:ext cx="6096000" cy="553998"/>
          </a:xfrm>
          <a:prstGeom prst="rect">
            <a:avLst/>
          </a:prstGeom>
          <a:noFill/>
          <a:ln w="9525">
            <a:noFill/>
            <a:miter lim="800000"/>
            <a:headEnd/>
            <a:tailEnd/>
          </a:ln>
        </p:spPr>
        <p:txBody>
          <a:bodyPr lIns="0" tIns="0" rIns="0" bIns="0">
            <a:spAutoFit/>
          </a:bodyPr>
          <a:lstStyle/>
          <a:p>
            <a:r>
              <a:rPr lang="en-US" sz="3600" dirty="0" smtClean="0">
                <a:solidFill>
                  <a:schemeClr val="accent3">
                    <a:lumMod val="75000"/>
                  </a:schemeClr>
                </a:solidFill>
                <a:latin typeface="Verdana" pitchFamily="34" charset="0"/>
              </a:rPr>
              <a:t>Record-keeping </a:t>
            </a:r>
            <a:endParaRPr lang="en-US" sz="3600" dirty="0">
              <a:solidFill>
                <a:schemeClr val="accent3">
                  <a:lumMod val="75000"/>
                </a:schemeClr>
              </a:solidFill>
              <a:latin typeface="Verdana" pitchFamily="34" charset="0"/>
            </a:endParaRPr>
          </a:p>
        </p:txBody>
      </p:sp>
      <p:sp>
        <p:nvSpPr>
          <p:cNvPr id="6149" name="Rectangle 1"/>
          <p:cNvSpPr>
            <a:spLocks noChangeArrowheads="1"/>
          </p:cNvSpPr>
          <p:nvPr/>
        </p:nvSpPr>
        <p:spPr bwMode="auto">
          <a:xfrm>
            <a:off x="457200" y="1308718"/>
            <a:ext cx="7072362" cy="5267148"/>
          </a:xfrm>
          <a:prstGeom prst="rect">
            <a:avLst/>
          </a:prstGeom>
          <a:noFill/>
          <a:ln w="9525">
            <a:noFill/>
            <a:miter lim="800000"/>
            <a:headEnd/>
            <a:tailEnd/>
          </a:ln>
        </p:spPr>
        <p:txBody>
          <a:bodyPr wrap="square">
            <a:spAutoFit/>
          </a:bodyPr>
          <a:lstStyle/>
          <a:p>
            <a:pPr>
              <a:lnSpc>
                <a:spcPct val="80000"/>
              </a:lnSpc>
              <a:buFontTx/>
              <a:buNone/>
            </a:pPr>
            <a:r>
              <a:rPr lang="en-US" sz="2000" u="sng" dirty="0" smtClean="0">
                <a:latin typeface="Arial" charset="0"/>
              </a:rPr>
              <a:t>Documentation </a:t>
            </a:r>
          </a:p>
          <a:p>
            <a:pPr>
              <a:lnSpc>
                <a:spcPct val="80000"/>
              </a:lnSpc>
            </a:pPr>
            <a:r>
              <a:rPr lang="en-US" sz="2000" dirty="0" smtClean="0">
                <a:latin typeface="Arial" charset="0"/>
              </a:rPr>
              <a:t>Cause for concern forms</a:t>
            </a:r>
          </a:p>
          <a:p>
            <a:pPr>
              <a:lnSpc>
                <a:spcPct val="80000"/>
              </a:lnSpc>
            </a:pPr>
            <a:r>
              <a:rPr lang="en-US" sz="2000" dirty="0" smtClean="0">
                <a:latin typeface="Arial" charset="0"/>
              </a:rPr>
              <a:t>Wishes and feelings of the child recorded.</a:t>
            </a:r>
          </a:p>
          <a:p>
            <a:pPr>
              <a:lnSpc>
                <a:spcPct val="80000"/>
              </a:lnSpc>
            </a:pPr>
            <a:r>
              <a:rPr lang="en-US" sz="2000" dirty="0" smtClean="0">
                <a:latin typeface="Arial" charset="0"/>
              </a:rPr>
              <a:t>Follow up actions</a:t>
            </a:r>
          </a:p>
          <a:p>
            <a:pPr>
              <a:lnSpc>
                <a:spcPct val="80000"/>
              </a:lnSpc>
            </a:pPr>
            <a:r>
              <a:rPr lang="en-US" sz="2000" dirty="0" smtClean="0">
                <a:latin typeface="Arial" charset="0"/>
              </a:rPr>
              <a:t>Records of verbal / written conversations</a:t>
            </a:r>
          </a:p>
          <a:p>
            <a:pPr>
              <a:lnSpc>
                <a:spcPct val="80000"/>
              </a:lnSpc>
            </a:pPr>
            <a:r>
              <a:rPr lang="en-US" sz="2000" dirty="0" smtClean="0">
                <a:latin typeface="Arial" charset="0"/>
              </a:rPr>
              <a:t>Records of referrals / confirmations</a:t>
            </a:r>
          </a:p>
          <a:p>
            <a:pPr>
              <a:lnSpc>
                <a:spcPct val="80000"/>
              </a:lnSpc>
            </a:pPr>
            <a:r>
              <a:rPr lang="en-US" sz="2000" dirty="0" smtClean="0">
                <a:latin typeface="Arial" charset="0"/>
              </a:rPr>
              <a:t>Correspondence</a:t>
            </a:r>
          </a:p>
          <a:p>
            <a:pPr>
              <a:lnSpc>
                <a:spcPct val="80000"/>
              </a:lnSpc>
            </a:pPr>
            <a:r>
              <a:rPr lang="en-US" sz="2000" dirty="0" smtClean="0">
                <a:latin typeface="Arial" charset="0"/>
              </a:rPr>
              <a:t>Chronology of events</a:t>
            </a:r>
          </a:p>
          <a:p>
            <a:pPr>
              <a:lnSpc>
                <a:spcPct val="80000"/>
              </a:lnSpc>
            </a:pPr>
            <a:r>
              <a:rPr lang="en-US" sz="2000" dirty="0" smtClean="0">
                <a:latin typeface="Arial" charset="0"/>
              </a:rPr>
              <a:t>Subject to Data Protection legislation</a:t>
            </a:r>
          </a:p>
          <a:p>
            <a:pPr>
              <a:lnSpc>
                <a:spcPct val="80000"/>
              </a:lnSpc>
            </a:pPr>
            <a:endParaRPr lang="en-US" sz="2000" dirty="0" smtClean="0">
              <a:latin typeface="Arial" charset="0"/>
            </a:endParaRPr>
          </a:p>
          <a:p>
            <a:pPr>
              <a:lnSpc>
                <a:spcPct val="80000"/>
              </a:lnSpc>
              <a:buFontTx/>
              <a:buNone/>
            </a:pPr>
            <a:r>
              <a:rPr lang="en-US" sz="2000" u="sng" dirty="0" smtClean="0">
                <a:latin typeface="Arial" charset="0"/>
              </a:rPr>
              <a:t>Intervention &amp; Support Plans</a:t>
            </a:r>
          </a:p>
          <a:p>
            <a:pPr>
              <a:lnSpc>
                <a:spcPct val="80000"/>
              </a:lnSpc>
            </a:pPr>
            <a:r>
              <a:rPr lang="en-US" sz="2000" dirty="0" smtClean="0">
                <a:latin typeface="Arial" charset="0"/>
              </a:rPr>
              <a:t>Individual to a child’s needs</a:t>
            </a:r>
          </a:p>
          <a:p>
            <a:pPr>
              <a:lnSpc>
                <a:spcPct val="80000"/>
              </a:lnSpc>
            </a:pPr>
            <a:r>
              <a:rPr lang="en-US" sz="2000" dirty="0" smtClean="0">
                <a:latin typeface="Arial" charset="0"/>
              </a:rPr>
              <a:t>Wishes and feelings recorded.</a:t>
            </a:r>
          </a:p>
          <a:p>
            <a:pPr>
              <a:lnSpc>
                <a:spcPct val="80000"/>
              </a:lnSpc>
            </a:pPr>
            <a:r>
              <a:rPr lang="en-US" sz="2000" dirty="0" smtClean="0">
                <a:latin typeface="Arial" charset="0"/>
              </a:rPr>
              <a:t>Review of intervention</a:t>
            </a:r>
          </a:p>
          <a:p>
            <a:pPr>
              <a:lnSpc>
                <a:spcPct val="80000"/>
              </a:lnSpc>
            </a:pPr>
            <a:endParaRPr lang="en-US" sz="2000" dirty="0" smtClean="0">
              <a:latin typeface="Arial" charset="0"/>
            </a:endParaRPr>
          </a:p>
          <a:p>
            <a:pPr>
              <a:lnSpc>
                <a:spcPct val="80000"/>
              </a:lnSpc>
              <a:buFontTx/>
              <a:buNone/>
            </a:pPr>
            <a:r>
              <a:rPr lang="en-US" sz="2000" u="sng" dirty="0" smtClean="0">
                <a:latin typeface="Arial" charset="0"/>
              </a:rPr>
              <a:t>Review</a:t>
            </a:r>
          </a:p>
          <a:p>
            <a:pPr>
              <a:lnSpc>
                <a:spcPct val="80000"/>
              </a:lnSpc>
            </a:pPr>
            <a:r>
              <a:rPr lang="en-US" sz="2000" dirty="0" smtClean="0">
                <a:latin typeface="Arial" charset="0"/>
              </a:rPr>
              <a:t>Clear evidence of regular case reviews.</a:t>
            </a:r>
          </a:p>
          <a:p>
            <a:pPr>
              <a:lnSpc>
                <a:spcPct val="80000"/>
              </a:lnSpc>
            </a:pPr>
            <a:endParaRPr lang="en-US" sz="2000" dirty="0" smtClean="0">
              <a:latin typeface="Arial" charset="0"/>
            </a:endParaRPr>
          </a:p>
          <a:p>
            <a:pPr>
              <a:lnSpc>
                <a:spcPct val="80000"/>
              </a:lnSpc>
            </a:pPr>
            <a:r>
              <a:rPr lang="en-US" sz="2000" u="sng" dirty="0" smtClean="0">
                <a:latin typeface="Arial" charset="0"/>
              </a:rPr>
              <a:t>Transition</a:t>
            </a:r>
          </a:p>
          <a:p>
            <a:pPr>
              <a:lnSpc>
                <a:spcPct val="80000"/>
              </a:lnSpc>
            </a:pPr>
            <a:r>
              <a:rPr lang="en-US" sz="2000" dirty="0" smtClean="0">
                <a:latin typeface="Arial" charset="0"/>
              </a:rPr>
              <a:t>Clear evidence of handovers to other staff.</a:t>
            </a:r>
          </a:p>
          <a:p>
            <a:pPr>
              <a:lnSpc>
                <a:spcPct val="80000"/>
              </a:lnSpc>
            </a:pPr>
            <a:r>
              <a:rPr lang="en-US" sz="2000" dirty="0" smtClean="0">
                <a:latin typeface="Arial" charset="0"/>
              </a:rPr>
              <a:t>Record of file transfer to another establishment.</a:t>
            </a:r>
            <a:endParaRPr lang="en-GB" sz="2000" dirty="0"/>
          </a:p>
        </p:txBody>
      </p:sp>
      <p:pic>
        <p:nvPicPr>
          <p:cNvPr id="5" name="Picture 4" descr="nass_logo.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84168" y="5517232"/>
            <a:ext cx="2249771" cy="866191"/>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32656"/>
            <a:ext cx="8229600" cy="1143000"/>
          </a:xfrm>
        </p:spPr>
        <p:txBody>
          <a:bodyPr>
            <a:noAutofit/>
          </a:bodyPr>
          <a:lstStyle/>
          <a:p>
            <a:r>
              <a:rPr lang="en-US" sz="3600" dirty="0" smtClean="0">
                <a:solidFill>
                  <a:srgbClr val="008000"/>
                </a:solidFill>
              </a:rPr>
              <a:t>Will we be rated as ‘inadequate just for getting something wrong on our SCR?</a:t>
            </a:r>
            <a:endParaRPr lang="en-US" sz="3600" dirty="0">
              <a:solidFill>
                <a:srgbClr val="008000"/>
              </a:solidFill>
            </a:endParaRPr>
          </a:p>
        </p:txBody>
      </p:sp>
      <p:sp>
        <p:nvSpPr>
          <p:cNvPr id="3" name="Content Placeholder 2"/>
          <p:cNvSpPr>
            <a:spLocks noGrp="1"/>
          </p:cNvSpPr>
          <p:nvPr>
            <p:ph idx="1"/>
          </p:nvPr>
        </p:nvSpPr>
        <p:spPr/>
        <p:txBody>
          <a:bodyPr>
            <a:normAutofit lnSpcReduction="10000"/>
          </a:bodyPr>
          <a:lstStyle/>
          <a:p>
            <a:r>
              <a:rPr lang="en-US" dirty="0" smtClean="0"/>
              <a:t>No – not necessarily!</a:t>
            </a:r>
          </a:p>
          <a:p>
            <a:r>
              <a:rPr lang="en-US" dirty="0" smtClean="0"/>
              <a:t>Inspector guidance allows for ‘minor’ administrative errors:</a:t>
            </a:r>
          </a:p>
          <a:p>
            <a:pPr lvl="1"/>
            <a:r>
              <a:rPr lang="en-GB" dirty="0"/>
              <a:t>failure to record one or two dates</a:t>
            </a:r>
          </a:p>
          <a:p>
            <a:pPr lvl="1"/>
            <a:r>
              <a:rPr lang="en-GB" dirty="0"/>
              <a:t>individual entries that are illegible </a:t>
            </a:r>
          </a:p>
          <a:p>
            <a:pPr lvl="1"/>
            <a:r>
              <a:rPr lang="en-GB" dirty="0"/>
              <a:t>one or two omissions where it is clear that the information is already held by the school or college but the school or college has failed to transfer over the information in full to the single central record</a:t>
            </a:r>
            <a:r>
              <a:rPr lang="en-GB" dirty="0"/>
              <a:t> </a:t>
            </a:r>
            <a:endParaRPr lang="en-US" dirty="0" smtClean="0"/>
          </a:p>
        </p:txBody>
      </p:sp>
      <p:pic>
        <p:nvPicPr>
          <p:cNvPr id="4" name="Picture 3" descr="nass_logo.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72200" y="5805264"/>
            <a:ext cx="2249771" cy="866191"/>
          </a:xfrm>
          <a:prstGeom prst="rect">
            <a:avLst/>
          </a:prstGeom>
        </p:spPr>
      </p:pic>
    </p:spTree>
    <p:extLst>
      <p:ext uri="{BB962C8B-B14F-4D97-AF65-F5344CB8AC3E}">
        <p14:creationId xmlns:p14="http://schemas.microsoft.com/office/powerpoint/2010/main" val="25144983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solidFill>
                  <a:srgbClr val="008000"/>
                </a:solidFill>
              </a:rPr>
              <a:t>But you will be vulnerable if …</a:t>
            </a:r>
            <a:endParaRPr lang="en-US" dirty="0">
              <a:solidFill>
                <a:srgbClr val="008000"/>
              </a:solidFill>
            </a:endParaRPr>
          </a:p>
        </p:txBody>
      </p:sp>
      <p:sp>
        <p:nvSpPr>
          <p:cNvPr id="5" name="Content Placeholder 4"/>
          <p:cNvSpPr>
            <a:spLocks noGrp="1"/>
          </p:cNvSpPr>
          <p:nvPr>
            <p:ph idx="1"/>
          </p:nvPr>
        </p:nvSpPr>
        <p:spPr/>
        <p:txBody>
          <a:bodyPr/>
          <a:lstStyle/>
          <a:p>
            <a:r>
              <a:rPr lang="en-US" dirty="0" smtClean="0"/>
              <a:t>You have failed to check staff with DBS</a:t>
            </a:r>
          </a:p>
          <a:p>
            <a:r>
              <a:rPr lang="en-US" dirty="0" smtClean="0"/>
              <a:t>Multiple minor areas appear symptomatic of wider lack of leadership and embedding of safeguarding e.g. staff not clear of requirements</a:t>
            </a:r>
          </a:p>
          <a:p>
            <a:r>
              <a:rPr lang="en-US" dirty="0" smtClean="0"/>
              <a:t>The information necessary is not held anywhere within the school</a:t>
            </a:r>
            <a:endParaRPr lang="en-US" dirty="0"/>
          </a:p>
        </p:txBody>
      </p:sp>
      <p:pic>
        <p:nvPicPr>
          <p:cNvPr id="6" name="Picture 5" descr="nass_logo.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84168" y="5517232"/>
            <a:ext cx="2249771" cy="866191"/>
          </a:xfrm>
          <a:prstGeom prst="rect">
            <a:avLst/>
          </a:prstGeom>
        </p:spPr>
      </p:pic>
    </p:spTree>
    <p:extLst>
      <p:ext uri="{BB962C8B-B14F-4D97-AF65-F5344CB8AC3E}">
        <p14:creationId xmlns:p14="http://schemas.microsoft.com/office/powerpoint/2010/main" val="25098227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8"/>
          <p:cNvSpPr txBox="1">
            <a:spLocks noChangeArrowheads="1"/>
          </p:cNvSpPr>
          <p:nvPr/>
        </p:nvSpPr>
        <p:spPr bwMode="auto">
          <a:xfrm>
            <a:off x="433099" y="332656"/>
            <a:ext cx="6096000" cy="1107996"/>
          </a:xfrm>
          <a:prstGeom prst="rect">
            <a:avLst/>
          </a:prstGeom>
          <a:noFill/>
          <a:ln w="9525">
            <a:noFill/>
            <a:miter lim="800000"/>
            <a:headEnd/>
            <a:tailEnd/>
          </a:ln>
        </p:spPr>
        <p:txBody>
          <a:bodyPr lIns="0" tIns="0" rIns="0" bIns="0">
            <a:spAutoFit/>
          </a:bodyPr>
          <a:lstStyle/>
          <a:p>
            <a:r>
              <a:rPr lang="en-US" sz="3600" dirty="0" smtClean="0">
                <a:solidFill>
                  <a:schemeClr val="accent3">
                    <a:lumMod val="75000"/>
                  </a:schemeClr>
                </a:solidFill>
                <a:latin typeface="Verdana" pitchFamily="34" charset="0"/>
              </a:rPr>
              <a:t>Teaching young people to be safe</a:t>
            </a:r>
            <a:endParaRPr lang="en-US" sz="3600" dirty="0">
              <a:solidFill>
                <a:schemeClr val="accent3">
                  <a:lumMod val="75000"/>
                </a:schemeClr>
              </a:solidFill>
              <a:latin typeface="Verdana" pitchFamily="34" charset="0"/>
            </a:endParaRPr>
          </a:p>
        </p:txBody>
      </p:sp>
      <p:sp>
        <p:nvSpPr>
          <p:cNvPr id="6149" name="Rectangle 1"/>
          <p:cNvSpPr>
            <a:spLocks noChangeArrowheads="1"/>
          </p:cNvSpPr>
          <p:nvPr/>
        </p:nvSpPr>
        <p:spPr bwMode="auto">
          <a:xfrm>
            <a:off x="251520" y="1700808"/>
            <a:ext cx="8213660" cy="3816429"/>
          </a:xfrm>
          <a:prstGeom prst="rect">
            <a:avLst/>
          </a:prstGeom>
          <a:noFill/>
          <a:ln w="9525">
            <a:noFill/>
            <a:miter lim="800000"/>
            <a:headEnd/>
            <a:tailEnd/>
          </a:ln>
        </p:spPr>
        <p:txBody>
          <a:bodyPr wrap="square">
            <a:spAutoFit/>
          </a:bodyPr>
          <a:lstStyle/>
          <a:p>
            <a:r>
              <a:rPr lang="en-GB" sz="2200" dirty="0" smtClean="0">
                <a:latin typeface="Arial" pitchFamily="34" charset="0"/>
                <a:cs typeface="Arial" pitchFamily="34" charset="0"/>
              </a:rPr>
              <a:t>“Schools and other children’s service providers play an important role in making children and young people aware of behaviour towards them that is not acceptable, and of how they can help keep themselves safe. For example, pupils should be taught to:-</a:t>
            </a:r>
          </a:p>
          <a:p>
            <a:pPr marL="342900" indent="-342900">
              <a:buFont typeface="Arial" pitchFamily="34" charset="0"/>
              <a:buChar char="•"/>
            </a:pPr>
            <a:r>
              <a:rPr lang="en-GB" sz="2200" dirty="0" smtClean="0">
                <a:latin typeface="Arial" pitchFamily="34" charset="0"/>
                <a:cs typeface="Arial" pitchFamily="34" charset="0"/>
              </a:rPr>
              <a:t>recognise and manage risks in different situations and then decide how to behave responsibly</a:t>
            </a:r>
          </a:p>
          <a:p>
            <a:pPr marL="342900" indent="-342900">
              <a:buFont typeface="Arial" pitchFamily="34" charset="0"/>
              <a:buChar char="•"/>
            </a:pPr>
            <a:r>
              <a:rPr lang="en-GB" sz="2200" dirty="0" smtClean="0">
                <a:latin typeface="Arial" pitchFamily="34" charset="0"/>
                <a:cs typeface="Arial" pitchFamily="34" charset="0"/>
              </a:rPr>
              <a:t>judge what kind of physical contact is acceptable and unacceptable</a:t>
            </a:r>
          </a:p>
          <a:p>
            <a:pPr marL="342900" indent="-342900">
              <a:buFont typeface="Arial" pitchFamily="34" charset="0"/>
              <a:buChar char="•"/>
            </a:pPr>
            <a:r>
              <a:rPr lang="en-GB" sz="2200" dirty="0" smtClean="0">
                <a:latin typeface="Arial" pitchFamily="34" charset="0"/>
                <a:cs typeface="Arial" pitchFamily="34" charset="0"/>
              </a:rPr>
              <a:t>recognise when pressure from others (including people they know) threatens their personal safety and wellbeing                 and develop effective ways of resisting pressure.”</a:t>
            </a:r>
          </a:p>
        </p:txBody>
      </p:sp>
      <p:pic>
        <p:nvPicPr>
          <p:cNvPr id="5" name="Picture 4" descr="nass_logo.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84168" y="5517232"/>
            <a:ext cx="2249771" cy="866191"/>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8"/>
          <p:cNvSpPr txBox="1">
            <a:spLocks noChangeArrowheads="1"/>
          </p:cNvSpPr>
          <p:nvPr/>
        </p:nvSpPr>
        <p:spPr bwMode="auto">
          <a:xfrm>
            <a:off x="285720" y="553987"/>
            <a:ext cx="7143800" cy="553998"/>
          </a:xfrm>
          <a:prstGeom prst="rect">
            <a:avLst/>
          </a:prstGeom>
          <a:noFill/>
          <a:ln w="9525">
            <a:noFill/>
            <a:miter lim="800000"/>
            <a:headEnd/>
            <a:tailEnd/>
          </a:ln>
        </p:spPr>
        <p:txBody>
          <a:bodyPr wrap="square" lIns="0" tIns="0" rIns="0" bIns="0">
            <a:spAutoFit/>
          </a:bodyPr>
          <a:lstStyle/>
          <a:p>
            <a:r>
              <a:rPr lang="en-GB" sz="3600" b="1" dirty="0">
                <a:solidFill>
                  <a:srgbClr val="9BBB59">
                    <a:lumMod val="50000"/>
                  </a:srgbClr>
                </a:solidFill>
                <a:latin typeface="Arial" pitchFamily="34" charset="0"/>
                <a:cs typeface="Arial" pitchFamily="34" charset="0"/>
              </a:rPr>
              <a:t> </a:t>
            </a:r>
            <a:r>
              <a:rPr lang="en-GB" sz="3600" dirty="0" err="1" smtClean="0">
                <a:solidFill>
                  <a:srgbClr val="9BBB59">
                    <a:lumMod val="75000"/>
                  </a:srgbClr>
                </a:solidFill>
                <a:latin typeface="Verdana" pitchFamily="34" charset="0"/>
                <a:ea typeface="Verdana" pitchFamily="34" charset="0"/>
                <a:cs typeface="Verdana" pitchFamily="34" charset="0"/>
              </a:rPr>
              <a:t>DfE</a:t>
            </a:r>
            <a:r>
              <a:rPr lang="en-GB" sz="3600" dirty="0" smtClean="0">
                <a:solidFill>
                  <a:srgbClr val="9BBB59">
                    <a:lumMod val="75000"/>
                  </a:srgbClr>
                </a:solidFill>
                <a:latin typeface="Verdana" pitchFamily="34" charset="0"/>
                <a:ea typeface="Verdana" pitchFamily="34" charset="0"/>
                <a:cs typeface="Verdana" pitchFamily="34" charset="0"/>
              </a:rPr>
              <a:t> guidance on CP training</a:t>
            </a:r>
            <a:endParaRPr lang="en-US" sz="3600" dirty="0">
              <a:solidFill>
                <a:srgbClr val="9BBB59">
                  <a:lumMod val="75000"/>
                </a:srgbClr>
              </a:solidFill>
              <a:latin typeface="Verdana" pitchFamily="34" charset="0"/>
              <a:ea typeface="Verdana" pitchFamily="34" charset="0"/>
              <a:cs typeface="Verdana" pitchFamily="34" charset="0"/>
            </a:endParaRPr>
          </a:p>
        </p:txBody>
      </p:sp>
      <p:sp>
        <p:nvSpPr>
          <p:cNvPr id="4101" name="Rectangle 1"/>
          <p:cNvSpPr>
            <a:spLocks noChangeArrowheads="1"/>
          </p:cNvSpPr>
          <p:nvPr/>
        </p:nvSpPr>
        <p:spPr bwMode="auto">
          <a:xfrm>
            <a:off x="285720" y="1413063"/>
            <a:ext cx="7143800" cy="5447645"/>
          </a:xfrm>
          <a:prstGeom prst="rect">
            <a:avLst/>
          </a:prstGeom>
          <a:noFill/>
          <a:ln w="9525">
            <a:noFill/>
            <a:miter lim="800000"/>
            <a:headEnd/>
            <a:tailEnd/>
          </a:ln>
        </p:spPr>
        <p:txBody>
          <a:bodyPr wrap="square">
            <a:spAutoFit/>
          </a:bodyPr>
          <a:lstStyle/>
          <a:p>
            <a:r>
              <a:rPr lang="en-GB" sz="2400" dirty="0" smtClean="0">
                <a:solidFill>
                  <a:prstClr val="black"/>
                </a:solidFill>
                <a:latin typeface="Arial" charset="0"/>
                <a:cs typeface="Arial" charset="0"/>
              </a:rPr>
              <a:t>“Employers </a:t>
            </a:r>
            <a:r>
              <a:rPr lang="en-GB" sz="2400" dirty="0">
                <a:solidFill>
                  <a:prstClr val="black"/>
                </a:solidFill>
                <a:latin typeface="Arial" charset="0"/>
                <a:cs typeface="Arial" charset="0"/>
              </a:rPr>
              <a:t>are responsible for ensuring that their staff are </a:t>
            </a:r>
            <a:r>
              <a:rPr lang="en-GB" sz="2400" dirty="0" smtClean="0">
                <a:solidFill>
                  <a:prstClr val="black"/>
                </a:solidFill>
                <a:latin typeface="Arial" charset="0"/>
                <a:cs typeface="Arial" charset="0"/>
              </a:rPr>
              <a:t>competent </a:t>
            </a:r>
            <a:r>
              <a:rPr lang="en-GB" sz="2400" dirty="0">
                <a:solidFill>
                  <a:prstClr val="black"/>
                </a:solidFill>
                <a:latin typeface="Arial" charset="0"/>
                <a:cs typeface="Arial" charset="0"/>
              </a:rPr>
              <a:t>to carry out </a:t>
            </a:r>
            <a:r>
              <a:rPr lang="en-GB" sz="2400" dirty="0" smtClean="0">
                <a:solidFill>
                  <a:prstClr val="black"/>
                </a:solidFill>
                <a:latin typeface="Arial" charset="0"/>
                <a:cs typeface="Arial" charset="0"/>
              </a:rPr>
              <a:t>their responsibilities </a:t>
            </a:r>
            <a:r>
              <a:rPr lang="en-GB" sz="2400" dirty="0">
                <a:solidFill>
                  <a:prstClr val="black"/>
                </a:solidFill>
                <a:latin typeface="Arial" charset="0"/>
                <a:cs typeface="Arial" charset="0"/>
              </a:rPr>
              <a:t>for safeguarding and </a:t>
            </a:r>
            <a:r>
              <a:rPr lang="en-GB" sz="2400" dirty="0" smtClean="0">
                <a:solidFill>
                  <a:prstClr val="black"/>
                </a:solidFill>
                <a:latin typeface="Arial" charset="0"/>
                <a:cs typeface="Arial" charset="0"/>
              </a:rPr>
              <a:t>promoting </a:t>
            </a:r>
            <a:r>
              <a:rPr lang="en-GB" sz="2400" dirty="0">
                <a:solidFill>
                  <a:prstClr val="black"/>
                </a:solidFill>
                <a:latin typeface="Arial" charset="0"/>
                <a:cs typeface="Arial" charset="0"/>
              </a:rPr>
              <a:t>the welfare of children and creating </a:t>
            </a:r>
            <a:r>
              <a:rPr lang="en-GB" sz="2400" dirty="0" smtClean="0">
                <a:solidFill>
                  <a:prstClr val="black"/>
                </a:solidFill>
                <a:latin typeface="Arial" charset="0"/>
                <a:cs typeface="Arial" charset="0"/>
              </a:rPr>
              <a:t>an environment where </a:t>
            </a:r>
            <a:r>
              <a:rPr lang="en-GB" sz="2400" dirty="0">
                <a:solidFill>
                  <a:prstClr val="black"/>
                </a:solidFill>
                <a:latin typeface="Arial" charset="0"/>
                <a:cs typeface="Arial" charset="0"/>
              </a:rPr>
              <a:t>staff feel able to raise concerns and feel supported in their </a:t>
            </a:r>
            <a:r>
              <a:rPr lang="en-GB" sz="2400" dirty="0" smtClean="0">
                <a:solidFill>
                  <a:prstClr val="black"/>
                </a:solidFill>
                <a:latin typeface="Arial" charset="0"/>
                <a:cs typeface="Arial" charset="0"/>
              </a:rPr>
              <a:t>safeguarding role” </a:t>
            </a:r>
          </a:p>
          <a:p>
            <a:endParaRPr lang="en-GB" sz="2400" dirty="0" smtClean="0">
              <a:solidFill>
                <a:prstClr val="black"/>
              </a:solidFill>
              <a:latin typeface="Arial" charset="0"/>
              <a:cs typeface="Arial" charset="0"/>
            </a:endParaRPr>
          </a:p>
          <a:p>
            <a:r>
              <a:rPr lang="en-GB" sz="2400" dirty="0" smtClean="0">
                <a:solidFill>
                  <a:prstClr val="black"/>
                </a:solidFill>
                <a:latin typeface="Arial" charset="0"/>
                <a:cs typeface="Arial" charset="0"/>
              </a:rPr>
              <a:t>“Staff </a:t>
            </a:r>
            <a:r>
              <a:rPr lang="en-GB" sz="2400" dirty="0">
                <a:solidFill>
                  <a:prstClr val="black"/>
                </a:solidFill>
                <a:latin typeface="Arial" charset="0"/>
                <a:cs typeface="Arial" charset="0"/>
              </a:rPr>
              <a:t>should be given a </a:t>
            </a:r>
            <a:r>
              <a:rPr lang="en-GB" sz="2400" dirty="0" smtClean="0">
                <a:solidFill>
                  <a:prstClr val="black"/>
                </a:solidFill>
                <a:latin typeface="Arial" charset="0"/>
                <a:cs typeface="Arial" charset="0"/>
              </a:rPr>
              <a:t>mandatory induction</a:t>
            </a:r>
            <a:r>
              <a:rPr lang="en-GB" sz="2400" dirty="0">
                <a:solidFill>
                  <a:prstClr val="black"/>
                </a:solidFill>
                <a:latin typeface="Arial" charset="0"/>
                <a:cs typeface="Arial" charset="0"/>
              </a:rPr>
              <a:t>, which includes </a:t>
            </a:r>
            <a:r>
              <a:rPr lang="en-GB" sz="2400" dirty="0" smtClean="0">
                <a:solidFill>
                  <a:prstClr val="black"/>
                </a:solidFill>
                <a:latin typeface="Arial" charset="0"/>
                <a:cs typeface="Arial" charset="0"/>
              </a:rPr>
              <a:t>familiarisation </a:t>
            </a:r>
            <a:r>
              <a:rPr lang="en-GB" sz="2400" dirty="0">
                <a:solidFill>
                  <a:prstClr val="black"/>
                </a:solidFill>
                <a:latin typeface="Arial" charset="0"/>
                <a:cs typeface="Arial" charset="0"/>
              </a:rPr>
              <a:t>with child protection responsibilities and </a:t>
            </a:r>
            <a:r>
              <a:rPr lang="en-GB" sz="2400" dirty="0" smtClean="0">
                <a:solidFill>
                  <a:prstClr val="black"/>
                </a:solidFill>
                <a:latin typeface="Arial" charset="0"/>
                <a:cs typeface="Arial" charset="0"/>
              </a:rPr>
              <a:t>procedures </a:t>
            </a:r>
            <a:r>
              <a:rPr lang="en-GB" sz="2400" dirty="0">
                <a:solidFill>
                  <a:prstClr val="black"/>
                </a:solidFill>
                <a:latin typeface="Arial" charset="0"/>
                <a:cs typeface="Arial" charset="0"/>
              </a:rPr>
              <a:t>to be followed if anyone </a:t>
            </a:r>
            <a:r>
              <a:rPr lang="en-GB" sz="2400" dirty="0" smtClean="0">
                <a:solidFill>
                  <a:prstClr val="black"/>
                </a:solidFill>
                <a:latin typeface="Arial" charset="0"/>
                <a:cs typeface="Arial" charset="0"/>
              </a:rPr>
              <a:t>has any </a:t>
            </a:r>
            <a:r>
              <a:rPr lang="en-GB" sz="2400" dirty="0">
                <a:solidFill>
                  <a:prstClr val="black"/>
                </a:solidFill>
                <a:latin typeface="Arial" charset="0"/>
                <a:cs typeface="Arial" charset="0"/>
              </a:rPr>
              <a:t>concerns about a </a:t>
            </a:r>
            <a:r>
              <a:rPr lang="en-GB" sz="2400" dirty="0" smtClean="0">
                <a:solidFill>
                  <a:prstClr val="black"/>
                </a:solidFill>
                <a:latin typeface="Arial" charset="0"/>
                <a:cs typeface="Arial" charset="0"/>
              </a:rPr>
              <a:t>child’s </a:t>
            </a:r>
            <a:r>
              <a:rPr lang="en-GB" sz="2400" dirty="0">
                <a:solidFill>
                  <a:prstClr val="black"/>
                </a:solidFill>
                <a:latin typeface="Arial" charset="0"/>
                <a:cs typeface="Arial" charset="0"/>
              </a:rPr>
              <a:t>safety or </a:t>
            </a:r>
            <a:r>
              <a:rPr lang="en-GB" sz="2400" dirty="0" smtClean="0">
                <a:solidFill>
                  <a:prstClr val="black"/>
                </a:solidFill>
                <a:latin typeface="Arial" charset="0"/>
                <a:cs typeface="Arial" charset="0"/>
              </a:rPr>
              <a:t>welfare.”</a:t>
            </a:r>
          </a:p>
          <a:p>
            <a:pPr algn="r"/>
            <a:endParaRPr lang="en-GB" sz="2000" dirty="0" smtClean="0">
              <a:solidFill>
                <a:prstClr val="black"/>
              </a:solidFill>
              <a:latin typeface="Arial" charset="0"/>
              <a:cs typeface="Arial" charset="0"/>
            </a:endParaRPr>
          </a:p>
          <a:p>
            <a:pPr algn="r"/>
            <a:r>
              <a:rPr lang="en-GB" sz="2000" dirty="0" smtClean="0">
                <a:solidFill>
                  <a:prstClr val="black"/>
                </a:solidFill>
                <a:latin typeface="Arial" charset="0"/>
                <a:cs typeface="Arial" charset="0"/>
              </a:rPr>
              <a:t>Working together to safeguard children (</a:t>
            </a:r>
            <a:r>
              <a:rPr lang="en-GB" sz="2000" dirty="0" err="1" smtClean="0">
                <a:solidFill>
                  <a:prstClr val="black"/>
                </a:solidFill>
                <a:latin typeface="Arial" charset="0"/>
                <a:cs typeface="Arial" charset="0"/>
              </a:rPr>
              <a:t>DfE</a:t>
            </a:r>
            <a:r>
              <a:rPr lang="en-GB" sz="2000" dirty="0" smtClean="0">
                <a:solidFill>
                  <a:prstClr val="black"/>
                </a:solidFill>
                <a:latin typeface="Arial" charset="0"/>
                <a:cs typeface="Arial" charset="0"/>
              </a:rPr>
              <a:t> 2015)</a:t>
            </a:r>
            <a:r>
              <a:rPr lang="en-GB" sz="2000" dirty="0" smtClean="0">
                <a:solidFill>
                  <a:prstClr val="black"/>
                </a:solidFill>
              </a:rPr>
              <a:t/>
            </a:r>
            <a:br>
              <a:rPr lang="en-GB" sz="2000" dirty="0" smtClean="0">
                <a:solidFill>
                  <a:prstClr val="black"/>
                </a:solidFill>
              </a:rPr>
            </a:br>
            <a:r>
              <a:rPr lang="en-GB" sz="2000" dirty="0" smtClean="0">
                <a:solidFill>
                  <a:prstClr val="black"/>
                </a:solidFill>
              </a:rPr>
              <a:t> </a:t>
            </a:r>
            <a:endParaRPr lang="en-GB" sz="2000" dirty="0">
              <a:solidFill>
                <a:prstClr val="black"/>
              </a:solidFill>
            </a:endParaRPr>
          </a:p>
        </p:txBody>
      </p:sp>
      <p:pic>
        <p:nvPicPr>
          <p:cNvPr id="5" name="Picture 4" descr="nass_logo.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56376" y="6309320"/>
            <a:ext cx="940579" cy="362135"/>
          </a:xfrm>
          <a:prstGeom prst="rect">
            <a:avLst/>
          </a:prstGeom>
        </p:spPr>
      </p:pic>
    </p:spTree>
    <p:extLst>
      <p:ext uri="{BB962C8B-B14F-4D97-AF65-F5344CB8AC3E}">
        <p14:creationId xmlns:p14="http://schemas.microsoft.com/office/powerpoint/2010/main" val="2704965876"/>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8"/>
          <p:cNvSpPr txBox="1">
            <a:spLocks noChangeArrowheads="1"/>
          </p:cNvSpPr>
          <p:nvPr/>
        </p:nvSpPr>
        <p:spPr bwMode="auto">
          <a:xfrm>
            <a:off x="294968" y="260648"/>
            <a:ext cx="7063114" cy="553998"/>
          </a:xfrm>
          <a:prstGeom prst="rect">
            <a:avLst/>
          </a:prstGeom>
          <a:noFill/>
          <a:ln w="9525">
            <a:noFill/>
            <a:miter lim="800000"/>
            <a:headEnd/>
            <a:tailEnd/>
          </a:ln>
        </p:spPr>
        <p:txBody>
          <a:bodyPr wrap="square" lIns="0" tIns="0" rIns="0" bIns="0">
            <a:spAutoFit/>
          </a:bodyPr>
          <a:lstStyle/>
          <a:p>
            <a:r>
              <a:rPr lang="en-US" sz="3600" dirty="0" smtClean="0">
                <a:solidFill>
                  <a:srgbClr val="9BBB59">
                    <a:lumMod val="75000"/>
                  </a:srgbClr>
                </a:solidFill>
                <a:latin typeface="Verdana" pitchFamily="34" charset="0"/>
              </a:rPr>
              <a:t>Need </a:t>
            </a:r>
            <a:r>
              <a:rPr lang="en-US" sz="3600" dirty="0" smtClean="0">
                <a:solidFill>
                  <a:srgbClr val="9BBB59">
                    <a:lumMod val="75000"/>
                  </a:srgbClr>
                </a:solidFill>
                <a:latin typeface="Verdana" pitchFamily="34" charset="0"/>
              </a:rPr>
              <a:t>a training </a:t>
            </a:r>
            <a:r>
              <a:rPr lang="en-US" sz="3600" dirty="0" smtClean="0">
                <a:solidFill>
                  <a:srgbClr val="9BBB59">
                    <a:lumMod val="75000"/>
                  </a:srgbClr>
                </a:solidFill>
                <a:latin typeface="Verdana" pitchFamily="34" charset="0"/>
              </a:rPr>
              <a:t>quick fix?  </a:t>
            </a:r>
            <a:endParaRPr lang="en-US" sz="3600" dirty="0">
              <a:solidFill>
                <a:srgbClr val="9BBB59">
                  <a:lumMod val="75000"/>
                </a:srgbClr>
              </a:solidFill>
              <a:latin typeface="Verdana" pitchFamily="34" charset="0"/>
            </a:endParaRPr>
          </a:p>
        </p:txBody>
      </p:sp>
      <p:sp>
        <p:nvSpPr>
          <p:cNvPr id="6149" name="Rectangle 1"/>
          <p:cNvSpPr>
            <a:spLocks noChangeArrowheads="1"/>
          </p:cNvSpPr>
          <p:nvPr/>
        </p:nvSpPr>
        <p:spPr bwMode="auto">
          <a:xfrm>
            <a:off x="350439" y="1196752"/>
            <a:ext cx="7151716" cy="4893647"/>
          </a:xfrm>
          <a:prstGeom prst="rect">
            <a:avLst/>
          </a:prstGeom>
          <a:noFill/>
          <a:ln w="9525">
            <a:noFill/>
            <a:miter lim="800000"/>
            <a:headEnd/>
            <a:tailEnd/>
          </a:ln>
        </p:spPr>
        <p:txBody>
          <a:bodyPr wrap="square">
            <a:spAutoFit/>
          </a:bodyPr>
          <a:lstStyle/>
          <a:p>
            <a:pPr marL="342900" indent="-342900">
              <a:buFont typeface="Arial" panose="020B0604020202020204" pitchFamily="34" charset="0"/>
              <a:buChar char="•"/>
            </a:pPr>
            <a:r>
              <a:rPr lang="en-GB" sz="2400" dirty="0">
                <a:solidFill>
                  <a:prstClr val="black"/>
                </a:solidFill>
                <a:latin typeface="Arial" pitchFamily="34" charset="0"/>
                <a:cs typeface="Arial" pitchFamily="34" charset="0"/>
              </a:rPr>
              <a:t>Do </a:t>
            </a:r>
            <a:r>
              <a:rPr lang="en-GB" sz="2400" dirty="0" smtClean="0">
                <a:solidFill>
                  <a:prstClr val="black"/>
                </a:solidFill>
                <a:latin typeface="Arial" pitchFamily="34" charset="0"/>
                <a:cs typeface="Arial" pitchFamily="34" charset="0"/>
              </a:rPr>
              <a:t>training</a:t>
            </a:r>
            <a:r>
              <a:rPr lang="en-GB" sz="2400" dirty="0" smtClean="0">
                <a:solidFill>
                  <a:prstClr val="black"/>
                </a:solidFill>
                <a:latin typeface="Arial" pitchFamily="34" charset="0"/>
                <a:cs typeface="Arial" pitchFamily="34" charset="0"/>
              </a:rPr>
              <a:t> </a:t>
            </a:r>
            <a:r>
              <a:rPr lang="en-GB" sz="2400" dirty="0">
                <a:solidFill>
                  <a:prstClr val="black"/>
                </a:solidFill>
                <a:latin typeface="Arial" pitchFamily="34" charset="0"/>
                <a:cs typeface="Arial" pitchFamily="34" charset="0"/>
              </a:rPr>
              <a:t>as often as you can</a:t>
            </a:r>
          </a:p>
          <a:p>
            <a:pPr marL="342900" indent="-342900">
              <a:buFont typeface="Arial" panose="020B0604020202020204" pitchFamily="34" charset="0"/>
              <a:buChar char="•"/>
            </a:pPr>
            <a:r>
              <a:rPr lang="en-GB" sz="2400" dirty="0" smtClean="0">
                <a:solidFill>
                  <a:prstClr val="black"/>
                </a:solidFill>
                <a:latin typeface="Arial" pitchFamily="34" charset="0"/>
                <a:cs typeface="Arial" pitchFamily="34" charset="0"/>
              </a:rPr>
              <a:t>Be </a:t>
            </a:r>
            <a:r>
              <a:rPr lang="en-GB" sz="2400" dirty="0">
                <a:solidFill>
                  <a:prstClr val="black"/>
                </a:solidFill>
                <a:latin typeface="Arial" pitchFamily="34" charset="0"/>
                <a:cs typeface="Arial" pitchFamily="34" charset="0"/>
              </a:rPr>
              <a:t>creative </a:t>
            </a:r>
            <a:endParaRPr lang="en-GB" sz="2400" dirty="0" smtClean="0">
              <a:solidFill>
                <a:prstClr val="black"/>
              </a:solidFill>
              <a:latin typeface="Arial" pitchFamily="34" charset="0"/>
              <a:cs typeface="Arial" pitchFamily="34" charset="0"/>
            </a:endParaRPr>
          </a:p>
          <a:p>
            <a:pPr marL="342900" indent="-342900">
              <a:buFont typeface="Arial" panose="020B0604020202020204" pitchFamily="34" charset="0"/>
              <a:buChar char="•"/>
            </a:pPr>
            <a:r>
              <a:rPr lang="en-GB" sz="2400" dirty="0" smtClean="0">
                <a:solidFill>
                  <a:prstClr val="black"/>
                </a:solidFill>
                <a:latin typeface="Arial" pitchFamily="34" charset="0"/>
                <a:cs typeface="Arial" pitchFamily="34" charset="0"/>
              </a:rPr>
              <a:t>Don’t </a:t>
            </a:r>
            <a:r>
              <a:rPr lang="en-GB" sz="2400" dirty="0" smtClean="0">
                <a:solidFill>
                  <a:prstClr val="black"/>
                </a:solidFill>
                <a:latin typeface="Arial" pitchFamily="34" charset="0"/>
                <a:cs typeface="Arial" pitchFamily="34" charset="0"/>
              </a:rPr>
              <a:t>assume you have to be the expert – staff often learn more from the discussion than the slides</a:t>
            </a:r>
          </a:p>
          <a:p>
            <a:pPr marL="342900" indent="-342900">
              <a:buFont typeface="Arial" panose="020B0604020202020204" pitchFamily="34" charset="0"/>
              <a:buChar char="•"/>
            </a:pPr>
            <a:r>
              <a:rPr lang="en-GB" sz="2400" dirty="0" smtClean="0">
                <a:solidFill>
                  <a:prstClr val="black"/>
                </a:solidFill>
                <a:latin typeface="Arial" pitchFamily="34" charset="0"/>
                <a:cs typeface="Arial" pitchFamily="34" charset="0"/>
              </a:rPr>
              <a:t>If the wheel has already been invented, use it</a:t>
            </a:r>
          </a:p>
          <a:p>
            <a:endParaRPr lang="en-GB" sz="2400" dirty="0" smtClean="0">
              <a:solidFill>
                <a:prstClr val="black"/>
              </a:solidFill>
              <a:latin typeface="Arial" pitchFamily="34" charset="0"/>
              <a:cs typeface="Arial" pitchFamily="34" charset="0"/>
            </a:endParaRPr>
          </a:p>
          <a:p>
            <a:r>
              <a:rPr lang="en-GB" sz="2400" dirty="0" smtClean="0">
                <a:solidFill>
                  <a:prstClr val="black"/>
                </a:solidFill>
                <a:latin typeface="Arial" pitchFamily="34" charset="0"/>
                <a:cs typeface="Arial" pitchFamily="34" charset="0"/>
              </a:rPr>
              <a:t>And some rules …</a:t>
            </a:r>
            <a:endParaRPr lang="en-GB" sz="2400" dirty="0">
              <a:solidFill>
                <a:prstClr val="black"/>
              </a:solidFill>
              <a:latin typeface="Arial" pitchFamily="34" charset="0"/>
              <a:cs typeface="Arial" pitchFamily="34" charset="0"/>
            </a:endParaRPr>
          </a:p>
          <a:p>
            <a:pPr marL="342900" indent="-342900">
              <a:buFont typeface="Arial" panose="020B0604020202020204" pitchFamily="34" charset="0"/>
              <a:buChar char="•"/>
            </a:pPr>
            <a:r>
              <a:rPr lang="en-GB" sz="2400" dirty="0" smtClean="0">
                <a:solidFill>
                  <a:prstClr val="black"/>
                </a:solidFill>
                <a:latin typeface="Arial" pitchFamily="34" charset="0"/>
                <a:cs typeface="Arial" pitchFamily="34" charset="0"/>
              </a:rPr>
              <a:t>Always keep a record of who was there</a:t>
            </a:r>
          </a:p>
          <a:p>
            <a:pPr marL="342900" indent="-342900">
              <a:buFont typeface="Arial" panose="020B0604020202020204" pitchFamily="34" charset="0"/>
              <a:buChar char="•"/>
            </a:pPr>
            <a:r>
              <a:rPr lang="en-GB" sz="2400" dirty="0">
                <a:solidFill>
                  <a:prstClr val="black"/>
                </a:solidFill>
                <a:latin typeface="Arial" pitchFamily="34" charset="0"/>
                <a:cs typeface="Arial" pitchFamily="34" charset="0"/>
              </a:rPr>
              <a:t>R</a:t>
            </a:r>
            <a:r>
              <a:rPr lang="en-GB" sz="2400" dirty="0" smtClean="0">
                <a:solidFill>
                  <a:prstClr val="black"/>
                </a:solidFill>
                <a:latin typeface="Arial" pitchFamily="34" charset="0"/>
                <a:cs typeface="Arial" pitchFamily="34" charset="0"/>
              </a:rPr>
              <a:t>emind staff about personal safety / emotional impact and where they can get support</a:t>
            </a:r>
          </a:p>
          <a:p>
            <a:pPr marL="342900" indent="-342900">
              <a:buFont typeface="Arial" panose="020B0604020202020204" pitchFamily="34" charset="0"/>
              <a:buChar char="•"/>
            </a:pPr>
            <a:r>
              <a:rPr lang="en-GB" sz="2400" dirty="0" smtClean="0">
                <a:solidFill>
                  <a:prstClr val="black"/>
                </a:solidFill>
                <a:latin typeface="Arial" pitchFamily="34" charset="0"/>
                <a:cs typeface="Arial" pitchFamily="34" charset="0"/>
              </a:rPr>
              <a:t>Keep a copy of the hand-out / slideshow</a:t>
            </a:r>
          </a:p>
          <a:p>
            <a:pPr marL="342900" indent="-342900">
              <a:buFont typeface="Arial" panose="020B0604020202020204" pitchFamily="34" charset="0"/>
              <a:buChar char="•"/>
            </a:pPr>
            <a:r>
              <a:rPr lang="en-GB" sz="2400" dirty="0" smtClean="0">
                <a:solidFill>
                  <a:prstClr val="black"/>
                </a:solidFill>
                <a:latin typeface="Arial" pitchFamily="34" charset="0"/>
                <a:cs typeface="Arial" pitchFamily="34" charset="0"/>
              </a:rPr>
              <a:t>Evaluate – what difference did it make?</a:t>
            </a:r>
          </a:p>
        </p:txBody>
      </p:sp>
      <p:pic>
        <p:nvPicPr>
          <p:cNvPr id="7" name="Picture 6" descr="nass_logo.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60232" y="5733256"/>
            <a:ext cx="2249771" cy="866191"/>
          </a:xfrm>
          <a:prstGeom prst="rect">
            <a:avLst/>
          </a:prstGeom>
        </p:spPr>
      </p:pic>
    </p:spTree>
    <p:extLst>
      <p:ext uri="{BB962C8B-B14F-4D97-AF65-F5344CB8AC3E}">
        <p14:creationId xmlns:p14="http://schemas.microsoft.com/office/powerpoint/2010/main" val="2079159293"/>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shot 2015-11-13 15.21.25.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04664"/>
            <a:ext cx="9144000" cy="6120680"/>
          </a:xfrm>
          <a:prstGeom prst="rect">
            <a:avLst/>
          </a:prstGeom>
        </p:spPr>
      </p:pic>
    </p:spTree>
    <p:extLst>
      <p:ext uri="{BB962C8B-B14F-4D97-AF65-F5344CB8AC3E}">
        <p14:creationId xmlns:p14="http://schemas.microsoft.com/office/powerpoint/2010/main" val="25518675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8"/>
          <p:cNvSpPr txBox="1">
            <a:spLocks noChangeArrowheads="1"/>
          </p:cNvSpPr>
          <p:nvPr/>
        </p:nvSpPr>
        <p:spPr bwMode="auto">
          <a:xfrm>
            <a:off x="214312" y="332656"/>
            <a:ext cx="8390135" cy="553998"/>
          </a:xfrm>
          <a:prstGeom prst="rect">
            <a:avLst/>
          </a:prstGeom>
          <a:noFill/>
          <a:ln w="9525">
            <a:noFill/>
            <a:miter lim="800000"/>
            <a:headEnd/>
            <a:tailEnd/>
          </a:ln>
        </p:spPr>
        <p:txBody>
          <a:bodyPr wrap="square" lIns="0" tIns="0" rIns="0" bIns="0">
            <a:spAutoFit/>
          </a:bodyPr>
          <a:lstStyle/>
          <a:p>
            <a:pPr fontAlgn="auto">
              <a:spcBef>
                <a:spcPts val="0"/>
              </a:spcBef>
              <a:spcAft>
                <a:spcPts val="0"/>
              </a:spcAft>
              <a:defRPr/>
            </a:pPr>
            <a:r>
              <a:rPr lang="en-US" sz="3600" dirty="0" smtClean="0">
                <a:solidFill>
                  <a:schemeClr val="accent3">
                    <a:lumMod val="75000"/>
                  </a:schemeClr>
                </a:solidFill>
                <a:latin typeface="Verdana" pitchFamily="34" charset="0"/>
              </a:rPr>
              <a:t>Safe working practice 2015</a:t>
            </a:r>
            <a:r>
              <a:rPr lang="en-GB" sz="3400" b="1" dirty="0" smtClean="0">
                <a:solidFill>
                  <a:schemeClr val="accent3"/>
                </a:solidFill>
                <a:cs typeface="+mn-cs"/>
              </a:rPr>
              <a:t> </a:t>
            </a:r>
            <a:endParaRPr lang="en-US" sz="3400" dirty="0">
              <a:solidFill>
                <a:schemeClr val="accent3"/>
              </a:solidFill>
              <a:latin typeface="Verdana" pitchFamily="34" charset="0"/>
              <a:cs typeface="+mn-cs"/>
            </a:endParaRPr>
          </a:p>
        </p:txBody>
      </p:sp>
      <p:sp>
        <p:nvSpPr>
          <p:cNvPr id="18435" name="Rectangle 1"/>
          <p:cNvSpPr>
            <a:spLocks noChangeArrowheads="1"/>
          </p:cNvSpPr>
          <p:nvPr/>
        </p:nvSpPr>
        <p:spPr bwMode="auto">
          <a:xfrm>
            <a:off x="301400" y="1556792"/>
            <a:ext cx="8215957" cy="4154984"/>
          </a:xfrm>
          <a:prstGeom prst="rect">
            <a:avLst/>
          </a:prstGeom>
          <a:noFill/>
          <a:ln w="9525">
            <a:noFill/>
            <a:miter lim="800000"/>
            <a:headEnd/>
            <a:tailEnd/>
          </a:ln>
        </p:spPr>
        <p:txBody>
          <a:bodyPr wrap="square">
            <a:spAutoFit/>
          </a:bodyPr>
          <a:lstStyle/>
          <a:p>
            <a:pPr marL="457200" indent="-457200" fontAlgn="auto">
              <a:spcBef>
                <a:spcPts val="0"/>
              </a:spcBef>
              <a:spcAft>
                <a:spcPts val="1200"/>
              </a:spcAft>
              <a:buFont typeface="Arial" panose="020B0604020202020204" pitchFamily="34" charset="0"/>
              <a:buChar char="•"/>
              <a:defRPr/>
            </a:pPr>
            <a:r>
              <a:rPr lang="en-GB" sz="2800" dirty="0" smtClean="0">
                <a:latin typeface="Arial" pitchFamily="34" charset="0"/>
                <a:cs typeface="Arial" pitchFamily="34" charset="0"/>
              </a:rPr>
              <a:t>Based on the original GSWP 2006 / 2009</a:t>
            </a:r>
          </a:p>
          <a:p>
            <a:pPr marL="457200" indent="-457200" fontAlgn="auto">
              <a:spcBef>
                <a:spcPts val="0"/>
              </a:spcBef>
              <a:spcAft>
                <a:spcPts val="1200"/>
              </a:spcAft>
              <a:buFont typeface="Arial" panose="020B0604020202020204" pitchFamily="34" charset="0"/>
              <a:buChar char="•"/>
              <a:defRPr/>
            </a:pPr>
            <a:r>
              <a:rPr lang="en-GB" sz="2800" dirty="0" err="1" smtClean="0">
                <a:latin typeface="Arial" pitchFamily="34" charset="0"/>
                <a:cs typeface="Arial" pitchFamily="34" charset="0"/>
              </a:rPr>
              <a:t>DfE</a:t>
            </a:r>
            <a:r>
              <a:rPr lang="en-GB" sz="2800" dirty="0" smtClean="0">
                <a:latin typeface="Arial" pitchFamily="34" charset="0"/>
                <a:cs typeface="Arial" pitchFamily="34" charset="0"/>
              </a:rPr>
              <a:t> asked the Safer Recruitment consortium to update / refresh</a:t>
            </a:r>
          </a:p>
          <a:p>
            <a:pPr marL="457200" indent="-457200" fontAlgn="auto">
              <a:spcBef>
                <a:spcPts val="0"/>
              </a:spcBef>
              <a:spcAft>
                <a:spcPts val="1200"/>
              </a:spcAft>
              <a:buFont typeface="Arial" panose="020B0604020202020204" pitchFamily="34" charset="0"/>
              <a:buChar char="•"/>
              <a:defRPr/>
            </a:pPr>
            <a:r>
              <a:rPr lang="en-GB" sz="2800" dirty="0" smtClean="0">
                <a:latin typeface="Arial" pitchFamily="34" charset="0"/>
                <a:cs typeface="Arial" pitchFamily="34" charset="0"/>
              </a:rPr>
              <a:t>Small task group represented NASS schools</a:t>
            </a:r>
          </a:p>
          <a:p>
            <a:pPr marL="457200" indent="-457200" fontAlgn="auto">
              <a:spcBef>
                <a:spcPts val="0"/>
              </a:spcBef>
              <a:spcAft>
                <a:spcPts val="1200"/>
              </a:spcAft>
              <a:buFont typeface="Arial" panose="020B0604020202020204" pitchFamily="34" charset="0"/>
              <a:buChar char="•"/>
              <a:defRPr/>
            </a:pPr>
            <a:r>
              <a:rPr lang="en-GB" sz="2800" dirty="0" smtClean="0">
                <a:latin typeface="Arial" pitchFamily="34" charset="0"/>
                <a:cs typeface="Arial" pitchFamily="34" charset="0"/>
              </a:rPr>
              <a:t>Focus is on schools rather than wider children’s workforce</a:t>
            </a:r>
          </a:p>
          <a:p>
            <a:pPr marL="457200" indent="-457200" fontAlgn="auto">
              <a:spcBef>
                <a:spcPts val="0"/>
              </a:spcBef>
              <a:spcAft>
                <a:spcPts val="1200"/>
              </a:spcAft>
              <a:buFont typeface="Arial" panose="020B0604020202020204" pitchFamily="34" charset="0"/>
              <a:buChar char="•"/>
              <a:defRPr/>
            </a:pPr>
            <a:r>
              <a:rPr lang="en-GB" sz="2800" dirty="0" smtClean="0">
                <a:latin typeface="Arial" pitchFamily="34" charset="0"/>
                <a:cs typeface="Arial" pitchFamily="34" charset="0"/>
              </a:rPr>
              <a:t>There </a:t>
            </a:r>
            <a:r>
              <a:rPr lang="en-GB" sz="2800" dirty="0" smtClean="0">
                <a:latin typeface="Arial" pitchFamily="34" charset="0"/>
                <a:cs typeface="Arial" pitchFamily="34" charset="0"/>
              </a:rPr>
              <a:t>will also be a training resource for                    DSLs to use</a:t>
            </a:r>
          </a:p>
        </p:txBody>
      </p:sp>
      <p:pic>
        <p:nvPicPr>
          <p:cNvPr id="5" name="Picture 4" descr="nass_logo.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60232" y="5733256"/>
            <a:ext cx="2249771" cy="866191"/>
          </a:xfrm>
          <a:prstGeom prst="rect">
            <a:avLst/>
          </a:prstGeom>
        </p:spPr>
      </p:pic>
    </p:spTree>
    <p:extLst>
      <p:ext uri="{BB962C8B-B14F-4D97-AF65-F5344CB8AC3E}">
        <p14:creationId xmlns:p14="http://schemas.microsoft.com/office/powerpoint/2010/main" val="1557830680"/>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3745</TotalTime>
  <Words>2230</Words>
  <Application>Microsoft Macintosh PowerPoint</Application>
  <PresentationFormat>On-screen Show (4:3)</PresentationFormat>
  <Paragraphs>289</Paragraphs>
  <Slides>31</Slides>
  <Notes>25</Notes>
  <HiddenSlides>0</HiddenSlides>
  <MMClips>0</MMClips>
  <ScaleCrop>false</ScaleCrop>
  <HeadingPairs>
    <vt:vector size="4" baseType="variant">
      <vt:variant>
        <vt:lpstr>Theme</vt:lpstr>
      </vt:variant>
      <vt:variant>
        <vt:i4>4</vt:i4>
      </vt:variant>
      <vt:variant>
        <vt:lpstr>Slide Titles</vt:lpstr>
      </vt:variant>
      <vt:variant>
        <vt:i4>31</vt:i4>
      </vt:variant>
    </vt:vector>
  </HeadingPairs>
  <TitlesOfParts>
    <vt:vector size="35" baseType="lpstr">
      <vt:lpstr>Office Theme</vt:lpstr>
      <vt:lpstr>1_Office Theme</vt:lpstr>
      <vt:lpstr>3_Office Theme</vt:lpstr>
      <vt:lpstr>4_Office Theme</vt:lpstr>
      <vt:lpstr>Safeguarding at SI Schools – good practice and common pitfalls</vt:lpstr>
      <vt:lpstr>PowerPoint Presentation</vt:lpstr>
      <vt:lpstr>PowerPoint Presentation</vt:lpstr>
      <vt:lpstr>PowerPoint Presentation</vt:lpstr>
      <vt:lpstr>PowerPoint Presentation</vt:lpstr>
      <vt:lpstr>PowerPoint Presentation</vt:lpstr>
      <vt:lpstr>PowerPoint Presentation</vt:lpstr>
      <vt:lpstr>What commonly goes wrong at inspection?</vt:lpstr>
      <vt:lpstr>But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Will we be rated as ‘inadequate just for getting something wrong on our SCR?</vt:lpstr>
      <vt:lpstr>But you will be vulnerable if …</vt:lpstr>
      <vt:lpstr>PowerPoint Presentation</vt:lpstr>
      <vt:lpstr>PowerPoint Presentation</vt:lpstr>
      <vt:lpstr>PowerPoint Presentation</vt:lpstr>
      <vt:lpstr>PowerPoint Presentation</vt:lpstr>
      <vt:lpstr>PowerPoint Presentation</vt:lpstr>
    </vt:vector>
  </TitlesOfParts>
  <Company>TOSHIBA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What’s new in Safeguarding Children &amp; Safer Recruitment?</dc:title>
  <dc:creator>Family</dc:creator>
  <cp:lastModifiedBy>Claire Dorer</cp:lastModifiedBy>
  <cp:revision>193</cp:revision>
  <cp:lastPrinted>2013-07-02T18:32:56Z</cp:lastPrinted>
  <dcterms:created xsi:type="dcterms:W3CDTF">2011-09-29T16:15:32Z</dcterms:created>
  <dcterms:modified xsi:type="dcterms:W3CDTF">2015-11-13T15:25:28Z</dcterms:modified>
</cp:coreProperties>
</file>