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65" r:id="rId2"/>
    <p:sldId id="263" r:id="rId3"/>
    <p:sldId id="262" r:id="rId4"/>
    <p:sldId id="264"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932" autoAdjust="0"/>
    <p:restoredTop sz="94662" autoAdjust="0"/>
  </p:normalViewPr>
  <p:slideViewPr>
    <p:cSldViewPr>
      <p:cViewPr varScale="1">
        <p:scale>
          <a:sx n="70" d="100"/>
          <a:sy n="70" d="100"/>
        </p:scale>
        <p:origin x="-1728" y="-90"/>
      </p:cViewPr>
      <p:guideLst>
        <p:guide orient="horz" pos="2160"/>
        <p:guide pos="2880"/>
      </p:guideLst>
    </p:cSldViewPr>
  </p:slideViewPr>
  <p:outlineViewPr>
    <p:cViewPr>
      <p:scale>
        <a:sx n="33" d="100"/>
        <a:sy n="33" d="100"/>
      </p:scale>
      <p:origin x="0" y="17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17EC0C-42A2-40CE-8CF2-AC4E2ADFE595}" type="datetimeFigureOut">
              <a:rPr lang="en-GB" smtClean="0"/>
              <a:t>04/06/2015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369F7D-EC18-4D10-8C69-15EDD2C1A9A2}" type="slidenum">
              <a:rPr lang="en-GB" smtClean="0"/>
              <a:t>‹#›</a:t>
            </a:fld>
            <a:endParaRPr lang="en-GB"/>
          </a:p>
        </p:txBody>
      </p:sp>
    </p:spTree>
    <p:extLst>
      <p:ext uri="{BB962C8B-B14F-4D97-AF65-F5344CB8AC3E}">
        <p14:creationId xmlns:p14="http://schemas.microsoft.com/office/powerpoint/2010/main" val="2332641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033CFF-8399-4B03-A1B1-0C42134C5C93}" type="slidenum">
              <a:rPr lang="en-GB" smtClean="0"/>
              <a:t>1</a:t>
            </a:fld>
            <a:endParaRPr lang="en-GB"/>
          </a:p>
        </p:txBody>
      </p:sp>
    </p:spTree>
    <p:extLst>
      <p:ext uri="{BB962C8B-B14F-4D97-AF65-F5344CB8AC3E}">
        <p14:creationId xmlns:p14="http://schemas.microsoft.com/office/powerpoint/2010/main" val="3127805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19050"/>
            <a:ext cx="2895600" cy="328613"/>
          </a:xfrm>
          <a:prstGeom prst="rect">
            <a:avLst/>
          </a:prstGeom>
        </p:spPr>
        <p:txBody>
          <a:bodyPr/>
          <a:lstStyle>
            <a:lvl1pPr>
              <a:defRPr/>
            </a:lvl1pPr>
          </a:lstStyle>
          <a:p>
            <a:pPr fontAlgn="base">
              <a:spcBef>
                <a:spcPct val="0"/>
              </a:spcBef>
              <a:spcAft>
                <a:spcPct val="0"/>
              </a:spcAft>
              <a:defRPr/>
            </a:pPr>
            <a:fld id="{E4E23310-2F1E-48FA-ACCE-6E95D8F4CBD2}" type="datetime1">
              <a:rPr lang="en-GB">
                <a:solidFill>
                  <a:srgbClr val="000000"/>
                </a:solidFill>
                <a:latin typeface="Tw Cen MT" pitchFamily="34" charset="0"/>
              </a:rPr>
              <a:pPr fontAlgn="base">
                <a:spcBef>
                  <a:spcPct val="0"/>
                </a:spcBef>
                <a:spcAft>
                  <a:spcPct val="0"/>
                </a:spcAft>
                <a:defRPr/>
              </a:pPr>
              <a:t>04/06/2015</a:t>
            </a:fld>
            <a:endParaRPr lang="en-GB">
              <a:solidFill>
                <a:srgbClr val="000000"/>
              </a:solidFill>
              <a:latin typeface="Tw Cen MT" pitchFamily="34" charset="0"/>
            </a:endParaRPr>
          </a:p>
        </p:txBody>
      </p:sp>
      <p:sp>
        <p:nvSpPr>
          <p:cNvPr id="5" name="Footer Placeholder 4"/>
          <p:cNvSpPr>
            <a:spLocks noGrp="1"/>
          </p:cNvSpPr>
          <p:nvPr>
            <p:ph type="ftr" sz="quarter" idx="11"/>
          </p:nvPr>
        </p:nvSpPr>
        <p:spPr>
          <a:xfrm>
            <a:off x="3429000" y="19050"/>
            <a:ext cx="4114800" cy="328613"/>
          </a:xfrm>
          <a:prstGeom prst="rect">
            <a:avLst/>
          </a:prstGeom>
        </p:spPr>
        <p:txBody>
          <a:bodyPr/>
          <a:lstStyle>
            <a:lvl1pPr>
              <a:defRPr/>
            </a:lvl1pPr>
          </a:lstStyle>
          <a:p>
            <a:pPr fontAlgn="base">
              <a:spcBef>
                <a:spcPct val="0"/>
              </a:spcBef>
              <a:spcAft>
                <a:spcPct val="0"/>
              </a:spcAft>
              <a:defRPr/>
            </a:pPr>
            <a:endParaRPr lang="en-GB">
              <a:solidFill>
                <a:srgbClr val="000000"/>
              </a:solidFill>
              <a:latin typeface="Tw Cen MT" pitchFamily="34" charset="0"/>
            </a:endParaRPr>
          </a:p>
        </p:txBody>
      </p:sp>
      <p:sp>
        <p:nvSpPr>
          <p:cNvPr id="6" name="Slide Number Placeholder 5"/>
          <p:cNvSpPr>
            <a:spLocks noGrp="1"/>
          </p:cNvSpPr>
          <p:nvPr>
            <p:ph type="sldNum" sz="quarter" idx="12"/>
          </p:nvPr>
        </p:nvSpPr>
        <p:spPr>
          <a:xfrm>
            <a:off x="7620000" y="19050"/>
            <a:ext cx="1066800" cy="328613"/>
          </a:xfrm>
          <a:prstGeom prst="rect">
            <a:avLst/>
          </a:prstGeom>
        </p:spPr>
        <p:txBody>
          <a:bodyPr/>
          <a:lstStyle>
            <a:lvl1pPr>
              <a:defRPr/>
            </a:lvl1pPr>
          </a:lstStyle>
          <a:p>
            <a:pPr fontAlgn="base">
              <a:spcBef>
                <a:spcPct val="0"/>
              </a:spcBef>
              <a:spcAft>
                <a:spcPct val="0"/>
              </a:spcAft>
              <a:defRPr/>
            </a:pPr>
            <a:fld id="{392798BA-64B3-4B4F-A1CC-864E35034C19}" type="slidenum">
              <a:rPr lang="en-GB">
                <a:solidFill>
                  <a:srgbClr val="000000"/>
                </a:solidFill>
                <a:latin typeface="Tw Cen MT" pitchFamily="34" charset="0"/>
              </a:rPr>
              <a:pPr fontAlgn="base">
                <a:spcBef>
                  <a:spcPct val="0"/>
                </a:spcBef>
                <a:spcAft>
                  <a:spcPct val="0"/>
                </a:spcAft>
                <a:defRPr/>
              </a:pPr>
              <a:t>‹#›</a:t>
            </a:fld>
            <a:endParaRPr lang="en-GB">
              <a:solidFill>
                <a:srgbClr val="000000"/>
              </a:solidFill>
              <a:latin typeface="Tw Cen MT" pitchFamily="34"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4213" y="3111500"/>
            <a:ext cx="7772400" cy="1470025"/>
          </a:xfrm>
        </p:spPr>
        <p:txBody>
          <a:bodyPr/>
          <a:lstStyle>
            <a:lvl1pPr algn="ctr">
              <a:defRPr b="1"/>
            </a:lvl1pPr>
          </a:lstStyle>
          <a:p>
            <a:pPr lvl="0"/>
            <a:r>
              <a:rPr lang="en-US" altLang="en-US" noProof="0" smtClean="0"/>
              <a:t>Click to edit Master title style</a:t>
            </a:r>
            <a:endParaRPr lang="en-GB" altLang="en-US" noProof="0" smtClean="0"/>
          </a:p>
        </p:txBody>
      </p:sp>
      <p:sp>
        <p:nvSpPr>
          <p:cNvPr id="6147" name="Rectangle 3"/>
          <p:cNvSpPr>
            <a:spLocks noGrp="1" noChangeArrowheads="1"/>
          </p:cNvSpPr>
          <p:nvPr>
            <p:ph type="subTitle" idx="1"/>
          </p:nvPr>
        </p:nvSpPr>
        <p:spPr>
          <a:xfrm>
            <a:off x="1371600" y="4967288"/>
            <a:ext cx="6400800" cy="982662"/>
          </a:xfrm>
        </p:spPr>
        <p:txBody>
          <a:bodyPr/>
          <a:lstStyle>
            <a:lvl1pPr marL="0" indent="0" algn="ctr">
              <a:buFontTx/>
              <a:buNone/>
              <a:defRPr/>
            </a:lvl1pPr>
          </a:lstStyle>
          <a:p>
            <a:pPr lvl="0"/>
            <a:r>
              <a:rPr lang="en-US" altLang="en-US" noProof="0" smtClean="0"/>
              <a:t>Click to edit Master subtitle style</a:t>
            </a:r>
            <a:endParaRPr lang="en-GB" altLang="en-US" noProof="0" smtClean="0"/>
          </a:p>
        </p:txBody>
      </p:sp>
      <p:pic>
        <p:nvPicPr>
          <p:cNvPr id="6148"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979488"/>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p:cNvSpPr>
            <a:spLocks/>
          </p:cNvSpPr>
          <p:nvPr/>
        </p:nvSpPr>
        <p:spPr bwMode="auto">
          <a:xfrm>
            <a:off x="0" y="61706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39069696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36004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endParaRPr lang="en-GB" altLang="en-US" dirty="0" smtClean="0"/>
          </a:p>
        </p:txBody>
      </p:sp>
      <p:pic>
        <p:nvPicPr>
          <p:cNvPr id="1028" name="Picture 7" descr="NATSIP-LOGO"/>
          <p:cNvPicPr>
            <a:picLocks noChangeAspect="1" noChangeArrowheads="1"/>
          </p:cNvPicPr>
          <p:nvPr/>
        </p:nvPicPr>
        <p:blipFill>
          <a:blip r:embed="rId4" cstate="print"/>
          <a:srcRect/>
          <a:stretch>
            <a:fillRect/>
          </a:stretch>
        </p:blipFill>
        <p:spPr bwMode="auto">
          <a:xfrm>
            <a:off x="107505" y="6263407"/>
            <a:ext cx="1152128" cy="352499"/>
          </a:xfrm>
          <a:prstGeom prst="rect">
            <a:avLst/>
          </a:prstGeom>
          <a:noFill/>
          <a:ln w="9525">
            <a:noFill/>
            <a:miter lim="800000"/>
            <a:headEnd/>
            <a:tailEnd/>
          </a:ln>
        </p:spPr>
      </p:pic>
      <p:sp>
        <p:nvSpPr>
          <p:cNvPr id="1029" name="Freeform 8"/>
          <p:cNvSpPr>
            <a:spLocks/>
          </p:cNvSpPr>
          <p:nvPr/>
        </p:nvSpPr>
        <p:spPr bwMode="auto">
          <a:xfrm>
            <a:off x="-4764" y="6373812"/>
            <a:ext cx="9148763" cy="484188"/>
          </a:xfrm>
          <a:custGeom>
            <a:avLst/>
            <a:gdLst>
              <a:gd name="T0" fmla="*/ 0 w 5763"/>
              <a:gd name="T1" fmla="*/ 334963 h 305"/>
              <a:gd name="T2" fmla="*/ 0 w 5763"/>
              <a:gd name="T3" fmla="*/ 484188 h 305"/>
              <a:gd name="T4" fmla="*/ 9148763 w 5763"/>
              <a:gd name="T5" fmla="*/ 476250 h 305"/>
              <a:gd name="T6" fmla="*/ 9148763 w 5763"/>
              <a:gd name="T7" fmla="*/ 0 h 305"/>
              <a:gd name="T8" fmla="*/ 0 w 5763"/>
              <a:gd name="T9" fmla="*/ 334963 h 3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3" h="305">
                <a:moveTo>
                  <a:pt x="0" y="211"/>
                </a:moveTo>
                <a:lnTo>
                  <a:pt x="0" y="305"/>
                </a:lnTo>
                <a:lnTo>
                  <a:pt x="5763" y="300"/>
                </a:lnTo>
                <a:lnTo>
                  <a:pt x="5763" y="0"/>
                </a:lnTo>
                <a:lnTo>
                  <a:pt x="0" y="211"/>
                </a:lnTo>
                <a:close/>
              </a:path>
            </a:pathLst>
          </a:custGeom>
          <a:solidFill>
            <a:srgbClr val="ED1B24"/>
          </a:solidFill>
          <a:ln w="9525">
            <a:noFill/>
            <a:round/>
            <a:headEnd/>
            <a:tailEnd/>
          </a:ln>
          <a:effectLst/>
        </p:spPr>
        <p:txBody>
          <a:bodyPr/>
          <a:lstStyle/>
          <a:p>
            <a:pPr fontAlgn="base">
              <a:spcBef>
                <a:spcPct val="0"/>
              </a:spcBef>
              <a:spcAft>
                <a:spcPct val="0"/>
              </a:spcAft>
            </a:pPr>
            <a:endParaRPr lang="en-US">
              <a:solidFill>
                <a:srgbClr val="000000"/>
              </a:solidFill>
              <a:latin typeface="Tw Cen MT"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hf hdr="0" ftr="0" dt="0"/>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Calibri" pitchFamily="34" charset="0"/>
          <a:cs typeface="Arial" charset="0"/>
        </a:defRPr>
      </a:lvl2pPr>
      <a:lvl3pPr algn="l" rtl="0" fontAlgn="base">
        <a:spcBef>
          <a:spcPct val="0"/>
        </a:spcBef>
        <a:spcAft>
          <a:spcPct val="0"/>
        </a:spcAft>
        <a:defRPr sz="4400">
          <a:solidFill>
            <a:schemeClr val="tx2"/>
          </a:solidFill>
          <a:latin typeface="Calibri" pitchFamily="34" charset="0"/>
          <a:cs typeface="Arial" charset="0"/>
        </a:defRPr>
      </a:lvl3pPr>
      <a:lvl4pPr algn="l" rtl="0" fontAlgn="base">
        <a:spcBef>
          <a:spcPct val="0"/>
        </a:spcBef>
        <a:spcAft>
          <a:spcPct val="0"/>
        </a:spcAft>
        <a:defRPr sz="4400">
          <a:solidFill>
            <a:schemeClr val="tx2"/>
          </a:solidFill>
          <a:latin typeface="Calibri" pitchFamily="34" charset="0"/>
          <a:cs typeface="Arial" charset="0"/>
        </a:defRPr>
      </a:lvl4pPr>
      <a:lvl5pPr algn="l" rtl="0" fontAlgn="base">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755576" y="3140968"/>
            <a:ext cx="7772400" cy="1470025"/>
          </a:xfrm>
        </p:spPr>
        <p:txBody>
          <a:bodyPr/>
          <a:lstStyle/>
          <a:p>
            <a:r>
              <a:rPr lang="en-US" altLang="en-US" dirty="0" smtClean="0"/>
              <a:t>Implications for SI CYP</a:t>
            </a:r>
            <a:br>
              <a:rPr lang="en-US" altLang="en-US" dirty="0" smtClean="0"/>
            </a:br>
            <a:r>
              <a:rPr lang="en-US" altLang="en-US" dirty="0" smtClean="0"/>
              <a:t>and NatSIP Colleagues</a:t>
            </a:r>
            <a:endParaRPr lang="en-US" altLang="en-US" dirty="0"/>
          </a:p>
        </p:txBody>
      </p:sp>
      <p:sp>
        <p:nvSpPr>
          <p:cNvPr id="36867" name="Rectangle 3"/>
          <p:cNvSpPr>
            <a:spLocks noGrp="1" noChangeArrowheads="1"/>
          </p:cNvSpPr>
          <p:nvPr>
            <p:ph type="subTitle" idx="1"/>
          </p:nvPr>
        </p:nvSpPr>
        <p:spPr/>
        <p:txBody>
          <a:bodyPr/>
          <a:lstStyle/>
          <a:p>
            <a:r>
              <a:rPr lang="en-US" altLang="en-US" dirty="0" smtClean="0"/>
              <a:t>Brian Lamb</a:t>
            </a:r>
          </a:p>
          <a:p>
            <a:r>
              <a:rPr lang="en-US" altLang="en-US" dirty="0" smtClean="0"/>
              <a:t>NatSIP </a:t>
            </a:r>
            <a:r>
              <a:rPr lang="en-US" altLang="en-US" dirty="0" err="1" smtClean="0"/>
              <a:t>Scrutineer</a:t>
            </a:r>
            <a:endParaRPr lang="en-US" altLang="en-US" dirty="0"/>
          </a:p>
        </p:txBody>
      </p:sp>
    </p:spTree>
    <p:extLst>
      <p:ext uri="{BB962C8B-B14F-4D97-AF65-F5344CB8AC3E}">
        <p14:creationId xmlns:p14="http://schemas.microsoft.com/office/powerpoint/2010/main" val="4148726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Plan Principles</a:t>
            </a:r>
            <a:endParaRPr lang="en-GB" dirty="0"/>
          </a:p>
        </p:txBody>
      </p:sp>
      <p:sp>
        <p:nvSpPr>
          <p:cNvPr id="3" name="Content Placeholder 2"/>
          <p:cNvSpPr>
            <a:spLocks noGrp="1"/>
          </p:cNvSpPr>
          <p:nvPr>
            <p:ph idx="1"/>
          </p:nvPr>
        </p:nvSpPr>
        <p:spPr/>
        <p:txBody>
          <a:bodyPr/>
          <a:lstStyle/>
          <a:p>
            <a:pPr marL="0" indent="0">
              <a:buNone/>
            </a:pPr>
            <a:r>
              <a:rPr lang="en-GB" sz="1600" dirty="0"/>
              <a:t>The report sets out five key objectives in in the following areas:</a:t>
            </a:r>
          </a:p>
          <a:p>
            <a:pPr marL="0" indent="0">
              <a:buNone/>
            </a:pPr>
            <a:r>
              <a:rPr lang="en-GB" sz="1600" dirty="0"/>
              <a:t>1.            Good prevention – for example reducing the numbers of young people and adults with noise induced hearing loss; including through immunisation and screening and utilising quality data to understand the social, financial and personal health advantages</a:t>
            </a:r>
          </a:p>
          <a:p>
            <a:pPr marL="0" indent="0">
              <a:buNone/>
            </a:pPr>
            <a:r>
              <a:rPr lang="en-GB" sz="1600" dirty="0"/>
              <a:t>2.            Earlier diagnosis – for example improving outcomes for babies with hearing loss, increasing identification of the number of children and adults in at risk groups</a:t>
            </a:r>
          </a:p>
          <a:p>
            <a:pPr marL="0" indent="0">
              <a:buNone/>
            </a:pPr>
            <a:r>
              <a:rPr lang="en-GB" sz="1600" dirty="0"/>
              <a:t>3.            Integrated services – for example reducing developmental and educational gaps due to childhood hearing loss and increasing the number of children, young people and adults with a personalised care plan</a:t>
            </a:r>
          </a:p>
          <a:p>
            <a:pPr marL="0" indent="0">
              <a:buNone/>
            </a:pPr>
            <a:r>
              <a:rPr lang="en-GB" sz="1600" dirty="0"/>
              <a:t>4.            Increased independence and ageing well – for example including access to technology including support by mobile or tele healthcare and improving access to wider health services from primary to end of life care</a:t>
            </a:r>
          </a:p>
          <a:p>
            <a:pPr marL="0" indent="0">
              <a:buNone/>
            </a:pPr>
            <a:r>
              <a:rPr lang="en-GB" sz="1600" dirty="0"/>
              <a:t>5.            Good learning outcomes – for example including improving employment opportunities for young people and adults and reducing development and attainment gaps between deaf and hearing children</a:t>
            </a:r>
          </a:p>
          <a:p>
            <a:pPr marL="0" indent="0">
              <a:buNone/>
            </a:pPr>
            <a:endParaRPr lang="en-GB" dirty="0"/>
          </a:p>
        </p:txBody>
      </p:sp>
    </p:spTree>
    <p:extLst>
      <p:ext uri="{BB962C8B-B14F-4D97-AF65-F5344CB8AC3E}">
        <p14:creationId xmlns:p14="http://schemas.microsoft.com/office/powerpoint/2010/main" val="18333277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Plan on Hearing Loss</a:t>
            </a:r>
            <a:endParaRPr lang="en-GB" dirty="0"/>
          </a:p>
        </p:txBody>
      </p:sp>
      <p:sp>
        <p:nvSpPr>
          <p:cNvPr id="3" name="Content Placeholder 2"/>
          <p:cNvSpPr>
            <a:spLocks noGrp="1"/>
          </p:cNvSpPr>
          <p:nvPr>
            <p:ph idx="1"/>
          </p:nvPr>
        </p:nvSpPr>
        <p:spPr>
          <a:xfrm>
            <a:off x="467544" y="1124744"/>
            <a:ext cx="8229600" cy="3240385"/>
          </a:xfrm>
        </p:spPr>
        <p:txBody>
          <a:bodyPr/>
          <a:lstStyle/>
          <a:p>
            <a:pPr marL="0" indent="0">
              <a:buNone/>
            </a:pPr>
            <a:r>
              <a:rPr lang="en-GB" dirty="0"/>
              <a:t>Key Actions:</a:t>
            </a:r>
          </a:p>
          <a:p>
            <a:pPr marL="0" indent="0">
              <a:buNone/>
            </a:pPr>
            <a:r>
              <a:rPr lang="en-GB" dirty="0"/>
              <a:t>NHS England will:</a:t>
            </a:r>
          </a:p>
          <a:p>
            <a:pPr marL="0" indent="0">
              <a:buNone/>
            </a:pPr>
            <a:r>
              <a:rPr lang="en-GB" dirty="0"/>
              <a:t>- Work with the National Sensory Impairment Partnership (</a:t>
            </a:r>
            <a:r>
              <a:rPr lang="en-GB" dirty="0" err="1"/>
              <a:t>NatSIP</a:t>
            </a:r>
            <a:r>
              <a:rPr lang="en-GB" dirty="0"/>
              <a:t>) to ensure that specialist support for children and young people with hearing loss who also have a SEN or a disability is reflected in the local offer and Joint Strategic Commissioning arrangements.</a:t>
            </a:r>
          </a:p>
          <a:p>
            <a:pPr marL="0" indent="0">
              <a:buNone/>
            </a:pPr>
            <a:endParaRPr lang="en-GB" dirty="0"/>
          </a:p>
        </p:txBody>
      </p:sp>
    </p:spTree>
    <p:extLst>
      <p:ext uri="{BB962C8B-B14F-4D97-AF65-F5344CB8AC3E}">
        <p14:creationId xmlns:p14="http://schemas.microsoft.com/office/powerpoint/2010/main" val="41546762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Action </a:t>
            </a:r>
            <a:r>
              <a:rPr lang="en-GB" dirty="0" smtClean="0"/>
              <a:t>Plan </a:t>
            </a:r>
            <a:endParaRPr lang="en-GB" dirty="0"/>
          </a:p>
        </p:txBody>
      </p:sp>
      <p:sp>
        <p:nvSpPr>
          <p:cNvPr id="3" name="Content Placeholder 2"/>
          <p:cNvSpPr>
            <a:spLocks noGrp="1"/>
          </p:cNvSpPr>
          <p:nvPr>
            <p:ph idx="1"/>
          </p:nvPr>
        </p:nvSpPr>
        <p:spPr/>
        <p:txBody>
          <a:bodyPr/>
          <a:lstStyle/>
          <a:p>
            <a:pPr marL="0" indent="0">
              <a:buNone/>
            </a:pPr>
            <a:r>
              <a:rPr lang="en-GB" sz="2000" dirty="0"/>
              <a:t>Objective 5</a:t>
            </a:r>
          </a:p>
          <a:p>
            <a:pPr marL="0" indent="0">
              <a:buNone/>
            </a:pPr>
            <a:r>
              <a:rPr lang="en-GB" sz="2000" dirty="0"/>
              <a:t>To ensure that people of all ages with hearing loss of all severities are actively supported to participate fully in society, and are not limited in their potential to succeed in education, employment, family and community life, all facets of individual living, and in the pursuit of sport, leisure and other activities.</a:t>
            </a:r>
          </a:p>
          <a:p>
            <a:pPr marL="0" indent="0">
              <a:buNone/>
            </a:pPr>
            <a:r>
              <a:rPr lang="en-GB" sz="2000" dirty="0"/>
              <a:t>Key Actions:</a:t>
            </a:r>
          </a:p>
          <a:p>
            <a:pPr marL="0" indent="0">
              <a:buNone/>
            </a:pPr>
            <a:r>
              <a:rPr lang="en-GB" sz="2000" dirty="0"/>
              <a:t>The Department for Education will ensure that the new birth to 25 SEND Code of Practice12 should include requirement for local authorities to include in their ‘local offer’ specialist services for children and young people with SEN or disabilities which will include support for children and young people with sensory impairment.</a:t>
            </a:r>
          </a:p>
          <a:p>
            <a:pPr marL="0" indent="0">
              <a:buNone/>
            </a:pPr>
            <a:endParaRPr lang="en-GB" dirty="0"/>
          </a:p>
        </p:txBody>
      </p:sp>
    </p:spTree>
    <p:extLst>
      <p:ext uri="{BB962C8B-B14F-4D97-AF65-F5344CB8AC3E}">
        <p14:creationId xmlns:p14="http://schemas.microsoft.com/office/powerpoint/2010/main" val="4002085096"/>
      </p:ext>
    </p:extLst>
  </p:cSld>
  <p:clrMapOvr>
    <a:masterClrMapping/>
  </p:clrMapOvr>
  <p:timing>
    <p:tnLst>
      <p:par>
        <p:cTn id="1" dur="indefinite" restart="never" nodeType="tmRoot"/>
      </p:par>
    </p:tnLst>
  </p:timing>
</p:sld>
</file>

<file path=ppt/theme/theme1.xml><?xml version="1.0" encoding="utf-8"?>
<a:theme xmlns:a="http://schemas.openxmlformats.org/drawingml/2006/main" name="NatSIP Presentation with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365</Words>
  <Application>Microsoft Office PowerPoint</Application>
  <PresentationFormat>On-screen Show (4:3)</PresentationFormat>
  <Paragraphs>20</Paragraphs>
  <Slides>4</Slides>
  <Notes>1</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NatSIP Presentation with Captions</vt:lpstr>
      <vt:lpstr>Implications for SI CYP and NatSIP Colleagues</vt:lpstr>
      <vt:lpstr>Action Plan Principles</vt:lpstr>
      <vt:lpstr>Action Plan on Hearing Loss</vt:lpstr>
      <vt:lpstr>Action Plan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dc:creator>
  <cp:lastModifiedBy>NatSIP Laptop</cp:lastModifiedBy>
  <cp:revision>10</cp:revision>
  <dcterms:created xsi:type="dcterms:W3CDTF">2015-06-04T11:03:34Z</dcterms:created>
  <dcterms:modified xsi:type="dcterms:W3CDTF">2015-06-04T12:01:38Z</dcterms:modified>
</cp:coreProperties>
</file>