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0"/>
  </p:handoutMasterIdLst>
  <p:sldIdLst>
    <p:sldId id="256" r:id="rId2"/>
    <p:sldId id="274" r:id="rId3"/>
    <p:sldId id="269" r:id="rId4"/>
    <p:sldId id="265" r:id="rId5"/>
    <p:sldId id="270" r:id="rId6"/>
    <p:sldId id="271" r:id="rId7"/>
    <p:sldId id="257" r:id="rId8"/>
    <p:sldId id="266" r:id="rId9"/>
    <p:sldId id="264" r:id="rId10"/>
    <p:sldId id="258" r:id="rId11"/>
    <p:sldId id="259" r:id="rId12"/>
    <p:sldId id="260" r:id="rId13"/>
    <p:sldId id="261" r:id="rId14"/>
    <p:sldId id="272" r:id="rId15"/>
    <p:sldId id="262" r:id="rId16"/>
    <p:sldId id="263" r:id="rId17"/>
    <p:sldId id="267" r:id="rId18"/>
    <p:sldId id="275" r:id="rId19"/>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D81147A5-8D43-49FD-B133-775A12DF7992}" type="datetimeFigureOut">
              <a:rPr lang="en-GB" smtClean="0"/>
              <a:t>28/01/2015</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DDFD9F5E-870C-4DBF-A67A-2357B8851F2F}" type="slidenum">
              <a:rPr lang="en-GB" smtClean="0"/>
              <a:t>‹#›</a:t>
            </a:fld>
            <a:endParaRPr lang="en-GB"/>
          </a:p>
        </p:txBody>
      </p:sp>
    </p:spTree>
    <p:extLst>
      <p:ext uri="{BB962C8B-B14F-4D97-AF65-F5344CB8AC3E}">
        <p14:creationId xmlns:p14="http://schemas.microsoft.com/office/powerpoint/2010/main" val="5162956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4CEE0ED-30A5-475C-ADD9-29A6818EB564}" type="datetimeFigureOut">
              <a:rPr lang="en-GB" smtClean="0"/>
              <a:t>28/01/2015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EA86F8-ECC4-4AA0-933A-C41E95541828}" type="slidenum">
              <a:rPr lang="en-GB" smtClean="0"/>
              <a:t>‹#›</a:t>
            </a:fld>
            <a:endParaRPr lang="en-GB"/>
          </a:p>
        </p:txBody>
      </p:sp>
    </p:spTree>
    <p:extLst>
      <p:ext uri="{BB962C8B-B14F-4D97-AF65-F5344CB8AC3E}">
        <p14:creationId xmlns:p14="http://schemas.microsoft.com/office/powerpoint/2010/main" val="12214748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4CEE0ED-30A5-475C-ADD9-29A6818EB564}" type="datetimeFigureOut">
              <a:rPr lang="en-GB" smtClean="0"/>
              <a:t>28/01/2015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EA86F8-ECC4-4AA0-933A-C41E95541828}" type="slidenum">
              <a:rPr lang="en-GB" smtClean="0"/>
              <a:t>‹#›</a:t>
            </a:fld>
            <a:endParaRPr lang="en-GB"/>
          </a:p>
        </p:txBody>
      </p:sp>
    </p:spTree>
    <p:extLst>
      <p:ext uri="{BB962C8B-B14F-4D97-AF65-F5344CB8AC3E}">
        <p14:creationId xmlns:p14="http://schemas.microsoft.com/office/powerpoint/2010/main" val="30617543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4CEE0ED-30A5-475C-ADD9-29A6818EB564}" type="datetimeFigureOut">
              <a:rPr lang="en-GB" smtClean="0"/>
              <a:t>28/01/2015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EA86F8-ECC4-4AA0-933A-C41E95541828}" type="slidenum">
              <a:rPr lang="en-GB" smtClean="0"/>
              <a:t>‹#›</a:t>
            </a:fld>
            <a:endParaRPr lang="en-GB"/>
          </a:p>
        </p:txBody>
      </p:sp>
    </p:spTree>
    <p:extLst>
      <p:ext uri="{BB962C8B-B14F-4D97-AF65-F5344CB8AC3E}">
        <p14:creationId xmlns:p14="http://schemas.microsoft.com/office/powerpoint/2010/main" val="17331459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4CEE0ED-30A5-475C-ADD9-29A6818EB564}" type="datetimeFigureOut">
              <a:rPr lang="en-GB" smtClean="0"/>
              <a:t>28/01/2015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EA86F8-ECC4-4AA0-933A-C41E95541828}" type="slidenum">
              <a:rPr lang="en-GB" smtClean="0"/>
              <a:t>‹#›</a:t>
            </a:fld>
            <a:endParaRPr lang="en-GB"/>
          </a:p>
        </p:txBody>
      </p:sp>
    </p:spTree>
    <p:extLst>
      <p:ext uri="{BB962C8B-B14F-4D97-AF65-F5344CB8AC3E}">
        <p14:creationId xmlns:p14="http://schemas.microsoft.com/office/powerpoint/2010/main" val="2095821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4CEE0ED-30A5-475C-ADD9-29A6818EB564}" type="datetimeFigureOut">
              <a:rPr lang="en-GB" smtClean="0"/>
              <a:t>28/01/2015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EA86F8-ECC4-4AA0-933A-C41E95541828}" type="slidenum">
              <a:rPr lang="en-GB" smtClean="0"/>
              <a:t>‹#›</a:t>
            </a:fld>
            <a:endParaRPr lang="en-GB"/>
          </a:p>
        </p:txBody>
      </p:sp>
    </p:spTree>
    <p:extLst>
      <p:ext uri="{BB962C8B-B14F-4D97-AF65-F5344CB8AC3E}">
        <p14:creationId xmlns:p14="http://schemas.microsoft.com/office/powerpoint/2010/main" val="1263308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4CEE0ED-30A5-475C-ADD9-29A6818EB564}" type="datetimeFigureOut">
              <a:rPr lang="en-GB" smtClean="0"/>
              <a:t>28/01/2015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EA86F8-ECC4-4AA0-933A-C41E95541828}" type="slidenum">
              <a:rPr lang="en-GB" smtClean="0"/>
              <a:t>‹#›</a:t>
            </a:fld>
            <a:endParaRPr lang="en-GB"/>
          </a:p>
        </p:txBody>
      </p:sp>
    </p:spTree>
    <p:extLst>
      <p:ext uri="{BB962C8B-B14F-4D97-AF65-F5344CB8AC3E}">
        <p14:creationId xmlns:p14="http://schemas.microsoft.com/office/powerpoint/2010/main" val="1093769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CEE0ED-30A5-475C-ADD9-29A6818EB564}" type="datetimeFigureOut">
              <a:rPr lang="en-GB" smtClean="0"/>
              <a:t>28/01/2015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EA86F8-ECC4-4AA0-933A-C41E95541828}" type="slidenum">
              <a:rPr lang="en-GB" smtClean="0"/>
              <a:t>‹#›</a:t>
            </a:fld>
            <a:endParaRPr lang="en-GB"/>
          </a:p>
        </p:txBody>
      </p:sp>
    </p:spTree>
    <p:extLst>
      <p:ext uri="{BB962C8B-B14F-4D97-AF65-F5344CB8AC3E}">
        <p14:creationId xmlns:p14="http://schemas.microsoft.com/office/powerpoint/2010/main" val="3995178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CEE0ED-30A5-475C-ADD9-29A6818EB564}" type="datetimeFigureOut">
              <a:rPr lang="en-GB" smtClean="0"/>
              <a:t>28/01/2015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EA86F8-ECC4-4AA0-933A-C41E95541828}" type="slidenum">
              <a:rPr lang="en-GB" smtClean="0"/>
              <a:t>‹#›</a:t>
            </a:fld>
            <a:endParaRPr lang="en-GB"/>
          </a:p>
        </p:txBody>
      </p:sp>
    </p:spTree>
    <p:extLst>
      <p:ext uri="{BB962C8B-B14F-4D97-AF65-F5344CB8AC3E}">
        <p14:creationId xmlns:p14="http://schemas.microsoft.com/office/powerpoint/2010/main" val="3749713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CEE0ED-30A5-475C-ADD9-29A6818EB564}" type="datetimeFigureOut">
              <a:rPr lang="en-GB" smtClean="0"/>
              <a:t>28/01/2015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EA86F8-ECC4-4AA0-933A-C41E95541828}" type="slidenum">
              <a:rPr lang="en-GB" smtClean="0"/>
              <a:t>‹#›</a:t>
            </a:fld>
            <a:endParaRPr lang="en-GB"/>
          </a:p>
        </p:txBody>
      </p:sp>
    </p:spTree>
    <p:extLst>
      <p:ext uri="{BB962C8B-B14F-4D97-AF65-F5344CB8AC3E}">
        <p14:creationId xmlns:p14="http://schemas.microsoft.com/office/powerpoint/2010/main" val="3194684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4CEE0ED-30A5-475C-ADD9-29A6818EB564}" type="datetimeFigureOut">
              <a:rPr lang="en-GB" smtClean="0"/>
              <a:t>28/01/2015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EA86F8-ECC4-4AA0-933A-C41E95541828}" type="slidenum">
              <a:rPr lang="en-GB" smtClean="0"/>
              <a:t>‹#›</a:t>
            </a:fld>
            <a:endParaRPr lang="en-GB"/>
          </a:p>
        </p:txBody>
      </p:sp>
    </p:spTree>
    <p:extLst>
      <p:ext uri="{BB962C8B-B14F-4D97-AF65-F5344CB8AC3E}">
        <p14:creationId xmlns:p14="http://schemas.microsoft.com/office/powerpoint/2010/main" val="1169477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4CEE0ED-30A5-475C-ADD9-29A6818EB564}" type="datetimeFigureOut">
              <a:rPr lang="en-GB" smtClean="0"/>
              <a:t>28/01/2015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EA86F8-ECC4-4AA0-933A-C41E95541828}" type="slidenum">
              <a:rPr lang="en-GB" smtClean="0"/>
              <a:t>‹#›</a:t>
            </a:fld>
            <a:endParaRPr lang="en-GB"/>
          </a:p>
        </p:txBody>
      </p:sp>
    </p:spTree>
    <p:extLst>
      <p:ext uri="{BB962C8B-B14F-4D97-AF65-F5344CB8AC3E}">
        <p14:creationId xmlns:p14="http://schemas.microsoft.com/office/powerpoint/2010/main" val="15213740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CEE0ED-30A5-475C-ADD9-29A6818EB564}" type="datetimeFigureOut">
              <a:rPr lang="en-GB" smtClean="0"/>
              <a:t>28/01/2015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EA86F8-ECC4-4AA0-933A-C41E95541828}" type="slidenum">
              <a:rPr lang="en-GB" smtClean="0"/>
              <a:t>‹#›</a:t>
            </a:fld>
            <a:endParaRPr lang="en-GB"/>
          </a:p>
        </p:txBody>
      </p:sp>
    </p:spTree>
    <p:extLst>
      <p:ext uri="{BB962C8B-B14F-4D97-AF65-F5344CB8AC3E}">
        <p14:creationId xmlns:p14="http://schemas.microsoft.com/office/powerpoint/2010/main" val="26731787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Care Act and </a:t>
            </a:r>
            <a:r>
              <a:rPr lang="en-GB" dirty="0" smtClean="0"/>
              <a:t>young people with Sensory Impairments</a:t>
            </a:r>
            <a:endParaRPr lang="en-GB" dirty="0"/>
          </a:p>
        </p:txBody>
      </p:sp>
      <p:sp>
        <p:nvSpPr>
          <p:cNvPr id="3" name="Subtitle 2"/>
          <p:cNvSpPr>
            <a:spLocks noGrp="1"/>
          </p:cNvSpPr>
          <p:nvPr>
            <p:ph type="subTitle" idx="1"/>
          </p:nvPr>
        </p:nvSpPr>
        <p:spPr/>
        <p:txBody>
          <a:bodyPr/>
          <a:lstStyle/>
          <a:p>
            <a:pPr algn="l"/>
            <a:r>
              <a:rPr lang="en-GB" dirty="0" smtClean="0"/>
              <a:t>Sue Brown</a:t>
            </a:r>
          </a:p>
          <a:p>
            <a:pPr algn="l"/>
            <a:r>
              <a:rPr lang="en-GB" dirty="0" smtClean="0"/>
              <a:t>Head of Public Policy, Sense</a:t>
            </a:r>
            <a:endParaRPr lang="en-GB" dirty="0"/>
          </a:p>
        </p:txBody>
      </p:sp>
    </p:spTree>
    <p:extLst>
      <p:ext uri="{BB962C8B-B14F-4D97-AF65-F5344CB8AC3E}">
        <p14:creationId xmlns:p14="http://schemas.microsoft.com/office/powerpoint/2010/main" val="879842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New legislative framework</a:t>
            </a:r>
            <a:endParaRPr lang="en-GB" dirty="0"/>
          </a:p>
        </p:txBody>
      </p:sp>
      <p:sp>
        <p:nvSpPr>
          <p:cNvPr id="3" name="Content Placeholder 2"/>
          <p:cNvSpPr>
            <a:spLocks noGrp="1"/>
          </p:cNvSpPr>
          <p:nvPr>
            <p:ph idx="1"/>
          </p:nvPr>
        </p:nvSpPr>
        <p:spPr/>
        <p:txBody>
          <a:bodyPr>
            <a:normAutofit fontScale="70000" lnSpcReduction="20000"/>
          </a:bodyPr>
          <a:lstStyle/>
          <a:p>
            <a:pPr>
              <a:lnSpc>
                <a:spcPct val="80000"/>
              </a:lnSpc>
              <a:spcBef>
                <a:spcPts val="1200"/>
              </a:spcBef>
            </a:pPr>
            <a:r>
              <a:rPr lang="en-GB" dirty="0"/>
              <a:t>Together the Children and Families Act 2014 and the Care Act 2014 create a new comprehensive legislative framework for transition:</a:t>
            </a:r>
          </a:p>
          <a:p>
            <a:pPr lvl="1">
              <a:lnSpc>
                <a:spcPct val="80000"/>
              </a:lnSpc>
              <a:spcBef>
                <a:spcPts val="600"/>
              </a:spcBef>
            </a:pPr>
            <a:r>
              <a:rPr lang="en-GB" dirty="0"/>
              <a:t>Focus on personalised, outcome-based approaches </a:t>
            </a:r>
          </a:p>
          <a:p>
            <a:pPr lvl="1">
              <a:lnSpc>
                <a:spcPct val="80000"/>
              </a:lnSpc>
              <a:spcBef>
                <a:spcPts val="600"/>
              </a:spcBef>
            </a:pPr>
            <a:r>
              <a:rPr lang="en-GB" dirty="0"/>
              <a:t>New focus on carers across both Acts - </a:t>
            </a:r>
            <a:r>
              <a:rPr lang="en-GB" i="1" dirty="0"/>
              <a:t>families</a:t>
            </a:r>
            <a:r>
              <a:rPr lang="en-GB" dirty="0"/>
              <a:t> transition rather than just the young person</a:t>
            </a:r>
          </a:p>
          <a:p>
            <a:pPr>
              <a:lnSpc>
                <a:spcPct val="80000"/>
              </a:lnSpc>
              <a:spcBef>
                <a:spcPts val="1200"/>
              </a:spcBef>
            </a:pPr>
            <a:r>
              <a:rPr lang="en-GB" dirty="0"/>
              <a:t>Duties in both Acts are on the </a:t>
            </a:r>
            <a:r>
              <a:rPr lang="en-GB" i="1" dirty="0"/>
              <a:t>local authority</a:t>
            </a:r>
            <a:r>
              <a:rPr lang="en-GB" dirty="0"/>
              <a:t>:</a:t>
            </a:r>
          </a:p>
          <a:p>
            <a:pPr lvl="1">
              <a:lnSpc>
                <a:spcPct val="80000"/>
              </a:lnSpc>
              <a:spcBef>
                <a:spcPts val="600"/>
              </a:spcBef>
            </a:pPr>
            <a:r>
              <a:rPr lang="en-GB" dirty="0"/>
              <a:t>a variety of operating models </a:t>
            </a:r>
          </a:p>
          <a:p>
            <a:pPr lvl="1">
              <a:lnSpc>
                <a:spcPct val="80000"/>
              </a:lnSpc>
              <a:spcBef>
                <a:spcPts val="600"/>
              </a:spcBef>
            </a:pPr>
            <a:r>
              <a:rPr lang="en-GB" dirty="0"/>
              <a:t>joined up information and advice service</a:t>
            </a:r>
          </a:p>
          <a:p>
            <a:pPr>
              <a:lnSpc>
                <a:spcPct val="80000"/>
              </a:lnSpc>
              <a:spcBef>
                <a:spcPts val="1200"/>
              </a:spcBef>
            </a:pPr>
            <a:r>
              <a:rPr lang="en-GB" dirty="0"/>
              <a:t>The EHC plan requirement for preparation for adulthood to begin at 14 is a good default position for transition planning generally</a:t>
            </a:r>
          </a:p>
          <a:p>
            <a:pPr>
              <a:lnSpc>
                <a:spcPct val="80000"/>
              </a:lnSpc>
              <a:spcBef>
                <a:spcPts val="1200"/>
              </a:spcBef>
            </a:pPr>
            <a:r>
              <a:rPr lang="en-GB" dirty="0"/>
              <a:t>A flexible framework where transition can be a personalised evolution from 14-25 with no need for a "cliff-edge" transition at 18</a:t>
            </a:r>
          </a:p>
          <a:p>
            <a:pPr>
              <a:lnSpc>
                <a:spcPct val="80000"/>
              </a:lnSpc>
              <a:spcBef>
                <a:spcPts val="1200"/>
              </a:spcBef>
            </a:pPr>
            <a:r>
              <a:rPr lang="en-US" dirty="0"/>
              <a:t>The national Preparing for Adulthood </a:t>
            </a:r>
            <a:r>
              <a:rPr lang="en-US" dirty="0" err="1"/>
              <a:t>programme</a:t>
            </a:r>
            <a:r>
              <a:rPr lang="en-US" dirty="0"/>
              <a:t> has developed a </a:t>
            </a:r>
            <a:r>
              <a:rPr lang="en-US" sz="3100" dirty="0"/>
              <a:t>factsheet t</a:t>
            </a:r>
            <a:r>
              <a:rPr lang="en-US" dirty="0"/>
              <a:t>hat sets out the links between the two </a:t>
            </a:r>
            <a:r>
              <a:rPr lang="en-US" dirty="0" smtClean="0"/>
              <a:t>reforms</a:t>
            </a:r>
            <a:endParaRPr lang="en-GB" dirty="0">
              <a:solidFill>
                <a:srgbClr val="FF0000"/>
              </a:solidFill>
            </a:endParaRPr>
          </a:p>
        </p:txBody>
      </p:sp>
    </p:spTree>
    <p:extLst>
      <p:ext uri="{BB962C8B-B14F-4D97-AF65-F5344CB8AC3E}">
        <p14:creationId xmlns:p14="http://schemas.microsoft.com/office/powerpoint/2010/main" val="14623679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Transition assessment</a:t>
            </a:r>
            <a:endParaRPr lang="en-GB" dirty="0"/>
          </a:p>
        </p:txBody>
      </p:sp>
      <p:sp>
        <p:nvSpPr>
          <p:cNvPr id="3" name="Content Placeholder 2"/>
          <p:cNvSpPr>
            <a:spLocks noGrp="1"/>
          </p:cNvSpPr>
          <p:nvPr>
            <p:ph idx="1"/>
          </p:nvPr>
        </p:nvSpPr>
        <p:spPr/>
        <p:txBody>
          <a:bodyPr>
            <a:normAutofit fontScale="85000" lnSpcReduction="20000"/>
          </a:bodyPr>
          <a:lstStyle/>
          <a:p>
            <a:r>
              <a:rPr lang="en-US" dirty="0"/>
              <a:t>A local authority has a duty to carry out a transition assessment for a young person or </a:t>
            </a:r>
            <a:r>
              <a:rPr lang="en-US" dirty="0" err="1"/>
              <a:t>carer</a:t>
            </a:r>
            <a:r>
              <a:rPr lang="en-US" dirty="0"/>
              <a:t>, in order to help them plan, if they are likely to have needs once they (or the child they care for) turn 18</a:t>
            </a:r>
          </a:p>
          <a:p>
            <a:r>
              <a:rPr lang="en-US" dirty="0"/>
              <a:t>There are 3 groups of people who have a right to a transition assessment:</a:t>
            </a:r>
          </a:p>
          <a:p>
            <a:pPr lvl="1"/>
            <a:r>
              <a:rPr lang="en-US" dirty="0"/>
              <a:t>Young people, under 18, with care and support needs who are approaching transition to adulthood</a:t>
            </a:r>
          </a:p>
          <a:p>
            <a:pPr lvl="1"/>
            <a:r>
              <a:rPr lang="en-US" dirty="0"/>
              <a:t>Young </a:t>
            </a:r>
            <a:r>
              <a:rPr lang="en-US" dirty="0" err="1"/>
              <a:t>carers</a:t>
            </a:r>
            <a:r>
              <a:rPr lang="en-US" dirty="0"/>
              <a:t>, under 18, who are themselves preparing for adulthood</a:t>
            </a:r>
          </a:p>
          <a:p>
            <a:pPr lvl="1"/>
            <a:r>
              <a:rPr lang="en-US" dirty="0"/>
              <a:t>Adult </a:t>
            </a:r>
            <a:r>
              <a:rPr lang="en-US" dirty="0" err="1"/>
              <a:t>carers</a:t>
            </a:r>
            <a:r>
              <a:rPr lang="en-US" dirty="0"/>
              <a:t> of a young person who is preparing for adulthood</a:t>
            </a:r>
            <a:endParaRPr lang="en-GB" dirty="0"/>
          </a:p>
          <a:p>
            <a:endParaRPr lang="en-GB" dirty="0"/>
          </a:p>
        </p:txBody>
      </p:sp>
    </p:spTree>
    <p:extLst>
      <p:ext uri="{BB962C8B-B14F-4D97-AF65-F5344CB8AC3E}">
        <p14:creationId xmlns:p14="http://schemas.microsoft.com/office/powerpoint/2010/main" val="36685670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Significant benefit</a:t>
            </a:r>
            <a:endParaRPr lang="en-GB" dirty="0"/>
          </a:p>
        </p:txBody>
      </p:sp>
      <p:sp>
        <p:nvSpPr>
          <p:cNvPr id="3" name="Content Placeholder 2"/>
          <p:cNvSpPr>
            <a:spLocks noGrp="1"/>
          </p:cNvSpPr>
          <p:nvPr>
            <p:ph idx="1"/>
          </p:nvPr>
        </p:nvSpPr>
        <p:spPr/>
        <p:txBody>
          <a:bodyPr>
            <a:normAutofit fontScale="85000" lnSpcReduction="10000"/>
          </a:bodyPr>
          <a:lstStyle/>
          <a:p>
            <a:pPr>
              <a:spcBef>
                <a:spcPts val="1200"/>
              </a:spcBef>
            </a:pPr>
            <a:r>
              <a:rPr lang="en-US" dirty="0"/>
              <a:t>If a young person or </a:t>
            </a:r>
            <a:r>
              <a:rPr lang="en-US" dirty="0" err="1"/>
              <a:t>carer</a:t>
            </a:r>
            <a:r>
              <a:rPr lang="en-US" dirty="0"/>
              <a:t> is likely to have needs when they, or the child they care for, turns 18, the local authority</a:t>
            </a:r>
            <a:r>
              <a:rPr lang="en-US" b="1" dirty="0"/>
              <a:t> must </a:t>
            </a:r>
            <a:r>
              <a:rPr lang="en-US" dirty="0"/>
              <a:t>assess them when it considers there is </a:t>
            </a:r>
            <a:r>
              <a:rPr lang="en-US" b="1" dirty="0"/>
              <a:t>“significant benefit” </a:t>
            </a:r>
            <a:r>
              <a:rPr lang="en-US" dirty="0"/>
              <a:t>to the individual in so doing</a:t>
            </a:r>
          </a:p>
          <a:p>
            <a:pPr>
              <a:spcBef>
                <a:spcPts val="1200"/>
              </a:spcBef>
            </a:pPr>
            <a:r>
              <a:rPr lang="en-US" dirty="0"/>
              <a:t>A transition assessment must</a:t>
            </a:r>
            <a:r>
              <a:rPr lang="en-US" b="1" dirty="0"/>
              <a:t> </a:t>
            </a:r>
            <a:r>
              <a:rPr lang="en-US" dirty="0"/>
              <a:t>be conducted, however, the timing of this assessment will depend on when it is of significant benefit to the young person or </a:t>
            </a:r>
            <a:r>
              <a:rPr lang="en-US" dirty="0" err="1"/>
              <a:t>carer</a:t>
            </a:r>
            <a:r>
              <a:rPr lang="en-US" dirty="0"/>
              <a:t>  </a:t>
            </a:r>
          </a:p>
          <a:p>
            <a:pPr>
              <a:spcBef>
                <a:spcPts val="1200"/>
              </a:spcBef>
            </a:pPr>
            <a:r>
              <a:rPr lang="en-US" dirty="0"/>
              <a:t>This will generally be at the point when their needs for care and support as an adult can be predicted reasonably confidently, but will also depend on a range of other factors</a:t>
            </a:r>
            <a:endParaRPr lang="en-GB" dirty="0"/>
          </a:p>
        </p:txBody>
      </p:sp>
    </p:spTree>
    <p:extLst>
      <p:ext uri="{BB962C8B-B14F-4D97-AF65-F5344CB8AC3E}">
        <p14:creationId xmlns:p14="http://schemas.microsoft.com/office/powerpoint/2010/main" val="25840458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a:t>
            </a:r>
            <a:endParaRPr lang="en-GB" dirty="0"/>
          </a:p>
        </p:txBody>
      </p:sp>
      <p:sp>
        <p:nvSpPr>
          <p:cNvPr id="3" name="Content Placeholder 2"/>
          <p:cNvSpPr>
            <a:spLocks noGrp="1"/>
          </p:cNvSpPr>
          <p:nvPr>
            <p:ph idx="1"/>
          </p:nvPr>
        </p:nvSpPr>
        <p:spPr/>
        <p:txBody>
          <a:bodyPr>
            <a:normAutofit fontScale="77500" lnSpcReduction="20000"/>
          </a:bodyPr>
          <a:lstStyle/>
          <a:p>
            <a:pPr>
              <a:spcBef>
                <a:spcPts val="1200"/>
              </a:spcBef>
            </a:pPr>
            <a:r>
              <a:rPr lang="en-US" dirty="0"/>
              <a:t>The assessment process itself </a:t>
            </a:r>
            <a:r>
              <a:rPr lang="en-US" b="1" dirty="0"/>
              <a:t>must</a:t>
            </a:r>
            <a:r>
              <a:rPr lang="en-US" dirty="0"/>
              <a:t> :  </a:t>
            </a:r>
            <a:endParaRPr lang="en-GB" dirty="0"/>
          </a:p>
          <a:p>
            <a:pPr lvl="1">
              <a:spcBef>
                <a:spcPts val="480"/>
              </a:spcBef>
            </a:pPr>
            <a:r>
              <a:rPr lang="en-US" dirty="0"/>
              <a:t>be person-</a:t>
            </a:r>
            <a:r>
              <a:rPr lang="en-US" dirty="0" err="1"/>
              <a:t>centred</a:t>
            </a:r>
            <a:r>
              <a:rPr lang="en-US" dirty="0"/>
              <a:t> throughout </a:t>
            </a:r>
          </a:p>
          <a:p>
            <a:pPr lvl="1">
              <a:spcBef>
                <a:spcPts val="480"/>
              </a:spcBef>
            </a:pPr>
            <a:r>
              <a:rPr lang="en-US" dirty="0"/>
              <a:t>ensure that the wellbeing of each young person or </a:t>
            </a:r>
            <a:r>
              <a:rPr lang="en-US" dirty="0" err="1"/>
              <a:t>carer</a:t>
            </a:r>
            <a:r>
              <a:rPr lang="en-US" dirty="0"/>
              <a:t> is taken into account </a:t>
            </a:r>
            <a:endParaRPr lang="en-GB" dirty="0"/>
          </a:p>
          <a:p>
            <a:pPr lvl="1">
              <a:spcBef>
                <a:spcPts val="480"/>
              </a:spcBef>
            </a:pPr>
            <a:r>
              <a:rPr lang="en-US" dirty="0"/>
              <a:t>include any other person who the young person or </a:t>
            </a:r>
            <a:r>
              <a:rPr lang="en-US" dirty="0" err="1"/>
              <a:t>carer</a:t>
            </a:r>
            <a:r>
              <a:rPr lang="en-US" dirty="0"/>
              <a:t> wants to involve</a:t>
            </a:r>
            <a:endParaRPr lang="en-GB" dirty="0"/>
          </a:p>
          <a:p>
            <a:pPr lvl="1">
              <a:spcBef>
                <a:spcPts val="480"/>
              </a:spcBef>
            </a:pPr>
            <a:r>
              <a:rPr lang="en-US" dirty="0"/>
              <a:t>always be </a:t>
            </a:r>
            <a:r>
              <a:rPr lang="en-US" b="1" dirty="0"/>
              <a:t>appropriate and proportionate </a:t>
            </a:r>
            <a:r>
              <a:rPr lang="en-US" dirty="0"/>
              <a:t>to the complexity of the person’s needs</a:t>
            </a:r>
          </a:p>
          <a:p>
            <a:pPr>
              <a:spcBef>
                <a:spcPts val="1200"/>
              </a:spcBef>
            </a:pPr>
            <a:r>
              <a:rPr lang="en-GB" dirty="0"/>
              <a:t>The process </a:t>
            </a:r>
            <a:r>
              <a:rPr lang="en-GB" b="1" dirty="0"/>
              <a:t>must establish</a:t>
            </a:r>
            <a:r>
              <a:rPr lang="en-GB" dirty="0"/>
              <a:t>:</a:t>
            </a:r>
          </a:p>
          <a:p>
            <a:pPr lvl="1">
              <a:spcBef>
                <a:spcPts val="480"/>
              </a:spcBef>
            </a:pPr>
            <a:r>
              <a:rPr lang="en-GB" dirty="0"/>
              <a:t>current needs and how these impact on wellbeing</a:t>
            </a:r>
          </a:p>
          <a:p>
            <a:pPr lvl="1">
              <a:spcBef>
                <a:spcPts val="480"/>
              </a:spcBef>
            </a:pPr>
            <a:r>
              <a:rPr lang="en-GB" dirty="0"/>
              <a:t>whether the young person or carer is likely to have eligible needs</a:t>
            </a:r>
          </a:p>
          <a:p>
            <a:pPr lvl="1">
              <a:spcBef>
                <a:spcPts val="480"/>
              </a:spcBef>
            </a:pPr>
            <a:r>
              <a:rPr lang="en-GB" dirty="0"/>
              <a:t>the outcomes the young person or carer wishes to achieve</a:t>
            </a:r>
          </a:p>
          <a:p>
            <a:endParaRPr lang="en-GB" dirty="0"/>
          </a:p>
        </p:txBody>
      </p:sp>
    </p:spTree>
    <p:extLst>
      <p:ext uri="{BB962C8B-B14F-4D97-AF65-F5344CB8AC3E}">
        <p14:creationId xmlns:p14="http://schemas.microsoft.com/office/powerpoint/2010/main" val="23352535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Assessment and Sensory Impairment</a:t>
            </a:r>
            <a:endParaRPr lang="en-GB" dirty="0"/>
          </a:p>
        </p:txBody>
      </p:sp>
      <p:sp>
        <p:nvSpPr>
          <p:cNvPr id="3" name="Content Placeholder 2"/>
          <p:cNvSpPr>
            <a:spLocks noGrp="1"/>
          </p:cNvSpPr>
          <p:nvPr>
            <p:ph idx="1"/>
          </p:nvPr>
        </p:nvSpPr>
        <p:spPr/>
        <p:txBody>
          <a:bodyPr>
            <a:normAutofit/>
          </a:bodyPr>
          <a:lstStyle/>
          <a:p>
            <a:r>
              <a:rPr lang="en-GB" dirty="0" smtClean="0"/>
              <a:t>Adapt process to communication needs</a:t>
            </a:r>
          </a:p>
          <a:p>
            <a:r>
              <a:rPr lang="en-GB" dirty="0" smtClean="0"/>
              <a:t>Information in accessible format</a:t>
            </a:r>
          </a:p>
          <a:p>
            <a:r>
              <a:rPr lang="en-GB" dirty="0" smtClean="0"/>
              <a:t>may </a:t>
            </a:r>
            <a:r>
              <a:rPr lang="en-GB" dirty="0"/>
              <a:t>require </a:t>
            </a:r>
            <a:r>
              <a:rPr lang="en-GB" dirty="0" smtClean="0"/>
              <a:t>an interpreter (mentioned in several places)</a:t>
            </a:r>
            <a:endParaRPr lang="en-GB" dirty="0"/>
          </a:p>
        </p:txBody>
      </p:sp>
    </p:spTree>
    <p:extLst>
      <p:ext uri="{BB962C8B-B14F-4D97-AF65-F5344CB8AC3E}">
        <p14:creationId xmlns:p14="http://schemas.microsoft.com/office/powerpoint/2010/main" val="3319676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Skills of assessors</a:t>
            </a:r>
            <a:endParaRPr lang="en-GB" dirty="0"/>
          </a:p>
        </p:txBody>
      </p:sp>
      <p:sp>
        <p:nvSpPr>
          <p:cNvPr id="3" name="Content Placeholder 2"/>
          <p:cNvSpPr>
            <a:spLocks noGrp="1"/>
          </p:cNvSpPr>
          <p:nvPr>
            <p:ph idx="1"/>
          </p:nvPr>
        </p:nvSpPr>
        <p:spPr/>
        <p:txBody>
          <a:bodyPr>
            <a:normAutofit/>
          </a:bodyPr>
          <a:lstStyle/>
          <a:p>
            <a:r>
              <a:rPr lang="en-GB" dirty="0" smtClean="0"/>
              <a:t>Assessors must be appropriately trained</a:t>
            </a:r>
          </a:p>
          <a:p>
            <a:r>
              <a:rPr lang="en-GB" dirty="0" smtClean="0"/>
              <a:t>Must have skills and knowledge relevant to the person's condition</a:t>
            </a:r>
          </a:p>
          <a:p>
            <a:r>
              <a:rPr lang="en-GB" dirty="0" smtClean="0"/>
              <a:t>May need the support of an expert to carry out the assessment</a:t>
            </a:r>
          </a:p>
          <a:p>
            <a:r>
              <a:rPr lang="en-GB" dirty="0" smtClean="0"/>
              <a:t>For deafblind person, must have training in deafblindness to level 3 minimum</a:t>
            </a:r>
            <a:r>
              <a:rPr lang="en-GB" dirty="0" smtClean="0"/>
              <a:t> </a:t>
            </a:r>
            <a:endParaRPr lang="en-GB" dirty="0"/>
          </a:p>
          <a:p>
            <a:endParaRPr lang="en-GB" dirty="0"/>
          </a:p>
        </p:txBody>
      </p:sp>
    </p:spTree>
    <p:extLst>
      <p:ext uri="{BB962C8B-B14F-4D97-AF65-F5344CB8AC3E}">
        <p14:creationId xmlns:p14="http://schemas.microsoft.com/office/powerpoint/2010/main" val="32060220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Process for getting social care</a:t>
            </a:r>
            <a:endParaRPr lang="en-GB" dirty="0"/>
          </a:p>
        </p:txBody>
      </p:sp>
      <p:sp>
        <p:nvSpPr>
          <p:cNvPr id="3" name="Content Placeholder 2"/>
          <p:cNvSpPr>
            <a:spLocks noGrp="1"/>
          </p:cNvSpPr>
          <p:nvPr>
            <p:ph idx="1"/>
          </p:nvPr>
        </p:nvSpPr>
        <p:spPr/>
        <p:txBody>
          <a:bodyPr>
            <a:normAutofit lnSpcReduction="10000"/>
          </a:bodyPr>
          <a:lstStyle/>
          <a:p>
            <a:r>
              <a:rPr lang="en-GB" dirty="0" smtClean="0"/>
              <a:t>Assessment – focussed on outcomes</a:t>
            </a:r>
          </a:p>
          <a:p>
            <a:r>
              <a:rPr lang="en-GB" dirty="0" smtClean="0"/>
              <a:t>Eligibility – national threshold</a:t>
            </a:r>
          </a:p>
          <a:p>
            <a:r>
              <a:rPr lang="en-GB" dirty="0" smtClean="0"/>
              <a:t>Indicative personal budget</a:t>
            </a:r>
          </a:p>
          <a:p>
            <a:r>
              <a:rPr lang="en-GB" dirty="0" smtClean="0"/>
              <a:t>Care planning</a:t>
            </a:r>
          </a:p>
          <a:p>
            <a:r>
              <a:rPr lang="en-GB" dirty="0" smtClean="0"/>
              <a:t>Service provision or direct payment</a:t>
            </a:r>
          </a:p>
          <a:p>
            <a:r>
              <a:rPr lang="en-GB" dirty="0" smtClean="0"/>
              <a:t>Focus on prevention</a:t>
            </a:r>
          </a:p>
          <a:p>
            <a:r>
              <a:rPr lang="en-GB" dirty="0" smtClean="0"/>
              <a:t>“Strengths based” approach – links to community</a:t>
            </a:r>
          </a:p>
          <a:p>
            <a:endParaRPr lang="en-GB" dirty="0"/>
          </a:p>
        </p:txBody>
      </p:sp>
    </p:spTree>
    <p:extLst>
      <p:ext uri="{BB962C8B-B14F-4D97-AF65-F5344CB8AC3E}">
        <p14:creationId xmlns:p14="http://schemas.microsoft.com/office/powerpoint/2010/main" val="25947359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Personal budgets</a:t>
            </a:r>
            <a:endParaRPr lang="en-GB" dirty="0"/>
          </a:p>
        </p:txBody>
      </p:sp>
      <p:sp>
        <p:nvSpPr>
          <p:cNvPr id="3" name="Content Placeholder 2"/>
          <p:cNvSpPr>
            <a:spLocks noGrp="1"/>
          </p:cNvSpPr>
          <p:nvPr>
            <p:ph idx="1"/>
          </p:nvPr>
        </p:nvSpPr>
        <p:spPr/>
        <p:txBody>
          <a:bodyPr>
            <a:normAutofit fontScale="92500" lnSpcReduction="20000"/>
          </a:bodyPr>
          <a:lstStyle/>
          <a:p>
            <a:r>
              <a:rPr lang="en-GB" dirty="0"/>
              <a:t>“Complex RAS models of allocation may not work for all client groups, especially where people have multiple complex needs, or where needs are comparatively costly to meet, such as deaf-blind people. It is important that these factors are taken into account, and that a ‘one size fits all’ approach to resource allocation is not taken. If a RAS model is being used local authorities should consider alternative approaches where the process may be more suitable to particular client groups to ensure that the personal budget is an appropriate amount to meet needs.”</a:t>
            </a:r>
          </a:p>
          <a:p>
            <a:endParaRPr lang="en-GB" dirty="0"/>
          </a:p>
        </p:txBody>
      </p:sp>
    </p:spTree>
    <p:extLst>
      <p:ext uri="{BB962C8B-B14F-4D97-AF65-F5344CB8AC3E}">
        <p14:creationId xmlns:p14="http://schemas.microsoft.com/office/powerpoint/2010/main" val="7785328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Carers</a:t>
            </a:r>
            <a:endParaRPr lang="en-GB" dirty="0"/>
          </a:p>
        </p:txBody>
      </p:sp>
      <p:sp>
        <p:nvSpPr>
          <p:cNvPr id="3" name="Content Placeholder 2"/>
          <p:cNvSpPr>
            <a:spLocks noGrp="1"/>
          </p:cNvSpPr>
          <p:nvPr>
            <p:ph idx="1"/>
          </p:nvPr>
        </p:nvSpPr>
        <p:spPr/>
        <p:txBody>
          <a:bodyPr>
            <a:normAutofit/>
          </a:bodyPr>
          <a:lstStyle/>
          <a:p>
            <a:pPr lvl="0">
              <a:spcBef>
                <a:spcPts val="1200"/>
              </a:spcBef>
            </a:pPr>
            <a:r>
              <a:rPr lang="en-US" dirty="0"/>
              <a:t>Local authorities </a:t>
            </a:r>
            <a:r>
              <a:rPr lang="en-US" b="1" dirty="0"/>
              <a:t>must</a:t>
            </a:r>
            <a:r>
              <a:rPr lang="en-US" dirty="0"/>
              <a:t> assess the needs of an adult </a:t>
            </a:r>
            <a:r>
              <a:rPr lang="en-US" dirty="0" err="1"/>
              <a:t>carer</a:t>
            </a:r>
            <a:r>
              <a:rPr lang="en-US" dirty="0"/>
              <a:t> where there is likely need for support after the child turns 18</a:t>
            </a:r>
            <a:endParaRPr lang="en-GB" dirty="0"/>
          </a:p>
          <a:p>
            <a:pPr lvl="0">
              <a:spcBef>
                <a:spcPts val="1200"/>
              </a:spcBef>
            </a:pPr>
            <a:r>
              <a:rPr lang="en-US" dirty="0"/>
              <a:t>Local authorities </a:t>
            </a:r>
            <a:r>
              <a:rPr lang="en-US" b="1" dirty="0"/>
              <a:t>must </a:t>
            </a:r>
            <a:r>
              <a:rPr lang="en-US" dirty="0"/>
              <a:t>assess the needs of young </a:t>
            </a:r>
            <a:r>
              <a:rPr lang="en-US" dirty="0" err="1"/>
              <a:t>carers</a:t>
            </a:r>
            <a:r>
              <a:rPr lang="en-US" dirty="0"/>
              <a:t> where there is a likely need after 18, and consider how to support young </a:t>
            </a:r>
            <a:r>
              <a:rPr lang="en-US" dirty="0" err="1"/>
              <a:t>carers</a:t>
            </a:r>
            <a:r>
              <a:rPr lang="en-US" dirty="0"/>
              <a:t> to prepare for adulthood and how to raise and fulfil their </a:t>
            </a:r>
            <a:r>
              <a:rPr lang="en-US" dirty="0" smtClean="0"/>
              <a:t>aspirations</a:t>
            </a:r>
            <a:endParaRPr lang="en-US" dirty="0"/>
          </a:p>
        </p:txBody>
      </p:sp>
    </p:spTree>
    <p:extLst>
      <p:ext uri="{BB962C8B-B14F-4D97-AF65-F5344CB8AC3E}">
        <p14:creationId xmlns:p14="http://schemas.microsoft.com/office/powerpoint/2010/main" val="3549584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Joint assessments</a:t>
            </a:r>
            <a:endParaRPr lang="en-GB" dirty="0"/>
          </a:p>
        </p:txBody>
      </p:sp>
      <p:sp>
        <p:nvSpPr>
          <p:cNvPr id="3" name="Content Placeholder 2"/>
          <p:cNvSpPr>
            <a:spLocks noGrp="1"/>
          </p:cNvSpPr>
          <p:nvPr>
            <p:ph idx="1"/>
          </p:nvPr>
        </p:nvSpPr>
        <p:spPr/>
        <p:txBody>
          <a:bodyPr>
            <a:normAutofit/>
          </a:bodyPr>
          <a:lstStyle/>
          <a:p>
            <a:pPr lvl="0">
              <a:spcBef>
                <a:spcPts val="1200"/>
              </a:spcBef>
            </a:pPr>
            <a:r>
              <a:rPr lang="en-GB" dirty="0"/>
              <a:t>The power to join up assessments applies so, for example, if an adult is caring for a 17 year old in transition and a 12 year old, the local authority could combine:</a:t>
            </a:r>
          </a:p>
          <a:p>
            <a:pPr lvl="1">
              <a:spcBef>
                <a:spcPts val="1200"/>
              </a:spcBef>
            </a:pPr>
            <a:r>
              <a:rPr lang="en-GB" dirty="0"/>
              <a:t>assessment of the 17 year old under both Acts</a:t>
            </a:r>
          </a:p>
          <a:p>
            <a:pPr lvl="1">
              <a:spcBef>
                <a:spcPts val="1200"/>
              </a:spcBef>
            </a:pPr>
            <a:r>
              <a:rPr lang="en-GB" dirty="0"/>
              <a:t>any assessment of the 12 year old under the Children Act</a:t>
            </a:r>
          </a:p>
          <a:p>
            <a:pPr lvl="1">
              <a:spcBef>
                <a:spcPts val="1200"/>
              </a:spcBef>
            </a:pPr>
            <a:r>
              <a:rPr lang="en-GB" dirty="0"/>
              <a:t>assessment of the adult carer under both Acts </a:t>
            </a:r>
            <a:endParaRPr lang="en-GB" dirty="0"/>
          </a:p>
        </p:txBody>
      </p:sp>
    </p:spTree>
    <p:extLst>
      <p:ext uri="{BB962C8B-B14F-4D97-AF65-F5344CB8AC3E}">
        <p14:creationId xmlns:p14="http://schemas.microsoft.com/office/powerpoint/2010/main" val="29157398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Consent and capacity</a:t>
            </a:r>
            <a:endParaRPr lang="en-GB" dirty="0"/>
          </a:p>
        </p:txBody>
      </p:sp>
      <p:sp>
        <p:nvSpPr>
          <p:cNvPr id="3" name="Content Placeholder 2"/>
          <p:cNvSpPr>
            <a:spLocks noGrp="1"/>
          </p:cNvSpPr>
          <p:nvPr>
            <p:ph idx="1"/>
          </p:nvPr>
        </p:nvSpPr>
        <p:spPr/>
        <p:txBody>
          <a:bodyPr>
            <a:normAutofit fontScale="70000" lnSpcReduction="20000"/>
          </a:bodyPr>
          <a:lstStyle/>
          <a:p>
            <a:pPr>
              <a:lnSpc>
                <a:spcPct val="90000"/>
              </a:lnSpc>
              <a:spcBef>
                <a:spcPts val="1200"/>
              </a:spcBef>
            </a:pPr>
            <a:r>
              <a:rPr lang="en-US" sz="3600" dirty="0"/>
              <a:t>A young person or </a:t>
            </a:r>
            <a:r>
              <a:rPr lang="en-US" sz="3600" dirty="0" err="1"/>
              <a:t>carer</a:t>
            </a:r>
            <a:r>
              <a:rPr lang="en-US" sz="3600" dirty="0"/>
              <a:t>, or someone acting on their behalf, has the right to request a transition assessment</a:t>
            </a:r>
          </a:p>
          <a:p>
            <a:pPr>
              <a:lnSpc>
                <a:spcPct val="90000"/>
              </a:lnSpc>
              <a:spcBef>
                <a:spcPts val="1200"/>
              </a:spcBef>
            </a:pPr>
            <a:r>
              <a:rPr lang="en-US" sz="3600" dirty="0"/>
              <a:t>The young person or </a:t>
            </a:r>
            <a:r>
              <a:rPr lang="en-US" sz="3600" dirty="0" err="1"/>
              <a:t>carer</a:t>
            </a:r>
            <a:r>
              <a:rPr lang="en-US" sz="3600" dirty="0"/>
              <a:t> </a:t>
            </a:r>
            <a:r>
              <a:rPr lang="en-US" sz="3600" b="1" dirty="0"/>
              <a:t>must agree </a:t>
            </a:r>
            <a:r>
              <a:rPr lang="en-US" sz="3600" dirty="0"/>
              <a:t>to the assessment where they have mental capacity and are competent to agree</a:t>
            </a:r>
          </a:p>
          <a:p>
            <a:pPr>
              <a:lnSpc>
                <a:spcPct val="90000"/>
              </a:lnSpc>
              <a:spcBef>
                <a:spcPts val="1200"/>
              </a:spcBef>
            </a:pPr>
            <a:r>
              <a:rPr lang="en-US" dirty="0"/>
              <a:t>Where there is a lack of capacity the local authority </a:t>
            </a:r>
            <a:r>
              <a:rPr lang="en-US" b="1" dirty="0"/>
              <a:t>must be satisfied </a:t>
            </a:r>
            <a:r>
              <a:rPr lang="en-US" dirty="0"/>
              <a:t>that an assessment is in their (young person or </a:t>
            </a:r>
            <a:r>
              <a:rPr lang="en-US" dirty="0" err="1"/>
              <a:t>carer</a:t>
            </a:r>
            <a:r>
              <a:rPr lang="en-US" dirty="0"/>
              <a:t>) best interests</a:t>
            </a:r>
          </a:p>
          <a:p>
            <a:pPr>
              <a:lnSpc>
                <a:spcPct val="90000"/>
              </a:lnSpc>
              <a:spcBef>
                <a:spcPts val="1200"/>
              </a:spcBef>
            </a:pPr>
            <a:r>
              <a:rPr lang="en-US" dirty="0"/>
              <a:t>Everyone has the </a:t>
            </a:r>
            <a:r>
              <a:rPr lang="en-US" b="1" dirty="0"/>
              <a:t>right to refuse</a:t>
            </a:r>
            <a:r>
              <a:rPr lang="en-US" dirty="0"/>
              <a:t> a transition assessment unless the local authority suspects a child is experiencing or at risk of abuse or neglect</a:t>
            </a:r>
            <a:endParaRPr lang="en-GB" dirty="0"/>
          </a:p>
          <a:p>
            <a:pPr>
              <a:lnSpc>
                <a:spcPct val="90000"/>
              </a:lnSpc>
              <a:spcBef>
                <a:spcPts val="1200"/>
              </a:spcBef>
            </a:pPr>
            <a:r>
              <a:rPr lang="en-GB" dirty="0"/>
              <a:t>Local authorities have a duty to provide independent advocacy where the person would experience </a:t>
            </a:r>
            <a:r>
              <a:rPr lang="en-GB" b="1" dirty="0"/>
              <a:t>substantial difficulty</a:t>
            </a:r>
            <a:r>
              <a:rPr lang="en-GB" dirty="0"/>
              <a:t> in being involved in the assessment process and there is no </a:t>
            </a:r>
            <a:r>
              <a:rPr lang="en-GB" b="1" dirty="0"/>
              <a:t>appropriate individual </a:t>
            </a:r>
            <a:r>
              <a:rPr lang="en-GB" dirty="0"/>
              <a:t>to facilitate their involvement</a:t>
            </a:r>
            <a:endParaRPr lang="en-US" dirty="0"/>
          </a:p>
        </p:txBody>
      </p:sp>
    </p:spTree>
    <p:extLst>
      <p:ext uri="{BB962C8B-B14F-4D97-AF65-F5344CB8AC3E}">
        <p14:creationId xmlns:p14="http://schemas.microsoft.com/office/powerpoint/2010/main" val="26800058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Cooperation</a:t>
            </a:r>
            <a:endParaRPr lang="en-GB" dirty="0"/>
          </a:p>
        </p:txBody>
      </p:sp>
      <p:sp>
        <p:nvSpPr>
          <p:cNvPr id="3" name="Content Placeholder 2"/>
          <p:cNvSpPr>
            <a:spLocks noGrp="1"/>
          </p:cNvSpPr>
          <p:nvPr>
            <p:ph idx="1"/>
          </p:nvPr>
        </p:nvSpPr>
        <p:spPr/>
        <p:txBody>
          <a:bodyPr>
            <a:normAutofit fontScale="92500" lnSpcReduction="10000"/>
          </a:bodyPr>
          <a:lstStyle/>
          <a:p>
            <a:pPr>
              <a:spcBef>
                <a:spcPts val="1200"/>
              </a:spcBef>
            </a:pPr>
            <a:r>
              <a:rPr lang="en-US" dirty="0"/>
              <a:t>The Act gives local authorities a legal responsibility to cooperate both internally and externally “to ensure a smooth transition” i.e. that all the correct people work together to get the transition right</a:t>
            </a:r>
          </a:p>
          <a:p>
            <a:pPr>
              <a:spcBef>
                <a:spcPts val="1200"/>
              </a:spcBef>
            </a:pPr>
            <a:r>
              <a:rPr lang="en-US" dirty="0"/>
              <a:t>There is a reciprocal duty of cooperation by relevant partners of the local authority</a:t>
            </a:r>
          </a:p>
          <a:p>
            <a:pPr>
              <a:spcBef>
                <a:spcPts val="1200"/>
              </a:spcBef>
            </a:pPr>
            <a:r>
              <a:rPr lang="en-US" dirty="0"/>
              <a:t>Evidence confirms the value of key-worker or ‘lead professional’ arrangements in promoting the quality of care co-ordination</a:t>
            </a:r>
          </a:p>
        </p:txBody>
      </p:sp>
    </p:spTree>
    <p:extLst>
      <p:ext uri="{BB962C8B-B14F-4D97-AF65-F5344CB8AC3E}">
        <p14:creationId xmlns:p14="http://schemas.microsoft.com/office/powerpoint/2010/main" val="170563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Continuity of care</a:t>
            </a:r>
            <a:endParaRPr lang="en-GB" dirty="0"/>
          </a:p>
        </p:txBody>
      </p:sp>
      <p:sp>
        <p:nvSpPr>
          <p:cNvPr id="3" name="Content Placeholder 2"/>
          <p:cNvSpPr>
            <a:spLocks noGrp="1"/>
          </p:cNvSpPr>
          <p:nvPr>
            <p:ph idx="1"/>
          </p:nvPr>
        </p:nvSpPr>
        <p:spPr/>
        <p:txBody>
          <a:bodyPr>
            <a:normAutofit fontScale="77500" lnSpcReduction="20000"/>
          </a:bodyPr>
          <a:lstStyle/>
          <a:p>
            <a:pPr>
              <a:spcBef>
                <a:spcPts val="480"/>
              </a:spcBef>
            </a:pPr>
            <a:r>
              <a:rPr lang="en-GB" dirty="0"/>
              <a:t>Where someone has been supported by children’s services, if adult care and support is not in place on a young person’s 18th birthday </a:t>
            </a:r>
            <a:r>
              <a:rPr lang="en-GB" b="1" dirty="0"/>
              <a:t>and</a:t>
            </a:r>
            <a:r>
              <a:rPr lang="en-GB" dirty="0"/>
              <a:t> there is no transition assessment, the local authority </a:t>
            </a:r>
            <a:r>
              <a:rPr lang="en-GB" b="1" dirty="0"/>
              <a:t>must </a:t>
            </a:r>
            <a:r>
              <a:rPr lang="en-GB" dirty="0"/>
              <a:t>continue providing services until the </a:t>
            </a:r>
            <a:r>
              <a:rPr lang="en-GB" b="1" dirty="0"/>
              <a:t>relevant steps </a:t>
            </a:r>
            <a:r>
              <a:rPr lang="en-GB" dirty="0"/>
              <a:t>have been taken</a:t>
            </a:r>
            <a:endParaRPr lang="en-US" altLang="ja-JP" dirty="0"/>
          </a:p>
          <a:p>
            <a:pPr>
              <a:spcBef>
                <a:spcPts val="480"/>
              </a:spcBef>
            </a:pPr>
            <a:r>
              <a:rPr lang="en-US" dirty="0" smtClean="0"/>
              <a:t>These </a:t>
            </a:r>
            <a:r>
              <a:rPr lang="en-US" dirty="0"/>
              <a:t>changes will mean there is no </a:t>
            </a:r>
            <a:r>
              <a:rPr lang="ja-JP" altLang="en-US" dirty="0"/>
              <a:t>“</a:t>
            </a:r>
            <a:r>
              <a:rPr lang="en-US" altLang="ja-JP" dirty="0"/>
              <a:t>cliff-edge</a:t>
            </a:r>
            <a:r>
              <a:rPr lang="ja-JP" altLang="en-US" dirty="0"/>
              <a:t>”</a:t>
            </a:r>
            <a:r>
              <a:rPr lang="en-US" altLang="ja-JP" dirty="0"/>
              <a:t> where someone reaching the age of 18 who is already receiving support will suddenly find themselves without the care and support they need at the point of becoming an adult</a:t>
            </a:r>
          </a:p>
          <a:p>
            <a:pPr>
              <a:spcBef>
                <a:spcPts val="480"/>
              </a:spcBef>
            </a:pPr>
            <a:r>
              <a:rPr lang="en-US" dirty="0"/>
              <a:t>Local authorities can also make an active decision to continue children’s services beyond 18, but this must be on the basis of a transition assessment</a:t>
            </a:r>
          </a:p>
          <a:p>
            <a:endParaRPr lang="en-GB" dirty="0"/>
          </a:p>
        </p:txBody>
      </p:sp>
    </p:spTree>
    <p:extLst>
      <p:ext uri="{BB962C8B-B14F-4D97-AF65-F5344CB8AC3E}">
        <p14:creationId xmlns:p14="http://schemas.microsoft.com/office/powerpoint/2010/main" val="3742078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Information and advice</a:t>
            </a:r>
            <a:endParaRPr lang="en-GB" dirty="0"/>
          </a:p>
        </p:txBody>
      </p:sp>
      <p:sp>
        <p:nvSpPr>
          <p:cNvPr id="3" name="Content Placeholder 2"/>
          <p:cNvSpPr>
            <a:spLocks noGrp="1"/>
          </p:cNvSpPr>
          <p:nvPr>
            <p:ph idx="1"/>
          </p:nvPr>
        </p:nvSpPr>
        <p:spPr/>
        <p:txBody>
          <a:bodyPr>
            <a:normAutofit/>
          </a:bodyPr>
          <a:lstStyle/>
          <a:p>
            <a:r>
              <a:rPr lang="en-GB" dirty="0"/>
              <a:t>The local authority should ensure that products and materials (in all formats) </a:t>
            </a:r>
            <a:r>
              <a:rPr lang="en-GB" dirty="0" smtClean="0"/>
              <a:t>are as </a:t>
            </a:r>
            <a:r>
              <a:rPr lang="en-GB" dirty="0"/>
              <a:t>accessible as possible for all potential users</a:t>
            </a:r>
            <a:r>
              <a:rPr lang="en-GB" dirty="0" smtClean="0"/>
              <a:t>.</a:t>
            </a:r>
          </a:p>
          <a:p>
            <a:r>
              <a:rPr lang="en-GB" dirty="0" smtClean="0"/>
              <a:t>Local </a:t>
            </a:r>
            <a:r>
              <a:rPr lang="en-GB" dirty="0"/>
              <a:t>authorities should particularly </a:t>
            </a:r>
            <a:r>
              <a:rPr lang="en-GB" dirty="0" smtClean="0"/>
              <a:t>be aware </a:t>
            </a:r>
            <a:r>
              <a:rPr lang="en-GB" dirty="0"/>
              <a:t>of the needs of individuals with complex but relatively rare conditions, such as deafblindness.</a:t>
            </a:r>
          </a:p>
          <a:p>
            <a:endParaRPr lang="en-GB" dirty="0"/>
          </a:p>
        </p:txBody>
      </p:sp>
    </p:spTree>
    <p:extLst>
      <p:ext uri="{BB962C8B-B14F-4D97-AF65-F5344CB8AC3E}">
        <p14:creationId xmlns:p14="http://schemas.microsoft.com/office/powerpoint/2010/main" val="1449259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Market shaping</a:t>
            </a:r>
            <a:endParaRPr lang="en-GB" dirty="0"/>
          </a:p>
        </p:txBody>
      </p:sp>
      <p:sp>
        <p:nvSpPr>
          <p:cNvPr id="3" name="Content Placeholder 2"/>
          <p:cNvSpPr>
            <a:spLocks noGrp="1"/>
          </p:cNvSpPr>
          <p:nvPr>
            <p:ph idx="1"/>
          </p:nvPr>
        </p:nvSpPr>
        <p:spPr/>
        <p:txBody>
          <a:bodyPr>
            <a:normAutofit fontScale="85000" lnSpcReduction="10000"/>
          </a:bodyPr>
          <a:lstStyle/>
          <a:p>
            <a:r>
              <a:rPr lang="en-GB" dirty="0"/>
              <a:t>Local authorities must facilitate markets that offer a diverse range of </a:t>
            </a:r>
            <a:r>
              <a:rPr lang="en-GB" dirty="0" smtClean="0"/>
              <a:t>high-quality and </a:t>
            </a:r>
            <a:r>
              <a:rPr lang="en-GB" dirty="0"/>
              <a:t>appropriate services</a:t>
            </a:r>
            <a:r>
              <a:rPr lang="en-GB" dirty="0" smtClean="0"/>
              <a:t>.</a:t>
            </a:r>
          </a:p>
          <a:p>
            <a:r>
              <a:rPr lang="en-GB" dirty="0"/>
              <a:t>low volume </a:t>
            </a:r>
            <a:r>
              <a:rPr lang="en-GB" dirty="0" smtClean="0"/>
              <a:t>and specialist </a:t>
            </a:r>
            <a:r>
              <a:rPr lang="en-GB" dirty="0"/>
              <a:t>services for people with less common needs.</a:t>
            </a:r>
            <a:endParaRPr lang="en-GB" dirty="0" smtClean="0"/>
          </a:p>
          <a:p>
            <a:r>
              <a:rPr lang="en-GB" dirty="0"/>
              <a:t>regularly </a:t>
            </a:r>
            <a:r>
              <a:rPr lang="en-GB" dirty="0" smtClean="0"/>
              <a:t>reviewing trends </a:t>
            </a:r>
            <a:r>
              <a:rPr lang="en-GB" dirty="0"/>
              <a:t>in needs including multiple and complex </a:t>
            </a:r>
            <a:r>
              <a:rPr lang="en-GB" dirty="0" smtClean="0"/>
              <a:t>needs</a:t>
            </a:r>
          </a:p>
          <a:p>
            <a:r>
              <a:rPr lang="en-GB" dirty="0" smtClean="0"/>
              <a:t>Local </a:t>
            </a:r>
            <a:r>
              <a:rPr lang="en-GB" dirty="0"/>
              <a:t>authorities should facilitate local markets to encourage a sufficiency </a:t>
            </a:r>
            <a:r>
              <a:rPr lang="en-GB" dirty="0" smtClean="0"/>
              <a:t>of preventative</a:t>
            </a:r>
            <a:r>
              <a:rPr lang="en-GB" dirty="0"/>
              <a:t>, enablement and support services, including support for carers to make </a:t>
            </a:r>
            <a:r>
              <a:rPr lang="en-GB" dirty="0" smtClean="0"/>
              <a:t>caring more </a:t>
            </a:r>
            <a:r>
              <a:rPr lang="en-GB" dirty="0"/>
              <a:t>sustainable, such as interpreters, signers and communicator guides,</a:t>
            </a:r>
          </a:p>
        </p:txBody>
      </p:sp>
    </p:spTree>
    <p:extLst>
      <p:ext uri="{BB962C8B-B14F-4D97-AF65-F5344CB8AC3E}">
        <p14:creationId xmlns:p14="http://schemas.microsoft.com/office/powerpoint/2010/main" val="1177626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Implementation</a:t>
            </a:r>
            <a:endParaRPr lang="en-GB" dirty="0"/>
          </a:p>
        </p:txBody>
      </p:sp>
      <p:sp>
        <p:nvSpPr>
          <p:cNvPr id="3" name="Content Placeholder 2"/>
          <p:cNvSpPr>
            <a:spLocks noGrp="1"/>
          </p:cNvSpPr>
          <p:nvPr>
            <p:ph idx="1"/>
          </p:nvPr>
        </p:nvSpPr>
        <p:spPr/>
        <p:txBody>
          <a:bodyPr/>
          <a:lstStyle/>
          <a:p>
            <a:r>
              <a:rPr lang="en-GB" dirty="0" smtClean="0"/>
              <a:t>Skills for Care training </a:t>
            </a:r>
            <a:endParaRPr lang="en-GB" dirty="0" smtClean="0"/>
          </a:p>
          <a:p>
            <a:r>
              <a:rPr lang="en-GB" dirty="0" smtClean="0"/>
              <a:t>Various </a:t>
            </a:r>
            <a:r>
              <a:rPr lang="en-GB" dirty="0" smtClean="0"/>
              <a:t>good practice tools</a:t>
            </a:r>
          </a:p>
          <a:p>
            <a:r>
              <a:rPr lang="en-GB" dirty="0" smtClean="0"/>
              <a:t>Sense Practical guide</a:t>
            </a:r>
          </a:p>
          <a:p>
            <a:pPr marL="0" indent="0">
              <a:buNone/>
            </a:pPr>
            <a:endParaRPr lang="en-GB" dirty="0"/>
          </a:p>
        </p:txBody>
      </p:sp>
    </p:spTree>
    <p:extLst>
      <p:ext uri="{BB962C8B-B14F-4D97-AF65-F5344CB8AC3E}">
        <p14:creationId xmlns:p14="http://schemas.microsoft.com/office/powerpoint/2010/main" val="30772148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http://</a:t>
            </a:r>
            <a:r>
              <a:rPr lang="en-GB" dirty="0" smtClean="0"/>
              <a:t>www.sense.org.uk/content/support-health-and-social-care-professionals</a:t>
            </a:r>
          </a:p>
          <a:p>
            <a:endParaRPr lang="en-GB" dirty="0"/>
          </a:p>
          <a:p>
            <a:r>
              <a:rPr lang="en-GB" dirty="0"/>
              <a:t>http://</a:t>
            </a:r>
            <a:r>
              <a:rPr lang="en-GB" dirty="0" smtClean="0"/>
              <a:t>www.sense.org.uk/content/sense-resources-send-reforms </a:t>
            </a:r>
            <a:endParaRPr lang="en-GB" dirty="0"/>
          </a:p>
        </p:txBody>
      </p:sp>
    </p:spTree>
    <p:extLst>
      <p:ext uri="{BB962C8B-B14F-4D97-AF65-F5344CB8AC3E}">
        <p14:creationId xmlns:p14="http://schemas.microsoft.com/office/powerpoint/2010/main" val="17188481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211</TotalTime>
  <Words>1229</Words>
  <Application>Microsoft Office PowerPoint</Application>
  <PresentationFormat>On-screen Show (4:3)</PresentationFormat>
  <Paragraphs>89</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Care Act and young people with Sensory Impairments</vt:lpstr>
      <vt:lpstr>New legislative framework</vt:lpstr>
      <vt:lpstr>Transition assessment</vt:lpstr>
      <vt:lpstr>Significant benefit</vt:lpstr>
      <vt:lpstr>Assessment</vt:lpstr>
      <vt:lpstr>Assessment and Sensory Impairment</vt:lpstr>
      <vt:lpstr>Skills of assessors</vt:lpstr>
      <vt:lpstr>Process for getting social care</vt:lpstr>
      <vt:lpstr>Personal budgets</vt:lpstr>
      <vt:lpstr>Carers</vt:lpstr>
      <vt:lpstr>Joint assessments</vt:lpstr>
      <vt:lpstr>Consent and capacity</vt:lpstr>
      <vt:lpstr>Cooperation</vt:lpstr>
      <vt:lpstr>Continuity of care</vt:lpstr>
      <vt:lpstr>Information and advice</vt:lpstr>
      <vt:lpstr>Market shaping</vt:lpstr>
      <vt:lpstr>Implementation</vt:lpstr>
      <vt:lpstr>PowerPoint Presentation</vt:lpstr>
    </vt:vector>
  </TitlesOfParts>
  <Company>Sense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Care Act and deafblind support</dc:title>
  <dc:creator>Sue Brown</dc:creator>
  <cp:lastModifiedBy>Sue Brown</cp:lastModifiedBy>
  <cp:revision>11</cp:revision>
  <cp:lastPrinted>2014-11-12T11:58:58Z</cp:lastPrinted>
  <dcterms:created xsi:type="dcterms:W3CDTF">2014-11-07T16:00:10Z</dcterms:created>
  <dcterms:modified xsi:type="dcterms:W3CDTF">2015-01-28T18:06:50Z</dcterms:modified>
</cp:coreProperties>
</file>