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8" r:id="rId2"/>
  </p:sldMasterIdLst>
  <p:sldIdLst>
    <p:sldId id="256" r:id="rId3"/>
    <p:sldId id="257" r:id="rId4"/>
    <p:sldId id="271" r:id="rId5"/>
    <p:sldId id="258" r:id="rId6"/>
    <p:sldId id="272" r:id="rId7"/>
    <p:sldId id="260" r:id="rId8"/>
    <p:sldId id="261" r:id="rId9"/>
    <p:sldId id="262" r:id="rId10"/>
    <p:sldId id="263" r:id="rId11"/>
    <p:sldId id="269" r:id="rId12"/>
    <p:sldId id="270" r:id="rId13"/>
    <p:sldId id="264" r:id="rId14"/>
    <p:sldId id="265" r:id="rId15"/>
    <p:sldId id="267" r:id="rId16"/>
    <p:sldId id="268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100" d="100"/>
          <a:sy n="100" d="100"/>
        </p:scale>
        <p:origin x="-65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33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289DB-80BE-4191-A929-CCF62B5E7FE7}" type="datetimeFigureOut">
              <a:rPr lang="en-GB"/>
              <a:pPr>
                <a:defRPr/>
              </a:pPr>
              <a:t>29/01/2015</a:t>
            </a:fld>
            <a:endParaRPr lang="en-GB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DBAB0-D1FE-4883-BD6E-542593E350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3930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8F271-AE8C-446C-AD3B-C814C9BE4E45}" type="datetimeFigureOut">
              <a:rPr lang="en-GB"/>
              <a:pPr>
                <a:defRPr/>
              </a:pPr>
              <a:t>29/01/2015</a:t>
            </a:fld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FAA9B-0DFC-4D74-A290-04783E24DB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7" name="Picture 8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4581525"/>
            <a:ext cx="1427163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8394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356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162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409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167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909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738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802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594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616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815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38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9465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926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DD93886-B226-4A64-AA0B-734F22FBAEDD}" type="datetimeFigureOut">
              <a:rPr lang="en-GB"/>
              <a:pPr>
                <a:defRPr/>
              </a:pPr>
              <a:t>29/01/2015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4F80229-10A6-4DC3-A4D9-BB6F3224255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89" r:id="rId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33016-088C-43E4-911C-8F30FB65670D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71422-D1E8-4FA0-A6E0-F5F5745C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980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paringforadulthood.org.uk/" TargetMode="External"/><Relationship Id="rId2" Type="http://schemas.openxmlformats.org/officeDocument/2006/relationships/hyperlink" Target="http://www.natspec.org.uk/children-families-bill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Post-16 provision and the Children and Families Act 2014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Alison Boulton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451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 brief history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Pre-Warnock: some specialist colleges supporting post-war rehabilitation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1978 Warnock report notes lack of post-16 provision (10% leavers in FE)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Developed through 1980s – 250 courses in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1987 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1992 F&amp;HE Act: have regard to the requirements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of students with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learning difficulties or disabilities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1996 Tomlinson report: Inclusive Learning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130,000 students in FE colleges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545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04617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Post-16 options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339 colleges in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England, including land based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846,000 16 -18 year olds &amp; 2 million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adults.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16,521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high needs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66 specialist colleges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2,984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high needs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Sixth form colleges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1,602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high needs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Work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based learning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550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high needs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Apprenticeships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710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143000"/>
          </a:xfrm>
        </p:spPr>
        <p:txBody>
          <a:bodyPr/>
          <a:lstStyle/>
          <a:p>
            <a:pPr algn="ctr"/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An adult setting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Preparing for adulthood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needs an adult setting and adult expectations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he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dedicated schools grant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must not be used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to fund places or top-up for 19 to 25 year olds in special schools and special academies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School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and Early Years Finance (England) Regulations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2014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‘We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believe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that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 needs of 19 to 25 year </a:t>
            </a:r>
            <a:endParaRPr lang="en-GB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olds with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education, health and care plans </a:t>
            </a:r>
            <a:endParaRPr lang="en-GB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can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be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better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met outside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schools’.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604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C &amp; F Act – why does it matter?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Because it is about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improving the life chances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of young people with learning difficulties and/or disabilities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Young people’s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views &amp; wishes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are central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Young people should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participate in decision making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(legally from 16, but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sooner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if possible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Young people have </a:t>
            </a: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access to the tribunal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post-16 for the first time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431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New duties for colleges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To admit students who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name college 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on their EHCP</a:t>
            </a: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co-operate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with LAs – reciprocal</a:t>
            </a: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To have regard to the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Code</a:t>
            </a: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To use ‘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best endeavours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’ for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students with learning difficulties </a:t>
            </a:r>
            <a:endParaRPr lang="en-GB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disabilities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9725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16 - 19 &amp; 19 – 25 year olds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Young people have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responsibility from 16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What are the implications for colleges?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19-25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year olds </a:t>
            </a:r>
            <a:r>
              <a:rPr lang="en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with a plan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can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have more time in education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to achieve their </a:t>
            </a:r>
            <a:r>
              <a:rPr lang="en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outcomes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19 + </a:t>
            </a:r>
            <a:r>
              <a:rPr lang="en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without a plan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are funded </a:t>
            </a:r>
          </a:p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 through the Skills Funding Agency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922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Have regard to the 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Not a quick read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Applies 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all staff 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across the 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college – how to disseminate and train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Post-16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throughout the code, but some specific sections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6244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Use ‘best endeavours’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What else would we do?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Use best endeavours to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secure the special educational provision that the young person needs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, above and beyond usual support (&amp; alongside reasonable adjustments)</a:t>
            </a: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With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without plans </a:t>
            </a:r>
            <a:endParaRPr lang="en-GB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staff across the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whole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college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33348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Best endeavours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It means: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Understanding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aspirations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outcomes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Getting students on the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right </a:t>
            </a:r>
            <a:r>
              <a:rPr lang="en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Providing </a:t>
            </a:r>
            <a:r>
              <a:rPr lang="en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support to promote independence 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Monitoring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support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progress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Holding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annual reviews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(if EHCP)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Supporting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transition onwards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96267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Good outcomes for adult life</a:t>
            </a:r>
            <a:endParaRPr lang="en-GB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Employment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Living more independently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Participating in the community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Good health and wellbeing </a:t>
            </a:r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323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Study programmes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New personalised curriculum framework:</a:t>
            </a: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Main learning aim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either accredited or non-accredited – links to Natspec’s Rarpa work</a:t>
            </a: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Work experience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(and SIs)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English and maths – literacy &amp; </a:t>
            </a:r>
            <a:endParaRPr lang="en-GB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numeracy – functional/contextualised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47537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The RARPA 5 stage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Aims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appropriate to individual learner or groups 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Initial assessment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to establish starting point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Identification of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challenging learning objectives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initial, renegotiated and revised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Recognising &amp; recording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progress and achievement on programme (formative assessment): teacher feedback to learners, learner reflection, progress reviews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End-of-programme assessment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- teacher &amp; </a:t>
            </a: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learner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- review of overall progress and </a:t>
            </a: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achievement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487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Funding – the challenge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New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complex approach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all ‘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high needs students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’ – those who cost more than £6,000 to support – in 3 parts: E1, E2 &amp; E3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Biggest challenge – Local Authorities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assess,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commission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fund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places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Colleges work with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multiple LAs –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plethora of policies, practice and paperwork!</a:t>
            </a:r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33-50%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annual turnover of students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do LAs actually want to commission – 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best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or cheapest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987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Any questions?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http://www.natspec.org.uk/children-families-bill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http://www.preparingforadulthood.org.uk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26379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atspec-content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188</TotalTime>
  <Words>661</Words>
  <Application>Microsoft Office PowerPoint</Application>
  <PresentationFormat>On-screen Show (4:3)</PresentationFormat>
  <Paragraphs>86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Natspec-content</vt:lpstr>
      <vt:lpstr>Custom Design</vt:lpstr>
      <vt:lpstr>     Post-16 provision and the Children and Families Act 2014</vt:lpstr>
      <vt:lpstr>A brief history</vt:lpstr>
      <vt:lpstr>Post-16 options </vt:lpstr>
      <vt:lpstr>An adult setting</vt:lpstr>
      <vt:lpstr>C &amp; F Act – why does it matter?</vt:lpstr>
      <vt:lpstr>New duties for colleges </vt:lpstr>
      <vt:lpstr>16 - 19 &amp; 19 – 25 year olds</vt:lpstr>
      <vt:lpstr>Have regard to the Code</vt:lpstr>
      <vt:lpstr>Use ‘best endeavours’</vt:lpstr>
      <vt:lpstr>Best endeavours 2</vt:lpstr>
      <vt:lpstr>Good outcomes for adult life</vt:lpstr>
      <vt:lpstr>Study programmes</vt:lpstr>
      <vt:lpstr>The RARPA 5 stage process</vt:lpstr>
      <vt:lpstr>Funding – the challenge </vt:lpstr>
      <vt:lpstr>Any 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 Sto</dc:creator>
  <cp:lastModifiedBy>Alison</cp:lastModifiedBy>
  <cp:revision>20</cp:revision>
  <dcterms:created xsi:type="dcterms:W3CDTF">2015-01-06T14:13:22Z</dcterms:created>
  <dcterms:modified xsi:type="dcterms:W3CDTF">2015-01-29T09:08:37Z</dcterms:modified>
</cp:coreProperties>
</file>