
<file path=[Content_Types].xml><?xml version="1.0" encoding="utf-8"?>
<Types xmlns="http://schemas.openxmlformats.org/package/2006/content-types">
  <Default Extension="rels" ContentType="application/vnd.openxmlformats-package.relationships+xml"/>
  <Override PartName="/ppt/slideLayouts/slideLayout1.xml" ContentType="application/vnd.openxmlformats-officedocument.presentationml.slideLayout+xml"/>
  <Default Extension="png" ContentType="image/png"/>
  <Default Extension="jpeg" ContentType="image/jpeg"/>
  <Default Extension="xml" ContentType="application/xml"/>
  <Override PartName="/ppt/slides/slide9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18.xml" ContentType="application/vnd.openxmlformats-officedocument.presentationml.slide+xml"/>
  <Override PartName="/ppt/theme/theme4.xml" ContentType="application/vnd.openxmlformats-officedocument.theme+xml"/>
  <Override PartName="/ppt/slideMasters/slideMaster3.xml" ContentType="application/vnd.openxmlformats-officedocument.presentationml.slideMaster+xml"/>
  <Override PartName="/ppt/slides/slide5.xml" ContentType="application/vnd.openxmlformats-officedocument.presentationml.slide+xml"/>
  <Override PartName="/ppt/slides/slide16.xml" ContentType="application/vnd.openxmlformats-officedocument.presentationml.slide+xml"/>
  <Override PartName="/ppt/theme/theme2.xml" ContentType="application/vnd.openxmlformats-officedocument.theme+xml"/>
  <Override PartName="/ppt/slideMasters/slideMaster1.xml" ContentType="application/vnd.openxmlformats-officedocument.presentationml.slideMaster+xml"/>
  <Override PartName="/docProps/core.xml" ContentType="application/vnd.openxmlformats-package.core-properties+xml"/>
  <Override PartName="/ppt/slides/slide3.xml" ContentType="application/vnd.openxmlformats-officedocument.presentationml.slide+xml"/>
  <Override PartName="/ppt/slides/slide14.xml" ContentType="application/vnd.openxmlformats-officedocument.presentationml.slide+xml"/>
  <Override PartName="/docProps/app.xml" ContentType="application/vnd.openxmlformats-officedocument.extended-properties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Override PartName="/ppt/slides/slide12.xml" ContentType="application/vnd.openxmlformats-officedocument.presentationml.slide+xml"/>
  <Default Extension="bin" ContentType="application/vnd.openxmlformats-officedocument.presentationml.printerSettings"/>
  <Override PartName="/ppt/slides/slide10.xml" ContentType="application/vnd.openxmlformats-officedocument.presentationml.slide+xml"/>
  <Override PartName="/ppt/viewProps.xml" ContentType="application/vnd.openxmlformats-officedocument.presentationml.viewProps+xml"/>
  <Override PartName="/ppt/slides/slide8.xml" ContentType="application/vnd.openxmlformats-officedocument.presentationml.slide+xml"/>
  <Override PartName="/ppt/presentation.xml" ContentType="application/vnd.openxmlformats-officedocument.presentationml.presentation.main+xml"/>
  <Override PartName="/ppt/slides/slide1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6.xml" ContentType="application/vnd.openxmlformats-officedocument.presentationml.slide+xml"/>
  <Override PartName="/ppt/slides/slide17.xml" ContentType="application/vnd.openxmlformats-officedocument.presentationml.slide+xml"/>
  <Override PartName="/ppt/theme/theme3.xml" ContentType="application/vnd.openxmlformats-officedocument.theme+xml"/>
  <Override PartName="/ppt/notesMasters/notesMaster1.xml" ContentType="application/vnd.openxmlformats-officedocument.presentationml.notesMaster+xml"/>
  <Override PartName="/ppt/slideMasters/slideMaster2.xml" ContentType="application/vnd.openxmlformats-officedocument.presentationml.slideMaster+xml"/>
  <Override PartName="/ppt/slides/slide4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  <Override PartName="/ppt/slides/slide13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>
  <p:sldMasterIdLst>
    <p:sldMasterId id="2147483660" r:id="rId1"/>
    <p:sldMasterId id="2147483662" r:id="rId2"/>
    <p:sldMasterId id="2147483664" r:id="rId3"/>
  </p:sldMasterIdLst>
  <p:notesMasterIdLst>
    <p:notesMasterId r:id="rId23"/>
  </p:notesMasterIdLst>
  <p:sldIdLst>
    <p:sldId id="258" r:id="rId4"/>
    <p:sldId id="259" r:id="rId5"/>
    <p:sldId id="262" r:id="rId6"/>
    <p:sldId id="260" r:id="rId7"/>
    <p:sldId id="261" r:id="rId8"/>
    <p:sldId id="264" r:id="rId9"/>
    <p:sldId id="265" r:id="rId10"/>
    <p:sldId id="266" r:id="rId11"/>
    <p:sldId id="276" r:id="rId12"/>
    <p:sldId id="267" r:id="rId13"/>
    <p:sldId id="277" r:id="rId14"/>
    <p:sldId id="272" r:id="rId15"/>
    <p:sldId id="278" r:id="rId16"/>
    <p:sldId id="279" r:id="rId17"/>
    <p:sldId id="273" r:id="rId18"/>
    <p:sldId id="270" r:id="rId19"/>
    <p:sldId id="269" r:id="rId20"/>
    <p:sldId id="274" r:id="rId21"/>
    <p:sldId id="275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130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20" Type="http://schemas.openxmlformats.org/officeDocument/2006/relationships/slide" Target="slides/slide17.xml"/><Relationship Id="rId21" Type="http://schemas.openxmlformats.org/officeDocument/2006/relationships/slide" Target="slides/slide18.xml"/><Relationship Id="rId22" Type="http://schemas.openxmlformats.org/officeDocument/2006/relationships/slide" Target="slides/slide19.xml"/><Relationship Id="rId23" Type="http://schemas.openxmlformats.org/officeDocument/2006/relationships/notesMaster" Target="notesMasters/notesMaster1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E48BCE-C5A4-4DA2-8660-513056BD3F0E}" type="datetimeFigureOut">
              <a:rPr lang="en-GB" smtClean="0"/>
              <a:pPr/>
              <a:t>2/4/15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F5FD79-9BFE-48A9-987D-61208973B88A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Everyday</a:t>
            </a:r>
            <a:r>
              <a:rPr lang="en-GB" baseline="0" dirty="0" smtClean="0"/>
              <a:t> life example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35C098-6CE8-40C2-B205-F6BF8627D803}" type="slidenum">
              <a:rPr lang="en-GB" smtClean="0">
                <a:solidFill>
                  <a:prstClr val="black"/>
                </a:solidFill>
              </a:rPr>
              <a:pPr/>
              <a:t>4</a:t>
            </a:fld>
            <a:endParaRPr lang="en-GB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An effect of deaf researchers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35C098-6CE8-40C2-B205-F6BF8627D803}" type="slidenum">
              <a:rPr lang="en-GB" smtClean="0">
                <a:solidFill>
                  <a:prstClr val="black"/>
                </a:solidFill>
              </a:rPr>
              <a:pPr/>
              <a:t>17</a:t>
            </a:fld>
            <a:endParaRPr lang="en-GB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New U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25" y="0"/>
            <a:ext cx="2195513" cy="2036763"/>
          </a:xfrm>
          <a:prstGeom prst="rect">
            <a:avLst/>
          </a:prstGeom>
          <a:noFill/>
        </p:spPr>
      </p:pic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755650" y="981075"/>
            <a:ext cx="7772400" cy="1470025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7813" y="4365625"/>
            <a:ext cx="6400800" cy="1055688"/>
          </a:xfrm>
        </p:spPr>
        <p:txBody>
          <a:bodyPr/>
          <a:lstStyle>
            <a:lvl1pPr marL="0" indent="0" algn="ctr">
              <a:buFontTx/>
              <a:buNone/>
              <a:defRPr sz="180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308725"/>
            <a:ext cx="9144000" cy="549275"/>
          </a:xfrm>
          <a:prstGeom prst="rect">
            <a:avLst/>
          </a:prstGeom>
          <a:solidFill>
            <a:srgbClr val="600082"/>
          </a:solidFill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1">
                <a:solidFill>
                  <a:srgbClr val="D86C00"/>
                </a:solidFill>
              </a:defRPr>
            </a:lvl1pPr>
          </a:lstStyle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Relationship Id="rId3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theme" Target="../theme/theme2.xml"/><Relationship Id="rId3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theme" Target="../theme/theme3.xml"/><Relationship Id="rId3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New U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25" y="0"/>
            <a:ext cx="1619250" cy="1501775"/>
          </a:xfrm>
          <a:prstGeom prst="rect">
            <a:avLst/>
          </a:prstGeom>
          <a:noFill/>
        </p:spPr>
      </p:pic>
      <p:sp>
        <p:nvSpPr>
          <p:cNvPr id="409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6308725"/>
            <a:ext cx="9144000" cy="549275"/>
          </a:xfrm>
          <a:prstGeom prst="rect">
            <a:avLst/>
          </a:prstGeom>
          <a:solidFill>
            <a:srgbClr val="600082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n-US" sz="1400" b="1">
              <a:solidFill>
                <a:srgbClr val="D86C00"/>
              </a:solidFill>
              <a:latin typeface="Comic Sans MS" pitchFamily="66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New U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25" y="0"/>
            <a:ext cx="1619250" cy="150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6308725"/>
            <a:ext cx="9144000" cy="549275"/>
          </a:xfrm>
          <a:prstGeom prst="rect">
            <a:avLst/>
          </a:prstGeom>
          <a:solidFill>
            <a:srgbClr val="600082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en-US" sz="1400" b="1">
              <a:solidFill>
                <a:srgbClr val="D86C00"/>
              </a:solidFill>
              <a:latin typeface="Comic Sans MS" pitchFamily="66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New U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25" y="0"/>
            <a:ext cx="1619250" cy="150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6308725"/>
            <a:ext cx="9144000" cy="549275"/>
          </a:xfrm>
          <a:prstGeom prst="rect">
            <a:avLst/>
          </a:prstGeom>
          <a:solidFill>
            <a:srgbClr val="600082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400" b="1">
              <a:solidFill>
                <a:srgbClr val="D86C00"/>
              </a:solidFill>
              <a:latin typeface="Comic Sans MS" pitchFamily="66" charset="0"/>
              <a:cs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hyperlink" Target="http://www.manchester.ac.uk/sord" TargetMode="External"/><Relationship Id="rId1" Type="http://schemas.openxmlformats.org/officeDocument/2006/relationships/slideLayout" Target="../slideLayouts/slideLayout1.xml"/><Relationship Id="rId2" Type="http://schemas.openxmlformats.org/officeDocument/2006/relationships/hyperlink" Target="mailto:alys.young@manchester.ac.uk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hyperlink" Target="http://www.ndcs.org.uk/research" TargetMode="External"/><Relationship Id="rId3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650" y="981075"/>
            <a:ext cx="7772400" cy="2087885"/>
          </a:xfrm>
        </p:spPr>
        <p:txBody>
          <a:bodyPr/>
          <a:lstStyle/>
          <a:p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>Post 16 and Further </a:t>
            </a:r>
            <a:r>
              <a:rPr lang="en-GB" b="1" dirty="0" smtClean="0"/>
              <a:t>Education</a:t>
            </a:r>
            <a:r>
              <a:rPr lang="en-GB" b="1" dirty="0" smtClean="0"/>
              <a:t> </a:t>
            </a:r>
            <a:r>
              <a:rPr lang="en-GB" b="1" dirty="0" smtClean="0"/>
              <a:t>for</a:t>
            </a:r>
            <a:r>
              <a:rPr lang="en-GB" b="1" dirty="0" smtClean="0"/>
              <a:t> </a:t>
            </a:r>
            <a:r>
              <a:rPr lang="en-GB" b="1" dirty="0" smtClean="0"/>
              <a:t>Deaf Young People in England</a:t>
            </a:r>
            <a:r>
              <a:rPr lang="en-GB" sz="4800" dirty="0" smtClean="0">
                <a:effectLst/>
              </a:rPr>
              <a:t/>
            </a:r>
            <a:br>
              <a:rPr lang="en-GB" sz="4800" dirty="0" smtClean="0">
                <a:effectLst/>
              </a:rPr>
            </a:br>
            <a:endParaRPr lang="en-GB" sz="4800" dirty="0">
              <a:effectLst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19672" y="3573017"/>
            <a:ext cx="6400800" cy="1584176"/>
          </a:xfrm>
        </p:spPr>
        <p:txBody>
          <a:bodyPr/>
          <a:lstStyle/>
          <a:p>
            <a:r>
              <a:rPr lang="en-GB" sz="3200" dirty="0" smtClean="0">
                <a:solidFill>
                  <a:srgbClr val="7030A0"/>
                </a:solidFill>
              </a:rPr>
              <a:t>Prof. Alys </a:t>
            </a:r>
            <a:r>
              <a:rPr lang="en-GB" sz="3200" dirty="0" smtClean="0">
                <a:solidFill>
                  <a:srgbClr val="7030A0"/>
                </a:solidFill>
                <a:effectLst/>
              </a:rPr>
              <a:t>Young</a:t>
            </a:r>
            <a:r>
              <a:rPr lang="en-GB" sz="3200" dirty="0" smtClean="0">
                <a:solidFill>
                  <a:srgbClr val="7030A0"/>
                </a:solidFill>
              </a:rPr>
              <a:t> PhD</a:t>
            </a:r>
          </a:p>
          <a:p>
            <a:r>
              <a:rPr lang="en-GB" dirty="0" smtClean="0">
                <a:solidFill>
                  <a:srgbClr val="7030A0"/>
                </a:solidFill>
                <a:effectLst/>
              </a:rPr>
              <a:t>University</a:t>
            </a:r>
            <a:r>
              <a:rPr lang="en-GB" dirty="0" smtClean="0">
                <a:solidFill>
                  <a:srgbClr val="7030A0"/>
                </a:solidFill>
              </a:rPr>
              <a:t> of Manchester, UK</a:t>
            </a:r>
          </a:p>
          <a:p>
            <a:r>
              <a:rPr lang="en-GB" dirty="0" smtClean="0">
                <a:solidFill>
                  <a:srgbClr val="7030A0"/>
                </a:solidFill>
                <a:hlinkClick r:id="rId2"/>
              </a:rPr>
              <a:t>alys.young@manchester.ac.uk</a:t>
            </a:r>
            <a:endParaRPr lang="en-GB" dirty="0" smtClean="0">
              <a:solidFill>
                <a:srgbClr val="7030A0"/>
              </a:solidFill>
            </a:endParaRPr>
          </a:p>
          <a:p>
            <a:endParaRPr lang="en-GB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 l="22720" t="32025" r="34441" b="56425"/>
          <a:stretch>
            <a:fillRect/>
          </a:stretch>
        </p:blipFill>
        <p:spPr bwMode="auto">
          <a:xfrm>
            <a:off x="5868144" y="5373216"/>
            <a:ext cx="2720975" cy="1163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611560" y="5589240"/>
            <a:ext cx="511256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B0F0"/>
                </a:solidFill>
                <a:hlinkClick r:id="rId4"/>
              </a:rPr>
              <a:t>www.manchester.ac.uk/sord</a:t>
            </a:r>
            <a:endParaRPr lang="en-GB" sz="2800" dirty="0">
              <a:solidFill>
                <a:srgbClr val="00B0F0"/>
              </a:solidFill>
            </a:endParaRPr>
          </a:p>
          <a:p>
            <a:endParaRPr lang="en-GB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7544" y="548680"/>
            <a:ext cx="8568952" cy="5544616"/>
          </a:xfrm>
        </p:spPr>
        <p:txBody>
          <a:bodyPr/>
          <a:lstStyle/>
          <a:p>
            <a:endParaRPr lang="en-GB" sz="2400" dirty="0" smtClean="0"/>
          </a:p>
          <a:p>
            <a:endParaRPr lang="en-GB" sz="2400" dirty="0" smtClean="0"/>
          </a:p>
          <a:p>
            <a:endParaRPr lang="en-GB" sz="2400" dirty="0" smtClean="0"/>
          </a:p>
          <a:p>
            <a:r>
              <a:rPr lang="en-GB" sz="4000" dirty="0" smtClean="0">
                <a:effectLst/>
              </a:rPr>
              <a:t>Rosemary Oram</a:t>
            </a:r>
          </a:p>
          <a:p>
            <a:r>
              <a:rPr lang="en-GB" sz="4000" dirty="0" smtClean="0">
                <a:effectLst/>
              </a:rPr>
              <a:t>Garry Squires</a:t>
            </a:r>
          </a:p>
          <a:p>
            <a:r>
              <a:rPr lang="en-GB" sz="4000" dirty="0" smtClean="0">
                <a:effectLst/>
              </a:rPr>
              <a:t>Hilary Sutherland</a:t>
            </a:r>
          </a:p>
          <a:p>
            <a:endParaRPr lang="en-GB" dirty="0" smtClean="0">
              <a:effectLst/>
            </a:endParaRPr>
          </a:p>
          <a:p>
            <a:r>
              <a:rPr lang="en-GB" dirty="0" smtClean="0">
                <a:effectLst/>
              </a:rPr>
              <a:t>Funded by </a:t>
            </a:r>
            <a:r>
              <a:rPr lang="en-GB" dirty="0" err="1" smtClean="0">
                <a:effectLst/>
              </a:rPr>
              <a:t>NDCS</a:t>
            </a:r>
            <a:endParaRPr lang="en-GB" dirty="0" smtClean="0">
              <a:effectLst/>
            </a:endParaRPr>
          </a:p>
          <a:p>
            <a:r>
              <a:rPr lang="en-GB" sz="2000" dirty="0" smtClean="0">
                <a:effectLst/>
              </a:rPr>
              <a:t>Thanks to Ralph Hartley, Ian Noon</a:t>
            </a:r>
          </a:p>
          <a:p>
            <a:pPr>
              <a:buNone/>
            </a:pPr>
            <a:r>
              <a:rPr lang="en-GB" sz="2000" dirty="0" smtClean="0">
                <a:effectLst/>
              </a:rPr>
              <a:t>	and our steering group and all who</a:t>
            </a:r>
          </a:p>
          <a:p>
            <a:pPr>
              <a:buNone/>
            </a:pPr>
            <a:r>
              <a:rPr lang="en-GB" sz="2000" dirty="0" smtClean="0">
                <a:effectLst/>
              </a:rPr>
              <a:t>	took part</a:t>
            </a:r>
          </a:p>
          <a:p>
            <a:endParaRPr lang="en-GB" dirty="0"/>
          </a:p>
        </p:txBody>
      </p:sp>
      <p:pic>
        <p:nvPicPr>
          <p:cNvPr id="11" name="Picture 52" descr="New NIHR Image.TI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xmlns:p="http://schemas.openxmlformats.org/presentationml/2006/main" xmlns:r="http://schemas.openxmlformats.org/officeDocument/2006/relationships" xmlns:a="http://schemas.openxmlformats.org/drawingml/2006/main" val="0"/>
              </a:ext>
            </a:extLst>
          </a:blip>
          <a:srcRect/>
          <a:stretch>
            <a:fillRect/>
          </a:stretch>
        </p:blipFill>
        <p:spPr bwMode="auto">
          <a:xfrm>
            <a:off x="26085203" y="41318812"/>
            <a:ext cx="3799234" cy="1327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 xmlns:p="http://schemas.openxmlformats.org/presentationml/2006/main" xmlns:r="http://schemas.openxmlformats.org/officeDocument/2006/relationships" xmlns:a="http://schemas.openxmlformats.org/drawingml/2006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xmlns:p="http://schemas.openxmlformats.org/presentationml/2006/main" xmlns:r="http://schemas.openxmlformats.org/officeDocument/2006/relationships" xmlns:a="http://schemas.openxmlformats.org/drawingml/2006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2" descr="New NIHR Image.TI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xmlns:p="http://schemas.openxmlformats.org/presentationml/2006/main" xmlns:r="http://schemas.openxmlformats.org/officeDocument/2006/relationships" xmlns:a="http://schemas.openxmlformats.org/drawingml/2006/main" val="0"/>
              </a:ext>
            </a:extLst>
          </a:blip>
          <a:srcRect/>
          <a:stretch>
            <a:fillRect/>
          </a:stretch>
        </p:blipFill>
        <p:spPr bwMode="auto">
          <a:xfrm>
            <a:off x="26237603" y="41471212"/>
            <a:ext cx="3799234" cy="1327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 xmlns:p="http://schemas.openxmlformats.org/presentationml/2006/main" xmlns:r="http://schemas.openxmlformats.org/officeDocument/2006/relationships" xmlns:a="http://schemas.openxmlformats.org/drawingml/2006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xmlns:p="http://schemas.openxmlformats.org/presentationml/2006/main" xmlns:r="http://schemas.openxmlformats.org/officeDocument/2006/relationships" xmlns:a="http://schemas.openxmlformats.org/drawingml/2006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2" descr="New NIHR Image.TI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xmlns:p="http://schemas.openxmlformats.org/presentationml/2006/main" xmlns:r="http://schemas.openxmlformats.org/officeDocument/2006/relationships" xmlns:a="http://schemas.openxmlformats.org/drawingml/2006/main" val="0"/>
              </a:ext>
            </a:extLst>
          </a:blip>
          <a:srcRect/>
          <a:stretch>
            <a:fillRect/>
          </a:stretch>
        </p:blipFill>
        <p:spPr bwMode="auto">
          <a:xfrm>
            <a:off x="20683900" y="40801152"/>
            <a:ext cx="1944918" cy="67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 xmlns:p="http://schemas.openxmlformats.org/presentationml/2006/main" xmlns:r="http://schemas.openxmlformats.org/officeDocument/2006/relationships" xmlns:a="http://schemas.openxmlformats.org/drawingml/2006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xmlns:p="http://schemas.openxmlformats.org/presentationml/2006/main" xmlns:r="http://schemas.openxmlformats.org/officeDocument/2006/relationships" xmlns:a="http://schemas.openxmlformats.org/drawingml/2006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5" descr="logo_ndcs_smallpurpl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4072173"/>
            <a:ext cx="1944216" cy="2010345"/>
          </a:xfrm>
          <a:prstGeom prst="rect">
            <a:avLst/>
          </a:prstGeom>
          <a:noFill/>
        </p:spPr>
      </p:pic>
      <p:sp>
        <p:nvSpPr>
          <p:cNvPr id="14" name="Content Placeholder 13"/>
          <p:cNvSpPr>
            <a:spLocks noGrp="1"/>
          </p:cNvSpPr>
          <p:nvPr>
            <p:ph sz="half" idx="2"/>
          </p:nvPr>
        </p:nvSpPr>
        <p:spPr>
          <a:xfrm>
            <a:off x="899592" y="692696"/>
            <a:ext cx="7776864" cy="720080"/>
          </a:xfrm>
        </p:spPr>
        <p:txBody>
          <a:bodyPr/>
          <a:lstStyle/>
          <a:p>
            <a:pPr>
              <a:buNone/>
            </a:pPr>
            <a:r>
              <a:rPr lang="en-GB" sz="4400" dirty="0" smtClean="0">
                <a:solidFill>
                  <a:srgbClr val="7030A0"/>
                </a:solidFill>
                <a:effectLst/>
              </a:rPr>
              <a:t>Co-authors</a:t>
            </a:r>
            <a:r>
              <a:rPr lang="en-GB" sz="4400" dirty="0" smtClean="0">
                <a:solidFill>
                  <a:srgbClr val="7030A0"/>
                </a:solidFill>
              </a:rPr>
              <a:t> and researchers</a:t>
            </a:r>
            <a:endParaRPr lang="en-GB" sz="44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7030A0"/>
                </a:solidFill>
                <a:effectLst/>
              </a:rPr>
              <a:t>Given aim and objective</a:t>
            </a:r>
            <a:endParaRPr lang="en-GB" dirty="0">
              <a:solidFill>
                <a:srgbClr val="7030A0"/>
              </a:solidFill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824536"/>
          </a:xfrm>
        </p:spPr>
        <p:txBody>
          <a:bodyPr/>
          <a:lstStyle/>
          <a:p>
            <a:pPr lvl="0">
              <a:buClr>
                <a:srgbClr val="7030A0"/>
              </a:buClr>
              <a:buFont typeface="Wingdings" pitchFamily="2" charset="2"/>
              <a:buChar char="Ø"/>
            </a:pPr>
            <a:r>
              <a:rPr lang="en-GB" dirty="0" smtClean="0">
                <a:effectLst/>
              </a:rPr>
              <a:t>To identify and explore the factors and associated processes which support effective post-16 education and training for deaf young people.</a:t>
            </a:r>
          </a:p>
          <a:p>
            <a:pPr lvl="0">
              <a:buClr>
                <a:srgbClr val="7030A0"/>
              </a:buClr>
              <a:buFont typeface="Wingdings" pitchFamily="2" charset="2"/>
              <a:buChar char="Ø"/>
            </a:pPr>
            <a:endParaRPr lang="en-GB" dirty="0" smtClean="0">
              <a:effectLst/>
            </a:endParaRPr>
          </a:p>
          <a:p>
            <a:pPr lvl="0">
              <a:buClr>
                <a:srgbClr val="7030A0"/>
              </a:buClr>
              <a:buFont typeface="Wingdings" pitchFamily="2" charset="2"/>
              <a:buChar char="Ø"/>
            </a:pPr>
            <a:r>
              <a:rPr lang="en-GB" dirty="0" smtClean="0">
                <a:effectLst/>
              </a:rPr>
              <a:t>To derive an evidence-based description and definition of an effective package of support for deaf young people in post-16 Further Education.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404664"/>
            <a:ext cx="8820472" cy="5832648"/>
          </a:xfrm>
        </p:spPr>
        <p:txBody>
          <a:bodyPr/>
          <a:lstStyle/>
          <a:p>
            <a:pPr algn="ctr">
              <a:buNone/>
            </a:pPr>
            <a:r>
              <a:rPr lang="en-GB" b="1" dirty="0" smtClean="0">
                <a:solidFill>
                  <a:srgbClr val="7030A0"/>
                </a:solidFill>
                <a:effectLst/>
              </a:rPr>
              <a:t>Research Questions</a:t>
            </a:r>
          </a:p>
          <a:p>
            <a:pPr lvl="0"/>
            <a:r>
              <a:rPr lang="en-GB" sz="2400" dirty="0" smtClean="0">
                <a:effectLst/>
              </a:rPr>
              <a:t>What is most helpful to deaf </a:t>
            </a:r>
          </a:p>
          <a:p>
            <a:pPr lvl="0">
              <a:buNone/>
            </a:pPr>
            <a:r>
              <a:rPr lang="en-GB" sz="2400" dirty="0" smtClean="0">
                <a:effectLst/>
              </a:rPr>
              <a:t>young people who are in Further</a:t>
            </a:r>
          </a:p>
          <a:p>
            <a:pPr lvl="0">
              <a:buNone/>
            </a:pPr>
            <a:r>
              <a:rPr lang="en-GB" sz="2400" dirty="0" smtClean="0">
                <a:effectLst/>
              </a:rPr>
              <a:t>Education </a:t>
            </a:r>
            <a:r>
              <a:rPr lang="en-GB" sz="2400" u="sng" dirty="0" smtClean="0">
                <a:effectLst/>
              </a:rPr>
              <a:t>from their point of view</a:t>
            </a:r>
            <a:r>
              <a:rPr lang="en-GB" sz="2400" dirty="0" smtClean="0">
                <a:effectLst/>
              </a:rPr>
              <a:t>?</a:t>
            </a:r>
          </a:p>
          <a:p>
            <a:pPr lvl="0">
              <a:buNone/>
            </a:pPr>
            <a:endParaRPr lang="en-GB" sz="2400" dirty="0" smtClean="0">
              <a:effectLst/>
            </a:endParaRPr>
          </a:p>
          <a:p>
            <a:pPr lvl="0"/>
            <a:r>
              <a:rPr lang="en-GB" sz="2400" dirty="0" smtClean="0">
                <a:effectLst/>
              </a:rPr>
              <a:t>Is Further Education good at </a:t>
            </a:r>
          </a:p>
          <a:p>
            <a:pPr lvl="0">
              <a:buNone/>
            </a:pPr>
            <a:r>
              <a:rPr lang="en-GB" sz="2400" dirty="0" smtClean="0">
                <a:effectLst/>
              </a:rPr>
              <a:t>meeting </a:t>
            </a:r>
            <a:r>
              <a:rPr lang="en-GB" sz="2400" u="sng" dirty="0" smtClean="0">
                <a:effectLst/>
              </a:rPr>
              <a:t>deaf young people’s</a:t>
            </a:r>
          </a:p>
          <a:p>
            <a:pPr lvl="0">
              <a:buNone/>
            </a:pPr>
            <a:r>
              <a:rPr lang="en-GB" sz="2400" u="sng" dirty="0" smtClean="0">
                <a:effectLst/>
              </a:rPr>
              <a:t> needs?</a:t>
            </a:r>
          </a:p>
          <a:p>
            <a:pPr lvl="0">
              <a:buNone/>
            </a:pPr>
            <a:endParaRPr lang="en-GB" sz="2400" dirty="0" smtClean="0">
              <a:effectLst/>
            </a:endParaRPr>
          </a:p>
          <a:p>
            <a:pPr lvl="0"/>
            <a:r>
              <a:rPr lang="en-GB" sz="2400" u="sng" dirty="0" smtClean="0">
                <a:effectLst/>
              </a:rPr>
              <a:t>How</a:t>
            </a:r>
            <a:r>
              <a:rPr lang="en-GB" sz="2400" dirty="0" smtClean="0">
                <a:effectLst/>
              </a:rPr>
              <a:t> can the experience</a:t>
            </a:r>
          </a:p>
          <a:p>
            <a:pPr lvl="0">
              <a:buNone/>
            </a:pPr>
            <a:r>
              <a:rPr lang="en-GB" sz="2400" dirty="0" smtClean="0">
                <a:effectLst/>
              </a:rPr>
              <a:t> and success of deaf young people</a:t>
            </a:r>
          </a:p>
          <a:p>
            <a:pPr lvl="0">
              <a:buNone/>
            </a:pPr>
            <a:r>
              <a:rPr lang="en-GB" sz="2400" dirty="0" smtClean="0">
                <a:effectLst/>
              </a:rPr>
              <a:t> in Further Education be improved?</a:t>
            </a:r>
          </a:p>
        </p:txBody>
      </p:sp>
      <p:pic>
        <p:nvPicPr>
          <p:cNvPr id="5" name="Picture 4" descr="C:\Users\Ali\Pictures\IPAD_photo_2011\DSCN229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2132856"/>
            <a:ext cx="3635074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648072"/>
          </a:xfrm>
        </p:spPr>
        <p:txBody>
          <a:bodyPr/>
          <a:lstStyle/>
          <a:p>
            <a:r>
              <a:rPr lang="en-GB" dirty="0" smtClean="0">
                <a:solidFill>
                  <a:srgbClr val="7030A0"/>
                </a:solidFill>
                <a:effectLst/>
              </a:rPr>
              <a:t>Methods</a:t>
            </a:r>
            <a:endParaRPr lang="en-GB" dirty="0">
              <a:solidFill>
                <a:srgbClr val="7030A0"/>
              </a:solidFill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980728"/>
            <a:ext cx="8229600" cy="5256584"/>
          </a:xfrm>
        </p:spPr>
        <p:txBody>
          <a:bodyPr/>
          <a:lstStyle/>
          <a:p>
            <a:r>
              <a:rPr lang="en-GB" dirty="0" smtClean="0">
                <a:effectLst/>
              </a:rPr>
              <a:t>International literature review</a:t>
            </a:r>
          </a:p>
          <a:p>
            <a:r>
              <a:rPr lang="en-GB" dirty="0" smtClean="0">
                <a:effectLst/>
              </a:rPr>
              <a:t>Analysis of government stats: National Pupil Database (2013) &amp; </a:t>
            </a:r>
            <a:r>
              <a:rPr lang="en-GB" dirty="0" err="1" smtClean="0">
                <a:effectLst/>
              </a:rPr>
              <a:t>ILR</a:t>
            </a:r>
            <a:r>
              <a:rPr lang="en-GB" dirty="0" smtClean="0">
                <a:effectLst/>
              </a:rPr>
              <a:t> 2013</a:t>
            </a:r>
          </a:p>
          <a:p>
            <a:r>
              <a:rPr lang="en-GB" dirty="0" smtClean="0">
                <a:effectLst/>
              </a:rPr>
              <a:t>6 FE colleges in differing </a:t>
            </a:r>
            <a:r>
              <a:rPr lang="en-GB" dirty="0" err="1" smtClean="0">
                <a:effectLst/>
              </a:rPr>
              <a:t>LAs</a:t>
            </a:r>
            <a:endParaRPr lang="en-GB" dirty="0" smtClean="0">
              <a:effectLst/>
            </a:endParaRPr>
          </a:p>
          <a:p>
            <a:pPr lvl="1"/>
            <a:r>
              <a:rPr lang="en-GB" dirty="0" smtClean="0"/>
              <a:t>FE ‘for’ deaf young people</a:t>
            </a:r>
          </a:p>
          <a:p>
            <a:pPr lvl="1"/>
            <a:r>
              <a:rPr lang="en-GB" dirty="0" smtClean="0"/>
              <a:t>FE ‘including’ deaf young people</a:t>
            </a:r>
          </a:p>
          <a:p>
            <a:pPr lvl="1"/>
            <a:r>
              <a:rPr lang="en-GB" dirty="0" smtClean="0"/>
              <a:t>FE where deaf young people ‘may be found’</a:t>
            </a:r>
          </a:p>
          <a:p>
            <a:r>
              <a:rPr lang="en-GB" dirty="0" smtClean="0">
                <a:effectLst/>
              </a:rPr>
              <a:t>30 key informants interviewed</a:t>
            </a:r>
          </a:p>
          <a:p>
            <a:r>
              <a:rPr lang="en-GB" dirty="0" smtClean="0">
                <a:effectLst/>
              </a:rPr>
              <a:t>27 deaf young people interviewed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116632"/>
            <a:ext cx="8229600" cy="576064"/>
          </a:xfrm>
        </p:spPr>
        <p:txBody>
          <a:bodyPr/>
          <a:lstStyle/>
          <a:p>
            <a:r>
              <a:rPr lang="en-GB" dirty="0" smtClean="0">
                <a:solidFill>
                  <a:srgbClr val="7030A0"/>
                </a:solidFill>
                <a:effectLst/>
              </a:rPr>
              <a:t>Team – Methods related</a:t>
            </a:r>
            <a:endParaRPr lang="en-GB" dirty="0">
              <a:solidFill>
                <a:srgbClr val="7030A0"/>
              </a:solidFill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620688"/>
            <a:ext cx="8229600" cy="5616624"/>
          </a:xfrm>
        </p:spPr>
        <p:txBody>
          <a:bodyPr/>
          <a:lstStyle/>
          <a:p>
            <a:r>
              <a:rPr lang="en-GB" sz="2400" dirty="0" smtClean="0">
                <a:effectLst/>
              </a:rPr>
              <a:t>Research social scientist and social work professional (hearing, in deaf academic issues a long time)</a:t>
            </a:r>
          </a:p>
          <a:p>
            <a:endParaRPr lang="en-GB" sz="2400" dirty="0" smtClean="0">
              <a:effectLst/>
            </a:endParaRPr>
          </a:p>
          <a:p>
            <a:r>
              <a:rPr lang="en-GB" sz="2400" dirty="0" smtClean="0">
                <a:effectLst/>
              </a:rPr>
              <a:t>Academic educational psychologist (strong </a:t>
            </a:r>
            <a:r>
              <a:rPr lang="en-GB" sz="2400" dirty="0" err="1" smtClean="0">
                <a:effectLst/>
              </a:rPr>
              <a:t>SEN</a:t>
            </a:r>
            <a:r>
              <a:rPr lang="en-GB" sz="2400" dirty="0" smtClean="0">
                <a:effectLst/>
              </a:rPr>
              <a:t> background, no experience in deaf education and development issues)</a:t>
            </a:r>
          </a:p>
          <a:p>
            <a:endParaRPr lang="en-GB" sz="2400" dirty="0" smtClean="0">
              <a:effectLst/>
            </a:endParaRPr>
          </a:p>
          <a:p>
            <a:r>
              <a:rPr lang="en-GB" sz="2400" dirty="0" smtClean="0">
                <a:effectLst/>
              </a:rPr>
              <a:t>Qualified research assistant, Deaf </a:t>
            </a:r>
            <a:r>
              <a:rPr lang="en-GB" sz="2400" dirty="0" err="1" smtClean="0">
                <a:effectLst/>
              </a:rPr>
              <a:t>BSL</a:t>
            </a:r>
            <a:r>
              <a:rPr lang="en-GB" sz="2400" dirty="0" smtClean="0">
                <a:effectLst/>
              </a:rPr>
              <a:t> user, very experienced (has been through education for Deaf young people)</a:t>
            </a:r>
          </a:p>
          <a:p>
            <a:endParaRPr lang="en-GB" sz="2400" dirty="0" smtClean="0">
              <a:effectLst/>
            </a:endParaRPr>
          </a:p>
          <a:p>
            <a:r>
              <a:rPr lang="en-GB" sz="2400" dirty="0" smtClean="0">
                <a:effectLst/>
              </a:rPr>
              <a:t>Qualified research assistant, deaf user of spoken and signed language (has been through education for deaf young people personally and as a mother)</a:t>
            </a:r>
            <a:endParaRPr lang="en-GB" sz="2400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720080"/>
          </a:xfrm>
        </p:spPr>
        <p:txBody>
          <a:bodyPr/>
          <a:lstStyle/>
          <a:p>
            <a:r>
              <a:rPr lang="en-GB" dirty="0" smtClean="0">
                <a:solidFill>
                  <a:srgbClr val="7030A0"/>
                </a:solidFill>
                <a:effectLst/>
              </a:rPr>
              <a:t>Lit review useful for showing...</a:t>
            </a:r>
            <a:endParaRPr lang="en-GB" dirty="0">
              <a:solidFill>
                <a:srgbClr val="7030A0"/>
              </a:solidFill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256584"/>
          </a:xfrm>
        </p:spPr>
        <p:txBody>
          <a:bodyPr/>
          <a:lstStyle/>
          <a:p>
            <a:r>
              <a:rPr lang="en-GB" sz="2800" dirty="0" smtClean="0">
                <a:effectLst/>
              </a:rPr>
              <a:t>Internationally </a:t>
            </a:r>
            <a:r>
              <a:rPr lang="en-GB" sz="2800" u="sng" dirty="0" smtClean="0">
                <a:effectLst/>
              </a:rPr>
              <a:t>very little </a:t>
            </a:r>
            <a:r>
              <a:rPr lang="en-GB" sz="2800" dirty="0" smtClean="0">
                <a:effectLst/>
              </a:rPr>
              <a:t>literature that addresses FE/post 16 education </a:t>
            </a:r>
          </a:p>
          <a:p>
            <a:endParaRPr lang="en-GB" sz="2800" dirty="0" smtClean="0">
              <a:effectLst/>
            </a:endParaRPr>
          </a:p>
          <a:p>
            <a:r>
              <a:rPr lang="en-GB" sz="2800" dirty="0" smtClean="0">
                <a:effectLst/>
              </a:rPr>
              <a:t>Deaf young people entering FE has risen steadily in the past 20 years in economically developed countries</a:t>
            </a:r>
          </a:p>
          <a:p>
            <a:endParaRPr lang="en-GB" sz="2800" dirty="0" smtClean="0">
              <a:effectLst/>
            </a:endParaRPr>
          </a:p>
          <a:p>
            <a:r>
              <a:rPr lang="en-GB" sz="2800" dirty="0" smtClean="0">
                <a:effectLst/>
              </a:rPr>
              <a:t>Internationally 2 main reasons for entering FE/post 16</a:t>
            </a:r>
          </a:p>
          <a:p>
            <a:pPr lvl="1"/>
            <a:r>
              <a:rPr lang="en-GB" sz="2400" dirty="0" smtClean="0"/>
              <a:t>Poor school level attainment (second chance)</a:t>
            </a:r>
          </a:p>
          <a:p>
            <a:pPr lvl="1"/>
            <a:r>
              <a:rPr lang="en-GB" sz="2400" dirty="0" smtClean="0"/>
              <a:t>Possibility of extended maturity time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lvl="0">
              <a:buNone/>
            </a:pPr>
            <a:endParaRPr lang="en-GB" sz="2800" b="1" dirty="0" smtClean="0">
              <a:effectLst/>
            </a:endParaRPr>
          </a:p>
          <a:p>
            <a:pPr lvl="0"/>
            <a:r>
              <a:rPr lang="en-GB" sz="2400" b="1" dirty="0" smtClean="0">
                <a:effectLst/>
              </a:rPr>
              <a:t>60%</a:t>
            </a:r>
            <a:r>
              <a:rPr lang="en-GB" sz="2400" dirty="0" smtClean="0">
                <a:effectLst/>
              </a:rPr>
              <a:t> of deaf young people</a:t>
            </a:r>
            <a:r>
              <a:rPr lang="en-GB" sz="2400" dirty="0" smtClean="0">
                <a:effectLst/>
              </a:rPr>
              <a:t> (16-19) will </a:t>
            </a:r>
            <a:r>
              <a:rPr lang="en-GB" sz="2400" dirty="0" smtClean="0">
                <a:effectLst/>
              </a:rPr>
              <a:t>leave school and go to Further Education in comparison with just around </a:t>
            </a:r>
            <a:r>
              <a:rPr lang="en-GB" sz="2400" u="sng" dirty="0" smtClean="0">
                <a:effectLst/>
              </a:rPr>
              <a:t>one third </a:t>
            </a:r>
            <a:r>
              <a:rPr lang="en-GB" sz="2400" dirty="0" smtClean="0">
                <a:effectLst/>
              </a:rPr>
              <a:t>of all young people aged 16.</a:t>
            </a:r>
            <a:r>
              <a:rPr lang="en-GB" sz="2400" dirty="0" smtClean="0">
                <a:effectLst/>
              </a:rPr>
              <a:t> </a:t>
            </a:r>
            <a:r>
              <a:rPr lang="en-GB" sz="1800" dirty="0" smtClean="0">
                <a:effectLst/>
              </a:rPr>
              <a:t>[full time stats]</a:t>
            </a:r>
          </a:p>
          <a:p>
            <a:pPr lvl="0"/>
            <a:endParaRPr lang="en-GB" sz="2400" dirty="0" smtClean="0">
              <a:effectLst/>
            </a:endParaRPr>
          </a:p>
          <a:p>
            <a:pPr lvl="0"/>
            <a:r>
              <a:rPr lang="en-GB" sz="2400" dirty="0" smtClean="0">
                <a:effectLst/>
              </a:rPr>
              <a:t>50% of pupils overall staying at school/6</a:t>
            </a:r>
            <a:r>
              <a:rPr lang="en-GB" sz="2400" baseline="30000" dirty="0" smtClean="0">
                <a:effectLst/>
              </a:rPr>
              <a:t>th</a:t>
            </a:r>
            <a:r>
              <a:rPr lang="en-GB" sz="2400" dirty="0" smtClean="0">
                <a:effectLst/>
              </a:rPr>
              <a:t> form college post-16 but only </a:t>
            </a:r>
            <a:r>
              <a:rPr lang="en-GB" sz="2400" b="1" dirty="0" smtClean="0">
                <a:effectLst/>
              </a:rPr>
              <a:t>20% </a:t>
            </a:r>
            <a:r>
              <a:rPr lang="en-GB" sz="2400" dirty="0" smtClean="0">
                <a:effectLst/>
              </a:rPr>
              <a:t>of deaf pupils.</a:t>
            </a:r>
          </a:p>
          <a:p>
            <a:pPr lvl="0"/>
            <a:endParaRPr lang="en-GB" sz="2400" dirty="0" smtClean="0">
              <a:effectLst/>
            </a:endParaRPr>
          </a:p>
          <a:p>
            <a:pPr lvl="0"/>
            <a:r>
              <a:rPr lang="en-GB" sz="2400" dirty="0" smtClean="0">
                <a:effectLst/>
              </a:rPr>
              <a:t>The drop out rate for deaf learners is </a:t>
            </a:r>
            <a:r>
              <a:rPr lang="en-GB" sz="2400" b="1" dirty="0" smtClean="0">
                <a:effectLst/>
              </a:rPr>
              <a:t>twice</a:t>
            </a:r>
            <a:r>
              <a:rPr lang="en-GB" sz="2400" dirty="0" smtClean="0">
                <a:effectLst/>
              </a:rPr>
              <a:t> that of the general population of learners aged 16-18 (17% </a:t>
            </a:r>
            <a:r>
              <a:rPr lang="en-GB" sz="2400" dirty="0" err="1" smtClean="0">
                <a:effectLst/>
              </a:rPr>
              <a:t>vs</a:t>
            </a:r>
            <a:r>
              <a:rPr lang="en-GB" sz="2400" dirty="0" smtClean="0">
                <a:effectLst/>
              </a:rPr>
              <a:t> 8%) 13% = withdrawn from course </a:t>
            </a:r>
            <a:r>
              <a:rPr lang="en-GB" sz="1600" dirty="0" smtClean="0">
                <a:effectLst/>
              </a:rPr>
              <a:t>[drop out = not completing at least 2 terms of a course, includes withdrawals, transfers and leaving]</a:t>
            </a:r>
            <a:endParaRPr lang="en-GB" sz="2400" dirty="0" smtClean="0">
              <a:effectLst/>
            </a:endParaRPr>
          </a:p>
          <a:p>
            <a:pPr lvl="0"/>
            <a:endParaRPr lang="en-GB" sz="2400" dirty="0" smtClean="0">
              <a:effectLst/>
            </a:endParaRP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r>
              <a:rPr lang="en-US" dirty="0" smtClean="0">
                <a:solidFill>
                  <a:srgbClr val="660066"/>
                </a:solidFill>
              </a:rPr>
              <a:t>Mode of study</a:t>
            </a:r>
            <a:endParaRPr lang="en-US" dirty="0">
              <a:solidFill>
                <a:srgbClr val="66006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83163"/>
          </a:xfrm>
        </p:spPr>
        <p:txBody>
          <a:bodyPr/>
          <a:lstStyle/>
          <a:p>
            <a:r>
              <a:rPr lang="en-US" sz="2400" dirty="0" smtClean="0"/>
              <a:t>Learners 16-18 years old who are in education</a:t>
            </a:r>
          </a:p>
          <a:p>
            <a:endParaRPr lang="en-US" sz="2400" dirty="0" smtClean="0"/>
          </a:p>
          <a:p>
            <a:r>
              <a:rPr lang="en-US" sz="2400" dirty="0" smtClean="0"/>
              <a:t>Statistically significant association between ‘hearing impairment’ and mode of study (</a:t>
            </a:r>
            <a:r>
              <a:rPr lang="en-US" sz="2400" dirty="0" err="1" smtClean="0"/>
              <a:t>p</a:t>
            </a:r>
            <a:r>
              <a:rPr lang="en-US" sz="2400" dirty="0" smtClean="0"/>
              <a:t>=0.001)</a:t>
            </a:r>
          </a:p>
          <a:p>
            <a:endParaRPr lang="en-US" sz="2400" dirty="0" smtClean="0"/>
          </a:p>
          <a:p>
            <a:pPr>
              <a:buNone/>
            </a:pPr>
            <a:endParaRPr lang="en-US" sz="24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762000" y="2971800"/>
          <a:ext cx="7620000" cy="2346960"/>
        </p:xfrm>
        <a:graphic>
          <a:graphicData uri="http://schemas.openxmlformats.org/drawingml/2006/table">
            <a:tbl>
              <a:tblPr firstRow="1" firstCol="1" bandRow="1">
                <a:tableStyleId>{85BE263C-DBD7-4A20-BB59-AAB30ACAA65A}</a:tableStyleId>
              </a:tblPr>
              <a:tblGrid>
                <a:gridCol w="2540000"/>
                <a:gridCol w="2540000"/>
                <a:gridCol w="2540000"/>
              </a:tblGrid>
              <a:tr h="7620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Full time study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Part time study</a:t>
                      </a:r>
                      <a:endParaRPr lang="en-US" sz="2400" dirty="0"/>
                    </a:p>
                  </a:txBody>
                  <a:tcPr/>
                </a:tc>
              </a:tr>
              <a:tr h="762000">
                <a:tc>
                  <a:txBody>
                    <a:bodyPr/>
                    <a:lstStyle/>
                    <a:p>
                      <a:r>
                        <a:rPr lang="en-GB" sz="24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All learners (N=1 079 558)</a:t>
                      </a:r>
                      <a:r>
                        <a:rPr lang="en-GB" sz="2400" dirty="0" smtClean="0"/>
                        <a:t> 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89%</a:t>
                      </a:r>
                      <a:endParaRPr lang="en-US" sz="32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11%</a:t>
                      </a:r>
                      <a:endParaRPr lang="en-US" sz="32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62000">
                <a:tc>
                  <a:txBody>
                    <a:bodyPr/>
                    <a:lstStyle/>
                    <a:p>
                      <a:r>
                        <a:rPr lang="en-GB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Hearing impaired learners (N=5828)</a:t>
                      </a:r>
                      <a:r>
                        <a:rPr lang="en-GB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69%</a:t>
                      </a:r>
                      <a:endParaRPr lang="en-US" sz="32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31%</a:t>
                      </a:r>
                      <a:endParaRPr lang="en-US" sz="32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60648"/>
            <a:ext cx="8229600" cy="6192688"/>
          </a:xfrm>
        </p:spPr>
        <p:txBody>
          <a:bodyPr/>
          <a:lstStyle/>
          <a:p>
            <a:pPr lvl="0"/>
            <a:endParaRPr lang="en-GB" sz="1600" dirty="0" smtClean="0">
              <a:effectLst/>
            </a:endParaRPr>
          </a:p>
          <a:p>
            <a:r>
              <a:rPr lang="en-GB" sz="2400" dirty="0" smtClean="0">
                <a:effectLst/>
              </a:rPr>
              <a:t>Around </a:t>
            </a:r>
            <a:r>
              <a:rPr lang="en-GB" sz="2400" dirty="0" smtClean="0">
                <a:effectLst/>
              </a:rPr>
              <a:t>one third of </a:t>
            </a:r>
            <a:r>
              <a:rPr lang="en-GB" sz="2400" dirty="0" smtClean="0">
                <a:effectLst/>
              </a:rPr>
              <a:t>deaf</a:t>
            </a:r>
            <a:r>
              <a:rPr lang="en-GB" sz="2400" dirty="0" smtClean="0">
                <a:effectLst/>
              </a:rPr>
              <a:t> learners</a:t>
            </a:r>
            <a:r>
              <a:rPr lang="en-GB" sz="2400" dirty="0" smtClean="0">
                <a:effectLst/>
              </a:rPr>
              <a:t> </a:t>
            </a:r>
            <a:r>
              <a:rPr lang="en-GB" sz="2400" dirty="0" smtClean="0">
                <a:effectLst/>
              </a:rPr>
              <a:t>age 16-18</a:t>
            </a:r>
            <a:r>
              <a:rPr lang="en-GB" sz="2400" dirty="0" smtClean="0">
                <a:effectLst/>
              </a:rPr>
              <a:t> </a:t>
            </a:r>
            <a:r>
              <a:rPr lang="en-GB" sz="2400" dirty="0" smtClean="0">
                <a:effectLst/>
              </a:rPr>
              <a:t>will follow a level 3 </a:t>
            </a:r>
            <a:r>
              <a:rPr lang="en-GB" sz="2400" dirty="0" smtClean="0">
                <a:effectLst/>
              </a:rPr>
              <a:t>course</a:t>
            </a:r>
            <a:r>
              <a:rPr lang="en-GB" sz="2400" dirty="0" smtClean="0">
                <a:effectLst/>
              </a:rPr>
              <a:t> compared with over 80% of learners overall</a:t>
            </a:r>
          </a:p>
          <a:p>
            <a:pPr lvl="0"/>
            <a:endParaRPr lang="en-GB" sz="2400" dirty="0" smtClean="0">
              <a:effectLst/>
            </a:endParaRPr>
          </a:p>
          <a:p>
            <a:pPr lvl="0"/>
            <a:r>
              <a:rPr lang="en-GB" sz="2400" dirty="0" smtClean="0">
                <a:effectLst/>
              </a:rPr>
              <a:t>Of </a:t>
            </a:r>
            <a:r>
              <a:rPr lang="en-GB" sz="2400" dirty="0" smtClean="0">
                <a:effectLst/>
              </a:rPr>
              <a:t>those doing AS levels</a:t>
            </a:r>
            <a:r>
              <a:rPr lang="en-GB" sz="2400" dirty="0" smtClean="0">
                <a:effectLst/>
              </a:rPr>
              <a:t> </a:t>
            </a:r>
            <a:r>
              <a:rPr lang="en-GB" sz="2400" b="1" dirty="0" smtClean="0">
                <a:effectLst/>
              </a:rPr>
              <a:t>3.7% </a:t>
            </a:r>
            <a:r>
              <a:rPr lang="en-GB" sz="2400" dirty="0" smtClean="0">
                <a:effectLst/>
              </a:rPr>
              <a:t>actually achieved </a:t>
            </a:r>
            <a:r>
              <a:rPr lang="en-GB" sz="2400" dirty="0" smtClean="0">
                <a:effectLst/>
              </a:rPr>
              <a:t>the qualification. </a:t>
            </a:r>
          </a:p>
          <a:p>
            <a:pPr lvl="0"/>
            <a:endParaRPr lang="en-GB" sz="2400" dirty="0" smtClean="0">
              <a:effectLst/>
            </a:endParaRPr>
          </a:p>
          <a:p>
            <a:pPr lvl="0"/>
            <a:r>
              <a:rPr lang="en-GB" sz="2400" dirty="0" smtClean="0">
                <a:effectLst/>
              </a:rPr>
              <a:t>Deaf learners 16 to 18 yrs, taking into account course completion and attainment, </a:t>
            </a:r>
            <a:r>
              <a:rPr lang="en-GB" sz="2400" b="1" dirty="0" smtClean="0">
                <a:effectLst/>
              </a:rPr>
              <a:t>nearly</a:t>
            </a:r>
            <a:r>
              <a:rPr lang="en-GB" sz="2400" dirty="0" smtClean="0">
                <a:effectLst/>
              </a:rPr>
              <a:t> </a:t>
            </a:r>
            <a:r>
              <a:rPr lang="en-GB" sz="2400" b="1" dirty="0" smtClean="0">
                <a:effectLst/>
              </a:rPr>
              <a:t>one quarter do not achieve any qualification at any level</a:t>
            </a:r>
          </a:p>
          <a:p>
            <a:pPr lvl="0"/>
            <a:endParaRPr lang="en-GB" sz="2400" b="1" dirty="0" smtClean="0">
              <a:effectLst/>
            </a:endParaRPr>
          </a:p>
          <a:p>
            <a:pPr lvl="0"/>
            <a:r>
              <a:rPr lang="en-GB" sz="2400" dirty="0" smtClean="0">
                <a:effectLst/>
              </a:rPr>
              <a:t>This result cannot be accounted for by additional </a:t>
            </a:r>
            <a:r>
              <a:rPr lang="en-GB" sz="2400" dirty="0" smtClean="0">
                <a:effectLst/>
              </a:rPr>
              <a:t>needs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60438"/>
          </a:xfrm>
        </p:spPr>
        <p:txBody>
          <a:bodyPr/>
          <a:lstStyle/>
          <a:p>
            <a:r>
              <a:rPr lang="en-US" dirty="0" smtClean="0">
                <a:solidFill>
                  <a:srgbClr val="660066"/>
                </a:solidFill>
              </a:rPr>
              <a:t>Reminder of attainment stats</a:t>
            </a:r>
            <a:endParaRPr lang="en-US" dirty="0">
              <a:solidFill>
                <a:srgbClr val="66006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4983163"/>
          </a:xfrm>
        </p:spPr>
        <p:txBody>
          <a:bodyPr/>
          <a:lstStyle/>
          <a:p>
            <a:pPr lvl="0"/>
            <a:r>
              <a:rPr lang="en-GB" sz="2000" dirty="0" smtClean="0"/>
              <a:t>In England, young people with ‘hearing impairment’ do better in terms of achievement at GCSE than other groups of pupils with SEN at age 16 and at age 19 (</a:t>
            </a:r>
            <a:r>
              <a:rPr lang="en-GB" sz="2000" dirty="0" err="1" smtClean="0"/>
              <a:t>DfE</a:t>
            </a:r>
            <a:r>
              <a:rPr lang="en-GB" sz="2000" dirty="0" smtClean="0"/>
              <a:t>, 2012a).</a:t>
            </a:r>
            <a:r>
              <a:rPr lang="en-GB" sz="2000" dirty="0" smtClean="0"/>
              <a:t> </a:t>
            </a:r>
          </a:p>
          <a:p>
            <a:pPr lvl="0"/>
            <a:r>
              <a:rPr lang="en-GB" sz="2000" dirty="0" smtClean="0"/>
              <a:t> </a:t>
            </a:r>
            <a:endParaRPr lang="en-GB" sz="2000" dirty="0" smtClean="0"/>
          </a:p>
          <a:p>
            <a:pPr lvl="0"/>
            <a:r>
              <a:rPr lang="en-GB" sz="2000" dirty="0" smtClean="0"/>
              <a:t>However, at age 16 they score less well than the wider population in which 81.8% of children achieved 5 GCSE grades A* to C (</a:t>
            </a:r>
            <a:r>
              <a:rPr lang="en-GB" sz="2000" dirty="0" err="1" smtClean="0"/>
              <a:t>DfE</a:t>
            </a:r>
            <a:r>
              <a:rPr lang="en-GB" sz="2000" dirty="0" smtClean="0"/>
              <a:t>, 2013e) compared to just under 40% of pupils defined as hearing impaired (</a:t>
            </a:r>
            <a:r>
              <a:rPr lang="en-GB" sz="2000" dirty="0" err="1" smtClean="0"/>
              <a:t>DfE</a:t>
            </a:r>
            <a:r>
              <a:rPr lang="en-GB" sz="2000" dirty="0" smtClean="0"/>
              <a:t>, 2012a)</a:t>
            </a:r>
            <a:r>
              <a:rPr lang="en-GB" sz="2000" dirty="0" smtClean="0"/>
              <a:t>.</a:t>
            </a:r>
          </a:p>
          <a:p>
            <a:pPr lvl="0"/>
            <a:endParaRPr lang="en-GB" sz="2000" dirty="0" smtClean="0"/>
          </a:p>
          <a:p>
            <a:pPr lvl="0"/>
            <a:r>
              <a:rPr lang="en-GB" sz="2000" dirty="0" smtClean="0"/>
              <a:t>Even when a lower standard </a:t>
            </a:r>
            <a:r>
              <a:rPr lang="en-GB" sz="2000" dirty="0" smtClean="0"/>
              <a:t> is </a:t>
            </a:r>
            <a:r>
              <a:rPr lang="en-GB" sz="2000" dirty="0" smtClean="0"/>
              <a:t>used such as achieving a single Level 2 qualification, the picture remains the same: thirty seven per cent of children with a hearing impairment requiring support at School Action Plus or through a Statement achieve a Level 2 qualification at age 16 (</a:t>
            </a:r>
            <a:r>
              <a:rPr lang="en-GB" sz="2000" dirty="0" err="1" smtClean="0"/>
              <a:t>DfE</a:t>
            </a:r>
            <a:r>
              <a:rPr lang="en-GB" sz="2000" dirty="0" smtClean="0"/>
              <a:t>, 2012b). This compares to 44.8% for pupils with a visual impairment or 94.2% of children more generally (</a:t>
            </a:r>
            <a:r>
              <a:rPr lang="en-GB" sz="2000" dirty="0" err="1" smtClean="0"/>
              <a:t>DfE</a:t>
            </a:r>
            <a:r>
              <a:rPr lang="en-GB" sz="2000" dirty="0" smtClean="0"/>
              <a:t>, 2012b, 2013f).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effectLst/>
              </a:rPr>
              <a:t>Sustainability/drop </a:t>
            </a:r>
            <a:r>
              <a:rPr lang="en-GB" dirty="0" smtClean="0">
                <a:effectLst/>
              </a:rPr>
              <a:t>out (FE)</a:t>
            </a:r>
            <a:endParaRPr lang="en-GB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268760"/>
            <a:ext cx="8229600" cy="4896544"/>
          </a:xfrm>
        </p:spPr>
        <p:txBody>
          <a:bodyPr/>
          <a:lstStyle/>
          <a:p>
            <a:r>
              <a:rPr lang="en-GB" sz="2400" dirty="0" smtClean="0">
                <a:effectLst/>
              </a:rPr>
              <a:t>Evidence of ‘holding’/multiple courses with little gain but justified as opportunities for social maturity</a:t>
            </a:r>
          </a:p>
          <a:p>
            <a:endParaRPr lang="en-GB" sz="2400" dirty="0" smtClean="0">
              <a:effectLst/>
            </a:endParaRPr>
          </a:p>
          <a:p>
            <a:r>
              <a:rPr lang="en-GB" sz="2400" dirty="0" smtClean="0">
                <a:effectLst/>
              </a:rPr>
              <a:t>‘deaf - suitable’ courses</a:t>
            </a:r>
          </a:p>
          <a:p>
            <a:endParaRPr lang="en-GB" sz="2400" dirty="0" smtClean="0"/>
          </a:p>
          <a:p>
            <a:r>
              <a:rPr lang="en-GB" sz="2400" dirty="0" smtClean="0">
                <a:effectLst/>
              </a:rPr>
              <a:t>Variation in support = resources, priorities and structures of provision, not a reflection of different deaf learners requiring different kinds of support.</a:t>
            </a:r>
          </a:p>
          <a:p>
            <a:endParaRPr lang="en-GB" sz="2400" dirty="0" smtClean="0">
              <a:effectLst/>
            </a:endParaRPr>
          </a:p>
          <a:p>
            <a:r>
              <a:rPr lang="en-GB" sz="2400" u="sng" dirty="0" smtClean="0">
                <a:effectLst/>
              </a:rPr>
              <a:t>Offered</a:t>
            </a:r>
            <a:r>
              <a:rPr lang="en-GB" sz="2400" dirty="0" smtClean="0">
                <a:effectLst/>
              </a:rPr>
              <a:t> choice constrained by resource/support variations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15962"/>
          </a:xfrm>
        </p:spPr>
        <p:txBody>
          <a:bodyPr/>
          <a:lstStyle/>
          <a:p>
            <a:r>
              <a:rPr lang="en-US" sz="3600" dirty="0" smtClean="0">
                <a:solidFill>
                  <a:srgbClr val="660066"/>
                </a:solidFill>
              </a:rPr>
              <a:t>Key support where variation mattered</a:t>
            </a:r>
            <a:endParaRPr lang="en-US" sz="3600" dirty="0">
              <a:solidFill>
                <a:srgbClr val="66006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914400"/>
            <a:ext cx="8229600" cy="5181600"/>
          </a:xfrm>
        </p:spPr>
        <p:txBody>
          <a:bodyPr/>
          <a:lstStyle/>
          <a:p>
            <a:r>
              <a:rPr lang="en-US" sz="2800" dirty="0" smtClean="0"/>
              <a:t>Choosing between language supports where both needed (e.g. interpretation and </a:t>
            </a:r>
            <a:r>
              <a:rPr lang="en-US" sz="2800" dirty="0" err="1" smtClean="0"/>
              <a:t>notetaking</a:t>
            </a:r>
            <a:r>
              <a:rPr lang="en-US" sz="2800" dirty="0" smtClean="0"/>
              <a:t>) or withdrawing support for some aspects of the curriculum</a:t>
            </a:r>
          </a:p>
          <a:p>
            <a:endParaRPr lang="en-US" sz="2800" dirty="0" smtClean="0"/>
          </a:p>
          <a:p>
            <a:r>
              <a:rPr lang="en-US" sz="2800" dirty="0" err="1" smtClean="0"/>
              <a:t>CSWs</a:t>
            </a:r>
            <a:endParaRPr lang="en-US" sz="2800" dirty="0" smtClean="0"/>
          </a:p>
          <a:p>
            <a:pPr lvl="1"/>
            <a:r>
              <a:rPr lang="en-US" sz="2400" dirty="0" smtClean="0"/>
              <a:t>Not enough</a:t>
            </a:r>
          </a:p>
          <a:p>
            <a:pPr lvl="1"/>
            <a:r>
              <a:rPr lang="en-US" sz="2400" dirty="0" smtClean="0"/>
              <a:t>Doing role interpreter/</a:t>
            </a:r>
            <a:r>
              <a:rPr lang="en-US" sz="2400" dirty="0" err="1" smtClean="0"/>
              <a:t>notetaker/lipspeaker</a:t>
            </a:r>
            <a:r>
              <a:rPr lang="en-US" sz="2400" dirty="0" smtClean="0"/>
              <a:t> should</a:t>
            </a:r>
          </a:p>
          <a:p>
            <a:pPr lvl="1"/>
            <a:r>
              <a:rPr lang="en-US" sz="2400" dirty="0" smtClean="0"/>
              <a:t>Extended role into inappropriate activities to fill gaps\</a:t>
            </a:r>
          </a:p>
          <a:p>
            <a:pPr lvl="1"/>
            <a:endParaRPr lang="en-US" sz="2400" dirty="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>
                <a:solidFill>
                  <a:srgbClr val="660066"/>
                </a:solidFill>
              </a:rPr>
              <a:t>Key support where variation mattered</a:t>
            </a:r>
            <a:endParaRPr lang="en-US" sz="3200" dirty="0">
              <a:solidFill>
                <a:srgbClr val="66006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Mainstream support for learners and/or support for deaf </a:t>
            </a:r>
            <a:r>
              <a:rPr lang="en-US" dirty="0" smtClean="0"/>
              <a:t>learners</a:t>
            </a:r>
          </a:p>
          <a:p>
            <a:endParaRPr lang="en-US" dirty="0" smtClean="0"/>
          </a:p>
          <a:p>
            <a:r>
              <a:rPr lang="en-US" dirty="0" smtClean="0"/>
              <a:t>Shortages of qualified teachers of the deaf </a:t>
            </a:r>
          </a:p>
          <a:p>
            <a:endParaRPr lang="en-US" dirty="0" smtClean="0"/>
          </a:p>
          <a:p>
            <a:r>
              <a:rPr lang="en-US" dirty="0" smtClean="0"/>
              <a:t>A focus on literacy or a focus on correcting English…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dirty="0" smtClean="0">
                <a:solidFill>
                  <a:srgbClr val="7030A0"/>
                </a:solidFill>
                <a:effectLst/>
              </a:rPr>
              <a:t>Emotional support defined as:</a:t>
            </a:r>
            <a:endParaRPr lang="en-GB" dirty="0">
              <a:solidFill>
                <a:srgbClr val="7030A0"/>
              </a:solidFill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5112568"/>
          </a:xfrm>
        </p:spPr>
        <p:txBody>
          <a:bodyPr/>
          <a:lstStyle/>
          <a:p>
            <a:pPr lvl="0"/>
            <a:r>
              <a:rPr lang="en-GB" dirty="0" smtClean="0">
                <a:effectLst/>
              </a:rPr>
              <a:t>Counteracting deficits in social skills and personal confidence, </a:t>
            </a:r>
          </a:p>
          <a:p>
            <a:pPr lvl="0"/>
            <a:r>
              <a:rPr lang="en-GB" dirty="0" smtClean="0">
                <a:effectLst/>
              </a:rPr>
              <a:t>supporting emerging adulthood through fostering greater autonomy and life skills,</a:t>
            </a:r>
          </a:p>
          <a:p>
            <a:pPr lvl="0"/>
            <a:r>
              <a:rPr lang="en-GB" dirty="0" smtClean="0">
                <a:effectLst/>
              </a:rPr>
              <a:t>responding to specific problems associated with families and relationships, </a:t>
            </a:r>
          </a:p>
          <a:p>
            <a:pPr lvl="0"/>
            <a:r>
              <a:rPr lang="en-GB" dirty="0" smtClean="0">
                <a:effectLst/>
              </a:rPr>
              <a:t>fostering personal well-being, </a:t>
            </a:r>
          </a:p>
          <a:p>
            <a:pPr lvl="0"/>
            <a:r>
              <a:rPr lang="en-GB" dirty="0" smtClean="0">
                <a:effectLst/>
              </a:rPr>
              <a:t>identifying and responding to more serious mental health difficulties.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 smtClean="0">
                <a:solidFill>
                  <a:srgbClr val="7030A0"/>
                </a:solidFill>
                <a:effectLst/>
              </a:rPr>
              <a:t>Social, emotional needs: continua of approach</a:t>
            </a:r>
            <a:endParaRPr lang="en-GB" sz="3600" b="1" dirty="0">
              <a:solidFill>
                <a:srgbClr val="7030A0"/>
              </a:solidFill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/>
          <a:lstStyle/>
          <a:p>
            <a:r>
              <a:rPr lang="en-GB" dirty="0" smtClean="0">
                <a:effectLst/>
              </a:rPr>
              <a:t>Deliberate curricula </a:t>
            </a:r>
            <a:r>
              <a:rPr lang="en-GB" dirty="0" smtClean="0">
                <a:solidFill>
                  <a:srgbClr val="7030A0"/>
                </a:solidFill>
                <a:effectLst/>
              </a:rPr>
              <a:t>Vs</a:t>
            </a:r>
            <a:r>
              <a:rPr lang="en-GB" dirty="0" smtClean="0">
                <a:effectLst/>
              </a:rPr>
              <a:t> implied acquisition </a:t>
            </a:r>
          </a:p>
          <a:p>
            <a:endParaRPr lang="en-GB" dirty="0" smtClean="0">
              <a:effectLst/>
            </a:endParaRPr>
          </a:p>
          <a:p>
            <a:r>
              <a:rPr lang="en-GB" dirty="0" smtClean="0">
                <a:effectLst/>
              </a:rPr>
              <a:t>Part of package in meeting learning needs </a:t>
            </a:r>
            <a:r>
              <a:rPr lang="en-GB" dirty="0" smtClean="0">
                <a:solidFill>
                  <a:srgbClr val="7030A0"/>
                </a:solidFill>
                <a:effectLst/>
              </a:rPr>
              <a:t>Vs</a:t>
            </a:r>
            <a:r>
              <a:rPr lang="en-GB" dirty="0" smtClean="0">
                <a:effectLst/>
              </a:rPr>
              <a:t> seen as specialist and extra</a:t>
            </a:r>
          </a:p>
          <a:p>
            <a:endParaRPr lang="en-GB" dirty="0" smtClean="0">
              <a:effectLst/>
            </a:endParaRPr>
          </a:p>
          <a:p>
            <a:r>
              <a:rPr lang="en-GB" dirty="0" smtClean="0">
                <a:effectLst/>
              </a:rPr>
              <a:t>Peer support </a:t>
            </a:r>
            <a:r>
              <a:rPr lang="en-GB" dirty="0" smtClean="0">
                <a:solidFill>
                  <a:srgbClr val="7030A0"/>
                </a:solidFill>
                <a:effectLst/>
              </a:rPr>
              <a:t>Vs</a:t>
            </a:r>
            <a:r>
              <a:rPr lang="en-GB" dirty="0" smtClean="0">
                <a:effectLst/>
              </a:rPr>
              <a:t> professional support</a:t>
            </a:r>
          </a:p>
          <a:p>
            <a:endParaRPr lang="en-GB" dirty="0" smtClean="0">
              <a:effectLst/>
            </a:endParaRPr>
          </a:p>
          <a:p>
            <a:r>
              <a:rPr lang="en-GB" dirty="0" smtClean="0">
                <a:effectLst/>
              </a:rPr>
              <a:t>Direct communication vital </a:t>
            </a:r>
            <a:r>
              <a:rPr lang="en-GB" dirty="0" smtClean="0">
                <a:solidFill>
                  <a:srgbClr val="7030A0"/>
                </a:solidFill>
                <a:effectLst/>
              </a:rPr>
              <a:t>Vs</a:t>
            </a:r>
            <a:r>
              <a:rPr lang="en-GB" dirty="0" smtClean="0">
                <a:effectLst/>
              </a:rPr>
              <a:t> part of usual FE approach</a:t>
            </a:r>
            <a:endParaRPr lang="en-GB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4896544" cy="648072"/>
          </a:xfrm>
        </p:spPr>
        <p:txBody>
          <a:bodyPr/>
          <a:lstStyle/>
          <a:p>
            <a:pPr algn="l"/>
            <a:r>
              <a:rPr lang="en-GB" dirty="0" smtClean="0">
                <a:solidFill>
                  <a:srgbClr val="7030A0"/>
                </a:solidFill>
                <a:effectLst/>
              </a:rPr>
              <a:t>The Young People</a:t>
            </a:r>
            <a:endParaRPr lang="en-GB" dirty="0">
              <a:solidFill>
                <a:srgbClr val="7030A0"/>
              </a:solidFill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5040560"/>
          </a:xfrm>
        </p:spPr>
        <p:txBody>
          <a:bodyPr/>
          <a:lstStyle/>
          <a:p>
            <a:r>
              <a:rPr lang="en-GB" sz="2800" dirty="0" smtClean="0">
                <a:effectLst/>
              </a:rPr>
              <a:t>Huge aspiration and ambition</a:t>
            </a:r>
          </a:p>
          <a:p>
            <a:r>
              <a:rPr lang="en-GB" sz="2800" dirty="0" smtClean="0">
                <a:effectLst/>
              </a:rPr>
              <a:t>Being ‘deaf’ is not a problem,</a:t>
            </a:r>
          </a:p>
          <a:p>
            <a:pPr>
              <a:buNone/>
            </a:pPr>
            <a:r>
              <a:rPr lang="en-GB" sz="2800" dirty="0" smtClean="0">
                <a:effectLst/>
              </a:rPr>
              <a:t>	 but access and language</a:t>
            </a:r>
          </a:p>
          <a:p>
            <a:pPr>
              <a:buNone/>
            </a:pPr>
            <a:r>
              <a:rPr lang="en-GB" sz="2800" dirty="0" smtClean="0">
                <a:effectLst/>
              </a:rPr>
              <a:t> 	support might be</a:t>
            </a:r>
          </a:p>
          <a:p>
            <a:r>
              <a:rPr lang="en-GB" sz="2800" dirty="0" smtClean="0">
                <a:effectLst/>
              </a:rPr>
              <a:t>Calibration of ambitions</a:t>
            </a:r>
          </a:p>
          <a:p>
            <a:pPr>
              <a:buNone/>
            </a:pPr>
            <a:r>
              <a:rPr lang="en-GB" sz="2800" dirty="0" smtClean="0">
                <a:effectLst/>
              </a:rPr>
              <a:t>	 was problematic</a:t>
            </a:r>
          </a:p>
          <a:p>
            <a:r>
              <a:rPr lang="en-GB" sz="2800" dirty="0" smtClean="0">
                <a:effectLst/>
              </a:rPr>
              <a:t>Not enough ‘real’ rather than abstract learning</a:t>
            </a:r>
          </a:p>
          <a:p>
            <a:r>
              <a:rPr lang="en-GB" sz="2800" dirty="0" smtClean="0">
                <a:effectLst/>
              </a:rPr>
              <a:t>Can do support vital</a:t>
            </a:r>
          </a:p>
          <a:p>
            <a:r>
              <a:rPr lang="en-GB" sz="2800" dirty="0" smtClean="0">
                <a:effectLst/>
              </a:rPr>
              <a:t>Not enough good quality information and opportunities to explore</a:t>
            </a:r>
            <a:endParaRPr lang="en-GB" sz="2800" dirty="0">
              <a:effectLst/>
            </a:endParaRPr>
          </a:p>
        </p:txBody>
      </p:sp>
      <p:pic>
        <p:nvPicPr>
          <p:cNvPr id="4" name="Picture 3" descr="C:\Users\Ali\Pictures\Photos\Photo_2010\IMG00223-20100718-164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692696"/>
            <a:ext cx="3419872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effectLst/>
              </a:rPr>
              <a:t>From the young people</a:t>
            </a:r>
            <a:endParaRPr lang="en-GB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268760"/>
            <a:ext cx="8229600" cy="4968552"/>
          </a:xfrm>
        </p:spPr>
        <p:txBody>
          <a:bodyPr/>
          <a:lstStyle/>
          <a:p>
            <a:r>
              <a:rPr lang="en-GB" sz="2000" i="1" dirty="0" smtClean="0">
                <a:effectLst/>
              </a:rPr>
              <a:t>I’m behind those hearing students and they seem to have their work done quicker. I have to try to keep up and they know and understand why I am slower than they are. How to speed this up, I don’t know.</a:t>
            </a:r>
            <a:endParaRPr lang="en-GB" sz="2000" dirty="0" smtClean="0">
              <a:effectLst/>
            </a:endParaRPr>
          </a:p>
          <a:p>
            <a:endParaRPr lang="en-GB" dirty="0" smtClean="0">
              <a:effectLst/>
            </a:endParaRPr>
          </a:p>
          <a:p>
            <a:r>
              <a:rPr lang="en-GB" sz="2000" i="1" dirty="0" smtClean="0">
                <a:effectLst/>
              </a:rPr>
              <a:t>I want to be the boss in the car body shop like the manager.  I want to be able to tell people what to do, sort out wages and pay invoices.  I know it’s going to be difficult… but who knows, maybe one day.</a:t>
            </a:r>
          </a:p>
          <a:p>
            <a:endParaRPr lang="en-GB" sz="2400" i="1" dirty="0" smtClean="0">
              <a:effectLst/>
            </a:endParaRPr>
          </a:p>
          <a:p>
            <a:r>
              <a:rPr lang="en-GB" sz="2000" i="1" dirty="0" smtClean="0">
                <a:effectLst/>
              </a:rPr>
              <a:t>Well, before I wanted to be like a pilot … on aeroplanes, but I know with me being deaf I cannot achieve that, but I’m happy doing what I’m doing as I’m very comfortable in this path.  At the moment I know finding a job can be difficult but I need to achieve these qualifications first.</a:t>
            </a:r>
            <a:endParaRPr lang="en-GB" sz="2000" dirty="0" smtClean="0">
              <a:effectLst/>
            </a:endParaRPr>
          </a:p>
          <a:p>
            <a:endParaRPr lang="en-GB" sz="2400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5544616"/>
          </a:xfrm>
        </p:spPr>
        <p:txBody>
          <a:bodyPr/>
          <a:lstStyle/>
          <a:p>
            <a:pPr>
              <a:buNone/>
            </a:pPr>
            <a:r>
              <a:rPr lang="en-GB" sz="2000" dirty="0" smtClean="0"/>
              <a:t>	</a:t>
            </a:r>
          </a:p>
          <a:p>
            <a:pPr>
              <a:buNone/>
            </a:pPr>
            <a:endParaRPr lang="en-GB" sz="2000" dirty="0" smtClean="0"/>
          </a:p>
          <a:p>
            <a:pPr>
              <a:buNone/>
            </a:pPr>
            <a:endParaRPr lang="en-GB" sz="2000" dirty="0" smtClean="0"/>
          </a:p>
          <a:p>
            <a:pPr>
              <a:buNone/>
            </a:pPr>
            <a:endParaRPr lang="en-GB" sz="2000" dirty="0" smtClean="0"/>
          </a:p>
          <a:p>
            <a:pPr>
              <a:buNone/>
            </a:pPr>
            <a:r>
              <a:rPr lang="en-GB" sz="2000" dirty="0" smtClean="0">
                <a:effectLst/>
              </a:rPr>
              <a:t>Young, A., Squires, G., Oram, R., Sutherland,</a:t>
            </a:r>
          </a:p>
          <a:p>
            <a:pPr>
              <a:buNone/>
            </a:pPr>
            <a:r>
              <a:rPr lang="en-GB" sz="2000" dirty="0" smtClean="0">
                <a:effectLst/>
              </a:rPr>
              <a:t> H., Hartley, R. (2014) Further Education as </a:t>
            </a:r>
          </a:p>
          <a:p>
            <a:pPr>
              <a:buNone/>
            </a:pPr>
            <a:r>
              <a:rPr lang="en-GB" sz="2000" dirty="0" smtClean="0">
                <a:effectLst/>
              </a:rPr>
              <a:t>Post-Secondary Destination for Deaf and </a:t>
            </a:r>
          </a:p>
          <a:p>
            <a:pPr>
              <a:buNone/>
            </a:pPr>
            <a:r>
              <a:rPr lang="en-GB" sz="2000" dirty="0" smtClean="0">
                <a:effectLst/>
              </a:rPr>
              <a:t>Hard of Hearing Young People: A Review of the Literature and Analysis of Official Statistics in England.  Deafness and Education International (early view). </a:t>
            </a:r>
            <a:r>
              <a:rPr lang="en-GB" sz="2000" dirty="0" err="1" smtClean="0">
                <a:effectLst/>
              </a:rPr>
              <a:t>DOI</a:t>
            </a:r>
            <a:r>
              <a:rPr lang="en-GB" sz="2000" dirty="0" smtClean="0">
                <a:effectLst/>
              </a:rPr>
              <a:t>: 10.1179/1557069X14Y.0000000042</a:t>
            </a:r>
          </a:p>
          <a:p>
            <a:pPr>
              <a:buNone/>
            </a:pPr>
            <a:endParaRPr lang="en-GB" sz="2000" dirty="0" smtClean="0"/>
          </a:p>
          <a:p>
            <a:pPr algn="ctr">
              <a:buNone/>
            </a:pPr>
            <a:r>
              <a:rPr lang="en-GB" sz="2000" dirty="0" smtClean="0"/>
              <a:t>	</a:t>
            </a:r>
            <a:r>
              <a:rPr lang="en-GB" sz="3600" dirty="0" smtClean="0">
                <a:effectLst/>
              </a:rPr>
              <a:t>Full Final report, Lay Summary (</a:t>
            </a:r>
            <a:r>
              <a:rPr lang="en-GB" sz="3600" dirty="0" err="1" smtClean="0">
                <a:effectLst/>
              </a:rPr>
              <a:t>BSL</a:t>
            </a:r>
            <a:r>
              <a:rPr lang="en-GB" sz="3600" dirty="0" smtClean="0">
                <a:effectLst/>
              </a:rPr>
              <a:t>), Lay Summary (English) available at: </a:t>
            </a:r>
            <a:r>
              <a:rPr lang="en-GB" sz="3600" u="sng" dirty="0" smtClean="0">
                <a:effectLst/>
                <a:hlinkClick r:id="rId2"/>
              </a:rPr>
              <a:t>www.ndcs.org.uk/research</a:t>
            </a:r>
            <a:r>
              <a:rPr lang="en-GB" sz="3600" dirty="0" smtClean="0">
                <a:effectLst/>
              </a:rPr>
              <a:t>. </a:t>
            </a:r>
          </a:p>
          <a:p>
            <a:pPr>
              <a:buNone/>
            </a:pPr>
            <a:endParaRPr lang="en-GB" sz="2000" dirty="0">
              <a:effectLst/>
            </a:endParaRPr>
          </a:p>
        </p:txBody>
      </p:sp>
      <p:pic>
        <p:nvPicPr>
          <p:cNvPr id="4" name="Content Placeholder 3" descr="DSCN017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6084168" y="1196752"/>
            <a:ext cx="2540100" cy="190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djustmentmodels">
  <a:themeElements>
    <a:clrScheme name="adjustmentmodel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djustmentmodel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djustmentmodel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djustmentmodel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djustmentmodel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djustmentmodel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djustmentmodel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djustmentmodel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djustmentmodel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djustmentmodel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djustmentmodel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djustmentmodel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djustmentmodel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djustmentmodel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edtalk+_jan_06_AY">
  <a:themeElements>
    <a:clrScheme name="edtalk+_jan_06_A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dtalk+_jan_06_A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talk+_jan_06_A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talk+_jan_06_A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talk+_jan_06_A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talk+_jan_06_A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talk+_jan_06_A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talk+_jan_06_A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talk+_jan_06_A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talk+_jan_06_A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talk+_jan_06_A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talk+_jan_06_A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talk+_jan_06_A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talk+_jan_06_A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edtalk+_jan_06_AY">
  <a:themeElements>
    <a:clrScheme name="edtalk+_jan_06_A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dtalk+_jan_06_A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talk+_jan_06_A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talk+_jan_06_A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talk+_jan_06_A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talk+_jan_06_A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talk+_jan_06_A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talk+_jan_06_A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talk+_jan_06_A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talk+_jan_06_A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talk+_jan_06_A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talk+_jan_06_A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talk+_jan_06_A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talk+_jan_06_A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1348</Words>
  <Application>Microsoft Macintosh PowerPoint</Application>
  <PresentationFormat>On-screen Show (4:3)</PresentationFormat>
  <Paragraphs>155</Paragraphs>
  <Slides>19</Slides>
  <Notes>2</Notes>
  <HiddenSlides>0</HiddenSlides>
  <MMClips>0</MMClips>
  <ScaleCrop>false</ScaleCrop>
  <HeadingPairs>
    <vt:vector size="4" baseType="variant">
      <vt:variant>
        <vt:lpstr>Design Template</vt:lpstr>
      </vt:variant>
      <vt:variant>
        <vt:i4>3</vt:i4>
      </vt:variant>
      <vt:variant>
        <vt:lpstr>Slide Titles</vt:lpstr>
      </vt:variant>
      <vt:variant>
        <vt:i4>19</vt:i4>
      </vt:variant>
    </vt:vector>
  </HeadingPairs>
  <TitlesOfParts>
    <vt:vector size="22" baseType="lpstr">
      <vt:lpstr>adjustmentmodels</vt:lpstr>
      <vt:lpstr>1_edtalk+_jan_06_AY</vt:lpstr>
      <vt:lpstr>edtalk+_jan_06_AY</vt:lpstr>
      <vt:lpstr> Post 16 and Further Education for Deaf Young People in England </vt:lpstr>
      <vt:lpstr>Slide 2</vt:lpstr>
      <vt:lpstr>Given aim and objective</vt:lpstr>
      <vt:lpstr>Slide 4</vt:lpstr>
      <vt:lpstr>Methods</vt:lpstr>
      <vt:lpstr>Team – Methods related</vt:lpstr>
      <vt:lpstr>Lit review useful for showing...</vt:lpstr>
      <vt:lpstr>Slide 8</vt:lpstr>
      <vt:lpstr>Mode of study</vt:lpstr>
      <vt:lpstr>Slide 10</vt:lpstr>
      <vt:lpstr>Reminder of attainment stats</vt:lpstr>
      <vt:lpstr>Sustainability/drop out (FE)</vt:lpstr>
      <vt:lpstr>Key support where variation mattered</vt:lpstr>
      <vt:lpstr>Key support where variation mattered</vt:lpstr>
      <vt:lpstr>Emotional support defined as:</vt:lpstr>
      <vt:lpstr>Social, emotional needs: continua of approach</vt:lpstr>
      <vt:lpstr>The Young People</vt:lpstr>
      <vt:lpstr>From the young people</vt:lpstr>
      <vt:lpstr>Slide 19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Further Education and Deaf Children/Young People in England </dc:title>
  <dc:creator>Ali</dc:creator>
  <cp:lastModifiedBy>Alys Young</cp:lastModifiedBy>
  <cp:revision>14</cp:revision>
  <dcterms:created xsi:type="dcterms:W3CDTF">2015-02-04T06:32:49Z</dcterms:created>
  <dcterms:modified xsi:type="dcterms:W3CDTF">2015-02-04T07:34:05Z</dcterms:modified>
</cp:coreProperties>
</file>