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7" r:id="rId2"/>
    <p:sldId id="261" r:id="rId3"/>
    <p:sldId id="262" r:id="rId4"/>
    <p:sldId id="273" r:id="rId5"/>
    <p:sldId id="258" r:id="rId6"/>
    <p:sldId id="260" r:id="rId7"/>
    <p:sldId id="269" r:id="rId8"/>
    <p:sldId id="272" r:id="rId9"/>
    <p:sldId id="265" r:id="rId10"/>
    <p:sldId id="263" r:id="rId11"/>
    <p:sldId id="264" r:id="rId12"/>
    <p:sldId id="270" r:id="rId13"/>
    <p:sldId id="267"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5824"/>
    <a:srgbClr val="20839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3" d="100"/>
          <a:sy n="83" d="100"/>
        </p:scale>
        <p:origin x="1536"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0F635C-D509-487C-B693-A8FAE9EFF312}" type="doc">
      <dgm:prSet loTypeId="urn:microsoft.com/office/officeart/2005/8/layout/radial5" loCatId="relationship" qsTypeId="urn:microsoft.com/office/officeart/2005/8/quickstyle/simple3" qsCatId="simple" csTypeId="urn:microsoft.com/office/officeart/2005/8/colors/accent1_2" csCatId="accent1" phldr="1"/>
      <dgm:spPr/>
      <dgm:t>
        <a:bodyPr/>
        <a:lstStyle/>
        <a:p>
          <a:endParaRPr lang="en-GB"/>
        </a:p>
      </dgm:t>
    </dgm:pt>
    <dgm:pt modelId="{3885231B-7F43-42E5-83EB-3802AE55E115}">
      <dgm:prSet phldrT="[Text]" custT="1"/>
      <dgm:spPr/>
      <dgm:t>
        <a:bodyPr/>
        <a:lstStyle/>
        <a:p>
          <a:r>
            <a:rPr lang="en-GB" sz="1600" b="1" dirty="0" smtClean="0"/>
            <a:t>Degrees of Participation</a:t>
          </a:r>
          <a:endParaRPr lang="en-GB" sz="1600" b="1" dirty="0"/>
        </a:p>
      </dgm:t>
    </dgm:pt>
    <dgm:pt modelId="{3E981E68-854E-4AA9-9C65-23BD628347D9}" type="parTrans" cxnId="{C449AF54-A972-4471-B171-74C88177C646}">
      <dgm:prSet/>
      <dgm:spPr/>
      <dgm:t>
        <a:bodyPr/>
        <a:lstStyle/>
        <a:p>
          <a:endParaRPr lang="en-GB"/>
        </a:p>
      </dgm:t>
    </dgm:pt>
    <dgm:pt modelId="{55BDAAE2-94C7-46D4-954D-803424DBCF2A}" type="sibTrans" cxnId="{C449AF54-A972-4471-B171-74C88177C646}">
      <dgm:prSet/>
      <dgm:spPr/>
      <dgm:t>
        <a:bodyPr/>
        <a:lstStyle/>
        <a:p>
          <a:endParaRPr lang="en-GB"/>
        </a:p>
      </dgm:t>
    </dgm:pt>
    <dgm:pt modelId="{EB32C42F-3A5E-48C6-A54C-04A7FBC6A2C5}">
      <dgm:prSet phldrT="[Text]" custT="1"/>
      <dgm:spPr/>
      <dgm:t>
        <a:bodyPr/>
        <a:lstStyle/>
        <a:p>
          <a:r>
            <a:rPr lang="en-GB" sz="1600" b="1" dirty="0" smtClean="0"/>
            <a:t>Assigned but informed</a:t>
          </a:r>
          <a:endParaRPr lang="en-GB" sz="1600" b="1" dirty="0"/>
        </a:p>
      </dgm:t>
    </dgm:pt>
    <dgm:pt modelId="{E4083925-250A-4DFE-B9C2-0E45DC67F4E3}" type="parTrans" cxnId="{652BBE56-3470-45F7-B049-C6762D072474}">
      <dgm:prSet/>
      <dgm:spPr/>
      <dgm:t>
        <a:bodyPr/>
        <a:lstStyle/>
        <a:p>
          <a:endParaRPr lang="en-GB"/>
        </a:p>
      </dgm:t>
    </dgm:pt>
    <dgm:pt modelId="{3591C463-361F-4710-9F63-107090EE1861}" type="sibTrans" cxnId="{652BBE56-3470-45F7-B049-C6762D072474}">
      <dgm:prSet/>
      <dgm:spPr/>
      <dgm:t>
        <a:bodyPr/>
        <a:lstStyle/>
        <a:p>
          <a:endParaRPr lang="en-GB"/>
        </a:p>
      </dgm:t>
    </dgm:pt>
    <dgm:pt modelId="{480D32F3-3125-44CB-8E9E-D0A75AD1D5F3}">
      <dgm:prSet phldrT="[Text]" custT="1"/>
      <dgm:spPr/>
      <dgm:t>
        <a:bodyPr/>
        <a:lstStyle/>
        <a:p>
          <a:r>
            <a:rPr lang="en-GB" sz="1600" b="1" dirty="0" smtClean="0"/>
            <a:t>Adult-initiated, shared decisions with young people</a:t>
          </a:r>
          <a:endParaRPr lang="en-GB" sz="1600" b="1" dirty="0"/>
        </a:p>
      </dgm:t>
    </dgm:pt>
    <dgm:pt modelId="{60715A23-7B24-4A72-908B-C19BCD93B8F2}" type="parTrans" cxnId="{BED9D325-0B89-4988-8DCF-610AE651B33E}">
      <dgm:prSet/>
      <dgm:spPr/>
      <dgm:t>
        <a:bodyPr/>
        <a:lstStyle/>
        <a:p>
          <a:endParaRPr lang="en-GB"/>
        </a:p>
      </dgm:t>
    </dgm:pt>
    <dgm:pt modelId="{D77F1FDF-9A38-43FF-8388-92C34418934C}" type="sibTrans" cxnId="{BED9D325-0B89-4988-8DCF-610AE651B33E}">
      <dgm:prSet/>
      <dgm:spPr/>
      <dgm:t>
        <a:bodyPr/>
        <a:lstStyle/>
        <a:p>
          <a:endParaRPr lang="en-GB"/>
        </a:p>
      </dgm:t>
    </dgm:pt>
    <dgm:pt modelId="{B8F55695-434D-4A17-981B-DD4440E04A23}">
      <dgm:prSet phldrT="[Text]" custT="1"/>
      <dgm:spPr/>
      <dgm:t>
        <a:bodyPr/>
        <a:lstStyle/>
        <a:p>
          <a:r>
            <a:rPr lang="en-GB" sz="1600" b="1" dirty="0" smtClean="0"/>
            <a:t>Youth-initiated and directed</a:t>
          </a:r>
          <a:endParaRPr lang="en-GB" sz="1600" b="1" dirty="0"/>
        </a:p>
      </dgm:t>
    </dgm:pt>
    <dgm:pt modelId="{F0A58B8D-D9ED-46C9-8DC7-6327E876E9AC}" type="parTrans" cxnId="{3A974D00-7A1B-488F-9641-E2A598BC7B75}">
      <dgm:prSet/>
      <dgm:spPr/>
      <dgm:t>
        <a:bodyPr/>
        <a:lstStyle/>
        <a:p>
          <a:endParaRPr lang="en-GB"/>
        </a:p>
      </dgm:t>
    </dgm:pt>
    <dgm:pt modelId="{5BDE16B3-4AB5-4B0E-BFCC-3D22825CDF4F}" type="sibTrans" cxnId="{3A974D00-7A1B-488F-9641-E2A598BC7B75}">
      <dgm:prSet/>
      <dgm:spPr/>
      <dgm:t>
        <a:bodyPr/>
        <a:lstStyle/>
        <a:p>
          <a:endParaRPr lang="en-GB"/>
        </a:p>
      </dgm:t>
    </dgm:pt>
    <dgm:pt modelId="{96156993-F910-465C-AFEB-8D5B58A46A2A}">
      <dgm:prSet phldrT="[Text]" custT="1"/>
      <dgm:spPr/>
      <dgm:t>
        <a:bodyPr/>
        <a:lstStyle/>
        <a:p>
          <a:r>
            <a:rPr lang="en-GB" sz="1600" b="1" dirty="0" smtClean="0"/>
            <a:t>Youth initiated, shared decisions with adults</a:t>
          </a:r>
          <a:endParaRPr lang="en-GB" sz="1600" b="1" dirty="0"/>
        </a:p>
      </dgm:t>
    </dgm:pt>
    <dgm:pt modelId="{5FA0F2D1-E87F-462C-BB73-57ED9A864150}" type="parTrans" cxnId="{03E977AA-4716-46B8-A342-D69524BD0083}">
      <dgm:prSet/>
      <dgm:spPr/>
      <dgm:t>
        <a:bodyPr/>
        <a:lstStyle/>
        <a:p>
          <a:endParaRPr lang="en-GB"/>
        </a:p>
      </dgm:t>
    </dgm:pt>
    <dgm:pt modelId="{D9288E08-A86C-40B1-BFE9-D9175F1DBAF7}" type="sibTrans" cxnId="{03E977AA-4716-46B8-A342-D69524BD0083}">
      <dgm:prSet/>
      <dgm:spPr/>
      <dgm:t>
        <a:bodyPr/>
        <a:lstStyle/>
        <a:p>
          <a:endParaRPr lang="en-GB"/>
        </a:p>
      </dgm:t>
    </dgm:pt>
    <dgm:pt modelId="{326C59B0-8232-4052-B0CD-64DC2E15636D}">
      <dgm:prSet custT="1"/>
      <dgm:spPr/>
      <dgm:t>
        <a:bodyPr/>
        <a:lstStyle/>
        <a:p>
          <a:r>
            <a:rPr lang="en-GB" sz="1600" b="1" dirty="0" smtClean="0"/>
            <a:t>Consulted and informed</a:t>
          </a:r>
          <a:endParaRPr lang="en-GB" sz="1600" b="1" dirty="0"/>
        </a:p>
      </dgm:t>
    </dgm:pt>
    <dgm:pt modelId="{2200CFBF-044D-449E-96A3-1855066C5184}" type="parTrans" cxnId="{82B9DEB4-00B0-4B89-8D69-6D54857A868A}">
      <dgm:prSet/>
      <dgm:spPr/>
      <dgm:t>
        <a:bodyPr/>
        <a:lstStyle/>
        <a:p>
          <a:endParaRPr lang="en-GB"/>
        </a:p>
      </dgm:t>
    </dgm:pt>
    <dgm:pt modelId="{B150F7B8-482B-4C5F-8A2C-63C7E14A701C}" type="sibTrans" cxnId="{82B9DEB4-00B0-4B89-8D69-6D54857A868A}">
      <dgm:prSet/>
      <dgm:spPr/>
      <dgm:t>
        <a:bodyPr/>
        <a:lstStyle/>
        <a:p>
          <a:endParaRPr lang="en-GB"/>
        </a:p>
      </dgm:t>
    </dgm:pt>
    <dgm:pt modelId="{89B0CEA4-D5DE-45F3-8910-CF71846794D5}" type="pres">
      <dgm:prSet presAssocID="{D60F635C-D509-487C-B693-A8FAE9EFF312}" presName="Name0" presStyleCnt="0">
        <dgm:presLayoutVars>
          <dgm:chMax val="1"/>
          <dgm:dir/>
          <dgm:animLvl val="ctr"/>
          <dgm:resizeHandles val="exact"/>
        </dgm:presLayoutVars>
      </dgm:prSet>
      <dgm:spPr/>
      <dgm:t>
        <a:bodyPr/>
        <a:lstStyle/>
        <a:p>
          <a:endParaRPr lang="en-GB"/>
        </a:p>
      </dgm:t>
    </dgm:pt>
    <dgm:pt modelId="{3E749B0C-EA48-42CF-A1E1-B01D0815003F}" type="pres">
      <dgm:prSet presAssocID="{3885231B-7F43-42E5-83EB-3802AE55E115}" presName="centerShape" presStyleLbl="node0" presStyleIdx="0" presStyleCnt="1" custScaleX="162591" custScaleY="148031"/>
      <dgm:spPr/>
      <dgm:t>
        <a:bodyPr/>
        <a:lstStyle/>
        <a:p>
          <a:endParaRPr lang="en-GB"/>
        </a:p>
      </dgm:t>
    </dgm:pt>
    <dgm:pt modelId="{440459DD-A318-4F58-8DF9-E714F4DE471B}" type="pres">
      <dgm:prSet presAssocID="{E4083925-250A-4DFE-B9C2-0E45DC67F4E3}" presName="parTrans" presStyleLbl="sibTrans2D1" presStyleIdx="0" presStyleCnt="5"/>
      <dgm:spPr/>
      <dgm:t>
        <a:bodyPr/>
        <a:lstStyle/>
        <a:p>
          <a:endParaRPr lang="en-GB"/>
        </a:p>
      </dgm:t>
    </dgm:pt>
    <dgm:pt modelId="{DB170306-74E4-47A2-818B-C08B8E94B422}" type="pres">
      <dgm:prSet presAssocID="{E4083925-250A-4DFE-B9C2-0E45DC67F4E3}" presName="connectorText" presStyleLbl="sibTrans2D1" presStyleIdx="0" presStyleCnt="5"/>
      <dgm:spPr/>
      <dgm:t>
        <a:bodyPr/>
        <a:lstStyle/>
        <a:p>
          <a:endParaRPr lang="en-GB"/>
        </a:p>
      </dgm:t>
    </dgm:pt>
    <dgm:pt modelId="{59C7B521-F709-49C8-B451-4ABE86C175DC}" type="pres">
      <dgm:prSet presAssocID="{EB32C42F-3A5E-48C6-A54C-04A7FBC6A2C5}" presName="node" presStyleLbl="node1" presStyleIdx="0" presStyleCnt="5" custScaleX="120848" custScaleY="108038">
        <dgm:presLayoutVars>
          <dgm:bulletEnabled val="1"/>
        </dgm:presLayoutVars>
      </dgm:prSet>
      <dgm:spPr/>
      <dgm:t>
        <a:bodyPr/>
        <a:lstStyle/>
        <a:p>
          <a:endParaRPr lang="en-GB"/>
        </a:p>
      </dgm:t>
    </dgm:pt>
    <dgm:pt modelId="{7DB9A345-91B3-4814-B324-5C3C740FD4DF}" type="pres">
      <dgm:prSet presAssocID="{60715A23-7B24-4A72-908B-C19BCD93B8F2}" presName="parTrans" presStyleLbl="sibTrans2D1" presStyleIdx="1" presStyleCnt="5"/>
      <dgm:spPr/>
      <dgm:t>
        <a:bodyPr/>
        <a:lstStyle/>
        <a:p>
          <a:endParaRPr lang="en-GB"/>
        </a:p>
      </dgm:t>
    </dgm:pt>
    <dgm:pt modelId="{CADD7896-6DE4-4EBF-96AE-D3B4EDBADB0C}" type="pres">
      <dgm:prSet presAssocID="{60715A23-7B24-4A72-908B-C19BCD93B8F2}" presName="connectorText" presStyleLbl="sibTrans2D1" presStyleIdx="1" presStyleCnt="5"/>
      <dgm:spPr/>
      <dgm:t>
        <a:bodyPr/>
        <a:lstStyle/>
        <a:p>
          <a:endParaRPr lang="en-GB"/>
        </a:p>
      </dgm:t>
    </dgm:pt>
    <dgm:pt modelId="{4442FE98-1D2B-4A76-A047-4754B5F010FF}" type="pres">
      <dgm:prSet presAssocID="{480D32F3-3125-44CB-8E9E-D0A75AD1D5F3}" presName="node" presStyleLbl="node1" presStyleIdx="1" presStyleCnt="5" custScaleX="126435" custScaleY="120316">
        <dgm:presLayoutVars>
          <dgm:bulletEnabled val="1"/>
        </dgm:presLayoutVars>
      </dgm:prSet>
      <dgm:spPr/>
      <dgm:t>
        <a:bodyPr/>
        <a:lstStyle/>
        <a:p>
          <a:endParaRPr lang="en-GB"/>
        </a:p>
      </dgm:t>
    </dgm:pt>
    <dgm:pt modelId="{493B8F58-50B5-4CFC-A639-74CF2C381FA0}" type="pres">
      <dgm:prSet presAssocID="{F0A58B8D-D9ED-46C9-8DC7-6327E876E9AC}" presName="parTrans" presStyleLbl="sibTrans2D1" presStyleIdx="2" presStyleCnt="5"/>
      <dgm:spPr/>
      <dgm:t>
        <a:bodyPr/>
        <a:lstStyle/>
        <a:p>
          <a:endParaRPr lang="en-GB"/>
        </a:p>
      </dgm:t>
    </dgm:pt>
    <dgm:pt modelId="{0AABCD27-59D5-4F96-86B1-8EDFF041655A}" type="pres">
      <dgm:prSet presAssocID="{F0A58B8D-D9ED-46C9-8DC7-6327E876E9AC}" presName="connectorText" presStyleLbl="sibTrans2D1" presStyleIdx="2" presStyleCnt="5"/>
      <dgm:spPr/>
      <dgm:t>
        <a:bodyPr/>
        <a:lstStyle/>
        <a:p>
          <a:endParaRPr lang="en-GB"/>
        </a:p>
      </dgm:t>
    </dgm:pt>
    <dgm:pt modelId="{55CF2616-61C7-40E9-A500-475BFBFDB983}" type="pres">
      <dgm:prSet presAssocID="{B8F55695-434D-4A17-981B-DD4440E04A23}" presName="node" presStyleLbl="node1" presStyleIdx="2" presStyleCnt="5" custScaleX="110403" custScaleY="109044">
        <dgm:presLayoutVars>
          <dgm:bulletEnabled val="1"/>
        </dgm:presLayoutVars>
      </dgm:prSet>
      <dgm:spPr/>
      <dgm:t>
        <a:bodyPr/>
        <a:lstStyle/>
        <a:p>
          <a:endParaRPr lang="en-GB"/>
        </a:p>
      </dgm:t>
    </dgm:pt>
    <dgm:pt modelId="{719E0817-1728-478A-AADE-3D7D5E52CF26}" type="pres">
      <dgm:prSet presAssocID="{5FA0F2D1-E87F-462C-BB73-57ED9A864150}" presName="parTrans" presStyleLbl="sibTrans2D1" presStyleIdx="3" presStyleCnt="5"/>
      <dgm:spPr/>
      <dgm:t>
        <a:bodyPr/>
        <a:lstStyle/>
        <a:p>
          <a:endParaRPr lang="en-GB"/>
        </a:p>
      </dgm:t>
    </dgm:pt>
    <dgm:pt modelId="{C234C18D-49D3-4030-B749-B37A479E6089}" type="pres">
      <dgm:prSet presAssocID="{5FA0F2D1-E87F-462C-BB73-57ED9A864150}" presName="connectorText" presStyleLbl="sibTrans2D1" presStyleIdx="3" presStyleCnt="5"/>
      <dgm:spPr/>
      <dgm:t>
        <a:bodyPr/>
        <a:lstStyle/>
        <a:p>
          <a:endParaRPr lang="en-GB"/>
        </a:p>
      </dgm:t>
    </dgm:pt>
    <dgm:pt modelId="{845A9BD5-C676-40AF-91D8-B7EC57260E85}" type="pres">
      <dgm:prSet presAssocID="{96156993-F910-465C-AFEB-8D5B58A46A2A}" presName="node" presStyleLbl="node1" presStyleIdx="3" presStyleCnt="5" custScaleX="118264" custScaleY="110312">
        <dgm:presLayoutVars>
          <dgm:bulletEnabled val="1"/>
        </dgm:presLayoutVars>
      </dgm:prSet>
      <dgm:spPr/>
      <dgm:t>
        <a:bodyPr/>
        <a:lstStyle/>
        <a:p>
          <a:endParaRPr lang="en-GB"/>
        </a:p>
      </dgm:t>
    </dgm:pt>
    <dgm:pt modelId="{5D902470-8B17-45D4-9932-9F7567436CE8}" type="pres">
      <dgm:prSet presAssocID="{2200CFBF-044D-449E-96A3-1855066C5184}" presName="parTrans" presStyleLbl="sibTrans2D1" presStyleIdx="4" presStyleCnt="5"/>
      <dgm:spPr/>
      <dgm:t>
        <a:bodyPr/>
        <a:lstStyle/>
        <a:p>
          <a:endParaRPr lang="en-GB"/>
        </a:p>
      </dgm:t>
    </dgm:pt>
    <dgm:pt modelId="{528D889B-8840-4603-AAE1-287AE6E73942}" type="pres">
      <dgm:prSet presAssocID="{2200CFBF-044D-449E-96A3-1855066C5184}" presName="connectorText" presStyleLbl="sibTrans2D1" presStyleIdx="4" presStyleCnt="5"/>
      <dgm:spPr/>
      <dgm:t>
        <a:bodyPr/>
        <a:lstStyle/>
        <a:p>
          <a:endParaRPr lang="en-GB"/>
        </a:p>
      </dgm:t>
    </dgm:pt>
    <dgm:pt modelId="{9E5D087C-0C60-4B40-BBCA-1BEB66135490}" type="pres">
      <dgm:prSet presAssocID="{326C59B0-8232-4052-B0CD-64DC2E15636D}" presName="node" presStyleLbl="node1" presStyleIdx="4" presStyleCnt="5" custScaleX="116630" custScaleY="113230">
        <dgm:presLayoutVars>
          <dgm:bulletEnabled val="1"/>
        </dgm:presLayoutVars>
      </dgm:prSet>
      <dgm:spPr/>
      <dgm:t>
        <a:bodyPr/>
        <a:lstStyle/>
        <a:p>
          <a:endParaRPr lang="en-GB"/>
        </a:p>
      </dgm:t>
    </dgm:pt>
  </dgm:ptLst>
  <dgm:cxnLst>
    <dgm:cxn modelId="{C449AF54-A972-4471-B171-74C88177C646}" srcId="{D60F635C-D509-487C-B693-A8FAE9EFF312}" destId="{3885231B-7F43-42E5-83EB-3802AE55E115}" srcOrd="0" destOrd="0" parTransId="{3E981E68-854E-4AA9-9C65-23BD628347D9}" sibTransId="{55BDAAE2-94C7-46D4-954D-803424DBCF2A}"/>
    <dgm:cxn modelId="{82B9DEB4-00B0-4B89-8D69-6D54857A868A}" srcId="{3885231B-7F43-42E5-83EB-3802AE55E115}" destId="{326C59B0-8232-4052-B0CD-64DC2E15636D}" srcOrd="4" destOrd="0" parTransId="{2200CFBF-044D-449E-96A3-1855066C5184}" sibTransId="{B150F7B8-482B-4C5F-8A2C-63C7E14A701C}"/>
    <dgm:cxn modelId="{7BEB8D04-AAB4-4A31-A99B-480D05AE2957}" type="presOf" srcId="{3885231B-7F43-42E5-83EB-3802AE55E115}" destId="{3E749B0C-EA48-42CF-A1E1-B01D0815003F}" srcOrd="0" destOrd="0" presId="urn:microsoft.com/office/officeart/2005/8/layout/radial5"/>
    <dgm:cxn modelId="{5BBCDA34-0BC1-466F-813D-723BF256131A}" type="presOf" srcId="{326C59B0-8232-4052-B0CD-64DC2E15636D}" destId="{9E5D087C-0C60-4B40-BBCA-1BEB66135490}" srcOrd="0" destOrd="0" presId="urn:microsoft.com/office/officeart/2005/8/layout/radial5"/>
    <dgm:cxn modelId="{D06AF493-97F2-47CE-97B2-69F2580AF675}" type="presOf" srcId="{EB32C42F-3A5E-48C6-A54C-04A7FBC6A2C5}" destId="{59C7B521-F709-49C8-B451-4ABE86C175DC}" srcOrd="0" destOrd="0" presId="urn:microsoft.com/office/officeart/2005/8/layout/radial5"/>
    <dgm:cxn modelId="{1BD35EF3-CACE-4DDA-BA89-AF81AE7941A7}" type="presOf" srcId="{96156993-F910-465C-AFEB-8D5B58A46A2A}" destId="{845A9BD5-C676-40AF-91D8-B7EC57260E85}" srcOrd="0" destOrd="0" presId="urn:microsoft.com/office/officeart/2005/8/layout/radial5"/>
    <dgm:cxn modelId="{BED9D325-0B89-4988-8DCF-610AE651B33E}" srcId="{3885231B-7F43-42E5-83EB-3802AE55E115}" destId="{480D32F3-3125-44CB-8E9E-D0A75AD1D5F3}" srcOrd="1" destOrd="0" parTransId="{60715A23-7B24-4A72-908B-C19BCD93B8F2}" sibTransId="{D77F1FDF-9A38-43FF-8388-92C34418934C}"/>
    <dgm:cxn modelId="{F2816606-5F70-42EC-8609-B5875FFC83AA}" type="presOf" srcId="{60715A23-7B24-4A72-908B-C19BCD93B8F2}" destId="{CADD7896-6DE4-4EBF-96AE-D3B4EDBADB0C}" srcOrd="1" destOrd="0" presId="urn:microsoft.com/office/officeart/2005/8/layout/radial5"/>
    <dgm:cxn modelId="{B0B727DE-2CC0-47A7-BBA9-6F14BF4DFC0E}" type="presOf" srcId="{480D32F3-3125-44CB-8E9E-D0A75AD1D5F3}" destId="{4442FE98-1D2B-4A76-A047-4754B5F010FF}" srcOrd="0" destOrd="0" presId="urn:microsoft.com/office/officeart/2005/8/layout/radial5"/>
    <dgm:cxn modelId="{3A974D00-7A1B-488F-9641-E2A598BC7B75}" srcId="{3885231B-7F43-42E5-83EB-3802AE55E115}" destId="{B8F55695-434D-4A17-981B-DD4440E04A23}" srcOrd="2" destOrd="0" parTransId="{F0A58B8D-D9ED-46C9-8DC7-6327E876E9AC}" sibTransId="{5BDE16B3-4AB5-4B0E-BFCC-3D22825CDF4F}"/>
    <dgm:cxn modelId="{AD2F2740-8010-4F13-8CE1-FC25A697B873}" type="presOf" srcId="{2200CFBF-044D-449E-96A3-1855066C5184}" destId="{528D889B-8840-4603-AAE1-287AE6E73942}" srcOrd="1" destOrd="0" presId="urn:microsoft.com/office/officeart/2005/8/layout/radial5"/>
    <dgm:cxn modelId="{652BBE56-3470-45F7-B049-C6762D072474}" srcId="{3885231B-7F43-42E5-83EB-3802AE55E115}" destId="{EB32C42F-3A5E-48C6-A54C-04A7FBC6A2C5}" srcOrd="0" destOrd="0" parTransId="{E4083925-250A-4DFE-B9C2-0E45DC67F4E3}" sibTransId="{3591C463-361F-4710-9F63-107090EE1861}"/>
    <dgm:cxn modelId="{6997CCEA-3CCD-426A-9D68-B11B9FF36B7E}" type="presOf" srcId="{B8F55695-434D-4A17-981B-DD4440E04A23}" destId="{55CF2616-61C7-40E9-A500-475BFBFDB983}" srcOrd="0" destOrd="0" presId="urn:microsoft.com/office/officeart/2005/8/layout/radial5"/>
    <dgm:cxn modelId="{DE53D6F1-2B16-4B7E-98D0-7B6B4A01982E}" type="presOf" srcId="{D60F635C-D509-487C-B693-A8FAE9EFF312}" destId="{89B0CEA4-D5DE-45F3-8910-CF71846794D5}" srcOrd="0" destOrd="0" presId="urn:microsoft.com/office/officeart/2005/8/layout/radial5"/>
    <dgm:cxn modelId="{A26D0862-6C24-4D5C-9581-DDA1C850FA53}" type="presOf" srcId="{2200CFBF-044D-449E-96A3-1855066C5184}" destId="{5D902470-8B17-45D4-9932-9F7567436CE8}" srcOrd="0" destOrd="0" presId="urn:microsoft.com/office/officeart/2005/8/layout/radial5"/>
    <dgm:cxn modelId="{CF5103BC-078D-43AF-B082-DFC257E06CF1}" type="presOf" srcId="{F0A58B8D-D9ED-46C9-8DC7-6327E876E9AC}" destId="{493B8F58-50B5-4CFC-A639-74CF2C381FA0}" srcOrd="0" destOrd="0" presId="urn:microsoft.com/office/officeart/2005/8/layout/radial5"/>
    <dgm:cxn modelId="{1C4597EB-6841-4246-BA5D-DB4F6C5B5520}" type="presOf" srcId="{F0A58B8D-D9ED-46C9-8DC7-6327E876E9AC}" destId="{0AABCD27-59D5-4F96-86B1-8EDFF041655A}" srcOrd="1" destOrd="0" presId="urn:microsoft.com/office/officeart/2005/8/layout/radial5"/>
    <dgm:cxn modelId="{C0AE16B5-8A0A-442C-8A4C-00FA91158488}" type="presOf" srcId="{60715A23-7B24-4A72-908B-C19BCD93B8F2}" destId="{7DB9A345-91B3-4814-B324-5C3C740FD4DF}" srcOrd="0" destOrd="0" presId="urn:microsoft.com/office/officeart/2005/8/layout/radial5"/>
    <dgm:cxn modelId="{3F235577-BC1D-4335-8FA7-578E309C3F8B}" type="presOf" srcId="{E4083925-250A-4DFE-B9C2-0E45DC67F4E3}" destId="{440459DD-A318-4F58-8DF9-E714F4DE471B}" srcOrd="0" destOrd="0" presId="urn:microsoft.com/office/officeart/2005/8/layout/radial5"/>
    <dgm:cxn modelId="{C943D3CE-BA27-479B-AEEB-F2AD8347ACA0}" type="presOf" srcId="{E4083925-250A-4DFE-B9C2-0E45DC67F4E3}" destId="{DB170306-74E4-47A2-818B-C08B8E94B422}" srcOrd="1" destOrd="0" presId="urn:microsoft.com/office/officeart/2005/8/layout/radial5"/>
    <dgm:cxn modelId="{6FC12313-AE26-4995-96EC-4E54B672463A}" type="presOf" srcId="{5FA0F2D1-E87F-462C-BB73-57ED9A864150}" destId="{719E0817-1728-478A-AADE-3D7D5E52CF26}" srcOrd="0" destOrd="0" presId="urn:microsoft.com/office/officeart/2005/8/layout/radial5"/>
    <dgm:cxn modelId="{CDF09D40-5457-4BF2-8ACA-47B8C771A39D}" type="presOf" srcId="{5FA0F2D1-E87F-462C-BB73-57ED9A864150}" destId="{C234C18D-49D3-4030-B749-B37A479E6089}" srcOrd="1" destOrd="0" presId="urn:microsoft.com/office/officeart/2005/8/layout/radial5"/>
    <dgm:cxn modelId="{03E977AA-4716-46B8-A342-D69524BD0083}" srcId="{3885231B-7F43-42E5-83EB-3802AE55E115}" destId="{96156993-F910-465C-AFEB-8D5B58A46A2A}" srcOrd="3" destOrd="0" parTransId="{5FA0F2D1-E87F-462C-BB73-57ED9A864150}" sibTransId="{D9288E08-A86C-40B1-BFE9-D9175F1DBAF7}"/>
    <dgm:cxn modelId="{26BBEF86-7BE7-4C96-9999-52FF2D297545}" type="presParOf" srcId="{89B0CEA4-D5DE-45F3-8910-CF71846794D5}" destId="{3E749B0C-EA48-42CF-A1E1-B01D0815003F}" srcOrd="0" destOrd="0" presId="urn:microsoft.com/office/officeart/2005/8/layout/radial5"/>
    <dgm:cxn modelId="{B2E8B59E-C3D9-44C7-9455-3BB9C79545AA}" type="presParOf" srcId="{89B0CEA4-D5DE-45F3-8910-CF71846794D5}" destId="{440459DD-A318-4F58-8DF9-E714F4DE471B}" srcOrd="1" destOrd="0" presId="urn:microsoft.com/office/officeart/2005/8/layout/radial5"/>
    <dgm:cxn modelId="{6D2FB7A6-0A3A-43FF-A0D2-102A1B754DAA}" type="presParOf" srcId="{440459DD-A318-4F58-8DF9-E714F4DE471B}" destId="{DB170306-74E4-47A2-818B-C08B8E94B422}" srcOrd="0" destOrd="0" presId="urn:microsoft.com/office/officeart/2005/8/layout/radial5"/>
    <dgm:cxn modelId="{14EED2FA-5DB8-48A3-9DF1-3EBD9B7F62F5}" type="presParOf" srcId="{89B0CEA4-D5DE-45F3-8910-CF71846794D5}" destId="{59C7B521-F709-49C8-B451-4ABE86C175DC}" srcOrd="2" destOrd="0" presId="urn:microsoft.com/office/officeart/2005/8/layout/radial5"/>
    <dgm:cxn modelId="{1BB3D6D1-55F0-49EC-87E2-45B714A1B92D}" type="presParOf" srcId="{89B0CEA4-D5DE-45F3-8910-CF71846794D5}" destId="{7DB9A345-91B3-4814-B324-5C3C740FD4DF}" srcOrd="3" destOrd="0" presId="urn:microsoft.com/office/officeart/2005/8/layout/radial5"/>
    <dgm:cxn modelId="{1327FA9F-E6CC-4375-A356-AF207C92D76E}" type="presParOf" srcId="{7DB9A345-91B3-4814-B324-5C3C740FD4DF}" destId="{CADD7896-6DE4-4EBF-96AE-D3B4EDBADB0C}" srcOrd="0" destOrd="0" presId="urn:microsoft.com/office/officeart/2005/8/layout/radial5"/>
    <dgm:cxn modelId="{D86F3964-CF4B-414B-A587-6A086F0BE4D7}" type="presParOf" srcId="{89B0CEA4-D5DE-45F3-8910-CF71846794D5}" destId="{4442FE98-1D2B-4A76-A047-4754B5F010FF}" srcOrd="4" destOrd="0" presId="urn:microsoft.com/office/officeart/2005/8/layout/radial5"/>
    <dgm:cxn modelId="{8B74C580-3033-448E-8A53-5A82EB7D7D63}" type="presParOf" srcId="{89B0CEA4-D5DE-45F3-8910-CF71846794D5}" destId="{493B8F58-50B5-4CFC-A639-74CF2C381FA0}" srcOrd="5" destOrd="0" presId="urn:microsoft.com/office/officeart/2005/8/layout/radial5"/>
    <dgm:cxn modelId="{324CF5D4-FCC4-42F9-B003-F8FCDBB452EC}" type="presParOf" srcId="{493B8F58-50B5-4CFC-A639-74CF2C381FA0}" destId="{0AABCD27-59D5-4F96-86B1-8EDFF041655A}" srcOrd="0" destOrd="0" presId="urn:microsoft.com/office/officeart/2005/8/layout/radial5"/>
    <dgm:cxn modelId="{12FCE41A-C3FE-4CA6-9E58-CC6F7D8FF196}" type="presParOf" srcId="{89B0CEA4-D5DE-45F3-8910-CF71846794D5}" destId="{55CF2616-61C7-40E9-A500-475BFBFDB983}" srcOrd="6" destOrd="0" presId="urn:microsoft.com/office/officeart/2005/8/layout/radial5"/>
    <dgm:cxn modelId="{E749D39B-9164-4244-9005-E266A6D33FB6}" type="presParOf" srcId="{89B0CEA4-D5DE-45F3-8910-CF71846794D5}" destId="{719E0817-1728-478A-AADE-3D7D5E52CF26}" srcOrd="7" destOrd="0" presId="urn:microsoft.com/office/officeart/2005/8/layout/radial5"/>
    <dgm:cxn modelId="{33814F68-AC01-4BF6-8BCA-5378D35A1578}" type="presParOf" srcId="{719E0817-1728-478A-AADE-3D7D5E52CF26}" destId="{C234C18D-49D3-4030-B749-B37A479E6089}" srcOrd="0" destOrd="0" presId="urn:microsoft.com/office/officeart/2005/8/layout/radial5"/>
    <dgm:cxn modelId="{369E249E-28C4-4501-B0E6-56868967CD0B}" type="presParOf" srcId="{89B0CEA4-D5DE-45F3-8910-CF71846794D5}" destId="{845A9BD5-C676-40AF-91D8-B7EC57260E85}" srcOrd="8" destOrd="0" presId="urn:microsoft.com/office/officeart/2005/8/layout/radial5"/>
    <dgm:cxn modelId="{CE0BFDFF-4D1C-43C2-8716-355D1640F6E9}" type="presParOf" srcId="{89B0CEA4-D5DE-45F3-8910-CF71846794D5}" destId="{5D902470-8B17-45D4-9932-9F7567436CE8}" srcOrd="9" destOrd="0" presId="urn:microsoft.com/office/officeart/2005/8/layout/radial5"/>
    <dgm:cxn modelId="{9C589CE1-3BFC-42C7-AF3F-2AB1A0CE09B6}" type="presParOf" srcId="{5D902470-8B17-45D4-9932-9F7567436CE8}" destId="{528D889B-8840-4603-AAE1-287AE6E73942}" srcOrd="0" destOrd="0" presId="urn:microsoft.com/office/officeart/2005/8/layout/radial5"/>
    <dgm:cxn modelId="{AE6E4809-FD14-4B92-8E45-B52F4E24DE24}" type="presParOf" srcId="{89B0CEA4-D5DE-45F3-8910-CF71846794D5}" destId="{9E5D087C-0C60-4B40-BBCA-1BEB66135490}"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91F8D-8EBC-4783-A33E-99FF34728B1E}" type="doc">
      <dgm:prSet loTypeId="urn:microsoft.com/office/officeart/2005/8/layout/matrix2" loCatId="matrix" qsTypeId="urn:microsoft.com/office/officeart/2005/8/quickstyle/3d2" qsCatId="3D" csTypeId="urn:microsoft.com/office/officeart/2005/8/colors/accent2_4" csCatId="accent2" phldr="1"/>
      <dgm:spPr/>
      <dgm:t>
        <a:bodyPr/>
        <a:lstStyle/>
        <a:p>
          <a:endParaRPr lang="en-GB"/>
        </a:p>
      </dgm:t>
    </dgm:pt>
    <dgm:pt modelId="{AB28BD76-17A2-46F3-BAFA-9DFAC01810AA}">
      <dgm:prSet phldrT="[Text]" phldr="1"/>
      <dgm:spPr/>
      <dgm:t>
        <a:bodyPr/>
        <a:lstStyle/>
        <a:p>
          <a:endParaRPr lang="en-GB" dirty="0"/>
        </a:p>
      </dgm:t>
    </dgm:pt>
    <dgm:pt modelId="{2E0E469E-E6E5-4ED9-BB74-AEE0A2962508}" type="parTrans" cxnId="{487CA1C1-418D-4D75-904F-4645F5AC1A5A}">
      <dgm:prSet/>
      <dgm:spPr/>
      <dgm:t>
        <a:bodyPr/>
        <a:lstStyle/>
        <a:p>
          <a:endParaRPr lang="en-GB"/>
        </a:p>
      </dgm:t>
    </dgm:pt>
    <dgm:pt modelId="{9874A8C6-F164-47EE-A572-466CD28F6E5B}" type="sibTrans" cxnId="{487CA1C1-418D-4D75-904F-4645F5AC1A5A}">
      <dgm:prSet/>
      <dgm:spPr/>
      <dgm:t>
        <a:bodyPr/>
        <a:lstStyle/>
        <a:p>
          <a:endParaRPr lang="en-GB"/>
        </a:p>
      </dgm:t>
    </dgm:pt>
    <dgm:pt modelId="{46B4CD40-5BBC-4CF2-B9D8-0B205EA472D3}">
      <dgm:prSet phldrT="[Text]" phldr="1"/>
      <dgm:spPr/>
      <dgm:t>
        <a:bodyPr/>
        <a:lstStyle/>
        <a:p>
          <a:endParaRPr lang="en-GB" dirty="0"/>
        </a:p>
      </dgm:t>
    </dgm:pt>
    <dgm:pt modelId="{57AD2C0B-13B4-4FEB-BAF2-643FE5EDDA3A}" type="parTrans" cxnId="{3292E2CB-24D6-4067-9743-3280DAA694E5}">
      <dgm:prSet/>
      <dgm:spPr/>
      <dgm:t>
        <a:bodyPr/>
        <a:lstStyle/>
        <a:p>
          <a:endParaRPr lang="en-GB"/>
        </a:p>
      </dgm:t>
    </dgm:pt>
    <dgm:pt modelId="{A93A30CF-3511-46A5-8CE7-DD4AE7F88E45}" type="sibTrans" cxnId="{3292E2CB-24D6-4067-9743-3280DAA694E5}">
      <dgm:prSet/>
      <dgm:spPr/>
      <dgm:t>
        <a:bodyPr/>
        <a:lstStyle/>
        <a:p>
          <a:endParaRPr lang="en-GB"/>
        </a:p>
      </dgm:t>
    </dgm:pt>
    <dgm:pt modelId="{4609B311-AF1F-4A0B-AD9A-4F9C4AE190C9}">
      <dgm:prSet phldrT="[Text]" phldr="1"/>
      <dgm:spPr/>
      <dgm:t>
        <a:bodyPr/>
        <a:lstStyle/>
        <a:p>
          <a:endParaRPr lang="en-GB" dirty="0"/>
        </a:p>
      </dgm:t>
    </dgm:pt>
    <dgm:pt modelId="{FB2A9C14-B0BC-4813-BDE7-9AF8D923E459}" type="parTrans" cxnId="{5A9C97EB-6023-4D04-9DFA-324C6D93D907}">
      <dgm:prSet/>
      <dgm:spPr/>
      <dgm:t>
        <a:bodyPr/>
        <a:lstStyle/>
        <a:p>
          <a:endParaRPr lang="en-GB"/>
        </a:p>
      </dgm:t>
    </dgm:pt>
    <dgm:pt modelId="{E907B659-0F7B-494D-9BB4-E21188299246}" type="sibTrans" cxnId="{5A9C97EB-6023-4D04-9DFA-324C6D93D907}">
      <dgm:prSet/>
      <dgm:spPr/>
      <dgm:t>
        <a:bodyPr/>
        <a:lstStyle/>
        <a:p>
          <a:endParaRPr lang="en-GB"/>
        </a:p>
      </dgm:t>
    </dgm:pt>
    <dgm:pt modelId="{54121D5C-ADDE-42AE-AACC-32F8E7D81940}">
      <dgm:prSet/>
      <dgm:spPr/>
      <dgm:t>
        <a:bodyPr/>
        <a:lstStyle/>
        <a:p>
          <a:r>
            <a:rPr lang="en-GB" dirty="0" smtClean="0">
              <a:solidFill>
                <a:schemeClr val="bg1"/>
              </a:solidFill>
              <a:latin typeface="Arial" charset="0"/>
            </a:rPr>
            <a:t>Engagement of individual parent carers and families </a:t>
          </a:r>
        </a:p>
      </dgm:t>
    </dgm:pt>
    <dgm:pt modelId="{A6E2321E-C948-425F-B17D-AD026D8280DF}" type="parTrans" cxnId="{4BA36DBE-7D6B-43D6-8C08-128145594BF4}">
      <dgm:prSet/>
      <dgm:spPr/>
      <dgm:t>
        <a:bodyPr/>
        <a:lstStyle/>
        <a:p>
          <a:endParaRPr lang="en-GB"/>
        </a:p>
      </dgm:t>
    </dgm:pt>
    <dgm:pt modelId="{9F738DA3-AC90-4D0C-9B8F-F19B22736228}" type="sibTrans" cxnId="{4BA36DBE-7D6B-43D6-8C08-128145594BF4}">
      <dgm:prSet/>
      <dgm:spPr/>
      <dgm:t>
        <a:bodyPr/>
        <a:lstStyle/>
        <a:p>
          <a:endParaRPr lang="en-GB"/>
        </a:p>
      </dgm:t>
    </dgm:pt>
    <dgm:pt modelId="{6F45ACC3-8605-49D5-9209-6A6A8533F7B7}">
      <dgm:prSet/>
      <dgm:spPr/>
      <dgm:t>
        <a:bodyPr/>
        <a:lstStyle/>
        <a:p>
          <a:r>
            <a:rPr lang="en-GB" dirty="0" smtClean="0">
              <a:solidFill>
                <a:schemeClr val="tx1"/>
              </a:solidFill>
              <a:latin typeface="Arial" charset="0"/>
            </a:rPr>
            <a:t>Strategic participation of parent carers </a:t>
          </a:r>
          <a:endParaRPr lang="en-GB" dirty="0"/>
        </a:p>
      </dgm:t>
    </dgm:pt>
    <dgm:pt modelId="{0E56ADC2-49DD-47CA-9BA4-8931386C0818}" type="parTrans" cxnId="{B34EE0D0-F48E-4D4C-82CA-2DD4C1BBED25}">
      <dgm:prSet/>
      <dgm:spPr/>
      <dgm:t>
        <a:bodyPr/>
        <a:lstStyle/>
        <a:p>
          <a:endParaRPr lang="en-GB"/>
        </a:p>
      </dgm:t>
    </dgm:pt>
    <dgm:pt modelId="{A707CF49-C5C2-4A3C-B9EE-4B482FD6B20B}" type="sibTrans" cxnId="{B34EE0D0-F48E-4D4C-82CA-2DD4C1BBED25}">
      <dgm:prSet/>
      <dgm:spPr/>
      <dgm:t>
        <a:bodyPr/>
        <a:lstStyle/>
        <a:p>
          <a:endParaRPr lang="en-GB"/>
        </a:p>
      </dgm:t>
    </dgm:pt>
    <dgm:pt modelId="{C760D999-4BCE-4EAA-9E82-BEC7FA5227FC}">
      <dgm:prSet/>
      <dgm:spPr/>
      <dgm:t>
        <a:bodyPr/>
        <a:lstStyle/>
        <a:p>
          <a:r>
            <a:rPr lang="en-GB" dirty="0" smtClean="0">
              <a:solidFill>
                <a:schemeClr val="bg1"/>
              </a:solidFill>
              <a:latin typeface="Arial" charset="0"/>
            </a:rPr>
            <a:t>Strategic participation of disabled children and young people </a:t>
          </a:r>
        </a:p>
      </dgm:t>
    </dgm:pt>
    <dgm:pt modelId="{B6EDE518-2D77-4481-9663-F72B7F3A8EE0}" type="parTrans" cxnId="{EDA312E4-208D-4052-B65C-B4002477B509}">
      <dgm:prSet/>
      <dgm:spPr/>
      <dgm:t>
        <a:bodyPr/>
        <a:lstStyle/>
        <a:p>
          <a:endParaRPr lang="en-GB"/>
        </a:p>
      </dgm:t>
    </dgm:pt>
    <dgm:pt modelId="{41ABB527-8852-4B6B-BDFC-0EDE6854E276}" type="sibTrans" cxnId="{EDA312E4-208D-4052-B65C-B4002477B509}">
      <dgm:prSet/>
      <dgm:spPr/>
      <dgm:t>
        <a:bodyPr/>
        <a:lstStyle/>
        <a:p>
          <a:endParaRPr lang="en-GB"/>
        </a:p>
      </dgm:t>
    </dgm:pt>
    <dgm:pt modelId="{9416BE00-C991-4DEB-8734-2764FEB6DFB6}">
      <dgm:prSet phldrT="[Text]"/>
      <dgm:spPr/>
      <dgm:t>
        <a:bodyPr/>
        <a:lstStyle/>
        <a:p>
          <a:r>
            <a:rPr lang="en-GB" dirty="0" smtClean="0">
              <a:solidFill>
                <a:schemeClr val="bg1"/>
              </a:solidFill>
              <a:latin typeface="Arial" charset="0"/>
            </a:rPr>
            <a:t>Engagement of individual disabled children and young people </a:t>
          </a:r>
          <a:endParaRPr lang="en-GB" dirty="0">
            <a:solidFill>
              <a:schemeClr val="bg1"/>
            </a:solidFill>
          </a:endParaRPr>
        </a:p>
      </dgm:t>
    </dgm:pt>
    <dgm:pt modelId="{43602B14-32CA-44D0-9B06-F2597FE1E292}" type="sibTrans" cxnId="{29C9A74B-4268-4471-A13B-08175004ADE9}">
      <dgm:prSet/>
      <dgm:spPr/>
      <dgm:t>
        <a:bodyPr/>
        <a:lstStyle/>
        <a:p>
          <a:endParaRPr lang="en-GB"/>
        </a:p>
      </dgm:t>
    </dgm:pt>
    <dgm:pt modelId="{B7122669-9013-47D1-A617-BF898F6BF70E}" type="parTrans" cxnId="{29C9A74B-4268-4471-A13B-08175004ADE9}">
      <dgm:prSet/>
      <dgm:spPr/>
      <dgm:t>
        <a:bodyPr/>
        <a:lstStyle/>
        <a:p>
          <a:endParaRPr lang="en-GB"/>
        </a:p>
      </dgm:t>
    </dgm:pt>
    <dgm:pt modelId="{A89717B9-1F7D-4B70-AF0A-911CD2C972D2}" type="pres">
      <dgm:prSet presAssocID="{9F091F8D-8EBC-4783-A33E-99FF34728B1E}" presName="matrix" presStyleCnt="0">
        <dgm:presLayoutVars>
          <dgm:chMax val="1"/>
          <dgm:dir/>
          <dgm:resizeHandles val="exact"/>
        </dgm:presLayoutVars>
      </dgm:prSet>
      <dgm:spPr/>
      <dgm:t>
        <a:bodyPr/>
        <a:lstStyle/>
        <a:p>
          <a:endParaRPr lang="en-GB"/>
        </a:p>
      </dgm:t>
    </dgm:pt>
    <dgm:pt modelId="{8BC29EA1-8E51-4D57-BECF-E70E6A428299}" type="pres">
      <dgm:prSet presAssocID="{9F091F8D-8EBC-4783-A33E-99FF34728B1E}" presName="axisShape" presStyleLbl="bgShp" presStyleIdx="0" presStyleCnt="1"/>
      <dgm:spPr/>
    </dgm:pt>
    <dgm:pt modelId="{AABF584B-5BEE-4C39-989E-B7DED0ECBDC0}" type="pres">
      <dgm:prSet presAssocID="{9F091F8D-8EBC-4783-A33E-99FF34728B1E}" presName="rect1" presStyleLbl="node1" presStyleIdx="0" presStyleCnt="4">
        <dgm:presLayoutVars>
          <dgm:chMax val="0"/>
          <dgm:chPref val="0"/>
          <dgm:bulletEnabled val="1"/>
        </dgm:presLayoutVars>
      </dgm:prSet>
      <dgm:spPr/>
      <dgm:t>
        <a:bodyPr/>
        <a:lstStyle/>
        <a:p>
          <a:endParaRPr lang="en-GB"/>
        </a:p>
      </dgm:t>
    </dgm:pt>
    <dgm:pt modelId="{376AC744-5EA2-43FE-8285-A26D00689AEB}" type="pres">
      <dgm:prSet presAssocID="{9F091F8D-8EBC-4783-A33E-99FF34728B1E}" presName="rect2" presStyleLbl="node1" presStyleIdx="1" presStyleCnt="4">
        <dgm:presLayoutVars>
          <dgm:chMax val="0"/>
          <dgm:chPref val="0"/>
          <dgm:bulletEnabled val="1"/>
        </dgm:presLayoutVars>
      </dgm:prSet>
      <dgm:spPr/>
      <dgm:t>
        <a:bodyPr/>
        <a:lstStyle/>
        <a:p>
          <a:endParaRPr lang="en-GB"/>
        </a:p>
      </dgm:t>
    </dgm:pt>
    <dgm:pt modelId="{642440B0-CFB5-4939-9525-E89FB54813C4}" type="pres">
      <dgm:prSet presAssocID="{9F091F8D-8EBC-4783-A33E-99FF34728B1E}" presName="rect3" presStyleLbl="node1" presStyleIdx="2" presStyleCnt="4">
        <dgm:presLayoutVars>
          <dgm:chMax val="0"/>
          <dgm:chPref val="0"/>
          <dgm:bulletEnabled val="1"/>
        </dgm:presLayoutVars>
      </dgm:prSet>
      <dgm:spPr/>
      <dgm:t>
        <a:bodyPr/>
        <a:lstStyle/>
        <a:p>
          <a:endParaRPr lang="en-GB"/>
        </a:p>
      </dgm:t>
    </dgm:pt>
    <dgm:pt modelId="{C5A6BA57-C21D-4A59-91FE-AC24B3967612}" type="pres">
      <dgm:prSet presAssocID="{9F091F8D-8EBC-4783-A33E-99FF34728B1E}" presName="rect4" presStyleLbl="node1" presStyleIdx="3" presStyleCnt="4">
        <dgm:presLayoutVars>
          <dgm:chMax val="0"/>
          <dgm:chPref val="0"/>
          <dgm:bulletEnabled val="1"/>
        </dgm:presLayoutVars>
      </dgm:prSet>
      <dgm:spPr/>
      <dgm:t>
        <a:bodyPr/>
        <a:lstStyle/>
        <a:p>
          <a:endParaRPr lang="en-GB"/>
        </a:p>
      </dgm:t>
    </dgm:pt>
  </dgm:ptLst>
  <dgm:cxnLst>
    <dgm:cxn modelId="{29C9A74B-4268-4471-A13B-08175004ADE9}" srcId="{9F091F8D-8EBC-4783-A33E-99FF34728B1E}" destId="{9416BE00-C991-4DEB-8734-2764FEB6DFB6}" srcOrd="0" destOrd="0" parTransId="{B7122669-9013-47D1-A617-BF898F6BF70E}" sibTransId="{43602B14-32CA-44D0-9B06-F2597FE1E292}"/>
    <dgm:cxn modelId="{487CA1C1-418D-4D75-904F-4645F5AC1A5A}" srcId="{9F091F8D-8EBC-4783-A33E-99FF34728B1E}" destId="{AB28BD76-17A2-46F3-BAFA-9DFAC01810AA}" srcOrd="4" destOrd="0" parTransId="{2E0E469E-E6E5-4ED9-BB74-AEE0A2962508}" sibTransId="{9874A8C6-F164-47EE-A572-466CD28F6E5B}"/>
    <dgm:cxn modelId="{5A9C97EB-6023-4D04-9DFA-324C6D93D907}" srcId="{9F091F8D-8EBC-4783-A33E-99FF34728B1E}" destId="{4609B311-AF1F-4A0B-AD9A-4F9C4AE190C9}" srcOrd="6" destOrd="0" parTransId="{FB2A9C14-B0BC-4813-BDE7-9AF8D923E459}" sibTransId="{E907B659-0F7B-494D-9BB4-E21188299246}"/>
    <dgm:cxn modelId="{F8B4DDAB-FFF8-46A3-A991-95E31EAFB7A1}" type="presOf" srcId="{54121D5C-ADDE-42AE-AACC-32F8E7D81940}" destId="{376AC744-5EA2-43FE-8285-A26D00689AEB}" srcOrd="0" destOrd="0" presId="urn:microsoft.com/office/officeart/2005/8/layout/matrix2"/>
    <dgm:cxn modelId="{A1637A77-E3FF-4D59-9846-41D985CDBE34}" type="presOf" srcId="{C760D999-4BCE-4EAA-9E82-BEC7FA5227FC}" destId="{C5A6BA57-C21D-4A59-91FE-AC24B3967612}" srcOrd="0" destOrd="0" presId="urn:microsoft.com/office/officeart/2005/8/layout/matrix2"/>
    <dgm:cxn modelId="{B34EE0D0-F48E-4D4C-82CA-2DD4C1BBED25}" srcId="{9F091F8D-8EBC-4783-A33E-99FF34728B1E}" destId="{6F45ACC3-8605-49D5-9209-6A6A8533F7B7}" srcOrd="2" destOrd="0" parTransId="{0E56ADC2-49DD-47CA-9BA4-8931386C0818}" sibTransId="{A707CF49-C5C2-4A3C-B9EE-4B482FD6B20B}"/>
    <dgm:cxn modelId="{3292E2CB-24D6-4067-9743-3280DAA694E5}" srcId="{9F091F8D-8EBC-4783-A33E-99FF34728B1E}" destId="{46B4CD40-5BBC-4CF2-B9D8-0B205EA472D3}" srcOrd="5" destOrd="0" parTransId="{57AD2C0B-13B4-4FEB-BAF2-643FE5EDDA3A}" sibTransId="{A93A30CF-3511-46A5-8CE7-DD4AE7F88E45}"/>
    <dgm:cxn modelId="{3DDE2E8F-FA68-4353-9634-14BF2B0281F7}" type="presOf" srcId="{9416BE00-C991-4DEB-8734-2764FEB6DFB6}" destId="{AABF584B-5BEE-4C39-989E-B7DED0ECBDC0}" srcOrd="0" destOrd="0" presId="urn:microsoft.com/office/officeart/2005/8/layout/matrix2"/>
    <dgm:cxn modelId="{EDA312E4-208D-4052-B65C-B4002477B509}" srcId="{9F091F8D-8EBC-4783-A33E-99FF34728B1E}" destId="{C760D999-4BCE-4EAA-9E82-BEC7FA5227FC}" srcOrd="3" destOrd="0" parTransId="{B6EDE518-2D77-4481-9663-F72B7F3A8EE0}" sibTransId="{41ABB527-8852-4B6B-BDFC-0EDE6854E276}"/>
    <dgm:cxn modelId="{4BA36DBE-7D6B-43D6-8C08-128145594BF4}" srcId="{9F091F8D-8EBC-4783-A33E-99FF34728B1E}" destId="{54121D5C-ADDE-42AE-AACC-32F8E7D81940}" srcOrd="1" destOrd="0" parTransId="{A6E2321E-C948-425F-B17D-AD026D8280DF}" sibTransId="{9F738DA3-AC90-4D0C-9B8F-F19B22736228}"/>
    <dgm:cxn modelId="{A5FE8FEF-FDA4-4185-B187-0D0F8BB8095B}" type="presOf" srcId="{6F45ACC3-8605-49D5-9209-6A6A8533F7B7}" destId="{642440B0-CFB5-4939-9525-E89FB54813C4}" srcOrd="0" destOrd="0" presId="urn:microsoft.com/office/officeart/2005/8/layout/matrix2"/>
    <dgm:cxn modelId="{9EE7174E-DC6A-4DBC-8F1F-0079A071DED4}" type="presOf" srcId="{9F091F8D-8EBC-4783-A33E-99FF34728B1E}" destId="{A89717B9-1F7D-4B70-AF0A-911CD2C972D2}" srcOrd="0" destOrd="0" presId="urn:microsoft.com/office/officeart/2005/8/layout/matrix2"/>
    <dgm:cxn modelId="{B6C16D57-9D85-4069-88F3-017428139345}" type="presParOf" srcId="{A89717B9-1F7D-4B70-AF0A-911CD2C972D2}" destId="{8BC29EA1-8E51-4D57-BECF-E70E6A428299}" srcOrd="0" destOrd="0" presId="urn:microsoft.com/office/officeart/2005/8/layout/matrix2"/>
    <dgm:cxn modelId="{A8285132-C176-4AC8-AE10-A3A03B2FCB59}" type="presParOf" srcId="{A89717B9-1F7D-4B70-AF0A-911CD2C972D2}" destId="{AABF584B-5BEE-4C39-989E-B7DED0ECBDC0}" srcOrd="1" destOrd="0" presId="urn:microsoft.com/office/officeart/2005/8/layout/matrix2"/>
    <dgm:cxn modelId="{F1B80EB8-382F-482A-A14C-44116AB6B83B}" type="presParOf" srcId="{A89717B9-1F7D-4B70-AF0A-911CD2C972D2}" destId="{376AC744-5EA2-43FE-8285-A26D00689AEB}" srcOrd="2" destOrd="0" presId="urn:microsoft.com/office/officeart/2005/8/layout/matrix2"/>
    <dgm:cxn modelId="{AF03B7AC-0809-4EEB-83AE-BC74DC48D66B}" type="presParOf" srcId="{A89717B9-1F7D-4B70-AF0A-911CD2C972D2}" destId="{642440B0-CFB5-4939-9525-E89FB54813C4}" srcOrd="3" destOrd="0" presId="urn:microsoft.com/office/officeart/2005/8/layout/matrix2"/>
    <dgm:cxn modelId="{50348CCA-DBA2-49BC-8ABE-C6E9E142AB05}" type="presParOf" srcId="{A89717B9-1F7D-4B70-AF0A-911CD2C972D2}" destId="{C5A6BA57-C21D-4A59-91FE-AC24B3967612}"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749B0C-EA48-42CF-A1E1-B01D0815003F}">
      <dsp:nvSpPr>
        <dsp:cNvPr id="0" name=""/>
        <dsp:cNvSpPr/>
      </dsp:nvSpPr>
      <dsp:spPr>
        <a:xfrm>
          <a:off x="3269679" y="1531541"/>
          <a:ext cx="1631436" cy="1485341"/>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Degrees of Participation</a:t>
          </a:r>
          <a:endParaRPr lang="en-GB" sz="1600" b="1" kern="1200" dirty="0"/>
        </a:p>
      </dsp:txBody>
      <dsp:txXfrm>
        <a:off x="3508597" y="1749064"/>
        <a:ext cx="1153600" cy="1050295"/>
      </dsp:txXfrm>
    </dsp:sp>
    <dsp:sp modelId="{440459DD-A318-4F58-8DF9-E714F4DE471B}">
      <dsp:nvSpPr>
        <dsp:cNvPr id="0" name=""/>
        <dsp:cNvSpPr/>
      </dsp:nvSpPr>
      <dsp:spPr>
        <a:xfrm rot="16200000">
          <a:off x="4009000" y="1187808"/>
          <a:ext cx="152794" cy="40782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031919" y="1292292"/>
        <a:ext cx="106956" cy="244693"/>
      </dsp:txXfrm>
    </dsp:sp>
    <dsp:sp modelId="{59C7B521-F709-49C8-B451-4ABE86C175DC}">
      <dsp:nvSpPr>
        <dsp:cNvPr id="0" name=""/>
        <dsp:cNvSpPr/>
      </dsp:nvSpPr>
      <dsp:spPr>
        <a:xfrm>
          <a:off x="3360623" y="-52645"/>
          <a:ext cx="1449547" cy="1295894"/>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Assigned but informed</a:t>
          </a:r>
          <a:endParaRPr lang="en-GB" sz="1600" b="1" kern="1200" dirty="0"/>
        </a:p>
      </dsp:txBody>
      <dsp:txXfrm>
        <a:off x="3572904" y="137134"/>
        <a:ext cx="1024985" cy="916336"/>
      </dsp:txXfrm>
    </dsp:sp>
    <dsp:sp modelId="{7DB9A345-91B3-4814-B324-5C3C740FD4DF}">
      <dsp:nvSpPr>
        <dsp:cNvPr id="0" name=""/>
        <dsp:cNvSpPr/>
      </dsp:nvSpPr>
      <dsp:spPr>
        <a:xfrm rot="20520000">
          <a:off x="4876538" y="1803205"/>
          <a:ext cx="61787" cy="40782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876992" y="1887634"/>
        <a:ext cx="43251" cy="244693"/>
      </dsp:txXfrm>
    </dsp:sp>
    <dsp:sp modelId="{4442FE98-1D2B-4A76-A047-4754B5F010FF}">
      <dsp:nvSpPr>
        <dsp:cNvPr id="0" name=""/>
        <dsp:cNvSpPr/>
      </dsp:nvSpPr>
      <dsp:spPr>
        <a:xfrm>
          <a:off x="4923854" y="1033817"/>
          <a:ext cx="1516562" cy="1443166"/>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Adult-initiated, shared decisions with young people</a:t>
          </a:r>
          <a:endParaRPr lang="en-GB" sz="1600" b="1" kern="1200" dirty="0"/>
        </a:p>
      </dsp:txBody>
      <dsp:txXfrm>
        <a:off x="5145949" y="1245164"/>
        <a:ext cx="1072372" cy="1020472"/>
      </dsp:txXfrm>
    </dsp:sp>
    <dsp:sp modelId="{493B8F58-50B5-4CFC-A639-74CF2C381FA0}">
      <dsp:nvSpPr>
        <dsp:cNvPr id="0" name=""/>
        <dsp:cNvSpPr/>
      </dsp:nvSpPr>
      <dsp:spPr>
        <a:xfrm rot="3240000">
          <a:off x="4540580" y="2790363"/>
          <a:ext cx="135947" cy="40782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a:off x="4548986" y="2855431"/>
        <a:ext cx="95163" cy="244693"/>
      </dsp:txXfrm>
    </dsp:sp>
    <dsp:sp modelId="{55CF2616-61C7-40E9-A500-475BFBFDB983}">
      <dsp:nvSpPr>
        <dsp:cNvPr id="0" name=""/>
        <dsp:cNvSpPr/>
      </dsp:nvSpPr>
      <dsp:spPr>
        <a:xfrm>
          <a:off x="4410105" y="2978498"/>
          <a:ext cx="1324262" cy="1307961"/>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Youth-initiated and directed</a:t>
          </a:r>
          <a:endParaRPr lang="en-GB" sz="1600" b="1" kern="1200" dirty="0"/>
        </a:p>
      </dsp:txBody>
      <dsp:txXfrm>
        <a:off x="4604039" y="3170044"/>
        <a:ext cx="936394" cy="924869"/>
      </dsp:txXfrm>
    </dsp:sp>
    <dsp:sp modelId="{719E0817-1728-478A-AADE-3D7D5E52CF26}">
      <dsp:nvSpPr>
        <dsp:cNvPr id="0" name=""/>
        <dsp:cNvSpPr/>
      </dsp:nvSpPr>
      <dsp:spPr>
        <a:xfrm rot="7560000">
          <a:off x="3505375" y="2782440"/>
          <a:ext cx="125244" cy="40782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3535204" y="2848806"/>
        <a:ext cx="87671" cy="244693"/>
      </dsp:txXfrm>
    </dsp:sp>
    <dsp:sp modelId="{845A9BD5-C676-40AF-91D8-B7EC57260E85}">
      <dsp:nvSpPr>
        <dsp:cNvPr id="0" name=""/>
        <dsp:cNvSpPr/>
      </dsp:nvSpPr>
      <dsp:spPr>
        <a:xfrm>
          <a:off x="2389282" y="2970893"/>
          <a:ext cx="1418553" cy="1323170"/>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Youth initiated, shared decisions with adults</a:t>
          </a:r>
          <a:endParaRPr lang="en-GB" sz="1600" b="1" kern="1200" dirty="0"/>
        </a:p>
      </dsp:txBody>
      <dsp:txXfrm>
        <a:off x="2597024" y="3164667"/>
        <a:ext cx="1003069" cy="935622"/>
      </dsp:txXfrm>
    </dsp:sp>
    <dsp:sp modelId="{5D902470-8B17-45D4-9932-9F7567436CE8}">
      <dsp:nvSpPr>
        <dsp:cNvPr id="0" name=""/>
        <dsp:cNvSpPr/>
      </dsp:nvSpPr>
      <dsp:spPr>
        <a:xfrm rot="11880000">
          <a:off x="3191012" y="1794650"/>
          <a:ext cx="92041" cy="40782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en-GB" sz="1700" kern="1200"/>
        </a:p>
      </dsp:txBody>
      <dsp:txXfrm rot="10800000">
        <a:off x="3217948" y="1880481"/>
        <a:ext cx="64429" cy="244693"/>
      </dsp:txXfrm>
    </dsp:sp>
    <dsp:sp modelId="{9E5D087C-0C60-4B40-BBCA-1BEB66135490}">
      <dsp:nvSpPr>
        <dsp:cNvPr id="0" name=""/>
        <dsp:cNvSpPr/>
      </dsp:nvSpPr>
      <dsp:spPr>
        <a:xfrm>
          <a:off x="1789182" y="1076314"/>
          <a:ext cx="1398953" cy="1358171"/>
        </a:xfrm>
        <a:prstGeom prst="ellipse">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GB" sz="1600" b="1" kern="1200" dirty="0" smtClean="0"/>
            <a:t>Consulted and informed</a:t>
          </a:r>
          <a:endParaRPr lang="en-GB" sz="1600" b="1" kern="1200" dirty="0"/>
        </a:p>
      </dsp:txBody>
      <dsp:txXfrm>
        <a:off x="1994054" y="1275214"/>
        <a:ext cx="989209" cy="9603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29EA1-8E51-4D57-BECF-E70E6A428299}">
      <dsp:nvSpPr>
        <dsp:cNvPr id="0" name=""/>
        <dsp:cNvSpPr/>
      </dsp:nvSpPr>
      <dsp:spPr>
        <a:xfrm>
          <a:off x="1078786" y="0"/>
          <a:ext cx="4643919" cy="4643919"/>
        </a:xfrm>
        <a:prstGeom prst="quadArrow">
          <a:avLst>
            <a:gd name="adj1" fmla="val 2000"/>
            <a:gd name="adj2" fmla="val 4000"/>
            <a:gd name="adj3" fmla="val 5000"/>
          </a:avLst>
        </a:prstGeom>
        <a:gradFill rotWithShape="0">
          <a:gsLst>
            <a:gs pos="0">
              <a:schemeClr val="accent2">
                <a:tint val="55000"/>
                <a:hueOff val="0"/>
                <a:satOff val="0"/>
                <a:lumOff val="0"/>
                <a:alphaOff val="0"/>
                <a:tint val="100000"/>
                <a:shade val="100000"/>
                <a:satMod val="130000"/>
              </a:schemeClr>
            </a:gs>
            <a:gs pos="100000">
              <a:schemeClr val="accent2">
                <a:tint val="55000"/>
                <a:hueOff val="0"/>
                <a:satOff val="0"/>
                <a:lumOff val="0"/>
                <a:alphaOff val="0"/>
                <a:tint val="50000"/>
                <a:shade val="100000"/>
                <a:satMod val="350000"/>
              </a:schemeClr>
            </a:gs>
          </a:gsLst>
          <a:lin ang="162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AABF584B-5BEE-4C39-989E-B7DED0ECBDC0}">
      <dsp:nvSpPr>
        <dsp:cNvPr id="0" name=""/>
        <dsp:cNvSpPr/>
      </dsp:nvSpPr>
      <dsp:spPr>
        <a:xfrm>
          <a:off x="1380641" y="301854"/>
          <a:ext cx="1857567" cy="1857567"/>
        </a:xfrm>
        <a:prstGeom prst="roundRect">
          <a:avLst/>
        </a:prstGeom>
        <a:gradFill rotWithShape="0">
          <a:gsLst>
            <a:gs pos="0">
              <a:schemeClr val="accent2">
                <a:shade val="50000"/>
                <a:hueOff val="0"/>
                <a:satOff val="0"/>
                <a:lumOff val="0"/>
                <a:alphaOff val="0"/>
                <a:tint val="100000"/>
                <a:shade val="100000"/>
                <a:satMod val="130000"/>
              </a:schemeClr>
            </a:gs>
            <a:gs pos="100000">
              <a:schemeClr val="accent2">
                <a:shade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solidFill>
                <a:schemeClr val="bg1"/>
              </a:solidFill>
              <a:latin typeface="Arial" charset="0"/>
            </a:rPr>
            <a:t>Engagement of individual disabled children and young people </a:t>
          </a:r>
          <a:endParaRPr lang="en-GB" sz="1900" kern="1200" dirty="0">
            <a:solidFill>
              <a:schemeClr val="bg1"/>
            </a:solidFill>
          </a:endParaRPr>
        </a:p>
      </dsp:txBody>
      <dsp:txXfrm>
        <a:off x="1471320" y="392533"/>
        <a:ext cx="1676209" cy="1676209"/>
      </dsp:txXfrm>
    </dsp:sp>
    <dsp:sp modelId="{376AC744-5EA2-43FE-8285-A26D00689AEB}">
      <dsp:nvSpPr>
        <dsp:cNvPr id="0" name=""/>
        <dsp:cNvSpPr/>
      </dsp:nvSpPr>
      <dsp:spPr>
        <a:xfrm>
          <a:off x="3563283" y="301854"/>
          <a:ext cx="1857567" cy="1857567"/>
        </a:xfrm>
        <a:prstGeom prst="roundRect">
          <a:avLst/>
        </a:prstGeom>
        <a:gradFill rotWithShape="0">
          <a:gsLst>
            <a:gs pos="0">
              <a:schemeClr val="accent2">
                <a:shade val="50000"/>
                <a:hueOff val="-20742"/>
                <a:satOff val="-4204"/>
                <a:lumOff val="23125"/>
                <a:alphaOff val="0"/>
                <a:tint val="100000"/>
                <a:shade val="100000"/>
                <a:satMod val="130000"/>
              </a:schemeClr>
            </a:gs>
            <a:gs pos="100000">
              <a:schemeClr val="accent2">
                <a:shade val="50000"/>
                <a:hueOff val="-20742"/>
                <a:satOff val="-4204"/>
                <a:lumOff val="23125"/>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solidFill>
                <a:schemeClr val="bg1"/>
              </a:solidFill>
              <a:latin typeface="Arial" charset="0"/>
            </a:rPr>
            <a:t>Engagement of individual parent carers and families </a:t>
          </a:r>
        </a:p>
      </dsp:txBody>
      <dsp:txXfrm>
        <a:off x="3653962" y="392533"/>
        <a:ext cx="1676209" cy="1676209"/>
      </dsp:txXfrm>
    </dsp:sp>
    <dsp:sp modelId="{642440B0-CFB5-4939-9525-E89FB54813C4}">
      <dsp:nvSpPr>
        <dsp:cNvPr id="0" name=""/>
        <dsp:cNvSpPr/>
      </dsp:nvSpPr>
      <dsp:spPr>
        <a:xfrm>
          <a:off x="1380641" y="2484496"/>
          <a:ext cx="1857567" cy="1857567"/>
        </a:xfrm>
        <a:prstGeom prst="roundRect">
          <a:avLst/>
        </a:prstGeom>
        <a:gradFill rotWithShape="0">
          <a:gsLst>
            <a:gs pos="0">
              <a:schemeClr val="accent2">
                <a:shade val="50000"/>
                <a:hueOff val="-41484"/>
                <a:satOff val="-8409"/>
                <a:lumOff val="46251"/>
                <a:alphaOff val="0"/>
                <a:tint val="100000"/>
                <a:shade val="100000"/>
                <a:satMod val="130000"/>
              </a:schemeClr>
            </a:gs>
            <a:gs pos="100000">
              <a:schemeClr val="accent2">
                <a:shade val="50000"/>
                <a:hueOff val="-41484"/>
                <a:satOff val="-8409"/>
                <a:lumOff val="46251"/>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solidFill>
                <a:schemeClr val="tx1"/>
              </a:solidFill>
              <a:latin typeface="Arial" charset="0"/>
            </a:rPr>
            <a:t>Strategic participation of parent carers </a:t>
          </a:r>
          <a:endParaRPr lang="en-GB" sz="1900" kern="1200" dirty="0"/>
        </a:p>
      </dsp:txBody>
      <dsp:txXfrm>
        <a:off x="1471320" y="2575175"/>
        <a:ext cx="1676209" cy="1676209"/>
      </dsp:txXfrm>
    </dsp:sp>
    <dsp:sp modelId="{C5A6BA57-C21D-4A59-91FE-AC24B3967612}">
      <dsp:nvSpPr>
        <dsp:cNvPr id="0" name=""/>
        <dsp:cNvSpPr/>
      </dsp:nvSpPr>
      <dsp:spPr>
        <a:xfrm>
          <a:off x="3563283" y="2484496"/>
          <a:ext cx="1857567" cy="1857567"/>
        </a:xfrm>
        <a:prstGeom prst="roundRect">
          <a:avLst/>
        </a:prstGeom>
        <a:gradFill rotWithShape="0">
          <a:gsLst>
            <a:gs pos="0">
              <a:schemeClr val="accent2">
                <a:shade val="50000"/>
                <a:hueOff val="-20742"/>
                <a:satOff val="-4204"/>
                <a:lumOff val="23125"/>
                <a:alphaOff val="0"/>
                <a:tint val="100000"/>
                <a:shade val="100000"/>
                <a:satMod val="130000"/>
              </a:schemeClr>
            </a:gs>
            <a:gs pos="100000">
              <a:schemeClr val="accent2">
                <a:shade val="50000"/>
                <a:hueOff val="-20742"/>
                <a:satOff val="-4204"/>
                <a:lumOff val="23125"/>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smtClean="0">
              <a:solidFill>
                <a:schemeClr val="bg1"/>
              </a:solidFill>
              <a:latin typeface="Arial" charset="0"/>
            </a:rPr>
            <a:t>Strategic participation of disabled children and young people </a:t>
          </a:r>
        </a:p>
      </dsp:txBody>
      <dsp:txXfrm>
        <a:off x="3653962" y="2575175"/>
        <a:ext cx="1676209" cy="167620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DB657F-7599-4531-B83A-A8DC2A22BF0C}" type="datetimeFigureOut">
              <a:rPr lang="en-GB" smtClean="0"/>
              <a:t>23/09/2015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9F0B56-7F61-4DDF-B7A4-A00BD24E8F43}" type="slidenum">
              <a:rPr lang="en-GB" smtClean="0"/>
              <a:t>‹#›</a:t>
            </a:fld>
            <a:endParaRPr lang="en-GB"/>
          </a:p>
        </p:txBody>
      </p:sp>
    </p:spTree>
    <p:extLst>
      <p:ext uri="{BB962C8B-B14F-4D97-AF65-F5344CB8AC3E}">
        <p14:creationId xmlns:p14="http://schemas.microsoft.com/office/powerpoint/2010/main" val="3704933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mtClean="0"/>
              <a:t>Outline the importance of participation from young people’s point of view using quotes from young people who’ve benefited from authentic engagement opportunities. Important to highlight why non-participation is disempowering for young people.</a:t>
            </a:r>
            <a:endParaRPr lang="en-US" altLang="en-US"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7DCF4C6B-7182-44DF-9091-F9CFDE0E6098}" type="slidenum">
              <a:rPr lang="en-US" altLang="en-US"/>
              <a:pPr/>
              <a:t>2</a:t>
            </a:fld>
            <a:endParaRPr lang="en-US" altLang="en-US"/>
          </a:p>
        </p:txBody>
      </p:sp>
    </p:spTree>
    <p:extLst>
      <p:ext uri="{BB962C8B-B14F-4D97-AF65-F5344CB8AC3E}">
        <p14:creationId xmlns:p14="http://schemas.microsoft.com/office/powerpoint/2010/main" val="4280341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smtClean="0">
                <a:latin typeface="Verdana" panose="020B0604030504040204" pitchFamily="34" charset="0"/>
              </a:rPr>
              <a:t>This sets out what the Children and Families Act says about the participation of children and young people</a:t>
            </a:r>
            <a:r>
              <a:rPr lang="en-GB" altLang="en-US" b="1" smtClean="0">
                <a:latin typeface="Verdana" panose="020B0604030504040204" pitchFamily="34" charset="0"/>
              </a:rPr>
              <a:t>.</a:t>
            </a:r>
            <a:endParaRPr lang="en-GB" altLang="en-US" smtClean="0">
              <a:latin typeface="Verdana" panose="020B0604030504040204" pitchFamily="34" charset="0"/>
            </a:endParaRPr>
          </a:p>
          <a:p>
            <a:pPr eaLnBrk="1" hangingPunct="1">
              <a:spcBef>
                <a:spcPct val="0"/>
              </a:spcBef>
            </a:pPr>
            <a:endParaRPr lang="en-US" altLang="en-US" smtClean="0">
              <a:latin typeface="Arial" panose="020B0604020202020204" pitchFamily="34" charset="0"/>
              <a:ea typeface="ＭＳ Ｐゴシック" panose="020B0600070205080204" pitchFamily="34" charset="-128"/>
            </a:endParaRPr>
          </a:p>
          <a:p>
            <a:pPr eaLnBrk="1" hangingPunct="1">
              <a:spcBef>
                <a:spcPct val="0"/>
              </a:spcBef>
            </a:pPr>
            <a:r>
              <a:rPr lang="en-US" altLang="en-US" smtClean="0">
                <a:latin typeface="Arial" panose="020B0604020202020204" pitchFamily="34" charset="0"/>
                <a:ea typeface="ＭＳ Ｐゴシック" panose="020B0600070205080204" pitchFamily="34" charset="-128"/>
              </a:rPr>
              <a:t>Important to highlight that it also extends </a:t>
            </a:r>
            <a:r>
              <a:rPr lang="en-GB" altLang="en-US" smtClean="0"/>
              <a:t>the right to appeal to SENDIST to children and young people – which will obviously have implications for how these young people are supported to participate and have their views heard in these decision making processes.</a:t>
            </a:r>
          </a:p>
          <a:p>
            <a:pPr eaLnBrk="1" hangingPunct="1">
              <a:spcBef>
                <a:spcPct val="0"/>
              </a:spcBef>
            </a:pPr>
            <a:endParaRPr lang="en-GB" altLang="en-US" smtClean="0"/>
          </a:p>
          <a:p>
            <a:pPr eaLnBrk="1" hangingPunct="1">
              <a:spcBef>
                <a:spcPct val="0"/>
              </a:spcBef>
            </a:pPr>
            <a:r>
              <a:rPr lang="en-GB" altLang="en-US" smtClean="0"/>
              <a:t>Personalisation agenda will also have a huge impact on how to involve disabled children and young people in decision making</a:t>
            </a:r>
            <a:endParaRPr lang="en-US" altLang="en-US" smtClean="0">
              <a:latin typeface="Arial" panose="020B0604020202020204" pitchFamily="34" charset="0"/>
              <a:ea typeface="ＭＳ Ｐゴシック" panose="020B0600070205080204" pitchFamily="34" charset="-128"/>
            </a:endParaRPr>
          </a:p>
          <a:p>
            <a:pPr eaLnBrk="1" hangingPunct="1"/>
            <a:r>
              <a:rPr lang="en-GB" altLang="en-US" smtClean="0"/>
              <a:t> </a:t>
            </a:r>
          </a:p>
          <a:p>
            <a:pPr eaLnBrk="1" hangingPunct="1"/>
            <a:r>
              <a:rPr lang="en-GB" altLang="en-US" smtClean="0"/>
              <a:t>Note: Clause 19 </a:t>
            </a:r>
            <a:r>
              <a:rPr lang="en-GB" altLang="en-US" b="1" smtClean="0"/>
              <a:t>relates to children and young people’s involvement in decision-making in decisions about their individual services and care</a:t>
            </a:r>
            <a:r>
              <a:rPr lang="en-GB" altLang="en-US" smtClean="0"/>
              <a:t>, not collective or strategic decision-making. </a:t>
            </a:r>
          </a:p>
          <a:p>
            <a:pPr eaLnBrk="1" hangingPunct="1">
              <a:spcBef>
                <a:spcPct val="0"/>
              </a:spcBef>
            </a:pPr>
            <a:endParaRPr lang="en-US" altLang="en-US" smtClean="0">
              <a:latin typeface="Arial" panose="020B0604020202020204" pitchFamily="34" charset="0"/>
              <a:ea typeface="ＭＳ Ｐゴシック" panose="020B0600070205080204" pitchFamily="34" charset="-128"/>
            </a:endParaRPr>
          </a:p>
          <a:p>
            <a:pPr eaLnBrk="1" hangingPunct="1"/>
            <a:endParaRPr lang="en-US" altLang="en-US"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6DB119E4-7A01-45C5-AB2C-4F7C53B1CEEC}" type="slidenum">
              <a:rPr lang="en-US" altLang="en-US"/>
              <a:pPr/>
              <a:t>3</a:t>
            </a:fld>
            <a:endParaRPr lang="en-US" altLang="en-US"/>
          </a:p>
        </p:txBody>
      </p:sp>
    </p:spTree>
    <p:extLst>
      <p:ext uri="{BB962C8B-B14F-4D97-AF65-F5344CB8AC3E}">
        <p14:creationId xmlns:p14="http://schemas.microsoft.com/office/powerpoint/2010/main" val="2389847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smtClean="0">
                <a:latin typeface="Arial" panose="020B0604020202020204" pitchFamily="34" charset="0"/>
                <a:ea typeface="ＭＳ Ｐゴシック" panose="020B0600070205080204" pitchFamily="34" charset="-128"/>
              </a:rPr>
              <a:t>The Degrees of Participation is based on a theory proposed by Phil Treseder (1997) Empowering Children and Young People: Promoting Involvement in Decision Making, Children’s Rights Office &amp; Save the Children.</a:t>
            </a:r>
          </a:p>
          <a:p>
            <a:pPr eaLnBrk="1" hangingPunct="1"/>
            <a:endParaRPr lang="en-GB" altLang="en-US" smtClean="0">
              <a:latin typeface="Arial" panose="020B0604020202020204" pitchFamily="34" charset="0"/>
              <a:ea typeface="ＭＳ Ｐゴシック" panose="020B0600070205080204" pitchFamily="34" charset="-128"/>
            </a:endParaRPr>
          </a:p>
          <a:p>
            <a:pPr eaLnBrk="1" hangingPunct="1"/>
            <a:r>
              <a:rPr lang="en-GB" altLang="en-US" smtClean="0">
                <a:latin typeface="Arial" panose="020B0604020202020204" pitchFamily="34" charset="0"/>
                <a:ea typeface="ＭＳ Ｐゴシック" panose="020B0600070205080204" pitchFamily="34" charset="-128"/>
              </a:rPr>
              <a:t>This shows five degrees of participation as five different but equal forms of good practice. Each of these approaches result in young people being involved in influencing decisions about their lives which is in turn empowering. </a:t>
            </a:r>
          </a:p>
          <a:p>
            <a:pPr eaLnBrk="1" hangingPunct="1"/>
            <a:endParaRPr lang="en-GB" altLang="en-US" smtClean="0">
              <a:latin typeface="Arial" panose="020B0604020202020204" pitchFamily="34" charset="0"/>
              <a:ea typeface="ＭＳ Ｐゴシック" panose="020B0600070205080204" pitchFamily="34" charset="-128"/>
            </a:endParaRPr>
          </a:p>
          <a:p>
            <a:pPr eaLnBrk="1" hangingPunct="1"/>
            <a:r>
              <a:rPr lang="en-GB" altLang="en-US" smtClean="0">
                <a:latin typeface="Arial" panose="020B0604020202020204" pitchFamily="34" charset="0"/>
                <a:ea typeface="ＭＳ Ｐゴシック" panose="020B0600070205080204" pitchFamily="34" charset="-128"/>
              </a:rPr>
              <a:t>Assigned but informed = YP assigned a specific role, views taken into account</a:t>
            </a:r>
          </a:p>
          <a:p>
            <a:pPr eaLnBrk="1" hangingPunct="1"/>
            <a:r>
              <a:rPr lang="en-GB" altLang="en-US" smtClean="0">
                <a:latin typeface="Arial" panose="020B0604020202020204" pitchFamily="34" charset="0"/>
                <a:ea typeface="ＭＳ Ｐゴシック" panose="020B0600070205080204" pitchFamily="34" charset="-128"/>
              </a:rPr>
              <a:t>Consulted and informed = YP give advice/ views, informed about how their views influence decisions made by adults</a:t>
            </a:r>
          </a:p>
          <a:p>
            <a:pPr eaLnBrk="1" hangingPunct="1"/>
            <a:r>
              <a:rPr lang="en-GB" altLang="en-US" smtClean="0">
                <a:latin typeface="Arial" panose="020B0604020202020204" pitchFamily="34" charset="0"/>
                <a:ea typeface="ＭＳ Ｐゴシック" panose="020B0600070205080204" pitchFamily="34" charset="-128"/>
              </a:rPr>
              <a:t>Adult initiated, shared decisions with young people = YP are involved in decision making together with adults</a:t>
            </a:r>
          </a:p>
          <a:p>
            <a:pPr eaLnBrk="1" hangingPunct="1"/>
            <a:r>
              <a:rPr lang="en-GB" altLang="en-US" smtClean="0">
                <a:latin typeface="Arial" panose="020B0604020202020204" pitchFamily="34" charset="0"/>
                <a:ea typeface="ＭＳ Ｐゴシック" panose="020B0600070205080204" pitchFamily="34" charset="-128"/>
              </a:rPr>
              <a:t>Youth initiated, shared decisions with adults = YP share power and responsibility for decision making with adults</a:t>
            </a:r>
          </a:p>
          <a:p>
            <a:pPr eaLnBrk="1" hangingPunct="1"/>
            <a:r>
              <a:rPr lang="en-GB" altLang="en-US" smtClean="0">
                <a:latin typeface="Arial" panose="020B0604020202020204" pitchFamily="34" charset="0"/>
                <a:ea typeface="ＭＳ Ｐゴシック" panose="020B0600070205080204" pitchFamily="34" charset="-128"/>
              </a:rPr>
              <a:t>Youth initiated and directed = YP make autonomous decisions</a:t>
            </a:r>
          </a:p>
          <a:p>
            <a:pPr eaLnBrk="1" hangingPunct="1"/>
            <a:endParaRPr lang="en-GB" altLang="en-US" smtClean="0">
              <a:latin typeface="Arial" panose="020B0604020202020204" pitchFamily="34" charset="0"/>
              <a:ea typeface="ＭＳ Ｐゴシック" panose="020B0600070205080204" pitchFamily="34" charset="-128"/>
            </a:endParaRPr>
          </a:p>
          <a:p>
            <a:pPr eaLnBrk="1" hangingPunct="1"/>
            <a:r>
              <a:rPr lang="en-GB" altLang="en-US" u="sng" smtClean="0">
                <a:latin typeface="Arial" panose="020B0604020202020204" pitchFamily="34" charset="0"/>
                <a:ea typeface="ＭＳ Ｐゴシック" panose="020B0600070205080204" pitchFamily="34" charset="-128"/>
              </a:rPr>
              <a:t>Discussion Point</a:t>
            </a:r>
            <a:r>
              <a:rPr lang="en-GB" altLang="en-US" smtClean="0">
                <a:latin typeface="Arial" panose="020B0604020202020204" pitchFamily="34" charset="0"/>
                <a:ea typeface="ＭＳ Ｐゴシック" panose="020B0600070205080204" pitchFamily="34" charset="-128"/>
              </a:rPr>
              <a:t>: Ask the group to choose which one will have the most benefit for a specific purpose relating to their role.</a:t>
            </a:r>
          </a:p>
          <a:p>
            <a:pPr eaLnBrk="1" hangingPunct="1"/>
            <a:endParaRPr lang="en-GB" altLang="en-US" smtClean="0">
              <a:latin typeface="Arial" panose="020B0604020202020204" pitchFamily="34" charset="0"/>
              <a:ea typeface="ＭＳ Ｐゴシック" panose="020B0600070205080204" pitchFamily="34" charset="-128"/>
            </a:endParaRPr>
          </a:p>
          <a:p>
            <a:pPr eaLnBrk="1" hangingPunct="1"/>
            <a:endParaRPr lang="en-GB" altLang="en-US" smtClean="0">
              <a:latin typeface="Arial" panose="020B0604020202020204" pitchFamily="34" charset="0"/>
              <a:ea typeface="ＭＳ Ｐゴシック" panose="020B0600070205080204" pitchFamily="34" charset="-128"/>
            </a:endParaRPr>
          </a:p>
          <a:p>
            <a:pPr eaLnBrk="1" hangingPunct="1"/>
            <a:endParaRPr lang="en-US" altLang="en-US" smtClean="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D5605A26-E42B-4F74-BF39-77FE556A6F71}" type="slidenum">
              <a:rPr lang="en-US" altLang="en-US"/>
              <a:pPr/>
              <a:t>4</a:t>
            </a:fld>
            <a:endParaRPr lang="en-US" altLang="en-US"/>
          </a:p>
        </p:txBody>
      </p:sp>
    </p:spTree>
    <p:extLst>
      <p:ext uri="{BB962C8B-B14F-4D97-AF65-F5344CB8AC3E}">
        <p14:creationId xmlns:p14="http://schemas.microsoft.com/office/powerpoint/2010/main" val="3090513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mtClean="0"/>
              <a:t>Highlight the difference between individual and strategic participation to ensure a complete participation journey.</a:t>
            </a:r>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defRPr>
            </a:lvl9pPr>
          </a:lstStyle>
          <a:p>
            <a:fld id="{39946F27-3769-49ED-8D3B-D86850E230F6}" type="slidenum">
              <a:rPr lang="en-US" altLang="en-US"/>
              <a:pPr/>
              <a:t>12</a:t>
            </a:fld>
            <a:endParaRPr lang="en-US" altLang="en-US"/>
          </a:p>
        </p:txBody>
      </p:sp>
    </p:spTree>
    <p:extLst>
      <p:ext uri="{BB962C8B-B14F-4D97-AF65-F5344CB8AC3E}">
        <p14:creationId xmlns:p14="http://schemas.microsoft.com/office/powerpoint/2010/main" val="38416590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9" name="Picture 8" descr="CDC Title Slide.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7703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ull Copy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229600"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5"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extLst>
      <p:ext uri="{BB962C8B-B14F-4D97-AF65-F5344CB8AC3E}">
        <p14:creationId xmlns:p14="http://schemas.microsoft.com/office/powerpoint/2010/main" val="3144498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0/50 Slide">
    <p:spTree>
      <p:nvGrpSpPr>
        <p:cNvPr id="1" name=""/>
        <p:cNvGrpSpPr/>
        <p:nvPr/>
      </p:nvGrpSpPr>
      <p:grpSpPr>
        <a:xfrm>
          <a:off x="0" y="0"/>
          <a:ext cx="0" cy="0"/>
          <a:chOff x="0" y="0"/>
          <a:chExt cx="0" cy="0"/>
        </a:xfrm>
      </p:grpSpPr>
      <p:sp>
        <p:nvSpPr>
          <p:cNvPr id="7" name="Content Placeholder 2"/>
          <p:cNvSpPr>
            <a:spLocks noGrp="1"/>
          </p:cNvSpPr>
          <p:nvPr>
            <p:ph sz="half" idx="1"/>
          </p:nvPr>
        </p:nvSpPr>
        <p:spPr>
          <a:xfrm>
            <a:off x="457200" y="1600200"/>
            <a:ext cx="4038600"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8" name="Content Placeholder 3"/>
          <p:cNvSpPr>
            <a:spLocks noGrp="1"/>
          </p:cNvSpPr>
          <p:nvPr>
            <p:ph sz="half" idx="2"/>
          </p:nvPr>
        </p:nvSpPr>
        <p:spPr>
          <a:xfrm>
            <a:off x="4648200" y="1600200"/>
            <a:ext cx="4038600" cy="3763707"/>
          </a:xfrm>
        </p:spPr>
        <p:txBody>
          <a:bodyPr/>
          <a:lstStyle>
            <a:lvl1pPr>
              <a:defRPr sz="20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9"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extLst>
      <p:ext uri="{BB962C8B-B14F-4D97-AF65-F5344CB8AC3E}">
        <p14:creationId xmlns:p14="http://schemas.microsoft.com/office/powerpoint/2010/main" val="1776793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3 Text Slid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2811335" cy="3763707"/>
          </a:xfrm>
        </p:spPr>
        <p:txBody>
          <a:bodyPr/>
          <a:lstStyle>
            <a:lvl1pPr>
              <a:defRPr sz="2000"/>
            </a:lvl1pPr>
            <a:lvl2pPr>
              <a:defRPr sz="1800"/>
            </a:lvl2pPr>
            <a:lvl3pPr>
              <a:defRPr sz="16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4" name="Content Placeholder 3"/>
          <p:cNvSpPr>
            <a:spLocks noGrp="1"/>
          </p:cNvSpPr>
          <p:nvPr>
            <p:ph sz="half" idx="2"/>
          </p:nvPr>
        </p:nvSpPr>
        <p:spPr>
          <a:xfrm>
            <a:off x="3378131" y="1600200"/>
            <a:ext cx="5308669" cy="3763707"/>
          </a:xfrm>
        </p:spPr>
        <p:txBody>
          <a:bodyPr/>
          <a:lstStyle>
            <a:lvl1pPr>
              <a:defRPr sz="20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smtClean="0"/>
              <a:t>Click to edit Master text styles</a:t>
            </a:r>
          </a:p>
          <a:p>
            <a:pPr lvl="1"/>
            <a:r>
              <a:rPr lang="en-GB" dirty="0" smtClean="0"/>
              <a:t>Second level</a:t>
            </a:r>
          </a:p>
          <a:p>
            <a:pPr lvl="2"/>
            <a:r>
              <a:rPr lang="en-GB" dirty="0" smtClean="0"/>
              <a:t>Third level</a:t>
            </a:r>
          </a:p>
        </p:txBody>
      </p:sp>
      <p:sp>
        <p:nvSpPr>
          <p:cNvPr id="5" name="Title Placeholder 1"/>
          <p:cNvSpPr>
            <a:spLocks noGrp="1"/>
          </p:cNvSpPr>
          <p:nvPr>
            <p:ph type="title"/>
          </p:nvPr>
        </p:nvSpPr>
        <p:spPr>
          <a:xfrm>
            <a:off x="457200" y="274639"/>
            <a:ext cx="8229600" cy="357167"/>
          </a:xfrm>
          <a:prstGeom prst="rect">
            <a:avLst/>
          </a:prstGeom>
        </p:spPr>
        <p:txBody>
          <a:bodyPr vert="horz" lIns="0" tIns="0" rIns="0" bIns="0" rtlCol="0" anchor="ctr">
            <a:normAutofit/>
          </a:bodyPr>
          <a:lstStyle>
            <a:lvl1pPr algn="l">
              <a:defRPr sz="2000" b="1">
                <a:latin typeface="Verdana"/>
                <a:cs typeface="Verdana"/>
              </a:defRPr>
            </a:lvl1pPr>
          </a:lstStyle>
          <a:p>
            <a:r>
              <a:rPr lang="en-GB" dirty="0" smtClean="0"/>
              <a:t>Click to edit Master title style</a:t>
            </a:r>
            <a:endParaRPr lang="en-US" dirty="0"/>
          </a:p>
        </p:txBody>
      </p:sp>
    </p:spTree>
    <p:extLst>
      <p:ext uri="{BB962C8B-B14F-4D97-AF65-F5344CB8AC3E}">
        <p14:creationId xmlns:p14="http://schemas.microsoft.com/office/powerpoint/2010/main" val="14710748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E199C92D-0202-4D86-92DB-29E47A1E87ED}" type="datetimeFigureOut">
              <a:rPr lang="en-GB" smtClean="0"/>
              <a:pPr/>
              <a:t>23/09/2015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2BDECAC3-0FDC-4D1D-8F8F-BBCC1DE447D0}" type="slidenum">
              <a:rPr lang="en-GB" smtClean="0"/>
              <a:pPr/>
              <a:t>‹#›</a:t>
            </a:fld>
            <a:endParaRPr lang="en-GB"/>
          </a:p>
        </p:txBody>
      </p:sp>
    </p:spTree>
    <p:extLst>
      <p:ext uri="{BB962C8B-B14F-4D97-AF65-F5344CB8AC3E}">
        <p14:creationId xmlns:p14="http://schemas.microsoft.com/office/powerpoint/2010/main" val="79710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a:defRPr/>
            </a:lvl1pPr>
          </a:lstStyle>
          <a:p>
            <a:pPr>
              <a:defRPr/>
            </a:pPr>
            <a:fld id="{BADD5A0F-C0D3-48F8-87F4-95527171F300}" type="datetimeFigureOut">
              <a:rPr lang="en-GB"/>
              <a:pPr>
                <a:defRPr/>
              </a:pPr>
              <a:t>23/09/2015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defRPr/>
            </a:lvl1pPr>
          </a:lstStyle>
          <a:p>
            <a:fld id="{5F9410F6-AE35-46BB-9968-E6E40A5DE1E7}" type="slidenum">
              <a:rPr lang="en-GB" altLang="en-US"/>
              <a:pPr/>
              <a:t>‹#›</a:t>
            </a:fld>
            <a:endParaRPr lang="en-GB" altLang="en-US"/>
          </a:p>
        </p:txBody>
      </p:sp>
    </p:spTree>
    <p:extLst>
      <p:ext uri="{BB962C8B-B14F-4D97-AF65-F5344CB8AC3E}">
        <p14:creationId xmlns:p14="http://schemas.microsoft.com/office/powerpoint/2010/main" val="148013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DC Footer.png"/>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5389566"/>
            <a:ext cx="9144000" cy="1481328"/>
          </a:xfrm>
          <a:prstGeom prst="rect">
            <a:avLst/>
          </a:prstGeom>
        </p:spPr>
      </p:pic>
      <p:cxnSp>
        <p:nvCxnSpPr>
          <p:cNvPr id="9" name="Straight Connector 8"/>
          <p:cNvCxnSpPr/>
          <p:nvPr userDrawn="1"/>
        </p:nvCxnSpPr>
        <p:spPr>
          <a:xfrm>
            <a:off x="0" y="877455"/>
            <a:ext cx="9144000" cy="0"/>
          </a:xfrm>
          <a:prstGeom prst="line">
            <a:avLst/>
          </a:prstGeom>
          <a:ln>
            <a:solidFill>
              <a:srgbClr val="E0581B"/>
            </a:solidFill>
          </a:ln>
          <a:effectLst/>
        </p:spPr>
        <p:style>
          <a:lnRef idx="2">
            <a:schemeClr val="accent1"/>
          </a:lnRef>
          <a:fillRef idx="0">
            <a:schemeClr val="accent1"/>
          </a:fillRef>
          <a:effectRef idx="1">
            <a:schemeClr val="accent1"/>
          </a:effectRef>
          <a:fontRef idx="minor">
            <a:schemeClr val="tx1"/>
          </a:fontRef>
        </p:style>
      </p:cxnSp>
      <p:sp>
        <p:nvSpPr>
          <p:cNvPr id="10" name="Text Placeholder 2"/>
          <p:cNvSpPr>
            <a:spLocks noGrp="1"/>
          </p:cNvSpPr>
          <p:nvPr>
            <p:ph type="body" idx="1"/>
          </p:nvPr>
        </p:nvSpPr>
        <p:spPr>
          <a:xfrm>
            <a:off x="457200" y="1600201"/>
            <a:ext cx="8229600" cy="3789366"/>
          </a:xfrm>
          <a:prstGeom prst="rect">
            <a:avLst/>
          </a:prstGeom>
        </p:spPr>
        <p:txBody>
          <a:bodyPr vert="horz" lIns="0" tIns="0" rIns="0" bIns="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p:txBody>
      </p:sp>
    </p:spTree>
    <p:extLst>
      <p:ext uri="{BB962C8B-B14F-4D97-AF65-F5344CB8AC3E}">
        <p14:creationId xmlns:p14="http://schemas.microsoft.com/office/powerpoint/2010/main" val="2609213854"/>
      </p:ext>
    </p:extLst>
  </p:cSld>
  <p:clrMap bg1="lt1" tx1="dk1" bg2="lt2" tx2="dk2" accent1="accent1" accent2="accent2" accent3="accent3" accent4="accent4" accent5="accent5" accent6="accent6" hlink="hlink" folHlink="folHlink"/>
  <p:sldLayoutIdLst>
    <p:sldLayoutId id="2147483660" r:id="rId1"/>
    <p:sldLayoutId id="2147483662" r:id="rId2"/>
    <p:sldLayoutId id="2147483649" r:id="rId3"/>
    <p:sldLayoutId id="2147483661" r:id="rId4"/>
    <p:sldLayoutId id="2147483663" r:id="rId5"/>
    <p:sldLayoutId id="2147483664" r:id="rId6"/>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l" defTabSz="457200" rtl="0" eaLnBrk="1" latinLnBrk="0" hangingPunct="1">
        <a:spcBef>
          <a:spcPct val="20000"/>
        </a:spcBef>
        <a:buClr>
          <a:srgbClr val="20839A"/>
        </a:buClr>
        <a:buFont typeface="Arial"/>
        <a:buNone/>
        <a:defRPr sz="1800" kern="1200">
          <a:solidFill>
            <a:schemeClr val="tx1"/>
          </a:solidFill>
          <a:latin typeface="Verdana"/>
          <a:ea typeface="+mn-ea"/>
          <a:cs typeface="Verdana"/>
        </a:defRPr>
      </a:lvl1pPr>
      <a:lvl2pPr marL="742950" indent="-285750" algn="l" defTabSz="457200" rtl="0" eaLnBrk="1" latinLnBrk="0" hangingPunct="1">
        <a:spcBef>
          <a:spcPct val="20000"/>
        </a:spcBef>
        <a:buClr>
          <a:srgbClr val="20839A"/>
        </a:buClr>
        <a:buFont typeface="Arial"/>
        <a:buChar char="•"/>
        <a:defRPr sz="1600" kern="1200">
          <a:solidFill>
            <a:schemeClr val="tx1"/>
          </a:solidFill>
          <a:latin typeface="Verdana"/>
          <a:ea typeface="+mn-ea"/>
          <a:cs typeface="Verdana"/>
        </a:defRPr>
      </a:lvl2pPr>
      <a:lvl3pPr marL="1143000" indent="-228600" algn="l" defTabSz="457200" rtl="0" eaLnBrk="1" latinLnBrk="0" hangingPunct="1">
        <a:spcBef>
          <a:spcPct val="20000"/>
        </a:spcBef>
        <a:buClr>
          <a:srgbClr val="DE5824"/>
        </a:buClr>
        <a:buFont typeface="Wingdings" charset="2"/>
        <a:buChar char="§"/>
        <a:defRPr sz="1600" kern="1200">
          <a:solidFill>
            <a:schemeClr val="tx1"/>
          </a:solidFill>
          <a:latin typeface="Verdana"/>
          <a:ea typeface="+mn-ea"/>
          <a:cs typeface="Verdana"/>
        </a:defRPr>
      </a:lvl3pPr>
      <a:lvl4pPr marL="1600200" indent="-228600" algn="l" defTabSz="457200" rtl="0" eaLnBrk="1" latinLnBrk="0" hangingPunct="1">
        <a:spcBef>
          <a:spcPct val="20000"/>
        </a:spcBef>
        <a:buFont typeface="Arial"/>
        <a:buChar char="–"/>
        <a:defRPr sz="1400" kern="1200">
          <a:solidFill>
            <a:schemeClr val="tx1"/>
          </a:solidFill>
          <a:latin typeface="Verdana"/>
          <a:ea typeface="+mn-ea"/>
          <a:cs typeface="Verdana"/>
        </a:defRPr>
      </a:lvl4pPr>
      <a:lvl5pPr marL="2057400" indent="-228600" algn="l" defTabSz="457200" rtl="0" eaLnBrk="1" latinLnBrk="0" hangingPunct="1">
        <a:spcBef>
          <a:spcPct val="20000"/>
        </a:spcBef>
        <a:buFont typeface="Arial"/>
        <a:buChar char="»"/>
        <a:defRPr sz="2000" kern="1200">
          <a:solidFill>
            <a:schemeClr val="tx1"/>
          </a:solidFill>
          <a:latin typeface="Verdana"/>
          <a:ea typeface="+mn-ea"/>
          <a:cs typeface="Verdan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29580" y="5103222"/>
            <a:ext cx="7966238" cy="1015663"/>
          </a:xfrm>
          <a:prstGeom prst="rect">
            <a:avLst/>
          </a:prstGeom>
          <a:noFill/>
        </p:spPr>
        <p:txBody>
          <a:bodyPr wrap="square" rtlCol="0">
            <a:spAutoFit/>
          </a:bodyPr>
          <a:lstStyle/>
          <a:p>
            <a:r>
              <a:rPr lang="en-US" sz="2000" b="1" dirty="0" smtClean="0">
                <a:solidFill>
                  <a:schemeClr val="bg1"/>
                </a:solidFill>
                <a:latin typeface="Verdana"/>
                <a:cs typeface="Verdana"/>
              </a:rPr>
              <a:t>Young people’s participation and the SEND reforms</a:t>
            </a:r>
            <a:r>
              <a:rPr lang="en-US" sz="2000" b="1" dirty="0" smtClean="0">
                <a:solidFill>
                  <a:schemeClr val="bg1"/>
                </a:solidFill>
                <a:latin typeface="Verdana"/>
                <a:cs typeface="Verdana"/>
              </a:rPr>
              <a:t/>
            </a:r>
            <a:br>
              <a:rPr lang="en-US" sz="2000" b="1" dirty="0" smtClean="0">
                <a:solidFill>
                  <a:schemeClr val="bg1"/>
                </a:solidFill>
                <a:latin typeface="Verdana"/>
                <a:cs typeface="Verdana"/>
              </a:rPr>
            </a:br>
            <a:r>
              <a:rPr lang="en-US" sz="2000" dirty="0" smtClean="0">
                <a:solidFill>
                  <a:schemeClr val="bg1"/>
                </a:solidFill>
                <a:latin typeface="Verdana"/>
                <a:cs typeface="Verdana"/>
              </a:rPr>
              <a:t>Pamela Shaw, Senior Participation Officer</a:t>
            </a:r>
            <a:endParaRPr lang="en-US" sz="2000" dirty="0" smtClean="0">
              <a:solidFill>
                <a:schemeClr val="bg1"/>
              </a:solidFill>
              <a:latin typeface="Verdana"/>
              <a:cs typeface="Verdana"/>
            </a:endParaRPr>
          </a:p>
          <a:p>
            <a:r>
              <a:rPr lang="en-US" sz="2000" dirty="0" err="1" smtClean="0">
                <a:solidFill>
                  <a:schemeClr val="bg1"/>
                </a:solidFill>
                <a:latin typeface="Verdana"/>
                <a:cs typeface="Verdana"/>
              </a:rPr>
              <a:t>NatSIP</a:t>
            </a:r>
            <a:r>
              <a:rPr lang="en-US" sz="2000" dirty="0" smtClean="0">
                <a:solidFill>
                  <a:schemeClr val="bg1"/>
                </a:solidFill>
                <a:latin typeface="Verdana"/>
                <a:cs typeface="Verdana"/>
              </a:rPr>
              <a:t>: The voice of young people in improving outcomes</a:t>
            </a:r>
            <a:endParaRPr lang="en-US" sz="2000" dirty="0" smtClean="0">
              <a:solidFill>
                <a:schemeClr val="bg1"/>
              </a:solidFill>
              <a:latin typeface="Verdana"/>
              <a:cs typeface="Verdana"/>
            </a:endParaRPr>
          </a:p>
        </p:txBody>
      </p:sp>
    </p:spTree>
    <p:extLst>
      <p:ext uri="{BB962C8B-B14F-4D97-AF65-F5344CB8AC3E}">
        <p14:creationId xmlns:p14="http://schemas.microsoft.com/office/powerpoint/2010/main" val="1784960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1"/>
          <p:cNvSpPr>
            <a:spLocks noGrp="1"/>
          </p:cNvSpPr>
          <p:nvPr>
            <p:ph sz="half" idx="1"/>
          </p:nvPr>
        </p:nvSpPr>
        <p:spPr>
          <a:xfrm>
            <a:off x="457200" y="1600200"/>
            <a:ext cx="8229600" cy="3763963"/>
          </a:xfrm>
        </p:spPr>
        <p:txBody>
          <a:bodyPr/>
          <a:lstStyle/>
          <a:p>
            <a:r>
              <a:rPr lang="en-US" altLang="en-US" i="1" dirty="0" smtClean="0">
                <a:latin typeface="Verdana" panose="020B0604030504040204" pitchFamily="34" charset="0"/>
                <a:cs typeface="Verdana" panose="020B0604030504040204" pitchFamily="34" charset="0"/>
              </a:rPr>
              <a:t>“It means so much when people listen to me, but when they don’t I just tend to not bother. Kind of like as if I’m worthless.”</a:t>
            </a:r>
          </a:p>
          <a:p>
            <a:endParaRPr lang="en-GB" altLang="en-US" i="1" dirty="0" smtClean="0">
              <a:latin typeface="Verdana" panose="020B0604030504040204" pitchFamily="34" charset="0"/>
              <a:cs typeface="Verdana" panose="020B0604030504040204" pitchFamily="34" charset="0"/>
            </a:endParaRPr>
          </a:p>
          <a:p>
            <a:r>
              <a:rPr lang="en-GB" altLang="en-US" i="1" dirty="0" smtClean="0">
                <a:latin typeface="Verdana" panose="020B0604030504040204" pitchFamily="34" charset="0"/>
                <a:cs typeface="Verdana" panose="020B0604030504040204" pitchFamily="34" charset="0"/>
              </a:rPr>
              <a:t>“We can make our own decisions. We have our own ideas about what we’d like to achieve.”</a:t>
            </a:r>
          </a:p>
          <a:p>
            <a:endParaRPr lang="en-GB" altLang="en-US" i="1" dirty="0" smtClean="0">
              <a:latin typeface="Verdana" panose="020B0604030504040204" pitchFamily="34" charset="0"/>
              <a:cs typeface="Verdana" panose="020B0604030504040204" pitchFamily="34" charset="0"/>
            </a:endParaRPr>
          </a:p>
          <a:p>
            <a:r>
              <a:rPr lang="en-US" altLang="en-US" i="1" dirty="0" smtClean="0">
                <a:latin typeface="Verdana" panose="020B0604030504040204" pitchFamily="34" charset="0"/>
                <a:cs typeface="Verdana" panose="020B0604030504040204" pitchFamily="34" charset="0"/>
              </a:rPr>
              <a:t>“I believe that disabled young people should be involved in decisions that could really affect them because they are the ones that are going to be affected and they know what helps them in life and what doesn’t.”</a:t>
            </a:r>
          </a:p>
        </p:txBody>
      </p:sp>
      <p:sp>
        <p:nvSpPr>
          <p:cNvPr id="9219" name="Title 2"/>
          <p:cNvSpPr>
            <a:spLocks noGrp="1"/>
          </p:cNvSpPr>
          <p:nvPr>
            <p:ph type="title"/>
          </p:nvPr>
        </p:nvSpPr>
        <p:spPr bwMode="auto">
          <a:xfrm>
            <a:off x="457200" y="274638"/>
            <a:ext cx="8229600" cy="3571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en-GB" altLang="en-US" smtClean="0">
                <a:latin typeface="Verdana" panose="020B0604030504040204" pitchFamily="34" charset="0"/>
                <a:ea typeface="Verdana" panose="020B0604030504040204" pitchFamily="34" charset="0"/>
                <a:cs typeface="Verdana" panose="020B0604030504040204" pitchFamily="34" charset="0"/>
              </a:rPr>
              <a:t>Young people’s views on participation</a:t>
            </a:r>
            <a:endParaRPr lang="en-US" altLang="en-US" smtClean="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41463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457200" y="1335088"/>
            <a:ext cx="8229600" cy="4029075"/>
          </a:xfrm>
        </p:spPr>
        <p:txBody>
          <a:bodyPr rtlCol="0">
            <a:noAutofit/>
          </a:bodyPr>
          <a:lstStyle/>
          <a:p>
            <a:pPr eaLnBrk="1" hangingPunct="1">
              <a:spcBef>
                <a:spcPct val="0"/>
              </a:spcBef>
              <a:buFontTx/>
              <a:buNone/>
              <a:defRPr/>
            </a:pPr>
            <a:r>
              <a:rPr lang="en-GB" sz="1800" b="1" dirty="0" smtClean="0">
                <a:latin typeface="Verdana" pitchFamily="34" charset="0"/>
                <a:ea typeface="Calibri" pitchFamily="34" charset="0"/>
                <a:cs typeface="Times New Roman" pitchFamily="18" charset="0"/>
              </a:rPr>
              <a:t>Children and Families Act: PART 3</a:t>
            </a:r>
            <a:endParaRPr lang="en-GB" sz="1800" dirty="0" smtClean="0">
              <a:latin typeface="Verdana" pitchFamily="34" charset="0"/>
              <a:ea typeface="Calibri" pitchFamily="34" charset="0"/>
              <a:cs typeface="Times New Roman" pitchFamily="18" charset="0"/>
            </a:endParaRPr>
          </a:p>
          <a:p>
            <a:pPr>
              <a:spcBef>
                <a:spcPct val="0"/>
              </a:spcBef>
              <a:buFontTx/>
              <a:buNone/>
              <a:defRPr/>
            </a:pPr>
            <a:r>
              <a:rPr lang="en-GB" sz="1800" b="1" dirty="0" smtClean="0">
                <a:latin typeface="Verdana" pitchFamily="34" charset="0"/>
                <a:ea typeface="Calibri" pitchFamily="34" charset="0"/>
                <a:cs typeface="Times New Roman" pitchFamily="18" charset="0"/>
              </a:rPr>
              <a:t/>
            </a:r>
            <a:br>
              <a:rPr lang="en-GB" sz="1800" b="1" dirty="0" smtClean="0">
                <a:latin typeface="Verdana" pitchFamily="34" charset="0"/>
                <a:ea typeface="Calibri" pitchFamily="34" charset="0"/>
                <a:cs typeface="Times New Roman" pitchFamily="18" charset="0"/>
              </a:rPr>
            </a:br>
            <a:r>
              <a:rPr lang="en-GB" sz="1800" b="1" dirty="0" smtClean="0">
                <a:latin typeface="Verdana" pitchFamily="34" charset="0"/>
                <a:ea typeface="Calibri" pitchFamily="34" charset="0"/>
                <a:cs typeface="Times New Roman" pitchFamily="18" charset="0"/>
              </a:rPr>
              <a:t>19 Local authority functions: supporting and involving children and young</a:t>
            </a:r>
            <a:r>
              <a:rPr lang="en-GB" sz="1800" dirty="0" smtClean="0">
                <a:latin typeface="Verdana" pitchFamily="34" charset="0"/>
              </a:rPr>
              <a:t> </a:t>
            </a:r>
            <a:r>
              <a:rPr lang="en-GB" sz="1800" b="1" dirty="0" smtClean="0">
                <a:latin typeface="Verdana" pitchFamily="34" charset="0"/>
                <a:cs typeface="Times New Roman" pitchFamily="18" charset="0"/>
              </a:rPr>
              <a:t>p</a:t>
            </a:r>
            <a:r>
              <a:rPr lang="en-GB" sz="1800" b="1" dirty="0" smtClean="0">
                <a:latin typeface="Verdana" pitchFamily="34" charset="0"/>
                <a:cs typeface="Calibri" pitchFamily="34" charset="0"/>
              </a:rPr>
              <a:t>eople</a:t>
            </a:r>
            <a:br>
              <a:rPr lang="en-GB" sz="1800" b="1" dirty="0" smtClean="0">
                <a:latin typeface="Verdana" pitchFamily="34" charset="0"/>
                <a:cs typeface="Calibri" pitchFamily="34" charset="0"/>
              </a:rPr>
            </a:br>
            <a:endParaRPr lang="en-GB" sz="1800" dirty="0" smtClean="0">
              <a:latin typeface="Verdana" pitchFamily="34" charset="0"/>
            </a:endParaRPr>
          </a:p>
          <a:p>
            <a:pPr>
              <a:spcBef>
                <a:spcPct val="0"/>
              </a:spcBef>
              <a:buFontTx/>
              <a:buNone/>
              <a:defRPr/>
            </a:pPr>
            <a:r>
              <a:rPr lang="en-GB" sz="1800" dirty="0" smtClean="0">
                <a:latin typeface="Verdana" pitchFamily="34" charset="0"/>
                <a:cs typeface="Calibri" pitchFamily="34" charset="0"/>
              </a:rPr>
              <a:t>A local authority in England must have regard to…</a:t>
            </a:r>
            <a:br>
              <a:rPr lang="en-GB" sz="1800" dirty="0" smtClean="0">
                <a:latin typeface="Verdana" pitchFamily="34" charset="0"/>
                <a:cs typeface="Calibri" pitchFamily="34" charset="0"/>
              </a:rPr>
            </a:br>
            <a:endParaRPr lang="en-GB" sz="1800" dirty="0" smtClean="0">
              <a:latin typeface="Verdana" pitchFamily="34" charset="0"/>
            </a:endParaRPr>
          </a:p>
          <a:p>
            <a:pPr>
              <a:spcBef>
                <a:spcPct val="0"/>
              </a:spcBef>
              <a:buFontTx/>
              <a:buNone/>
              <a:defRPr/>
            </a:pPr>
            <a:r>
              <a:rPr lang="en-GB" sz="1800" dirty="0" smtClean="0">
                <a:latin typeface="Verdana" pitchFamily="34" charset="0"/>
                <a:cs typeface="Calibri" pitchFamily="34" charset="0"/>
              </a:rPr>
              <a:t>(a) the views, wishes and feelings of the child… or the</a:t>
            </a:r>
            <a:r>
              <a:rPr lang="en-GB" sz="1800" dirty="0" smtClean="0">
                <a:latin typeface="Verdana" pitchFamily="34" charset="0"/>
              </a:rPr>
              <a:t> </a:t>
            </a:r>
            <a:r>
              <a:rPr lang="en-GB" sz="1800" dirty="0" smtClean="0">
                <a:latin typeface="Verdana" pitchFamily="34" charset="0"/>
                <a:cs typeface="Calibri" pitchFamily="34" charset="0"/>
              </a:rPr>
              <a:t>young person…</a:t>
            </a:r>
            <a:br>
              <a:rPr lang="en-GB" sz="1800" dirty="0" smtClean="0">
                <a:latin typeface="Verdana" pitchFamily="34" charset="0"/>
                <a:cs typeface="Calibri" pitchFamily="34" charset="0"/>
              </a:rPr>
            </a:br>
            <a:endParaRPr lang="en-GB" sz="1800" dirty="0" smtClean="0">
              <a:latin typeface="Verdana" pitchFamily="34" charset="0"/>
            </a:endParaRPr>
          </a:p>
          <a:p>
            <a:pPr>
              <a:spcBef>
                <a:spcPct val="0"/>
              </a:spcBef>
              <a:buFontTx/>
              <a:buNone/>
              <a:defRPr/>
            </a:pPr>
            <a:r>
              <a:rPr lang="en-GB" sz="1800" dirty="0" smtClean="0">
                <a:latin typeface="Verdana" pitchFamily="34" charset="0"/>
                <a:cs typeface="Calibri" pitchFamily="34" charset="0"/>
              </a:rPr>
              <a:t>(b) the importance of the child… or the young person participating as fully as possible in decisions…</a:t>
            </a:r>
          </a:p>
          <a:p>
            <a:pPr>
              <a:spcBef>
                <a:spcPct val="0"/>
              </a:spcBef>
              <a:buFontTx/>
              <a:buNone/>
              <a:defRPr/>
            </a:pPr>
            <a:endParaRPr lang="en-GB" sz="1800" dirty="0" smtClean="0">
              <a:latin typeface="Verdana" pitchFamily="34" charset="0"/>
              <a:cs typeface="Calibri" pitchFamily="34" charset="0"/>
            </a:endParaRPr>
          </a:p>
          <a:p>
            <a:pPr>
              <a:spcBef>
                <a:spcPct val="0"/>
              </a:spcBef>
              <a:buFontTx/>
              <a:buNone/>
              <a:defRPr/>
            </a:pPr>
            <a:r>
              <a:rPr lang="en-GB" sz="1800" dirty="0" smtClean="0">
                <a:latin typeface="Verdana" pitchFamily="34" charset="0"/>
                <a:cs typeface="Calibri" pitchFamily="34" charset="0"/>
              </a:rPr>
              <a:t>(c) the importance of the child… or the young person being provided with the information and support necessary to enable</a:t>
            </a:r>
            <a:r>
              <a:rPr lang="en-GB" sz="1800" dirty="0" smtClean="0">
                <a:latin typeface="Verdana" pitchFamily="34" charset="0"/>
              </a:rPr>
              <a:t> </a:t>
            </a:r>
            <a:r>
              <a:rPr lang="en-GB" sz="1800" dirty="0" smtClean="0">
                <a:latin typeface="Verdana" pitchFamily="34" charset="0"/>
                <a:cs typeface="Calibri" pitchFamily="34" charset="0"/>
              </a:rPr>
              <a:t>participation in those decisions</a:t>
            </a:r>
            <a:endParaRPr lang="en-US" sz="1800" dirty="0">
              <a:ea typeface="+mn-ea"/>
            </a:endParaRPr>
          </a:p>
        </p:txBody>
      </p:sp>
      <p:sp>
        <p:nvSpPr>
          <p:cNvPr id="10243" name="Title 4"/>
          <p:cNvSpPr>
            <a:spLocks noGrp="1"/>
          </p:cNvSpPr>
          <p:nvPr>
            <p:ph type="title"/>
          </p:nvPr>
        </p:nvSpPr>
        <p:spPr bwMode="auto">
          <a:xfrm>
            <a:off x="457200" y="274638"/>
            <a:ext cx="8229600" cy="3571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r>
              <a:rPr lang="en-GB" altLang="en-US" smtClean="0">
                <a:latin typeface="Verdana" panose="020B0604030504040204" pitchFamily="34" charset="0"/>
                <a:ea typeface="Verdana" panose="020B0604030504040204" pitchFamily="34" charset="0"/>
                <a:cs typeface="Verdana" panose="020B0604030504040204" pitchFamily="34" charset="0"/>
              </a:rPr>
              <a:t>Cultural change </a:t>
            </a:r>
            <a:endParaRPr lang="en-US" altLang="en-US" smtClean="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2181440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457200" y="274638"/>
            <a:ext cx="8229600" cy="3571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en-GB" altLang="en-US" smtClean="0">
                <a:latin typeface="Verdana" panose="020B0604030504040204" pitchFamily="34" charset="0"/>
                <a:ea typeface="Verdana" panose="020B0604030504040204" pitchFamily="34" charset="0"/>
                <a:cs typeface="Verdana" panose="020B0604030504040204" pitchFamily="34" charset="0"/>
              </a:rPr>
              <a:t>Degrees/ levels of Participation</a:t>
            </a:r>
            <a:endParaRPr lang="en-US" altLang="en-US"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Content Placeholder 3"/>
          <p:cNvGraphicFramePr>
            <a:graphicFrameLocks noGrp="1"/>
          </p:cNvGraphicFramePr>
          <p:nvPr>
            <p:ph sz="half" idx="1"/>
          </p:nvPr>
        </p:nvGraphicFramePr>
        <p:xfrm>
          <a:off x="457200" y="1122744"/>
          <a:ext cx="8229600" cy="42414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16296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EPIC – SEND reforms young people’s advisory group</a:t>
            </a:r>
            <a:endParaRPr lang="en-US" dirty="0"/>
          </a:p>
        </p:txBody>
      </p:sp>
      <p:pic>
        <p:nvPicPr>
          <p:cNvPr id="4"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930597" y="2164466"/>
            <a:ext cx="7657423" cy="2218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7609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2"/>
          </p:nvPr>
        </p:nvSpPr>
        <p:spPr/>
        <p:txBody>
          <a:bodyPr/>
          <a:lstStyle/>
          <a:p>
            <a:pPr marL="342900" indent="-342900">
              <a:buFont typeface="Arial" panose="020B0604020202020204" pitchFamily="34" charset="0"/>
              <a:buChar char="•"/>
            </a:pPr>
            <a:r>
              <a:rPr lang="en-GB" dirty="0"/>
              <a:t>Education, Health and Care Plans</a:t>
            </a:r>
          </a:p>
          <a:p>
            <a:pPr marL="342900" indent="-342900">
              <a:buFont typeface="Arial" panose="020B0604020202020204" pitchFamily="34" charset="0"/>
              <a:buChar char="•"/>
            </a:pPr>
            <a:r>
              <a:rPr lang="en-GB" dirty="0"/>
              <a:t>The Code of Practice</a:t>
            </a:r>
          </a:p>
          <a:p>
            <a:pPr marL="342900" indent="-342900">
              <a:buFont typeface="Arial" panose="020B0604020202020204" pitchFamily="34" charset="0"/>
              <a:buChar char="•"/>
            </a:pPr>
            <a:r>
              <a:rPr lang="en-GB" dirty="0"/>
              <a:t>The Local Offer</a:t>
            </a:r>
          </a:p>
          <a:p>
            <a:pPr marL="342900" indent="-342900">
              <a:buFont typeface="Arial" panose="020B0604020202020204" pitchFamily="34" charset="0"/>
              <a:buChar char="•"/>
            </a:pPr>
            <a:r>
              <a:rPr lang="en-GB" dirty="0"/>
              <a:t>The national curriculum changes</a:t>
            </a:r>
          </a:p>
          <a:p>
            <a:pPr marL="342900" indent="-342900">
              <a:buFont typeface="Arial" panose="020B0604020202020204" pitchFamily="34" charset="0"/>
              <a:buChar char="•"/>
            </a:pPr>
            <a:r>
              <a:rPr lang="en-GB" dirty="0"/>
              <a:t>Post-16 support</a:t>
            </a:r>
          </a:p>
          <a:p>
            <a:pPr marL="342900" indent="-342900">
              <a:buFont typeface="Arial" panose="020B0604020202020204" pitchFamily="34" charset="0"/>
              <a:buChar char="•"/>
            </a:pPr>
            <a:r>
              <a:rPr lang="en-GB" dirty="0"/>
              <a:t>The single category </a:t>
            </a:r>
          </a:p>
          <a:p>
            <a:pPr marL="342900" indent="-342900">
              <a:buFont typeface="Arial" panose="020B0604020202020204" pitchFamily="34" charset="0"/>
              <a:buChar char="•"/>
            </a:pPr>
            <a:r>
              <a:rPr lang="en-GB" dirty="0"/>
              <a:t>Joint commissioning</a:t>
            </a:r>
          </a:p>
          <a:p>
            <a:pPr marL="342900" indent="-342900">
              <a:buFont typeface="Arial" panose="020B0604020202020204" pitchFamily="34" charset="0"/>
              <a:buChar char="•"/>
            </a:pPr>
            <a:r>
              <a:rPr lang="en-GB" dirty="0"/>
              <a:t>Implementation</a:t>
            </a:r>
          </a:p>
          <a:p>
            <a:endParaRPr lang="en-US" dirty="0"/>
          </a:p>
        </p:txBody>
      </p:sp>
      <p:sp>
        <p:nvSpPr>
          <p:cNvPr id="4" name="Title 3"/>
          <p:cNvSpPr>
            <a:spLocks noGrp="1"/>
          </p:cNvSpPr>
          <p:nvPr>
            <p:ph type="title"/>
          </p:nvPr>
        </p:nvSpPr>
        <p:spPr/>
        <p:txBody>
          <a:bodyPr/>
          <a:lstStyle/>
          <a:p>
            <a:r>
              <a:rPr lang="en-US" dirty="0" smtClean="0"/>
              <a:t>What EPIC does</a:t>
            </a:r>
            <a:endParaRPr lang="en-US" dirty="0"/>
          </a:p>
        </p:txBody>
      </p:sp>
      <p:pic>
        <p:nvPicPr>
          <p:cNvPr id="5" name="Content Placeholder 6" descr="YPAG Graphic.jpg"/>
          <p:cNvPicPr>
            <a:picLocks noGrp="1" noChangeAspect="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87078" y="1205859"/>
            <a:ext cx="3321935" cy="4631995"/>
          </a:xfrm>
        </p:spPr>
      </p:pic>
    </p:spTree>
    <p:extLst>
      <p:ext uri="{BB962C8B-B14F-4D97-AF65-F5344CB8AC3E}">
        <p14:creationId xmlns:p14="http://schemas.microsoft.com/office/powerpoint/2010/main" val="3177780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algn="l" eaLnBrk="1" hangingPunct="1"/>
            <a:r>
              <a:rPr lang="en-GB" altLang="en-US" sz="2000" b="1" dirty="0" smtClean="0">
                <a:latin typeface="Verdana" panose="020B0604030504040204" pitchFamily="34" charset="0"/>
                <a:ea typeface="Verdana" panose="020B0604030504040204" pitchFamily="34" charset="0"/>
                <a:cs typeface="Verdana" panose="020B0604030504040204" pitchFamily="34" charset="0"/>
              </a:rPr>
              <a:t>EPIC’s impact</a:t>
            </a:r>
          </a:p>
        </p:txBody>
      </p:sp>
      <p:sp>
        <p:nvSpPr>
          <p:cNvPr id="10243" name="Content Placeholder 2"/>
          <p:cNvSpPr>
            <a:spLocks noGrp="1"/>
          </p:cNvSpPr>
          <p:nvPr>
            <p:ph idx="1"/>
          </p:nvPr>
        </p:nvSpPr>
        <p:spPr/>
        <p:txBody>
          <a:bodyPr>
            <a:normAutofit/>
          </a:bodyPr>
          <a:lstStyle/>
          <a:p>
            <a:pPr marL="285750" indent="-285750" eaLnBrk="1" hangingPunct="1">
              <a:spcAft>
                <a:spcPts val="1200"/>
              </a:spcAft>
              <a:buFont typeface="Arial" panose="020B0604020202020204" pitchFamily="34" charset="0"/>
              <a:buChar char="•"/>
            </a:pPr>
            <a:r>
              <a:rPr lang="en-GB" altLang="en-US" sz="2000" dirty="0" smtClean="0"/>
              <a:t>Young disabled people having the chance to highlight what effects them. </a:t>
            </a:r>
          </a:p>
          <a:p>
            <a:pPr marL="285750" indent="-285750" eaLnBrk="1" hangingPunct="1">
              <a:spcAft>
                <a:spcPts val="1200"/>
              </a:spcAft>
              <a:buFont typeface="Arial" panose="020B0604020202020204" pitchFamily="34" charset="0"/>
              <a:buChar char="•"/>
            </a:pPr>
            <a:r>
              <a:rPr lang="en-GB" altLang="en-US" sz="2000" dirty="0" smtClean="0"/>
              <a:t>Creating a range of media outlets such as videos and leaflets so that young disabled people can view some of the changes to the reforms. </a:t>
            </a:r>
          </a:p>
          <a:p>
            <a:pPr marL="285750" indent="-285750" eaLnBrk="1" hangingPunct="1">
              <a:spcAft>
                <a:spcPts val="1200"/>
              </a:spcAft>
              <a:buFont typeface="Arial" panose="020B0604020202020204" pitchFamily="34" charset="0"/>
              <a:buChar char="•"/>
            </a:pPr>
            <a:r>
              <a:rPr lang="en-GB" altLang="en-US" sz="2000" dirty="0" smtClean="0"/>
              <a:t>Challenging government and having a direct influence on the reforms.</a:t>
            </a:r>
          </a:p>
        </p:txBody>
      </p:sp>
    </p:spTree>
    <p:extLst>
      <p:ext uri="{BB962C8B-B14F-4D97-AF65-F5344CB8AC3E}">
        <p14:creationId xmlns:p14="http://schemas.microsoft.com/office/powerpoint/2010/main" val="21372976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normAutofit/>
          </a:bodyPr>
          <a:lstStyle/>
          <a:p>
            <a:pPr marL="342900" indent="-342900">
              <a:buFont typeface="Arial" panose="020B0604020202020204" pitchFamily="34" charset="0"/>
              <a:buChar char="•"/>
            </a:pPr>
            <a:r>
              <a:rPr lang="en-GB" dirty="0" smtClean="0"/>
              <a:t>SEND changes</a:t>
            </a:r>
          </a:p>
          <a:p>
            <a:pPr marL="342900" indent="-342900">
              <a:buFont typeface="Arial" panose="020B0604020202020204" pitchFamily="34" charset="0"/>
              <a:buChar char="•"/>
            </a:pPr>
            <a:r>
              <a:rPr lang="en-GB" dirty="0" smtClean="0"/>
              <a:t>EHC plans</a:t>
            </a:r>
          </a:p>
          <a:p>
            <a:pPr marL="342900" indent="-342900">
              <a:buFont typeface="Arial" panose="020B0604020202020204" pitchFamily="34" charset="0"/>
              <a:buChar char="•"/>
            </a:pPr>
            <a:r>
              <a:rPr lang="en-GB" dirty="0" smtClean="0"/>
              <a:t>Local Offer</a:t>
            </a:r>
          </a:p>
          <a:p>
            <a:pPr marL="342900" indent="-342900">
              <a:buFont typeface="Arial" panose="020B0604020202020204" pitchFamily="34" charset="0"/>
              <a:buChar char="•"/>
            </a:pPr>
            <a:r>
              <a:rPr lang="en-GB" dirty="0" smtClean="0"/>
              <a:t>Post-16</a:t>
            </a:r>
          </a:p>
          <a:p>
            <a:pPr marL="342900" indent="-342900">
              <a:buFont typeface="Arial" panose="020B0604020202020204" pitchFamily="34" charset="0"/>
              <a:buChar char="•"/>
            </a:pPr>
            <a:r>
              <a:rPr lang="en-GB" dirty="0" smtClean="0"/>
              <a:t>Decision Making</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smtClean="0"/>
              <a:t>Videos, leaflets and posters</a:t>
            </a:r>
          </a:p>
          <a:p>
            <a:pPr marL="342900" indent="-342900">
              <a:buFont typeface="Arial" panose="020B0604020202020204" pitchFamily="34" charset="0"/>
              <a:buChar char="•"/>
            </a:pPr>
            <a:r>
              <a:rPr lang="en-GB" dirty="0" smtClean="0"/>
              <a:t>Face to face training</a:t>
            </a:r>
          </a:p>
          <a:p>
            <a:pPr marL="342900" indent="-342900">
              <a:buFont typeface="Arial" panose="020B0604020202020204" pitchFamily="34" charset="0"/>
              <a:buChar char="•"/>
            </a:pPr>
            <a:endParaRPr lang="en-GB" dirty="0"/>
          </a:p>
        </p:txBody>
      </p:sp>
      <p:pic>
        <p:nvPicPr>
          <p:cNvPr id="7" name="Content Placeholder 6"/>
          <p:cNvPicPr>
            <a:picLocks noGrp="1" noChangeAspect="1"/>
          </p:cNvPicPr>
          <p:nvPr>
            <p:ph sz="half" idx="2"/>
          </p:nvPr>
        </p:nvPicPr>
        <p:blipFill>
          <a:blip r:embed="rId2"/>
          <a:stretch>
            <a:fillRect/>
          </a:stretch>
        </p:blipFill>
        <p:spPr>
          <a:xfrm>
            <a:off x="3383564" y="1600200"/>
            <a:ext cx="5297872" cy="3763963"/>
          </a:xfrm>
          <a:prstGeom prst="rect">
            <a:avLst/>
          </a:prstGeom>
        </p:spPr>
      </p:pic>
      <p:sp>
        <p:nvSpPr>
          <p:cNvPr id="4" name="Title 3"/>
          <p:cNvSpPr>
            <a:spLocks noGrp="1"/>
          </p:cNvSpPr>
          <p:nvPr>
            <p:ph type="title"/>
          </p:nvPr>
        </p:nvSpPr>
        <p:spPr/>
        <p:txBody>
          <a:bodyPr/>
          <a:lstStyle/>
          <a:p>
            <a:r>
              <a:rPr lang="en-GB" dirty="0" smtClean="0"/>
              <a:t>SEND Information materials</a:t>
            </a:r>
            <a:endParaRPr lang="en-GB" dirty="0"/>
          </a:p>
        </p:txBody>
      </p:sp>
    </p:spTree>
    <p:extLst>
      <p:ext uri="{BB962C8B-B14F-4D97-AF65-F5344CB8AC3E}">
        <p14:creationId xmlns:p14="http://schemas.microsoft.com/office/powerpoint/2010/main" val="2869522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76177" y="2121061"/>
            <a:ext cx="4038600" cy="3763707"/>
          </a:xfrm>
        </p:spPr>
        <p:txBody>
          <a:bodyPr>
            <a:normAutofit/>
          </a:bodyPr>
          <a:lstStyle/>
          <a:p>
            <a:r>
              <a:rPr lang="en-GB" dirty="0"/>
              <a:t>“Thank you to all involved, we cannot stress enough how important the workshop was. It really allowed the young people to explore their future aspirations and learn about the laws around SEND.”</a:t>
            </a:r>
            <a:endParaRPr lang="en-GB" b="1" dirty="0"/>
          </a:p>
          <a:p>
            <a:r>
              <a:rPr lang="en-GB" i="1" dirty="0"/>
              <a:t>Birmingham Disabled Young People’s Group</a:t>
            </a:r>
            <a:endParaRPr lang="en-GB" b="1" dirty="0"/>
          </a:p>
          <a:p>
            <a:endParaRPr lang="en-GB" dirty="0"/>
          </a:p>
        </p:txBody>
      </p:sp>
      <p:pic>
        <p:nvPicPr>
          <p:cNvPr id="5" name="Content Placeholder 4"/>
          <p:cNvPicPr>
            <a:picLocks noGrp="1" noChangeAspect="1"/>
          </p:cNvPicPr>
          <p:nvPr>
            <p:ph sz="half" idx="2"/>
          </p:nvPr>
        </p:nvPicPr>
        <p:blipFill>
          <a:blip r:embed="rId2"/>
          <a:stretch>
            <a:fillRect/>
          </a:stretch>
        </p:blipFill>
        <p:spPr>
          <a:xfrm>
            <a:off x="5195459" y="1345175"/>
            <a:ext cx="3277209" cy="3879647"/>
          </a:xfrm>
          <a:prstGeom prst="rect">
            <a:avLst/>
          </a:prstGeom>
        </p:spPr>
      </p:pic>
      <p:sp>
        <p:nvSpPr>
          <p:cNvPr id="4" name="Title 3"/>
          <p:cNvSpPr>
            <a:spLocks noGrp="1"/>
          </p:cNvSpPr>
          <p:nvPr>
            <p:ph type="title"/>
          </p:nvPr>
        </p:nvSpPr>
        <p:spPr/>
        <p:txBody>
          <a:bodyPr/>
          <a:lstStyle/>
          <a:p>
            <a:r>
              <a:rPr lang="en-GB" dirty="0" smtClean="0"/>
              <a:t>Your Rights, Your Future</a:t>
            </a:r>
            <a:endParaRPr lang="en-GB" dirty="0"/>
          </a:p>
        </p:txBody>
      </p:sp>
      <p:pic>
        <p:nvPicPr>
          <p:cNvPr id="6" name="Picture 5"/>
          <p:cNvPicPr>
            <a:picLocks noChangeAspect="1"/>
          </p:cNvPicPr>
          <p:nvPr/>
        </p:nvPicPr>
        <p:blipFill>
          <a:blip r:embed="rId3"/>
          <a:stretch>
            <a:fillRect/>
          </a:stretch>
        </p:blipFill>
        <p:spPr>
          <a:xfrm>
            <a:off x="67" y="-4804"/>
            <a:ext cx="4414709" cy="1964628"/>
          </a:xfrm>
          <a:prstGeom prst="rect">
            <a:avLst/>
          </a:prstGeom>
        </p:spPr>
      </p:pic>
    </p:spTree>
    <p:extLst>
      <p:ext uri="{BB962C8B-B14F-4D97-AF65-F5344CB8AC3E}">
        <p14:creationId xmlns:p14="http://schemas.microsoft.com/office/powerpoint/2010/main" val="2954865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Information, Advice and Support Services</a:t>
            </a:r>
            <a:endParaRPr lang="en-GB" dirty="0"/>
          </a:p>
        </p:txBody>
      </p:sp>
      <p:pic>
        <p:nvPicPr>
          <p:cNvPr id="9" name="Content Placeholder 8"/>
          <p:cNvPicPr>
            <a:picLocks noGrp="1"/>
          </p:cNvPicPr>
          <p:nvPr>
            <p:ph sz="half" idx="1"/>
          </p:nvPr>
        </p:nvPicPr>
        <p:blipFill>
          <a:blip r:embed="rId2"/>
          <a:stretch>
            <a:fillRect/>
          </a:stretch>
        </p:blipFill>
        <p:spPr>
          <a:xfrm>
            <a:off x="1076446" y="1203767"/>
            <a:ext cx="7106855" cy="4160397"/>
          </a:xfrm>
          <a:prstGeom prst="rect">
            <a:avLst/>
          </a:prstGeom>
        </p:spPr>
      </p:pic>
    </p:spTree>
    <p:extLst>
      <p:ext uri="{BB962C8B-B14F-4D97-AF65-F5344CB8AC3E}">
        <p14:creationId xmlns:p14="http://schemas.microsoft.com/office/powerpoint/2010/main" val="3740351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l="13002" r="12838"/>
          <a:stretch>
            <a:fillRect/>
          </a:stretch>
        </p:blipFill>
        <p:spPr bwMode="auto">
          <a:xfrm>
            <a:off x="0" y="0"/>
            <a:ext cx="9144000" cy="6932293"/>
          </a:xfrm>
          <a:prstGeom prst="rect">
            <a:avLst/>
          </a:prstGeom>
          <a:noFill/>
          <a:ln w="9525">
            <a:noFill/>
            <a:miter lim="800000"/>
            <a:headEnd/>
            <a:tailEnd/>
          </a:ln>
        </p:spPr>
      </p:pic>
    </p:spTree>
    <p:extLst>
      <p:ext uri="{BB962C8B-B14F-4D97-AF65-F5344CB8AC3E}">
        <p14:creationId xmlns:p14="http://schemas.microsoft.com/office/powerpoint/2010/main" val="35021174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1"/>
          <p:cNvSpPr>
            <a:spLocks noGrp="1"/>
          </p:cNvSpPr>
          <p:nvPr>
            <p:ph sz="half" idx="1"/>
          </p:nvPr>
        </p:nvSpPr>
        <p:spPr>
          <a:xfrm>
            <a:off x="457200" y="1600200"/>
            <a:ext cx="2460625" cy="3763963"/>
          </a:xfrm>
        </p:spPr>
        <p:txBody>
          <a:bodyPr/>
          <a:lstStyle/>
          <a:p>
            <a:r>
              <a:rPr lang="en-GB" altLang="en-US" sz="1800" smtClean="0">
                <a:latin typeface="Verdana" panose="020B0604030504040204" pitchFamily="34" charset="0"/>
                <a:cs typeface="Verdana" panose="020B0604030504040204" pitchFamily="34" charset="0"/>
              </a:rPr>
              <a:t>It is important that local areas embrace all of these – and not one at the exclusion of others</a:t>
            </a:r>
          </a:p>
          <a:p>
            <a:endParaRPr lang="en-US" altLang="en-US" smtClean="0">
              <a:latin typeface="Verdana" panose="020B0604030504040204" pitchFamily="34" charset="0"/>
              <a:cs typeface="Verdana" panose="020B0604030504040204" pitchFamily="34" charset="0"/>
            </a:endParaRPr>
          </a:p>
        </p:txBody>
      </p:sp>
      <p:sp>
        <p:nvSpPr>
          <p:cNvPr id="18435" name="Title 2"/>
          <p:cNvSpPr>
            <a:spLocks noGrp="1"/>
          </p:cNvSpPr>
          <p:nvPr>
            <p:ph type="title"/>
          </p:nvPr>
        </p:nvSpPr>
        <p:spPr bwMode="auto">
          <a:xfrm>
            <a:off x="457200" y="274638"/>
            <a:ext cx="8229600" cy="3571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en-GB" altLang="en-US" smtClean="0">
                <a:latin typeface="Verdana" panose="020B0604030504040204" pitchFamily="34" charset="0"/>
                <a:ea typeface="Verdana" panose="020B0604030504040204" pitchFamily="34" charset="0"/>
                <a:cs typeface="Verdana" panose="020B0604030504040204" pitchFamily="34" charset="0"/>
              </a:rPr>
              <a:t>Difference between individual and strategic participation</a:t>
            </a:r>
            <a:endParaRPr lang="en-US" altLang="en-US" smtClean="0">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4" name="Diagram 3"/>
          <p:cNvGraphicFramePr/>
          <p:nvPr/>
        </p:nvGraphicFramePr>
        <p:xfrm>
          <a:off x="2342508" y="1078786"/>
          <a:ext cx="6801492" cy="46439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95902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p:txBody>
          <a:bodyPr/>
          <a:lstStyle/>
          <a:p>
            <a:pPr marL="342900" indent="-342900">
              <a:buFont typeface="Arial" panose="020B0604020202020204" pitchFamily="34" charset="0"/>
              <a:buChar char="•"/>
            </a:pPr>
            <a:r>
              <a:rPr lang="en-GB" dirty="0" smtClean="0"/>
              <a:t>Levers and duties exist to support young people’s participation in the SEND reforms</a:t>
            </a:r>
            <a:br>
              <a:rPr lang="en-GB" dirty="0" smtClean="0"/>
            </a:br>
            <a:endParaRPr lang="en-GB" dirty="0" smtClean="0"/>
          </a:p>
          <a:p>
            <a:pPr marL="342900" indent="-342900">
              <a:buFont typeface="Arial" panose="020B0604020202020204" pitchFamily="34" charset="0"/>
              <a:buChar char="•"/>
            </a:pPr>
            <a:r>
              <a:rPr lang="en-GB" dirty="0" smtClean="0"/>
              <a:t>Good examples of young people’s participation in national programmes and local areas </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smtClean="0"/>
              <a:t>Need to be better at promoting examples, practice and learning</a:t>
            </a:r>
          </a:p>
          <a:p>
            <a:pPr marL="342900" indent="-342900">
              <a:buFont typeface="Arial" panose="020B0604020202020204" pitchFamily="34" charset="0"/>
              <a:buChar char="•"/>
            </a:pPr>
            <a:endParaRPr lang="en-GB" dirty="0" smtClean="0"/>
          </a:p>
          <a:p>
            <a:pPr marL="342900" indent="-342900">
              <a:buFont typeface="Arial" panose="020B0604020202020204" pitchFamily="34" charset="0"/>
              <a:buChar char="•"/>
            </a:pPr>
            <a:endParaRPr lang="en-GB" dirty="0"/>
          </a:p>
        </p:txBody>
      </p:sp>
      <p:sp>
        <p:nvSpPr>
          <p:cNvPr id="5" name="Title 4"/>
          <p:cNvSpPr>
            <a:spLocks noGrp="1"/>
          </p:cNvSpPr>
          <p:nvPr>
            <p:ph type="title"/>
          </p:nvPr>
        </p:nvSpPr>
        <p:spPr/>
        <p:txBody>
          <a:bodyPr/>
          <a:lstStyle/>
          <a:p>
            <a:r>
              <a:rPr lang="en-GB" dirty="0" smtClean="0"/>
              <a:t>Summary	</a:t>
            </a:r>
            <a:endParaRPr lang="en-GB" dirty="0"/>
          </a:p>
        </p:txBody>
      </p:sp>
    </p:spTree>
    <p:extLst>
      <p:ext uri="{BB962C8B-B14F-4D97-AF65-F5344CB8AC3E}">
        <p14:creationId xmlns:p14="http://schemas.microsoft.com/office/powerpoint/2010/main" val="36178366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682</Words>
  <Application>Microsoft Office PowerPoint</Application>
  <PresentationFormat>On-screen Show (4:3)</PresentationFormat>
  <Paragraphs>86</Paragraphs>
  <Slides>13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ＭＳ Ｐゴシック</vt:lpstr>
      <vt:lpstr>Arial</vt:lpstr>
      <vt:lpstr>Calibri</vt:lpstr>
      <vt:lpstr>Times New Roman</vt:lpstr>
      <vt:lpstr>Verdana</vt:lpstr>
      <vt:lpstr>Wingdings</vt:lpstr>
      <vt:lpstr>Office Theme</vt:lpstr>
      <vt:lpstr>PowerPoint Presentation</vt:lpstr>
      <vt:lpstr>Young people’s views on participation</vt:lpstr>
      <vt:lpstr>Cultural change </vt:lpstr>
      <vt:lpstr>Degrees/ levels of Participation</vt:lpstr>
      <vt:lpstr>EPIC – SEND reforms young people’s advisory group</vt:lpstr>
      <vt:lpstr>What EPIC does</vt:lpstr>
      <vt:lpstr>EPIC’s impact</vt:lpstr>
      <vt:lpstr>SEND Information materials</vt:lpstr>
      <vt:lpstr>Your Rights, Your Future</vt:lpstr>
      <vt:lpstr>Information, Advice and Support Services</vt:lpstr>
      <vt:lpstr>PowerPoint Presentation</vt:lpstr>
      <vt:lpstr>Difference between individual and strategic participation</vt:lpstr>
      <vt:lpstr>Summary </vt:lpstr>
    </vt:vector>
  </TitlesOfParts>
  <Company>Parker Design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 Wood</dc:creator>
  <cp:lastModifiedBy>Pamela Shaw</cp:lastModifiedBy>
  <cp:revision>28</cp:revision>
  <dcterms:created xsi:type="dcterms:W3CDTF">2014-02-19T16:50:39Z</dcterms:created>
  <dcterms:modified xsi:type="dcterms:W3CDTF">2015-09-23T16:04:55Z</dcterms:modified>
</cp:coreProperties>
</file>