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8" r:id="rId2"/>
    <p:sldId id="261" r:id="rId3"/>
    <p:sldId id="265" r:id="rId4"/>
    <p:sldId id="262" r:id="rId5"/>
    <p:sldId id="271" r:id="rId6"/>
    <p:sldId id="269" r:id="rId7"/>
    <p:sldId id="272" r:id="rId8"/>
    <p:sldId id="270" r:id="rId9"/>
    <p:sldId id="260" r:id="rId10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28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1650" y="-72"/>
      </p:cViewPr>
      <p:guideLst>
        <p:guide orient="horz" pos="3132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BEF29-F8A1-438C-88D6-E691C1FA5B2C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43537" cy="44751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45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97676-8302-4321-92FA-2A2A4B64819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719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904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64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417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0213" y="273050"/>
            <a:ext cx="5873750" cy="44053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>
              <a:ea typeface="MS PGothic" pitchFamily="34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02EFB29-32B4-43A5-8140-4DDB3871C7FB}" type="slidenum">
              <a:rPr lang="en-GB" altLang="en-US" smtClean="0">
                <a:latin typeface="Arial" pitchFamily="34" charset="0"/>
                <a:ea typeface="MS PGothic" pitchFamily="34" charset="-128"/>
              </a:rPr>
              <a:pPr eaLnBrk="1" hangingPunct="1">
                <a:spcBef>
                  <a:spcPct val="0"/>
                </a:spcBef>
              </a:pPr>
              <a:t>5</a:t>
            </a:fld>
            <a:endParaRPr lang="en-GB" altLang="en-US" dirty="0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3309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-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893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48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97676-8302-4321-92FA-2A2A4B64819F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31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7761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512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7671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039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661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459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1254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917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70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808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0581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EC8E8-9C80-4C6C-B7A1-EB2213B95761}" type="datetimeFigureOut">
              <a:rPr lang="en-GB" smtClean="0"/>
              <a:t>23/09/2015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17365-4959-411D-93BB-E23C599BF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190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Glenn.foster@education.gsi.gov.uk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Implementation of the SEND reforms: Children and Young People Participation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2420888"/>
            <a:ext cx="4038600" cy="30243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NatSIP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London</a:t>
            </a:r>
          </a:p>
          <a:p>
            <a:pPr marL="0" indent="0">
              <a:buNone/>
            </a:pPr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October 2015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Jan Miller, DfE </a:t>
            </a:r>
            <a:endParaRPr lang="en-GB" dirty="0"/>
          </a:p>
        </p:txBody>
      </p:sp>
      <p:pic>
        <p:nvPicPr>
          <p:cNvPr id="5" name="Picture 3" descr="http://workplaces/sites/ey/d/WorkplaceDocuments/Communications/quotographs%20and%20case%20studies/Quotos/Final/Corey%20-%20fina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76872"/>
            <a:ext cx="533893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904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 rot="20028019">
            <a:off x="1899842" y="1079523"/>
            <a:ext cx="2486035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We want Independence 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Oval 3"/>
          <p:cNvSpPr/>
          <p:nvPr/>
        </p:nvSpPr>
        <p:spPr>
          <a:xfrm rot="781605">
            <a:off x="4295096" y="1074369"/>
            <a:ext cx="2525818" cy="10260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We have  aspirations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Oval Callout 7"/>
          <p:cNvSpPr/>
          <p:nvPr/>
        </p:nvSpPr>
        <p:spPr>
          <a:xfrm rot="19117169">
            <a:off x="57788" y="1230125"/>
            <a:ext cx="2018932" cy="137341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+mj-lt"/>
              </a:rPr>
              <a:t>We want to be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consulted</a:t>
            </a:r>
            <a:r>
              <a:rPr lang="en-GB" sz="1600" dirty="0" smtClean="0"/>
              <a:t> </a:t>
            </a:r>
            <a:endParaRPr lang="en-GB" sz="1600" dirty="0"/>
          </a:p>
        </p:txBody>
      </p:sp>
      <p:sp>
        <p:nvSpPr>
          <p:cNvPr id="14" name="Rectangle 13"/>
          <p:cNvSpPr/>
          <p:nvPr/>
        </p:nvSpPr>
        <p:spPr>
          <a:xfrm>
            <a:off x="2015716" y="5229201"/>
            <a:ext cx="5040560" cy="144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+mj-lt"/>
              </a:rPr>
              <a:t>Now in law, the Code of Practice sets out a clearer focus on the participation of CYP and parents in decision-making at individual and strategic level</a:t>
            </a:r>
            <a:endParaRPr lang="en-GB" sz="16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4876" y="304184"/>
            <a:ext cx="7689710" cy="6045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+mj-lt"/>
              </a:rPr>
              <a:t>SEND Code of Practice 0-25 – children and young people (CYP) participation </a:t>
            </a:r>
            <a:endParaRPr lang="en-GB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Oval Callout 15"/>
          <p:cNvSpPr/>
          <p:nvPr/>
        </p:nvSpPr>
        <p:spPr>
          <a:xfrm rot="18662771">
            <a:off x="1415863" y="2280105"/>
            <a:ext cx="1637939" cy="148182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  <a:latin typeface="+mj-lt"/>
              </a:rPr>
              <a:t>Prove you’re listening to us </a:t>
            </a:r>
            <a:r>
              <a:rPr lang="en-GB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3051541" y="1836928"/>
            <a:ext cx="2968910" cy="172525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Support and involve us in all decisions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and matters that affect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us from the start 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Oval Callout 1"/>
          <p:cNvSpPr/>
          <p:nvPr/>
        </p:nvSpPr>
        <p:spPr>
          <a:xfrm rot="3221517">
            <a:off x="6146351" y="1794601"/>
            <a:ext cx="2699573" cy="275080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A say in the Local Offer, EHC plans, personal budgets, FE and   employment …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Oval Callout 4"/>
          <p:cNvSpPr/>
          <p:nvPr/>
        </p:nvSpPr>
        <p:spPr>
          <a:xfrm rot="18576946">
            <a:off x="128679" y="2965921"/>
            <a:ext cx="1558512" cy="11925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+mj-lt"/>
              </a:rPr>
              <a:t>Respect us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503" y="3717032"/>
            <a:ext cx="2952328" cy="144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51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569325" cy="1125538"/>
          </a:xfrm>
        </p:spPr>
        <p:txBody>
          <a:bodyPr/>
          <a:lstStyle/>
          <a:p>
            <a:r>
              <a:rPr lang="en-GB" altLang="en-US" sz="3600" b="0" u="sng" dirty="0" smtClean="0">
                <a:ea typeface="MS PGothic" pitchFamily="34" charset="-128"/>
              </a:rPr>
              <a:t>The new SEN system – Key features</a:t>
            </a:r>
            <a:endParaRPr lang="en-GB" altLang="en-US" sz="3600" u="sng" dirty="0" smtClean="0">
              <a:ea typeface="MS PGothic" pitchFamily="34" charset="-128"/>
            </a:endParaRPr>
          </a:p>
        </p:txBody>
      </p:sp>
      <p:pic>
        <p:nvPicPr>
          <p:cNvPr id="5123" name="Picture 6" descr="http://3.bp.blogspot.com/_RFB9KREFS10/TQLb5A3zikI/AAAAAAAABI8/ei3XQ_4GI70/s1600/number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063" y="2266950"/>
            <a:ext cx="290195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1844675"/>
            <a:ext cx="2368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</a:rPr>
              <a:t>1. </a:t>
            </a:r>
            <a:r>
              <a:rPr lang="en-GB" altLang="en-US" dirty="0">
                <a:ea typeface="MS PGothic" pitchFamily="34" charset="-128"/>
              </a:rPr>
              <a:t>Involvement</a:t>
            </a:r>
            <a:r>
              <a:rPr lang="en-GB" altLang="en-US" b="0" dirty="0">
                <a:ea typeface="MS PGothic" pitchFamily="34" charset="-128"/>
              </a:rPr>
              <a:t> of children, young people and parents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59113" y="1366838"/>
            <a:ext cx="30781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b="0" dirty="0">
                <a:ea typeface="MS PGothic" pitchFamily="34" charset="-128"/>
              </a:rPr>
              <a:t>2. All </a:t>
            </a:r>
            <a:r>
              <a:rPr lang="en-GB" altLang="en-US" b="0" dirty="0">
                <a:ea typeface="MS PGothic" pitchFamily="34" charset="-128"/>
              </a:rPr>
              <a:t>duties apply to </a:t>
            </a:r>
            <a:r>
              <a:rPr lang="en-GB" altLang="en-US" dirty="0">
                <a:ea typeface="MS PGothic" pitchFamily="34" charset="-128"/>
              </a:rPr>
              <a:t>all state-funded schools</a:t>
            </a:r>
            <a:r>
              <a:rPr lang="en-GB" altLang="en-US" b="0" dirty="0">
                <a:ea typeface="MS PGothic" pitchFamily="34" charset="-128"/>
              </a:rPr>
              <a:t>, inc. Academies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21400" y="2027238"/>
            <a:ext cx="309403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</a:rPr>
              <a:t>3. Coordinated assessment;  0-25 </a:t>
            </a:r>
            <a:r>
              <a:rPr lang="en-GB" altLang="en-US" dirty="0">
                <a:ea typeface="MS PGothic" pitchFamily="34" charset="-128"/>
              </a:rPr>
              <a:t>Education, Health and Care Plan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516688" y="3717925"/>
            <a:ext cx="2303462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</a:rPr>
              <a:t>4. LA, health and care services to </a:t>
            </a:r>
            <a:r>
              <a:rPr lang="en-GB" altLang="en-US" dirty="0">
                <a:ea typeface="MS PGothic" pitchFamily="34" charset="-128"/>
              </a:rPr>
              <a:t>commission services jointly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84663" y="5214938"/>
            <a:ext cx="3095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  <a:cs typeface="Arial" pitchFamily="34" charset="0"/>
              </a:rPr>
              <a:t>5. A clear, transparent </a:t>
            </a:r>
            <a:r>
              <a:rPr lang="en-GB" altLang="en-US" dirty="0">
                <a:ea typeface="MS PGothic" pitchFamily="34" charset="-128"/>
                <a:cs typeface="Arial" pitchFamily="34" charset="0"/>
              </a:rPr>
              <a:t>local offer </a:t>
            </a:r>
            <a:r>
              <a:rPr lang="en-GB" altLang="en-US" b="0" dirty="0">
                <a:ea typeface="MS PGothic" pitchFamily="34" charset="-128"/>
                <a:cs typeface="Arial" pitchFamily="34" charset="0"/>
              </a:rPr>
              <a:t>of services for all CYP with SEND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74725" y="4859338"/>
            <a:ext cx="288925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</a:rPr>
              <a:t>6. Statutory protections for </a:t>
            </a:r>
            <a:r>
              <a:rPr lang="en-GB" altLang="en-US" dirty="0">
                <a:ea typeface="MS PGothic" pitchFamily="34" charset="-128"/>
              </a:rPr>
              <a:t>16-25s</a:t>
            </a:r>
            <a:r>
              <a:rPr lang="en-GB" altLang="en-US" b="0" dirty="0">
                <a:ea typeface="MS PGothic" pitchFamily="34" charset="-128"/>
              </a:rPr>
              <a:t>; focus on preparing for adulthood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0" dirty="0">
              <a:ea typeface="MS PGothic" pitchFamily="34" charset="-128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42950" y="3351213"/>
            <a:ext cx="27114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0" dirty="0">
                <a:ea typeface="MS PGothic" pitchFamily="34" charset="-128"/>
              </a:rPr>
              <a:t>7. Offer of a </a:t>
            </a:r>
            <a:r>
              <a:rPr lang="en-GB" altLang="en-US" dirty="0">
                <a:ea typeface="MS PGothic" pitchFamily="34" charset="-128"/>
              </a:rPr>
              <a:t>personal budget</a:t>
            </a:r>
            <a:r>
              <a:rPr lang="en-GB" altLang="en-US" b="0" dirty="0">
                <a:ea typeface="MS PGothic" pitchFamily="34" charset="-128"/>
              </a:rPr>
              <a:t>;  more choice and control</a:t>
            </a:r>
          </a:p>
        </p:txBody>
      </p:sp>
    </p:spTree>
    <p:extLst>
      <p:ext uri="{BB962C8B-B14F-4D97-AF65-F5344CB8AC3E}">
        <p14:creationId xmlns:p14="http://schemas.microsoft.com/office/powerpoint/2010/main" val="10258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/>
              <a:t>CYP participation in the SEND reforms  </a:t>
            </a:r>
            <a:endParaRPr lang="en-GB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268760"/>
            <a:ext cx="8147248" cy="485740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39552" y="1700808"/>
            <a:ext cx="3600400" cy="43155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b="1" u="sng" dirty="0" smtClean="0">
              <a:solidFill>
                <a:schemeClr val="tx1"/>
              </a:solidFill>
              <a:latin typeface="+mj-lt"/>
            </a:endParaRPr>
          </a:p>
          <a:p>
            <a:endParaRPr lang="en-GB" b="1" u="sng" dirty="0" smtClean="0">
              <a:solidFill>
                <a:schemeClr val="tx1"/>
              </a:solidFill>
              <a:latin typeface="+mj-lt"/>
            </a:endParaRPr>
          </a:p>
          <a:p>
            <a:r>
              <a:rPr lang="en-GB" b="1" u="sng" dirty="0" smtClean="0">
                <a:solidFill>
                  <a:schemeClr val="tx1"/>
                </a:solidFill>
                <a:latin typeface="+mj-lt"/>
              </a:rPr>
              <a:t>INDIVIDUAL LEVEL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Impartial information, advice and support – support necessary to participate in decision making e.g. EHC plans and personal budgets.</a:t>
            </a:r>
          </a:p>
          <a:p>
            <a:endParaRPr lang="en-GB" dirty="0" smtClean="0">
              <a:solidFill>
                <a:schemeClr val="tx1"/>
              </a:solidFill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At school and at college – so CYP are consulted and involved in their education/FE.</a:t>
            </a:r>
          </a:p>
          <a:p>
            <a:endParaRPr lang="en-GB" dirty="0" smtClean="0">
              <a:solidFill>
                <a:schemeClr val="tx1"/>
              </a:solidFill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PfA - discussions about their aspirations, needs and support they think will suit them best.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4048" y="1700808"/>
            <a:ext cx="3528392" cy="43204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 smtClean="0">
                <a:solidFill>
                  <a:schemeClr val="tx1"/>
                </a:solidFill>
                <a:latin typeface="+mj-lt"/>
              </a:rPr>
              <a:t>STRATEGIC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Impartial, information, advice and support - councils must provide this to CYP to enable them to fully participate in the support available locally.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Councils must consult CYP about what should be in their  Local Offer and in joint commissioning discussions to inform the Offer.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+mj-lt"/>
              </a:rPr>
              <a:t>CYP Forums  -  councils should consider establishing them  where they don’t already exist.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69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7"/>
          <p:cNvSpPr>
            <a:spLocks noGrp="1"/>
          </p:cNvSpPr>
          <p:nvPr>
            <p:ph type="title"/>
          </p:nvPr>
        </p:nvSpPr>
        <p:spPr>
          <a:xfrm>
            <a:off x="251842" y="260648"/>
            <a:ext cx="8496300" cy="1057374"/>
          </a:xfrm>
        </p:spPr>
        <p:txBody>
          <a:bodyPr>
            <a:normAutofit/>
          </a:bodyPr>
          <a:lstStyle/>
          <a:p>
            <a:r>
              <a:rPr lang="en-GB" altLang="en-US" sz="2400" u="sng" dirty="0" smtClean="0"/>
              <a:t>LA implementation survey and Parent Carer Forum Survey – summer 2015: key findings </a:t>
            </a:r>
            <a:endParaRPr lang="en-GB" altLang="en-US" sz="2400" b="0" u="sng" dirty="0" smtClean="0"/>
          </a:p>
        </p:txBody>
      </p:sp>
      <p:sp>
        <p:nvSpPr>
          <p:cNvPr id="7171" name="Slide Number Placeholder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945438" y="6334125"/>
            <a:ext cx="5143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8EBE938-2B4F-42E9-8580-FD95E86A93D3}" type="slidenum">
              <a:rPr lang="en-GB" altLang="en-US" sz="1800" b="0">
                <a:ea typeface="MS PGothic" pitchFamily="34" charset="-128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800" b="0" dirty="0">
              <a:ea typeface="MS PGothic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619796"/>
            <a:ext cx="4217988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 smtClean="0">
                <a:latin typeface="Arial" charset="0"/>
              </a:rPr>
              <a:t>LAs response  on how they are doing on engaging with CYP - out of 147 responses: </a:t>
            </a:r>
          </a:p>
          <a:p>
            <a:pPr>
              <a:defRPr/>
            </a:pPr>
            <a:endParaRPr lang="en-GB" b="1" dirty="0" smtClean="0">
              <a:latin typeface="Aria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charset="0"/>
              </a:rPr>
              <a:t>9 LAs – extremely well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000" dirty="0" smtClean="0">
              <a:latin typeface="Aria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charset="0"/>
              </a:rPr>
              <a:t>47 LAs – very well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000" dirty="0" smtClean="0">
              <a:latin typeface="Aria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charset="0"/>
              </a:rPr>
              <a:t>69 LAs -  moderately well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000" dirty="0" smtClean="0">
              <a:latin typeface="Aria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charset="0"/>
              </a:rPr>
              <a:t>22 LAs – not very well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000" dirty="0" smtClean="0">
              <a:latin typeface="Aria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charset="0"/>
              </a:rPr>
              <a:t>0 LAs – not at all well</a:t>
            </a:r>
          </a:p>
          <a:p>
            <a:pPr>
              <a:defRPr/>
            </a:pPr>
            <a:endParaRPr lang="en-GB" dirty="0"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004" y="1619796"/>
            <a:ext cx="4176712" cy="51090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PCFs response on engaging with CYP in their LA – out of 97 responses: </a:t>
            </a:r>
          </a:p>
          <a:p>
            <a:pPr>
              <a:defRPr/>
            </a:pP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of PCFs – extremely well </a:t>
            </a:r>
          </a:p>
          <a:p>
            <a:pPr>
              <a:defRPr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of PCFs - very well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31 of PCFs – moderately well</a:t>
            </a:r>
          </a:p>
          <a:p>
            <a:pPr>
              <a:defRPr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33 of PCFs – not very well </a:t>
            </a:r>
          </a:p>
          <a:p>
            <a:pPr>
              <a:defRPr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13 of PCFAs – not at all well </a:t>
            </a:r>
          </a:p>
          <a:p>
            <a:pPr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8 of PCFs  - didn’t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know 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sz="2000" dirty="0" smtClean="0">
              <a:latin typeface="+mj-lt"/>
            </a:endParaRPr>
          </a:p>
          <a:p>
            <a:pPr>
              <a:defRPr/>
            </a:pPr>
            <a:endParaRPr lang="en-GB" sz="1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27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CYP participation: the challenges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local councils are engaging CYP effectively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CYP are involved in making decisions about their EHC plan, personal budgets 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Engaging with those CYP without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statements or EHC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plans 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Engaging the hard to reach CYP, so those with limited communication  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Enabling schools and colleges to involve CYP in their education/personalised study programmes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Employer engagement in colleges 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what works/what doesn’t, the barriers, plugging the gaps and spreading good practice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national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infrastructure as there is for parent participation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latin typeface="+mj-lt"/>
            </a:endParaRPr>
          </a:p>
          <a:p>
            <a:endParaRPr lang="en-GB" sz="2400" dirty="0" smtClean="0">
              <a:latin typeface="+mj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14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r>
              <a:rPr lang="en-GB" u="sng" dirty="0" smtClean="0"/>
              <a:t>Support for implementation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team of SEN and Disability Advisers to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identify challenges/barriers and areas of good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practice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Support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Independent Supporters and Parent Carer Forums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CoP guidance materials and Easy Read Guide (GOV.UK and CDC websites)</a:t>
            </a:r>
          </a:p>
          <a:p>
            <a:pPr>
              <a:defRPr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Delivery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support from 9 regional LA leads and a consortium of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Mott MacDonald, the Council for Disabled Children and the National Development Team for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Inclusion</a:t>
            </a:r>
          </a:p>
          <a:p>
            <a:pPr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grants with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Voluntary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Community Sector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 specialist advice, information and support to local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areas</a:t>
            </a:r>
          </a:p>
          <a:p>
            <a:pPr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PfA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workshops with colleges and LAs with a focus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 writing outcomes, and using them to develop high-quality, personalised study programmes.  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£5 million for supported internships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4982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Practice examples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1800" b="1" dirty="0">
                <a:cs typeface="Arial" panose="020B0604020202020204" pitchFamily="34" charset="0"/>
              </a:rPr>
              <a:t>Merton LA </a:t>
            </a:r>
            <a:r>
              <a:rPr lang="en-GB" sz="1800" dirty="0">
                <a:cs typeface="Arial" panose="020B0604020202020204" pitchFamily="34" charset="0"/>
              </a:rPr>
              <a:t>is looking at different media for young people to input into their EHC reviews, such as video, apps and blogs. For example, the LA used an </a:t>
            </a:r>
            <a:r>
              <a:rPr lang="en-GB" sz="1800" dirty="0" smtClean="0">
                <a:cs typeface="Arial" panose="020B0604020202020204" pitchFamily="34" charset="0"/>
              </a:rPr>
              <a:t>iPad </a:t>
            </a:r>
            <a:r>
              <a:rPr lang="en-GB" sz="1800" dirty="0">
                <a:cs typeface="Arial" panose="020B0604020202020204" pitchFamily="34" charset="0"/>
              </a:rPr>
              <a:t>to obtain survey responses from a </a:t>
            </a:r>
            <a:r>
              <a:rPr lang="en-GB" sz="1800" dirty="0" smtClean="0">
                <a:cs typeface="Arial" panose="020B0604020202020204" pitchFamily="34" charset="0"/>
              </a:rPr>
              <a:t>young person with a hearing impairment at </a:t>
            </a:r>
            <a:r>
              <a:rPr lang="en-GB" sz="1800" dirty="0">
                <a:cs typeface="Arial" panose="020B0604020202020204" pitchFamily="34" charset="0"/>
              </a:rPr>
              <a:t>her review which was extremely successful in finding out about her concerns about communication and learning</a:t>
            </a:r>
            <a:r>
              <a:rPr lang="en-GB" sz="1800" dirty="0" smtClean="0">
                <a:cs typeface="Arial" panose="020B0604020202020204" pitchFamily="34" charset="0"/>
              </a:rPr>
              <a:t>.</a:t>
            </a:r>
          </a:p>
          <a:p>
            <a:pPr lvl="0"/>
            <a:endParaRPr lang="en-GB" sz="1800" b="1" dirty="0">
              <a:latin typeface="+mj-lt"/>
            </a:endParaRPr>
          </a:p>
          <a:p>
            <a:r>
              <a:rPr lang="en-GB" sz="1800" b="1" dirty="0" smtClean="0"/>
              <a:t>Independent Support. </a:t>
            </a:r>
            <a:r>
              <a:rPr lang="en-GB" sz="1800" dirty="0" smtClean="0"/>
              <a:t>A 16 year old with a statement has </a:t>
            </a:r>
            <a:r>
              <a:rPr lang="en-GB" sz="1800" dirty="0"/>
              <a:t>been diagnosed with ADHD for which she takes medication. </a:t>
            </a:r>
            <a:r>
              <a:rPr lang="en-GB" sz="1800" dirty="0" smtClean="0"/>
              <a:t>She </a:t>
            </a:r>
            <a:r>
              <a:rPr lang="en-GB" sz="1800" dirty="0"/>
              <a:t>lives with her dad and younger sister; her dad suffers from multiple sclerosis and </a:t>
            </a:r>
            <a:r>
              <a:rPr lang="en-GB" sz="1800" dirty="0" smtClean="0"/>
              <a:t>she has </a:t>
            </a:r>
            <a:r>
              <a:rPr lang="en-GB" sz="1800" dirty="0"/>
              <a:t>assumed some caring responsibilities. </a:t>
            </a:r>
            <a:r>
              <a:rPr lang="en-GB" sz="1800" dirty="0" smtClean="0"/>
              <a:t>She and her dad were worried about moving to college. An independent Supporter helped her with her transfer review to an EHCP. To </a:t>
            </a:r>
            <a:r>
              <a:rPr lang="en-GB" sz="1800" dirty="0"/>
              <a:t>help to overcome some of </a:t>
            </a:r>
            <a:r>
              <a:rPr lang="en-GB" sz="1800" dirty="0" smtClean="0"/>
              <a:t>the family’s anxieties, </a:t>
            </a:r>
            <a:r>
              <a:rPr lang="en-GB" sz="1800" dirty="0"/>
              <a:t>the </a:t>
            </a:r>
            <a:r>
              <a:rPr lang="en-GB" sz="1800" dirty="0" smtClean="0"/>
              <a:t>Independent Supporter </a:t>
            </a:r>
            <a:r>
              <a:rPr lang="en-GB" sz="1800" dirty="0"/>
              <a:t>organised a visit to the college. </a:t>
            </a:r>
            <a:r>
              <a:rPr lang="en-GB" sz="1800" dirty="0" smtClean="0"/>
              <a:t>The young person and her dad met </a:t>
            </a:r>
            <a:r>
              <a:rPr lang="en-GB" sz="1800" dirty="0"/>
              <a:t>the tutor whose course she would be attending and </a:t>
            </a:r>
            <a:r>
              <a:rPr lang="en-GB" sz="1800" dirty="0" smtClean="0"/>
              <a:t>learnt about </a:t>
            </a:r>
            <a:r>
              <a:rPr lang="en-GB" sz="1800" dirty="0"/>
              <a:t>the help she could expect to </a:t>
            </a:r>
            <a:r>
              <a:rPr lang="en-GB" sz="1800" dirty="0" smtClean="0"/>
              <a:t>receive. After the visit, the young person said she felt </a:t>
            </a:r>
            <a:r>
              <a:rPr lang="en-GB" sz="1800" dirty="0"/>
              <a:t>less anxious about moving on from school</a:t>
            </a:r>
            <a:r>
              <a:rPr lang="en-GB" sz="1800" dirty="0" smtClean="0"/>
              <a:t>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16062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Questions to the group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 smtClean="0">
              <a:latin typeface="+mj-lt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GB" sz="2400" dirty="0">
                <a:latin typeface="+mj-lt"/>
                <a:cs typeface="Arial" panose="020B0604020202020204" pitchFamily="34" charset="0"/>
              </a:rPr>
              <a:t>What  ‘top tips’ would you suggest 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to enable effective engagement with CYP </a:t>
            </a:r>
            <a:r>
              <a:rPr lang="en-GB" sz="2400" dirty="0">
                <a:latin typeface="+mj-lt"/>
                <a:cs typeface="Arial" panose="020B0604020202020204" pitchFamily="34" charset="0"/>
              </a:rPr>
              <a:t>with a sensory impairment? </a:t>
            </a:r>
            <a:endParaRPr lang="en-GB" sz="2400" dirty="0" smtClean="0">
              <a:latin typeface="+mj-lt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en-GB" sz="2400" dirty="0">
              <a:latin typeface="+mj-lt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GB" sz="2400" dirty="0" smtClean="0">
                <a:latin typeface="+mj-lt"/>
              </a:rPr>
              <a:t>Do </a:t>
            </a:r>
            <a:r>
              <a:rPr lang="en-GB" sz="2400" dirty="0">
                <a:latin typeface="+mj-lt"/>
              </a:rPr>
              <a:t>you have examples of good practice </a:t>
            </a:r>
            <a:r>
              <a:rPr lang="en-GB" sz="2400" dirty="0" smtClean="0">
                <a:latin typeface="+mj-lt"/>
              </a:rPr>
              <a:t>you could share? </a:t>
            </a:r>
          </a:p>
          <a:p>
            <a:pPr marL="0" indent="0">
              <a:buNone/>
            </a:pPr>
            <a:r>
              <a:rPr lang="en-GB" sz="2400" dirty="0" smtClean="0">
                <a:latin typeface="+mj-lt"/>
              </a:rPr>
              <a:t>Please </a:t>
            </a:r>
            <a:r>
              <a:rPr lang="en-GB" sz="2400" dirty="0">
                <a:latin typeface="+mj-lt"/>
              </a:rPr>
              <a:t>contact </a:t>
            </a:r>
            <a:r>
              <a:rPr lang="en-GB" sz="2400" dirty="0" smtClean="0">
                <a:latin typeface="+mj-lt"/>
                <a:hlinkClick r:id="rId3"/>
              </a:rPr>
              <a:t>Glenn.foster@education.gsi.gov.uk</a:t>
            </a:r>
            <a:endParaRPr lang="en-GB" sz="2400" dirty="0" smtClean="0">
              <a:latin typeface="+mj-lt"/>
            </a:endParaRPr>
          </a:p>
          <a:p>
            <a:pPr marL="0" indent="0">
              <a:buNone/>
            </a:pPr>
            <a:endParaRPr lang="en-GB" sz="2400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01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3777</TotalTime>
  <Words>875</Words>
  <Application>Microsoft Office PowerPoint</Application>
  <PresentationFormat>On-screen Show (4:3)</PresentationFormat>
  <Paragraphs>103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 Implementation of the SEND reforms: Children and Young People Participation </vt:lpstr>
      <vt:lpstr>PowerPoint Presentation</vt:lpstr>
      <vt:lpstr>The new SEN system – Key features</vt:lpstr>
      <vt:lpstr>CYP participation in the SEND reforms  </vt:lpstr>
      <vt:lpstr>LA implementation survey and Parent Carer Forum Survey – summer 2015: key findings </vt:lpstr>
      <vt:lpstr>CYP participation: the challenges</vt:lpstr>
      <vt:lpstr>Support for implementation</vt:lpstr>
      <vt:lpstr>Practice examples </vt:lpstr>
      <vt:lpstr>Questions to the group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MILLER, Jan</dc:creator>
  <cp:lastModifiedBy>MILLER, Jan</cp:lastModifiedBy>
  <cp:revision>180</cp:revision>
  <cp:lastPrinted>2015-09-22T15:36:38Z</cp:lastPrinted>
  <dcterms:created xsi:type="dcterms:W3CDTF">2014-09-25T14:36:37Z</dcterms:created>
  <dcterms:modified xsi:type="dcterms:W3CDTF">2015-09-23T10:31:12Z</dcterms:modified>
</cp:coreProperties>
</file>