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90" r:id="rId30"/>
    <p:sldId id="291" r:id="rId31"/>
    <p:sldId id="292" r:id="rId32"/>
    <p:sldId id="293" r:id="rId33"/>
    <p:sldId id="294" r:id="rId34"/>
    <p:sldId id="295" r:id="rId35"/>
    <p:sldId id="296" r:id="rId36"/>
    <p:sldId id="297" r:id="rId37"/>
    <p:sldId id="298" r:id="rId38"/>
    <p:sldId id="285" r:id="rId39"/>
    <p:sldId id="286" r:id="rId40"/>
    <p:sldId id="287" r:id="rId41"/>
    <p:sldId id="288" r:id="rId42"/>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2040" y="-9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heme" Target="theme/theme1.xml"/><Relationship Id="rId47"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printerSettings" Target="printerSettings/printerSettings1.bin"/><Relationship Id="rId44" Type="http://schemas.openxmlformats.org/officeDocument/2006/relationships/presProps" Target="presProps.xml"/><Relationship Id="rId4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979488"/>
            <a:ext cx="5184775"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reeform 8"/>
          <p:cNvSpPr>
            <a:spLocks/>
          </p:cNvSpPr>
          <p:nvPr/>
        </p:nvSpPr>
        <p:spPr bwMode="auto">
          <a:xfrm>
            <a:off x="0" y="6170613"/>
            <a:ext cx="9161463" cy="714375"/>
          </a:xfrm>
          <a:custGeom>
            <a:avLst/>
            <a:gdLst>
              <a:gd name="T0" fmla="*/ 0 w 5771"/>
              <a:gd name="T1" fmla="*/ 290513 h 450"/>
              <a:gd name="T2" fmla="*/ 0 w 5771"/>
              <a:gd name="T3" fmla="*/ 701675 h 450"/>
              <a:gd name="T4" fmla="*/ 9161463 w 5771"/>
              <a:gd name="T5" fmla="*/ 714375 h 450"/>
              <a:gd name="T6" fmla="*/ 9156700 w 5771"/>
              <a:gd name="T7" fmla="*/ 0 h 450"/>
              <a:gd name="T8" fmla="*/ 0 w 5771"/>
              <a:gd name="T9" fmla="*/ 290513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endParaRPr lang="en-GB"/>
          </a:p>
        </p:txBody>
      </p:sp>
      <p:sp>
        <p:nvSpPr>
          <p:cNvPr id="6146" name="Rectangle 2"/>
          <p:cNvSpPr>
            <a:spLocks noGrp="1" noChangeArrowheads="1"/>
          </p:cNvSpPr>
          <p:nvPr>
            <p:ph type="ctrTitle"/>
          </p:nvPr>
        </p:nvSpPr>
        <p:spPr>
          <a:xfrm>
            <a:off x="684213" y="3111500"/>
            <a:ext cx="7772400" cy="1470025"/>
          </a:xfrm>
        </p:spPr>
        <p:txBody>
          <a:bodyPr/>
          <a:lstStyle>
            <a:lvl1pPr algn="ctr">
              <a:defRPr b="1"/>
            </a:lvl1pPr>
          </a:lstStyle>
          <a:p>
            <a:pPr lvl="0"/>
            <a:r>
              <a:rPr lang="en-US" noProof="0" smtClean="0"/>
              <a:t>Click to edit Master title style</a:t>
            </a:r>
          </a:p>
        </p:txBody>
      </p:sp>
      <p:sp>
        <p:nvSpPr>
          <p:cNvPr id="6147" name="Rectangle 3"/>
          <p:cNvSpPr>
            <a:spLocks noGrp="1" noChangeArrowheads="1"/>
          </p:cNvSpPr>
          <p:nvPr>
            <p:ph type="subTitle" idx="1"/>
          </p:nvPr>
        </p:nvSpPr>
        <p:spPr>
          <a:xfrm>
            <a:off x="1371600" y="4967288"/>
            <a:ext cx="6400800" cy="982662"/>
          </a:xfrm>
        </p:spPr>
        <p:txBody>
          <a:bodyPr/>
          <a:lstStyle>
            <a:lvl1pPr marL="0" indent="0" algn="ctr">
              <a:buFontTx/>
              <a:buNone/>
              <a:defRPr/>
            </a:lvl1pPr>
          </a:lstStyle>
          <a:p>
            <a:pPr lvl="0"/>
            <a:r>
              <a:rPr lang="en-US" noProof="0" smtClean="0"/>
              <a:t>Click to edit Master subtitle style</a:t>
            </a:r>
          </a:p>
        </p:txBody>
      </p:sp>
    </p:spTree>
    <p:extLst>
      <p:ext uri="{BB962C8B-B14F-4D97-AF65-F5344CB8AC3E}">
        <p14:creationId xmlns:p14="http://schemas.microsoft.com/office/powerpoint/2010/main" val="3805452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1596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0794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2205038"/>
            <a:ext cx="403860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87015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07515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405128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9158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94528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00021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3859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917575"/>
            <a:ext cx="2057400" cy="5680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917575"/>
            <a:ext cx="6019800" cy="5680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05825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917575"/>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027" name="Rectangle 3"/>
          <p:cNvSpPr>
            <a:spLocks noGrp="1" noChangeArrowheads="1"/>
          </p:cNvSpPr>
          <p:nvPr>
            <p:ph type="body" idx="1"/>
          </p:nvPr>
        </p:nvSpPr>
        <p:spPr bwMode="auto">
          <a:xfrm>
            <a:off x="468313" y="2205038"/>
            <a:ext cx="8229600"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028" name="Picture 7" descr="NATSIP-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316913" y="893763"/>
            <a:ext cx="7556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Freeform 8"/>
          <p:cNvSpPr>
            <a:spLocks/>
          </p:cNvSpPr>
          <p:nvPr/>
        </p:nvSpPr>
        <p:spPr bwMode="auto">
          <a:xfrm>
            <a:off x="-4763" y="6669088"/>
            <a:ext cx="9148763" cy="215900"/>
          </a:xfrm>
          <a:custGeom>
            <a:avLst/>
            <a:gdLst>
              <a:gd name="T0" fmla="*/ 0 w 5763"/>
              <a:gd name="T1" fmla="*/ 149360 h 305"/>
              <a:gd name="T2" fmla="*/ 0 w 5763"/>
              <a:gd name="T3" fmla="*/ 215900 h 305"/>
              <a:gd name="T4" fmla="*/ 9148763 w 5763"/>
              <a:gd name="T5" fmla="*/ 212361 h 305"/>
              <a:gd name="T6" fmla="*/ 9148763 w 5763"/>
              <a:gd name="T7" fmla="*/ 0 h 305"/>
              <a:gd name="T8" fmla="*/ 0 w 5763"/>
              <a:gd name="T9" fmla="*/ 149360 h 3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charset="0"/>
          <a:ea typeface="ＭＳ Ｐゴシック" charset="0"/>
          <a:cs typeface="Arial" charset="0"/>
        </a:defRPr>
      </a:lvl2pPr>
      <a:lvl3pPr algn="l" rtl="0" eaLnBrk="1" fontAlgn="base" hangingPunct="1">
        <a:spcBef>
          <a:spcPct val="0"/>
        </a:spcBef>
        <a:spcAft>
          <a:spcPct val="0"/>
        </a:spcAft>
        <a:defRPr sz="4400">
          <a:solidFill>
            <a:schemeClr val="tx2"/>
          </a:solidFill>
          <a:latin typeface="Calibri" charset="0"/>
          <a:ea typeface="ＭＳ Ｐゴシック" charset="0"/>
          <a:cs typeface="Arial" charset="0"/>
        </a:defRPr>
      </a:lvl3pPr>
      <a:lvl4pPr algn="l" rtl="0" eaLnBrk="1" fontAlgn="base" hangingPunct="1">
        <a:spcBef>
          <a:spcPct val="0"/>
        </a:spcBef>
        <a:spcAft>
          <a:spcPct val="0"/>
        </a:spcAft>
        <a:defRPr sz="4400">
          <a:solidFill>
            <a:schemeClr val="tx2"/>
          </a:solidFill>
          <a:latin typeface="Calibri" charset="0"/>
          <a:ea typeface="ＭＳ Ｐゴシック" charset="0"/>
          <a:cs typeface="Arial" charset="0"/>
        </a:defRPr>
      </a:lvl4pPr>
      <a:lvl5pPr algn="l" rtl="0" eaLnBrk="1" fontAlgn="base" hangingPunct="1">
        <a:spcBef>
          <a:spcPct val="0"/>
        </a:spcBef>
        <a:spcAft>
          <a:spcPct val="0"/>
        </a:spcAft>
        <a:defRPr sz="4400">
          <a:solidFill>
            <a:schemeClr val="tx2"/>
          </a:solidFill>
          <a:latin typeface="Calibri" charset="0"/>
          <a:ea typeface="ＭＳ Ｐゴシック" charset="0"/>
          <a:cs typeface="Arial" charset="0"/>
        </a:defRPr>
      </a:lvl5pPr>
      <a:lvl6pPr marL="457200" algn="l" rtl="0" eaLnBrk="1" fontAlgn="base" hangingPunct="1">
        <a:spcBef>
          <a:spcPct val="0"/>
        </a:spcBef>
        <a:spcAft>
          <a:spcPct val="0"/>
        </a:spcAft>
        <a:defRPr sz="4400">
          <a:solidFill>
            <a:schemeClr val="tx2"/>
          </a:solidFill>
          <a:latin typeface="Calibri" charset="0"/>
          <a:ea typeface="ＭＳ Ｐゴシック" charset="0"/>
          <a:cs typeface="Arial" charset="0"/>
        </a:defRPr>
      </a:lvl6pPr>
      <a:lvl7pPr marL="914400" algn="l" rtl="0" eaLnBrk="1" fontAlgn="base" hangingPunct="1">
        <a:spcBef>
          <a:spcPct val="0"/>
        </a:spcBef>
        <a:spcAft>
          <a:spcPct val="0"/>
        </a:spcAft>
        <a:defRPr sz="4400">
          <a:solidFill>
            <a:schemeClr val="tx2"/>
          </a:solidFill>
          <a:latin typeface="Calibri" charset="0"/>
          <a:ea typeface="ＭＳ Ｐゴシック" charset="0"/>
          <a:cs typeface="Arial" charset="0"/>
        </a:defRPr>
      </a:lvl7pPr>
      <a:lvl8pPr marL="1371600" algn="l" rtl="0" eaLnBrk="1" fontAlgn="base" hangingPunct="1">
        <a:spcBef>
          <a:spcPct val="0"/>
        </a:spcBef>
        <a:spcAft>
          <a:spcPct val="0"/>
        </a:spcAft>
        <a:defRPr sz="4400">
          <a:solidFill>
            <a:schemeClr val="tx2"/>
          </a:solidFill>
          <a:latin typeface="Calibri" charset="0"/>
          <a:ea typeface="ＭＳ Ｐゴシック" charset="0"/>
          <a:cs typeface="Arial" charset="0"/>
        </a:defRPr>
      </a:lvl8pPr>
      <a:lvl9pPr marL="1828800" algn="l" rtl="0" eaLnBrk="1" fontAlgn="base" hangingPunct="1">
        <a:spcBef>
          <a:spcPct val="0"/>
        </a:spcBef>
        <a:spcAft>
          <a:spcPct val="0"/>
        </a:spcAft>
        <a:defRPr sz="4400">
          <a:solidFill>
            <a:schemeClr val="tx2"/>
          </a:solidFill>
          <a:latin typeface="Calibri" charset="0"/>
          <a:ea typeface="ＭＳ Ｐゴシック"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Arial" charset="0"/>
          <a:cs typeface="+mn-cs"/>
        </a:defRPr>
      </a:lvl2pPr>
      <a:lvl3pPr marL="1143000" indent="-228600" algn="l" rtl="0" eaLnBrk="1" fontAlgn="base" hangingPunct="1">
        <a:spcBef>
          <a:spcPct val="20000"/>
        </a:spcBef>
        <a:spcAft>
          <a:spcPct val="0"/>
        </a:spcAft>
        <a:buChar char="•"/>
        <a:defRPr sz="2400">
          <a:solidFill>
            <a:schemeClr val="tx1"/>
          </a:solidFill>
          <a:latin typeface="+mn-lt"/>
          <a:ea typeface="Arial" charset="0"/>
          <a:cs typeface="+mn-cs"/>
        </a:defRPr>
      </a:lvl3pPr>
      <a:lvl4pPr marL="1600200" indent="-228600" algn="l" rtl="0" eaLnBrk="1" fontAlgn="base" hangingPunct="1">
        <a:spcBef>
          <a:spcPct val="20000"/>
        </a:spcBef>
        <a:spcAft>
          <a:spcPct val="0"/>
        </a:spcAft>
        <a:buChar char="–"/>
        <a:defRPr sz="2000">
          <a:solidFill>
            <a:schemeClr val="tx1"/>
          </a:solidFill>
          <a:latin typeface="+mn-lt"/>
          <a:ea typeface="Arial" charset="0"/>
          <a:cs typeface="+mn-cs"/>
        </a:defRPr>
      </a:lvl4pPr>
      <a:lvl5pPr marL="2057400" indent="-228600" algn="l" rtl="0" eaLnBrk="1" fontAlgn="base" hangingPunct="1">
        <a:spcBef>
          <a:spcPct val="20000"/>
        </a:spcBef>
        <a:spcAft>
          <a:spcPct val="0"/>
        </a:spcAft>
        <a:buChar char="»"/>
        <a:defRPr sz="2000">
          <a:solidFill>
            <a:schemeClr val="tx1"/>
          </a:solidFill>
          <a:latin typeface="+mn-lt"/>
          <a:ea typeface="Arial" charset="0"/>
          <a:cs typeface="+mn-cs"/>
        </a:defRPr>
      </a:lvl5pPr>
      <a:lvl6pPr marL="2514600" indent="-228600" algn="l" rtl="0" eaLnBrk="1" fontAlgn="base" hangingPunct="1">
        <a:spcBef>
          <a:spcPct val="20000"/>
        </a:spcBef>
        <a:spcAft>
          <a:spcPct val="0"/>
        </a:spcAft>
        <a:buChar char="»"/>
        <a:defRPr sz="2000">
          <a:solidFill>
            <a:schemeClr val="tx1"/>
          </a:solidFill>
          <a:latin typeface="+mn-lt"/>
          <a:ea typeface="Arial" charset="0"/>
          <a:cs typeface="+mn-cs"/>
        </a:defRPr>
      </a:lvl6pPr>
      <a:lvl7pPr marL="2971800" indent="-228600" algn="l" rtl="0" eaLnBrk="1" fontAlgn="base" hangingPunct="1">
        <a:spcBef>
          <a:spcPct val="20000"/>
        </a:spcBef>
        <a:spcAft>
          <a:spcPct val="0"/>
        </a:spcAft>
        <a:buChar char="»"/>
        <a:defRPr sz="2000">
          <a:solidFill>
            <a:schemeClr val="tx1"/>
          </a:solidFill>
          <a:latin typeface="+mn-lt"/>
          <a:ea typeface="Arial" charset="0"/>
          <a:cs typeface="+mn-cs"/>
        </a:defRPr>
      </a:lvl7pPr>
      <a:lvl8pPr marL="3429000" indent="-228600" algn="l" rtl="0" eaLnBrk="1" fontAlgn="base" hangingPunct="1">
        <a:spcBef>
          <a:spcPct val="20000"/>
        </a:spcBef>
        <a:spcAft>
          <a:spcPct val="0"/>
        </a:spcAft>
        <a:buChar char="»"/>
        <a:defRPr sz="2000">
          <a:solidFill>
            <a:schemeClr val="tx1"/>
          </a:solidFill>
          <a:latin typeface="+mn-lt"/>
          <a:ea typeface="Arial" charset="0"/>
          <a:cs typeface="+mn-cs"/>
        </a:defRPr>
      </a:lvl8pPr>
      <a:lvl9pPr marL="3886200" indent="-228600" algn="l" rtl="0" eaLnBrk="1" fontAlgn="base" hangingPunct="1">
        <a:spcBef>
          <a:spcPct val="20000"/>
        </a:spcBef>
        <a:spcAft>
          <a:spcPct val="0"/>
        </a:spcAft>
        <a:buChar char="»"/>
        <a:defRPr sz="2000">
          <a:solidFill>
            <a:schemeClr val="tx1"/>
          </a:solidFill>
          <a:latin typeface="+mn-lt"/>
          <a:ea typeface="Arial" charset="0"/>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batod.org.uk/index.php?id=/resources/guidelines/qs-specialist-supportservices.pdf" TargetMode="External"/><Relationship Id="rId3" Type="http://schemas.openxmlformats.org/officeDocument/2006/relationships/image" Target="../media/image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ebarchive.nationalarchives.gov.uk/20081230134948/http:/www.teachernet.gov.uk/docbank/index.cfm?id=6576"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ncb.org.uk/media/925077/mapit_document_april_2013.pdf"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ndcs.org.uk/document.rm?id=112" TargetMode="External"/><Relationship Id="rId3" Type="http://schemas.openxmlformats.org/officeDocument/2006/relationships/hyperlink" Target="http://www.ndcs.org.uk/applications/publications_shop/view.rm?id=11398"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extLst>
            <a:ext uri="{FAA26D3D-D897-4be2-8F04-BA451C77F1D7}">
              <ma14:placeholderFlag xmlns:ma14="http://schemas.microsoft.com/office/mac/drawingml/2011/main" val="1"/>
            </a:ext>
          </a:extLst>
        </p:spPr>
        <p:txBody>
          <a:bodyPr/>
          <a:lstStyle/>
          <a:p>
            <a:r>
              <a:rPr lang="en-GB" altLang="en-US" dirty="0">
                <a:solidFill>
                  <a:srgbClr val="4D4D4D"/>
                </a:solidFill>
                <a:latin typeface="Calibri" pitchFamily="34" charset="0"/>
                <a:ea typeface="ＭＳ Ｐゴシック" pitchFamily="34" charset="-128"/>
              </a:rPr>
              <a:t>Quality Improvement Support Pack</a:t>
            </a:r>
            <a:r>
              <a:rPr lang="en-GB" altLang="en-US" dirty="0">
                <a:solidFill>
                  <a:srgbClr val="595888"/>
                </a:solidFill>
                <a:latin typeface="Calibri" pitchFamily="34" charset="0"/>
                <a:ea typeface="ＭＳ Ｐゴシック" pitchFamily="34" charset="-128"/>
              </a:rPr>
              <a:t> </a:t>
            </a:r>
            <a:r>
              <a:rPr lang="en-GB" altLang="en-US" sz="2800" dirty="0">
                <a:solidFill>
                  <a:srgbClr val="000000"/>
                </a:solidFill>
                <a:latin typeface="Calibri" pitchFamily="34" charset="0"/>
                <a:ea typeface="ＭＳ Ｐゴシック" pitchFamily="34" charset="-128"/>
              </a:rPr>
              <a:t/>
            </a:r>
            <a:br>
              <a:rPr lang="en-GB" altLang="en-US" sz="2800" dirty="0">
                <a:solidFill>
                  <a:srgbClr val="000000"/>
                </a:solidFill>
                <a:latin typeface="Calibri" pitchFamily="34" charset="0"/>
                <a:ea typeface="ＭＳ Ｐゴシック" pitchFamily="34" charset="-128"/>
              </a:rPr>
            </a:br>
            <a:r>
              <a:rPr lang="en-GB" altLang="en-US" sz="2800" dirty="0" smtClean="0">
                <a:solidFill>
                  <a:srgbClr val="000000"/>
                </a:solidFill>
                <a:latin typeface="Calibri" pitchFamily="34" charset="0"/>
                <a:ea typeface="ＭＳ Ｐゴシック" pitchFamily="34" charset="-128"/>
              </a:rPr>
              <a:t/>
            </a:r>
            <a:br>
              <a:rPr lang="en-GB" altLang="en-US" sz="2800" dirty="0" smtClean="0">
                <a:solidFill>
                  <a:srgbClr val="000000"/>
                </a:solidFill>
                <a:latin typeface="Calibri" pitchFamily="34" charset="0"/>
                <a:ea typeface="ＭＳ Ｐゴシック" pitchFamily="34" charset="-128"/>
              </a:rPr>
            </a:br>
            <a:r>
              <a:rPr lang="en-GB" altLang="en-US" sz="2800" dirty="0" smtClean="0">
                <a:solidFill>
                  <a:srgbClr val="000000"/>
                </a:solidFill>
                <a:latin typeface="Calibri" pitchFamily="34" charset="0"/>
                <a:ea typeface="ＭＳ Ｐゴシック" pitchFamily="34" charset="-128"/>
              </a:rPr>
              <a:t>Ros Kendrew</a:t>
            </a:r>
            <a:endParaRPr lang="en-US" dirty="0" smtClean="0"/>
          </a:p>
        </p:txBody>
      </p:sp>
      <p:sp>
        <p:nvSpPr>
          <p:cNvPr id="36867" name="Rectangle 3"/>
          <p:cNvSpPr>
            <a:spLocks noGrp="1" noChangeArrowheads="1"/>
          </p:cNvSpPr>
          <p:nvPr>
            <p:ph type="subTitle" idx="1"/>
          </p:nvPr>
        </p:nvSpPr>
        <p:spPr>
          <a:extLst>
            <a:ext uri="{FAA26D3D-D897-4be2-8F04-BA451C77F1D7}">
              <ma14:placeholderFlag xmlns:ma14="http://schemas.microsoft.com/office/mac/drawingml/2011/main" val="1"/>
            </a:ext>
          </a:extLst>
        </p:spPr>
        <p:txBody>
          <a:bodyPr/>
          <a:lstStyle/>
          <a:p>
            <a:pPr>
              <a:defRPr/>
            </a:pPr>
            <a:endParaRPr lang="en-GB" altLang="en-US" dirty="0" smtClean="0">
              <a:solidFill>
                <a:srgbClr val="000000"/>
              </a:solidFill>
              <a:latin typeface="Calibri" pitchFamily="34" charset="0"/>
              <a:ea typeface="ＭＳ Ｐゴシック" pitchFamily="34" charset="-128"/>
            </a:endParaRPr>
          </a:p>
          <a:p>
            <a:pPr>
              <a:defRPr/>
            </a:pPr>
            <a:r>
              <a:rPr lang="en-GB" altLang="en-US" smtClean="0">
                <a:solidFill>
                  <a:srgbClr val="000000"/>
                </a:solidFill>
                <a:latin typeface="Calibri" pitchFamily="34" charset="0"/>
                <a:ea typeface="ＭＳ Ｐゴシック" pitchFamily="34" charset="-128"/>
              </a:rPr>
              <a:t>July  </a:t>
            </a:r>
            <a:r>
              <a:rPr lang="en-GB" altLang="en-US" dirty="0">
                <a:solidFill>
                  <a:srgbClr val="000000"/>
                </a:solidFill>
                <a:latin typeface="Calibri" pitchFamily="34" charset="0"/>
                <a:ea typeface="ＭＳ Ｐゴシック" pitchFamily="34" charset="-128"/>
              </a:rPr>
              <a:t>2014</a:t>
            </a:r>
            <a:endParaRPr lang="en-US" dirty="0" smtClean="0"/>
          </a:p>
        </p:txBody>
      </p:sp>
      <p:sp>
        <p:nvSpPr>
          <p:cNvPr id="2" name="TextBox 1"/>
          <p:cNvSpPr txBox="1"/>
          <p:nvPr/>
        </p:nvSpPr>
        <p:spPr>
          <a:xfrm>
            <a:off x="2355969" y="1387058"/>
            <a:ext cx="184666" cy="369332"/>
          </a:xfrm>
          <a:prstGeom prst="rect">
            <a:avLst/>
          </a:prstGeom>
          <a:noFill/>
        </p:spPr>
        <p:txBody>
          <a:bodyPr wrap="none" rtlCol="0">
            <a:spAutoFit/>
          </a:bodyPr>
          <a:lstStyle/>
          <a:p>
            <a:endParaRPr lang="en-US" dirty="0"/>
          </a:p>
        </p:txBody>
      </p:sp>
      <p:sp>
        <p:nvSpPr>
          <p:cNvPr id="3" name="TextBox 2"/>
          <p:cNvSpPr txBox="1"/>
          <p:nvPr/>
        </p:nvSpPr>
        <p:spPr>
          <a:xfrm>
            <a:off x="1570646" y="584904"/>
            <a:ext cx="184666" cy="369332"/>
          </a:xfrm>
          <a:prstGeom prst="rect">
            <a:avLst/>
          </a:prstGeom>
          <a:noFill/>
        </p:spPr>
        <p:txBody>
          <a:bodyPr wrap="none" rtlCol="0">
            <a:spAutoFit/>
          </a:bodyPr>
          <a:lstStyle/>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The Quality Improvement Support Pack</a:t>
            </a:r>
            <a:endParaRPr lang="en-GB" dirty="0"/>
          </a:p>
        </p:txBody>
      </p:sp>
      <p:sp>
        <p:nvSpPr>
          <p:cNvPr id="3" name="Content Placeholder 2"/>
          <p:cNvSpPr>
            <a:spLocks noGrp="1"/>
          </p:cNvSpPr>
          <p:nvPr>
            <p:ph idx="1"/>
          </p:nvPr>
        </p:nvSpPr>
        <p:spPr/>
        <p:txBody>
          <a:bodyPr/>
          <a:lstStyle/>
          <a:p>
            <a:pPr>
              <a:buSzPct val="25000"/>
              <a:buNone/>
            </a:pPr>
            <a:r>
              <a:rPr lang="en-GB" altLang="en-US" sz="1400" dirty="0" smtClean="0">
                <a:solidFill>
                  <a:srgbClr val="000000"/>
                </a:solidFill>
                <a:latin typeface="Calibri" pitchFamily="34" charset="0"/>
                <a:ea typeface="ＭＳ Ｐゴシック" pitchFamily="34" charset="-128"/>
              </a:rPr>
              <a:t>•</a:t>
            </a:r>
            <a:r>
              <a:rPr lang="en-GB" altLang="en-US" sz="2800" dirty="0" smtClean="0">
                <a:solidFill>
                  <a:srgbClr val="000000"/>
                </a:solidFill>
                <a:latin typeface="Calibri" pitchFamily="34" charset="0"/>
                <a:ea typeface="ＭＳ Ｐゴシック" pitchFamily="34" charset="-128"/>
              </a:rPr>
              <a:t>   </a:t>
            </a:r>
            <a:r>
              <a:rPr lang="en-GB" altLang="en-US" sz="2400" dirty="0" smtClean="0">
                <a:solidFill>
                  <a:srgbClr val="000000"/>
                </a:solidFill>
                <a:ea typeface="ＭＳ Ｐゴシック" pitchFamily="34" charset="-128"/>
                <a:cs typeface="Arial" charset="0"/>
              </a:rPr>
              <a:t>A </a:t>
            </a:r>
            <a:r>
              <a:rPr lang="en-GB" altLang="en-US" sz="2400" dirty="0">
                <a:solidFill>
                  <a:srgbClr val="000000"/>
                </a:solidFill>
                <a:ea typeface="ＭＳ Ｐゴシック" pitchFamily="34" charset="-128"/>
                <a:cs typeface="Arial" charset="0"/>
              </a:rPr>
              <a:t>resource to help Heads of Educational Support Services </a:t>
            </a:r>
            <a:r>
              <a:rPr lang="en-GB" altLang="en-US" sz="2400" dirty="0" smtClean="0">
                <a:solidFill>
                  <a:srgbClr val="000000"/>
                </a:solidFill>
                <a:ea typeface="ＭＳ Ｐゴシック" pitchFamily="34" charset="-128"/>
                <a:cs typeface="Arial" charset="0"/>
              </a:rPr>
              <a:t>in England </a:t>
            </a:r>
            <a:r>
              <a:rPr lang="en-GB" altLang="en-US" sz="2400" dirty="0">
                <a:solidFill>
                  <a:srgbClr val="000000"/>
                </a:solidFill>
                <a:ea typeface="ＭＳ Ｐゴシック" pitchFamily="34" charset="-128"/>
                <a:cs typeface="Arial" charset="0"/>
              </a:rPr>
              <a:t>review the quality of their provision for CYP with sensory </a:t>
            </a:r>
            <a:r>
              <a:rPr lang="en-GB" altLang="en-US" sz="2400" dirty="0" smtClean="0">
                <a:solidFill>
                  <a:srgbClr val="000000"/>
                </a:solidFill>
                <a:ea typeface="ＭＳ Ｐゴシック" pitchFamily="34" charset="-128"/>
                <a:cs typeface="Arial" charset="0"/>
              </a:rPr>
              <a:t>impairments.</a:t>
            </a:r>
          </a:p>
          <a:p>
            <a:pPr>
              <a:buSzPct val="45000"/>
              <a:buFont typeface="StarSymbol" charset="0"/>
              <a:buChar char="●"/>
            </a:pPr>
            <a:r>
              <a:rPr lang="en-GB" altLang="en-US" sz="2400" dirty="0" smtClean="0">
                <a:solidFill>
                  <a:srgbClr val="000000"/>
                </a:solidFill>
                <a:ea typeface="ＭＳ Ｐゴシック" pitchFamily="34" charset="-128"/>
                <a:cs typeface="Arial" charset="0"/>
              </a:rPr>
              <a:t>Brings together a range of existing template documents and </a:t>
            </a:r>
            <a:r>
              <a:rPr lang="en-GB" altLang="en-US" sz="2400" dirty="0" err="1" smtClean="0">
                <a:solidFill>
                  <a:srgbClr val="000000"/>
                </a:solidFill>
                <a:ea typeface="ＭＳ Ｐゴシック" pitchFamily="34" charset="-128"/>
                <a:cs typeface="Arial" charset="0"/>
              </a:rPr>
              <a:t>proformas</a:t>
            </a:r>
            <a:r>
              <a:rPr lang="en-GB" altLang="en-US" sz="2400" dirty="0" smtClean="0">
                <a:solidFill>
                  <a:srgbClr val="000000"/>
                </a:solidFill>
                <a:ea typeface="ＭＳ Ｐゴシック" pitchFamily="34" charset="-128"/>
                <a:cs typeface="Arial" charset="0"/>
              </a:rPr>
              <a:t> in a way that guides the services in effective self review through a tool-kit for the self evaluation of support services. </a:t>
            </a:r>
          </a:p>
          <a:p>
            <a:endParaRPr lang="en-GB" dirty="0"/>
          </a:p>
        </p:txBody>
      </p:sp>
    </p:spTree>
    <p:extLst>
      <p:ext uri="{BB962C8B-B14F-4D97-AF65-F5344CB8AC3E}">
        <p14:creationId xmlns:p14="http://schemas.microsoft.com/office/powerpoint/2010/main" val="146775015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sz="3600" b="1" dirty="0" smtClean="0">
                <a:solidFill>
                  <a:srgbClr val="4D4D4D"/>
                </a:solidFill>
              </a:rPr>
              <a:t/>
            </a:r>
            <a:br>
              <a:rPr lang="en-GB" altLang="en-US" sz="3600" b="1" dirty="0" smtClean="0">
                <a:solidFill>
                  <a:srgbClr val="4D4D4D"/>
                </a:solidFill>
              </a:rPr>
            </a:br>
            <a:r>
              <a:rPr lang="en-GB" altLang="en-US" sz="3600" b="1" dirty="0">
                <a:solidFill>
                  <a:srgbClr val="4D4D4D"/>
                </a:solidFill>
              </a:rPr>
              <a:t>The Quality Improvement Support </a:t>
            </a:r>
            <a:r>
              <a:rPr lang="en-GB" altLang="en-US" sz="3600" b="1" dirty="0" smtClean="0">
                <a:solidFill>
                  <a:srgbClr val="4D4D4D"/>
                </a:solidFill>
              </a:rPr>
              <a:t>Pack </a:t>
            </a:r>
            <a:r>
              <a:rPr lang="en-GB" altLang="en-US" sz="3600" b="1" dirty="0" err="1" smtClean="0">
                <a:solidFill>
                  <a:srgbClr val="4D4D4D"/>
                </a:solidFill>
              </a:rPr>
              <a:t>Cont</a:t>
            </a:r>
            <a:r>
              <a:rPr lang="en-GB" altLang="en-US" sz="3600" b="1" dirty="0" smtClean="0">
                <a:solidFill>
                  <a:srgbClr val="4D4D4D"/>
                </a:solidFill>
              </a:rPr>
              <a:t>…</a:t>
            </a:r>
            <a:r>
              <a:rPr lang="en-GB" altLang="en-US" b="1" dirty="0" smtClean="0">
                <a:solidFill>
                  <a:srgbClr val="4D4D4D"/>
                </a:solidFill>
              </a:rPr>
              <a:t/>
            </a:r>
            <a:br>
              <a:rPr lang="en-GB" altLang="en-US" b="1" dirty="0" smtClean="0">
                <a:solidFill>
                  <a:srgbClr val="4D4D4D"/>
                </a:solidFill>
              </a:rPr>
            </a:br>
            <a:endParaRPr lang="en-GB" dirty="0"/>
          </a:p>
        </p:txBody>
      </p:sp>
      <p:sp>
        <p:nvSpPr>
          <p:cNvPr id="3" name="Content Placeholder 2"/>
          <p:cNvSpPr>
            <a:spLocks noGrp="1"/>
          </p:cNvSpPr>
          <p:nvPr>
            <p:ph idx="1"/>
          </p:nvPr>
        </p:nvSpPr>
        <p:spPr/>
        <p:txBody>
          <a:bodyPr/>
          <a:lstStyle/>
          <a:p>
            <a:pPr>
              <a:buFont typeface="Calibri" pitchFamily="34" charset="0"/>
              <a:buChar char="•"/>
            </a:pPr>
            <a:r>
              <a:rPr lang="en-GB" altLang="en-US" sz="2800" dirty="0">
                <a:solidFill>
                  <a:srgbClr val="000000"/>
                </a:solidFill>
                <a:ea typeface="ＭＳ Ｐゴシック" pitchFamily="34" charset="-128"/>
                <a:cs typeface="Arial" charset="0"/>
              </a:rPr>
              <a:t>B</a:t>
            </a:r>
            <a:r>
              <a:rPr lang="en-GB" altLang="en-US" sz="2800" dirty="0" smtClean="0">
                <a:solidFill>
                  <a:srgbClr val="000000"/>
                </a:solidFill>
                <a:ea typeface="ＭＳ Ｐゴシック" pitchFamily="34" charset="-128"/>
                <a:cs typeface="Arial" charset="0"/>
              </a:rPr>
              <a:t>uilds </a:t>
            </a:r>
            <a:r>
              <a:rPr lang="en-GB" altLang="en-US" sz="2800" dirty="0">
                <a:solidFill>
                  <a:srgbClr val="000000"/>
                </a:solidFill>
                <a:ea typeface="ＭＳ Ｐゴシック" pitchFamily="34" charset="-128"/>
                <a:cs typeface="Arial" charset="0"/>
              </a:rPr>
              <a:t>on existing NATSIP work around Quality Standards and service structures.</a:t>
            </a:r>
          </a:p>
          <a:p>
            <a:pPr>
              <a:buFont typeface="Calibri" pitchFamily="34" charset="0"/>
              <a:buChar char="•"/>
            </a:pPr>
            <a:r>
              <a:rPr lang="en-GB" altLang="en-US" sz="2800" dirty="0">
                <a:solidFill>
                  <a:srgbClr val="000000"/>
                </a:solidFill>
                <a:ea typeface="ＭＳ Ｐゴシック" pitchFamily="34" charset="-128"/>
                <a:cs typeface="Arial" charset="0"/>
              </a:rPr>
              <a:t>H</a:t>
            </a:r>
            <a:r>
              <a:rPr lang="en-GB" altLang="en-US" sz="2800" dirty="0" smtClean="0">
                <a:solidFill>
                  <a:srgbClr val="000000"/>
                </a:solidFill>
                <a:ea typeface="ＭＳ Ｐゴシック" pitchFamily="34" charset="-128"/>
                <a:cs typeface="Arial" charset="0"/>
              </a:rPr>
              <a:t>elps </a:t>
            </a:r>
            <a:r>
              <a:rPr lang="en-GB" altLang="en-US" sz="2800" dirty="0">
                <a:solidFill>
                  <a:srgbClr val="000000"/>
                </a:solidFill>
                <a:ea typeface="ＭＳ Ｐゴシック" pitchFamily="34" charset="-128"/>
                <a:cs typeface="Arial" charset="0"/>
              </a:rPr>
              <a:t>ensure that services are focused on improving outcomes and have the tools to review their effectiveness. </a:t>
            </a:r>
          </a:p>
          <a:p>
            <a:pPr>
              <a:buFont typeface="Calibri" pitchFamily="34" charset="0"/>
              <a:buChar char="•"/>
            </a:pPr>
            <a:r>
              <a:rPr lang="en-GB" altLang="en-US" sz="2800" dirty="0" smtClean="0">
                <a:solidFill>
                  <a:srgbClr val="000000"/>
                </a:solidFill>
                <a:ea typeface="ＭＳ Ｐゴシック" pitchFamily="34" charset="-128"/>
                <a:cs typeface="Arial" charset="0"/>
              </a:rPr>
              <a:t>Remember Services </a:t>
            </a:r>
            <a:r>
              <a:rPr lang="en-GB" altLang="en-US" sz="2800" dirty="0">
                <a:solidFill>
                  <a:srgbClr val="000000"/>
                </a:solidFill>
                <a:ea typeface="ＭＳ Ｐゴシック" pitchFamily="34" charset="-128"/>
                <a:cs typeface="Arial" charset="0"/>
              </a:rPr>
              <a:t>should be constantly reviewing their provision to ensure it meets the needs of children and families and leads to improved </a:t>
            </a:r>
            <a:r>
              <a:rPr lang="en-GB" altLang="en-US" sz="2800" dirty="0" smtClean="0">
                <a:solidFill>
                  <a:srgbClr val="000000"/>
                </a:solidFill>
                <a:ea typeface="ＭＳ Ｐゴシック" pitchFamily="34" charset="-128"/>
                <a:cs typeface="Arial" charset="0"/>
              </a:rPr>
              <a:t>outcomes.</a:t>
            </a:r>
            <a:endParaRPr lang="en-GB" altLang="en-US" sz="2800" dirty="0">
              <a:solidFill>
                <a:srgbClr val="000000"/>
              </a:solidFill>
              <a:ea typeface="ＭＳ Ｐゴシック" pitchFamily="34" charset="-128"/>
              <a:cs typeface="Arial" charset="0"/>
            </a:endParaRPr>
          </a:p>
          <a:p>
            <a:endParaRPr lang="en-GB" dirty="0"/>
          </a:p>
        </p:txBody>
      </p:sp>
    </p:spTree>
    <p:extLst>
      <p:ext uri="{BB962C8B-B14F-4D97-AF65-F5344CB8AC3E}">
        <p14:creationId xmlns:p14="http://schemas.microsoft.com/office/powerpoint/2010/main" val="33067562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What is </a:t>
            </a:r>
            <a:r>
              <a:rPr lang="en-GB" altLang="en-US" b="1" dirty="0" smtClean="0">
                <a:solidFill>
                  <a:srgbClr val="4D4D4D"/>
                </a:solidFill>
              </a:rPr>
              <a:t>Quality Improvement?</a:t>
            </a:r>
            <a:endParaRPr lang="en-GB" dirty="0"/>
          </a:p>
        </p:txBody>
      </p:sp>
      <p:sp>
        <p:nvSpPr>
          <p:cNvPr id="3" name="Content Placeholder 2"/>
          <p:cNvSpPr>
            <a:spLocks noGrp="1"/>
          </p:cNvSpPr>
          <p:nvPr>
            <p:ph idx="1"/>
          </p:nvPr>
        </p:nvSpPr>
        <p:spPr/>
        <p:txBody>
          <a:bodyPr/>
          <a:lstStyle/>
          <a:p>
            <a:r>
              <a:rPr lang="en-GB" altLang="en-US" dirty="0">
                <a:solidFill>
                  <a:srgbClr val="000000"/>
                </a:solidFill>
              </a:rPr>
              <a:t>T</a:t>
            </a:r>
            <a:r>
              <a:rPr lang="en-GB" altLang="en-US" dirty="0" smtClean="0">
                <a:solidFill>
                  <a:srgbClr val="000000"/>
                </a:solidFill>
              </a:rPr>
              <a:t>he </a:t>
            </a:r>
            <a:r>
              <a:rPr lang="en-GB" altLang="en-US" dirty="0">
                <a:solidFill>
                  <a:srgbClr val="000000"/>
                </a:solidFill>
              </a:rPr>
              <a:t>systematic measurement, comparison </a:t>
            </a:r>
            <a:r>
              <a:rPr lang="en-GB" altLang="en-US" dirty="0" smtClean="0">
                <a:solidFill>
                  <a:srgbClr val="000000"/>
                </a:solidFill>
              </a:rPr>
              <a:t>against a standard</a:t>
            </a:r>
            <a:r>
              <a:rPr lang="en-GB" altLang="en-US" dirty="0">
                <a:solidFill>
                  <a:srgbClr val="000000"/>
                </a:solidFill>
              </a:rPr>
              <a:t> </a:t>
            </a:r>
            <a:r>
              <a:rPr lang="en-GB" altLang="en-US" dirty="0" smtClean="0">
                <a:solidFill>
                  <a:srgbClr val="000000"/>
                </a:solidFill>
              </a:rPr>
              <a:t>and </a:t>
            </a:r>
            <a:r>
              <a:rPr lang="en-GB" altLang="en-US" dirty="0">
                <a:solidFill>
                  <a:srgbClr val="000000"/>
                </a:solidFill>
              </a:rPr>
              <a:t>monitoring of </a:t>
            </a:r>
            <a:r>
              <a:rPr lang="en-GB" altLang="en-US" dirty="0" smtClean="0">
                <a:solidFill>
                  <a:srgbClr val="000000"/>
                </a:solidFill>
              </a:rPr>
              <a:t>processes with feedback ensures </a:t>
            </a:r>
            <a:r>
              <a:rPr lang="en-GB" altLang="en-US" dirty="0">
                <a:solidFill>
                  <a:srgbClr val="000000"/>
                </a:solidFill>
              </a:rPr>
              <a:t>error prevention.</a:t>
            </a:r>
          </a:p>
          <a:p>
            <a:pPr marL="0" indent="0">
              <a:buNone/>
            </a:pPr>
            <a:endParaRPr lang="en-GB" dirty="0"/>
          </a:p>
        </p:txBody>
      </p:sp>
    </p:spTree>
    <p:extLst>
      <p:ext uri="{BB962C8B-B14F-4D97-AF65-F5344CB8AC3E}">
        <p14:creationId xmlns:p14="http://schemas.microsoft.com/office/powerpoint/2010/main" val="296560579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So</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r>
              <a:rPr lang="en-GB" altLang="en-US" dirty="0">
                <a:solidFill>
                  <a:srgbClr val="000000"/>
                </a:solidFill>
                <a:latin typeface="Calibri" pitchFamily="34" charset="0"/>
                <a:ea typeface="ＭＳ Ｐゴシック" pitchFamily="34" charset="-128"/>
              </a:rPr>
              <a:t>Is Quality Improvement basically about maintaining and assessing Quality Standards?</a:t>
            </a:r>
          </a:p>
          <a:p>
            <a:pPr marL="0" indent="0" algn="ctr">
              <a:buNone/>
            </a:pPr>
            <a:endParaRPr lang="en-GB" dirty="0"/>
          </a:p>
          <a:p>
            <a:pPr marL="0" indent="0" algn="ctr">
              <a:buNone/>
            </a:pP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5" y="3527425"/>
            <a:ext cx="2878138"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4655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Quality Improvement?</a:t>
            </a:r>
            <a:endParaRPr lang="en-GB" dirty="0"/>
          </a:p>
        </p:txBody>
      </p:sp>
      <p:sp>
        <p:nvSpPr>
          <p:cNvPr id="3" name="Content Placeholder 2"/>
          <p:cNvSpPr>
            <a:spLocks noGrp="1"/>
          </p:cNvSpPr>
          <p:nvPr>
            <p:ph idx="1"/>
          </p:nvPr>
        </p:nvSpPr>
        <p:spPr/>
        <p:txBody>
          <a:bodyPr/>
          <a:lstStyle/>
          <a:p>
            <a:r>
              <a:rPr lang="en-GB" altLang="en-US" sz="2800" b="1" dirty="0">
                <a:solidFill>
                  <a:srgbClr val="000000"/>
                </a:solidFill>
              </a:rPr>
              <a:t>“</a:t>
            </a:r>
            <a:r>
              <a:rPr lang="en-GB" altLang="en-US" dirty="0">
                <a:solidFill>
                  <a:srgbClr val="000000"/>
                </a:solidFill>
              </a:rPr>
              <a:t>Suitable quality is determined by product users, clients or customers”</a:t>
            </a:r>
          </a:p>
          <a:p>
            <a:pPr marL="0" indent="0">
              <a:buNone/>
            </a:pPr>
            <a:endParaRPr lang="en-GB" dirty="0"/>
          </a:p>
        </p:txBody>
      </p:sp>
    </p:spTree>
    <p:extLst>
      <p:ext uri="{BB962C8B-B14F-4D97-AF65-F5344CB8AC3E}">
        <p14:creationId xmlns:p14="http://schemas.microsoft.com/office/powerpoint/2010/main" val="176781797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The Quality Assurance  </a:t>
            </a:r>
            <a:r>
              <a:rPr lang="en-GB" altLang="en-US" b="1" dirty="0" smtClean="0">
                <a:solidFill>
                  <a:srgbClr val="4D4D4D"/>
                </a:solidFill>
              </a:rPr>
              <a:t>Cycle</a:t>
            </a:r>
            <a:endParaRPr lang="en-GB" dirty="0"/>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2143" y="2205038"/>
            <a:ext cx="4840097" cy="3950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73072813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Self or peer review</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sz="2800" dirty="0">
                <a:solidFill>
                  <a:srgbClr val="000000"/>
                </a:solidFill>
                <a:ea typeface="ＭＳ Ｐゴシック" pitchFamily="34" charset="-128"/>
                <a:cs typeface="Arial" charset="0"/>
              </a:rPr>
              <a:t>'Robust Moderation' is  the new buzz phrase from     OFSTED</a:t>
            </a:r>
          </a:p>
          <a:p>
            <a:pPr>
              <a:buSzPct val="45000"/>
              <a:buFont typeface="StarSymbol" charset="0"/>
              <a:buChar char="●"/>
            </a:pPr>
            <a:r>
              <a:rPr lang="en-GB" altLang="en-US" sz="2800" dirty="0">
                <a:solidFill>
                  <a:srgbClr val="000000"/>
                </a:solidFill>
                <a:ea typeface="ＭＳ Ｐゴシック" pitchFamily="34" charset="-128"/>
                <a:cs typeface="Arial" charset="0"/>
              </a:rPr>
              <a:t>Self review is vital but how can we moderate these </a:t>
            </a:r>
            <a:r>
              <a:rPr lang="en-GB" altLang="en-US" sz="2800" dirty="0" smtClean="0">
                <a:solidFill>
                  <a:srgbClr val="000000"/>
                </a:solidFill>
                <a:ea typeface="ＭＳ Ｐゴシック" pitchFamily="34" charset="-128"/>
                <a:cs typeface="Arial" charset="0"/>
              </a:rPr>
              <a:t>findings?</a:t>
            </a:r>
          </a:p>
          <a:p>
            <a:pPr>
              <a:buSzPct val="45000"/>
              <a:buFont typeface="StarSymbol" charset="0"/>
              <a:buChar char="●"/>
            </a:pPr>
            <a:r>
              <a:rPr lang="en-GB" altLang="en-US" sz="2800" dirty="0">
                <a:solidFill>
                  <a:srgbClr val="000000"/>
                </a:solidFill>
                <a:ea typeface="ＭＳ Ｐゴシック" pitchFamily="34" charset="-128"/>
                <a:cs typeface="Arial" charset="0"/>
              </a:rPr>
              <a:t>Peer review?</a:t>
            </a:r>
          </a:p>
          <a:p>
            <a:pPr>
              <a:buSzPct val="45000"/>
              <a:buFont typeface="StarSymbol" charset="0"/>
              <a:buChar char="●"/>
            </a:pPr>
            <a:r>
              <a:rPr lang="en-GB" altLang="en-US" sz="2800" dirty="0">
                <a:solidFill>
                  <a:srgbClr val="000000"/>
                </a:solidFill>
                <a:ea typeface="ＭＳ Ｐゴシック" pitchFamily="34" charset="-128"/>
                <a:cs typeface="Arial" charset="0"/>
              </a:rPr>
              <a:t>External consultant?</a:t>
            </a:r>
          </a:p>
          <a:p>
            <a:pPr>
              <a:buSzPct val="45000"/>
              <a:buFont typeface="StarSymbol" charset="0"/>
              <a:buChar char="●"/>
            </a:pPr>
            <a:r>
              <a:rPr lang="en-GB" altLang="en-US" sz="2800" dirty="0">
                <a:solidFill>
                  <a:srgbClr val="000000"/>
                </a:solidFill>
                <a:ea typeface="ＭＳ Ｐゴシック" pitchFamily="34" charset="-128"/>
                <a:cs typeface="Arial" charset="0"/>
              </a:rPr>
              <a:t>Internal LA review?</a:t>
            </a:r>
          </a:p>
          <a:p>
            <a:endParaRPr lang="en-GB" dirty="0"/>
          </a:p>
        </p:txBody>
      </p:sp>
    </p:spTree>
    <p:extLst>
      <p:ext uri="{BB962C8B-B14F-4D97-AF65-F5344CB8AC3E}">
        <p14:creationId xmlns:p14="http://schemas.microsoft.com/office/powerpoint/2010/main" val="378095527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What does a good Service look like?</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rPr>
              <a:t>‘</a:t>
            </a:r>
            <a:r>
              <a:rPr lang="en-GB" altLang="en-US" dirty="0">
                <a:solidFill>
                  <a:srgbClr val="000000"/>
                </a:solidFill>
              </a:rPr>
              <a:t>Where the support teacher has a good knowledge of the pupil, works with the pupil, school and parents on a regular basis depending on need. It works with the pupils, teachers and teaching assistants in enabling them to access the curriculum successfully so the pupil can reach their full potential.’ </a:t>
            </a:r>
            <a:r>
              <a:rPr lang="en-GB" altLang="en-US" dirty="0" err="1" smtClean="0">
                <a:solidFill>
                  <a:srgbClr val="000000"/>
                </a:solidFill>
              </a:rPr>
              <a:t>SENCo</a:t>
            </a:r>
            <a:r>
              <a:rPr lang="en-GB" altLang="en-US" dirty="0" smtClean="0">
                <a:solidFill>
                  <a:srgbClr val="000000"/>
                </a:solidFill>
              </a:rPr>
              <a:t>.</a:t>
            </a:r>
            <a:endParaRPr lang="en-GB" dirty="0"/>
          </a:p>
        </p:txBody>
      </p:sp>
    </p:spTree>
    <p:extLst>
      <p:ext uri="{BB962C8B-B14F-4D97-AF65-F5344CB8AC3E}">
        <p14:creationId xmlns:p14="http://schemas.microsoft.com/office/powerpoint/2010/main" val="309118083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QTVI</a:t>
            </a:r>
            <a:endParaRPr lang="en-GB" dirty="0"/>
          </a:p>
        </p:txBody>
      </p:sp>
      <p:sp>
        <p:nvSpPr>
          <p:cNvPr id="3" name="Content Placeholder 2"/>
          <p:cNvSpPr>
            <a:spLocks noGrp="1"/>
          </p:cNvSpPr>
          <p:nvPr>
            <p:ph idx="1"/>
          </p:nvPr>
        </p:nvSpPr>
        <p:spPr/>
        <p:txBody>
          <a:bodyPr/>
          <a:lstStyle/>
          <a:p>
            <a:pPr marL="268288" indent="-4763">
              <a:buNone/>
              <a:tabLst>
                <a:tab pos="263525" algn="l"/>
              </a:tabLst>
            </a:pPr>
            <a:r>
              <a:rPr lang="en-GB" altLang="en-US" sz="2400" dirty="0">
                <a:solidFill>
                  <a:srgbClr val="000000"/>
                </a:solidFill>
              </a:rPr>
              <a:t>‘The child should be our raison </a:t>
            </a:r>
            <a:r>
              <a:rPr lang="en-GB" altLang="en-US" sz="2400" dirty="0" err="1">
                <a:solidFill>
                  <a:srgbClr val="000000"/>
                </a:solidFill>
              </a:rPr>
              <a:t>d’etre</a:t>
            </a:r>
            <a:r>
              <a:rPr lang="en-GB" altLang="en-US" sz="2400" dirty="0">
                <a:solidFill>
                  <a:srgbClr val="000000"/>
                </a:solidFill>
              </a:rPr>
              <a:t>. A good service </a:t>
            </a:r>
            <a:r>
              <a:rPr lang="en-GB" altLang="en-US" sz="2400" dirty="0" smtClean="0">
                <a:solidFill>
                  <a:srgbClr val="000000"/>
                </a:solidFill>
              </a:rPr>
              <a:t>prioritises the </a:t>
            </a:r>
            <a:r>
              <a:rPr lang="en-GB" altLang="en-US" sz="2400" dirty="0">
                <a:solidFill>
                  <a:srgbClr val="000000"/>
                </a:solidFill>
              </a:rPr>
              <a:t>interview and appointment of QTVIs who are passionate about inspiring each and every child.</a:t>
            </a:r>
          </a:p>
          <a:p>
            <a:pPr marL="268288" indent="-4763">
              <a:buNone/>
            </a:pPr>
            <a:r>
              <a:rPr lang="en-GB" altLang="en-US" sz="2400" dirty="0">
                <a:solidFill>
                  <a:srgbClr val="000000"/>
                </a:solidFill>
              </a:rPr>
              <a:t>An inclusive attitude and respect for equality underpins our ability to do the job</a:t>
            </a:r>
            <a:r>
              <a:rPr lang="en-GB" altLang="en-US" sz="2400" dirty="0" smtClean="0">
                <a:solidFill>
                  <a:srgbClr val="000000"/>
                </a:solidFill>
              </a:rPr>
              <a:t>. </a:t>
            </a:r>
          </a:p>
          <a:p>
            <a:pPr marL="263525" indent="0">
              <a:buNone/>
            </a:pPr>
            <a:r>
              <a:rPr lang="en-GB" altLang="en-US" sz="2400" dirty="0" smtClean="0">
                <a:solidFill>
                  <a:srgbClr val="000000"/>
                </a:solidFill>
              </a:rPr>
              <a:t>Feedback should reflect the service given.</a:t>
            </a:r>
          </a:p>
          <a:p>
            <a:pPr marL="263525" indent="0">
              <a:buNone/>
            </a:pPr>
            <a:r>
              <a:rPr lang="en-GB" altLang="en-US" sz="2400" dirty="0" smtClean="0">
                <a:solidFill>
                  <a:srgbClr val="000000"/>
                </a:solidFill>
              </a:rPr>
              <a:t>One </a:t>
            </a:r>
            <a:r>
              <a:rPr lang="en-GB" altLang="en-US" sz="2400" dirty="0">
                <a:solidFill>
                  <a:srgbClr val="000000"/>
                </a:solidFill>
              </a:rPr>
              <a:t>to one time is vital within Services with colleagues</a:t>
            </a:r>
          </a:p>
          <a:p>
            <a:pPr marL="263525" indent="0">
              <a:buNone/>
            </a:pPr>
            <a:r>
              <a:rPr lang="en-GB" altLang="en-US" sz="2400" dirty="0">
                <a:solidFill>
                  <a:srgbClr val="000000"/>
                </a:solidFill>
              </a:rPr>
              <a:t>Multi agency working is also a crucial test of effective SI teams.’</a:t>
            </a:r>
            <a:endParaRPr lang="en-GB" altLang="en-US" sz="2000" dirty="0">
              <a:solidFill>
                <a:srgbClr val="000000"/>
              </a:solidFill>
            </a:endParaRPr>
          </a:p>
          <a:p>
            <a:endParaRPr lang="en-GB" sz="2400" dirty="0"/>
          </a:p>
        </p:txBody>
      </p:sp>
    </p:spTree>
    <p:extLst>
      <p:ext uri="{BB962C8B-B14F-4D97-AF65-F5344CB8AC3E}">
        <p14:creationId xmlns:p14="http://schemas.microsoft.com/office/powerpoint/2010/main" val="222254020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TOD</a:t>
            </a:r>
            <a:endParaRPr lang="en-GB" dirty="0"/>
          </a:p>
        </p:txBody>
      </p:sp>
      <p:sp>
        <p:nvSpPr>
          <p:cNvPr id="3" name="Content Placeholder 2"/>
          <p:cNvSpPr>
            <a:spLocks noGrp="1"/>
          </p:cNvSpPr>
          <p:nvPr>
            <p:ph idx="1"/>
          </p:nvPr>
        </p:nvSpPr>
        <p:spPr/>
        <p:txBody>
          <a:bodyPr/>
          <a:lstStyle/>
          <a:p>
            <a:pPr marL="0" indent="0">
              <a:buNone/>
            </a:pPr>
            <a:r>
              <a:rPr lang="en-GB" altLang="en-US" dirty="0" smtClean="0">
                <a:solidFill>
                  <a:srgbClr val="000000"/>
                </a:solidFill>
              </a:rPr>
              <a:t>'A </a:t>
            </a:r>
            <a:r>
              <a:rPr lang="en-GB" altLang="en-US" dirty="0">
                <a:solidFill>
                  <a:srgbClr val="000000"/>
                </a:solidFill>
              </a:rPr>
              <a:t>good service is clear about the offer it provides for local needs…has a clear picture of its service users and future demands…has sufficient staffing levels to meet local demands whilst maintaining the capacity to respond to changes in caseload numbers… communication with other agencies is strong and parents are actively engaged with their children’s education.'</a:t>
            </a:r>
          </a:p>
          <a:p>
            <a:pPr marL="0" indent="0">
              <a:buNone/>
            </a:pPr>
            <a:endParaRPr lang="en-GB" dirty="0"/>
          </a:p>
        </p:txBody>
      </p:sp>
    </p:spTree>
    <p:extLst>
      <p:ext uri="{BB962C8B-B14F-4D97-AF65-F5344CB8AC3E}">
        <p14:creationId xmlns:p14="http://schemas.microsoft.com/office/powerpoint/2010/main" val="401025947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dirty="0">
                <a:solidFill>
                  <a:srgbClr val="000000"/>
                </a:solidFill>
              </a:rPr>
              <a:t>'A good service needs to involve service users both those children and the parents. User consultation helps  to focus on what people want from a service. Staff need to be approachable and empathetic to the needs of the child and family. Cultural needs must be considered and met so it is important to have staff who can speak different languages to reach parents who don't speak English.'</a:t>
            </a:r>
          </a:p>
          <a:p>
            <a:pPr marL="0" indent="0">
              <a:buNone/>
            </a:pPr>
            <a:endParaRPr lang="en-GB" dirty="0"/>
          </a:p>
        </p:txBody>
      </p:sp>
    </p:spTree>
    <p:extLst>
      <p:ext uri="{BB962C8B-B14F-4D97-AF65-F5344CB8AC3E}">
        <p14:creationId xmlns:p14="http://schemas.microsoft.com/office/powerpoint/2010/main" val="57050403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sz="2800" dirty="0">
                <a:solidFill>
                  <a:srgbClr val="000000"/>
                </a:solidFill>
              </a:rPr>
              <a:t> </a:t>
            </a:r>
            <a:r>
              <a:rPr lang="en-GB" altLang="en-US" dirty="0">
                <a:solidFill>
                  <a:srgbClr val="000000"/>
                </a:solidFill>
              </a:rPr>
              <a:t>'Support is crucial around the point of diagnosis when the parents may be upset and shocked and have no idea how to cope.'</a:t>
            </a:r>
            <a:endParaRPr lang="en-GB" dirty="0"/>
          </a:p>
        </p:txBody>
      </p:sp>
    </p:spTree>
    <p:extLst>
      <p:ext uri="{BB962C8B-B14F-4D97-AF65-F5344CB8AC3E}">
        <p14:creationId xmlns:p14="http://schemas.microsoft.com/office/powerpoint/2010/main" val="313357366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Parent</a:t>
            </a:r>
            <a:endParaRPr lang="en-GB" dirty="0"/>
          </a:p>
        </p:txBody>
      </p:sp>
      <p:sp>
        <p:nvSpPr>
          <p:cNvPr id="3" name="Content Placeholder 2"/>
          <p:cNvSpPr>
            <a:spLocks noGrp="1"/>
          </p:cNvSpPr>
          <p:nvPr>
            <p:ph idx="1"/>
          </p:nvPr>
        </p:nvSpPr>
        <p:spPr/>
        <p:txBody>
          <a:bodyPr/>
          <a:lstStyle/>
          <a:p>
            <a:pPr marL="0" indent="0">
              <a:buNone/>
            </a:pPr>
            <a:r>
              <a:rPr lang="en-GB" altLang="en-US" sz="2600" dirty="0">
                <a:solidFill>
                  <a:srgbClr val="000000"/>
                </a:solidFill>
              </a:rPr>
              <a:t> 'The service we received  was excellent. Both my sons had issues with self confidence ...always feeling different in a class of hearing children. The service provided a range of ways to increase their self confidence thanks to a TOD who went out of her way to encourage the boys to experience new opportunities, gain awards and visit new places. I have no doubt that this impacted on shaping their ability to cope at </a:t>
            </a:r>
            <a:r>
              <a:rPr lang="en-GB" altLang="en-US" sz="2600" dirty="0" err="1">
                <a:solidFill>
                  <a:srgbClr val="000000"/>
                </a:solidFill>
              </a:rPr>
              <a:t>Uni</a:t>
            </a:r>
            <a:r>
              <a:rPr lang="en-GB" altLang="en-US" sz="2600" dirty="0">
                <a:solidFill>
                  <a:srgbClr val="000000"/>
                </a:solidFill>
              </a:rPr>
              <a:t> and in the workplace. I also feel that listening to the anxieties or worries of the parents and carers is important.'</a:t>
            </a:r>
            <a:endParaRPr lang="en-GB" sz="2600" dirty="0"/>
          </a:p>
        </p:txBody>
      </p:sp>
    </p:spTree>
    <p:extLst>
      <p:ext uri="{BB962C8B-B14F-4D97-AF65-F5344CB8AC3E}">
        <p14:creationId xmlns:p14="http://schemas.microsoft.com/office/powerpoint/2010/main" val="189662971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Deaf </a:t>
            </a:r>
            <a:r>
              <a:rPr lang="en-GB" altLang="en-US" b="1" dirty="0" smtClean="0">
                <a:solidFill>
                  <a:srgbClr val="4D4D4D"/>
                </a:solidFill>
              </a:rPr>
              <a:t>Pupil</a:t>
            </a:r>
            <a:endParaRPr lang="en-GB" dirty="0"/>
          </a:p>
        </p:txBody>
      </p:sp>
      <p:sp>
        <p:nvSpPr>
          <p:cNvPr id="3" name="Content Placeholder 2"/>
          <p:cNvSpPr>
            <a:spLocks noGrp="1"/>
          </p:cNvSpPr>
          <p:nvPr>
            <p:ph idx="1"/>
          </p:nvPr>
        </p:nvSpPr>
        <p:spPr/>
        <p:txBody>
          <a:bodyPr/>
          <a:lstStyle/>
          <a:p>
            <a:pPr>
              <a:buNone/>
            </a:pPr>
            <a:r>
              <a:rPr lang="en-GB" altLang="en-US" dirty="0">
                <a:solidFill>
                  <a:srgbClr val="000000"/>
                </a:solidFill>
              </a:rPr>
              <a:t>‘I get support that really helps me … it makes me feel like I can do anything even if I’m deaf.’</a:t>
            </a:r>
          </a:p>
          <a:p>
            <a:pPr>
              <a:buNone/>
            </a:pPr>
            <a:endParaRPr lang="en-GB" altLang="en-US" dirty="0">
              <a:solidFill>
                <a:srgbClr val="000000"/>
              </a:solidFill>
            </a:endParaRPr>
          </a:p>
          <a:p>
            <a:pPr>
              <a:buNone/>
            </a:pPr>
            <a:r>
              <a:rPr lang="en-GB" altLang="en-US" dirty="0">
                <a:solidFill>
                  <a:srgbClr val="000000"/>
                </a:solidFill>
              </a:rPr>
              <a:t>‘When I don’t understand the teacher, the support teacher helps me understand better.’</a:t>
            </a:r>
          </a:p>
          <a:p>
            <a:pPr marL="0" indent="0">
              <a:buNone/>
            </a:pPr>
            <a:endParaRPr lang="en-GB" dirty="0"/>
          </a:p>
        </p:txBody>
      </p:sp>
    </p:spTree>
    <p:extLst>
      <p:ext uri="{BB962C8B-B14F-4D97-AF65-F5344CB8AC3E}">
        <p14:creationId xmlns:p14="http://schemas.microsoft.com/office/powerpoint/2010/main" val="92245317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Visually Impaired Pupil</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latin typeface="Calibri" pitchFamily="34" charset="0"/>
                <a:ea typeface="ＭＳ Ｐゴシック" pitchFamily="34" charset="-128"/>
              </a:rPr>
              <a:t>'</a:t>
            </a:r>
            <a:r>
              <a:rPr lang="en-GB" altLang="en-US" dirty="0">
                <a:solidFill>
                  <a:srgbClr val="000000"/>
                </a:solidFill>
                <a:ea typeface="ＭＳ Ｐゴシック" pitchFamily="34" charset="-128"/>
              </a:rPr>
              <a:t>The support I get in school is really good because they do it in the right way that I need it to be. We are all different and we have different needs so they get to know all of us and so they can help all of us in our own ways.' </a:t>
            </a:r>
          </a:p>
          <a:p>
            <a:pPr marL="0" indent="0">
              <a:buNone/>
            </a:pPr>
            <a:endParaRPr lang="en-GB" dirty="0"/>
          </a:p>
        </p:txBody>
      </p:sp>
    </p:spTree>
    <p:extLst>
      <p:ext uri="{BB962C8B-B14F-4D97-AF65-F5344CB8AC3E}">
        <p14:creationId xmlns:p14="http://schemas.microsoft.com/office/powerpoint/2010/main" val="4244081715"/>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Health – Paediatric Audiology </a:t>
            </a:r>
            <a:r>
              <a:rPr lang="en-GB" altLang="en-US" b="1" dirty="0" smtClean="0">
                <a:solidFill>
                  <a:srgbClr val="4D4D4D"/>
                </a:solidFill>
              </a:rPr>
              <a:t>Consultant</a:t>
            </a:r>
            <a:endParaRPr lang="en-GB" dirty="0"/>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We need good communication between Health and Education. Both areas attending the CHSWG and discussing issues really helps.</a:t>
            </a:r>
          </a:p>
          <a:p>
            <a:pPr>
              <a:buFont typeface="Arial" charset="0"/>
              <a:buChar char="•"/>
            </a:pPr>
            <a:r>
              <a:rPr lang="en-GB" altLang="en-US" dirty="0">
                <a:solidFill>
                  <a:srgbClr val="000000"/>
                </a:solidFill>
              </a:rPr>
              <a:t>More joint working with the Teachers of the Deaf, and their attendance at clinics would be good</a:t>
            </a:r>
            <a:r>
              <a:rPr lang="en-GB" altLang="en-US" dirty="0" smtClean="0">
                <a:solidFill>
                  <a:srgbClr val="000000"/>
                </a:solidFill>
              </a:rPr>
              <a:t>.</a:t>
            </a:r>
            <a:endParaRPr lang="en-GB" altLang="en-US" dirty="0">
              <a:solidFill>
                <a:srgbClr val="000000"/>
              </a:solidFill>
            </a:endParaRPr>
          </a:p>
        </p:txBody>
      </p:sp>
    </p:spTree>
    <p:extLst>
      <p:ext uri="{BB962C8B-B14F-4D97-AF65-F5344CB8AC3E}">
        <p14:creationId xmlns:p14="http://schemas.microsoft.com/office/powerpoint/2010/main" val="202029668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Ophthalmologist</a:t>
            </a:r>
            <a:endParaRPr lang="en-GB" dirty="0"/>
          </a:p>
        </p:txBody>
      </p:sp>
      <p:sp>
        <p:nvSpPr>
          <p:cNvPr id="3" name="Content Placeholder 2"/>
          <p:cNvSpPr>
            <a:spLocks noGrp="1"/>
          </p:cNvSpPr>
          <p:nvPr>
            <p:ph idx="1"/>
          </p:nvPr>
        </p:nvSpPr>
        <p:spPr/>
        <p:txBody>
          <a:bodyPr/>
          <a:lstStyle/>
          <a:p>
            <a:pPr marL="0" indent="0">
              <a:buNone/>
            </a:pPr>
            <a:r>
              <a:rPr lang="en-GB" altLang="en-US" dirty="0">
                <a:solidFill>
                  <a:srgbClr val="000000"/>
                </a:solidFill>
                <a:latin typeface="Calibri" pitchFamily="34" charset="0"/>
                <a:ea typeface="ＭＳ Ｐゴシック" pitchFamily="34" charset="-128"/>
              </a:rPr>
              <a:t> "We have a multi disciplinary group in ---- which was formed to facilitate close collaboration between health, education and parents with the unifying aim of sharing information, knowledge and skills in order to provide an excellent service to the visually impaired children and young people in our locality."</a:t>
            </a:r>
            <a:endParaRPr lang="en-GB" dirty="0"/>
          </a:p>
        </p:txBody>
      </p:sp>
    </p:spTree>
    <p:extLst>
      <p:ext uri="{BB962C8B-B14F-4D97-AF65-F5344CB8AC3E}">
        <p14:creationId xmlns:p14="http://schemas.microsoft.com/office/powerpoint/2010/main" val="314523407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altLang="en-US" b="1" dirty="0">
                <a:solidFill>
                  <a:srgbClr val="000000"/>
                </a:solidFill>
              </a:rPr>
              <a:t>	</a:t>
            </a:r>
            <a:r>
              <a:rPr lang="en-GB" altLang="en-US" b="1" dirty="0" smtClean="0">
                <a:solidFill>
                  <a:srgbClr val="000000"/>
                </a:solidFill>
              </a:rPr>
              <a:t>“My </a:t>
            </a:r>
            <a:r>
              <a:rPr lang="en-GB" altLang="en-US" b="1" dirty="0">
                <a:solidFill>
                  <a:srgbClr val="000000"/>
                </a:solidFill>
              </a:rPr>
              <a:t>Sensory Service is of high quality     </a:t>
            </a:r>
          </a:p>
          <a:p>
            <a:pPr>
              <a:buNone/>
            </a:pPr>
            <a:r>
              <a:rPr lang="en-GB" altLang="en-US" b="1" dirty="0">
                <a:solidFill>
                  <a:srgbClr val="000000"/>
                </a:solidFill>
              </a:rPr>
              <a:t>      </a:t>
            </a:r>
            <a:r>
              <a:rPr lang="en-GB" altLang="en-US" b="1" dirty="0" smtClean="0">
                <a:solidFill>
                  <a:srgbClr val="000000"/>
                </a:solidFill>
              </a:rPr>
              <a:t>and </a:t>
            </a:r>
            <a:r>
              <a:rPr lang="en-GB" altLang="en-US" b="1" dirty="0">
                <a:solidFill>
                  <a:srgbClr val="000000"/>
                </a:solidFill>
              </a:rPr>
              <a:t>is highly effective.”</a:t>
            </a:r>
          </a:p>
          <a:p>
            <a:pPr>
              <a:buNone/>
            </a:pPr>
            <a:r>
              <a:rPr lang="en-GB" altLang="en-US" b="1" dirty="0">
                <a:solidFill>
                  <a:srgbClr val="000000"/>
                </a:solidFill>
              </a:rPr>
              <a:t>	</a:t>
            </a:r>
          </a:p>
          <a:p>
            <a:pPr>
              <a:buNone/>
            </a:pPr>
            <a:r>
              <a:rPr lang="en-GB" altLang="en-US" b="1" dirty="0">
                <a:solidFill>
                  <a:srgbClr val="000000"/>
                </a:solidFill>
              </a:rPr>
              <a:t>    </a:t>
            </a:r>
            <a:r>
              <a:rPr lang="en-GB" altLang="en-US" b="1" dirty="0" smtClean="0">
                <a:solidFill>
                  <a:srgbClr val="000000"/>
                </a:solidFill>
              </a:rPr>
              <a:t>IM </a:t>
            </a:r>
            <a:r>
              <a:rPr lang="en-GB" altLang="en-US" b="1" dirty="0">
                <a:solidFill>
                  <a:srgbClr val="000000"/>
                </a:solidFill>
              </a:rPr>
              <a:t>Sure</a:t>
            </a:r>
          </a:p>
          <a:p>
            <a:pPr>
              <a:buNone/>
            </a:pPr>
            <a:r>
              <a:rPr lang="en-GB" altLang="en-US" b="1" dirty="0">
                <a:solidFill>
                  <a:srgbClr val="000000"/>
                </a:solidFill>
              </a:rPr>
              <a:t>	Service Manager</a:t>
            </a:r>
          </a:p>
          <a:p>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61048"/>
            <a:ext cx="2436813"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73475753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Evaluating Service </a:t>
            </a:r>
            <a:r>
              <a:rPr lang="en-GB" altLang="en-US" b="1" dirty="0" smtClean="0">
                <a:solidFill>
                  <a:srgbClr val="4D4D4D"/>
                </a:solidFill>
              </a:rPr>
              <a:t>Delivery</a:t>
            </a:r>
            <a:endParaRPr lang="en-GB" dirty="0"/>
          </a:p>
        </p:txBody>
      </p:sp>
      <p:sp>
        <p:nvSpPr>
          <p:cNvPr id="3" name="Content Placeholder 2"/>
          <p:cNvSpPr>
            <a:spLocks noGrp="1"/>
          </p:cNvSpPr>
          <p:nvPr>
            <p:ph idx="1"/>
          </p:nvPr>
        </p:nvSpPr>
        <p:spPr/>
        <p:txBody>
          <a:bodyPr/>
          <a:lstStyle/>
          <a:p>
            <a:pPr>
              <a:buFont typeface="Arial" charset="0"/>
              <a:buChar char="•"/>
            </a:pPr>
            <a:r>
              <a:rPr lang="en-GB" altLang="en-US" sz="2800" dirty="0">
                <a:solidFill>
                  <a:srgbClr val="000000"/>
                </a:solidFill>
              </a:rPr>
              <a:t>What is </a:t>
            </a:r>
            <a:r>
              <a:rPr lang="en-GB" altLang="en-US" sz="2800" dirty="0" smtClean="0">
                <a:solidFill>
                  <a:srgbClr val="000000"/>
                </a:solidFill>
              </a:rPr>
              <a:t>the </a:t>
            </a:r>
            <a:r>
              <a:rPr lang="en-GB" altLang="en-US" sz="2800" dirty="0">
                <a:solidFill>
                  <a:srgbClr val="000000"/>
                </a:solidFill>
              </a:rPr>
              <a:t>evidence?</a:t>
            </a:r>
          </a:p>
          <a:p>
            <a:pPr>
              <a:buFont typeface="Arial" charset="0"/>
              <a:buChar char="•"/>
            </a:pPr>
            <a:r>
              <a:rPr lang="en-GB" altLang="en-US" sz="2800" dirty="0">
                <a:solidFill>
                  <a:srgbClr val="000000"/>
                </a:solidFill>
              </a:rPr>
              <a:t>How do we know how effective the provision </a:t>
            </a:r>
            <a:r>
              <a:rPr lang="en-GB" altLang="en-US" sz="2800" dirty="0" smtClean="0">
                <a:solidFill>
                  <a:srgbClr val="000000"/>
                </a:solidFill>
              </a:rPr>
              <a:t>made </a:t>
            </a:r>
            <a:r>
              <a:rPr lang="en-GB" altLang="en-US" sz="2800" dirty="0">
                <a:solidFill>
                  <a:srgbClr val="000000"/>
                </a:solidFill>
              </a:rPr>
              <a:t>is? What is </a:t>
            </a:r>
            <a:r>
              <a:rPr lang="en-GB" altLang="en-US" sz="2800" dirty="0" smtClean="0">
                <a:solidFill>
                  <a:srgbClr val="000000"/>
                </a:solidFill>
              </a:rPr>
              <a:t>the evidence </a:t>
            </a:r>
            <a:r>
              <a:rPr lang="en-GB" altLang="en-US" sz="2800" dirty="0">
                <a:solidFill>
                  <a:srgbClr val="000000"/>
                </a:solidFill>
              </a:rPr>
              <a:t>base?</a:t>
            </a:r>
          </a:p>
          <a:p>
            <a:pPr>
              <a:buFont typeface="Arial" charset="0"/>
              <a:buChar char="•"/>
            </a:pPr>
            <a:r>
              <a:rPr lang="en-GB" altLang="en-US" sz="2800" dirty="0">
                <a:solidFill>
                  <a:srgbClr val="000000"/>
                </a:solidFill>
              </a:rPr>
              <a:t>What do services do that should be evaluated?</a:t>
            </a:r>
          </a:p>
          <a:p>
            <a:pPr>
              <a:buFont typeface="Arial" charset="0"/>
              <a:buChar char="•"/>
            </a:pPr>
            <a:r>
              <a:rPr lang="en-GB" altLang="en-US" sz="2800" dirty="0">
                <a:solidFill>
                  <a:srgbClr val="000000"/>
                </a:solidFill>
              </a:rPr>
              <a:t>What questions should we be asking ourselves about the </a:t>
            </a:r>
            <a:r>
              <a:rPr lang="en-GB" altLang="en-US" sz="2800" dirty="0" smtClean="0">
                <a:solidFill>
                  <a:srgbClr val="000000"/>
                </a:solidFill>
              </a:rPr>
              <a:t>services delivered?</a:t>
            </a:r>
            <a:endParaRPr lang="en-GB" altLang="en-US" sz="2800" dirty="0">
              <a:solidFill>
                <a:srgbClr val="000000"/>
              </a:solidFill>
            </a:endParaRPr>
          </a:p>
          <a:p>
            <a:pPr>
              <a:buFont typeface="Arial" charset="0"/>
              <a:buChar char="•"/>
            </a:pPr>
            <a:r>
              <a:rPr lang="en-GB" altLang="en-US" sz="2800" dirty="0">
                <a:solidFill>
                  <a:srgbClr val="000000"/>
                </a:solidFill>
              </a:rPr>
              <a:t>Who should be evaluating the quality of provision for </a:t>
            </a:r>
            <a:r>
              <a:rPr lang="en-GB" altLang="en-US" sz="2800" dirty="0" smtClean="0">
                <a:solidFill>
                  <a:srgbClr val="000000"/>
                </a:solidFill>
              </a:rPr>
              <a:t>Sensory Impaired </a:t>
            </a:r>
            <a:r>
              <a:rPr lang="en-GB" altLang="en-US" sz="2800" dirty="0">
                <a:solidFill>
                  <a:srgbClr val="000000"/>
                </a:solidFill>
              </a:rPr>
              <a:t>pupils</a:t>
            </a:r>
            <a:r>
              <a:rPr lang="en-GB" altLang="en-US" sz="2800" dirty="0" smtClean="0">
                <a:solidFill>
                  <a:srgbClr val="000000"/>
                </a:solidFill>
              </a:rPr>
              <a:t>?</a:t>
            </a:r>
            <a:endParaRPr lang="en-GB" altLang="en-US" sz="2800" dirty="0">
              <a:solidFill>
                <a:srgbClr val="000000"/>
              </a:solidFill>
            </a:endParaRPr>
          </a:p>
        </p:txBody>
      </p:sp>
    </p:spTree>
    <p:extLst>
      <p:ext uri="{BB962C8B-B14F-4D97-AF65-F5344CB8AC3E}">
        <p14:creationId xmlns:p14="http://schemas.microsoft.com/office/powerpoint/2010/main" val="378454974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Outcomes of your </a:t>
            </a:r>
            <a:r>
              <a:rPr lang="en-GB" altLang="en-US" b="1" dirty="0" smtClean="0">
                <a:solidFill>
                  <a:srgbClr val="4D4D4D"/>
                </a:solidFill>
              </a:rPr>
              <a:t>provision</a:t>
            </a:r>
            <a:endParaRPr lang="en-GB" dirty="0"/>
          </a:p>
        </p:txBody>
      </p:sp>
      <p:sp>
        <p:nvSpPr>
          <p:cNvPr id="3" name="Content Placeholder 2"/>
          <p:cNvSpPr>
            <a:spLocks noGrp="1"/>
          </p:cNvSpPr>
          <p:nvPr>
            <p:ph idx="1"/>
          </p:nvPr>
        </p:nvSpPr>
        <p:spPr>
          <a:xfrm>
            <a:off x="467544" y="1988840"/>
            <a:ext cx="8229600" cy="4392612"/>
          </a:xfrm>
        </p:spPr>
        <p:txBody>
          <a:bodyPr/>
          <a:lstStyle/>
          <a:p>
            <a:pPr>
              <a:buNone/>
            </a:pPr>
            <a:endParaRPr lang="en-GB" altLang="en-US" b="1" dirty="0" smtClean="0">
              <a:solidFill>
                <a:srgbClr val="000000"/>
              </a:solidFill>
            </a:endParaRPr>
          </a:p>
          <a:p>
            <a:pPr>
              <a:buFont typeface="Arial" charset="0"/>
              <a:buChar char="•"/>
            </a:pPr>
            <a:r>
              <a:rPr lang="en-GB" altLang="en-US" dirty="0">
                <a:solidFill>
                  <a:srgbClr val="000000"/>
                </a:solidFill>
              </a:rPr>
              <a:t>How good are they?</a:t>
            </a:r>
          </a:p>
          <a:p>
            <a:pPr>
              <a:buFont typeface="Arial" charset="0"/>
              <a:buChar char="•"/>
            </a:pPr>
            <a:r>
              <a:rPr lang="en-GB" altLang="en-US" dirty="0">
                <a:solidFill>
                  <a:srgbClr val="000000"/>
                </a:solidFill>
              </a:rPr>
              <a:t>How do you know?</a:t>
            </a:r>
          </a:p>
          <a:p>
            <a:pPr>
              <a:buFont typeface="Arial" charset="0"/>
              <a:buChar char="•"/>
            </a:pPr>
            <a:r>
              <a:rPr lang="en-GB" altLang="en-US" dirty="0">
                <a:solidFill>
                  <a:srgbClr val="000000"/>
                </a:solidFill>
              </a:rPr>
              <a:t>Data analysis- what are you collecting?</a:t>
            </a:r>
          </a:p>
          <a:p>
            <a:pPr>
              <a:buFont typeface="Arial" charset="0"/>
              <a:buChar char="•"/>
            </a:pPr>
            <a:r>
              <a:rPr lang="en-GB" altLang="en-US" dirty="0">
                <a:solidFill>
                  <a:srgbClr val="000000"/>
                </a:solidFill>
              </a:rPr>
              <a:t>Soft data- where you believe you make a difference?</a:t>
            </a:r>
          </a:p>
          <a:p>
            <a:pPr>
              <a:buFont typeface="Arial" charset="0"/>
              <a:buChar char="•"/>
            </a:pPr>
            <a:r>
              <a:rPr lang="en-GB" altLang="en-US" dirty="0">
                <a:solidFill>
                  <a:srgbClr val="000000"/>
                </a:solidFill>
              </a:rPr>
              <a:t>How would you document this?</a:t>
            </a:r>
          </a:p>
          <a:p>
            <a:endParaRPr lang="en-GB" dirty="0"/>
          </a:p>
        </p:txBody>
      </p:sp>
    </p:spTree>
    <p:extLst>
      <p:ext uri="{BB962C8B-B14F-4D97-AF65-F5344CB8AC3E}">
        <p14:creationId xmlns:p14="http://schemas.microsoft.com/office/powerpoint/2010/main" val="375506619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b="1" dirty="0">
                <a:solidFill>
                  <a:srgbClr val="4D4D4D"/>
                </a:solidFill>
              </a:rPr>
              <a:t>Delivering SSS within the changing context – The Challenges</a:t>
            </a:r>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Responding to the implications of the Children and Families Bill and the new Code of Practice</a:t>
            </a:r>
          </a:p>
          <a:p>
            <a:pPr>
              <a:buFont typeface="Arial" charset="0"/>
              <a:buChar char="•"/>
            </a:pPr>
            <a:r>
              <a:rPr lang="en-GB" altLang="en-US" dirty="0">
                <a:solidFill>
                  <a:srgbClr val="000000"/>
                </a:solidFill>
              </a:rPr>
              <a:t>The Local Offer</a:t>
            </a:r>
          </a:p>
          <a:p>
            <a:pPr>
              <a:buFont typeface="Arial" charset="0"/>
              <a:buChar char="•"/>
            </a:pPr>
            <a:r>
              <a:rPr lang="en-GB" altLang="en-US" dirty="0">
                <a:solidFill>
                  <a:srgbClr val="000000"/>
                </a:solidFill>
              </a:rPr>
              <a:t>Understanding the learning context for pupils</a:t>
            </a:r>
          </a:p>
          <a:p>
            <a:pPr>
              <a:buFont typeface="Arial" charset="0"/>
              <a:buChar char="•"/>
            </a:pPr>
            <a:r>
              <a:rPr lang="en-GB" altLang="en-US" dirty="0">
                <a:solidFill>
                  <a:srgbClr val="000000"/>
                </a:solidFill>
              </a:rPr>
              <a:t>Understanding the changing educational landscape</a:t>
            </a:r>
          </a:p>
          <a:p>
            <a:pPr marL="0" indent="0">
              <a:buNone/>
            </a:pPr>
            <a:endParaRPr lang="en-GB" dirty="0"/>
          </a:p>
        </p:txBody>
      </p:sp>
    </p:spTree>
    <p:extLst>
      <p:ext uri="{BB962C8B-B14F-4D97-AF65-F5344CB8AC3E}">
        <p14:creationId xmlns:p14="http://schemas.microsoft.com/office/powerpoint/2010/main" val="2604916353"/>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Delivering SSS within the changing context – The </a:t>
            </a:r>
            <a:r>
              <a:rPr lang="en-GB" altLang="en-US" b="1" dirty="0" smtClean="0">
                <a:solidFill>
                  <a:srgbClr val="4D4D4D"/>
                </a:solidFill>
              </a:rPr>
              <a:t>Challenges</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dirty="0">
                <a:solidFill>
                  <a:srgbClr val="000000"/>
                </a:solidFill>
              </a:rPr>
              <a:t>Support to parents re choice</a:t>
            </a:r>
          </a:p>
          <a:p>
            <a:pPr>
              <a:buSzPct val="45000"/>
              <a:buFont typeface="StarSymbol" charset="0"/>
              <a:buChar char="●"/>
            </a:pPr>
            <a:r>
              <a:rPr lang="en-GB" altLang="en-US" dirty="0">
                <a:solidFill>
                  <a:srgbClr val="000000"/>
                </a:solidFill>
              </a:rPr>
              <a:t>Changes to service delivery and organisation</a:t>
            </a:r>
          </a:p>
          <a:p>
            <a:pPr>
              <a:buSzPct val="45000"/>
              <a:buFont typeface="StarSymbol" charset="0"/>
              <a:buChar char="●"/>
            </a:pPr>
            <a:r>
              <a:rPr lang="en-GB" altLang="en-US" dirty="0">
                <a:solidFill>
                  <a:srgbClr val="000000"/>
                </a:solidFill>
              </a:rPr>
              <a:t>Multi-agency working</a:t>
            </a:r>
          </a:p>
          <a:p>
            <a:pPr>
              <a:buFont typeface="Arial" charset="0"/>
              <a:buChar char="•"/>
            </a:pPr>
            <a:r>
              <a:rPr lang="en-GB" altLang="en-US" dirty="0">
                <a:solidFill>
                  <a:srgbClr val="000000"/>
                </a:solidFill>
              </a:rPr>
              <a:t>Research into effective practice</a:t>
            </a:r>
          </a:p>
          <a:p>
            <a:pPr>
              <a:buFont typeface="Arial" charset="0"/>
              <a:buChar char="•"/>
            </a:pPr>
            <a:r>
              <a:rPr lang="en-GB" altLang="en-US" dirty="0">
                <a:solidFill>
                  <a:srgbClr val="000000"/>
                </a:solidFill>
              </a:rPr>
              <a:t>New populations</a:t>
            </a:r>
          </a:p>
          <a:p>
            <a:pPr>
              <a:buFont typeface="Arial" charset="0"/>
              <a:buChar char="•"/>
            </a:pPr>
            <a:r>
              <a:rPr lang="en-GB" altLang="en-US" dirty="0">
                <a:solidFill>
                  <a:srgbClr val="000000"/>
                </a:solidFill>
              </a:rPr>
              <a:t>Diverse roles in educational settings</a:t>
            </a:r>
          </a:p>
          <a:p>
            <a:pPr>
              <a:buFont typeface="Arial" charset="0"/>
              <a:buChar char="•"/>
            </a:pPr>
            <a:r>
              <a:rPr lang="en-GB" altLang="en-US" dirty="0">
                <a:solidFill>
                  <a:srgbClr val="000000"/>
                </a:solidFill>
              </a:rPr>
              <a:t>Quality assessment = quality </a:t>
            </a:r>
            <a:r>
              <a:rPr lang="en-GB" altLang="en-US" dirty="0" smtClean="0">
                <a:solidFill>
                  <a:srgbClr val="000000"/>
                </a:solidFill>
              </a:rPr>
              <a:t>intervention</a:t>
            </a:r>
            <a:endParaRPr lang="en-GB" altLang="en-US" dirty="0">
              <a:solidFill>
                <a:srgbClr val="000000"/>
              </a:solidFill>
            </a:endParaRPr>
          </a:p>
        </p:txBody>
      </p:sp>
    </p:spTree>
    <p:extLst>
      <p:ext uri="{BB962C8B-B14F-4D97-AF65-F5344CB8AC3E}">
        <p14:creationId xmlns:p14="http://schemas.microsoft.com/office/powerpoint/2010/main" val="68794932"/>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a:solidFill>
                  <a:srgbClr val="4D4D4D"/>
                </a:solidFill>
              </a:rPr>
              <a:t>Other available Quality Standards include</a:t>
            </a:r>
            <a:r>
              <a:rPr lang="en-GB" altLang="en-US" b="1" dirty="0" smtClean="0">
                <a:solidFill>
                  <a:srgbClr val="4D4D4D"/>
                </a:solidFill>
              </a:rPr>
              <a:t>…</a:t>
            </a:r>
            <a:endParaRPr lang="en-GB" dirty="0"/>
          </a:p>
        </p:txBody>
      </p:sp>
      <p:sp>
        <p:nvSpPr>
          <p:cNvPr id="3" name="Content Placeholder 2"/>
          <p:cNvSpPr>
            <a:spLocks noGrp="1"/>
          </p:cNvSpPr>
          <p:nvPr>
            <p:ph idx="1"/>
          </p:nvPr>
        </p:nvSpPr>
        <p:spPr/>
        <p:txBody>
          <a:bodyPr/>
          <a:lstStyle/>
          <a:p>
            <a:pPr marL="0" indent="0">
              <a:buNone/>
            </a:pPr>
            <a:r>
              <a:rPr lang="en-GB" altLang="en-US" b="1" dirty="0">
                <a:solidFill>
                  <a:srgbClr val="000000"/>
                </a:solidFill>
                <a:ea typeface="ＭＳ Ｐゴシック" pitchFamily="34" charset="-128"/>
              </a:rPr>
              <a:t>Quality Standards for specialist teaching and support services for deaf children and young people - guidelines</a:t>
            </a:r>
          </a:p>
          <a:p>
            <a:pPr>
              <a:buNone/>
            </a:pPr>
            <a:r>
              <a:rPr lang="en-GB" altLang="en-US" sz="1600" dirty="0">
                <a:solidFill>
                  <a:srgbClr val="000000"/>
                </a:solidFill>
                <a:ea typeface="ＭＳ Ｐゴシック" pitchFamily="34" charset="-128"/>
                <a:hlinkClick r:id="rId2"/>
              </a:rPr>
              <a:t>http://</a:t>
            </a:r>
            <a:r>
              <a:rPr lang="en-GB" altLang="en-US" sz="1600" dirty="0" smtClean="0">
                <a:solidFill>
                  <a:srgbClr val="000000"/>
                </a:solidFill>
                <a:ea typeface="ＭＳ Ｐゴシック" pitchFamily="34" charset="-128"/>
                <a:hlinkClick r:id="rId2"/>
              </a:rPr>
              <a:t>www.batod.org.uk/index.php?id</a:t>
            </a:r>
            <a:r>
              <a:rPr lang="en-GB" altLang="en-US" sz="1600" dirty="0">
                <a:solidFill>
                  <a:srgbClr val="000000"/>
                </a:solidFill>
                <a:ea typeface="ＭＳ Ｐゴシック" pitchFamily="34" charset="-128"/>
                <a:hlinkClick r:id="rId2"/>
              </a:rPr>
              <a:t>=/</a:t>
            </a:r>
            <a:r>
              <a:rPr lang="en-GB" altLang="en-US" sz="1600" dirty="0" smtClean="0">
                <a:solidFill>
                  <a:srgbClr val="000000"/>
                </a:solidFill>
                <a:ea typeface="ＭＳ Ｐゴシック" pitchFamily="34" charset="-128"/>
                <a:hlinkClick r:id="rId2"/>
              </a:rPr>
              <a:t>resources/guidelines/qs-specialist-supportservices.pdf</a:t>
            </a:r>
            <a:r>
              <a:rPr lang="en-GB" altLang="en-US" sz="1600" dirty="0" smtClean="0">
                <a:solidFill>
                  <a:srgbClr val="000000"/>
                </a:solidFill>
                <a:ea typeface="ＭＳ Ｐゴシック" pitchFamily="34" charset="-128"/>
              </a:rPr>
              <a:t> </a:t>
            </a:r>
            <a:endParaRPr lang="en-GB" altLang="en-US" sz="1600" dirty="0">
              <a:solidFill>
                <a:srgbClr val="000000"/>
              </a:solidFill>
              <a:ea typeface="ＭＳ Ｐゴシック" pitchFamily="34" charset="-128"/>
            </a:endParaRPr>
          </a:p>
          <a:p>
            <a:pPr marL="0" indent="0">
              <a:buNone/>
            </a:pP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149080"/>
            <a:ext cx="2518494" cy="2464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634896550"/>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Font typeface="Arial" charset="0"/>
              <a:buChar char="•"/>
            </a:pPr>
            <a:r>
              <a:rPr lang="en-GB" altLang="en-US" dirty="0">
                <a:solidFill>
                  <a:srgbClr val="000000"/>
                </a:solidFill>
              </a:rPr>
              <a:t>Quality Standards in Education Support Services for Children and Young People with Visual Impairment</a:t>
            </a:r>
          </a:p>
          <a:p>
            <a:pPr>
              <a:buNone/>
            </a:pPr>
            <a:r>
              <a:rPr lang="en-GB" altLang="en-US" dirty="0">
                <a:solidFill>
                  <a:srgbClr val="000000"/>
                </a:solidFill>
              </a:rPr>
              <a:t> </a:t>
            </a:r>
            <a:r>
              <a:rPr lang="en-GB" altLang="en-US" dirty="0">
                <a:solidFill>
                  <a:srgbClr val="000000"/>
                </a:solidFill>
                <a:hlinkClick r:id="rId2"/>
              </a:rPr>
              <a:t>http://webarchive.nationalarchives.gov.uk/20081230134948/http:/</a:t>
            </a:r>
            <a:r>
              <a:rPr lang="en-GB" altLang="en-US" dirty="0" smtClean="0">
                <a:solidFill>
                  <a:srgbClr val="000000"/>
                </a:solidFill>
                <a:hlinkClick r:id="rId2"/>
              </a:rPr>
              <a:t>www.teachernet.gov.uk/docbank/index.cfm?id=6576</a:t>
            </a:r>
            <a:r>
              <a:rPr lang="en-GB" altLang="en-US" dirty="0" smtClean="0">
                <a:solidFill>
                  <a:srgbClr val="000000"/>
                </a:solidFill>
              </a:rPr>
              <a:t> </a:t>
            </a:r>
            <a:endParaRPr lang="en-GB" altLang="en-US" dirty="0">
              <a:solidFill>
                <a:srgbClr val="000000"/>
              </a:solidFill>
            </a:endParaRPr>
          </a:p>
          <a:p>
            <a:pPr marL="0" indent="0">
              <a:buNone/>
            </a:pPr>
            <a:endParaRPr lang="en-GB" dirty="0"/>
          </a:p>
        </p:txBody>
      </p:sp>
    </p:spTree>
    <p:extLst>
      <p:ext uri="{BB962C8B-B14F-4D97-AF65-F5344CB8AC3E}">
        <p14:creationId xmlns:p14="http://schemas.microsoft.com/office/powerpoint/2010/main" val="255518527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None/>
            </a:pPr>
            <a:endParaRPr lang="en-GB" altLang="en-US" dirty="0">
              <a:solidFill>
                <a:srgbClr val="000000"/>
              </a:solidFill>
            </a:endParaRPr>
          </a:p>
          <a:p>
            <a:pPr>
              <a:buFont typeface="Arial" charset="0"/>
              <a:buChar char="•"/>
            </a:pPr>
            <a:r>
              <a:rPr lang="en-GB" altLang="en-US" b="1" dirty="0">
                <a:solidFill>
                  <a:srgbClr val="000000"/>
                </a:solidFill>
              </a:rPr>
              <a:t> </a:t>
            </a:r>
            <a:r>
              <a:rPr lang="en-GB" altLang="en-US" dirty="0">
                <a:solidFill>
                  <a:srgbClr val="000000"/>
                </a:solidFill>
              </a:rPr>
              <a:t>Multi Agency Planning and Improvement Tool (MAPIT)</a:t>
            </a:r>
          </a:p>
          <a:p>
            <a:pPr>
              <a:buNone/>
            </a:pPr>
            <a:r>
              <a:rPr lang="en-GB" altLang="en-US" dirty="0">
                <a:solidFill>
                  <a:srgbClr val="000000"/>
                </a:solidFill>
              </a:rPr>
              <a:t> </a:t>
            </a:r>
            <a:r>
              <a:rPr lang="en-GB" altLang="en-US" dirty="0">
                <a:solidFill>
                  <a:srgbClr val="000000"/>
                </a:solidFill>
                <a:hlinkClick r:id="rId2"/>
              </a:rPr>
              <a:t>http://</a:t>
            </a:r>
            <a:r>
              <a:rPr lang="en-GB" altLang="en-US" dirty="0" smtClean="0">
                <a:solidFill>
                  <a:srgbClr val="000000"/>
                </a:solidFill>
                <a:hlinkClick r:id="rId2"/>
              </a:rPr>
              <a:t>www.ncb.org.uk/media/925077/mapit_document_april_2013.pdf</a:t>
            </a:r>
            <a:r>
              <a:rPr lang="en-GB" altLang="en-US" dirty="0" smtClean="0">
                <a:solidFill>
                  <a:srgbClr val="000000"/>
                </a:solidFill>
              </a:rPr>
              <a:t> </a:t>
            </a:r>
            <a:endParaRPr lang="en-GB" altLang="en-US" dirty="0">
              <a:solidFill>
                <a:srgbClr val="000000"/>
              </a:solidFill>
            </a:endParaRPr>
          </a:p>
          <a:p>
            <a:pPr marL="0" indent="0">
              <a:buNone/>
            </a:pPr>
            <a:endParaRPr lang="en-GB" dirty="0"/>
          </a:p>
        </p:txBody>
      </p:sp>
    </p:spTree>
    <p:extLst>
      <p:ext uri="{BB962C8B-B14F-4D97-AF65-F5344CB8AC3E}">
        <p14:creationId xmlns:p14="http://schemas.microsoft.com/office/powerpoint/2010/main" val="272734004"/>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QS</a:t>
            </a:r>
            <a:endParaRPr lang="en-GB" dirty="0"/>
          </a:p>
        </p:txBody>
      </p:sp>
      <p:sp>
        <p:nvSpPr>
          <p:cNvPr id="3" name="Content Placeholder 2"/>
          <p:cNvSpPr>
            <a:spLocks noGrp="1"/>
          </p:cNvSpPr>
          <p:nvPr>
            <p:ph idx="1"/>
          </p:nvPr>
        </p:nvSpPr>
        <p:spPr/>
        <p:txBody>
          <a:bodyPr/>
          <a:lstStyle/>
          <a:p>
            <a:pPr>
              <a:buSzPct val="45000"/>
              <a:buFont typeface="StarSymbol" charset="0"/>
              <a:buChar char="●"/>
            </a:pPr>
            <a:r>
              <a:rPr lang="en-GB" altLang="en-US" dirty="0">
                <a:solidFill>
                  <a:srgbClr val="000000"/>
                </a:solidFill>
                <a:cs typeface="Arial" charset="0"/>
              </a:rPr>
              <a:t>Quality Standards in the Early Years NDCS</a:t>
            </a:r>
          </a:p>
          <a:p>
            <a:pPr>
              <a:buNone/>
            </a:pPr>
            <a:r>
              <a:rPr lang="en-GB" altLang="en-US" sz="2400" dirty="0" smtClean="0">
                <a:solidFill>
                  <a:srgbClr val="CCCCFF"/>
                </a:solidFill>
                <a:cs typeface="Arial" charset="0"/>
                <a:hlinkClick r:id="rId2"/>
              </a:rPr>
              <a:t>www.ndcs.org.uk/document.rm?id=112</a:t>
            </a:r>
            <a:endParaRPr lang="en-GB" altLang="en-US" sz="2400" dirty="0">
              <a:solidFill>
                <a:srgbClr val="CCCCFF"/>
              </a:solidFill>
              <a:cs typeface="Arial" charset="0"/>
              <a:hlinkClick r:id="rId2"/>
            </a:endParaRPr>
          </a:p>
          <a:p>
            <a:pPr>
              <a:buNone/>
            </a:pPr>
            <a:endParaRPr lang="en-GB" altLang="en-US" sz="2400" dirty="0">
              <a:solidFill>
                <a:srgbClr val="000000"/>
              </a:solidFill>
              <a:cs typeface="Arial" charset="0"/>
            </a:endParaRPr>
          </a:p>
          <a:p>
            <a:pPr>
              <a:buSzPct val="45000"/>
              <a:buFont typeface="StarSymbol" charset="0"/>
              <a:buChar char="●"/>
            </a:pPr>
            <a:r>
              <a:rPr lang="en-GB" altLang="en-US" dirty="0">
                <a:solidFill>
                  <a:srgbClr val="000000"/>
                </a:solidFill>
                <a:cs typeface="Arial" charset="0"/>
              </a:rPr>
              <a:t> Quality Standards for the use of personal FM</a:t>
            </a:r>
          </a:p>
          <a:p>
            <a:pPr>
              <a:buSzPct val="45000"/>
              <a:buNone/>
            </a:pPr>
            <a:r>
              <a:rPr lang="en-GB" altLang="en-US" dirty="0">
                <a:solidFill>
                  <a:srgbClr val="000000"/>
                </a:solidFill>
                <a:cs typeface="Arial" charset="0"/>
              </a:rPr>
              <a:t>    systems (NDCS)</a:t>
            </a:r>
          </a:p>
          <a:p>
            <a:pPr>
              <a:buSzPct val="45000"/>
              <a:buNone/>
            </a:pPr>
            <a:r>
              <a:rPr lang="en-GB" altLang="en-US" sz="2400" dirty="0" smtClean="0">
                <a:solidFill>
                  <a:srgbClr val="000000"/>
                </a:solidFill>
                <a:cs typeface="Arial" charset="0"/>
                <a:hlinkClick r:id="rId3"/>
              </a:rPr>
              <a:t>www.ndcs.org.uk/applications/publications_shop/view.rm?id=11398</a:t>
            </a:r>
            <a:endParaRPr lang="en-GB" altLang="en-US" sz="2400" dirty="0">
              <a:solidFill>
                <a:srgbClr val="000000"/>
              </a:solidFill>
              <a:cs typeface="Arial" charset="0"/>
            </a:endParaRPr>
          </a:p>
          <a:p>
            <a:pPr>
              <a:buSzPct val="45000"/>
              <a:buNone/>
            </a:pPr>
            <a:endParaRPr lang="en-GB" altLang="en-US" sz="2000" dirty="0">
              <a:solidFill>
                <a:srgbClr val="000000"/>
              </a:solidFill>
              <a:cs typeface="Arial" charset="0"/>
            </a:endParaRPr>
          </a:p>
        </p:txBody>
      </p:sp>
    </p:spTree>
    <p:extLst>
      <p:ext uri="{BB962C8B-B14F-4D97-AF65-F5344CB8AC3E}">
        <p14:creationId xmlns:p14="http://schemas.microsoft.com/office/powerpoint/2010/main" val="1284548861"/>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b="1" dirty="0" smtClean="0">
                <a:solidFill>
                  <a:srgbClr val="4D4D4D"/>
                </a:solidFill>
              </a:rPr>
              <a:t>OFSTED Docs such as…</a:t>
            </a:r>
            <a:endParaRPr lang="en-GB" altLang="en-US" b="1" dirty="0">
              <a:solidFill>
                <a:srgbClr val="4D4D4D"/>
              </a:solidFill>
            </a:endParaRPr>
          </a:p>
        </p:txBody>
      </p:sp>
      <p:sp>
        <p:nvSpPr>
          <p:cNvPr id="3" name="Content Placeholder 2"/>
          <p:cNvSpPr>
            <a:spLocks noGrp="1"/>
          </p:cNvSpPr>
          <p:nvPr>
            <p:ph idx="1"/>
          </p:nvPr>
        </p:nvSpPr>
        <p:spPr/>
        <p:txBody>
          <a:bodyPr/>
          <a:lstStyle/>
          <a:p>
            <a:pPr marL="174625" indent="-174625">
              <a:buSzPct val="45000"/>
              <a:buFont typeface="StarSymbol" charset="0"/>
              <a:buChar char="●"/>
            </a:pPr>
            <a:r>
              <a:rPr lang="en-GB" altLang="en-US" sz="2800" dirty="0">
                <a:solidFill>
                  <a:srgbClr val="000000"/>
                </a:solidFill>
                <a:ea typeface="ＭＳ Ｐゴシック" pitchFamily="34" charset="-128"/>
                <a:cs typeface="Arial" charset="0"/>
              </a:rPr>
              <a:t>Communication is the key - A good practice </a:t>
            </a:r>
          </a:p>
          <a:p>
            <a:pPr>
              <a:buSzPct val="45000"/>
              <a:buNone/>
            </a:pPr>
            <a:r>
              <a:rPr lang="en-GB" altLang="en-US" sz="2800" dirty="0">
                <a:solidFill>
                  <a:srgbClr val="000000"/>
                </a:solidFill>
                <a:ea typeface="ＭＳ Ｐゴシック" pitchFamily="34" charset="-128"/>
                <a:cs typeface="Arial" charset="0"/>
              </a:rPr>
              <a:t>  survey of services for deaf children. </a:t>
            </a:r>
          </a:p>
          <a:p>
            <a:pPr>
              <a:buNone/>
            </a:pPr>
            <a:r>
              <a:rPr lang="en-GB" altLang="en-US" sz="2800" dirty="0">
                <a:solidFill>
                  <a:srgbClr val="000000"/>
                </a:solidFill>
                <a:ea typeface="ＭＳ Ｐゴシック" pitchFamily="34" charset="-128"/>
                <a:cs typeface="Arial" charset="0"/>
              </a:rPr>
              <a:t>  Published: October 2012  Reference no: 120169</a:t>
            </a:r>
          </a:p>
          <a:p>
            <a:pPr marL="174625" indent="-174625">
              <a:buSzPct val="45000"/>
              <a:buFont typeface="StarSymbol" charset="0"/>
              <a:buChar char="●"/>
            </a:pPr>
            <a:r>
              <a:rPr lang="en-GB" altLang="en-US" sz="2800" dirty="0" smtClean="0">
                <a:solidFill>
                  <a:srgbClr val="000000"/>
                </a:solidFill>
                <a:ea typeface="ＭＳ Ｐゴシック" pitchFamily="34" charset="-128"/>
                <a:cs typeface="Arial" charset="0"/>
              </a:rPr>
              <a:t>Handbook </a:t>
            </a:r>
            <a:r>
              <a:rPr lang="en-GB" altLang="en-US" sz="2800" dirty="0">
                <a:solidFill>
                  <a:srgbClr val="000000"/>
                </a:solidFill>
                <a:ea typeface="ＭＳ Ｐゴシック" pitchFamily="34" charset="-128"/>
                <a:cs typeface="Arial" charset="0"/>
              </a:rPr>
              <a:t>for the inspection of LA arrangements </a:t>
            </a:r>
          </a:p>
          <a:p>
            <a:pPr>
              <a:buSzPct val="45000"/>
              <a:buNone/>
            </a:pPr>
            <a:r>
              <a:rPr lang="en-GB" altLang="en-US" sz="2800" dirty="0">
                <a:solidFill>
                  <a:srgbClr val="000000"/>
                </a:solidFill>
                <a:ea typeface="ＭＳ Ｐゴシック" pitchFamily="34" charset="-128"/>
                <a:cs typeface="Arial" charset="0"/>
              </a:rPr>
              <a:t>  for supporting school inclusion.</a:t>
            </a:r>
          </a:p>
          <a:p>
            <a:pPr>
              <a:buNone/>
            </a:pPr>
            <a:r>
              <a:rPr lang="en-GB" altLang="en-US" sz="2800" dirty="0">
                <a:solidFill>
                  <a:srgbClr val="000000"/>
                </a:solidFill>
                <a:ea typeface="ＭＳ Ｐゴシック" pitchFamily="34" charset="-128"/>
                <a:cs typeface="Arial" charset="0"/>
              </a:rPr>
              <a:t>  Published May 2013 Ref Number 130149 </a:t>
            </a:r>
          </a:p>
          <a:p>
            <a:pPr>
              <a:buNone/>
            </a:pPr>
            <a:endParaRPr lang="en-GB" altLang="en-US" sz="2000" i="1" dirty="0" smtClean="0">
              <a:solidFill>
                <a:srgbClr val="000000"/>
              </a:solidFill>
              <a:ea typeface="ＭＳ Ｐゴシック" pitchFamily="34" charset="-128"/>
              <a:cs typeface="Arial" charset="0"/>
            </a:endParaRPr>
          </a:p>
          <a:p>
            <a:pPr marL="263525" indent="0">
              <a:buNone/>
            </a:pPr>
            <a:r>
              <a:rPr lang="en-GB" altLang="en-US" sz="2000" i="1" dirty="0" smtClean="0">
                <a:solidFill>
                  <a:srgbClr val="000000"/>
                </a:solidFill>
                <a:ea typeface="ＭＳ Ｐゴシック" pitchFamily="34" charset="-128"/>
                <a:cs typeface="Arial" charset="0"/>
              </a:rPr>
              <a:t>Useful </a:t>
            </a:r>
            <a:r>
              <a:rPr lang="en-GB" altLang="en-US" sz="2000" i="1" dirty="0">
                <a:solidFill>
                  <a:srgbClr val="000000"/>
                </a:solidFill>
                <a:ea typeface="ＭＳ Ｐゴシック" pitchFamily="34" charset="-128"/>
                <a:cs typeface="Arial" charset="0"/>
              </a:rPr>
              <a:t>Effective Descriptors List for supporting school improvement </a:t>
            </a:r>
            <a:r>
              <a:rPr lang="en-GB" altLang="en-US" sz="2000" i="1" dirty="0" smtClean="0">
                <a:solidFill>
                  <a:srgbClr val="000000"/>
                </a:solidFill>
                <a:ea typeface="ＭＳ Ｐゴシック" pitchFamily="34" charset="-128"/>
                <a:cs typeface="Arial" charset="0"/>
              </a:rPr>
              <a:t>in appendix.</a:t>
            </a:r>
            <a:endParaRPr lang="en-GB" altLang="en-US" sz="2000" i="1" dirty="0">
              <a:solidFill>
                <a:srgbClr val="000000"/>
              </a:solidFill>
              <a:ea typeface="ＭＳ Ｐゴシック" pitchFamily="34" charset="-128"/>
              <a:cs typeface="Arial" charset="0"/>
            </a:endParaRPr>
          </a:p>
        </p:txBody>
      </p:sp>
    </p:spTree>
    <p:extLst>
      <p:ext uri="{BB962C8B-B14F-4D97-AF65-F5344CB8AC3E}">
        <p14:creationId xmlns:p14="http://schemas.microsoft.com/office/powerpoint/2010/main" val="1293138865"/>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p:txBody>
          <a:bodyPr/>
          <a:lstStyle/>
          <a:p>
            <a:r>
              <a:rPr lang="en-US" dirty="0" smtClean="0">
                <a:latin typeface="Calibri" charset="0"/>
              </a:rPr>
              <a:t>The Support Pack</a:t>
            </a:r>
            <a:endParaRPr lang="en-US" dirty="0">
              <a:latin typeface="Calibri" charset="0"/>
            </a:endParaRPr>
          </a:p>
        </p:txBody>
      </p:sp>
      <p:sp>
        <p:nvSpPr>
          <p:cNvPr id="2" name="TextBox 1"/>
          <p:cNvSpPr txBox="1"/>
          <p:nvPr/>
        </p:nvSpPr>
        <p:spPr>
          <a:xfrm>
            <a:off x="6451600" y="138853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58844960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title"/>
          </p:nvPr>
        </p:nvSpPr>
        <p:spPr/>
        <p:txBody>
          <a:bodyPr/>
          <a:lstStyle/>
          <a:p>
            <a:r>
              <a:rPr lang="en-US">
                <a:latin typeface="Calibri" charset="0"/>
              </a:rPr>
              <a:t>Developing the Support Pack</a:t>
            </a:r>
          </a:p>
        </p:txBody>
      </p:sp>
      <p:sp>
        <p:nvSpPr>
          <p:cNvPr id="4098" name="Content Placeholder 2"/>
          <p:cNvSpPr>
            <a:spLocks noGrp="1"/>
          </p:cNvSpPr>
          <p:nvPr>
            <p:ph idx="1"/>
          </p:nvPr>
        </p:nvSpPr>
        <p:spPr/>
        <p:txBody>
          <a:bodyPr/>
          <a:lstStyle/>
          <a:p>
            <a:endParaRPr lang="en-US">
              <a:latin typeface="Calibri" charset="0"/>
            </a:endParaRPr>
          </a:p>
          <a:p>
            <a:r>
              <a:rPr lang="en-US">
                <a:latin typeface="Calibri" charset="0"/>
              </a:rPr>
              <a:t>Based on the DCSF 2008 Quality Standards for Special Educational Needs(SEN) Support and Outreach Services</a:t>
            </a:r>
          </a:p>
        </p:txBody>
      </p:sp>
    </p:spTree>
    <p:extLst>
      <p:ext uri="{BB962C8B-B14F-4D97-AF65-F5344CB8AC3E}">
        <p14:creationId xmlns:p14="http://schemas.microsoft.com/office/powerpoint/2010/main" val="1697272644"/>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itle 1"/>
          <p:cNvSpPr>
            <a:spLocks noGrp="1"/>
          </p:cNvSpPr>
          <p:nvPr>
            <p:ph type="title"/>
          </p:nvPr>
        </p:nvSpPr>
        <p:spPr/>
        <p:txBody>
          <a:bodyPr/>
          <a:lstStyle/>
          <a:p>
            <a:r>
              <a:rPr lang="en-US">
                <a:latin typeface="Calibri" charset="0"/>
              </a:rPr>
              <a:t>The Standards</a:t>
            </a:r>
          </a:p>
        </p:txBody>
      </p:sp>
      <p:sp>
        <p:nvSpPr>
          <p:cNvPr id="5122" name="Content Placeholder 2"/>
          <p:cNvSpPr>
            <a:spLocks noGrp="1"/>
          </p:cNvSpPr>
          <p:nvPr>
            <p:ph idx="1"/>
          </p:nvPr>
        </p:nvSpPr>
        <p:spPr/>
        <p:txBody>
          <a:bodyPr/>
          <a:lstStyle/>
          <a:p>
            <a:r>
              <a:rPr lang="en-US">
                <a:latin typeface="Calibri" charset="0"/>
              </a:rPr>
              <a:t>Two Sections</a:t>
            </a:r>
          </a:p>
          <a:p>
            <a:r>
              <a:rPr lang="en-US">
                <a:latin typeface="Calibri" charset="0"/>
              </a:rPr>
              <a:t>Outcomes and Service management</a:t>
            </a:r>
          </a:p>
          <a:p>
            <a:r>
              <a:rPr lang="en-US">
                <a:latin typeface="Calibri" charset="0"/>
              </a:rPr>
              <a:t>Standards 1 to 6 Outcomes</a:t>
            </a:r>
          </a:p>
          <a:p>
            <a:r>
              <a:rPr lang="en-US">
                <a:latin typeface="Calibri" charset="0"/>
              </a:rPr>
              <a:t>Standards 7 to 16 Service management</a:t>
            </a:r>
          </a:p>
        </p:txBody>
      </p:sp>
    </p:spTree>
    <p:extLst>
      <p:ext uri="{BB962C8B-B14F-4D97-AF65-F5344CB8AC3E}">
        <p14:creationId xmlns:p14="http://schemas.microsoft.com/office/powerpoint/2010/main" val="257046292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GB" b="1">
                <a:latin typeface="Calibri" charset="0"/>
              </a:rPr>
              <a:t>Nov 4th</a:t>
            </a:r>
          </a:p>
        </p:txBody>
      </p:sp>
      <p:sp>
        <p:nvSpPr>
          <p:cNvPr id="3" name="Content Placeholder 2"/>
          <p:cNvSpPr>
            <a:spLocks noGrp="1"/>
          </p:cNvSpPr>
          <p:nvPr>
            <p:ph idx="1"/>
          </p:nvPr>
        </p:nvSpPr>
        <p:spPr>
          <a:xfrm>
            <a:off x="468313" y="1412875"/>
            <a:ext cx="8229600" cy="4608513"/>
          </a:xfrm>
          <a:extLst/>
        </p:spPr>
        <p:txBody>
          <a:bodyPr/>
          <a:lstStyle/>
          <a:p>
            <a:pPr marL="3657600" lvl="8" indent="0">
              <a:buFontTx/>
              <a:buNone/>
              <a:defRPr/>
            </a:pPr>
            <a:endParaRPr lang="en-US" sz="1200" dirty="0" smtClean="0">
              <a:ea typeface="+mn-ea"/>
            </a:endParaRPr>
          </a:p>
          <a:p>
            <a:pPr eaLnBrk="1" hangingPunct="1">
              <a:buFontTx/>
              <a:buNone/>
              <a:defRPr/>
            </a:pPr>
            <a:r>
              <a:rPr lang="en-GB" dirty="0" smtClean="0">
                <a:ea typeface="+mn-ea"/>
              </a:rPr>
              <a:t> </a:t>
            </a:r>
          </a:p>
          <a:p>
            <a:pPr eaLnBrk="1" hangingPunct="1">
              <a:buFontTx/>
              <a:buNone/>
              <a:defRPr/>
            </a:pPr>
            <a:r>
              <a:rPr lang="en-GB" dirty="0" smtClean="0">
                <a:ea typeface="+mn-ea"/>
              </a:rPr>
              <a:t>    Group of Heads of VI and HI Services spent a day in London exploring issues around QA and then started the formidable task of completing the templates</a:t>
            </a:r>
            <a:endParaRPr lang="en-GB" dirty="0">
              <a:ea typeface="+mn-ea"/>
            </a:endParaRPr>
          </a:p>
        </p:txBody>
      </p:sp>
    </p:spTree>
    <p:extLst>
      <p:ext uri="{BB962C8B-B14F-4D97-AF65-F5344CB8AC3E}">
        <p14:creationId xmlns:p14="http://schemas.microsoft.com/office/powerpoint/2010/main" val="3088101597"/>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title"/>
          </p:nvPr>
        </p:nvSpPr>
        <p:spPr/>
        <p:txBody>
          <a:bodyPr/>
          <a:lstStyle/>
          <a:p>
            <a:pPr eaLnBrk="1" hangingPunct="1"/>
            <a:r>
              <a:rPr lang="en-GB" b="1">
                <a:latin typeface="Calibri" charset="0"/>
              </a:rPr>
              <a:t>Refining and  redesign</a:t>
            </a:r>
          </a:p>
        </p:txBody>
      </p:sp>
      <p:sp>
        <p:nvSpPr>
          <p:cNvPr id="3" name="Content Placeholder 2"/>
          <p:cNvSpPr>
            <a:spLocks noGrp="1"/>
          </p:cNvSpPr>
          <p:nvPr>
            <p:ph idx="1"/>
          </p:nvPr>
        </p:nvSpPr>
        <p:spPr/>
        <p:txBody>
          <a:bodyPr/>
          <a:lstStyle/>
          <a:p>
            <a:pPr marL="0" indent="0" eaLnBrk="1" hangingPunct="1">
              <a:buFontTx/>
              <a:buNone/>
              <a:defRPr/>
            </a:pPr>
            <a:r>
              <a:rPr lang="en-GB" dirty="0" smtClean="0">
                <a:ea typeface="+mn-ea"/>
              </a:rPr>
              <a:t>Since that day there has been a lot of changes and refinements made. It is very important to stress that this is </a:t>
            </a:r>
            <a:r>
              <a:rPr lang="en-GB" dirty="0" smtClean="0"/>
              <a:t>continues to be a</a:t>
            </a:r>
            <a:r>
              <a:rPr lang="en-GB" dirty="0" smtClean="0">
                <a:ea typeface="+mn-ea"/>
              </a:rPr>
              <a:t> </a:t>
            </a:r>
            <a:r>
              <a:rPr lang="en-GB" dirty="0" smtClean="0"/>
              <a:t>live</a:t>
            </a:r>
            <a:r>
              <a:rPr lang="en-GB" dirty="0" smtClean="0">
                <a:ea typeface="+mn-ea"/>
              </a:rPr>
              <a:t> document.</a:t>
            </a:r>
            <a:endParaRPr lang="en-GB" dirty="0"/>
          </a:p>
          <a:p>
            <a:pPr marL="0" indent="0" eaLnBrk="1" hangingPunct="1">
              <a:buFontTx/>
              <a:buNone/>
              <a:defRPr/>
            </a:pPr>
            <a:r>
              <a:rPr lang="en-GB" dirty="0" smtClean="0">
                <a:ea typeface="+mn-ea"/>
              </a:rPr>
              <a:t>We are developing an effective way of keeping it up to date by adding new templates and links.</a:t>
            </a:r>
          </a:p>
          <a:p>
            <a:pPr marL="0" indent="0" eaLnBrk="1" hangingPunct="1">
              <a:buFontTx/>
              <a:buNone/>
              <a:defRPr/>
            </a:pPr>
            <a:r>
              <a:rPr lang="en-GB" dirty="0" smtClean="0"/>
              <a:t>Suggestions welcome.</a:t>
            </a:r>
            <a:endParaRPr lang="en-GB" dirty="0" smtClean="0">
              <a:ea typeface="+mn-ea"/>
            </a:endParaRPr>
          </a:p>
          <a:p>
            <a:pPr eaLnBrk="1" hangingPunct="1">
              <a:defRPr/>
            </a:pPr>
            <a:endParaRPr lang="en-GB" dirty="0">
              <a:ea typeface="+mn-ea"/>
            </a:endParaRPr>
          </a:p>
        </p:txBody>
      </p:sp>
    </p:spTree>
    <p:extLst>
      <p:ext uri="{BB962C8B-B14F-4D97-AF65-F5344CB8AC3E}">
        <p14:creationId xmlns:p14="http://schemas.microsoft.com/office/powerpoint/2010/main" val="3102849332"/>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Content Placeholder 2"/>
          <p:cNvSpPr>
            <a:spLocks noGrp="1"/>
          </p:cNvSpPr>
          <p:nvPr>
            <p:ph idx="1"/>
          </p:nvPr>
        </p:nvSpPr>
        <p:spPr>
          <a:xfrm>
            <a:off x="323850" y="1125538"/>
            <a:ext cx="8374063" cy="4895850"/>
          </a:xfrm>
        </p:spPr>
        <p:txBody>
          <a:bodyPr/>
          <a:lstStyle/>
          <a:p>
            <a:endParaRPr lang="en-US" dirty="0">
              <a:latin typeface="Calibri" charset="0"/>
            </a:endParaRPr>
          </a:p>
          <a:p>
            <a:pPr marL="0" indent="0">
              <a:buNone/>
            </a:pPr>
            <a:endParaRPr lang="en-US" dirty="0" smtClean="0">
              <a:latin typeface="Calibri" charset="0"/>
            </a:endParaRPr>
          </a:p>
          <a:p>
            <a:r>
              <a:rPr lang="en-US" dirty="0" smtClean="0">
                <a:latin typeface="Calibri" charset="0"/>
              </a:rPr>
              <a:t>PART </a:t>
            </a:r>
            <a:r>
              <a:rPr lang="en-US" dirty="0">
                <a:latin typeface="Calibri" charset="0"/>
              </a:rPr>
              <a:t>1</a:t>
            </a:r>
          </a:p>
          <a:p>
            <a:r>
              <a:rPr lang="en-US" dirty="0">
                <a:latin typeface="Calibri" charset="0"/>
              </a:rPr>
              <a:t>What is Quality Improvement</a:t>
            </a:r>
          </a:p>
          <a:p>
            <a:r>
              <a:rPr lang="en-US" dirty="0">
                <a:latin typeface="Calibri" charset="0"/>
              </a:rPr>
              <a:t>Importance of QA</a:t>
            </a:r>
          </a:p>
          <a:p>
            <a:r>
              <a:rPr lang="en-US" dirty="0">
                <a:latin typeface="Calibri" charset="0"/>
              </a:rPr>
              <a:t>Getting Started</a:t>
            </a:r>
          </a:p>
          <a:p>
            <a:r>
              <a:rPr lang="en-US" dirty="0">
                <a:latin typeface="Calibri" charset="0"/>
              </a:rPr>
              <a:t>Context for QA/</a:t>
            </a:r>
            <a:r>
              <a:rPr lang="en-US" dirty="0" err="1">
                <a:latin typeface="Calibri" charset="0"/>
              </a:rPr>
              <a:t>Ofsted</a:t>
            </a:r>
            <a:endParaRPr lang="en-US" dirty="0">
              <a:latin typeface="Calibri" charset="0"/>
            </a:endParaRPr>
          </a:p>
          <a:p>
            <a:r>
              <a:rPr lang="en-US" dirty="0">
                <a:latin typeface="Calibri" charset="0"/>
              </a:rPr>
              <a:t>Using the support pack</a:t>
            </a:r>
          </a:p>
        </p:txBody>
      </p:sp>
      <p:sp>
        <p:nvSpPr>
          <p:cNvPr id="8194" name="Title 1"/>
          <p:cNvSpPr>
            <a:spLocks noGrp="1"/>
          </p:cNvSpPr>
          <p:nvPr>
            <p:ph type="title"/>
          </p:nvPr>
        </p:nvSpPr>
        <p:spPr/>
        <p:txBody>
          <a:bodyPr/>
          <a:lstStyle/>
          <a:p>
            <a:r>
              <a:rPr lang="en-US" dirty="0" smtClean="0">
                <a:latin typeface="Calibri" charset="0"/>
              </a:rPr>
              <a:t>Structure </a:t>
            </a:r>
            <a:r>
              <a:rPr lang="en-US" dirty="0">
                <a:latin typeface="Calibri" charset="0"/>
              </a:rPr>
              <a:t>of </a:t>
            </a:r>
            <a:r>
              <a:rPr lang="en-US" dirty="0" smtClean="0">
                <a:latin typeface="Calibri" charset="0"/>
              </a:rPr>
              <a:t>Pack</a:t>
            </a:r>
            <a:endParaRPr lang="en-US" dirty="0">
              <a:latin typeface="Calibri" charset="0"/>
            </a:endParaRPr>
          </a:p>
        </p:txBody>
      </p:sp>
    </p:spTree>
    <p:extLst>
      <p:ext uri="{BB962C8B-B14F-4D97-AF65-F5344CB8AC3E}">
        <p14:creationId xmlns:p14="http://schemas.microsoft.com/office/powerpoint/2010/main" val="2789649605"/>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title"/>
          </p:nvPr>
        </p:nvSpPr>
        <p:spPr/>
        <p:txBody>
          <a:bodyPr/>
          <a:lstStyle/>
          <a:p>
            <a:r>
              <a:rPr lang="en-US">
                <a:latin typeface="Calibri" charset="0"/>
              </a:rPr>
              <a:t>Support Pack</a:t>
            </a:r>
          </a:p>
        </p:txBody>
      </p:sp>
      <p:sp>
        <p:nvSpPr>
          <p:cNvPr id="10242" name="Content Placeholder 2"/>
          <p:cNvSpPr>
            <a:spLocks noGrp="1"/>
          </p:cNvSpPr>
          <p:nvPr>
            <p:ph idx="1"/>
          </p:nvPr>
        </p:nvSpPr>
        <p:spPr/>
        <p:txBody>
          <a:bodyPr/>
          <a:lstStyle/>
          <a:p>
            <a:pPr>
              <a:defRPr/>
            </a:pPr>
            <a:r>
              <a:rPr lang="en-US" dirty="0" smtClean="0">
                <a:latin typeface="Calibri" charset="0"/>
              </a:rPr>
              <a:t>Part 2</a:t>
            </a:r>
          </a:p>
          <a:p>
            <a:pPr>
              <a:defRPr/>
            </a:pPr>
            <a:r>
              <a:rPr lang="en-US" dirty="0" smtClean="0">
                <a:latin typeface="Calibri" charset="0"/>
              </a:rPr>
              <a:t>16 Standards with cross reference to </a:t>
            </a:r>
            <a:r>
              <a:rPr lang="en-US" dirty="0" err="1" smtClean="0">
                <a:latin typeface="Calibri" charset="0"/>
              </a:rPr>
              <a:t>Ofsted</a:t>
            </a:r>
            <a:r>
              <a:rPr lang="en-US" dirty="0" smtClean="0">
                <a:latin typeface="Calibri" charset="0"/>
              </a:rPr>
              <a:t> </a:t>
            </a:r>
            <a:r>
              <a:rPr lang="en-US" dirty="0" err="1" smtClean="0">
                <a:latin typeface="Calibri" charset="0"/>
              </a:rPr>
              <a:t>judgements</a:t>
            </a:r>
            <a:endParaRPr lang="en-US" dirty="0" smtClean="0">
              <a:latin typeface="Calibri" charset="0"/>
            </a:endParaRPr>
          </a:p>
          <a:p>
            <a:pPr>
              <a:defRPr/>
            </a:pPr>
            <a:r>
              <a:rPr lang="en-US" dirty="0" smtClean="0">
                <a:latin typeface="Calibri" charset="0"/>
              </a:rPr>
              <a:t>Examples of sources of evidence</a:t>
            </a:r>
          </a:p>
          <a:p>
            <a:pPr>
              <a:defRPr/>
            </a:pPr>
            <a:r>
              <a:rPr lang="en-US" dirty="0" smtClean="0">
                <a:latin typeface="Calibri" charset="0"/>
              </a:rPr>
              <a:t>Links to documents used by services.</a:t>
            </a:r>
          </a:p>
          <a:p>
            <a:pPr marL="0" indent="0">
              <a:buFontTx/>
              <a:buNone/>
              <a:defRPr/>
            </a:pPr>
            <a:endParaRPr lang="en-US" dirty="0">
              <a:latin typeface="Calibri" charset="0"/>
            </a:endParaRPr>
          </a:p>
        </p:txBody>
      </p:sp>
    </p:spTree>
    <p:extLst>
      <p:ext uri="{BB962C8B-B14F-4D97-AF65-F5344CB8AC3E}">
        <p14:creationId xmlns:p14="http://schemas.microsoft.com/office/powerpoint/2010/main" val="300240476"/>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a:xfrm>
            <a:off x="467544" y="836712"/>
            <a:ext cx="8207375" cy="1143000"/>
          </a:xfrm>
        </p:spPr>
        <p:txBody>
          <a:bodyPr/>
          <a:lstStyle/>
          <a:p>
            <a:pPr algn="ctr"/>
            <a:r>
              <a:rPr lang="en-GB" b="1" dirty="0">
                <a:latin typeface="Calibri" charset="0"/>
              </a:rPr>
              <a:t>Group</a:t>
            </a:r>
            <a:r>
              <a:rPr lang="en-GB" dirty="0">
                <a:latin typeface="Calibri" charset="0"/>
              </a:rPr>
              <a:t> </a:t>
            </a:r>
            <a:r>
              <a:rPr lang="en-GB" b="1" dirty="0">
                <a:latin typeface="Calibri" charset="0"/>
              </a:rPr>
              <a:t>Work</a:t>
            </a:r>
          </a:p>
        </p:txBody>
      </p:sp>
      <p:sp>
        <p:nvSpPr>
          <p:cNvPr id="10242" name="Content Placeholder 2"/>
          <p:cNvSpPr>
            <a:spLocks noGrp="1"/>
          </p:cNvSpPr>
          <p:nvPr>
            <p:ph idx="1"/>
          </p:nvPr>
        </p:nvSpPr>
        <p:spPr>
          <a:xfrm>
            <a:off x="468313" y="1772692"/>
            <a:ext cx="8229600" cy="4392612"/>
          </a:xfrm>
        </p:spPr>
        <p:txBody>
          <a:bodyPr/>
          <a:lstStyle/>
          <a:p>
            <a:pPr marL="0" indent="0">
              <a:buFontTx/>
              <a:buNone/>
            </a:pPr>
            <a:r>
              <a:rPr lang="en-GB" sz="2800" dirty="0">
                <a:latin typeface="Calibri" charset="0"/>
              </a:rPr>
              <a:t>Now over to you:</a:t>
            </a:r>
          </a:p>
          <a:p>
            <a:pPr marL="0" indent="0">
              <a:buFontTx/>
              <a:buNone/>
            </a:pPr>
            <a:r>
              <a:rPr lang="en-GB" sz="2800" dirty="0">
                <a:latin typeface="Calibri" charset="0"/>
              </a:rPr>
              <a:t>Please read the section of the document identified for your group and make comments, suggestions for improvement.</a:t>
            </a:r>
          </a:p>
          <a:p>
            <a:pPr marL="0" indent="0">
              <a:buFontTx/>
              <a:buNone/>
            </a:pPr>
            <a:r>
              <a:rPr lang="en-GB" sz="2800" dirty="0">
                <a:latin typeface="Calibri" charset="0"/>
              </a:rPr>
              <a:t>Please think about whether you understand how it is meant to work</a:t>
            </a:r>
          </a:p>
          <a:p>
            <a:pPr marL="0" indent="0">
              <a:buFontTx/>
              <a:buNone/>
            </a:pPr>
            <a:r>
              <a:rPr lang="en-GB" sz="2800" dirty="0">
                <a:latin typeface="Calibri" charset="0"/>
              </a:rPr>
              <a:t>Make suggestions about additional sources of evidence</a:t>
            </a:r>
          </a:p>
          <a:p>
            <a:pPr marL="0" indent="0">
              <a:buFontTx/>
              <a:buNone/>
            </a:pPr>
            <a:r>
              <a:rPr lang="en-GB" sz="2800" dirty="0">
                <a:latin typeface="Calibri" charset="0"/>
              </a:rPr>
              <a:t>and any documents that could be included. These could be documents developed by your service.</a:t>
            </a:r>
          </a:p>
        </p:txBody>
      </p:sp>
    </p:spTree>
    <p:extLst>
      <p:ext uri="{BB962C8B-B14F-4D97-AF65-F5344CB8AC3E}">
        <p14:creationId xmlns:p14="http://schemas.microsoft.com/office/powerpoint/2010/main" val="4005456796"/>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3"/>
          <p:cNvSpPr txBox="1">
            <a:spLocks noChangeArrowheads="1"/>
          </p:cNvSpPr>
          <p:nvPr/>
        </p:nvSpPr>
        <p:spPr bwMode="auto">
          <a:xfrm>
            <a:off x="508000" y="965200"/>
            <a:ext cx="7725392" cy="5386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dirty="0"/>
              <a:t>Please make changes, suggestions  on the document.</a:t>
            </a:r>
          </a:p>
          <a:p>
            <a:pPr eaLnBrk="1" hangingPunct="1"/>
            <a:endParaRPr lang="en-US" dirty="0"/>
          </a:p>
          <a:p>
            <a:pPr eaLnBrk="1" hangingPunct="1"/>
            <a:endParaRPr lang="en-US" dirty="0"/>
          </a:p>
          <a:p>
            <a:pPr eaLnBrk="1" hangingPunct="1"/>
            <a:r>
              <a:rPr lang="en-US" dirty="0"/>
              <a:t>Any further thoughts that you have after todays session</a:t>
            </a:r>
          </a:p>
          <a:p>
            <a:pPr eaLnBrk="1" hangingPunct="1"/>
            <a:r>
              <a:rPr lang="en-US" dirty="0" smtClean="0"/>
              <a:t>should </a:t>
            </a:r>
            <a:r>
              <a:rPr lang="en-US" dirty="0"/>
              <a:t>be sent to: </a:t>
            </a:r>
            <a:endParaRPr lang="en-US" dirty="0" smtClean="0"/>
          </a:p>
          <a:p>
            <a:pPr eaLnBrk="1" hangingPunct="1"/>
            <a:endParaRPr lang="en-US" dirty="0"/>
          </a:p>
          <a:p>
            <a:pPr eaLnBrk="1" hangingPunct="1"/>
            <a:endParaRPr lang="en-US" dirty="0"/>
          </a:p>
          <a:p>
            <a:pPr algn="ctr" eaLnBrk="1" hangingPunct="1"/>
            <a:r>
              <a:rPr lang="en-US" sz="3200" dirty="0" smtClean="0"/>
              <a:t>            </a:t>
            </a:r>
            <a:r>
              <a:rPr lang="en-US" sz="3200" dirty="0" err="1" smtClean="0"/>
              <a:t>ros.kendrew@natsip.org.uk</a:t>
            </a:r>
            <a:endParaRPr lang="en-US" sz="3200" dirty="0"/>
          </a:p>
          <a:p>
            <a:pPr eaLnBrk="1" hangingPunct="1"/>
            <a:endParaRPr lang="en-US" dirty="0"/>
          </a:p>
          <a:p>
            <a:pPr eaLnBrk="1" hangingPunct="1"/>
            <a:endParaRPr lang="en-US" dirty="0"/>
          </a:p>
          <a:p>
            <a:pPr eaLnBrk="1" hangingPunct="1"/>
            <a:r>
              <a:rPr lang="en-US" dirty="0"/>
              <a:t>                    THANKYOU FOR YOUR HELP</a:t>
            </a:r>
          </a:p>
          <a:p>
            <a:pPr eaLnBrk="1" hangingPunct="1"/>
            <a:endParaRPr lang="en-US" dirty="0"/>
          </a:p>
          <a:p>
            <a:pPr eaLnBrk="1" hangingPunct="1"/>
            <a:endParaRPr lang="en-US" dirty="0"/>
          </a:p>
          <a:p>
            <a:pPr eaLnBrk="1" hangingPunct="1"/>
            <a:endParaRPr lang="en-US" dirty="0"/>
          </a:p>
        </p:txBody>
      </p:sp>
    </p:spTree>
    <p:extLst>
      <p:ext uri="{BB962C8B-B14F-4D97-AF65-F5344CB8AC3E}">
        <p14:creationId xmlns:p14="http://schemas.microsoft.com/office/powerpoint/2010/main" val="409099052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Impact </a:t>
            </a:r>
            <a:r>
              <a:rPr lang="en-GB" dirty="0"/>
              <a:t>of the day</a:t>
            </a:r>
          </a:p>
        </p:txBody>
      </p:sp>
      <p:sp>
        <p:nvSpPr>
          <p:cNvPr id="3" name="Content Placeholder 2"/>
          <p:cNvSpPr>
            <a:spLocks noGrp="1"/>
          </p:cNvSpPr>
          <p:nvPr>
            <p:ph idx="1"/>
          </p:nvPr>
        </p:nvSpPr>
        <p:spPr/>
        <p:txBody>
          <a:bodyPr/>
          <a:lstStyle/>
          <a:p>
            <a:pPr marL="0" lvl="0" indent="0" defTabSz="667512">
              <a:buNone/>
            </a:pPr>
            <a:r>
              <a:rPr lang="en-GB" sz="2800" dirty="0"/>
              <a:t>We hope that you</a:t>
            </a:r>
            <a:r>
              <a:rPr lang="en-GB" sz="2800" dirty="0" smtClean="0"/>
              <a:t>:</a:t>
            </a:r>
            <a:endParaRPr lang="en-GB" sz="2800" dirty="0"/>
          </a:p>
          <a:p>
            <a:pPr lvl="0" defTabSz="667512"/>
            <a:r>
              <a:rPr lang="en-GB" sz="2800" dirty="0"/>
              <a:t>Understand why it is important to quality assure </a:t>
            </a:r>
            <a:r>
              <a:rPr lang="en-GB" sz="2800" dirty="0" smtClean="0"/>
              <a:t>and </a:t>
            </a:r>
            <a:r>
              <a:rPr lang="en-GB" sz="2800" dirty="0"/>
              <a:t>provide evidence on the Service you deliver</a:t>
            </a:r>
          </a:p>
          <a:p>
            <a:pPr lvl="0" defTabSz="667512"/>
            <a:r>
              <a:rPr lang="en-GB" sz="2800" dirty="0" smtClean="0"/>
              <a:t>Have </a:t>
            </a:r>
            <a:r>
              <a:rPr lang="en-GB" sz="2800" dirty="0"/>
              <a:t>reflected on the quality of the </a:t>
            </a:r>
            <a:r>
              <a:rPr lang="en-GB" sz="2800" dirty="0" smtClean="0"/>
              <a:t>Service that </a:t>
            </a:r>
            <a:r>
              <a:rPr lang="en-GB" sz="2800" dirty="0"/>
              <a:t>you provide</a:t>
            </a:r>
          </a:p>
          <a:p>
            <a:pPr lvl="0" defTabSz="667512"/>
            <a:r>
              <a:rPr lang="en-GB" sz="2800" dirty="0" smtClean="0"/>
              <a:t>Have </a:t>
            </a:r>
            <a:r>
              <a:rPr lang="en-GB" sz="2800" dirty="0"/>
              <a:t>developed your thinking and gained some ideas to </a:t>
            </a:r>
            <a:r>
              <a:rPr lang="en-GB" sz="2800" dirty="0" smtClean="0"/>
              <a:t>Support the Quality Assurance processes for your </a:t>
            </a:r>
            <a:r>
              <a:rPr lang="en-GB" sz="2800" dirty="0"/>
              <a:t>Service</a:t>
            </a:r>
          </a:p>
          <a:p>
            <a:endParaRPr lang="en-GB" sz="2000" dirty="0"/>
          </a:p>
        </p:txBody>
      </p:sp>
    </p:spTree>
    <p:extLst>
      <p:ext uri="{BB962C8B-B14F-4D97-AF65-F5344CB8AC3E}">
        <p14:creationId xmlns:p14="http://schemas.microsoft.com/office/powerpoint/2010/main" val="2884915999"/>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Some </a:t>
            </a:r>
            <a:r>
              <a:rPr lang="en-GB" dirty="0"/>
              <a:t>quotes for you to think about</a:t>
            </a:r>
            <a:r>
              <a:rPr lang="en-GB" dirty="0" smtClean="0"/>
              <a:t>….</a:t>
            </a:r>
            <a:endParaRPr lang="en-GB" dirty="0"/>
          </a:p>
        </p:txBody>
      </p:sp>
      <p:sp>
        <p:nvSpPr>
          <p:cNvPr id="3" name="Content Placeholder 2"/>
          <p:cNvSpPr>
            <a:spLocks noGrp="1"/>
          </p:cNvSpPr>
          <p:nvPr>
            <p:ph idx="1"/>
          </p:nvPr>
        </p:nvSpPr>
        <p:spPr/>
        <p:txBody>
          <a:bodyPr/>
          <a:lstStyle/>
          <a:p>
            <a:r>
              <a:rPr lang="en-GB" sz="2600" dirty="0" smtClean="0"/>
              <a:t>The </a:t>
            </a:r>
            <a:r>
              <a:rPr lang="en-GB" sz="2600" dirty="0"/>
              <a:t>real problem is that perception is all there </a:t>
            </a:r>
            <a:r>
              <a:rPr lang="en-GB" sz="2600" dirty="0" smtClean="0"/>
              <a:t>is.</a:t>
            </a:r>
          </a:p>
          <a:p>
            <a:r>
              <a:rPr lang="en-GB" sz="2600" dirty="0" smtClean="0"/>
              <a:t>There </a:t>
            </a:r>
            <a:r>
              <a:rPr lang="en-GB" sz="2600" dirty="0"/>
              <a:t>is no reality as </a:t>
            </a:r>
            <a:r>
              <a:rPr lang="en-GB" sz="2600" dirty="0" smtClean="0"/>
              <a:t>such, there </a:t>
            </a:r>
            <a:r>
              <a:rPr lang="en-GB" sz="2600" dirty="0"/>
              <a:t>is only perceived reality</a:t>
            </a:r>
            <a:r>
              <a:rPr lang="en-GB" sz="2600" dirty="0" smtClean="0"/>
              <a:t>.</a:t>
            </a:r>
          </a:p>
          <a:p>
            <a:pPr defTabSz="713231">
              <a:buSzPct val="100000"/>
            </a:pPr>
            <a:r>
              <a:rPr lang="en-GB" sz="2600" dirty="0"/>
              <a:t>Only the reflective </a:t>
            </a:r>
            <a:r>
              <a:rPr lang="en-GB" sz="2600" dirty="0" smtClean="0"/>
              <a:t>practitioner</a:t>
            </a:r>
            <a:r>
              <a:rPr lang="en-GB" sz="2600" dirty="0"/>
              <a:t>, reflective service, </a:t>
            </a:r>
            <a:r>
              <a:rPr lang="en-GB" sz="2600" dirty="0" smtClean="0"/>
              <a:t>proactive service </a:t>
            </a:r>
            <a:r>
              <a:rPr lang="en-GB" sz="2600" dirty="0"/>
              <a:t>will secure the quality and indeed the future.</a:t>
            </a:r>
          </a:p>
          <a:p>
            <a:pPr defTabSz="713231">
              <a:buSzPct val="100000"/>
            </a:pPr>
            <a:r>
              <a:rPr lang="en-GB" sz="2600" dirty="0" smtClean="0"/>
              <a:t>The </a:t>
            </a:r>
            <a:r>
              <a:rPr lang="en-GB" sz="2600" dirty="0"/>
              <a:t>culture of professional reflection required for </a:t>
            </a:r>
            <a:r>
              <a:rPr lang="en-GB" sz="2600" dirty="0" smtClean="0"/>
              <a:t>continuous self-improvement </a:t>
            </a:r>
            <a:r>
              <a:rPr lang="en-GB" sz="2600" dirty="0"/>
              <a:t>does not happen by chance- the </a:t>
            </a:r>
            <a:r>
              <a:rPr lang="en-GB" sz="2600" dirty="0" smtClean="0"/>
              <a:t>onus is </a:t>
            </a:r>
            <a:r>
              <a:rPr lang="en-GB" sz="2600" dirty="0"/>
              <a:t>on service leaders to create it</a:t>
            </a:r>
            <a:r>
              <a:rPr lang="en-GB" sz="2600" dirty="0" smtClean="0"/>
              <a:t>.</a:t>
            </a:r>
            <a:endParaRPr lang="en-GB" sz="2600" dirty="0"/>
          </a:p>
        </p:txBody>
      </p:sp>
    </p:spTree>
    <p:extLst>
      <p:ext uri="{BB962C8B-B14F-4D97-AF65-F5344CB8AC3E}">
        <p14:creationId xmlns:p14="http://schemas.microsoft.com/office/powerpoint/2010/main" val="3419927592"/>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Before you </a:t>
            </a:r>
            <a:r>
              <a:rPr lang="en-GB" dirty="0" smtClean="0"/>
              <a:t>go</a:t>
            </a:r>
            <a:endParaRPr lang="en-GB" dirty="0"/>
          </a:p>
        </p:txBody>
      </p:sp>
      <p:sp>
        <p:nvSpPr>
          <p:cNvPr id="3" name="Content Placeholder 2"/>
          <p:cNvSpPr>
            <a:spLocks noGrp="1"/>
          </p:cNvSpPr>
          <p:nvPr>
            <p:ph idx="1"/>
          </p:nvPr>
        </p:nvSpPr>
        <p:spPr/>
        <p:txBody>
          <a:bodyPr/>
          <a:lstStyle/>
          <a:p>
            <a:pPr lvl="0" defTabSz="411479"/>
            <a:r>
              <a:rPr lang="en-GB" dirty="0"/>
              <a:t>What specifically are you going to do differently as a result </a:t>
            </a:r>
            <a:r>
              <a:rPr lang="en-GB" dirty="0" smtClean="0"/>
              <a:t>of </a:t>
            </a:r>
            <a:r>
              <a:rPr lang="en-GB" dirty="0"/>
              <a:t>the day?</a:t>
            </a:r>
          </a:p>
          <a:p>
            <a:pPr lvl="0" defTabSz="411479"/>
            <a:r>
              <a:rPr lang="en-GB" dirty="0" smtClean="0"/>
              <a:t>What </a:t>
            </a:r>
            <a:r>
              <a:rPr lang="en-GB" dirty="0"/>
              <a:t>are you going to do first? </a:t>
            </a:r>
          </a:p>
          <a:p>
            <a:pPr marL="363538" lvl="0" indent="0" defTabSz="411479">
              <a:buNone/>
            </a:pPr>
            <a:r>
              <a:rPr lang="en-GB" dirty="0"/>
              <a:t>(The first step is the most significant)</a:t>
            </a:r>
          </a:p>
          <a:p>
            <a:pPr lvl="0" defTabSz="411479"/>
            <a:r>
              <a:rPr lang="en-GB" dirty="0" smtClean="0"/>
              <a:t>When </a:t>
            </a:r>
            <a:r>
              <a:rPr lang="en-GB" dirty="0"/>
              <a:t>are you going to do it?</a:t>
            </a:r>
          </a:p>
          <a:p>
            <a:endParaRPr lang="en-GB" dirty="0"/>
          </a:p>
        </p:txBody>
      </p:sp>
    </p:spTree>
    <p:extLst>
      <p:ext uri="{BB962C8B-B14F-4D97-AF65-F5344CB8AC3E}">
        <p14:creationId xmlns:p14="http://schemas.microsoft.com/office/powerpoint/2010/main" val="1500746125"/>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GB" dirty="0"/>
              <a:t>The chances are further increased when you</a:t>
            </a:r>
            <a:r>
              <a:rPr lang="en-GB" dirty="0" smtClean="0"/>
              <a:t>:</a:t>
            </a:r>
            <a:endParaRPr lang="en-GB" dirty="0"/>
          </a:p>
        </p:txBody>
      </p:sp>
      <p:sp>
        <p:nvSpPr>
          <p:cNvPr id="3" name="Content Placeholder 2"/>
          <p:cNvSpPr>
            <a:spLocks noGrp="1"/>
          </p:cNvSpPr>
          <p:nvPr>
            <p:ph idx="1"/>
          </p:nvPr>
        </p:nvSpPr>
        <p:spPr/>
        <p:txBody>
          <a:bodyPr/>
          <a:lstStyle/>
          <a:p>
            <a:pPr marL="0" lvl="2" indent="0">
              <a:buSzPct val="100000"/>
              <a:buNone/>
            </a:pPr>
            <a:endParaRPr lang="en-GB" sz="3200" dirty="0" smtClean="0"/>
          </a:p>
          <a:p>
            <a:pPr marL="457200" lvl="2" indent="-457200">
              <a:buSzPct val="100000"/>
            </a:pPr>
            <a:r>
              <a:rPr lang="en-GB" sz="3200" dirty="0" smtClean="0"/>
              <a:t>Write </a:t>
            </a:r>
            <a:r>
              <a:rPr lang="en-GB" sz="3200" dirty="0"/>
              <a:t>the answers down</a:t>
            </a:r>
          </a:p>
          <a:p>
            <a:pPr marL="457200" lvl="2" indent="-457200">
              <a:buSzPct val="100000"/>
            </a:pPr>
            <a:r>
              <a:rPr lang="en-GB" sz="3200" dirty="0"/>
              <a:t>Tell someone </a:t>
            </a:r>
            <a:r>
              <a:rPr lang="en-GB" sz="3200" dirty="0" smtClean="0"/>
              <a:t>else</a:t>
            </a:r>
          </a:p>
          <a:p>
            <a:pPr marL="457200" lvl="2" indent="-457200">
              <a:buSzPct val="100000"/>
            </a:pPr>
            <a:r>
              <a:rPr lang="en-GB" sz="3200" dirty="0" smtClean="0"/>
              <a:t>Answer </a:t>
            </a:r>
            <a:r>
              <a:rPr lang="en-GB" sz="3200" dirty="0"/>
              <a:t>the question when with the </a:t>
            </a:r>
            <a:r>
              <a:rPr lang="en-GB" sz="3200" dirty="0" smtClean="0"/>
              <a:t>word</a:t>
            </a:r>
          </a:p>
          <a:p>
            <a:pPr marL="0" lvl="2" indent="0" algn="ctr">
              <a:buNone/>
            </a:pPr>
            <a:endParaRPr lang="en-GB" sz="3200"/>
          </a:p>
          <a:p>
            <a:pPr marL="0" lvl="2" indent="0" algn="ctr">
              <a:buNone/>
            </a:pPr>
            <a:r>
              <a:rPr lang="en-GB" sz="4800" smtClean="0"/>
              <a:t>NOW</a:t>
            </a:r>
            <a:r>
              <a:rPr lang="en-GB" sz="4800" dirty="0" smtClean="0"/>
              <a:t>!</a:t>
            </a:r>
            <a:endParaRPr lang="en-GB" sz="4800" dirty="0"/>
          </a:p>
        </p:txBody>
      </p:sp>
    </p:spTree>
    <p:extLst>
      <p:ext uri="{BB962C8B-B14F-4D97-AF65-F5344CB8AC3E}">
        <p14:creationId xmlns:p14="http://schemas.microsoft.com/office/powerpoint/2010/main" val="94517074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NatSIP Presentation v2 Top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ＭＳ Ｐゴシック"/>
        <a:cs typeface="Arial"/>
      </a:majorFont>
      <a:minorFont>
        <a:latin typeface="Calibri"/>
        <a:ea typeface="ＭＳ Ｐゴシック"/>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NatSIP Presentation v2 Top Captions</Template>
  <TotalTime>7361</TotalTime>
  <Words>1690</Words>
  <Application>Microsoft Macintosh PowerPoint</Application>
  <PresentationFormat>On-screen Show (4:3)</PresentationFormat>
  <Paragraphs>178</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NatSIP Presentation v2 Top Captions</vt:lpstr>
      <vt:lpstr>Quality Improvement Support Pack   Ros Kendrew</vt:lpstr>
      <vt:lpstr>The Quality Improvement Support Pack</vt:lpstr>
      <vt:lpstr> The Quality Improvement Support Pack Cont… </vt:lpstr>
      <vt:lpstr>What is Quality Improvement?</vt:lpstr>
      <vt:lpstr>So…</vt:lpstr>
      <vt:lpstr>Quality Improvement?</vt:lpstr>
      <vt:lpstr>The Quality Assurance  Cycle</vt:lpstr>
      <vt:lpstr>Self or peer review?</vt:lpstr>
      <vt:lpstr>What does a good Service look like?</vt:lpstr>
      <vt:lpstr>QTVI</vt:lpstr>
      <vt:lpstr>TOD</vt:lpstr>
      <vt:lpstr>Parent</vt:lpstr>
      <vt:lpstr>Parent</vt:lpstr>
      <vt:lpstr>Parent</vt:lpstr>
      <vt:lpstr>Deaf Pupil</vt:lpstr>
      <vt:lpstr>Visually Impaired Pupil</vt:lpstr>
      <vt:lpstr>Health – Paediatric Audiology Consultant</vt:lpstr>
      <vt:lpstr>Ophthalmologist</vt:lpstr>
      <vt:lpstr>PowerPoint Presentation</vt:lpstr>
      <vt:lpstr>Evaluating Service Delivery</vt:lpstr>
      <vt:lpstr>Outcomes of your provision</vt:lpstr>
      <vt:lpstr>Delivering SSS within the changing context – The Challenges</vt:lpstr>
      <vt:lpstr>Delivering SSS within the changing context – The Challenges</vt:lpstr>
      <vt:lpstr>Other available Quality Standards include…</vt:lpstr>
      <vt:lpstr>QS</vt:lpstr>
      <vt:lpstr>QS</vt:lpstr>
      <vt:lpstr>QS</vt:lpstr>
      <vt:lpstr>OFSTED Docs such as…</vt:lpstr>
      <vt:lpstr>The Support Pack</vt:lpstr>
      <vt:lpstr>Developing the Support Pack</vt:lpstr>
      <vt:lpstr>The Standards</vt:lpstr>
      <vt:lpstr>Nov 4th</vt:lpstr>
      <vt:lpstr>Refining and  redesign</vt:lpstr>
      <vt:lpstr>Structure of Pack</vt:lpstr>
      <vt:lpstr>Support Pack</vt:lpstr>
      <vt:lpstr>Group Work</vt:lpstr>
      <vt:lpstr>PowerPoint Presentation</vt:lpstr>
      <vt:lpstr>Impact of the day</vt:lpstr>
      <vt:lpstr>Some quotes for you to think about….</vt:lpstr>
      <vt:lpstr>Before you go</vt:lpstr>
      <vt:lpstr>The chances are further increased when you:</vt:lpstr>
    </vt:vector>
  </TitlesOfParts>
  <Company>NYCC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 Improvement Support Pack   Tina Wakefield, Lynda Holland &amp; Ros Kendre</dc:title>
  <dc:creator>natalie</dc:creator>
  <cp:lastModifiedBy>Ros Kendrew</cp:lastModifiedBy>
  <cp:revision>19</cp:revision>
  <dcterms:created xsi:type="dcterms:W3CDTF">2014-05-21T12:20:17Z</dcterms:created>
  <dcterms:modified xsi:type="dcterms:W3CDTF">2014-07-15T08:46:21Z</dcterms:modified>
</cp:coreProperties>
</file>