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8" r:id="rId6"/>
    <p:sldId id="260" r:id="rId7"/>
    <p:sldId id="269" r:id="rId8"/>
    <p:sldId id="262" r:id="rId9"/>
    <p:sldId id="263" r:id="rId10"/>
    <p:sldId id="264" r:id="rId11"/>
    <p:sldId id="267" r:id="rId12"/>
    <p:sldId id="270" r:id="rId13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B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64" autoAdjust="0"/>
    <p:restoredTop sz="94624" autoAdjust="0"/>
  </p:normalViewPr>
  <p:slideViewPr>
    <p:cSldViewPr>
      <p:cViewPr>
        <p:scale>
          <a:sx n="118" d="100"/>
          <a:sy n="118" d="100"/>
        </p:scale>
        <p:origin x="-160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NATSIP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79488"/>
            <a:ext cx="5184775" cy="158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reeform 8"/>
          <p:cNvSpPr>
            <a:spLocks/>
          </p:cNvSpPr>
          <p:nvPr/>
        </p:nvSpPr>
        <p:spPr bwMode="auto">
          <a:xfrm>
            <a:off x="0" y="6170613"/>
            <a:ext cx="9161463" cy="714375"/>
          </a:xfrm>
          <a:custGeom>
            <a:avLst/>
            <a:gdLst>
              <a:gd name="T0" fmla="*/ 0 w 5771"/>
              <a:gd name="T1" fmla="*/ 461189388 h 450"/>
              <a:gd name="T2" fmla="*/ 0 w 5771"/>
              <a:gd name="T3" fmla="*/ 1113909063 h 450"/>
              <a:gd name="T4" fmla="*/ 2147483647 w 5771"/>
              <a:gd name="T5" fmla="*/ 1134070313 h 450"/>
              <a:gd name="T6" fmla="*/ 2147483647 w 5771"/>
              <a:gd name="T7" fmla="*/ 0 h 450"/>
              <a:gd name="T8" fmla="*/ 0 w 5771"/>
              <a:gd name="T9" fmla="*/ 461189388 h 4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771" h="450">
                <a:moveTo>
                  <a:pt x="0" y="183"/>
                </a:moveTo>
                <a:lnTo>
                  <a:pt x="0" y="442"/>
                </a:lnTo>
                <a:lnTo>
                  <a:pt x="5771" y="450"/>
                </a:lnTo>
                <a:lnTo>
                  <a:pt x="5768" y="0"/>
                </a:lnTo>
                <a:lnTo>
                  <a:pt x="0" y="183"/>
                </a:lnTo>
                <a:close/>
              </a:path>
            </a:pathLst>
          </a:custGeom>
          <a:solidFill>
            <a:srgbClr val="ED1B2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3111500"/>
            <a:ext cx="7772400" cy="1470025"/>
          </a:xfrm>
        </p:spPr>
        <p:txBody>
          <a:bodyPr/>
          <a:lstStyle>
            <a:lvl1pPr algn="ctr">
              <a:defRPr b="1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GB" altLang="en-US" noProof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967288"/>
            <a:ext cx="6400800" cy="982662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GB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08906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600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6106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2205038"/>
            <a:ext cx="4038600" cy="43926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9313" y="2205038"/>
            <a:ext cx="4038600" cy="43926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112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975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125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8257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729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4001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515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0513" y="917575"/>
            <a:ext cx="2057400" cy="56800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8313" y="917575"/>
            <a:ext cx="6019800" cy="56800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449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917575"/>
            <a:ext cx="820737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2205038"/>
            <a:ext cx="8229600" cy="439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pic>
        <p:nvPicPr>
          <p:cNvPr id="1028" name="Picture 7" descr="NATSIP-LOGO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893763"/>
            <a:ext cx="7556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Freeform 8"/>
          <p:cNvSpPr>
            <a:spLocks/>
          </p:cNvSpPr>
          <p:nvPr/>
        </p:nvSpPr>
        <p:spPr bwMode="auto">
          <a:xfrm>
            <a:off x="-4763" y="6669088"/>
            <a:ext cx="9148763" cy="215900"/>
          </a:xfrm>
          <a:custGeom>
            <a:avLst/>
            <a:gdLst>
              <a:gd name="T0" fmla="*/ 0 w 5763"/>
              <a:gd name="T1" fmla="*/ 105727292 h 305"/>
              <a:gd name="T2" fmla="*/ 0 w 5763"/>
              <a:gd name="T3" fmla="*/ 152828885 h 305"/>
              <a:gd name="T4" fmla="*/ 2147483647 w 5763"/>
              <a:gd name="T5" fmla="*/ 150323737 h 305"/>
              <a:gd name="T6" fmla="*/ 2147483647 w 5763"/>
              <a:gd name="T7" fmla="*/ 0 h 305"/>
              <a:gd name="T8" fmla="*/ 0 w 5763"/>
              <a:gd name="T9" fmla="*/ 105727292 h 30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763" h="305">
                <a:moveTo>
                  <a:pt x="0" y="211"/>
                </a:moveTo>
                <a:lnTo>
                  <a:pt x="0" y="305"/>
                </a:lnTo>
                <a:lnTo>
                  <a:pt x="5763" y="300"/>
                </a:lnTo>
                <a:lnTo>
                  <a:pt x="5763" y="0"/>
                </a:lnTo>
                <a:lnTo>
                  <a:pt x="0" y="211"/>
                </a:lnTo>
                <a:close/>
              </a:path>
            </a:pathLst>
          </a:custGeom>
          <a:solidFill>
            <a:srgbClr val="ED1B2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webgroup@natsip.org.uk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lindsey.rousseau@natsip.org.uk" TargetMode="External"/><Relationship Id="rId2" Type="http://schemas.openxmlformats.org/officeDocument/2006/relationships/hyperlink" Target="http://www.natsip.org.uk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NatSIP North update</a:t>
            </a:r>
            <a:br>
              <a:rPr lang="en-US" altLang="en-US" smtClean="0"/>
            </a:br>
            <a:r>
              <a:rPr lang="en-US" altLang="en-US" sz="4000" smtClean="0"/>
              <a:t>10</a:t>
            </a:r>
            <a:r>
              <a:rPr lang="en-US" altLang="en-US" sz="4000" baseline="30000" smtClean="0"/>
              <a:t>th</a:t>
            </a:r>
            <a:r>
              <a:rPr lang="en-US" altLang="en-US" sz="4000" smtClean="0"/>
              <a:t> July 2014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altLang="en-US" sz="2800" smtClean="0"/>
              <a:t>Lindsey Rousseau </a:t>
            </a:r>
          </a:p>
          <a:p>
            <a:pPr eaLnBrk="1" hangingPunct="1"/>
            <a:endParaRPr lang="en-US" alt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 b="1" smtClean="0"/>
              <a:t>The purpose of NatSIP</a:t>
            </a:r>
            <a:r>
              <a:rPr lang="en-GB" altLang="en-US" sz="3200" smtClean="0"/>
              <a:t>, since 2009, has been: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916113"/>
            <a:ext cx="8229600" cy="4681537"/>
          </a:xfrm>
        </p:spPr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sz="2800" dirty="0"/>
              <a:t>to improve outcomes for children and young people with sensory impairment through promoting collaborative working between education, health and social care professionals</a:t>
            </a:r>
            <a:endParaRPr lang="en-US" sz="2800" dirty="0"/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sz="2800" dirty="0"/>
              <a:t> to help fulfil the potential of children and young people who have sensory impairment</a:t>
            </a:r>
            <a:endParaRPr lang="en-US" sz="2800" dirty="0"/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sz="2800" dirty="0"/>
              <a:t>to promote a national model for the benchmarking of clear progress and impact criteria for children and young people who have sensory impairment, with the aim of closing the gap with their peers</a:t>
            </a:r>
          </a:p>
          <a:p>
            <a:pPr eaLnBrk="1" hangingPunct="1"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2800" b="1" smtClean="0"/>
              <a:t>Purpose of NatSIP </a:t>
            </a:r>
            <a:r>
              <a:rPr lang="en-GB" altLang="en-US" sz="2800" smtClean="0"/>
              <a:t>contd: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Tx/>
              <a:buNone/>
              <a:defRPr/>
            </a:pPr>
            <a:r>
              <a:rPr lang="en-GB" sz="2800" dirty="0" smtClean="0"/>
              <a:t>4. </a:t>
            </a:r>
            <a:r>
              <a:rPr lang="en-GB" sz="2800" dirty="0"/>
              <a:t>to support a well trained sensory impairment workforce responsive to the Government agenda for education</a:t>
            </a:r>
            <a:endParaRPr lang="en-US" sz="2800" dirty="0"/>
          </a:p>
          <a:p>
            <a:pPr marL="514350" indent="-514350" eaLnBrk="1" hangingPunct="1">
              <a:buFontTx/>
              <a:buNone/>
              <a:defRPr/>
            </a:pPr>
            <a:r>
              <a:rPr lang="en-GB" sz="2800" dirty="0"/>
              <a:t>5. to inform and advise the DfE and other national agencies on the  education of children and young people with sensory impairment</a:t>
            </a:r>
          </a:p>
          <a:p>
            <a:pPr eaLnBrk="1" hangingPunct="1"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68313" y="765175"/>
            <a:ext cx="8207375" cy="1143000"/>
          </a:xfrm>
        </p:spPr>
        <p:txBody>
          <a:bodyPr/>
          <a:lstStyle/>
          <a:p>
            <a:pPr eaLnBrk="1" hangingPunct="1"/>
            <a:r>
              <a:rPr lang="en-GB" altLang="en-US" sz="3200" b="1" smtClean="0"/>
              <a:t>Objectives and workstreams in the </a:t>
            </a:r>
            <a:br>
              <a:rPr lang="en-GB" altLang="en-US" sz="3200" b="1" smtClean="0"/>
            </a:br>
            <a:r>
              <a:rPr lang="en-GB" altLang="en-US" sz="3200" b="1" smtClean="0"/>
              <a:t>NatSIP contract</a:t>
            </a:r>
            <a:r>
              <a:rPr lang="en-GB" altLang="en-US" sz="3200" smtClean="0"/>
              <a:t>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2133600"/>
            <a:ext cx="8229600" cy="4464050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  <a:defRPr/>
            </a:pPr>
            <a:r>
              <a:rPr lang="en-GB" altLang="en-US" sz="2800" b="1" dirty="0" smtClean="0"/>
              <a:t>Improve Outcomes benchmarking </a:t>
            </a:r>
            <a:r>
              <a:rPr lang="en-GB" altLang="en-US" sz="2800" dirty="0" smtClean="0"/>
              <a:t>and quality of management information on CYP with SI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altLang="en-US" sz="2800" dirty="0" smtClean="0">
                <a:solidFill>
                  <a:srgbClr val="C00000"/>
                </a:solidFill>
              </a:rPr>
              <a:t>New: 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800" dirty="0" smtClean="0">
                <a:solidFill>
                  <a:srgbClr val="C00000"/>
                </a:solidFill>
              </a:rPr>
              <a:t>83 LAs in 2013 – 2014 data collection exercise </a:t>
            </a:r>
          </a:p>
          <a:p>
            <a:pPr eaLnBrk="1" hangingPunct="1">
              <a:defRPr/>
            </a:pPr>
            <a:r>
              <a:rPr lang="en-GB" altLang="en-US" sz="2800" dirty="0" smtClean="0">
                <a:solidFill>
                  <a:srgbClr val="C00000"/>
                </a:solidFill>
              </a:rPr>
              <a:t>Vision Impairment – specific independence       outcomes </a:t>
            </a:r>
          </a:p>
          <a:p>
            <a:pPr eaLnBrk="1" hangingPunct="1">
              <a:defRPr/>
            </a:pPr>
            <a:r>
              <a:rPr lang="en-GB" altLang="en-US" sz="2800" dirty="0" smtClean="0">
                <a:solidFill>
                  <a:srgbClr val="C00000"/>
                </a:solidFill>
              </a:rPr>
              <a:t>CRIDE/</a:t>
            </a:r>
            <a:r>
              <a:rPr lang="en-GB" altLang="en-US" sz="2800" dirty="0" err="1" smtClean="0">
                <a:solidFill>
                  <a:srgbClr val="C00000"/>
                </a:solidFill>
              </a:rPr>
              <a:t>NatSIP</a:t>
            </a:r>
            <a:r>
              <a:rPr lang="en-GB" altLang="en-US" sz="2800" dirty="0" smtClean="0">
                <a:solidFill>
                  <a:srgbClr val="C00000"/>
                </a:solidFill>
              </a:rPr>
              <a:t> integration feasibility study to progress to a pilot </a:t>
            </a:r>
          </a:p>
          <a:p>
            <a:pPr eaLnBrk="1" hangingPunct="1">
              <a:defRPr/>
            </a:pPr>
            <a:r>
              <a:rPr lang="en-GB" altLang="en-US" sz="2800" dirty="0" smtClean="0">
                <a:solidFill>
                  <a:srgbClr val="C00000"/>
                </a:solidFill>
              </a:rPr>
              <a:t>Tracking post 16 progress Phase 1 in action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68313" y="765175"/>
            <a:ext cx="8207375" cy="782638"/>
          </a:xfrm>
        </p:spPr>
        <p:txBody>
          <a:bodyPr/>
          <a:lstStyle/>
          <a:p>
            <a:r>
              <a:rPr lang="en-GB" altLang="en-US" sz="2800" b="1" smtClean="0"/>
              <a:t>Workstream Objectives </a:t>
            </a:r>
            <a:r>
              <a:rPr lang="en-GB" altLang="en-US" sz="2800" smtClean="0"/>
              <a:t>contd: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700213"/>
            <a:ext cx="8229600" cy="4897437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n-GB" sz="2800" b="1" dirty="0" smtClean="0"/>
              <a:t>2. Supporting Implementation of the SEND Reforms   (EHC Plans,  Local Offer, Personal Budgets, Joint Commissioning, Schools Information Offer) </a:t>
            </a:r>
          </a:p>
          <a:p>
            <a:pPr marL="0" indent="0">
              <a:buFontTx/>
              <a:buNone/>
              <a:defRPr/>
            </a:pPr>
            <a:r>
              <a:rPr lang="en-GB" sz="2800" dirty="0" smtClean="0">
                <a:solidFill>
                  <a:srgbClr val="FF0000"/>
                </a:solidFill>
              </a:rPr>
              <a:t>New: </a:t>
            </a:r>
          </a:p>
          <a:p>
            <a:pPr>
              <a:defRPr/>
            </a:pPr>
            <a:r>
              <a:rPr lang="en-GB" sz="2800" dirty="0" smtClean="0">
                <a:solidFill>
                  <a:srgbClr val="FF0000"/>
                </a:solidFill>
              </a:rPr>
              <a:t>more example EHC Plans</a:t>
            </a:r>
          </a:p>
          <a:p>
            <a:pPr>
              <a:defRPr/>
            </a:pPr>
            <a:r>
              <a:rPr lang="en-GB" sz="2800" dirty="0" err="1" smtClean="0">
                <a:solidFill>
                  <a:srgbClr val="FF0000"/>
                </a:solidFill>
              </a:rPr>
              <a:t>NatSIP</a:t>
            </a:r>
            <a:r>
              <a:rPr lang="en-GB" sz="2800" dirty="0" smtClean="0">
                <a:solidFill>
                  <a:srgbClr val="FF0000"/>
                </a:solidFill>
              </a:rPr>
              <a:t> guidance on implementation of SEND reforms for EHC Plans, Local Offer, Joint Commissioning and Schools Information Report. </a:t>
            </a:r>
          </a:p>
          <a:p>
            <a:pPr marL="0" indent="0">
              <a:buFontTx/>
              <a:buNone/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2800" b="1" smtClean="0"/>
              <a:t>Workstream Objectives </a:t>
            </a:r>
            <a:r>
              <a:rPr lang="en-GB" altLang="en-US" sz="2800" smtClean="0"/>
              <a:t>contd: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GB" altLang="en-US" b="1" dirty="0" smtClean="0"/>
              <a:t>3. Funding reforms </a:t>
            </a:r>
            <a:r>
              <a:rPr lang="en-GB" altLang="en-US" dirty="0" smtClean="0"/>
              <a:t>for schools, settings and colleges. Including use of auxiliary aids. </a:t>
            </a:r>
          </a:p>
          <a:p>
            <a:pPr marL="0" indent="0" eaLnBrk="1" hangingPunct="1">
              <a:buFontTx/>
              <a:buNone/>
              <a:defRPr/>
            </a:pPr>
            <a:endParaRPr lang="en-GB" altLang="en-US" dirty="0" smtClean="0"/>
          </a:p>
          <a:p>
            <a:pPr marL="514350" indent="-514350" eaLnBrk="1" hangingPunct="1">
              <a:buFontTx/>
              <a:buNone/>
              <a:defRPr/>
            </a:pPr>
            <a:r>
              <a:rPr lang="en-GB" altLang="en-US" b="1" dirty="0" smtClean="0"/>
              <a:t>4. Advising on teaching and learning strategies to support the curriculum reforms </a:t>
            </a:r>
          </a:p>
          <a:p>
            <a:pPr marL="514350" indent="-514350" eaLnBrk="1" hangingPunct="1">
              <a:buFontTx/>
              <a:buNone/>
              <a:defRPr/>
            </a:pPr>
            <a:endParaRPr lang="en-GB" altLang="en-US" dirty="0" smtClean="0"/>
          </a:p>
          <a:p>
            <a:pPr eaLnBrk="1" hangingPunct="1"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800" b="1" smtClean="0"/>
              <a:t>Workstream Objectives </a:t>
            </a:r>
            <a:r>
              <a:rPr lang="en-GB" altLang="en-US" sz="2800" smtClean="0"/>
              <a:t>contd: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989138"/>
            <a:ext cx="8229600" cy="4392612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n-GB" b="1" dirty="0" smtClean="0"/>
              <a:t>5. Creating an Online Resource Portal for Sensory Impairment </a:t>
            </a:r>
          </a:p>
          <a:p>
            <a:pPr marL="0" indent="0">
              <a:buFontTx/>
              <a:buNone/>
              <a:defRPr/>
            </a:pPr>
            <a:r>
              <a:rPr lang="en-GB" sz="2800" dirty="0" smtClean="0">
                <a:solidFill>
                  <a:srgbClr val="FF0000"/>
                </a:solidFill>
              </a:rPr>
              <a:t>New: 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2800" dirty="0" smtClean="0">
                <a:solidFill>
                  <a:srgbClr val="FF0000"/>
                </a:solidFill>
              </a:rPr>
              <a:t>18,461 downloads in 12 </a:t>
            </a:r>
            <a:r>
              <a:rPr lang="en-GB" sz="2800" dirty="0" err="1" smtClean="0">
                <a:solidFill>
                  <a:srgbClr val="FF0000"/>
                </a:solidFill>
              </a:rPr>
              <a:t>mths</a:t>
            </a:r>
            <a:r>
              <a:rPr lang="en-GB" sz="2800" dirty="0" smtClean="0">
                <a:solidFill>
                  <a:srgbClr val="FF0000"/>
                </a:solidFill>
              </a:rPr>
              <a:t> to 31</a:t>
            </a:r>
            <a:r>
              <a:rPr lang="en-GB" sz="2800" baseline="30000" dirty="0" smtClean="0">
                <a:solidFill>
                  <a:srgbClr val="FF0000"/>
                </a:solidFill>
              </a:rPr>
              <a:t>st</a:t>
            </a:r>
            <a:r>
              <a:rPr lang="en-GB" sz="2800" dirty="0" smtClean="0">
                <a:solidFill>
                  <a:srgbClr val="FF0000"/>
                </a:solidFill>
              </a:rPr>
              <a:t> May 2014 –email digest to help navigate new postings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2800" dirty="0" smtClean="0">
                <a:solidFill>
                  <a:srgbClr val="FF0000"/>
                </a:solidFill>
              </a:rPr>
              <a:t>Surveys on use of </a:t>
            </a:r>
            <a:r>
              <a:rPr lang="en-GB" sz="2800" dirty="0" err="1" smtClean="0">
                <a:solidFill>
                  <a:srgbClr val="FF0000"/>
                </a:solidFill>
              </a:rPr>
              <a:t>NatSIP</a:t>
            </a:r>
            <a:r>
              <a:rPr lang="en-GB" sz="2800" dirty="0" smtClean="0">
                <a:solidFill>
                  <a:srgbClr val="FF0000"/>
                </a:solidFill>
              </a:rPr>
              <a:t> documents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sz="2800" dirty="0" smtClean="0">
                <a:solidFill>
                  <a:srgbClr val="FF0000"/>
                </a:solidFill>
              </a:rPr>
              <a:t>Members of a virtual </a:t>
            </a:r>
            <a:r>
              <a:rPr lang="en-GB" sz="2800" dirty="0" err="1" smtClean="0">
                <a:solidFill>
                  <a:srgbClr val="FF0000"/>
                </a:solidFill>
              </a:rPr>
              <a:t>workstream</a:t>
            </a:r>
            <a:r>
              <a:rPr lang="en-GB" sz="2800" dirty="0" smtClean="0">
                <a:solidFill>
                  <a:srgbClr val="FF0000"/>
                </a:solidFill>
              </a:rPr>
              <a:t> sought – email </a:t>
            </a:r>
            <a:r>
              <a:rPr lang="en-GB" sz="2800" dirty="0" smtClean="0">
                <a:solidFill>
                  <a:srgbClr val="FF0000"/>
                </a:solidFill>
                <a:hlinkClick r:id="rId2"/>
              </a:rPr>
              <a:t>webgroup@natsip.org.uk</a:t>
            </a:r>
            <a:r>
              <a:rPr lang="en-GB" sz="2800" dirty="0" smtClean="0">
                <a:solidFill>
                  <a:srgbClr val="FF0000"/>
                </a:solidFill>
              </a:rPr>
              <a:t>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68313" y="549275"/>
            <a:ext cx="8207375" cy="1150938"/>
          </a:xfrm>
        </p:spPr>
        <p:txBody>
          <a:bodyPr/>
          <a:lstStyle/>
          <a:p>
            <a:pPr eaLnBrk="1" hangingPunct="1"/>
            <a:r>
              <a:rPr lang="en-GB" altLang="en-US" sz="2800" b="1" smtClean="0"/>
              <a:t>Workstream Objectives</a:t>
            </a:r>
            <a:r>
              <a:rPr lang="en-GB" altLang="en-US" sz="2800" smtClean="0"/>
              <a:t> contd: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7529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b="1" dirty="0" smtClean="0"/>
              <a:t>6. Development of specialist skills </a:t>
            </a:r>
            <a:r>
              <a:rPr lang="en-GB" altLang="en-US" dirty="0" smtClean="0"/>
              <a:t>– Workforce Development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altLang="en-US" sz="2400" dirty="0" smtClean="0">
                <a:solidFill>
                  <a:srgbClr val="C00000"/>
                </a:solidFill>
              </a:rPr>
              <a:t>New: 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srgbClr val="C00000"/>
                </a:solidFill>
              </a:rPr>
              <a:t>Mandatory Qualification – revised specification for September 2014 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400" dirty="0" smtClean="0">
                <a:solidFill>
                  <a:srgbClr val="C00000"/>
                </a:solidFill>
              </a:rPr>
              <a:t>Quality Improvement support pack for SI services 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400" dirty="0" smtClean="0">
                <a:solidFill>
                  <a:srgbClr val="C00000"/>
                </a:solidFill>
              </a:rPr>
              <a:t>2 day VI course for TAs in London 7 &amp;14 July 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400" dirty="0" smtClean="0">
                <a:solidFill>
                  <a:srgbClr val="C00000"/>
                </a:solidFill>
              </a:rPr>
              <a:t>Service development – David Couch 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400" dirty="0" smtClean="0">
                <a:solidFill>
                  <a:srgbClr val="C00000"/>
                </a:solidFill>
              </a:rPr>
              <a:t>VI course for HoSS (with HI qualification) 23 &amp; 24 September, Friends House, London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400" dirty="0" smtClean="0">
                <a:solidFill>
                  <a:srgbClr val="C00000"/>
                </a:solidFill>
              </a:rPr>
              <a:t>Mental Capacity Act training – 11 November York </a:t>
            </a:r>
          </a:p>
          <a:p>
            <a:pPr marL="0" indent="0" eaLnBrk="1" hangingPunct="1">
              <a:buFontTx/>
              <a:buNone/>
              <a:defRPr/>
            </a:pPr>
            <a:endParaRPr lang="en-GB" altLang="en-US" sz="2400" b="1" dirty="0" smtClean="0">
              <a:solidFill>
                <a:srgbClr val="FF0000"/>
              </a:solidFill>
            </a:endParaRPr>
          </a:p>
          <a:p>
            <a:pPr eaLnBrk="1" hangingPunct="1"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2800" b="1" smtClean="0"/>
              <a:t>Workstream Objectives</a:t>
            </a:r>
            <a:r>
              <a:rPr lang="en-GB" altLang="en-US" sz="2800" smtClean="0"/>
              <a:t> contd: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288" y="1844675"/>
            <a:ext cx="8229600" cy="4679950"/>
          </a:xfrm>
        </p:spPr>
        <p:txBody>
          <a:bodyPr/>
          <a:lstStyle/>
          <a:p>
            <a:pPr marL="514350" indent="-514350" eaLnBrk="1" hangingPunct="1">
              <a:buFontTx/>
              <a:buNone/>
              <a:defRPr/>
            </a:pPr>
            <a:r>
              <a:rPr lang="en-GB" b="1" dirty="0"/>
              <a:t>6. Development of specialist skills </a:t>
            </a:r>
            <a:r>
              <a:rPr lang="en-GB" dirty="0"/>
              <a:t>– Workforce Development</a:t>
            </a:r>
          </a:p>
          <a:p>
            <a:pPr marL="514350" indent="-514350" eaLnBrk="1" hangingPunct="1">
              <a:buFontTx/>
              <a:buNone/>
              <a:defRPr/>
            </a:pPr>
            <a:r>
              <a:rPr lang="en-GB" b="1" dirty="0"/>
              <a:t>    6a) specialist skills for BSL and sign </a:t>
            </a:r>
            <a:r>
              <a:rPr lang="en-GB" b="1" dirty="0" smtClean="0"/>
              <a:t>support</a:t>
            </a:r>
          </a:p>
          <a:p>
            <a:pPr marL="514350" indent="-514350" eaLnBrk="1" hangingPunct="1">
              <a:buFontTx/>
              <a:buNone/>
              <a:defRPr/>
            </a:pPr>
            <a:r>
              <a:rPr lang="en-GB" dirty="0" smtClean="0">
                <a:solidFill>
                  <a:srgbClr val="C00000"/>
                </a:solidFill>
              </a:rPr>
              <a:t>New: draft report from Audit – </a:t>
            </a:r>
            <a:r>
              <a:rPr lang="en-GB" b="1" dirty="0" smtClean="0">
                <a:solidFill>
                  <a:srgbClr val="C00000"/>
                </a:solidFill>
              </a:rPr>
              <a:t>more case studies required please</a:t>
            </a:r>
            <a:endParaRPr lang="en-GB" b="1" dirty="0">
              <a:solidFill>
                <a:srgbClr val="C00000"/>
              </a:solidFill>
            </a:endParaRPr>
          </a:p>
          <a:p>
            <a:pPr marL="514350" indent="-514350" eaLnBrk="1" hangingPunct="1">
              <a:buFontTx/>
              <a:buNone/>
              <a:defRPr/>
            </a:pPr>
            <a:r>
              <a:rPr lang="en-GB" b="1" dirty="0"/>
              <a:t>    6b) resources to support braille literacy in blind children </a:t>
            </a:r>
            <a:endParaRPr lang="en-GB" b="1" dirty="0" smtClean="0"/>
          </a:p>
          <a:p>
            <a:pPr marL="514350" indent="-514350" eaLnBrk="1" hangingPunct="1">
              <a:buFontTx/>
              <a:buNone/>
              <a:defRPr/>
            </a:pPr>
            <a:r>
              <a:rPr lang="en-GB" dirty="0" smtClean="0">
                <a:solidFill>
                  <a:srgbClr val="C00000"/>
                </a:solidFill>
              </a:rPr>
              <a:t>New: Very popular UEB courses/ on-line course development </a:t>
            </a:r>
            <a:endParaRPr lang="en-GB" i="1" dirty="0" smtClean="0">
              <a:solidFill>
                <a:srgbClr val="C00000"/>
              </a:solidFill>
            </a:endParaRPr>
          </a:p>
          <a:p>
            <a:pPr marL="514350" indent="-514350" eaLnBrk="1" hangingPunct="1">
              <a:buFontTx/>
              <a:buNone/>
              <a:defRPr/>
            </a:pPr>
            <a:endParaRPr lang="en-GB" b="1" dirty="0">
              <a:solidFill>
                <a:srgbClr val="FF0000"/>
              </a:solidFill>
            </a:endParaRPr>
          </a:p>
          <a:p>
            <a:pPr eaLnBrk="1" hangingPunct="1">
              <a:buFontTx/>
              <a:buNone/>
              <a:defRPr/>
            </a:pPr>
            <a:r>
              <a:rPr lang="en-GB" dirty="0"/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 b="1" smtClean="0"/>
              <a:t>Objectives</a:t>
            </a:r>
            <a:r>
              <a:rPr lang="en-GB" altLang="en-US" sz="3200" smtClean="0"/>
              <a:t> contd: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6c) MSI/Deafblind Interveners for children and young people </a:t>
            </a:r>
          </a:p>
          <a:p>
            <a:pPr eaLnBrk="1" hangingPunct="1">
              <a:defRPr/>
            </a:pPr>
            <a:r>
              <a:rPr lang="en-GB" b="1" dirty="0" smtClean="0"/>
              <a:t>7. Post 16 Transition </a:t>
            </a:r>
            <a:r>
              <a:rPr lang="en-GB" dirty="0" smtClean="0"/>
              <a:t>Pathways for CYP with SI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dirty="0" smtClean="0">
                <a:solidFill>
                  <a:srgbClr val="C00000"/>
                </a:solidFill>
              </a:rPr>
              <a:t>New: regional workshops 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dirty="0" smtClean="0">
                <a:solidFill>
                  <a:srgbClr val="C00000"/>
                </a:solidFill>
              </a:rPr>
              <a:t>Thank you and goodbye to Ralph Hartley (co lead with Jude Thompson) and welcome to Freya Riddel</a:t>
            </a:r>
            <a:endParaRPr lang="en-GB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 b="1" smtClean="0"/>
              <a:t>NatSIP activities alongside the DfE contract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916113"/>
            <a:ext cx="8229600" cy="4681537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err="1"/>
              <a:t>HoSS</a:t>
            </a:r>
            <a:endParaRPr lang="en-GB" dirty="0"/>
          </a:p>
          <a:p>
            <a:pPr eaLnBrk="1" hangingPunct="1">
              <a:defRPr/>
            </a:pPr>
            <a:r>
              <a:rPr lang="en-GB" dirty="0"/>
              <a:t>Associated work (HI, MSI and VI) </a:t>
            </a:r>
          </a:p>
          <a:p>
            <a:pPr eaLnBrk="1" hangingPunct="1">
              <a:defRPr/>
            </a:pPr>
            <a:r>
              <a:rPr lang="en-GB" dirty="0"/>
              <a:t>Conferences addressing SI in the current and changing context</a:t>
            </a:r>
          </a:p>
          <a:p>
            <a:pPr eaLnBrk="1" hangingPunct="1">
              <a:defRPr/>
            </a:pPr>
            <a:r>
              <a:rPr lang="en-GB" dirty="0"/>
              <a:t>Consultations</a:t>
            </a:r>
          </a:p>
          <a:p>
            <a:pPr eaLnBrk="1" hangingPunct="1">
              <a:defRPr/>
            </a:pPr>
            <a:r>
              <a:rPr lang="en-GB" dirty="0" err="1"/>
              <a:t>NatSIP</a:t>
            </a:r>
            <a:r>
              <a:rPr lang="en-GB" dirty="0"/>
              <a:t> Reference Group</a:t>
            </a:r>
          </a:p>
          <a:p>
            <a:pPr eaLnBrk="1" hangingPunct="1">
              <a:defRPr/>
            </a:pPr>
            <a:r>
              <a:rPr lang="en-GB" dirty="0"/>
              <a:t>Affiliated organisations</a:t>
            </a:r>
          </a:p>
          <a:p>
            <a:pPr eaLnBrk="1" hangingPunct="1">
              <a:defRPr/>
            </a:pPr>
            <a:r>
              <a:rPr lang="en-GB" dirty="0"/>
              <a:t>Sustainability for the future </a:t>
            </a:r>
          </a:p>
          <a:p>
            <a:pPr eaLnBrk="1" hangingPunct="1">
              <a:defRPr/>
            </a:pPr>
            <a:endParaRPr lang="en-GB" dirty="0" smtClean="0"/>
          </a:p>
          <a:p>
            <a:pPr marL="0" indent="0" eaLnBrk="1" hangingPunct="1">
              <a:buFontTx/>
              <a:buNone/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smtClean="0">
                <a:hlinkClick r:id="rId2"/>
              </a:rPr>
              <a:t>www.natsip.org.uk</a:t>
            </a:r>
            <a:r>
              <a:rPr lang="en-GB" altLang="en-US" smtClean="0"/>
              <a:t/>
            </a:r>
            <a:br>
              <a:rPr lang="en-GB" altLang="en-US" smtClean="0"/>
            </a:br>
            <a:endParaRPr lang="en-GB" altLang="en-US" smtClean="0"/>
          </a:p>
        </p:txBody>
      </p:sp>
      <p:sp>
        <p:nvSpPr>
          <p:cNvPr id="14339" name="Subtitle 2"/>
          <p:cNvSpPr>
            <a:spLocks noGrp="1"/>
          </p:cNvSpPr>
          <p:nvPr>
            <p:ph type="subTitle" idx="1"/>
          </p:nvPr>
        </p:nvSpPr>
        <p:spPr>
          <a:xfrm>
            <a:off x="1371600" y="4437063"/>
            <a:ext cx="6400800" cy="1512887"/>
          </a:xfrm>
        </p:spPr>
        <p:txBody>
          <a:bodyPr/>
          <a:lstStyle/>
          <a:p>
            <a:r>
              <a:rPr lang="en-GB" altLang="en-US" sz="2800" smtClean="0"/>
              <a:t>Lindsey Rousseau, Facilitator for NatSIP</a:t>
            </a:r>
          </a:p>
          <a:p>
            <a:r>
              <a:rPr lang="en-GB" altLang="en-US" sz="2800" smtClean="0">
                <a:hlinkClick r:id="rId3"/>
              </a:rPr>
              <a:t>lindsey.rousseau@natsip.org.uk</a:t>
            </a:r>
            <a:endParaRPr lang="en-GB" altLang="en-US" sz="2800" smtClean="0"/>
          </a:p>
          <a:p>
            <a:r>
              <a:rPr lang="en-GB" altLang="en-US" smtClean="0"/>
              <a:t> </a:t>
            </a:r>
          </a:p>
          <a:p>
            <a:endParaRPr lang="en-GB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SIP North update 100714">
  <a:themeElements>
    <a:clrScheme name="NatSIP Presentation with Caption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atSIP Presentation with Captions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atSIP Presentation with Caption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with Caption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with Caption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with Caption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with Caption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SIP Presentation with Caption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with Caption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with Caption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with Caption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with Caption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with Caption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SIP Presentation with Caption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NatSIP North update 100714</Template>
  <TotalTime>0</TotalTime>
  <Words>541</Words>
  <Application>Microsoft Office PowerPoint</Application>
  <PresentationFormat>On-screen Show (4:3)</PresentationFormat>
  <Paragraphs>65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NatSIP North update 100714</vt:lpstr>
      <vt:lpstr>NatSIP North update 10th July 2014 </vt:lpstr>
      <vt:lpstr>The purpose of NatSIP, since 2009, has been:</vt:lpstr>
      <vt:lpstr>Purpose of NatSIP contd: </vt:lpstr>
      <vt:lpstr>Objectives and workstreams in the  NatSIP contract: </vt:lpstr>
      <vt:lpstr>Workstream Objectives contd: </vt:lpstr>
      <vt:lpstr>Workstream Objectives contd: </vt:lpstr>
      <vt:lpstr>Workstream Objectives contd: </vt:lpstr>
      <vt:lpstr>Workstream Objectives contd: </vt:lpstr>
      <vt:lpstr>Workstream Objectives contd: </vt:lpstr>
      <vt:lpstr>Objectives contd: </vt:lpstr>
      <vt:lpstr>NatSIP activities alongside the DfE contract</vt:lpstr>
      <vt:lpstr>www.natsip.org.uk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NatSIP North update 10th July 2014 </dc:title>
  <dc:creator>Steve Johnson</dc:creator>
  <cp:lastModifiedBy>Steve Johnson</cp:lastModifiedBy>
  <cp:revision>1</cp:revision>
  <dcterms:created xsi:type="dcterms:W3CDTF">2014-07-09T22:47:13Z</dcterms:created>
  <dcterms:modified xsi:type="dcterms:W3CDTF">2014-07-09T22:47:44Z</dcterms:modified>
</cp:coreProperties>
</file>