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5" r:id="rId7"/>
    <p:sldId id="262" r:id="rId8"/>
    <p:sldId id="264" r:id="rId9"/>
    <p:sldId id="263" r:id="rId10"/>
    <p:sldId id="26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6" d="100"/>
          <a:sy n="96" d="100"/>
        </p:scale>
        <p:origin x="-68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pPr lvl="0"/>
            <a:r>
              <a:rPr lang="en-US" altLang="en-US" noProof="0" smtClean="0"/>
              <a:t>Click to edit Master title style</a:t>
            </a:r>
            <a:endParaRPr lang="en-GB" altLang="en-US" noProof="0" smtClean="0"/>
          </a:p>
        </p:txBody>
      </p:sp>
      <p:sp>
        <p:nvSpPr>
          <p:cNvPr id="6147" name="Rectangle 3"/>
          <p:cNvSpPr>
            <a:spLocks noGrp="1" noChangeArrowheads="1"/>
          </p:cNvSpPr>
          <p:nvPr>
            <p:ph type="subTitle" idx="1"/>
          </p:nvPr>
        </p:nvSpPr>
        <p:spPr>
          <a:xfrm>
            <a:off x="1371600" y="3886200"/>
            <a:ext cx="6400800" cy="982663"/>
          </a:xfrm>
        </p:spPr>
        <p:txBody>
          <a:bodyPr/>
          <a:lstStyle>
            <a:lvl1pPr marL="0" indent="0" algn="ctr">
              <a:buFontTx/>
              <a:buNone/>
              <a:defRPr/>
            </a:lvl1pPr>
          </a:lstStyle>
          <a:p>
            <a:pPr lvl="0"/>
            <a:r>
              <a:rPr lang="en-US" altLang="en-US" noProof="0" smtClean="0"/>
              <a:t>Click to edit Master subtitle style</a:t>
            </a:r>
            <a:endParaRPr lang="en-GB" altLang="en-US" noProof="0" smtClean="0"/>
          </a:p>
        </p:txBody>
      </p:sp>
      <p:pic>
        <p:nvPicPr>
          <p:cNvPr id="6148" name="Picture 4" descr="NATSIP-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404813"/>
            <a:ext cx="5184775"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p:cNvSpPr>
            <a:spLocks/>
          </p:cNvSpPr>
          <p:nvPr/>
        </p:nvSpPr>
        <p:spPr bwMode="auto">
          <a:xfrm>
            <a:off x="0" y="53070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18288"/>
            <a:ext cx="2895600" cy="329184"/>
          </a:xfrm>
          <a:prstGeom prst="rect">
            <a:avLst/>
          </a:prstGeom>
        </p:spPr>
        <p:txBody>
          <a:bodyPr/>
          <a:lstStyle/>
          <a:p>
            <a:fld id="{B8197B87-D302-4561-B13F-4482E7B62D0F}" type="datetimeFigureOut">
              <a:rPr lang="en-GB" smtClean="0"/>
              <a:t>03/05/2014</a:t>
            </a:fld>
            <a:endParaRPr lang="en-GB"/>
          </a:p>
        </p:txBody>
      </p:sp>
      <p:sp>
        <p:nvSpPr>
          <p:cNvPr id="5" name="Footer Placeholder 4"/>
          <p:cNvSpPr>
            <a:spLocks noGrp="1"/>
          </p:cNvSpPr>
          <p:nvPr>
            <p:ph type="ftr" sz="quarter" idx="11"/>
          </p:nvPr>
        </p:nvSpPr>
        <p:spPr>
          <a:xfrm>
            <a:off x="3429000" y="18288"/>
            <a:ext cx="4114800" cy="329184"/>
          </a:xfrm>
          <a:prstGeom prst="rect">
            <a:avLst/>
          </a:prstGeom>
        </p:spPr>
        <p:txBody>
          <a:bodyPr/>
          <a:lstStyle/>
          <a:p>
            <a:endParaRPr lang="en-GB"/>
          </a:p>
        </p:txBody>
      </p:sp>
      <p:sp>
        <p:nvSpPr>
          <p:cNvPr id="6" name="Slide Number Placeholder 5"/>
          <p:cNvSpPr>
            <a:spLocks noGrp="1"/>
          </p:cNvSpPr>
          <p:nvPr>
            <p:ph type="sldNum" sz="quarter" idx="12"/>
          </p:nvPr>
        </p:nvSpPr>
        <p:spPr>
          <a:xfrm>
            <a:off x="7620000" y="18288"/>
            <a:ext cx="1066800" cy="329184"/>
          </a:xfrm>
          <a:prstGeom prst="rect">
            <a:avLst/>
          </a:prstGeom>
        </p:spPr>
        <p:txBody>
          <a:bodyPr/>
          <a:lstStyle/>
          <a:p>
            <a:fld id="{DE698596-4943-4430-A77A-23868CCB209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18288"/>
            <a:ext cx="2895600" cy="329184"/>
          </a:xfrm>
          <a:prstGeom prst="rect">
            <a:avLst/>
          </a:prstGeom>
        </p:spPr>
        <p:txBody>
          <a:bodyPr/>
          <a:lstStyle/>
          <a:p>
            <a:fld id="{B8197B87-D302-4561-B13F-4482E7B62D0F}" type="datetimeFigureOut">
              <a:rPr lang="en-GB" smtClean="0"/>
              <a:t>03/05/2014</a:t>
            </a:fld>
            <a:endParaRPr lang="en-GB"/>
          </a:p>
        </p:txBody>
      </p:sp>
      <p:sp>
        <p:nvSpPr>
          <p:cNvPr id="5" name="Footer Placeholder 4"/>
          <p:cNvSpPr>
            <a:spLocks noGrp="1"/>
          </p:cNvSpPr>
          <p:nvPr>
            <p:ph type="ftr" sz="quarter" idx="11"/>
          </p:nvPr>
        </p:nvSpPr>
        <p:spPr>
          <a:xfrm>
            <a:off x="3429000" y="18288"/>
            <a:ext cx="4114800" cy="329184"/>
          </a:xfrm>
          <a:prstGeom prst="rect">
            <a:avLst/>
          </a:prstGeom>
        </p:spPr>
        <p:txBody>
          <a:bodyPr/>
          <a:lstStyle/>
          <a:p>
            <a:endParaRPr lang="en-GB"/>
          </a:p>
        </p:txBody>
      </p:sp>
      <p:sp>
        <p:nvSpPr>
          <p:cNvPr id="6" name="Slide Number Placeholder 5"/>
          <p:cNvSpPr>
            <a:spLocks noGrp="1"/>
          </p:cNvSpPr>
          <p:nvPr>
            <p:ph type="sldNum" sz="quarter" idx="12"/>
          </p:nvPr>
        </p:nvSpPr>
        <p:spPr>
          <a:xfrm>
            <a:off x="7620000" y="18288"/>
            <a:ext cx="1066800" cy="329184"/>
          </a:xfrm>
          <a:prstGeom prst="rect">
            <a:avLst/>
          </a:prstGeom>
        </p:spPr>
        <p:txBody>
          <a:bodyPr/>
          <a:lstStyle/>
          <a:p>
            <a:fld id="{DE698596-4943-4430-A77A-23868CCB2093}"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18288"/>
            <a:ext cx="2895600" cy="329184"/>
          </a:xfrm>
          <a:prstGeom prst="rect">
            <a:avLst/>
          </a:prstGeom>
        </p:spPr>
        <p:txBody>
          <a:bodyPr/>
          <a:lstStyle/>
          <a:p>
            <a:fld id="{B8197B87-D302-4561-B13F-4482E7B62D0F}" type="datetimeFigureOut">
              <a:rPr lang="en-GB" smtClean="0"/>
              <a:t>03/05/2014</a:t>
            </a:fld>
            <a:endParaRPr lang="en-GB"/>
          </a:p>
        </p:txBody>
      </p:sp>
      <p:sp>
        <p:nvSpPr>
          <p:cNvPr id="3" name="Footer Placeholder 2"/>
          <p:cNvSpPr>
            <a:spLocks noGrp="1"/>
          </p:cNvSpPr>
          <p:nvPr>
            <p:ph type="ftr" sz="quarter" idx="11"/>
          </p:nvPr>
        </p:nvSpPr>
        <p:spPr>
          <a:xfrm>
            <a:off x="3429000" y="18288"/>
            <a:ext cx="4114800" cy="329184"/>
          </a:xfrm>
          <a:prstGeom prst="rect">
            <a:avLst/>
          </a:prstGeom>
        </p:spPr>
        <p:txBody>
          <a:bodyPr/>
          <a:lstStyle/>
          <a:p>
            <a:endParaRPr lang="en-GB"/>
          </a:p>
        </p:txBody>
      </p:sp>
      <p:sp>
        <p:nvSpPr>
          <p:cNvPr id="4" name="Slide Number Placeholder 3"/>
          <p:cNvSpPr>
            <a:spLocks noGrp="1"/>
          </p:cNvSpPr>
          <p:nvPr>
            <p:ph type="sldNum" sz="quarter" idx="12"/>
          </p:nvPr>
        </p:nvSpPr>
        <p:spPr>
          <a:xfrm>
            <a:off x="7620000" y="18288"/>
            <a:ext cx="1066800" cy="329184"/>
          </a:xfrm>
          <a:prstGeom prst="rect">
            <a:avLst/>
          </a:prstGeom>
        </p:spPr>
        <p:txBody>
          <a:bodyPr/>
          <a:lstStyle/>
          <a:p>
            <a:fld id="{DE698596-4943-4430-A77A-23868CCB209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468313" y="1628775"/>
            <a:ext cx="8229600"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pic>
        <p:nvPicPr>
          <p:cNvPr id="1031" name="Picture 7" descr="NATSIP-LOG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025" y="5300663"/>
            <a:ext cx="1546225" cy="473075"/>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p:cNvSpPr>
            <a:spLocks/>
          </p:cNvSpPr>
          <p:nvPr/>
        </p:nvSpPr>
        <p:spPr bwMode="auto">
          <a:xfrm>
            <a:off x="-4763" y="5537200"/>
            <a:ext cx="9148763" cy="484188"/>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4746942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itchFamily="34" charset="0"/>
          <a:cs typeface="Arial" charset="0"/>
        </a:defRPr>
      </a:lvl2pPr>
      <a:lvl3pPr algn="l" rtl="0" eaLnBrk="1" fontAlgn="base" hangingPunct="1">
        <a:spcBef>
          <a:spcPct val="0"/>
        </a:spcBef>
        <a:spcAft>
          <a:spcPct val="0"/>
        </a:spcAft>
        <a:defRPr sz="4400">
          <a:solidFill>
            <a:schemeClr val="tx2"/>
          </a:solidFill>
          <a:latin typeface="Calibri" pitchFamily="34" charset="0"/>
          <a:cs typeface="Arial" charset="0"/>
        </a:defRPr>
      </a:lvl3pPr>
      <a:lvl4pPr algn="l" rtl="0" eaLnBrk="1" fontAlgn="base" hangingPunct="1">
        <a:spcBef>
          <a:spcPct val="0"/>
        </a:spcBef>
        <a:spcAft>
          <a:spcPct val="0"/>
        </a:spcAft>
        <a:defRPr sz="4400">
          <a:solidFill>
            <a:schemeClr val="tx2"/>
          </a:solidFill>
          <a:latin typeface="Calibri" pitchFamily="34" charset="0"/>
          <a:cs typeface="Arial" charset="0"/>
        </a:defRPr>
      </a:lvl4pPr>
      <a:lvl5pPr algn="l" rtl="0" eaLnBrk="1" fontAlgn="base" hangingPunct="1">
        <a:spcBef>
          <a:spcPct val="0"/>
        </a:spcBef>
        <a:spcAft>
          <a:spcPct val="0"/>
        </a:spcAft>
        <a:defRPr sz="4400">
          <a:solidFill>
            <a:schemeClr val="tx2"/>
          </a:solidFill>
          <a:latin typeface="Calibri" pitchFamily="34" charset="0"/>
          <a:cs typeface="Arial" charset="0"/>
        </a:defRPr>
      </a:lvl5pPr>
      <a:lvl6pPr marL="457200" algn="l" rtl="0" eaLnBrk="1" fontAlgn="base" hangingPunct="1">
        <a:spcBef>
          <a:spcPct val="0"/>
        </a:spcBef>
        <a:spcAft>
          <a:spcPct val="0"/>
        </a:spcAft>
        <a:defRPr sz="4400">
          <a:solidFill>
            <a:schemeClr val="tx2"/>
          </a:solidFill>
          <a:latin typeface="Calibri" pitchFamily="34" charset="0"/>
          <a:cs typeface="Arial" charset="0"/>
        </a:defRPr>
      </a:lvl6pPr>
      <a:lvl7pPr marL="914400" algn="l" rtl="0" eaLnBrk="1" fontAlgn="base" hangingPunct="1">
        <a:spcBef>
          <a:spcPct val="0"/>
        </a:spcBef>
        <a:spcAft>
          <a:spcPct val="0"/>
        </a:spcAft>
        <a:defRPr sz="4400">
          <a:solidFill>
            <a:schemeClr val="tx2"/>
          </a:solidFill>
          <a:latin typeface="Calibri" pitchFamily="34" charset="0"/>
          <a:cs typeface="Arial" charset="0"/>
        </a:defRPr>
      </a:lvl7pPr>
      <a:lvl8pPr marL="1371600" algn="l" rtl="0" eaLnBrk="1" fontAlgn="base" hangingPunct="1">
        <a:spcBef>
          <a:spcPct val="0"/>
        </a:spcBef>
        <a:spcAft>
          <a:spcPct val="0"/>
        </a:spcAft>
        <a:defRPr sz="4400">
          <a:solidFill>
            <a:schemeClr val="tx2"/>
          </a:solidFill>
          <a:latin typeface="Calibri" pitchFamily="34" charset="0"/>
          <a:cs typeface="Arial" charset="0"/>
        </a:defRPr>
      </a:lvl8pPr>
      <a:lvl9pPr marL="1828800" algn="l" rtl="0" eaLnBrk="1" fontAlgn="base" hangingPunct="1">
        <a:spcBef>
          <a:spcPct val="0"/>
        </a:spcBef>
        <a:spcAft>
          <a:spcPct val="0"/>
        </a:spcAft>
        <a:defRPr sz="4400">
          <a:solidFill>
            <a:schemeClr val="tx2"/>
          </a:solidFill>
          <a:latin typeface="Calibri" pitchFamily="34"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Schools Offer for Sensory</a:t>
            </a:r>
            <a:endParaRPr lang="en-GB" dirty="0"/>
          </a:p>
        </p:txBody>
      </p:sp>
      <p:sp>
        <p:nvSpPr>
          <p:cNvPr id="3" name="Subtitle 2"/>
          <p:cNvSpPr>
            <a:spLocks noGrp="1"/>
          </p:cNvSpPr>
          <p:nvPr>
            <p:ph type="subTitle" idx="1"/>
          </p:nvPr>
        </p:nvSpPr>
        <p:spPr/>
        <p:txBody>
          <a:bodyPr/>
          <a:lstStyle/>
          <a:p>
            <a:r>
              <a:rPr lang="en-GB" dirty="0" smtClean="0"/>
              <a:t>Brian Lamb </a:t>
            </a:r>
            <a:endParaRPr lang="en-GB" dirty="0"/>
          </a:p>
        </p:txBody>
      </p:sp>
    </p:spTree>
    <p:extLst>
      <p:ext uri="{BB962C8B-B14F-4D97-AF65-F5344CB8AC3E}">
        <p14:creationId xmlns:p14="http://schemas.microsoft.com/office/powerpoint/2010/main" val="2944738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Code of Practice-Local Offer/Schools Offer </a:t>
            </a:r>
            <a:endParaRPr lang="en-GB" dirty="0"/>
          </a:p>
        </p:txBody>
      </p:sp>
      <p:sp>
        <p:nvSpPr>
          <p:cNvPr id="3" name="Content Placeholder 2"/>
          <p:cNvSpPr>
            <a:spLocks noGrp="1"/>
          </p:cNvSpPr>
          <p:nvPr>
            <p:ph idx="1"/>
          </p:nvPr>
        </p:nvSpPr>
        <p:spPr/>
        <p:txBody>
          <a:bodyPr/>
          <a:lstStyle/>
          <a:p>
            <a:pPr marL="0" indent="0">
              <a:buNone/>
            </a:pPr>
            <a:r>
              <a:rPr lang="en-GB" sz="2400" dirty="0"/>
              <a:t>In addition to the information in the local offer about the special educational provision the local authority expects to be available in early years providers, schools and post-16 institutions, schools are required to publish, under the Special Educational Needs (Information) Regulations, more detailed information about their arrangements for identifying, assessing and making provision for pupils/students with SEN. The school-specific information should reflect the local offer and elaborate on it.</a:t>
            </a:r>
          </a:p>
        </p:txBody>
      </p:sp>
    </p:spTree>
    <p:extLst>
      <p:ext uri="{BB962C8B-B14F-4D97-AF65-F5344CB8AC3E}">
        <p14:creationId xmlns:p14="http://schemas.microsoft.com/office/powerpoint/2010/main" val="30864208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Equality Act Duties </a:t>
            </a:r>
            <a:endParaRPr lang="en-GB" dirty="0"/>
          </a:p>
        </p:txBody>
      </p:sp>
      <p:sp>
        <p:nvSpPr>
          <p:cNvPr id="3" name="Content Placeholder 2"/>
          <p:cNvSpPr>
            <a:spLocks noGrp="1"/>
          </p:cNvSpPr>
          <p:nvPr>
            <p:ph idx="1"/>
          </p:nvPr>
        </p:nvSpPr>
        <p:spPr>
          <a:xfrm>
            <a:off x="468313" y="1196752"/>
            <a:ext cx="8229600" cy="4104455"/>
          </a:xfrm>
        </p:spPr>
        <p:txBody>
          <a:bodyPr/>
          <a:lstStyle/>
          <a:p>
            <a:pPr marL="0" indent="0">
              <a:buNone/>
            </a:pPr>
            <a:r>
              <a:rPr lang="en-GB" sz="2400" dirty="0"/>
              <a:t>The specific duties that schools, early years providers, post-16 institutions and local authorities have towards disabled children and adults are included in the Equality Act 2010 the key elements are as follows:</a:t>
            </a:r>
          </a:p>
          <a:p>
            <a:pPr marL="0" indent="0">
              <a:buNone/>
            </a:pPr>
            <a:r>
              <a:rPr lang="en-GB" sz="2400" dirty="0"/>
              <a:t>• They </a:t>
            </a:r>
            <a:r>
              <a:rPr lang="en-GB" sz="2400" b="1" dirty="0"/>
              <a:t>must no</a:t>
            </a:r>
            <a:r>
              <a:rPr lang="en-GB" sz="2400" dirty="0"/>
              <a:t>t discriminate against, harass or victimise disabled children and young people;</a:t>
            </a:r>
          </a:p>
          <a:p>
            <a:pPr marL="0" indent="0">
              <a:buNone/>
            </a:pPr>
            <a:r>
              <a:rPr lang="en-GB" sz="2400" dirty="0"/>
              <a:t>• They </a:t>
            </a:r>
            <a:r>
              <a:rPr lang="en-GB" sz="2400" b="1" dirty="0"/>
              <a:t>must make </a:t>
            </a:r>
            <a:r>
              <a:rPr lang="en-GB" sz="2400" dirty="0"/>
              <a:t>reasonable adjustments to ensure that disabled children and young people are not at a substantial disadvantage compared with their peers. This duty is anticipatory: adjustments must be planned and put in place in advance, to prevent that disadvantage.</a:t>
            </a:r>
          </a:p>
          <a:p>
            <a:pPr marL="0" indent="0">
              <a:buNone/>
            </a:pPr>
            <a:endParaRPr lang="en-GB" sz="2000" dirty="0"/>
          </a:p>
        </p:txBody>
      </p:sp>
    </p:spTree>
    <p:extLst>
      <p:ext uri="{BB962C8B-B14F-4D97-AF65-F5344CB8AC3E}">
        <p14:creationId xmlns:p14="http://schemas.microsoft.com/office/powerpoint/2010/main" val="418073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Schools Report </a:t>
            </a:r>
            <a:endParaRPr lang="en-GB" dirty="0"/>
          </a:p>
        </p:txBody>
      </p:sp>
      <p:sp>
        <p:nvSpPr>
          <p:cNvPr id="3" name="Content Placeholder 2"/>
          <p:cNvSpPr>
            <a:spLocks noGrp="1"/>
          </p:cNvSpPr>
          <p:nvPr>
            <p:ph idx="1"/>
          </p:nvPr>
        </p:nvSpPr>
        <p:spPr>
          <a:xfrm>
            <a:off x="468313" y="1340768"/>
            <a:ext cx="8229600" cy="4320479"/>
          </a:xfrm>
        </p:spPr>
        <p:txBody>
          <a:bodyPr>
            <a:normAutofit fontScale="55000" lnSpcReduction="20000"/>
          </a:bodyPr>
          <a:lstStyle/>
          <a:p>
            <a:pPr marL="0" indent="0">
              <a:buNone/>
            </a:pPr>
            <a:r>
              <a:rPr lang="en-GB" dirty="0" smtClean="0"/>
              <a:t>•the </a:t>
            </a:r>
            <a:r>
              <a:rPr lang="en-GB" dirty="0"/>
              <a:t>kinds of special educational needs that are provided for</a:t>
            </a:r>
          </a:p>
          <a:p>
            <a:pPr marL="0" indent="0">
              <a:buNone/>
            </a:pPr>
            <a:r>
              <a:rPr lang="en-GB" dirty="0"/>
              <a:t>• policies for identifying children and young people with SEN and assessing their needs, including the name and contact details of the SENCO (mainstream schools)</a:t>
            </a:r>
          </a:p>
          <a:p>
            <a:pPr marL="0" indent="0">
              <a:buNone/>
            </a:pPr>
            <a:r>
              <a:rPr lang="en-GB" dirty="0"/>
              <a:t>• arrangements for consulting parents of children with SEN and involving them in their child’s education</a:t>
            </a:r>
          </a:p>
          <a:p>
            <a:pPr marL="0" indent="0">
              <a:buNone/>
            </a:pPr>
            <a:r>
              <a:rPr lang="en-GB" dirty="0"/>
              <a:t>• arrangements for consulting young people with SEN and involving them in their education</a:t>
            </a:r>
          </a:p>
          <a:p>
            <a:pPr marL="0" indent="0">
              <a:buNone/>
            </a:pPr>
            <a:r>
              <a:rPr lang="en-GB" dirty="0"/>
              <a:t>• arrangements for assessing and reviewing children and young people’s progress towards outcomes, including the opportunities available to work with parents and young people as part of this assessment and review</a:t>
            </a:r>
          </a:p>
          <a:p>
            <a:pPr marL="0" indent="0">
              <a:buNone/>
            </a:pPr>
            <a:r>
              <a:rPr lang="en-GB" dirty="0"/>
              <a:t>• arrangements for supporting children and young people in moving between phases of education and in preparing for adulthood. As young people prepare for adulthood outcomes should reflect their ambitions, which could include higher education, employment, independent living and participation in society</a:t>
            </a:r>
          </a:p>
          <a:p>
            <a:pPr marL="0" indent="0">
              <a:buNone/>
            </a:pPr>
            <a:r>
              <a:rPr lang="en-GB" dirty="0"/>
              <a:t>• the approach to teaching children and young people with </a:t>
            </a:r>
            <a:r>
              <a:rPr lang="en-GB" dirty="0" smtClean="0"/>
              <a:t>SEN</a:t>
            </a:r>
            <a:endParaRPr lang="en-GB" dirty="0"/>
          </a:p>
        </p:txBody>
      </p:sp>
    </p:spTree>
    <p:extLst>
      <p:ext uri="{BB962C8B-B14F-4D97-AF65-F5344CB8AC3E}">
        <p14:creationId xmlns:p14="http://schemas.microsoft.com/office/powerpoint/2010/main" val="4103249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Schools Report</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GB" dirty="0" smtClean="0"/>
              <a:t>•how </a:t>
            </a:r>
            <a:r>
              <a:rPr lang="en-GB" dirty="0"/>
              <a:t>adaptations are made to the curriculum and the learning environment of children and young people with SEN</a:t>
            </a:r>
          </a:p>
          <a:p>
            <a:pPr marL="0" indent="0">
              <a:buNone/>
            </a:pPr>
            <a:r>
              <a:rPr lang="en-GB" dirty="0"/>
              <a:t>• the expertise and training of staff to support children and young people with SEN, including how specialist expertise will be secured</a:t>
            </a:r>
          </a:p>
          <a:p>
            <a:pPr marL="0" indent="0">
              <a:buNone/>
            </a:pPr>
            <a:r>
              <a:rPr lang="en-GB" dirty="0"/>
              <a:t>• evaluating the effectiveness of the provision made for children and young people with SEN</a:t>
            </a:r>
          </a:p>
          <a:p>
            <a:pPr marL="0" indent="0">
              <a:buNone/>
            </a:pPr>
            <a:r>
              <a:rPr lang="en-GB" dirty="0"/>
              <a:t>• how children and young people with SEN are enabled to engage in activities available with children and young people in the school who do not have SEN</a:t>
            </a:r>
          </a:p>
          <a:p>
            <a:pPr marL="0" indent="0">
              <a:buNone/>
            </a:pPr>
            <a:r>
              <a:rPr lang="en-GB" dirty="0"/>
              <a:t>• support for improving emotional and social development. This should include extra pastoral support arrangements for listening to the views of children and young people with SEN and measures to prevent bullying</a:t>
            </a:r>
          </a:p>
          <a:p>
            <a:pPr marL="0" indent="0">
              <a:buNone/>
            </a:pPr>
            <a:r>
              <a:rPr lang="en-GB" dirty="0"/>
              <a:t>• how the school involves other bodies, including health and social care bodies, local authority support services and voluntary sector organisations, in meeting children and young people’s SEN and supporting their families</a:t>
            </a:r>
          </a:p>
        </p:txBody>
      </p:sp>
    </p:spTree>
    <p:extLst>
      <p:ext uri="{BB962C8B-B14F-4D97-AF65-F5344CB8AC3E}">
        <p14:creationId xmlns:p14="http://schemas.microsoft.com/office/powerpoint/2010/main" val="2115010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chemeClr val="tx1"/>
                </a:solidFill>
              </a:rPr>
              <a:t>Draft </a:t>
            </a:r>
            <a:r>
              <a:rPr lang="en-GB" smtClean="0">
                <a:solidFill>
                  <a:schemeClr val="tx1"/>
                </a:solidFill>
              </a:rPr>
              <a:t>Evaluation Tool for </a:t>
            </a:r>
            <a:r>
              <a:rPr lang="en-GB" dirty="0" smtClean="0">
                <a:solidFill>
                  <a:schemeClr val="tx1"/>
                </a:solidFill>
              </a:rPr>
              <a:t>Developing a schools offer </a:t>
            </a:r>
            <a:endParaRPr lang="en-GB" dirty="0">
              <a:solidFill>
                <a:schemeClr val="tx1"/>
              </a:solidFill>
            </a:endParaRPr>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13792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409575"/>
            <a:ext cx="9096375" cy="6038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9559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390525"/>
            <a:ext cx="9115425" cy="6076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8946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314325"/>
            <a:ext cx="9124950" cy="6229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29469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57238"/>
            <a:ext cx="9144000" cy="5343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1721932"/>
      </p:ext>
    </p:extLst>
  </p:cSld>
  <p:clrMapOvr>
    <a:masterClrMapping/>
  </p:clrMapOvr>
</p:sld>
</file>

<file path=ppt/theme/theme1.xml><?xml version="1.0" encoding="utf-8"?>
<a:theme xmlns:a="http://schemas.openxmlformats.org/drawingml/2006/main" name="NatSIP Presentation with Captions">
  <a:themeElements>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with Captions">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with Cap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with Cap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with Cap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with Cap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with Cap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with Caption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with Cap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with Cap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with Cap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with Cap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with Cap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pptB59F.tmp</Template>
  <TotalTime>330</TotalTime>
  <Words>512</Words>
  <Application>Microsoft Office PowerPoint</Application>
  <PresentationFormat>On-screen Show (4:3)</PresentationFormat>
  <Paragraphs>24</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NatSIP Presentation with Captions</vt:lpstr>
      <vt:lpstr>Schools Offer for Sensory</vt:lpstr>
      <vt:lpstr>Code of Practice-Local Offer/Schools Offer </vt:lpstr>
      <vt:lpstr>Equality Act Duties </vt:lpstr>
      <vt:lpstr>Schools Report </vt:lpstr>
      <vt:lpstr>Schools Report</vt:lpstr>
      <vt:lpstr>Draft Evaluation Tool for Developing a schools offer </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Schools Offer for SEnsory</dc:title>
  <dc:creator>brian</dc:creator>
  <cp:lastModifiedBy>brian</cp:lastModifiedBy>
  <cp:revision>11</cp:revision>
  <dcterms:created xsi:type="dcterms:W3CDTF">2013-12-01T18:05:17Z</dcterms:created>
  <dcterms:modified xsi:type="dcterms:W3CDTF">2014-05-03T06:19:32Z</dcterms:modified>
</cp:coreProperties>
</file>