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310" r:id="rId3"/>
    <p:sldId id="311" r:id="rId4"/>
    <p:sldId id="312" r:id="rId5"/>
    <p:sldId id="297" r:id="rId6"/>
    <p:sldId id="298" r:id="rId7"/>
    <p:sldId id="299" r:id="rId8"/>
    <p:sldId id="313" r:id="rId9"/>
    <p:sldId id="300" r:id="rId10"/>
    <p:sldId id="301" r:id="rId11"/>
    <p:sldId id="302" r:id="rId12"/>
    <p:sldId id="303" r:id="rId13"/>
    <p:sldId id="318" r:id="rId14"/>
    <p:sldId id="319" r:id="rId15"/>
    <p:sldId id="320" r:id="rId16"/>
    <p:sldId id="315" r:id="rId17"/>
    <p:sldId id="316" r:id="rId18"/>
    <p:sldId id="314" r:id="rId19"/>
    <p:sldId id="317" r:id="rId20"/>
    <p:sldId id="304" r:id="rId21"/>
    <p:sldId id="321" r:id="rId22"/>
    <p:sldId id="305" r:id="rId23"/>
    <p:sldId id="322" r:id="rId24"/>
    <p:sldId id="308" r:id="rId25"/>
    <p:sldId id="323" r:id="rId26"/>
    <p:sldId id="324" r:id="rId27"/>
    <p:sldId id="309" r:id="rId28"/>
  </p:sldIdLst>
  <p:sldSz cx="9144000" cy="6858000" type="screen4x3"/>
  <p:notesSz cx="6858000" cy="1005205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D1B2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624" autoAdjust="0"/>
  </p:normalViewPr>
  <p:slideViewPr>
    <p:cSldViewPr>
      <p:cViewPr varScale="1">
        <p:scale>
          <a:sx n="38" d="100"/>
          <a:sy n="38" d="100"/>
        </p:scale>
        <p:origin x="-1428"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4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504348"/>
          </a:xfrm>
          <a:prstGeom prst="rect">
            <a:avLst/>
          </a:prstGeom>
        </p:spPr>
        <p:txBody>
          <a:bodyPr vert="horz" lIns="91440" tIns="45720" rIns="91440" bIns="45720" rtlCol="0"/>
          <a:lstStyle>
            <a:lvl1pPr algn="r">
              <a:defRPr sz="1200"/>
            </a:lvl1pPr>
          </a:lstStyle>
          <a:p>
            <a:fld id="{8ECE4538-A59F-4B1E-8A0E-03EE0744294E}" type="datetimeFigureOut">
              <a:rPr lang="en-GB" smtClean="0"/>
              <a:pPr/>
              <a:t>22/04/2014</a:t>
            </a:fld>
            <a:endParaRPr lang="en-GB"/>
          </a:p>
        </p:txBody>
      </p:sp>
      <p:sp>
        <p:nvSpPr>
          <p:cNvPr id="4" name="Slide Image Placeholder 3"/>
          <p:cNvSpPr>
            <a:spLocks noGrp="1" noRot="1" noChangeAspect="1"/>
          </p:cNvSpPr>
          <p:nvPr>
            <p:ph type="sldImg" idx="2"/>
          </p:nvPr>
        </p:nvSpPr>
        <p:spPr>
          <a:xfrm>
            <a:off x="1166813" y="1255713"/>
            <a:ext cx="4524375" cy="33940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837549"/>
            <a:ext cx="5486400" cy="395799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47704"/>
            <a:ext cx="2971800" cy="504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547704"/>
            <a:ext cx="2971800" cy="504347"/>
          </a:xfrm>
          <a:prstGeom prst="rect">
            <a:avLst/>
          </a:prstGeom>
        </p:spPr>
        <p:txBody>
          <a:bodyPr vert="horz" lIns="91440" tIns="45720" rIns="91440" bIns="45720" rtlCol="0" anchor="b"/>
          <a:lstStyle>
            <a:lvl1pPr algn="r">
              <a:defRPr sz="1200"/>
            </a:lvl1pPr>
          </a:lstStyle>
          <a:p>
            <a:fld id="{F6000C6E-8EBE-403F-9DC6-D8DC19724256}" type="slidenum">
              <a:rPr lang="en-GB" smtClean="0"/>
              <a:pPr/>
              <a:t>‹#›</a:t>
            </a:fld>
            <a:endParaRPr lang="en-GB"/>
          </a:p>
        </p:txBody>
      </p:sp>
    </p:spTree>
    <p:extLst>
      <p:ext uri="{BB962C8B-B14F-4D97-AF65-F5344CB8AC3E}">
        <p14:creationId xmlns:p14="http://schemas.microsoft.com/office/powerpoint/2010/main" xmlns="" val="181828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000C6E-8EBE-403F-9DC6-D8DC19724256}" type="slidenum">
              <a:rPr lang="en-GB" smtClean="0"/>
              <a:pPr/>
              <a:t>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noProof="0" smtClean="0"/>
              <a:t>Click to edit Master title style</a:t>
            </a:r>
            <a:endParaRPr lang="en-GB" noProof="0" smtClean="0"/>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endParaRPr lang="en-GB" noProof="0" smtClean="0"/>
          </a:p>
        </p:txBody>
      </p:sp>
      <p:pic>
        <p:nvPicPr>
          <p:cNvPr id="6148" name="Picture 4" descr="NATSIP-LOG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xmlns="">
                <a:solidFill>
                  <a:srgbClr val="FFFFFF"/>
                </a:solidFill>
              </a14:hiddenFill>
            </a:ext>
          </a:extLst>
        </p:spPr>
      </p:pic>
      <p:sp>
        <p:nvSpPr>
          <p:cNvPr id="6152" name="Freeform 8"/>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28740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Tree>
    <p:extLst>
      <p:ext uri="{BB962C8B-B14F-4D97-AF65-F5344CB8AC3E}">
        <p14:creationId xmlns:p14="http://schemas.microsoft.com/office/powerpoint/2010/main" xmlns="" val="3319764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3273659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618541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337122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755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89050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955251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24531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404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7499350" y="6096000"/>
            <a:ext cx="1546225" cy="473075"/>
          </a:xfrm>
          <a:prstGeom prst="rect">
            <a:avLst/>
          </a:prstGeom>
          <a:noFill/>
          <a:extLst>
            <a:ext uri="{909E8E84-426E-40DD-AFC4-6F175D3DCCD1}">
              <a14:hiddenFill xmlns:a14="http://schemas.microsoft.com/office/drawing/2010/main" xmlns="">
                <a:solidFill>
                  <a:srgbClr val="FFFFFF"/>
                </a:solidFill>
              </a14:hiddenFill>
            </a:ext>
          </a:extLst>
        </p:spPr>
      </p:pic>
      <p:sp>
        <p:nvSpPr>
          <p:cNvPr id="1032" name="Freeform 8"/>
          <p:cNvSpPr>
            <a:spLocks/>
          </p:cNvSpPr>
          <p:nvPr/>
        </p:nvSpPr>
        <p:spPr bwMode="auto">
          <a:xfrm>
            <a:off x="-19050" y="6348413"/>
            <a:ext cx="9201150" cy="536575"/>
          </a:xfrm>
          <a:custGeom>
            <a:avLst/>
            <a:gdLst>
              <a:gd name="T0" fmla="*/ 0 w 5796"/>
              <a:gd name="T1" fmla="*/ 0 h 338"/>
              <a:gd name="T2" fmla="*/ 0 w 5796"/>
              <a:gd name="T3" fmla="*/ 324 h 338"/>
              <a:gd name="T4" fmla="*/ 5795 w 5796"/>
              <a:gd name="T5" fmla="*/ 338 h 338"/>
              <a:gd name="T6" fmla="*/ 5796 w 5796"/>
              <a:gd name="T7" fmla="*/ 246 h 338"/>
              <a:gd name="T8" fmla="*/ 0 w 5796"/>
              <a:gd name="T9" fmla="*/ 0 h 338"/>
            </a:gdLst>
            <a:ahLst/>
            <a:cxnLst>
              <a:cxn ang="0">
                <a:pos x="T0" y="T1"/>
              </a:cxn>
              <a:cxn ang="0">
                <a:pos x="T2" y="T3"/>
              </a:cxn>
              <a:cxn ang="0">
                <a:pos x="T4" y="T5"/>
              </a:cxn>
              <a:cxn ang="0">
                <a:pos x="T6" y="T7"/>
              </a:cxn>
              <a:cxn ang="0">
                <a:pos x="T8" y="T9"/>
              </a:cxn>
            </a:cxnLst>
            <a:rect l="0" t="0" r="r" b="b"/>
            <a:pathLst>
              <a:path w="5796" h="338">
                <a:moveTo>
                  <a:pt x="0" y="0"/>
                </a:moveTo>
                <a:lnTo>
                  <a:pt x="0" y="324"/>
                </a:lnTo>
                <a:lnTo>
                  <a:pt x="5795" y="338"/>
                </a:lnTo>
                <a:lnTo>
                  <a:pt x="5796" y="246"/>
                </a:lnTo>
                <a:lnTo>
                  <a:pt x="0" y="0"/>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Rectangle 13"/>
          <p:cNvSpPr>
            <a:spLocks noGrp="1" noChangeArrowheads="1"/>
          </p:cNvSpPr>
          <p:nvPr>
            <p:ph type="ctrTitle"/>
          </p:nvPr>
        </p:nvSpPr>
        <p:spPr>
          <a:xfrm>
            <a:off x="611560" y="2130425"/>
            <a:ext cx="7846640" cy="2594719"/>
          </a:xfrm>
        </p:spPr>
        <p:txBody>
          <a:bodyPr/>
          <a:lstStyle/>
          <a:p>
            <a:r>
              <a:rPr lang="en-US" dirty="0" smtClean="0"/>
              <a:t>Assessment, EHC Plans and Personal Budgets</a:t>
            </a:r>
            <a:br>
              <a:rPr lang="en-US" dirty="0" smtClean="0"/>
            </a:br>
            <a:endParaRPr lang="en-US" dirty="0"/>
          </a:p>
        </p:txBody>
      </p:sp>
      <p:sp>
        <p:nvSpPr>
          <p:cNvPr id="2062" name="Rectangle 14"/>
          <p:cNvSpPr>
            <a:spLocks noGrp="1" noChangeArrowheads="1"/>
          </p:cNvSpPr>
          <p:nvPr>
            <p:ph type="subTitle" idx="1"/>
          </p:nvPr>
        </p:nvSpPr>
        <p:spPr>
          <a:xfrm>
            <a:off x="1043608" y="4293096"/>
            <a:ext cx="7056784" cy="1800200"/>
          </a:xfrm>
        </p:spPr>
        <p:txBody>
          <a:bodyPr/>
          <a:lstStyle/>
          <a:p>
            <a:endParaRPr lang="en-US" dirty="0" smtClean="0"/>
          </a:p>
          <a:p>
            <a:r>
              <a:rPr lang="en-US" dirty="0" smtClean="0"/>
              <a:t>Andrea Scrivens, 28 April 2014</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07375" cy="1143000"/>
          </a:xfrm>
        </p:spPr>
        <p:txBody>
          <a:bodyPr/>
          <a:lstStyle/>
          <a:p>
            <a:r>
              <a:rPr lang="en-GB" b="1" dirty="0" smtClean="0"/>
              <a:t>Starting assumption</a:t>
            </a:r>
            <a:endParaRPr lang="en-GB" dirty="0"/>
          </a:p>
        </p:txBody>
      </p:sp>
      <p:sp>
        <p:nvSpPr>
          <p:cNvPr id="3" name="Content Placeholder 2"/>
          <p:cNvSpPr>
            <a:spLocks noGrp="1"/>
          </p:cNvSpPr>
          <p:nvPr>
            <p:ph idx="1"/>
          </p:nvPr>
        </p:nvSpPr>
        <p:spPr>
          <a:xfrm>
            <a:off x="468313" y="1556793"/>
            <a:ext cx="4391719" cy="4464596"/>
          </a:xfrm>
        </p:spPr>
        <p:txBody>
          <a:bodyPr/>
          <a:lstStyle/>
          <a:p>
            <a:r>
              <a:rPr lang="en-GB" dirty="0" smtClean="0"/>
              <a:t>An Education, Health  and Care Plan should  be as good as, if not better than, a statement.</a:t>
            </a:r>
          </a:p>
          <a:p>
            <a:endParaRPr lang="en-GB" sz="4800" dirty="0"/>
          </a:p>
        </p:txBody>
      </p:sp>
      <p:pic>
        <p:nvPicPr>
          <p:cNvPr id="5" name="Picture 10" descr="_DSC0366.jpg"/>
          <p:cNvPicPr>
            <a:picLocks noChangeAspect="1"/>
          </p:cNvPicPr>
          <p:nvPr/>
        </p:nvPicPr>
        <p:blipFill>
          <a:blip r:embed="rId2" cstate="print"/>
          <a:srcRect/>
          <a:stretch>
            <a:fillRect/>
          </a:stretch>
        </p:blipFill>
        <p:spPr bwMode="auto">
          <a:xfrm>
            <a:off x="7351389" y="548680"/>
            <a:ext cx="1792611" cy="5040560"/>
          </a:xfrm>
          <a:prstGeom prst="rect">
            <a:avLst/>
          </a:prstGeom>
          <a:noFill/>
          <a:ln w="47625">
            <a:noFill/>
            <a:round/>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does ‘better’ mean?</a:t>
            </a:r>
            <a:endParaRPr lang="en-GB" dirty="0"/>
          </a:p>
        </p:txBody>
      </p:sp>
      <p:sp>
        <p:nvSpPr>
          <p:cNvPr id="3" name="Content Placeholder 2"/>
          <p:cNvSpPr>
            <a:spLocks noGrp="1"/>
          </p:cNvSpPr>
          <p:nvPr>
            <p:ph idx="1"/>
          </p:nvPr>
        </p:nvSpPr>
        <p:spPr/>
        <p:txBody>
          <a:bodyPr/>
          <a:lstStyle/>
          <a:p>
            <a:r>
              <a:rPr lang="en-GB" dirty="0" smtClean="0"/>
              <a:t>An increased  focus on outcomes</a:t>
            </a:r>
          </a:p>
          <a:p>
            <a:r>
              <a:rPr lang="en-GB" dirty="0" smtClean="0"/>
              <a:t>Children having their needs rigorously assessed and identified</a:t>
            </a:r>
          </a:p>
          <a:p>
            <a:r>
              <a:rPr lang="en-GB" dirty="0" smtClean="0"/>
              <a:t>Parents having confidence in the process and assessment </a:t>
            </a:r>
          </a:p>
          <a:p>
            <a:r>
              <a:rPr lang="en-GB" dirty="0" smtClean="0"/>
              <a:t>Parents having communication with professionals early in the process</a:t>
            </a:r>
          </a:p>
          <a:p>
            <a:pPr>
              <a:buNone/>
            </a:pPr>
            <a:r>
              <a:rPr lang="en-GB" sz="2800" i="1" dirty="0" smtClean="0"/>
              <a:t>Lamb Report  (2009)</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 Support</a:t>
            </a:r>
            <a:endParaRPr lang="en-GB" dirty="0"/>
          </a:p>
        </p:txBody>
      </p:sp>
      <p:sp>
        <p:nvSpPr>
          <p:cNvPr id="3" name="Content Placeholder 2"/>
          <p:cNvSpPr>
            <a:spLocks noGrp="1"/>
          </p:cNvSpPr>
          <p:nvPr>
            <p:ph idx="1"/>
          </p:nvPr>
        </p:nvSpPr>
        <p:spPr/>
        <p:txBody>
          <a:bodyPr/>
          <a:lstStyle/>
          <a:p>
            <a:pPr lvl="0"/>
            <a:r>
              <a:rPr lang="en-GB" sz="2800" dirty="0" smtClean="0"/>
              <a:t>School Action and School Action Plus are now merged. Schools should follow an “assess, plan, do, review” cycle, involving external professionals where necessary (Draft  Code of Practice, </a:t>
            </a:r>
            <a:r>
              <a:rPr lang="en-GB" sz="2800" dirty="0" smtClean="0"/>
              <a:t>5.35, 6.40). </a:t>
            </a:r>
            <a:endParaRPr lang="en-GB" sz="2800" dirty="0" smtClean="0"/>
          </a:p>
          <a:p>
            <a:r>
              <a:rPr lang="en-GB" sz="2800" dirty="0" smtClean="0"/>
              <a:t>No requirement to produce an IEP, but, “Schools should particularly record details of additional or different provision....A local authority that is considering or carrying out a statutory assessment of the pupil’s needs, will wish to review such information.” </a:t>
            </a:r>
            <a:r>
              <a:rPr lang="en-GB" sz="2800" dirty="0" smtClean="0"/>
              <a:t>(6.68)</a:t>
            </a:r>
            <a:endParaRPr lang="en-GB" sz="2800" dirty="0" smtClean="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Requesting a statutory assessment</a:t>
            </a:r>
            <a:endParaRPr lang="en-GB" dirty="0"/>
          </a:p>
        </p:txBody>
      </p:sp>
      <p:sp>
        <p:nvSpPr>
          <p:cNvPr id="3" name="Content Placeholder 2"/>
          <p:cNvSpPr>
            <a:spLocks noGrp="1"/>
          </p:cNvSpPr>
          <p:nvPr>
            <p:ph idx="1"/>
          </p:nvPr>
        </p:nvSpPr>
        <p:spPr/>
        <p:txBody>
          <a:bodyPr/>
          <a:lstStyle/>
          <a:p>
            <a:pPr lvl="0"/>
            <a:r>
              <a:rPr lang="en-GB" sz="2600" dirty="0" smtClean="0"/>
              <a:t>Can be requested by parents and young people over 16 (or their advocate), EY practitioners, schools, post-16 institutions and many others, including foster carers and health and social care professionals. </a:t>
            </a:r>
            <a:r>
              <a:rPr lang="en-GB" sz="2600" dirty="0" smtClean="0"/>
              <a:t>(9.7)</a:t>
            </a:r>
            <a:endParaRPr lang="en-GB" sz="2600" dirty="0" smtClean="0"/>
          </a:p>
          <a:p>
            <a:pPr lvl="0"/>
            <a:r>
              <a:rPr lang="en-GB" sz="2600" dirty="0" smtClean="0"/>
              <a:t>Evidence will need to be gathered about the nature and extent of the child’s SEN, evidence of the action already being taken to meet the SEN, evidence that where progress has been made, it is only as a result of much additional effort and </a:t>
            </a:r>
            <a:r>
              <a:rPr lang="en-GB" sz="2600" dirty="0" smtClean="0"/>
              <a:t>support at a sustained level over and above that which is usually provided. (9.13)</a:t>
            </a:r>
            <a:endParaRPr lang="en-GB" sz="2600" dirty="0" smtClean="0"/>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Requesting an assessment</a:t>
            </a:r>
            <a:endParaRPr lang="en-GB" dirty="0"/>
          </a:p>
        </p:txBody>
      </p:sp>
      <p:sp>
        <p:nvSpPr>
          <p:cNvPr id="3" name="Content Placeholder 2"/>
          <p:cNvSpPr>
            <a:spLocks noGrp="1"/>
          </p:cNvSpPr>
          <p:nvPr>
            <p:ph idx="1"/>
          </p:nvPr>
        </p:nvSpPr>
        <p:spPr/>
        <p:txBody>
          <a:bodyPr/>
          <a:lstStyle/>
          <a:p>
            <a:r>
              <a:rPr lang="en-GB" dirty="0" smtClean="0"/>
              <a:t>LAs must inform parents of their decision (whether or not to assess) within </a:t>
            </a:r>
            <a:r>
              <a:rPr lang="en-GB" b="1" dirty="0" smtClean="0"/>
              <a:t>six weeks</a:t>
            </a:r>
            <a:r>
              <a:rPr lang="en-GB" dirty="0" smtClean="0"/>
              <a:t> of the request and must give reasons for the decision</a:t>
            </a:r>
            <a:r>
              <a:rPr lang="en-GB" dirty="0" smtClean="0"/>
              <a:t>. (9.15)</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Better assessments...</a:t>
            </a:r>
            <a:endParaRPr lang="en-GB" dirty="0"/>
          </a:p>
        </p:txBody>
      </p:sp>
      <p:sp>
        <p:nvSpPr>
          <p:cNvPr id="3" name="Content Placeholder 2"/>
          <p:cNvSpPr>
            <a:spLocks noGrp="1"/>
          </p:cNvSpPr>
          <p:nvPr>
            <p:ph idx="1"/>
          </p:nvPr>
        </p:nvSpPr>
        <p:spPr>
          <a:xfrm>
            <a:off x="827584" y="1196753"/>
            <a:ext cx="7308304" cy="4392488"/>
          </a:xfrm>
        </p:spPr>
        <p:txBody>
          <a:bodyPr/>
          <a:lstStyle/>
          <a:p>
            <a:endParaRPr lang="en-GB" dirty="0" smtClean="0"/>
          </a:p>
          <a:p>
            <a:endParaRPr lang="en-GB" dirty="0"/>
          </a:p>
        </p:txBody>
      </p:sp>
      <p:pic>
        <p:nvPicPr>
          <p:cNvPr id="5" name="Content Placeholder 15" descr="Screen Clippi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3923928" y="2204864"/>
            <a:ext cx="2953342" cy="3744416"/>
          </a:xfrm>
          <a:prstGeom prst="rect">
            <a:avLst/>
          </a:prstGeom>
          <a:noFill/>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066595" y="804482"/>
            <a:ext cx="7285944" cy="868787"/>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400" b="1" i="1" u="none" strike="noStrike" kern="1200" cap="none" spc="0" normalizeH="0" baseline="0" noProof="0" smtClean="0">
                <a:ln>
                  <a:noFill/>
                </a:ln>
                <a:solidFill>
                  <a:schemeClr val="tx2"/>
                </a:solidFill>
                <a:effectLst/>
                <a:uLnTx/>
                <a:uFillTx/>
                <a:latin typeface="+mj-lt"/>
                <a:ea typeface="+mj-ea"/>
                <a:cs typeface="+mj-cs"/>
              </a:rPr>
              <a:t>Better Assessment, Better Plans, Better Outcomes Framework</a:t>
            </a:r>
            <a:endParaRPr kumimoji="0" lang="en-GB" sz="4400" b="1" i="1" u="none" strike="noStrike" kern="1200" cap="none" spc="0" normalizeH="0" baseline="0" noProof="0" dirty="0">
              <a:ln>
                <a:noFill/>
              </a:ln>
              <a:solidFill>
                <a:schemeClr val="tx2"/>
              </a:solidFill>
              <a:effectLst/>
              <a:uLnTx/>
              <a:uFillTx/>
              <a:latin typeface="+mj-lt"/>
              <a:ea typeface="+mj-ea"/>
              <a:cs typeface="+mj-cs"/>
            </a:endParaRPr>
          </a:p>
        </p:txBody>
      </p:sp>
      <p:sp>
        <p:nvSpPr>
          <p:cNvPr id="6" name="Content Placeholder 2"/>
          <p:cNvSpPr txBox="1">
            <a:spLocks/>
          </p:cNvSpPr>
          <p:nvPr/>
        </p:nvSpPr>
        <p:spPr>
          <a:xfrm>
            <a:off x="806520" y="2949671"/>
            <a:ext cx="7365879" cy="2999609"/>
          </a:xfrm>
          <a:prstGeom prst="rect">
            <a:avLst/>
          </a:prstGeom>
        </p:spPr>
        <p: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GB" sz="3600" b="1" i="0" u="none" strike="noStrike" kern="1200" cap="none" spc="0" normalizeH="0" baseline="0" noProof="0" dirty="0" smtClean="0">
                <a:ln>
                  <a:noFill/>
                </a:ln>
                <a:solidFill>
                  <a:schemeClr val="tx1"/>
                </a:solidFill>
                <a:effectLst/>
                <a:uLnTx/>
                <a:uFillTx/>
                <a:latin typeface="+mn-lt"/>
                <a:ea typeface="+mn-ea"/>
                <a:cs typeface="+mn-cs"/>
              </a:rPr>
              <a:t>Purpose: </a:t>
            </a:r>
            <a:r>
              <a:rPr kumimoji="0" lang="en-GB" sz="3600" b="0" i="0" u="none" strike="noStrike" kern="1200" cap="none" spc="0" normalizeH="0" baseline="0" noProof="0" dirty="0" smtClean="0">
                <a:ln>
                  <a:noFill/>
                </a:ln>
                <a:solidFill>
                  <a:schemeClr val="tx1"/>
                </a:solidFill>
                <a:effectLst/>
                <a:uLnTx/>
                <a:uFillTx/>
                <a:latin typeface="+mn-lt"/>
                <a:ea typeface="+mn-ea"/>
                <a:cs typeface="+mn-cs"/>
              </a:rPr>
              <a:t>To provide a multi-disciplinary framework for the assessment of the need of a child or young person with sensory impairment.</a:t>
            </a:r>
            <a:endParaRPr kumimoji="0" lang="en-GB" sz="3600" b="1"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Drawing up a plan</a:t>
            </a:r>
            <a:endParaRPr lang="en-GB" dirty="0"/>
          </a:p>
        </p:txBody>
      </p:sp>
      <p:sp>
        <p:nvSpPr>
          <p:cNvPr id="3" name="Content Placeholder 2"/>
          <p:cNvSpPr>
            <a:spLocks noGrp="1"/>
          </p:cNvSpPr>
          <p:nvPr>
            <p:ph idx="1"/>
          </p:nvPr>
        </p:nvSpPr>
        <p:spPr/>
        <p:txBody>
          <a:bodyPr/>
          <a:lstStyle/>
          <a:p>
            <a:r>
              <a:rPr lang="en-GB" dirty="0" smtClean="0"/>
              <a:t>New process is shorter. Reduced from 26 to 20 weeks from receipt of request to issuing final plan. (See process chart on </a:t>
            </a:r>
            <a:r>
              <a:rPr lang="en-GB" dirty="0" smtClean="0"/>
              <a:t>p.140 </a:t>
            </a:r>
            <a:r>
              <a:rPr lang="en-GB" dirty="0" smtClean="0"/>
              <a:t>of draft CoP)</a:t>
            </a:r>
          </a:p>
          <a:p>
            <a:pPr lvl="0"/>
            <a:r>
              <a:rPr lang="en-GB" dirty="0" smtClean="0"/>
              <a:t>Plans should be clear, concise, understandable and accessible to parents, CYP and providers/practitioners. </a:t>
            </a:r>
            <a:r>
              <a:rPr lang="en-GB" dirty="0" smtClean="0"/>
              <a:t>(9.59)</a:t>
            </a:r>
            <a:endParaRPr lang="en-GB" dirty="0" smtClean="0"/>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Drawing up a plan</a:t>
            </a:r>
            <a:endParaRPr lang="en-GB" dirty="0"/>
          </a:p>
        </p:txBody>
      </p:sp>
      <p:sp>
        <p:nvSpPr>
          <p:cNvPr id="3" name="Content Placeholder 2"/>
          <p:cNvSpPr>
            <a:spLocks noGrp="1"/>
          </p:cNvSpPr>
          <p:nvPr>
            <p:ph idx="1"/>
          </p:nvPr>
        </p:nvSpPr>
        <p:spPr/>
        <p:txBody>
          <a:bodyPr/>
          <a:lstStyle/>
          <a:p>
            <a:pPr lvl="0"/>
            <a:r>
              <a:rPr lang="en-GB" dirty="0" smtClean="0"/>
              <a:t>Must be evidence-based and focus on how best to achieve outcomes</a:t>
            </a:r>
            <a:r>
              <a:rPr lang="en-GB" dirty="0" smtClean="0"/>
              <a:t>.(9.59)</a:t>
            </a:r>
            <a:endParaRPr lang="en-GB" dirty="0" smtClean="0"/>
          </a:p>
          <a:p>
            <a:r>
              <a:rPr lang="en-GB" dirty="0" smtClean="0"/>
              <a:t>LAs must give parents and YP 15 days to consider draft plans </a:t>
            </a:r>
            <a:r>
              <a:rPr lang="en-GB" dirty="0" smtClean="0"/>
              <a:t>and </a:t>
            </a:r>
            <a:r>
              <a:rPr lang="en-GB" dirty="0" smtClean="0"/>
              <a:t>give views and ask for a particular school/other institution to be named</a:t>
            </a:r>
            <a:r>
              <a:rPr lang="en-GB" dirty="0" smtClean="0"/>
              <a:t>.(9.39)</a:t>
            </a:r>
            <a:endParaRPr lang="en-GB"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a plan</a:t>
            </a:r>
            <a:endParaRPr lang="en-GB" dirty="0"/>
          </a:p>
        </p:txBody>
      </p:sp>
      <p:sp>
        <p:nvSpPr>
          <p:cNvPr id="3" name="Content Placeholder 2"/>
          <p:cNvSpPr>
            <a:spLocks noGrp="1"/>
          </p:cNvSpPr>
          <p:nvPr>
            <p:ph idx="1"/>
          </p:nvPr>
        </p:nvSpPr>
        <p:spPr>
          <a:xfrm>
            <a:off x="467544" y="1268761"/>
            <a:ext cx="8230369" cy="4752628"/>
          </a:xfrm>
        </p:spPr>
        <p:txBody>
          <a:bodyPr/>
          <a:lstStyle/>
          <a:p>
            <a:pPr>
              <a:buNone/>
            </a:pPr>
            <a:r>
              <a:rPr lang="en-GB" sz="2800" dirty="0" smtClean="0"/>
              <a:t>Must </a:t>
            </a:r>
            <a:r>
              <a:rPr lang="en-GB" sz="2800" dirty="0" smtClean="0"/>
              <a:t>include, as lettered, but in any order: </a:t>
            </a:r>
            <a:endParaRPr lang="en-GB" sz="2800" dirty="0" smtClean="0"/>
          </a:p>
          <a:p>
            <a:pPr>
              <a:buFont typeface="Arial" pitchFamily="34" charset="0"/>
              <a:buChar char="•"/>
            </a:pPr>
            <a:r>
              <a:rPr lang="en-GB" sz="2800" dirty="0" smtClean="0"/>
              <a:t>A:views, interests and aspirations of the CYP and their parents; </a:t>
            </a:r>
          </a:p>
          <a:p>
            <a:r>
              <a:rPr lang="en-GB" sz="2800" dirty="0" smtClean="0"/>
              <a:t>B:description of SEN; </a:t>
            </a:r>
          </a:p>
          <a:p>
            <a:r>
              <a:rPr lang="en-GB" sz="2800" dirty="0" smtClean="0"/>
              <a:t>C</a:t>
            </a:r>
            <a:r>
              <a:rPr lang="en-GB" sz="2800" dirty="0" smtClean="0"/>
              <a:t>:</a:t>
            </a:r>
            <a:r>
              <a:rPr lang="en-GB" sz="2800" dirty="0" smtClean="0"/>
              <a:t> the child or YP’s health needs which are related to their SEN; </a:t>
            </a:r>
          </a:p>
          <a:p>
            <a:r>
              <a:rPr lang="en-GB" sz="2800" dirty="0" smtClean="0"/>
              <a:t>D: social needs related to SEN;</a:t>
            </a:r>
          </a:p>
          <a:p>
            <a:r>
              <a:rPr lang="en-GB" sz="2800" dirty="0" smtClean="0"/>
              <a:t>E: outcomes sought for the child or YP, including outcomes for adult life;</a:t>
            </a:r>
            <a:endParaRPr lang="en-GB"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a plan</a:t>
            </a:r>
            <a:endParaRPr lang="en-GB" dirty="0"/>
          </a:p>
        </p:txBody>
      </p:sp>
      <p:sp>
        <p:nvSpPr>
          <p:cNvPr id="3" name="Content Placeholder 2"/>
          <p:cNvSpPr>
            <a:spLocks noGrp="1"/>
          </p:cNvSpPr>
          <p:nvPr>
            <p:ph idx="1"/>
          </p:nvPr>
        </p:nvSpPr>
        <p:spPr/>
        <p:txBody>
          <a:bodyPr/>
          <a:lstStyle/>
          <a:p>
            <a:r>
              <a:rPr lang="en-GB" dirty="0" smtClean="0"/>
              <a:t>F: special educational provision required by the child/YP.</a:t>
            </a:r>
            <a:endParaRPr lang="en-GB" dirty="0" smtClean="0"/>
          </a:p>
          <a:p>
            <a:r>
              <a:rPr lang="en-GB" dirty="0" smtClean="0"/>
              <a:t>G: a</a:t>
            </a:r>
            <a:r>
              <a:rPr lang="en-GB" dirty="0" smtClean="0"/>
              <a:t>ny </a:t>
            </a:r>
            <a:r>
              <a:rPr lang="en-GB" dirty="0" smtClean="0"/>
              <a:t>health provision reasonably required by the learning difficulties or disabilities which result in the child or young person having SEN, and where an Individual Health Care Plan is made for them, that </a:t>
            </a:r>
            <a:r>
              <a:rPr lang="en-GB" dirty="0" smtClean="0"/>
              <a:t>plan</a:t>
            </a:r>
            <a:r>
              <a:rPr lang="en-GB" dirty="0" smtClean="0"/>
              <a:t>;</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a plan</a:t>
            </a:r>
            <a:endParaRPr lang="en-GB" dirty="0"/>
          </a:p>
        </p:txBody>
      </p:sp>
      <p:sp>
        <p:nvSpPr>
          <p:cNvPr id="3" name="Content Placeholder 2"/>
          <p:cNvSpPr>
            <a:spLocks noGrp="1"/>
          </p:cNvSpPr>
          <p:nvPr>
            <p:ph idx="1"/>
          </p:nvPr>
        </p:nvSpPr>
        <p:spPr/>
        <p:txBody>
          <a:bodyPr/>
          <a:lstStyle/>
          <a:p>
            <a:r>
              <a:rPr lang="en-GB" dirty="0" smtClean="0"/>
              <a:t>H1: any </a:t>
            </a:r>
            <a:r>
              <a:rPr lang="en-GB" dirty="0" smtClean="0"/>
              <a:t>social care provision which </a:t>
            </a:r>
            <a:r>
              <a:rPr lang="en-GB" b="1" dirty="0" smtClean="0"/>
              <a:t>must </a:t>
            </a:r>
            <a:r>
              <a:rPr lang="en-GB" dirty="0" smtClean="0"/>
              <a:t>be made for a child or young person under 18 resulting from section 2 of the Chronically Sick and Disabled Persons Act </a:t>
            </a:r>
            <a:r>
              <a:rPr lang="en-GB" dirty="0" smtClean="0"/>
              <a:t>1970</a:t>
            </a:r>
            <a:r>
              <a:rPr lang="en-GB" dirty="0" smtClean="0"/>
              <a:t>;</a:t>
            </a:r>
            <a:endParaRPr lang="en-GB" dirty="0" smtClean="0"/>
          </a:p>
          <a:p>
            <a:r>
              <a:rPr lang="en-GB" dirty="0" smtClean="0"/>
              <a:t>H2: any </a:t>
            </a:r>
            <a:r>
              <a:rPr lang="en-GB" dirty="0" smtClean="0"/>
              <a:t>other social care provision reasonably required by the learning difficulties or disabilities which result in the child or young person having </a:t>
            </a:r>
            <a:r>
              <a:rPr lang="en-GB" dirty="0" smtClean="0"/>
              <a:t>SEN</a:t>
            </a:r>
            <a:r>
              <a:rPr lang="en-GB" dirty="0" smtClean="0"/>
              <a:t>;</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a plan</a:t>
            </a:r>
            <a:endParaRPr lang="en-GB" dirty="0"/>
          </a:p>
        </p:txBody>
      </p:sp>
      <p:sp>
        <p:nvSpPr>
          <p:cNvPr id="3" name="Content Placeholder 2"/>
          <p:cNvSpPr>
            <a:spLocks noGrp="1"/>
          </p:cNvSpPr>
          <p:nvPr>
            <p:ph idx="1"/>
          </p:nvPr>
        </p:nvSpPr>
        <p:spPr/>
        <p:txBody>
          <a:bodyPr/>
          <a:lstStyle/>
          <a:p>
            <a:r>
              <a:rPr lang="en-GB" dirty="0" smtClean="0"/>
              <a:t>I: the </a:t>
            </a:r>
            <a:r>
              <a:rPr lang="en-GB" dirty="0" smtClean="0"/>
              <a:t>name and type of the school, maintained nursery school, post-16 institution or other institution to be attended by the child or young person and the type of that </a:t>
            </a:r>
            <a:r>
              <a:rPr lang="en-GB" dirty="0" smtClean="0"/>
              <a:t>institution;</a:t>
            </a:r>
          </a:p>
          <a:p>
            <a:r>
              <a:rPr lang="en-GB" dirty="0" smtClean="0"/>
              <a:t>J: details of personal budget if parents/YP have opted for this;</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Content of a plan</a:t>
            </a:r>
            <a:endParaRPr lang="en-GB" dirty="0"/>
          </a:p>
        </p:txBody>
      </p:sp>
      <p:sp>
        <p:nvSpPr>
          <p:cNvPr id="3" name="Content Placeholder 2"/>
          <p:cNvSpPr>
            <a:spLocks noGrp="1"/>
          </p:cNvSpPr>
          <p:nvPr>
            <p:ph idx="1"/>
          </p:nvPr>
        </p:nvSpPr>
        <p:spPr/>
        <p:txBody>
          <a:bodyPr/>
          <a:lstStyle/>
          <a:p>
            <a:r>
              <a:rPr lang="en-GB" dirty="0" smtClean="0"/>
              <a:t>K: </a:t>
            </a:r>
            <a:r>
              <a:rPr lang="en-GB" dirty="0" smtClean="0"/>
              <a:t>The advice and information gathered during the EHC needs assessment </a:t>
            </a:r>
            <a:r>
              <a:rPr lang="en-GB" b="1" dirty="0" smtClean="0"/>
              <a:t>must</a:t>
            </a:r>
            <a:r>
              <a:rPr lang="en-GB" dirty="0" smtClean="0"/>
              <a:t> be attached (in appendices). There should be a list of this advice and information. </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search for the </a:t>
            </a:r>
            <a:r>
              <a:rPr lang="en-GB" b="1" i="1" dirty="0" smtClean="0"/>
              <a:t>‘perfect EHCP</a:t>
            </a:r>
            <a:r>
              <a:rPr lang="en-GB" b="1" dirty="0" smtClean="0"/>
              <a:t>’</a:t>
            </a:r>
            <a:endParaRPr lang="en-GB" dirty="0"/>
          </a:p>
        </p:txBody>
      </p:sp>
      <p:sp>
        <p:nvSpPr>
          <p:cNvPr id="3" name="Content Placeholder 2"/>
          <p:cNvSpPr>
            <a:spLocks noGrp="1"/>
          </p:cNvSpPr>
          <p:nvPr>
            <p:ph idx="1"/>
          </p:nvPr>
        </p:nvSpPr>
        <p:spPr>
          <a:xfrm>
            <a:off x="467544" y="1628775"/>
            <a:ext cx="8230369" cy="4824561"/>
          </a:xfrm>
        </p:spPr>
        <p:txBody>
          <a:bodyPr/>
          <a:lstStyle/>
          <a:p>
            <a:pPr marL="0" indent="0">
              <a:buNone/>
            </a:pPr>
            <a:r>
              <a:rPr lang="en-GB" sz="2800" i="1" dirty="0" smtClean="0"/>
              <a:t>Collected many examples of EHCPs from across the country</a:t>
            </a:r>
          </a:p>
          <a:p>
            <a:r>
              <a:rPr lang="en-GB" sz="2800" dirty="0" smtClean="0"/>
              <a:t>Most emerging from clear processes involving strong parental engagement</a:t>
            </a:r>
          </a:p>
          <a:p>
            <a:r>
              <a:rPr lang="en-GB" sz="2800" dirty="0" smtClean="0"/>
              <a:t>Most have the required sections from the Draft SEN COP and are 18-22+ pages long</a:t>
            </a:r>
          </a:p>
          <a:p>
            <a:r>
              <a:rPr lang="en-GB" sz="2800" dirty="0" smtClean="0"/>
              <a:t>Some exceedingly artistic and creative formats</a:t>
            </a:r>
          </a:p>
          <a:p>
            <a:r>
              <a:rPr lang="en-GB" sz="2800" dirty="0" smtClean="0"/>
              <a:t>Most have had some interesting, good parts:  -    	- some excellent one page summaries</a:t>
            </a:r>
          </a:p>
          <a:p>
            <a:pPr marL="457200" lvl="1" indent="0">
              <a:buNone/>
            </a:pPr>
            <a:r>
              <a:rPr lang="en-GB" dirty="0" smtClean="0"/>
              <a:t>      - good ideas for tables for outcomes etc.</a:t>
            </a:r>
          </a:p>
          <a:p>
            <a:endParaRPr lang="en-GB"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BUT, not found yet………</a:t>
            </a:r>
            <a:endParaRPr lang="en-GB" dirty="0"/>
          </a:p>
        </p:txBody>
      </p:sp>
      <p:sp>
        <p:nvSpPr>
          <p:cNvPr id="3" name="Content Placeholder 2"/>
          <p:cNvSpPr>
            <a:spLocks noGrp="1"/>
          </p:cNvSpPr>
          <p:nvPr>
            <p:ph idx="1"/>
          </p:nvPr>
        </p:nvSpPr>
        <p:spPr/>
        <p:txBody>
          <a:bodyPr/>
          <a:lstStyle/>
          <a:p>
            <a:r>
              <a:rPr lang="en-GB" sz="2600" dirty="0" smtClean="0"/>
              <a:t>Sometimes there is lack of clarity about the CYP’s SEN – lost in continuous prose</a:t>
            </a:r>
          </a:p>
          <a:p>
            <a:r>
              <a:rPr lang="en-GB" sz="2600" dirty="0" smtClean="0"/>
              <a:t>Basic information can be repeated especially when the CYP’s story written in the first person</a:t>
            </a:r>
          </a:p>
          <a:p>
            <a:r>
              <a:rPr lang="en-GB" sz="2600" dirty="0" smtClean="0"/>
              <a:t>Hard evidence based information (especially assessment) often not recorded or cited</a:t>
            </a:r>
          </a:p>
          <a:p>
            <a:r>
              <a:rPr lang="en-GB" sz="2600" dirty="0" smtClean="0"/>
              <a:t>Confusion around outcomes, aspirations etc and their timescales – lack of clarity in the Draft SEN COP on this</a:t>
            </a:r>
          </a:p>
          <a:p>
            <a:r>
              <a:rPr lang="en-GB" sz="2600" dirty="0" smtClean="0"/>
              <a:t>Some are going to be difficult to review due to lack of clarity around outcomes</a:t>
            </a:r>
          </a:p>
          <a:p>
            <a:pPr>
              <a:buNone/>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might a plan look like?</a:t>
            </a:r>
            <a:endParaRPr lang="en-GB" dirty="0"/>
          </a:p>
        </p:txBody>
      </p:sp>
      <p:sp>
        <p:nvSpPr>
          <p:cNvPr id="3" name="Content Placeholder 2"/>
          <p:cNvSpPr>
            <a:spLocks noGrp="1"/>
          </p:cNvSpPr>
          <p:nvPr>
            <p:ph idx="1"/>
          </p:nvPr>
        </p:nvSpPr>
        <p:spPr/>
        <p:txBody>
          <a:bodyPr/>
          <a:lstStyle/>
          <a:p>
            <a:pPr algn="ctr">
              <a:buNone/>
            </a:pPr>
            <a:r>
              <a:rPr lang="en-GB" b="1" dirty="0" smtClean="0"/>
              <a:t>DRAFT model </a:t>
            </a:r>
            <a:endParaRPr lang="en-GB" dirty="0" smtClean="0"/>
          </a:p>
          <a:p>
            <a:pPr algn="ctr">
              <a:buNone/>
            </a:pPr>
            <a:r>
              <a:rPr lang="en-GB" b="1" dirty="0" smtClean="0"/>
              <a:t>Education Health </a:t>
            </a:r>
            <a:endParaRPr lang="en-GB" dirty="0" smtClean="0"/>
          </a:p>
          <a:p>
            <a:pPr algn="ctr">
              <a:buNone/>
            </a:pPr>
            <a:r>
              <a:rPr lang="en-GB" b="1" dirty="0" smtClean="0"/>
              <a:t>and Care Plan: </a:t>
            </a:r>
            <a:endParaRPr lang="en-GB" dirty="0" smtClean="0"/>
          </a:p>
          <a:p>
            <a:pPr algn="ctr">
              <a:buNone/>
            </a:pPr>
            <a:r>
              <a:rPr lang="en-GB" b="1" dirty="0" smtClean="0"/>
              <a:t> “Kirsty” </a:t>
            </a:r>
            <a:endParaRPr lang="en-GB" dirty="0" smtClean="0"/>
          </a:p>
          <a:p>
            <a:pPr algn="ctr">
              <a:buNone/>
            </a:pPr>
            <a:r>
              <a:rPr lang="en-GB" b="1" dirty="0" smtClean="0"/>
              <a:t>Hearing impaired child, </a:t>
            </a:r>
            <a:endParaRPr lang="en-GB" dirty="0" smtClean="0"/>
          </a:p>
          <a:p>
            <a:pPr algn="ctr">
              <a:buNone/>
            </a:pPr>
            <a:r>
              <a:rPr lang="en-GB" b="1" dirty="0" smtClean="0"/>
              <a:t>aged 4</a:t>
            </a:r>
          </a:p>
          <a:p>
            <a:pPr algn="ctr">
              <a:buNone/>
            </a:pPr>
            <a:r>
              <a:rPr lang="en-GB" b="1" dirty="0" smtClean="0"/>
              <a:t>(See copy in delegate pack)</a:t>
            </a:r>
          </a:p>
          <a:p>
            <a:pPr algn="ctr">
              <a:buNone/>
            </a:pPr>
            <a:endParaRPr lang="en-GB" b="1" dirty="0" smtClean="0"/>
          </a:p>
          <a:p>
            <a:pPr algn="ctr">
              <a:buNone/>
            </a:pP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endParaRPr lang="en-GB" dirty="0" smtClean="0"/>
          </a:p>
          <a:p>
            <a:pPr algn="ctr">
              <a:buNone/>
            </a:pPr>
            <a:r>
              <a:rPr lang="en-GB" dirty="0" smtClean="0"/>
              <a:t> </a:t>
            </a:r>
          </a:p>
          <a:p>
            <a:pPr algn="ctr">
              <a:buNone/>
            </a:pPr>
            <a:r>
              <a:rPr lang="en-GB" dirty="0" smtClean="0"/>
              <a:t> </a:t>
            </a:r>
          </a:p>
          <a:p>
            <a:pPr algn="ctr">
              <a:buNone/>
            </a:pPr>
            <a:r>
              <a:rPr lang="en-GB" dirty="0" smtClean="0"/>
              <a:t> </a:t>
            </a:r>
          </a:p>
          <a:p>
            <a:pPr algn="ct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‘search’ for the perfect EHCP continues………</a:t>
            </a:r>
            <a:endParaRPr lang="en-GB" dirty="0"/>
          </a:p>
        </p:txBody>
      </p:sp>
      <p:sp>
        <p:nvSpPr>
          <p:cNvPr id="3" name="Content Placeholder 2"/>
          <p:cNvSpPr>
            <a:spLocks noGrp="1"/>
          </p:cNvSpPr>
          <p:nvPr>
            <p:ph idx="1"/>
          </p:nvPr>
        </p:nvSpPr>
        <p:spPr>
          <a:xfrm>
            <a:off x="395536" y="1412776"/>
            <a:ext cx="7920880" cy="2016224"/>
          </a:xfrm>
        </p:spPr>
        <p:txBody>
          <a:bodyPr/>
          <a:lstStyle/>
          <a:p>
            <a:pPr lvl="3">
              <a:buNone/>
            </a:pPr>
            <a:endParaRPr lang="en-GB" sz="3200" dirty="0" smtClean="0"/>
          </a:p>
          <a:p>
            <a:pPr marL="0" indent="0">
              <a:buNone/>
            </a:pPr>
            <a:r>
              <a:rPr lang="en-GB" sz="2800" dirty="0" smtClean="0"/>
              <a:t> If you would like to help by trialling resources  and/or giving comments on publications, please contact: lilias.reary@natsip.org.uk</a:t>
            </a:r>
          </a:p>
          <a:p>
            <a:endParaRPr lang="en-GB"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99792" y="3545632"/>
            <a:ext cx="4065178" cy="3312368"/>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 delivery</a:t>
            </a:r>
            <a:endParaRPr lang="en-GB" dirty="0"/>
          </a:p>
        </p:txBody>
      </p:sp>
      <p:sp>
        <p:nvSpPr>
          <p:cNvPr id="3" name="Content Placeholder 2"/>
          <p:cNvSpPr>
            <a:spLocks noGrp="1"/>
          </p:cNvSpPr>
          <p:nvPr>
            <p:ph idx="1"/>
          </p:nvPr>
        </p:nvSpPr>
        <p:spPr/>
        <p:txBody>
          <a:bodyPr/>
          <a:lstStyle/>
          <a:p>
            <a:pPr>
              <a:buNone/>
            </a:pPr>
            <a:r>
              <a:rPr lang="en-GB" sz="2800" dirty="0" smtClean="0"/>
              <a:t>Can be delivered four ways</a:t>
            </a:r>
            <a:r>
              <a:rPr lang="en-GB" sz="2800" dirty="0" smtClean="0"/>
              <a:t>:</a:t>
            </a:r>
          </a:p>
          <a:p>
            <a:pPr>
              <a:buNone/>
            </a:pPr>
            <a:endParaRPr lang="en-GB" sz="2800" dirty="0" smtClean="0"/>
          </a:p>
          <a:p>
            <a:pPr lvl="0"/>
            <a:r>
              <a:rPr lang="en-GB" sz="2800" dirty="0" smtClean="0"/>
              <a:t>Direct payments. Funding is delegated to the family or young person who directly manage it themselves. </a:t>
            </a:r>
          </a:p>
          <a:p>
            <a:pPr lvl="0"/>
            <a:r>
              <a:rPr lang="en-GB" sz="2800" dirty="0" smtClean="0"/>
              <a:t>Notional or organised budget. Funding is retained by the local authority who commission the support required on behalf of the parent or young person.  </a:t>
            </a:r>
          </a:p>
          <a:p>
            <a:endParaRPr lang="en-GB" sz="2000" dirty="0" smtClean="0"/>
          </a:p>
          <a:p>
            <a:endParaRPr lang="en-GB"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 delivery</a:t>
            </a:r>
            <a:endParaRPr lang="en-GB" dirty="0"/>
          </a:p>
        </p:txBody>
      </p:sp>
      <p:sp>
        <p:nvSpPr>
          <p:cNvPr id="3" name="Content Placeholder 2"/>
          <p:cNvSpPr>
            <a:spLocks noGrp="1"/>
          </p:cNvSpPr>
          <p:nvPr>
            <p:ph idx="1"/>
          </p:nvPr>
        </p:nvSpPr>
        <p:spPr/>
        <p:txBody>
          <a:bodyPr/>
          <a:lstStyle/>
          <a:p>
            <a:pPr lvl="0"/>
            <a:r>
              <a:rPr lang="en-GB" dirty="0" smtClean="0"/>
              <a:t>Third party arrangements. Funding is paid to an individual or organisation nominated by the family or young person, who manage the funding on their behalf. This is sometimes known as an individual service fund. Schools or post 16 institution or local parent groups, for example, could act as a nominee. </a:t>
            </a:r>
          </a:p>
          <a:p>
            <a:pPr lvl="0"/>
            <a:r>
              <a:rPr lang="en-GB" dirty="0" smtClean="0"/>
              <a:t>A combination of the above. </a:t>
            </a:r>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 entitlement</a:t>
            </a:r>
            <a:endParaRPr lang="en-GB" dirty="0"/>
          </a:p>
        </p:txBody>
      </p:sp>
      <p:sp>
        <p:nvSpPr>
          <p:cNvPr id="3" name="Content Placeholder 2"/>
          <p:cNvSpPr>
            <a:spLocks noGrp="1"/>
          </p:cNvSpPr>
          <p:nvPr>
            <p:ph idx="1"/>
          </p:nvPr>
        </p:nvSpPr>
        <p:spPr/>
        <p:txBody>
          <a:bodyPr/>
          <a:lstStyle/>
          <a:p>
            <a:pPr lvl="0"/>
            <a:r>
              <a:rPr lang="en-GB" dirty="0" smtClean="0"/>
              <a:t>Parents and young people over the age of 16 have the right to request a personal budget during the planning or review process for an EHCP.</a:t>
            </a:r>
          </a:p>
          <a:p>
            <a:r>
              <a:rPr lang="en-GB" dirty="0" smtClean="0"/>
              <a:t>LAs have a duty to consider any such request. They may provide direct payments only if they are satisfied that:  </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 entitlement</a:t>
            </a:r>
            <a:endParaRPr lang="en-GB" dirty="0"/>
          </a:p>
        </p:txBody>
      </p:sp>
      <p:sp>
        <p:nvSpPr>
          <p:cNvPr id="3" name="Content Placeholder 2"/>
          <p:cNvSpPr>
            <a:spLocks noGrp="1"/>
          </p:cNvSpPr>
          <p:nvPr>
            <p:ph idx="1"/>
          </p:nvPr>
        </p:nvSpPr>
        <p:spPr/>
        <p:txBody>
          <a:bodyPr/>
          <a:lstStyle/>
          <a:p>
            <a:r>
              <a:rPr lang="en-GB" dirty="0" smtClean="0"/>
              <a:t>t</a:t>
            </a:r>
            <a:r>
              <a:rPr lang="en-GB" dirty="0" smtClean="0"/>
              <a:t>he recipient will use them to secure the agreed provision in an appropriate way;</a:t>
            </a:r>
          </a:p>
          <a:p>
            <a:r>
              <a:rPr lang="en-GB" dirty="0" smtClean="0"/>
              <a:t>w</a:t>
            </a:r>
            <a:r>
              <a:rPr lang="en-GB" dirty="0" smtClean="0"/>
              <a:t>here the recipient is the child’s parent or a nominee, that person will act in the best interests of the </a:t>
            </a:r>
            <a:r>
              <a:rPr lang="en-GB" dirty="0" smtClean="0"/>
              <a:t>c</a:t>
            </a:r>
            <a:r>
              <a:rPr lang="en-GB" dirty="0" smtClean="0"/>
              <a:t>hild/YP;</a:t>
            </a:r>
          </a:p>
          <a:p>
            <a:r>
              <a:rPr lang="en-GB" dirty="0" smtClean="0"/>
              <a:t>i</a:t>
            </a:r>
            <a:r>
              <a:rPr lang="en-GB" dirty="0" smtClean="0"/>
              <a:t>t will not have an adverse impact on services provided to other children/YP;</a:t>
            </a:r>
          </a:p>
          <a:p>
            <a:r>
              <a:rPr lang="en-GB" dirty="0" smtClean="0"/>
              <a:t>i</a:t>
            </a:r>
            <a:r>
              <a:rPr lang="en-GB" dirty="0" smtClean="0"/>
              <a:t>t is an efficient use of resources.</a:t>
            </a:r>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a personal budget be used for?</a:t>
            </a:r>
            <a:endParaRPr lang="en-GB" dirty="0"/>
          </a:p>
        </p:txBody>
      </p:sp>
      <p:sp>
        <p:nvSpPr>
          <p:cNvPr id="3" name="Content Placeholder 2"/>
          <p:cNvSpPr>
            <a:spLocks noGrp="1"/>
          </p:cNvSpPr>
          <p:nvPr>
            <p:ph idx="1"/>
          </p:nvPr>
        </p:nvSpPr>
        <p:spPr/>
        <p:txBody>
          <a:bodyPr/>
          <a:lstStyle/>
          <a:p>
            <a:endParaRPr lang="en-GB" dirty="0" smtClean="0"/>
          </a:p>
          <a:p>
            <a:r>
              <a:rPr lang="en-GB" dirty="0" smtClean="0"/>
              <a:t>A Personal Budget is an amount of money identified by the local authority to deliver provision set out in an EHC plan where the parent or young person is involved in securing that provision </a:t>
            </a:r>
            <a:r>
              <a:rPr lang="en-GB" dirty="0" smtClean="0"/>
              <a:t>(9.92)</a:t>
            </a:r>
          </a:p>
          <a:p>
            <a:r>
              <a:rPr lang="en-GB" dirty="0" smtClean="0"/>
              <a:t>Can’t be used to buy a place at a school or post 16 institution. (Draft regulations, 6(2))</a:t>
            </a:r>
          </a:p>
          <a:p>
            <a:endParaRPr lang="en-GB" dirty="0" smtClean="0"/>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a personal budget be used for?</a:t>
            </a:r>
            <a:endParaRPr lang="en-GB" dirty="0"/>
          </a:p>
        </p:txBody>
      </p:sp>
      <p:sp>
        <p:nvSpPr>
          <p:cNvPr id="3" name="Content Placeholder 2"/>
          <p:cNvSpPr>
            <a:spLocks noGrp="1"/>
          </p:cNvSpPr>
          <p:nvPr>
            <p:ph idx="1"/>
          </p:nvPr>
        </p:nvSpPr>
        <p:spPr/>
        <p:txBody>
          <a:bodyPr/>
          <a:lstStyle/>
          <a:p>
            <a:r>
              <a:rPr lang="en-GB" dirty="0" smtClean="0"/>
              <a:t>Won’t normally be used for a service provided by a school or college from its own budget as part of the local offer.</a:t>
            </a:r>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 level of funding</a:t>
            </a:r>
            <a:endParaRPr lang="en-GB" dirty="0"/>
          </a:p>
        </p:txBody>
      </p:sp>
      <p:sp>
        <p:nvSpPr>
          <p:cNvPr id="3" name="Content Placeholder 2"/>
          <p:cNvSpPr>
            <a:spLocks noGrp="1"/>
          </p:cNvSpPr>
          <p:nvPr>
            <p:ph idx="1"/>
          </p:nvPr>
        </p:nvSpPr>
        <p:spPr/>
        <p:txBody>
          <a:bodyPr/>
          <a:lstStyle/>
          <a:p>
            <a:endParaRPr lang="en-GB" dirty="0" smtClean="0"/>
          </a:p>
          <a:p>
            <a:r>
              <a:rPr lang="en-GB" sz="3600" dirty="0" smtClean="0"/>
              <a:t>They </a:t>
            </a:r>
            <a:r>
              <a:rPr lang="en-GB" sz="3600" b="1" dirty="0" smtClean="0"/>
              <a:t>must </a:t>
            </a:r>
            <a:r>
              <a:rPr lang="en-GB" sz="3600" dirty="0" smtClean="0"/>
              <a:t>be set at a level that will secure the provision specified in the EHC plan. If a direct payment is not set at a suitable level, it </a:t>
            </a:r>
            <a:r>
              <a:rPr lang="en-GB" sz="3600" b="1" dirty="0" smtClean="0"/>
              <a:t>must</a:t>
            </a:r>
            <a:r>
              <a:rPr lang="en-GB" sz="3600" dirty="0" smtClean="0"/>
              <a:t> be reviewed and adjusted. (9.116)</a:t>
            </a:r>
            <a:endParaRPr lang="en-GB" sz="3600" dirty="0" smtClean="0"/>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Naming an education provider</a:t>
            </a:r>
            <a:endParaRPr lang="en-GB" dirty="0"/>
          </a:p>
        </p:txBody>
      </p:sp>
      <p:sp>
        <p:nvSpPr>
          <p:cNvPr id="3" name="Content Placeholder 2"/>
          <p:cNvSpPr>
            <a:spLocks noGrp="1"/>
          </p:cNvSpPr>
          <p:nvPr>
            <p:ph idx="1"/>
          </p:nvPr>
        </p:nvSpPr>
        <p:spPr/>
        <p:txBody>
          <a:bodyPr/>
          <a:lstStyle/>
          <a:p>
            <a:r>
              <a:rPr lang="en-GB" sz="3000" dirty="0" smtClean="0"/>
              <a:t>The draft plan must not include the name of a school or other education provider.</a:t>
            </a:r>
          </a:p>
          <a:p>
            <a:r>
              <a:rPr lang="en-GB" sz="3000" dirty="0" smtClean="0"/>
              <a:t>LAs must have regard to the general principle in section 9 of the Education Act 1996 that children must be educated in accordance with their parents’ wishes so long as this is compatible with the efficient education of others and does not mean unreasonable expenditure. </a:t>
            </a:r>
            <a:r>
              <a:rPr lang="en-GB" sz="3000" dirty="0" smtClean="0"/>
              <a:t>(9.82)</a:t>
            </a:r>
            <a:endParaRPr lang="en-GB" sz="3000" dirty="0" smtClean="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NatSIP Presentation</Template>
  <TotalTime>1715</TotalTime>
  <Words>1357</Words>
  <Application>Microsoft Office PowerPoint</Application>
  <PresentationFormat>On-screen Show (4:3)</PresentationFormat>
  <Paragraphs>109</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Assessment, EHC Plans and Personal Budgets </vt:lpstr>
      <vt:lpstr>Starting assumption</vt:lpstr>
      <vt:lpstr>What does ‘better’ mean?</vt:lpstr>
      <vt:lpstr>SEN Support</vt:lpstr>
      <vt:lpstr>Requesting a statutory assessment</vt:lpstr>
      <vt:lpstr>Requesting an assessment</vt:lpstr>
      <vt:lpstr>Better assessments...</vt:lpstr>
      <vt:lpstr>Slide 8</vt:lpstr>
      <vt:lpstr>Drawing up a plan</vt:lpstr>
      <vt:lpstr>Drawing up a plan</vt:lpstr>
      <vt:lpstr>Content of a plan</vt:lpstr>
      <vt:lpstr>Content of a plan</vt:lpstr>
      <vt:lpstr>Content of a plan</vt:lpstr>
      <vt:lpstr>Content of a plan</vt:lpstr>
      <vt:lpstr>Content of a plan</vt:lpstr>
      <vt:lpstr>The search for the ‘perfect EHCP’</vt:lpstr>
      <vt:lpstr>BUT, not found yet………</vt:lpstr>
      <vt:lpstr>What might a plan look like?</vt:lpstr>
      <vt:lpstr>The ‘search’ for the perfect EHCP continues………</vt:lpstr>
      <vt:lpstr>Personal budgets: delivery</vt:lpstr>
      <vt:lpstr>Personal budgets: delivery</vt:lpstr>
      <vt:lpstr>Personal budgets: entitlement</vt:lpstr>
      <vt:lpstr>Personal budgets: entitlement</vt:lpstr>
      <vt:lpstr>What can a personal budget be used for?</vt:lpstr>
      <vt:lpstr>What can a personal budget be used for?</vt:lpstr>
      <vt:lpstr>Personal budgets: level of funding</vt:lpstr>
      <vt:lpstr>Naming an education provider</vt:lpstr>
    </vt:vector>
  </TitlesOfParts>
  <Company>SJ Consulting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Lilias Reary</dc:creator>
  <cp:lastModifiedBy>Andrea Scrivens</cp:lastModifiedBy>
  <cp:revision>124</cp:revision>
  <dcterms:created xsi:type="dcterms:W3CDTF">2013-09-28T15:26:51Z</dcterms:created>
  <dcterms:modified xsi:type="dcterms:W3CDTF">2014-04-22T11:55:18Z</dcterms:modified>
</cp:coreProperties>
</file>