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rts/chart1.xml" ContentType="application/vnd.openxmlformats-officedocument.drawingml.chart+xml"/>
  <Override PartName="/ppt/notesSlides/notesSlide1.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56" r:id="rId2"/>
    <p:sldId id="257" r:id="rId3"/>
    <p:sldId id="300" r:id="rId4"/>
    <p:sldId id="258" r:id="rId5"/>
    <p:sldId id="264" r:id="rId6"/>
    <p:sldId id="301" r:id="rId7"/>
    <p:sldId id="268" r:id="rId8"/>
    <p:sldId id="269" r:id="rId9"/>
    <p:sldId id="270" r:id="rId10"/>
    <p:sldId id="271" r:id="rId11"/>
    <p:sldId id="272" r:id="rId12"/>
    <p:sldId id="261" r:id="rId13"/>
    <p:sldId id="260" r:id="rId14"/>
    <p:sldId id="267" r:id="rId15"/>
    <p:sldId id="274" r:id="rId16"/>
    <p:sldId id="275" r:id="rId17"/>
    <p:sldId id="276" r:id="rId18"/>
    <p:sldId id="277" r:id="rId19"/>
    <p:sldId id="279" r:id="rId20"/>
    <p:sldId id="266" r:id="rId21"/>
    <p:sldId id="265" r:id="rId22"/>
    <p:sldId id="273" r:id="rId23"/>
    <p:sldId id="302" r:id="rId24"/>
    <p:sldId id="280" r:id="rId25"/>
    <p:sldId id="281" r:id="rId26"/>
    <p:sldId id="282" r:id="rId27"/>
    <p:sldId id="283" r:id="rId28"/>
    <p:sldId id="285" r:id="rId29"/>
    <p:sldId id="284" r:id="rId30"/>
    <p:sldId id="286" r:id="rId31"/>
    <p:sldId id="303" r:id="rId32"/>
    <p:sldId id="287" r:id="rId33"/>
    <p:sldId id="289" r:id="rId34"/>
    <p:sldId id="288" r:id="rId35"/>
    <p:sldId id="290" r:id="rId36"/>
    <p:sldId id="291" r:id="rId37"/>
    <p:sldId id="292" r:id="rId38"/>
    <p:sldId id="304" r:id="rId39"/>
    <p:sldId id="293" r:id="rId40"/>
    <p:sldId id="294" r:id="rId41"/>
    <p:sldId id="298" r:id="rId42"/>
    <p:sldId id="295" r:id="rId43"/>
    <p:sldId id="296" r:id="rId44"/>
    <p:sldId id="297" r:id="rId45"/>
    <p:sldId id="299" r:id="rId46"/>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1B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64" autoAdjust="0"/>
    <p:restoredTop sz="94624" autoAdjust="0"/>
  </p:normalViewPr>
  <p:slideViewPr>
    <p:cSldViewPr>
      <p:cViewPr>
        <p:scale>
          <a:sx n="77" d="100"/>
          <a:sy n="77" d="100"/>
        </p:scale>
        <p:origin x="-1314"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Yes</c:v>
                </c:pt>
              </c:strCache>
            </c:strRef>
          </c:tx>
          <c:spPr>
            <a:solidFill>
              <a:srgbClr val="00B050"/>
            </a:solidFill>
          </c:spPr>
          <c:invertIfNegative val="0"/>
          <c:cat>
            <c:strRef>
              <c:f>Sheet1!$A$2:$A$5</c:f>
              <c:strCache>
                <c:ptCount val="4"/>
                <c:pt idx="0">
                  <c:v>In house</c:v>
                </c:pt>
                <c:pt idx="1">
                  <c:v>Buys in from LA</c:v>
                </c:pt>
                <c:pt idx="2">
                  <c:v>LA support for HN at no charge</c:v>
                </c:pt>
                <c:pt idx="3">
                  <c:v>LA provides no charge</c:v>
                </c:pt>
              </c:strCache>
            </c:strRef>
          </c:cat>
          <c:val>
            <c:numRef>
              <c:f>Sheet1!$B$2:$B$5</c:f>
              <c:numCache>
                <c:formatCode>General</c:formatCode>
                <c:ptCount val="4"/>
                <c:pt idx="0">
                  <c:v>15</c:v>
                </c:pt>
                <c:pt idx="1">
                  <c:v>6</c:v>
                </c:pt>
                <c:pt idx="2">
                  <c:v>2</c:v>
                </c:pt>
                <c:pt idx="3">
                  <c:v>3</c:v>
                </c:pt>
              </c:numCache>
            </c:numRef>
          </c:val>
        </c:ser>
        <c:ser>
          <c:idx val="1"/>
          <c:order val="1"/>
          <c:tx>
            <c:strRef>
              <c:f>Sheet1!$C$1</c:f>
              <c:strCache>
                <c:ptCount val="1"/>
                <c:pt idx="0">
                  <c:v>No</c:v>
                </c:pt>
              </c:strCache>
            </c:strRef>
          </c:tx>
          <c:invertIfNegative val="0"/>
          <c:cat>
            <c:strRef>
              <c:f>Sheet1!$A$2:$A$5</c:f>
              <c:strCache>
                <c:ptCount val="4"/>
                <c:pt idx="0">
                  <c:v>In house</c:v>
                </c:pt>
                <c:pt idx="1">
                  <c:v>Buys in from LA</c:v>
                </c:pt>
                <c:pt idx="2">
                  <c:v>LA support for HN at no charge</c:v>
                </c:pt>
                <c:pt idx="3">
                  <c:v>LA provides no charge</c:v>
                </c:pt>
              </c:strCache>
            </c:strRef>
          </c:cat>
          <c:val>
            <c:numRef>
              <c:f>Sheet1!$C$2:$C$5</c:f>
              <c:numCache>
                <c:formatCode>General</c:formatCode>
                <c:ptCount val="4"/>
                <c:pt idx="0">
                  <c:v>1</c:v>
                </c:pt>
                <c:pt idx="1">
                  <c:v>9</c:v>
                </c:pt>
                <c:pt idx="2">
                  <c:v>12</c:v>
                </c:pt>
                <c:pt idx="3">
                  <c:v>11</c:v>
                </c:pt>
              </c:numCache>
            </c:numRef>
          </c:val>
        </c:ser>
        <c:ser>
          <c:idx val="2"/>
          <c:order val="2"/>
          <c:tx>
            <c:strRef>
              <c:f>Sheet1!$D$1</c:f>
              <c:strCache>
                <c:ptCount val="1"/>
                <c:pt idx="0">
                  <c:v>Don't Know</c:v>
                </c:pt>
              </c:strCache>
            </c:strRef>
          </c:tx>
          <c:spPr>
            <a:solidFill>
              <a:srgbClr val="FFC000"/>
            </a:solidFill>
          </c:spPr>
          <c:invertIfNegative val="0"/>
          <c:cat>
            <c:strRef>
              <c:f>Sheet1!$A$2:$A$5</c:f>
              <c:strCache>
                <c:ptCount val="4"/>
                <c:pt idx="0">
                  <c:v>In house</c:v>
                </c:pt>
                <c:pt idx="1">
                  <c:v>Buys in from LA</c:v>
                </c:pt>
                <c:pt idx="2">
                  <c:v>LA support for HN at no charge</c:v>
                </c:pt>
                <c:pt idx="3">
                  <c:v>LA provides no charge</c:v>
                </c:pt>
              </c:strCache>
            </c:strRef>
          </c:cat>
          <c:val>
            <c:numRef>
              <c:f>Sheet1!$D$2:$D$5</c:f>
              <c:numCache>
                <c:formatCode>General</c:formatCode>
                <c:ptCount val="4"/>
                <c:pt idx="0">
                  <c:v>1</c:v>
                </c:pt>
                <c:pt idx="1">
                  <c:v>0</c:v>
                </c:pt>
                <c:pt idx="2">
                  <c:v>1</c:v>
                </c:pt>
                <c:pt idx="3">
                  <c:v>1</c:v>
                </c:pt>
              </c:numCache>
            </c:numRef>
          </c:val>
        </c:ser>
        <c:dLbls>
          <c:showLegendKey val="0"/>
          <c:showVal val="0"/>
          <c:showCatName val="0"/>
          <c:showSerName val="0"/>
          <c:showPercent val="0"/>
          <c:showBubbleSize val="0"/>
        </c:dLbls>
        <c:gapWidth val="150"/>
        <c:axId val="33831552"/>
        <c:axId val="41636224"/>
      </c:barChart>
      <c:catAx>
        <c:axId val="33831552"/>
        <c:scaling>
          <c:orientation val="minMax"/>
        </c:scaling>
        <c:delete val="0"/>
        <c:axPos val="b"/>
        <c:majorTickMark val="out"/>
        <c:minorTickMark val="none"/>
        <c:tickLblPos val="nextTo"/>
        <c:txPr>
          <a:bodyPr/>
          <a:lstStyle/>
          <a:p>
            <a:pPr>
              <a:defRPr sz="1600"/>
            </a:pPr>
            <a:endParaRPr lang="en-US"/>
          </a:p>
        </c:txPr>
        <c:crossAx val="41636224"/>
        <c:crosses val="autoZero"/>
        <c:auto val="1"/>
        <c:lblAlgn val="ctr"/>
        <c:lblOffset val="100"/>
        <c:noMultiLvlLbl val="0"/>
      </c:catAx>
      <c:valAx>
        <c:axId val="41636224"/>
        <c:scaling>
          <c:orientation val="minMax"/>
        </c:scaling>
        <c:delete val="0"/>
        <c:axPos val="l"/>
        <c:majorGridlines/>
        <c:numFmt formatCode="General" sourceLinked="1"/>
        <c:majorTickMark val="out"/>
        <c:minorTickMark val="none"/>
        <c:tickLblPos val="nextTo"/>
        <c:crossAx val="33831552"/>
        <c:crosses val="autoZero"/>
        <c:crossBetween val="between"/>
      </c:valAx>
    </c:plotArea>
    <c:legend>
      <c:legendPos val="r"/>
      <c:layout>
        <c:manualLayout>
          <c:xMode val="edge"/>
          <c:yMode val="edge"/>
          <c:x val="0.84002891999611162"/>
          <c:y val="2.2474412920607135E-2"/>
          <c:w val="0.13836614173228345"/>
          <c:h val="0.24252885056034662"/>
        </c:manualLayout>
      </c:layout>
      <c:overlay val="0"/>
    </c:legend>
    <c:plotVisOnly val="1"/>
    <c:dispBlanksAs val="gap"/>
    <c:showDLblsOverMax val="0"/>
  </c:chart>
  <c:txPr>
    <a:bodyPr/>
    <a:lstStyle/>
    <a:p>
      <a:pPr>
        <a:defRPr sz="1400" b="1"/>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047666099851402"/>
          <c:y val="3.4643538570880879E-2"/>
          <c:w val="0.59933820488073897"/>
          <c:h val="0.86307420363258702"/>
        </c:manualLayout>
      </c:layout>
      <c:barChart>
        <c:barDir val="bar"/>
        <c:grouping val="clustered"/>
        <c:varyColors val="0"/>
        <c:ser>
          <c:idx val="0"/>
          <c:order val="0"/>
          <c:tx>
            <c:strRef>
              <c:f>Sheet1!$B$1</c:f>
              <c:strCache>
                <c:ptCount val="1"/>
                <c:pt idx="0">
                  <c:v>Number of LAs</c:v>
                </c:pt>
              </c:strCache>
            </c:strRef>
          </c:tx>
          <c:spPr>
            <a:solidFill>
              <a:srgbClr val="FFC000"/>
            </a:solidFill>
            <a:ln>
              <a:solidFill>
                <a:srgbClr val="FFC000"/>
              </a:solidFill>
            </a:ln>
          </c:spPr>
          <c:invertIfNegative val="0"/>
          <c:cat>
            <c:strRef>
              <c:f>Sheet1!$A$2:$A$5</c:f>
              <c:strCache>
                <c:ptCount val="4"/>
                <c:pt idx="0">
                  <c:v>Increase the hourly rate </c:v>
                </c:pt>
                <c:pt idx="1">
                  <c:v>Lump sum top up</c:v>
                </c:pt>
                <c:pt idx="2">
                  <c:v>Support from sensory support service</c:v>
                </c:pt>
                <c:pt idx="3">
                  <c:v>Other</c:v>
                </c:pt>
              </c:strCache>
            </c:strRef>
          </c:cat>
          <c:val>
            <c:numRef>
              <c:f>Sheet1!$B$2:$B$5</c:f>
              <c:numCache>
                <c:formatCode>General</c:formatCode>
                <c:ptCount val="4"/>
                <c:pt idx="0">
                  <c:v>2</c:v>
                </c:pt>
                <c:pt idx="1">
                  <c:v>10</c:v>
                </c:pt>
                <c:pt idx="2">
                  <c:v>10</c:v>
                </c:pt>
                <c:pt idx="3">
                  <c:v>5</c:v>
                </c:pt>
              </c:numCache>
            </c:numRef>
          </c:val>
        </c:ser>
        <c:dLbls>
          <c:showLegendKey val="0"/>
          <c:showVal val="0"/>
          <c:showCatName val="0"/>
          <c:showSerName val="0"/>
          <c:showPercent val="0"/>
          <c:showBubbleSize val="0"/>
        </c:dLbls>
        <c:gapWidth val="150"/>
        <c:axId val="67555712"/>
        <c:axId val="67557248"/>
      </c:barChart>
      <c:catAx>
        <c:axId val="67555712"/>
        <c:scaling>
          <c:orientation val="minMax"/>
        </c:scaling>
        <c:delete val="0"/>
        <c:axPos val="l"/>
        <c:majorTickMark val="out"/>
        <c:minorTickMark val="none"/>
        <c:tickLblPos val="nextTo"/>
        <c:crossAx val="67557248"/>
        <c:crosses val="autoZero"/>
        <c:auto val="1"/>
        <c:lblAlgn val="ctr"/>
        <c:lblOffset val="100"/>
        <c:noMultiLvlLbl val="0"/>
      </c:catAx>
      <c:valAx>
        <c:axId val="67557248"/>
        <c:scaling>
          <c:orientation val="minMax"/>
        </c:scaling>
        <c:delete val="0"/>
        <c:axPos val="b"/>
        <c:majorGridlines/>
        <c:numFmt formatCode="General" sourceLinked="1"/>
        <c:majorTickMark val="out"/>
        <c:minorTickMark val="none"/>
        <c:tickLblPos val="nextTo"/>
        <c:crossAx val="67555712"/>
        <c:crosses val="autoZero"/>
        <c:crossBetween val="between"/>
      </c:valAx>
    </c:plotArea>
    <c:plotVisOnly val="1"/>
    <c:dispBlanksAs val="gap"/>
    <c:showDLblsOverMax val="0"/>
  </c:chart>
  <c:txPr>
    <a:bodyPr/>
    <a:lstStyle/>
    <a:p>
      <a:pPr>
        <a:defRPr sz="1600" b="1"/>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Number of LAs</c:v>
                </c:pt>
              </c:strCache>
            </c:strRef>
          </c:tx>
          <c:spPr>
            <a:solidFill>
              <a:srgbClr val="FFC000"/>
            </a:solidFill>
            <a:ln>
              <a:solidFill>
                <a:srgbClr val="FFC000"/>
              </a:solidFill>
            </a:ln>
          </c:spPr>
          <c:invertIfNegative val="0"/>
          <c:cat>
            <c:strRef>
              <c:f>Sheet1!$A$2:$A$5</c:f>
              <c:strCache>
                <c:ptCount val="4"/>
                <c:pt idx="0">
                  <c:v>High Needs Block</c:v>
                </c:pt>
                <c:pt idx="1">
                  <c:v>Early Years Block</c:v>
                </c:pt>
                <c:pt idx="2">
                  <c:v>Both Blocks</c:v>
                </c:pt>
                <c:pt idx="3">
                  <c:v>Other</c:v>
                </c:pt>
              </c:strCache>
            </c:strRef>
          </c:cat>
          <c:val>
            <c:numRef>
              <c:f>Sheet1!$B$2:$B$5</c:f>
              <c:numCache>
                <c:formatCode>General</c:formatCode>
                <c:ptCount val="4"/>
                <c:pt idx="0">
                  <c:v>12</c:v>
                </c:pt>
                <c:pt idx="1">
                  <c:v>10</c:v>
                </c:pt>
                <c:pt idx="2">
                  <c:v>5</c:v>
                </c:pt>
                <c:pt idx="3">
                  <c:v>4</c:v>
                </c:pt>
              </c:numCache>
            </c:numRef>
          </c:val>
        </c:ser>
        <c:dLbls>
          <c:showLegendKey val="0"/>
          <c:showVal val="0"/>
          <c:showCatName val="0"/>
          <c:showSerName val="0"/>
          <c:showPercent val="0"/>
          <c:showBubbleSize val="0"/>
        </c:dLbls>
        <c:gapWidth val="150"/>
        <c:axId val="78075776"/>
        <c:axId val="78077312"/>
      </c:barChart>
      <c:catAx>
        <c:axId val="78075776"/>
        <c:scaling>
          <c:orientation val="minMax"/>
        </c:scaling>
        <c:delete val="0"/>
        <c:axPos val="l"/>
        <c:majorTickMark val="out"/>
        <c:minorTickMark val="none"/>
        <c:tickLblPos val="nextTo"/>
        <c:txPr>
          <a:bodyPr/>
          <a:lstStyle/>
          <a:p>
            <a:pPr>
              <a:defRPr sz="1400" b="1"/>
            </a:pPr>
            <a:endParaRPr lang="en-US"/>
          </a:p>
        </c:txPr>
        <c:crossAx val="78077312"/>
        <c:crosses val="autoZero"/>
        <c:auto val="1"/>
        <c:lblAlgn val="ctr"/>
        <c:lblOffset val="100"/>
        <c:noMultiLvlLbl val="0"/>
      </c:catAx>
      <c:valAx>
        <c:axId val="78077312"/>
        <c:scaling>
          <c:orientation val="minMax"/>
        </c:scaling>
        <c:delete val="0"/>
        <c:axPos val="b"/>
        <c:majorGridlines/>
        <c:numFmt formatCode="General" sourceLinked="1"/>
        <c:majorTickMark val="out"/>
        <c:minorTickMark val="none"/>
        <c:tickLblPos val="nextTo"/>
        <c:crossAx val="78075776"/>
        <c:crosses val="autoZero"/>
        <c:crossBetween val="between"/>
      </c:valAx>
    </c:plotArea>
    <c:legend>
      <c:legendPos val="r"/>
      <c:layout/>
      <c:overlay val="0"/>
    </c:legend>
    <c:plotVisOnly val="1"/>
    <c:dispBlanksAs val="gap"/>
    <c:showDLblsOverMax val="0"/>
  </c:chart>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GB" sz="1800" b="1" i="0" u="none" strike="noStrike" baseline="0" dirty="0" smtClean="0"/>
              <a:t>Same as schools for High Needs including the financial contribution.</a:t>
            </a:r>
            <a:endParaRPr lang="en-US" sz="1800" dirty="0"/>
          </a:p>
        </c:rich>
      </c:tx>
      <c:layout>
        <c:manualLayout>
          <c:xMode val="edge"/>
          <c:yMode val="edge"/>
          <c:x val="0.12682287109944587"/>
          <c:y val="2.3809523809523812E-2"/>
        </c:manualLayout>
      </c:layout>
      <c:overlay val="0"/>
    </c:title>
    <c:autoTitleDeleted val="0"/>
    <c:plotArea>
      <c:layout/>
      <c:pieChart>
        <c:varyColors val="1"/>
        <c:ser>
          <c:idx val="0"/>
          <c:order val="0"/>
          <c:tx>
            <c:strRef>
              <c:f>Sheet1!$B$1</c:f>
              <c:strCache>
                <c:ptCount val="1"/>
                <c:pt idx="0">
                  <c:v>Is the level of support EY providers are expected to provide for children with sensory impairment who have high levels of need the same as for schools, including making a financial contribution towards the cost of a child with high needs or/and a statemen</c:v>
                </c:pt>
              </c:strCache>
            </c:strRef>
          </c:tx>
          <c:dPt>
            <c:idx val="0"/>
            <c:bubble3D val="0"/>
            <c:spPr>
              <a:solidFill>
                <a:srgbClr val="00B050"/>
              </a:solidFill>
            </c:spPr>
          </c:dPt>
          <c:dLbls>
            <c:showLegendKey val="0"/>
            <c:showVal val="1"/>
            <c:showCatName val="0"/>
            <c:showSerName val="0"/>
            <c:showPercent val="0"/>
            <c:showBubbleSize val="0"/>
            <c:showLeaderLines val="1"/>
          </c:dLbls>
          <c:cat>
            <c:strRef>
              <c:f>Sheet1!$A$2:$A$3</c:f>
              <c:strCache>
                <c:ptCount val="2"/>
                <c:pt idx="0">
                  <c:v>Yes</c:v>
                </c:pt>
                <c:pt idx="1">
                  <c:v>No</c:v>
                </c:pt>
              </c:strCache>
            </c:strRef>
          </c:cat>
          <c:val>
            <c:numRef>
              <c:f>Sheet1!$B$2:$B$3</c:f>
              <c:numCache>
                <c:formatCode>General</c:formatCode>
                <c:ptCount val="2"/>
                <c:pt idx="0">
                  <c:v>5</c:v>
                </c:pt>
                <c:pt idx="1">
                  <c:v>13</c:v>
                </c:pt>
              </c:numCache>
            </c:numRef>
          </c:val>
        </c:ser>
        <c:dLbls>
          <c:showLegendKey val="0"/>
          <c:showVal val="0"/>
          <c:showCatName val="0"/>
          <c:showSerName val="0"/>
          <c:showPercent val="0"/>
          <c:showBubbleSize val="0"/>
          <c:showLeaderLines val="1"/>
        </c:dLbls>
        <c:firstSliceAng val="0"/>
      </c:pieChart>
    </c:plotArea>
    <c:legend>
      <c:legendPos val="r"/>
      <c:layout>
        <c:manualLayout>
          <c:xMode val="edge"/>
          <c:yMode val="edge"/>
          <c:x val="0.78028922712291227"/>
          <c:y val="0.47235690758534665"/>
          <c:w val="0.2020738436470022"/>
          <c:h val="0.20576018220082742"/>
        </c:manualLayout>
      </c:layout>
      <c:overlay val="0"/>
      <c:txPr>
        <a:bodyPr/>
        <a:lstStyle/>
        <a:p>
          <a:pPr>
            <a:defRPr sz="1600" b="1"/>
          </a:pPr>
          <a:endParaRPr lang="en-US"/>
        </a:p>
      </c:txPr>
    </c:legend>
    <c:plotVisOnly val="1"/>
    <c:dispBlanksAs val="gap"/>
    <c:showDLblsOverMax val="0"/>
  </c:chart>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800"/>
            </a:pPr>
            <a:r>
              <a:rPr lang="en-US" sz="1800" dirty="0" smtClean="0"/>
              <a:t>Same as for schools for children at SA &amp;</a:t>
            </a:r>
            <a:r>
              <a:rPr lang="en-US" sz="1800" baseline="0" dirty="0" smtClean="0"/>
              <a:t> SA+</a:t>
            </a:r>
            <a:endParaRPr lang="en-US" sz="1800" dirty="0"/>
          </a:p>
        </c:rich>
      </c:tx>
      <c:layout>
        <c:manualLayout>
          <c:xMode val="edge"/>
          <c:yMode val="edge"/>
          <c:x val="0.12682287109944587"/>
          <c:y val="2.3809523809523812E-2"/>
        </c:manualLayout>
      </c:layout>
      <c:overlay val="0"/>
    </c:title>
    <c:autoTitleDeleted val="0"/>
    <c:plotArea>
      <c:layout/>
      <c:pieChart>
        <c:varyColors val="1"/>
        <c:ser>
          <c:idx val="0"/>
          <c:order val="0"/>
          <c:tx>
            <c:strRef>
              <c:f>Sheet1!$B$1</c:f>
              <c:strCache>
                <c:ptCount val="1"/>
                <c:pt idx="0">
                  <c:v>Same as schools for SA and SA+ </c:v>
                </c:pt>
              </c:strCache>
            </c:strRef>
          </c:tx>
          <c:dPt>
            <c:idx val="0"/>
            <c:bubble3D val="0"/>
            <c:spPr>
              <a:solidFill>
                <a:srgbClr val="00B050"/>
              </a:solidFill>
            </c:spPr>
          </c:dPt>
          <c:dLbls>
            <c:showLegendKey val="0"/>
            <c:showVal val="1"/>
            <c:showCatName val="0"/>
            <c:showSerName val="0"/>
            <c:showPercent val="0"/>
            <c:showBubbleSize val="0"/>
            <c:showLeaderLines val="1"/>
          </c:dLbls>
          <c:cat>
            <c:strRef>
              <c:f>Sheet1!$A$2:$A$3</c:f>
              <c:strCache>
                <c:ptCount val="2"/>
                <c:pt idx="0">
                  <c:v>Yes</c:v>
                </c:pt>
                <c:pt idx="1">
                  <c:v>No</c:v>
                </c:pt>
              </c:strCache>
            </c:strRef>
          </c:cat>
          <c:val>
            <c:numRef>
              <c:f>Sheet1!$B$2:$B$3</c:f>
              <c:numCache>
                <c:formatCode>General</c:formatCode>
                <c:ptCount val="2"/>
                <c:pt idx="0">
                  <c:v>9</c:v>
                </c:pt>
                <c:pt idx="1">
                  <c:v>10</c:v>
                </c:pt>
              </c:numCache>
            </c:numRef>
          </c:val>
        </c:ser>
        <c:dLbls>
          <c:showLegendKey val="0"/>
          <c:showVal val="0"/>
          <c:showCatName val="0"/>
          <c:showSerName val="0"/>
          <c:showPercent val="0"/>
          <c:showBubbleSize val="0"/>
          <c:showLeaderLines val="1"/>
        </c:dLbls>
        <c:firstSliceAng val="0"/>
      </c:pieChart>
    </c:plotArea>
    <c:legend>
      <c:legendPos val="r"/>
      <c:layout>
        <c:manualLayout>
          <c:xMode val="edge"/>
          <c:yMode val="edge"/>
          <c:x val="0.74656588916951416"/>
          <c:y val="0.43896068546987183"/>
          <c:w val="0.23456618630218393"/>
          <c:h val="0.23516504881334274"/>
        </c:manualLayout>
      </c:layout>
      <c:overlay val="0"/>
      <c:txPr>
        <a:bodyPr/>
        <a:lstStyle/>
        <a:p>
          <a:pPr>
            <a:defRPr sz="1600"/>
          </a:pPr>
          <a:endParaRPr lang="en-US"/>
        </a:p>
      </c:txPr>
    </c:legend>
    <c:plotVisOnly val="1"/>
    <c:dispBlanksAs val="gap"/>
    <c:showDLblsOverMax val="0"/>
  </c:chart>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Column1</c:v>
                </c:pt>
              </c:strCache>
            </c:strRef>
          </c:tx>
          <c:explosion val="12"/>
          <c:dPt>
            <c:idx val="0"/>
            <c:bubble3D val="0"/>
            <c:spPr>
              <a:solidFill>
                <a:srgbClr val="00B050"/>
              </a:solidFill>
            </c:spPr>
          </c:dPt>
          <c:dPt>
            <c:idx val="1"/>
            <c:bubble3D val="0"/>
            <c:spPr>
              <a:solidFill>
                <a:srgbClr val="FFC000"/>
              </a:solidFill>
            </c:spPr>
          </c:dPt>
          <c:dPt>
            <c:idx val="2"/>
            <c:bubble3D val="0"/>
            <c:spPr>
              <a:solidFill>
                <a:srgbClr val="C0504D"/>
              </a:solidFill>
            </c:spPr>
          </c:dPt>
          <c:dLbls>
            <c:showLegendKey val="0"/>
            <c:showVal val="1"/>
            <c:showCatName val="0"/>
            <c:showSerName val="0"/>
            <c:showPercent val="0"/>
            <c:showBubbleSize val="0"/>
            <c:showLeaderLines val="1"/>
          </c:dLbls>
          <c:cat>
            <c:strRef>
              <c:f>Sheet1!$A$2:$A$4</c:f>
              <c:strCache>
                <c:ptCount val="3"/>
                <c:pt idx="0">
                  <c:v>Yes</c:v>
                </c:pt>
                <c:pt idx="1">
                  <c:v>Don't Know</c:v>
                </c:pt>
                <c:pt idx="2">
                  <c:v>No</c:v>
                </c:pt>
              </c:strCache>
            </c:strRef>
          </c:cat>
          <c:val>
            <c:numRef>
              <c:f>Sheet1!$B$2:$B$4</c:f>
              <c:numCache>
                <c:formatCode>General</c:formatCode>
                <c:ptCount val="3"/>
                <c:pt idx="0">
                  <c:v>8</c:v>
                </c:pt>
                <c:pt idx="1">
                  <c:v>6</c:v>
                </c:pt>
                <c:pt idx="2">
                  <c:v>1</c:v>
                </c:pt>
              </c:numCache>
            </c:numRef>
          </c:val>
        </c:ser>
        <c:dLbls>
          <c:showLegendKey val="0"/>
          <c:showVal val="0"/>
          <c:showCatName val="0"/>
          <c:showSerName val="0"/>
          <c:showPercent val="0"/>
          <c:showBubbleSize val="0"/>
          <c:showLeaderLines val="1"/>
        </c:dLbls>
        <c:firstSliceAng val="0"/>
      </c:pieChart>
    </c:plotArea>
    <c:legend>
      <c:legendPos val="r"/>
      <c:layout/>
      <c:overlay val="0"/>
      <c:txPr>
        <a:bodyPr/>
        <a:lstStyle/>
        <a:p>
          <a:pPr>
            <a:defRPr sz="1800"/>
          </a:pPr>
          <a:endParaRPr lang="en-US"/>
        </a:p>
      </c:txPr>
    </c:legend>
    <c:plotVisOnly val="1"/>
    <c:dispBlanksAs val="gap"/>
    <c:showDLblsOverMax val="0"/>
  </c:chart>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Column1</c:v>
                </c:pt>
              </c:strCache>
            </c:strRef>
          </c:tx>
          <c:dPt>
            <c:idx val="0"/>
            <c:bubble3D val="0"/>
            <c:spPr>
              <a:solidFill>
                <a:srgbClr val="00B050"/>
              </a:solidFill>
            </c:spPr>
          </c:dPt>
          <c:dPt>
            <c:idx val="2"/>
            <c:bubble3D val="0"/>
            <c:spPr>
              <a:solidFill>
                <a:srgbClr val="FFC000"/>
              </a:solidFill>
            </c:spPr>
          </c:dPt>
          <c:dLbls>
            <c:showLegendKey val="0"/>
            <c:showVal val="1"/>
            <c:showCatName val="0"/>
            <c:showSerName val="0"/>
            <c:showPercent val="0"/>
            <c:showBubbleSize val="0"/>
            <c:showLeaderLines val="1"/>
          </c:dLbls>
          <c:cat>
            <c:strRef>
              <c:f>Sheet1!$A$2:$A$4</c:f>
              <c:strCache>
                <c:ptCount val="3"/>
                <c:pt idx="0">
                  <c:v>Yes</c:v>
                </c:pt>
                <c:pt idx="1">
                  <c:v>No</c:v>
                </c:pt>
                <c:pt idx="2">
                  <c:v>Don't Know</c:v>
                </c:pt>
              </c:strCache>
            </c:strRef>
          </c:cat>
          <c:val>
            <c:numRef>
              <c:f>Sheet1!$B$2:$B$4</c:f>
              <c:numCache>
                <c:formatCode>General</c:formatCode>
                <c:ptCount val="3"/>
                <c:pt idx="0">
                  <c:v>3</c:v>
                </c:pt>
                <c:pt idx="1">
                  <c:v>7</c:v>
                </c:pt>
                <c:pt idx="2">
                  <c:v>4</c:v>
                </c:pt>
              </c:numCache>
            </c:numRef>
          </c:val>
        </c:ser>
        <c:dLbls>
          <c:showLegendKey val="0"/>
          <c:showVal val="0"/>
          <c:showCatName val="0"/>
          <c:showSerName val="0"/>
          <c:showPercent val="0"/>
          <c:showBubbleSize val="0"/>
          <c:showLeaderLines val="1"/>
        </c:dLbls>
        <c:firstSliceAng val="0"/>
      </c:pieChart>
    </c:plotArea>
    <c:legend>
      <c:legendPos val="r"/>
      <c:layout/>
      <c:overlay val="0"/>
      <c:txPr>
        <a:bodyPr/>
        <a:lstStyle/>
        <a:p>
          <a:pPr>
            <a:defRPr sz="1800" b="1"/>
          </a:pPr>
          <a:endParaRPr lang="en-US"/>
        </a:p>
      </c:txPr>
    </c:legend>
    <c:plotVisOnly val="1"/>
    <c:dispBlanksAs val="gap"/>
    <c:showDLblsOverMax val="0"/>
  </c:chart>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079778D-D7DD-4872-A983-45BBE49D1D88}" type="datetimeFigureOut">
              <a:rPr lang="en-GB" smtClean="0"/>
              <a:t>29/04/2014</a:t>
            </a:fld>
            <a:endParaRPr lang="en-GB"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216B3B3-955B-4754-A443-47F582719086}" type="slidenum">
              <a:rPr lang="en-GB" smtClean="0"/>
              <a:t>‹#›</a:t>
            </a:fld>
            <a:endParaRPr lang="en-GB" dirty="0"/>
          </a:p>
        </p:txBody>
      </p:sp>
    </p:spTree>
    <p:extLst>
      <p:ext uri="{BB962C8B-B14F-4D97-AF65-F5344CB8AC3E}">
        <p14:creationId xmlns:p14="http://schemas.microsoft.com/office/powerpoint/2010/main" val="33937748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16B3B3-955B-4754-A443-47F582719086}" type="slidenum">
              <a:rPr lang="en-GB" smtClean="0"/>
              <a:t>12</a:t>
            </a:fld>
            <a:endParaRPr lang="en-GB" dirty="0"/>
          </a:p>
        </p:txBody>
      </p:sp>
    </p:spTree>
    <p:extLst>
      <p:ext uri="{BB962C8B-B14F-4D97-AF65-F5344CB8AC3E}">
        <p14:creationId xmlns:p14="http://schemas.microsoft.com/office/powerpoint/2010/main" val="9011908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685800" y="2130425"/>
            <a:ext cx="7772400" cy="1470025"/>
          </a:xfrm>
        </p:spPr>
        <p:txBody>
          <a:bodyPr/>
          <a:lstStyle>
            <a:lvl1pPr algn="ctr">
              <a:defRPr b="1"/>
            </a:lvl1pPr>
          </a:lstStyle>
          <a:p>
            <a:pPr lvl="0"/>
            <a:r>
              <a:rPr lang="en-US" altLang="en-US" noProof="0" smtClean="0"/>
              <a:t>Click to edit Master title style</a:t>
            </a:r>
            <a:endParaRPr lang="en-GB" altLang="en-US" noProof="0" smtClean="0"/>
          </a:p>
        </p:txBody>
      </p:sp>
      <p:sp>
        <p:nvSpPr>
          <p:cNvPr id="6147" name="Rectangle 3"/>
          <p:cNvSpPr>
            <a:spLocks noGrp="1" noChangeArrowheads="1"/>
          </p:cNvSpPr>
          <p:nvPr>
            <p:ph type="subTitle" idx="1"/>
          </p:nvPr>
        </p:nvSpPr>
        <p:spPr>
          <a:xfrm>
            <a:off x="1371600" y="3886200"/>
            <a:ext cx="6400800" cy="982663"/>
          </a:xfrm>
        </p:spPr>
        <p:txBody>
          <a:bodyPr/>
          <a:lstStyle>
            <a:lvl1pPr marL="0" indent="0" algn="ctr">
              <a:buFontTx/>
              <a:buNone/>
              <a:defRPr/>
            </a:lvl1pPr>
          </a:lstStyle>
          <a:p>
            <a:pPr lvl="0"/>
            <a:r>
              <a:rPr lang="en-US" altLang="en-US" noProof="0" smtClean="0"/>
              <a:t>Click to edit Master subtitle style</a:t>
            </a:r>
            <a:endParaRPr lang="en-GB" altLang="en-US" noProof="0" smtClean="0"/>
          </a:p>
        </p:txBody>
      </p:sp>
      <p:pic>
        <p:nvPicPr>
          <p:cNvPr id="6148" name="Picture 4" descr="NATSIP-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613" y="404813"/>
            <a:ext cx="5184775" cy="1585912"/>
          </a:xfrm>
          <a:prstGeom prst="rect">
            <a:avLst/>
          </a:prstGeom>
          <a:noFill/>
          <a:extLst>
            <a:ext uri="{909E8E84-426E-40DD-AFC4-6F175D3DCCD1}">
              <a14:hiddenFill xmlns:a14="http://schemas.microsoft.com/office/drawing/2010/main">
                <a:solidFill>
                  <a:srgbClr val="FFFFFF"/>
                </a:solidFill>
              </a14:hiddenFill>
            </a:ext>
          </a:extLst>
        </p:spPr>
      </p:pic>
      <p:sp>
        <p:nvSpPr>
          <p:cNvPr id="6152" name="Freeform 8"/>
          <p:cNvSpPr>
            <a:spLocks/>
          </p:cNvSpPr>
          <p:nvPr/>
        </p:nvSpPr>
        <p:spPr bwMode="auto">
          <a:xfrm>
            <a:off x="0" y="5307013"/>
            <a:ext cx="9161463" cy="714375"/>
          </a:xfrm>
          <a:custGeom>
            <a:avLst/>
            <a:gdLst>
              <a:gd name="T0" fmla="*/ 0 w 5771"/>
              <a:gd name="T1" fmla="*/ 183 h 450"/>
              <a:gd name="T2" fmla="*/ 0 w 5771"/>
              <a:gd name="T3" fmla="*/ 442 h 450"/>
              <a:gd name="T4" fmla="*/ 5771 w 5771"/>
              <a:gd name="T5" fmla="*/ 450 h 450"/>
              <a:gd name="T6" fmla="*/ 5768 w 5771"/>
              <a:gd name="T7" fmla="*/ 0 h 450"/>
              <a:gd name="T8" fmla="*/ 0 w 5771"/>
              <a:gd name="T9" fmla="*/ 183 h 450"/>
            </a:gdLst>
            <a:ahLst/>
            <a:cxnLst>
              <a:cxn ang="0">
                <a:pos x="T0" y="T1"/>
              </a:cxn>
              <a:cxn ang="0">
                <a:pos x="T2" y="T3"/>
              </a:cxn>
              <a:cxn ang="0">
                <a:pos x="T4" y="T5"/>
              </a:cxn>
              <a:cxn ang="0">
                <a:pos x="T6" y="T7"/>
              </a:cxn>
              <a:cxn ang="0">
                <a:pos x="T8" y="T9"/>
              </a:cxn>
            </a:cxnLst>
            <a:rect l="0" t="0" r="r" b="b"/>
            <a:pathLst>
              <a:path w="5771" h="450">
                <a:moveTo>
                  <a:pt x="0" y="183"/>
                </a:moveTo>
                <a:lnTo>
                  <a:pt x="0" y="442"/>
                </a:lnTo>
                <a:lnTo>
                  <a:pt x="5771" y="450"/>
                </a:lnTo>
                <a:lnTo>
                  <a:pt x="5768" y="0"/>
                </a:lnTo>
                <a:lnTo>
                  <a:pt x="0" y="183"/>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3861972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38635355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68313" y="1628775"/>
            <a:ext cx="4038600" cy="36004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59313" y="1628775"/>
            <a:ext cx="4038600" cy="36004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14528113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34670829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Tree>
    <p:extLst>
      <p:ext uri="{BB962C8B-B14F-4D97-AF65-F5344CB8AC3E}">
        <p14:creationId xmlns:p14="http://schemas.microsoft.com/office/powerpoint/2010/main" val="5677163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15251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5933741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smtClean="0"/>
              <a:t>Click icon to add picture</a:t>
            </a:r>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4961775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2640205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0513" y="260350"/>
            <a:ext cx="2057400" cy="49688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68313" y="260350"/>
            <a:ext cx="6019800" cy="49688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Tree>
    <p:extLst>
      <p:ext uri="{BB962C8B-B14F-4D97-AF65-F5344CB8AC3E}">
        <p14:creationId xmlns:p14="http://schemas.microsoft.com/office/powerpoint/2010/main" val="28580522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8313" y="260350"/>
            <a:ext cx="8207375"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Rectangle 3"/>
          <p:cNvSpPr>
            <a:spLocks noGrp="1" noChangeArrowheads="1"/>
          </p:cNvSpPr>
          <p:nvPr>
            <p:ph type="body" idx="1"/>
          </p:nvPr>
        </p:nvSpPr>
        <p:spPr bwMode="auto">
          <a:xfrm>
            <a:off x="468313" y="1628775"/>
            <a:ext cx="8229600" cy="3600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pic>
        <p:nvPicPr>
          <p:cNvPr id="1031" name="Picture 7" descr="NATSIP-LOGO"/>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3025" y="5300663"/>
            <a:ext cx="1546225" cy="473075"/>
          </a:xfrm>
          <a:prstGeom prst="rect">
            <a:avLst/>
          </a:prstGeom>
          <a:noFill/>
          <a:extLst>
            <a:ext uri="{909E8E84-426E-40DD-AFC4-6F175D3DCCD1}">
              <a14:hiddenFill xmlns:a14="http://schemas.microsoft.com/office/drawing/2010/main">
                <a:solidFill>
                  <a:srgbClr val="FFFFFF"/>
                </a:solidFill>
              </a14:hiddenFill>
            </a:ext>
          </a:extLst>
        </p:spPr>
      </p:pic>
      <p:sp>
        <p:nvSpPr>
          <p:cNvPr id="1032" name="Freeform 8"/>
          <p:cNvSpPr>
            <a:spLocks/>
          </p:cNvSpPr>
          <p:nvPr/>
        </p:nvSpPr>
        <p:spPr bwMode="auto">
          <a:xfrm>
            <a:off x="-4763" y="5537200"/>
            <a:ext cx="9148763" cy="484188"/>
          </a:xfrm>
          <a:custGeom>
            <a:avLst/>
            <a:gdLst>
              <a:gd name="T0" fmla="*/ 0 w 5763"/>
              <a:gd name="T1" fmla="*/ 211 h 305"/>
              <a:gd name="T2" fmla="*/ 0 w 5763"/>
              <a:gd name="T3" fmla="*/ 305 h 305"/>
              <a:gd name="T4" fmla="*/ 5763 w 5763"/>
              <a:gd name="T5" fmla="*/ 300 h 305"/>
              <a:gd name="T6" fmla="*/ 5763 w 5763"/>
              <a:gd name="T7" fmla="*/ 0 h 305"/>
              <a:gd name="T8" fmla="*/ 0 w 5763"/>
              <a:gd name="T9" fmla="*/ 211 h 305"/>
            </a:gdLst>
            <a:ahLst/>
            <a:cxnLst>
              <a:cxn ang="0">
                <a:pos x="T0" y="T1"/>
              </a:cxn>
              <a:cxn ang="0">
                <a:pos x="T2" y="T3"/>
              </a:cxn>
              <a:cxn ang="0">
                <a:pos x="T4" y="T5"/>
              </a:cxn>
              <a:cxn ang="0">
                <a:pos x="T6" y="T7"/>
              </a:cxn>
              <a:cxn ang="0">
                <a:pos x="T8" y="T9"/>
              </a:cxn>
            </a:cxnLst>
            <a:rect l="0" t="0" r="r" b="b"/>
            <a:pathLst>
              <a:path w="5763" h="305">
                <a:moveTo>
                  <a:pt x="0" y="211"/>
                </a:moveTo>
                <a:lnTo>
                  <a:pt x="0" y="305"/>
                </a:lnTo>
                <a:lnTo>
                  <a:pt x="5763" y="300"/>
                </a:lnTo>
                <a:lnTo>
                  <a:pt x="5763" y="0"/>
                </a:lnTo>
                <a:lnTo>
                  <a:pt x="0" y="211"/>
                </a:lnTo>
                <a:close/>
              </a:path>
            </a:pathLst>
          </a:custGeom>
          <a:solidFill>
            <a:srgbClr val="ED1B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1" fontAlgn="base" hangingPunct="1">
        <a:spcBef>
          <a:spcPct val="0"/>
        </a:spcBef>
        <a:spcAft>
          <a:spcPct val="0"/>
        </a:spcAft>
        <a:defRPr sz="4400">
          <a:solidFill>
            <a:schemeClr val="tx2"/>
          </a:solidFill>
          <a:latin typeface="+mj-lt"/>
          <a:ea typeface="+mj-ea"/>
          <a:cs typeface="+mj-cs"/>
        </a:defRPr>
      </a:lvl1pPr>
      <a:lvl2pPr algn="l" rtl="0" eaLnBrk="1" fontAlgn="base" hangingPunct="1">
        <a:spcBef>
          <a:spcPct val="0"/>
        </a:spcBef>
        <a:spcAft>
          <a:spcPct val="0"/>
        </a:spcAft>
        <a:defRPr sz="4400">
          <a:solidFill>
            <a:schemeClr val="tx2"/>
          </a:solidFill>
          <a:latin typeface="Calibri" pitchFamily="34" charset="0"/>
          <a:cs typeface="Arial" charset="0"/>
        </a:defRPr>
      </a:lvl2pPr>
      <a:lvl3pPr algn="l" rtl="0" eaLnBrk="1" fontAlgn="base" hangingPunct="1">
        <a:spcBef>
          <a:spcPct val="0"/>
        </a:spcBef>
        <a:spcAft>
          <a:spcPct val="0"/>
        </a:spcAft>
        <a:defRPr sz="4400">
          <a:solidFill>
            <a:schemeClr val="tx2"/>
          </a:solidFill>
          <a:latin typeface="Calibri" pitchFamily="34" charset="0"/>
          <a:cs typeface="Arial" charset="0"/>
        </a:defRPr>
      </a:lvl3pPr>
      <a:lvl4pPr algn="l" rtl="0" eaLnBrk="1" fontAlgn="base" hangingPunct="1">
        <a:spcBef>
          <a:spcPct val="0"/>
        </a:spcBef>
        <a:spcAft>
          <a:spcPct val="0"/>
        </a:spcAft>
        <a:defRPr sz="4400">
          <a:solidFill>
            <a:schemeClr val="tx2"/>
          </a:solidFill>
          <a:latin typeface="Calibri" pitchFamily="34" charset="0"/>
          <a:cs typeface="Arial" charset="0"/>
        </a:defRPr>
      </a:lvl4pPr>
      <a:lvl5pPr algn="l" rtl="0" eaLnBrk="1" fontAlgn="base" hangingPunct="1">
        <a:spcBef>
          <a:spcPct val="0"/>
        </a:spcBef>
        <a:spcAft>
          <a:spcPct val="0"/>
        </a:spcAft>
        <a:defRPr sz="4400">
          <a:solidFill>
            <a:schemeClr val="tx2"/>
          </a:solidFill>
          <a:latin typeface="Calibri" pitchFamily="34" charset="0"/>
          <a:cs typeface="Arial" charset="0"/>
        </a:defRPr>
      </a:lvl5pPr>
      <a:lvl6pPr marL="457200" algn="l" rtl="0" eaLnBrk="1" fontAlgn="base" hangingPunct="1">
        <a:spcBef>
          <a:spcPct val="0"/>
        </a:spcBef>
        <a:spcAft>
          <a:spcPct val="0"/>
        </a:spcAft>
        <a:defRPr sz="4400">
          <a:solidFill>
            <a:schemeClr val="tx2"/>
          </a:solidFill>
          <a:latin typeface="Calibri" pitchFamily="34" charset="0"/>
          <a:cs typeface="Arial" charset="0"/>
        </a:defRPr>
      </a:lvl6pPr>
      <a:lvl7pPr marL="914400" algn="l" rtl="0" eaLnBrk="1" fontAlgn="base" hangingPunct="1">
        <a:spcBef>
          <a:spcPct val="0"/>
        </a:spcBef>
        <a:spcAft>
          <a:spcPct val="0"/>
        </a:spcAft>
        <a:defRPr sz="4400">
          <a:solidFill>
            <a:schemeClr val="tx2"/>
          </a:solidFill>
          <a:latin typeface="Calibri" pitchFamily="34" charset="0"/>
          <a:cs typeface="Arial" charset="0"/>
        </a:defRPr>
      </a:lvl7pPr>
      <a:lvl8pPr marL="1371600" algn="l" rtl="0" eaLnBrk="1" fontAlgn="base" hangingPunct="1">
        <a:spcBef>
          <a:spcPct val="0"/>
        </a:spcBef>
        <a:spcAft>
          <a:spcPct val="0"/>
        </a:spcAft>
        <a:defRPr sz="4400">
          <a:solidFill>
            <a:schemeClr val="tx2"/>
          </a:solidFill>
          <a:latin typeface="Calibri" pitchFamily="34" charset="0"/>
          <a:cs typeface="Arial" charset="0"/>
        </a:defRPr>
      </a:lvl8pPr>
      <a:lvl9pPr marL="1828800" algn="l" rtl="0" eaLnBrk="1" fontAlgn="base" hangingPunct="1">
        <a:spcBef>
          <a:spcPct val="0"/>
        </a:spcBef>
        <a:spcAft>
          <a:spcPct val="0"/>
        </a:spcAft>
        <a:defRPr sz="4400">
          <a:solidFill>
            <a:schemeClr val="tx2"/>
          </a:solidFill>
          <a:latin typeface="Calibri" pitchFamily="34"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ctrTitle"/>
          </p:nvPr>
        </p:nvSpPr>
        <p:spPr/>
        <p:txBody>
          <a:bodyPr/>
          <a:lstStyle/>
          <a:p>
            <a:r>
              <a:rPr lang="en-US" altLang="en-US" dirty="0" smtClean="0"/>
              <a:t>SEN Funding </a:t>
            </a:r>
            <a:br>
              <a:rPr lang="en-US" altLang="en-US" dirty="0" smtClean="0"/>
            </a:br>
            <a:endParaRPr lang="en-US" altLang="en-US" dirty="0"/>
          </a:p>
        </p:txBody>
      </p:sp>
      <p:sp>
        <p:nvSpPr>
          <p:cNvPr id="36867" name="Rectangle 3"/>
          <p:cNvSpPr>
            <a:spLocks noGrp="1" noChangeArrowheads="1"/>
          </p:cNvSpPr>
          <p:nvPr>
            <p:ph type="subTitle" idx="1"/>
          </p:nvPr>
        </p:nvSpPr>
        <p:spPr>
          <a:xfrm>
            <a:off x="1371600" y="3501008"/>
            <a:ext cx="6400800" cy="1800200"/>
          </a:xfrm>
        </p:spPr>
        <p:txBody>
          <a:bodyPr/>
          <a:lstStyle/>
          <a:p>
            <a:r>
              <a:rPr lang="en-US" altLang="en-US" dirty="0" smtClean="0"/>
              <a:t>Brian Gale</a:t>
            </a:r>
          </a:p>
          <a:p>
            <a:r>
              <a:rPr lang="en-US" altLang="en-US" dirty="0" smtClean="0"/>
              <a:t>Director of Policy and Campaigns</a:t>
            </a:r>
          </a:p>
          <a:p>
            <a:r>
              <a:rPr lang="en-US" altLang="en-US" dirty="0" smtClean="0"/>
              <a:t>National Deaf Children’s Society</a:t>
            </a:r>
            <a:endParaRPr lang="en-US" alt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Outline </a:t>
            </a:r>
            <a:endParaRPr lang="en-GB" b="1" dirty="0"/>
          </a:p>
        </p:txBody>
      </p:sp>
      <p:sp>
        <p:nvSpPr>
          <p:cNvPr id="3" name="Content Placeholder 2"/>
          <p:cNvSpPr>
            <a:spLocks noGrp="1"/>
          </p:cNvSpPr>
          <p:nvPr>
            <p:ph idx="1"/>
          </p:nvPr>
        </p:nvSpPr>
        <p:spPr/>
        <p:txBody>
          <a:bodyPr/>
          <a:lstStyle/>
          <a:p>
            <a:r>
              <a:rPr lang="en-GB" b="1" dirty="0" smtClean="0"/>
              <a:t>How  LAs are funded </a:t>
            </a:r>
          </a:p>
          <a:p>
            <a:pPr marL="0" indent="0">
              <a:buNone/>
            </a:pPr>
            <a:endParaRPr lang="en-GB" b="1" dirty="0" smtClean="0"/>
          </a:p>
          <a:p>
            <a:r>
              <a:rPr lang="en-GB" b="1" dirty="0" smtClean="0"/>
              <a:t>How sensory  support services are funded</a:t>
            </a:r>
          </a:p>
          <a:p>
            <a:pPr marL="0" indent="0">
              <a:buNone/>
            </a:pPr>
            <a:endParaRPr lang="en-GB" b="1" dirty="0" smtClean="0"/>
          </a:p>
          <a:p>
            <a:r>
              <a:rPr lang="en-GB" b="1" dirty="0" smtClean="0"/>
              <a:t>How education are providers funded</a:t>
            </a:r>
            <a:endParaRPr lang="en-GB" b="1" dirty="0"/>
          </a:p>
        </p:txBody>
      </p:sp>
    </p:spTree>
    <p:extLst>
      <p:ext uri="{BB962C8B-B14F-4D97-AF65-F5344CB8AC3E}">
        <p14:creationId xmlns:p14="http://schemas.microsoft.com/office/powerpoint/2010/main" val="1706401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468313" y="836712"/>
            <a:ext cx="8207375" cy="3240360"/>
          </a:xfrm>
        </p:spPr>
        <p:txBody>
          <a:bodyPr/>
          <a:lstStyle/>
          <a:p>
            <a:pPr algn="ctr"/>
            <a:r>
              <a:rPr lang="en-GB" dirty="0" smtClean="0"/>
              <a:t>Local Authority Funding</a:t>
            </a:r>
            <a:endParaRPr lang="en-GB" dirty="0"/>
          </a:p>
        </p:txBody>
      </p:sp>
      <p:sp>
        <p:nvSpPr>
          <p:cNvPr id="2" name="Content Placeholder 1"/>
          <p:cNvSpPr>
            <a:spLocks noGrp="1"/>
          </p:cNvSpPr>
          <p:nvPr>
            <p:ph idx="1"/>
          </p:nvPr>
        </p:nvSpPr>
        <p:spPr/>
        <p:txBody>
          <a:bodyPr/>
          <a:lstStyle/>
          <a:p>
            <a:pPr marL="0" indent="0">
              <a:buNone/>
            </a:pPr>
            <a:r>
              <a:rPr lang="en-GB" dirty="0" smtClean="0"/>
              <a:t> </a:t>
            </a:r>
            <a:endParaRPr lang="en-GB" dirty="0"/>
          </a:p>
        </p:txBody>
      </p:sp>
    </p:spTree>
    <p:extLst>
      <p:ext uri="{BB962C8B-B14F-4D97-AF65-F5344CB8AC3E}">
        <p14:creationId xmlns:p14="http://schemas.microsoft.com/office/powerpoint/2010/main" val="13781263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
            </a:r>
            <a:br>
              <a:rPr lang="en-GB" b="1" dirty="0" smtClean="0"/>
            </a:br>
            <a:r>
              <a:rPr lang="en-GB" b="1" dirty="0" smtClean="0"/>
              <a:t>Dedicated </a:t>
            </a:r>
            <a:r>
              <a:rPr lang="en-GB" b="1" dirty="0"/>
              <a:t>Schools Grant</a:t>
            </a:r>
            <a:r>
              <a:rPr lang="en-GB" dirty="0"/>
              <a:t> (ring fenced):</a:t>
            </a:r>
            <a:br>
              <a:rPr lang="en-GB" dirty="0"/>
            </a:br>
            <a:endParaRPr lang="en-GB" b="1" dirty="0"/>
          </a:p>
        </p:txBody>
      </p:sp>
      <p:sp>
        <p:nvSpPr>
          <p:cNvPr id="3" name="Content Placeholder 2"/>
          <p:cNvSpPr>
            <a:spLocks noGrp="1"/>
          </p:cNvSpPr>
          <p:nvPr>
            <p:ph idx="1"/>
          </p:nvPr>
        </p:nvSpPr>
        <p:spPr>
          <a:xfrm>
            <a:off x="468313" y="1772815"/>
            <a:ext cx="8229600" cy="3456409"/>
          </a:xfrm>
        </p:spPr>
        <p:txBody>
          <a:bodyPr/>
          <a:lstStyle/>
          <a:p>
            <a:r>
              <a:rPr lang="en-GB" sz="4000" dirty="0" smtClean="0"/>
              <a:t>Early Years Block</a:t>
            </a:r>
          </a:p>
          <a:p>
            <a:r>
              <a:rPr lang="en-GB" sz="4000" dirty="0" smtClean="0"/>
              <a:t>Schools Block</a:t>
            </a:r>
          </a:p>
          <a:p>
            <a:r>
              <a:rPr lang="en-GB" sz="4000" dirty="0" smtClean="0"/>
              <a:t>High Needs Block (SEN </a:t>
            </a:r>
            <a:r>
              <a:rPr lang="en-GB" sz="4000" dirty="0" smtClean="0">
                <a:solidFill>
                  <a:srgbClr val="FF0000"/>
                </a:solidFill>
              </a:rPr>
              <a:t>0-25 years</a:t>
            </a:r>
            <a:r>
              <a:rPr lang="en-GB" sz="4000" dirty="0" smtClean="0"/>
              <a:t>)</a:t>
            </a:r>
            <a:endParaRPr lang="en-GB" sz="4000" dirty="0"/>
          </a:p>
          <a:p>
            <a:pPr marL="0" indent="0">
              <a:buNone/>
            </a:pPr>
            <a:r>
              <a:rPr lang="en-GB" sz="4000" dirty="0" smtClean="0"/>
              <a:t>(Each block not ring fenced)</a:t>
            </a:r>
            <a:endParaRPr lang="en-GB" sz="4000" dirty="0"/>
          </a:p>
        </p:txBody>
      </p:sp>
    </p:spTree>
    <p:extLst>
      <p:ext uri="{BB962C8B-B14F-4D97-AF65-F5344CB8AC3E}">
        <p14:creationId xmlns:p14="http://schemas.microsoft.com/office/powerpoint/2010/main" val="186193024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HNB pays for:</a:t>
            </a:r>
            <a:endParaRPr lang="en-GB" b="1" dirty="0"/>
          </a:p>
        </p:txBody>
      </p:sp>
      <p:sp>
        <p:nvSpPr>
          <p:cNvPr id="3" name="Content Placeholder 2"/>
          <p:cNvSpPr>
            <a:spLocks noGrp="1"/>
          </p:cNvSpPr>
          <p:nvPr>
            <p:ph idx="1"/>
          </p:nvPr>
        </p:nvSpPr>
        <p:spPr/>
        <p:txBody>
          <a:bodyPr/>
          <a:lstStyle/>
          <a:p>
            <a:r>
              <a:rPr lang="en-GB" sz="3600" dirty="0" smtClean="0"/>
              <a:t>Specialist SEN support services</a:t>
            </a:r>
          </a:p>
          <a:p>
            <a:r>
              <a:rPr lang="en-GB" sz="3600" dirty="0" smtClean="0"/>
              <a:t>Additional support in mainstream EY settings, schools, FE (but schools and FE pay first £6,000)</a:t>
            </a:r>
          </a:p>
          <a:p>
            <a:r>
              <a:rPr lang="en-GB" sz="3600" dirty="0" smtClean="0"/>
              <a:t>Commissioning of specialist </a:t>
            </a:r>
            <a:r>
              <a:rPr lang="en-GB" sz="3600" dirty="0" smtClean="0"/>
              <a:t>provision</a:t>
            </a:r>
          </a:p>
          <a:p>
            <a:r>
              <a:rPr lang="en-GB" sz="3600" dirty="0" smtClean="0"/>
              <a:t>Personal education budgets</a:t>
            </a:r>
            <a:endParaRPr lang="en-GB" sz="3600" dirty="0" smtClean="0"/>
          </a:p>
          <a:p>
            <a:pPr>
              <a:buNone/>
            </a:pPr>
            <a:endParaRPr lang="en-GB" dirty="0"/>
          </a:p>
        </p:txBody>
      </p:sp>
    </p:spTree>
    <p:extLst>
      <p:ext uri="{BB962C8B-B14F-4D97-AF65-F5344CB8AC3E}">
        <p14:creationId xmlns:p14="http://schemas.microsoft.com/office/powerpoint/2010/main" val="85877384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Some issues:</a:t>
            </a:r>
            <a:endParaRPr lang="en-GB" dirty="0"/>
          </a:p>
        </p:txBody>
      </p:sp>
      <p:sp>
        <p:nvSpPr>
          <p:cNvPr id="3" name="Content Placeholder 2"/>
          <p:cNvSpPr>
            <a:spLocks noGrp="1"/>
          </p:cNvSpPr>
          <p:nvPr>
            <p:ph idx="1"/>
          </p:nvPr>
        </p:nvSpPr>
        <p:spPr/>
        <p:txBody>
          <a:bodyPr/>
          <a:lstStyle/>
          <a:p>
            <a:r>
              <a:rPr lang="en-GB" dirty="0" smtClean="0"/>
              <a:t>Demographic pressures on the High Needs Block</a:t>
            </a:r>
          </a:p>
          <a:p>
            <a:r>
              <a:rPr lang="en-GB" dirty="0" smtClean="0"/>
              <a:t>Ability to use the schools block to offset pressures in post 16 high needs</a:t>
            </a:r>
          </a:p>
          <a:p>
            <a:r>
              <a:rPr lang="en-GB" dirty="0" smtClean="0"/>
              <a:t>HNB allocation to LAs is historic and not based on analysis of relative need</a:t>
            </a:r>
          </a:p>
          <a:p>
            <a:endParaRPr lang="en-GB" dirty="0" smtClean="0"/>
          </a:p>
          <a:p>
            <a:endParaRPr lang="en-GB" dirty="0"/>
          </a:p>
        </p:txBody>
      </p:sp>
    </p:spTree>
    <p:extLst>
      <p:ext uri="{BB962C8B-B14F-4D97-AF65-F5344CB8AC3E}">
        <p14:creationId xmlns:p14="http://schemas.microsoft.com/office/powerpoint/2010/main" val="8441563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b="1" dirty="0" smtClean="0"/>
              <a:t> </a:t>
            </a:r>
            <a:endParaRPr lang="en-GB" b="1" dirty="0"/>
          </a:p>
        </p:txBody>
      </p:sp>
      <p:sp>
        <p:nvSpPr>
          <p:cNvPr id="5" name="Content Placeholder 4"/>
          <p:cNvSpPr>
            <a:spLocks noGrp="1"/>
          </p:cNvSpPr>
          <p:nvPr>
            <p:ph idx="1"/>
          </p:nvPr>
        </p:nvSpPr>
        <p:spPr/>
        <p:txBody>
          <a:bodyPr/>
          <a:lstStyle/>
          <a:p>
            <a:endParaRPr lang="en-GB" dirty="0" smtClean="0"/>
          </a:p>
          <a:p>
            <a:pPr marL="0" indent="0" algn="ctr">
              <a:buNone/>
            </a:pPr>
            <a:r>
              <a:rPr lang="en-GB" b="1" dirty="0" smtClean="0"/>
              <a:t>	</a:t>
            </a:r>
            <a:r>
              <a:rPr lang="en-GB" sz="4800" b="1" dirty="0" smtClean="0"/>
              <a:t>Funding for Specialist SI Support </a:t>
            </a:r>
            <a:r>
              <a:rPr lang="en-GB" sz="4800" b="1" dirty="0"/>
              <a:t>Services</a:t>
            </a:r>
            <a:endParaRPr lang="en-GB" sz="4800" dirty="0"/>
          </a:p>
        </p:txBody>
      </p:sp>
    </p:spTree>
    <p:extLst>
      <p:ext uri="{BB962C8B-B14F-4D97-AF65-F5344CB8AC3E}">
        <p14:creationId xmlns:p14="http://schemas.microsoft.com/office/powerpoint/2010/main" val="39019564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468313" y="260350"/>
            <a:ext cx="8207375" cy="432346"/>
          </a:xfrm>
        </p:spPr>
        <p:txBody>
          <a:bodyPr/>
          <a:lstStyle/>
          <a:p>
            <a:r>
              <a:rPr lang="en-GB" dirty="0" smtClean="0"/>
              <a:t> </a:t>
            </a:r>
            <a:endParaRPr lang="en-GB" dirty="0"/>
          </a:p>
        </p:txBody>
      </p:sp>
      <p:sp>
        <p:nvSpPr>
          <p:cNvPr id="6" name="Content Placeholder 5"/>
          <p:cNvSpPr>
            <a:spLocks noGrp="1"/>
          </p:cNvSpPr>
          <p:nvPr>
            <p:ph idx="1"/>
          </p:nvPr>
        </p:nvSpPr>
        <p:spPr>
          <a:xfrm>
            <a:off x="468313" y="980728"/>
            <a:ext cx="8229600" cy="4248497"/>
          </a:xfrm>
        </p:spPr>
        <p:txBody>
          <a:bodyPr/>
          <a:lstStyle/>
          <a:p>
            <a:r>
              <a:rPr lang="en-GB" sz="3600" dirty="0"/>
              <a:t>All of the current funding for support services can be retained centrally in the HNB irrespective of whether pupils have statement or not and irrespective of whether they are high needs or </a:t>
            </a:r>
            <a:r>
              <a:rPr lang="en-GB" sz="3600" dirty="0" smtClean="0"/>
              <a:t>not and irrespective of the type of school . </a:t>
            </a:r>
            <a:r>
              <a:rPr lang="en-GB" sz="3600" dirty="0"/>
              <a:t>This:.....</a:t>
            </a:r>
          </a:p>
          <a:p>
            <a:pPr marL="0" indent="0">
              <a:buNone/>
            </a:pPr>
            <a:endParaRPr lang="en-GB" dirty="0"/>
          </a:p>
        </p:txBody>
      </p:sp>
    </p:spTree>
    <p:extLst>
      <p:ext uri="{BB962C8B-B14F-4D97-AF65-F5344CB8AC3E}">
        <p14:creationId xmlns:p14="http://schemas.microsoft.com/office/powerpoint/2010/main" val="15652033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260350"/>
            <a:ext cx="8207375" cy="288330"/>
          </a:xfrm>
        </p:spPr>
        <p:txBody>
          <a:bodyPr/>
          <a:lstStyle/>
          <a:p>
            <a:r>
              <a:rPr lang="en-GB" dirty="0" smtClean="0"/>
              <a:t> </a:t>
            </a:r>
            <a:endParaRPr lang="en-GB" dirty="0"/>
          </a:p>
        </p:txBody>
      </p:sp>
      <p:sp>
        <p:nvSpPr>
          <p:cNvPr id="3" name="Content Placeholder 2"/>
          <p:cNvSpPr>
            <a:spLocks noGrp="1"/>
          </p:cNvSpPr>
          <p:nvPr>
            <p:ph idx="1"/>
          </p:nvPr>
        </p:nvSpPr>
        <p:spPr>
          <a:xfrm>
            <a:off x="468313" y="908720"/>
            <a:ext cx="8229600" cy="4320505"/>
          </a:xfrm>
        </p:spPr>
        <p:txBody>
          <a:bodyPr/>
          <a:lstStyle/>
          <a:p>
            <a:pPr marL="514350" indent="-514350">
              <a:buAutoNum type="alphaLcParenR"/>
            </a:pPr>
            <a:r>
              <a:rPr lang="en-GB" dirty="0"/>
              <a:t>Enables LAs to work preventatively</a:t>
            </a:r>
          </a:p>
          <a:p>
            <a:pPr marL="514350" indent="-514350">
              <a:buAutoNum type="alphaLcParenR"/>
            </a:pPr>
            <a:r>
              <a:rPr lang="en-GB" dirty="0" smtClean="0"/>
              <a:t>Reduces </a:t>
            </a:r>
            <a:r>
              <a:rPr lang="en-GB" dirty="0"/>
              <a:t>perverse incentive to go for statutory assessment</a:t>
            </a:r>
          </a:p>
          <a:p>
            <a:pPr marL="514350" indent="-514350">
              <a:buAutoNum type="alphaLcParenR"/>
            </a:pPr>
            <a:r>
              <a:rPr lang="en-GB" dirty="0" smtClean="0"/>
              <a:t>Recognises </a:t>
            </a:r>
            <a:r>
              <a:rPr lang="en-GB" dirty="0"/>
              <a:t>that for low incidence needs that delegation using a funding formula cannot reflect the true distribution of need between schools </a:t>
            </a:r>
          </a:p>
          <a:p>
            <a:endParaRPr lang="en-GB" dirty="0"/>
          </a:p>
        </p:txBody>
      </p:sp>
    </p:spTree>
    <p:extLst>
      <p:ext uri="{BB962C8B-B14F-4D97-AF65-F5344CB8AC3E}">
        <p14:creationId xmlns:p14="http://schemas.microsoft.com/office/powerpoint/2010/main" val="22545955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Issues</a:t>
            </a:r>
            <a:endParaRPr lang="en-GB" b="1" dirty="0"/>
          </a:p>
        </p:txBody>
      </p:sp>
      <p:sp>
        <p:nvSpPr>
          <p:cNvPr id="3" name="Content Placeholder 2"/>
          <p:cNvSpPr>
            <a:spLocks noGrp="1"/>
          </p:cNvSpPr>
          <p:nvPr>
            <p:ph idx="1"/>
          </p:nvPr>
        </p:nvSpPr>
        <p:spPr/>
        <p:txBody>
          <a:bodyPr/>
          <a:lstStyle/>
          <a:p>
            <a:r>
              <a:rPr lang="en-GB" sz="3600" dirty="0" smtClean="0"/>
              <a:t>LAs are still able to delegate</a:t>
            </a:r>
          </a:p>
          <a:p>
            <a:pPr marL="0" indent="0">
              <a:buNone/>
            </a:pPr>
            <a:endParaRPr lang="en-GB" sz="3600" dirty="0" smtClean="0"/>
          </a:p>
          <a:p>
            <a:r>
              <a:rPr lang="en-GB" sz="3600" dirty="0" smtClean="0"/>
              <a:t>Security of funding</a:t>
            </a:r>
          </a:p>
          <a:p>
            <a:pPr marL="0" indent="0">
              <a:buNone/>
            </a:pPr>
            <a:endParaRPr lang="en-GB" sz="3600" dirty="0" smtClean="0"/>
          </a:p>
          <a:p>
            <a:r>
              <a:rPr lang="en-GB" sz="3600" dirty="0" smtClean="0"/>
              <a:t>Post </a:t>
            </a:r>
            <a:r>
              <a:rPr lang="en-GB" sz="3600" dirty="0" smtClean="0"/>
              <a:t>16 traditionally funded by FE provides not LAs</a:t>
            </a:r>
            <a:endParaRPr lang="en-GB" sz="3600" dirty="0"/>
          </a:p>
        </p:txBody>
      </p:sp>
    </p:spTree>
    <p:extLst>
      <p:ext uri="{BB962C8B-B14F-4D97-AF65-F5344CB8AC3E}">
        <p14:creationId xmlns:p14="http://schemas.microsoft.com/office/powerpoint/2010/main" val="10433439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smtClean="0"/>
              <a:t>Specialist support in </a:t>
            </a:r>
            <a:r>
              <a:rPr lang="en-GB" sz="3600" dirty="0" smtClean="0"/>
              <a:t>FE – </a:t>
            </a:r>
            <a:r>
              <a:rPr lang="en-GB" sz="3600" dirty="0" err="1" smtClean="0"/>
              <a:t>NatSIP</a:t>
            </a:r>
            <a:r>
              <a:rPr lang="en-GB" sz="3600" dirty="0" smtClean="0"/>
              <a:t> survey 2013</a:t>
            </a:r>
            <a:endParaRPr lang="en-GB" sz="36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72770807"/>
              </p:ext>
            </p:extLst>
          </p:nvPr>
        </p:nvGraphicFramePr>
        <p:xfrm>
          <a:off x="468313" y="1628775"/>
          <a:ext cx="8229600" cy="360045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3187299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6000" b="1" dirty="0" smtClean="0"/>
              <a:t>Early Years Funding</a:t>
            </a:r>
            <a:endParaRPr lang="en-GB" sz="6000" b="1" dirty="0"/>
          </a:p>
        </p:txBody>
      </p:sp>
      <p:sp>
        <p:nvSpPr>
          <p:cNvPr id="3" name="Content Placeholder 2"/>
          <p:cNvSpPr>
            <a:spLocks noGrp="1"/>
          </p:cNvSpPr>
          <p:nvPr>
            <p:ph sz="half" idx="1"/>
          </p:nvPr>
        </p:nvSpPr>
        <p:spPr/>
        <p:txBody>
          <a:bodyPr/>
          <a:lstStyle/>
          <a:p>
            <a:endParaRPr lang="en-GB"/>
          </a:p>
        </p:txBody>
      </p:sp>
      <p:sp>
        <p:nvSpPr>
          <p:cNvPr id="4" name="Content Placeholder 3"/>
          <p:cNvSpPr>
            <a:spLocks noGrp="1"/>
          </p:cNvSpPr>
          <p:nvPr>
            <p:ph sz="half" idx="2"/>
          </p:nvPr>
        </p:nvSpPr>
        <p:spPr/>
        <p:txBody>
          <a:bodyPr/>
          <a:lstStyle/>
          <a:p>
            <a:endParaRPr lang="en-GB"/>
          </a:p>
        </p:txBody>
      </p:sp>
    </p:spTree>
    <p:extLst>
      <p:ext uri="{BB962C8B-B14F-4D97-AF65-F5344CB8AC3E}">
        <p14:creationId xmlns:p14="http://schemas.microsoft.com/office/powerpoint/2010/main" val="33948922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EY Requirements</a:t>
            </a:r>
            <a:endParaRPr lang="en-GB" dirty="0"/>
          </a:p>
        </p:txBody>
      </p:sp>
      <p:sp>
        <p:nvSpPr>
          <p:cNvPr id="3" name="Content Placeholder 2"/>
          <p:cNvSpPr>
            <a:spLocks noGrp="1"/>
          </p:cNvSpPr>
          <p:nvPr>
            <p:ph idx="1"/>
          </p:nvPr>
        </p:nvSpPr>
        <p:spPr/>
        <p:txBody>
          <a:bodyPr/>
          <a:lstStyle/>
          <a:p>
            <a:r>
              <a:rPr lang="en-GB" sz="3600" dirty="0" smtClean="0"/>
              <a:t>Statutory guidance  to LAs on the sufficiency of early education and childcare provision underlines their duties to promote equality for disabled children.</a:t>
            </a:r>
          </a:p>
          <a:p>
            <a:endParaRPr lang="en-GB" dirty="0"/>
          </a:p>
        </p:txBody>
      </p:sp>
    </p:spTree>
    <p:extLst>
      <p:ext uri="{BB962C8B-B14F-4D97-AF65-F5344CB8AC3E}">
        <p14:creationId xmlns:p14="http://schemas.microsoft.com/office/powerpoint/2010/main" val="14240659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SEN CofP (April 2014)</a:t>
            </a:r>
            <a:endParaRPr lang="en-GB" dirty="0"/>
          </a:p>
        </p:txBody>
      </p:sp>
      <p:sp>
        <p:nvSpPr>
          <p:cNvPr id="6" name="Content Placeholder 5"/>
          <p:cNvSpPr>
            <a:spLocks noGrp="1"/>
          </p:cNvSpPr>
          <p:nvPr>
            <p:ph idx="1"/>
          </p:nvPr>
        </p:nvSpPr>
        <p:spPr/>
        <p:txBody>
          <a:bodyPr/>
          <a:lstStyle/>
          <a:p>
            <a:pPr marL="0" indent="0">
              <a:buNone/>
            </a:pPr>
            <a:r>
              <a:rPr lang="en-GB" sz="3600" dirty="0" smtClean="0"/>
              <a:t>LAs must ensure all EY providers meet the needs of children with SEN. To do this they should make sure funding arrangements for early education reflect the need to provide suitable support for them  </a:t>
            </a:r>
            <a:endParaRPr lang="en-GB" sz="3600" dirty="0"/>
          </a:p>
        </p:txBody>
      </p:sp>
    </p:spTree>
    <p:extLst>
      <p:ext uri="{BB962C8B-B14F-4D97-AF65-F5344CB8AC3E}">
        <p14:creationId xmlns:p14="http://schemas.microsoft.com/office/powerpoint/2010/main" val="30788291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Funding arrangements</a:t>
            </a:r>
            <a:endParaRPr lang="en-GB" dirty="0"/>
          </a:p>
        </p:txBody>
      </p:sp>
      <p:sp>
        <p:nvSpPr>
          <p:cNvPr id="3" name="Content Placeholder 2"/>
          <p:cNvSpPr>
            <a:spLocks noGrp="1"/>
          </p:cNvSpPr>
          <p:nvPr>
            <p:ph idx="1"/>
          </p:nvPr>
        </p:nvSpPr>
        <p:spPr/>
        <p:txBody>
          <a:bodyPr/>
          <a:lstStyle/>
          <a:p>
            <a:r>
              <a:rPr lang="en-GB" dirty="0"/>
              <a:t>EY single funding formula: a base rate per hour plus any additions </a:t>
            </a:r>
            <a:r>
              <a:rPr lang="en-GB" dirty="0" smtClean="0"/>
              <a:t>e.g.. </a:t>
            </a:r>
            <a:r>
              <a:rPr lang="en-GB" dirty="0"/>
              <a:t>flexibility (opening times), quality (qualifications of staff) and deprivation (</a:t>
            </a:r>
            <a:r>
              <a:rPr lang="en-GB" dirty="0">
                <a:solidFill>
                  <a:srgbClr val="FF0000"/>
                </a:solidFill>
              </a:rPr>
              <a:t>but no low level SEN factor</a:t>
            </a:r>
            <a:r>
              <a:rPr lang="en-GB" dirty="0"/>
              <a:t>)</a:t>
            </a:r>
          </a:p>
          <a:p>
            <a:r>
              <a:rPr lang="en-GB" dirty="0" smtClean="0"/>
              <a:t>Top </a:t>
            </a:r>
            <a:r>
              <a:rPr lang="en-GB" dirty="0"/>
              <a:t>up </a:t>
            </a:r>
            <a:r>
              <a:rPr lang="en-GB" dirty="0" smtClean="0"/>
              <a:t>from LA for </a:t>
            </a:r>
            <a:r>
              <a:rPr lang="en-GB" dirty="0"/>
              <a:t>provision costing more than is normally available</a:t>
            </a:r>
          </a:p>
        </p:txBody>
      </p:sp>
    </p:spTree>
    <p:extLst>
      <p:ext uri="{BB962C8B-B14F-4D97-AF65-F5344CB8AC3E}">
        <p14:creationId xmlns:p14="http://schemas.microsoft.com/office/powerpoint/2010/main" val="6946822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 given by DfE:</a:t>
            </a:r>
            <a:endParaRPr lang="en-GB" dirty="0"/>
          </a:p>
        </p:txBody>
      </p:sp>
      <p:sp>
        <p:nvSpPr>
          <p:cNvPr id="3" name="Content Placeholder 2"/>
          <p:cNvSpPr>
            <a:spLocks noGrp="1"/>
          </p:cNvSpPr>
          <p:nvPr>
            <p:ph idx="1"/>
          </p:nvPr>
        </p:nvSpPr>
        <p:spPr/>
        <p:txBody>
          <a:bodyPr/>
          <a:lstStyle/>
          <a:p>
            <a:r>
              <a:rPr lang="en-GB" dirty="0"/>
              <a:t>4 year old child has additional needs costing £5,000 more than what is normally available in a nursery</a:t>
            </a:r>
          </a:p>
          <a:p>
            <a:r>
              <a:rPr lang="en-GB" dirty="0"/>
              <a:t> </a:t>
            </a:r>
            <a:r>
              <a:rPr lang="en-GB" dirty="0" smtClean="0"/>
              <a:t>The </a:t>
            </a:r>
            <a:r>
              <a:rPr lang="en-GB" dirty="0"/>
              <a:t>nursery receives funding for 15 hours of education. Calculated by the EY Single Funding Formula. Funding from the LA’s Early Years Block.</a:t>
            </a:r>
          </a:p>
        </p:txBody>
      </p:sp>
    </p:spTree>
    <p:extLst>
      <p:ext uri="{BB962C8B-B14F-4D97-AF65-F5344CB8AC3E}">
        <p14:creationId xmlns:p14="http://schemas.microsoft.com/office/powerpoint/2010/main" val="41237840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sz="3000" dirty="0"/>
              <a:t>LA pays a top-up of £5,000 from its </a:t>
            </a:r>
            <a:r>
              <a:rPr lang="en-GB" sz="3000" dirty="0" smtClean="0"/>
              <a:t>HNB</a:t>
            </a:r>
            <a:endParaRPr lang="en-GB" sz="3000" dirty="0"/>
          </a:p>
          <a:p>
            <a:r>
              <a:rPr lang="en-GB" sz="3000" dirty="0"/>
              <a:t>EY don’t get a notional SEN budget</a:t>
            </a:r>
          </a:p>
          <a:p>
            <a:r>
              <a:rPr lang="en-GB" sz="3000" i="1" dirty="0"/>
              <a:t>“LAs will need to ensure that there is clarity, through their local offer, about what mainstream early years settings will provide for high needs pupils using funding for the 15 hours of early education”  DfE</a:t>
            </a:r>
          </a:p>
          <a:p>
            <a:endParaRPr lang="en-GB" dirty="0"/>
          </a:p>
        </p:txBody>
      </p:sp>
    </p:spTree>
    <p:extLst>
      <p:ext uri="{BB962C8B-B14F-4D97-AF65-F5344CB8AC3E}">
        <p14:creationId xmlns:p14="http://schemas.microsoft.com/office/powerpoint/2010/main" val="16279879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 year olds</a:t>
            </a:r>
            <a:endParaRPr lang="en-GB" dirty="0"/>
          </a:p>
        </p:txBody>
      </p:sp>
      <p:sp>
        <p:nvSpPr>
          <p:cNvPr id="3" name="Content Placeholder 2"/>
          <p:cNvSpPr>
            <a:spLocks noGrp="1"/>
          </p:cNvSpPr>
          <p:nvPr>
            <p:ph idx="1"/>
          </p:nvPr>
        </p:nvSpPr>
        <p:spPr/>
        <p:txBody>
          <a:bodyPr/>
          <a:lstStyle/>
          <a:p>
            <a:r>
              <a:rPr lang="en-GB" dirty="0"/>
              <a:t>From Sept 2014 </a:t>
            </a:r>
            <a:r>
              <a:rPr lang="en-GB" dirty="0" smtClean="0"/>
              <a:t> 15 hours of free </a:t>
            </a:r>
            <a:r>
              <a:rPr lang="en-GB" dirty="0"/>
              <a:t>EY education will be extended to more </a:t>
            </a:r>
            <a:r>
              <a:rPr lang="en-GB" dirty="0" smtClean="0"/>
              <a:t>two-year-olds who </a:t>
            </a:r>
            <a:r>
              <a:rPr lang="en-GB" dirty="0"/>
              <a:t>have a statement of SEN or attract the Disability Living Allowance </a:t>
            </a:r>
          </a:p>
          <a:p>
            <a:endParaRPr lang="en-GB" dirty="0"/>
          </a:p>
        </p:txBody>
      </p:sp>
    </p:spTree>
    <p:extLst>
      <p:ext uri="{BB962C8B-B14F-4D97-AF65-F5344CB8AC3E}">
        <p14:creationId xmlns:p14="http://schemas.microsoft.com/office/powerpoint/2010/main" val="35885488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07375" cy="1143000"/>
          </a:xfrm>
        </p:spPr>
        <p:txBody>
          <a:bodyPr/>
          <a:lstStyle/>
          <a:p>
            <a:r>
              <a:rPr lang="en-GB" sz="4000" b="1" dirty="0" smtClean="0"/>
              <a:t>DfE says:</a:t>
            </a:r>
            <a:endParaRPr lang="en-GB" sz="4000" b="1" dirty="0"/>
          </a:p>
        </p:txBody>
      </p:sp>
      <p:sp>
        <p:nvSpPr>
          <p:cNvPr id="3" name="Content Placeholder 2"/>
          <p:cNvSpPr>
            <a:spLocks noGrp="1"/>
          </p:cNvSpPr>
          <p:nvPr>
            <p:ph idx="1"/>
          </p:nvPr>
        </p:nvSpPr>
        <p:spPr>
          <a:xfrm>
            <a:off x="468313" y="980728"/>
            <a:ext cx="8229600" cy="4248497"/>
          </a:xfrm>
        </p:spPr>
        <p:txBody>
          <a:bodyPr/>
          <a:lstStyle/>
          <a:p>
            <a:r>
              <a:rPr lang="en-GB" i="1" dirty="0"/>
              <a:t>“As well as the revenue funding for early years, and for 2 year olds specifically, which should be more than sufficient, capital funding is available to LAs to help with the expansion of provision. These funding streams can be used to make sure that there are sufficient places for young children with SEN and disabilities”</a:t>
            </a:r>
          </a:p>
          <a:p>
            <a:endParaRPr lang="en-GB" dirty="0"/>
          </a:p>
        </p:txBody>
      </p:sp>
    </p:spTree>
    <p:extLst>
      <p:ext uri="{BB962C8B-B14F-4D97-AF65-F5344CB8AC3E}">
        <p14:creationId xmlns:p14="http://schemas.microsoft.com/office/powerpoint/2010/main" val="4578806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260350"/>
            <a:ext cx="8207375" cy="936402"/>
          </a:xfrm>
        </p:spPr>
        <p:txBody>
          <a:bodyPr/>
          <a:lstStyle/>
          <a:p>
            <a:r>
              <a:rPr lang="en-GB" sz="4000" b="1" dirty="0" smtClean="0"/>
              <a:t>Ways of </a:t>
            </a:r>
            <a:r>
              <a:rPr lang="en-GB" sz="4000" b="1" dirty="0" smtClean="0"/>
              <a:t>support in EY </a:t>
            </a:r>
            <a:r>
              <a:rPr lang="en-GB" sz="3200" b="1" dirty="0" smtClean="0"/>
              <a:t>(</a:t>
            </a:r>
            <a:r>
              <a:rPr lang="en-GB" sz="3200" b="1" dirty="0" err="1" smtClean="0"/>
              <a:t>NatSIP</a:t>
            </a:r>
            <a:r>
              <a:rPr lang="en-GB" sz="3200" b="1" dirty="0" smtClean="0"/>
              <a:t> Survey 2013)</a:t>
            </a:r>
            <a:endParaRPr lang="en-GB" sz="4000"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3263613"/>
              </p:ext>
            </p:extLst>
          </p:nvPr>
        </p:nvGraphicFramePr>
        <p:xfrm>
          <a:off x="179512" y="1196752"/>
          <a:ext cx="8877672" cy="403249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1100312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Source of </a:t>
            </a:r>
            <a:r>
              <a:rPr lang="en-GB" dirty="0" smtClean="0"/>
              <a:t>funding EY </a:t>
            </a:r>
            <a:r>
              <a:rPr lang="en-GB" sz="2000" dirty="0" smtClean="0"/>
              <a:t>(</a:t>
            </a:r>
            <a:r>
              <a:rPr lang="en-GB" sz="2000" dirty="0" err="1" smtClean="0"/>
              <a:t>NatSIP</a:t>
            </a:r>
            <a:r>
              <a:rPr lang="en-GB" sz="2000" dirty="0" smtClean="0"/>
              <a:t> Survey 2013)</a:t>
            </a:r>
            <a:endParaRPr lang="en-GB"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164229163"/>
              </p:ext>
            </p:extLst>
          </p:nvPr>
        </p:nvGraphicFramePr>
        <p:xfrm>
          <a:off x="468313" y="1628775"/>
          <a:ext cx="8229600" cy="360045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9617431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Expectations on EY providers</a:t>
            </a:r>
            <a:endParaRPr lang="en-GB" dirty="0"/>
          </a:p>
        </p:txBody>
      </p:sp>
      <p:graphicFrame>
        <p:nvGraphicFramePr>
          <p:cNvPr id="7" name="Content Placeholder 6"/>
          <p:cNvGraphicFramePr>
            <a:graphicFrameLocks noGrp="1"/>
          </p:cNvGraphicFramePr>
          <p:nvPr>
            <p:ph sz="half" idx="2"/>
            <p:extLst>
              <p:ext uri="{D42A27DB-BD31-4B8C-83A1-F6EECF244321}">
                <p14:modId xmlns:p14="http://schemas.microsoft.com/office/powerpoint/2010/main" val="1392563927"/>
              </p:ext>
            </p:extLst>
          </p:nvPr>
        </p:nvGraphicFramePr>
        <p:xfrm>
          <a:off x="4716016" y="1268760"/>
          <a:ext cx="4320480" cy="396046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8" name="Content Placeholder 7"/>
          <p:cNvGraphicFramePr>
            <a:graphicFrameLocks noGrp="1"/>
          </p:cNvGraphicFramePr>
          <p:nvPr>
            <p:ph sz="half" idx="1"/>
            <p:extLst>
              <p:ext uri="{D42A27DB-BD31-4B8C-83A1-F6EECF244321}">
                <p14:modId xmlns:p14="http://schemas.microsoft.com/office/powerpoint/2010/main" val="1238016412"/>
              </p:ext>
            </p:extLst>
          </p:nvPr>
        </p:nvGraphicFramePr>
        <p:xfrm>
          <a:off x="179512" y="1340768"/>
          <a:ext cx="4327401" cy="388845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766528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539552" y="1988840"/>
            <a:ext cx="8207375" cy="1143000"/>
          </a:xfrm>
        </p:spPr>
        <p:txBody>
          <a:bodyPr/>
          <a:lstStyle/>
          <a:p>
            <a:pPr algn="ctr"/>
            <a:r>
              <a:rPr lang="en-GB" b="1" dirty="0" smtClean="0"/>
              <a:t>Mainstream Schools – Funding for Pupils Not In Specialised Resourced Provision</a:t>
            </a:r>
            <a:endParaRPr lang="en-GB" b="1" dirty="0"/>
          </a:p>
        </p:txBody>
      </p:sp>
    </p:spTree>
    <p:extLst>
      <p:ext uri="{BB962C8B-B14F-4D97-AF65-F5344CB8AC3E}">
        <p14:creationId xmlns:p14="http://schemas.microsoft.com/office/powerpoint/2010/main" val="41718779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smtClean="0"/>
              <a:t>Mainstream </a:t>
            </a:r>
            <a:r>
              <a:rPr lang="en-GB" b="1" dirty="0" smtClean="0"/>
              <a:t>Schools</a:t>
            </a:r>
            <a:endParaRPr lang="en-GB" sz="3600" b="1" dirty="0"/>
          </a:p>
        </p:txBody>
      </p:sp>
      <p:sp>
        <p:nvSpPr>
          <p:cNvPr id="6" name="Content Placeholder 5"/>
          <p:cNvSpPr>
            <a:spLocks noGrp="1"/>
          </p:cNvSpPr>
          <p:nvPr>
            <p:ph idx="1"/>
          </p:nvPr>
        </p:nvSpPr>
        <p:spPr/>
        <p:txBody>
          <a:bodyPr/>
          <a:lstStyle/>
          <a:p>
            <a:pPr marL="0" indent="0">
              <a:buNone/>
            </a:pPr>
            <a:r>
              <a:rPr lang="en-GB" b="1" dirty="0" smtClean="0"/>
              <a:t>New Code of Practice says</a:t>
            </a:r>
            <a:r>
              <a:rPr lang="en-GB" dirty="0" smtClean="0"/>
              <a:t>:</a:t>
            </a:r>
          </a:p>
          <a:p>
            <a:r>
              <a:rPr lang="en-GB" dirty="0" smtClean="0"/>
              <a:t>All schools provided with resources to support pupils with SEN</a:t>
            </a:r>
          </a:p>
          <a:p>
            <a:r>
              <a:rPr lang="en-GB" dirty="0" smtClean="0"/>
              <a:t>Determined by a local funding formula</a:t>
            </a:r>
          </a:p>
          <a:p>
            <a:r>
              <a:rPr lang="en-GB" dirty="0" smtClean="0"/>
              <a:t>Within the budget there is a notional SEN budget</a:t>
            </a:r>
            <a:endParaRPr lang="en-GB" dirty="0"/>
          </a:p>
        </p:txBody>
      </p:sp>
    </p:spTree>
    <p:extLst>
      <p:ext uri="{BB962C8B-B14F-4D97-AF65-F5344CB8AC3E}">
        <p14:creationId xmlns:p14="http://schemas.microsoft.com/office/powerpoint/2010/main" val="22562002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260350"/>
            <a:ext cx="8207375" cy="792386"/>
          </a:xfrm>
        </p:spPr>
        <p:txBody>
          <a:bodyPr/>
          <a:lstStyle/>
          <a:p>
            <a:r>
              <a:rPr lang="en-GB" sz="4000" dirty="0" smtClean="0"/>
              <a:t>Code of Practice </a:t>
            </a:r>
            <a:endParaRPr lang="en-GB" sz="4000" dirty="0"/>
          </a:p>
        </p:txBody>
      </p:sp>
      <p:sp>
        <p:nvSpPr>
          <p:cNvPr id="3" name="Content Placeholder 2"/>
          <p:cNvSpPr>
            <a:spLocks noGrp="1"/>
          </p:cNvSpPr>
          <p:nvPr>
            <p:ph idx="1"/>
          </p:nvPr>
        </p:nvSpPr>
        <p:spPr>
          <a:xfrm>
            <a:off x="468313" y="1268760"/>
            <a:ext cx="8229600" cy="3960465"/>
          </a:xfrm>
        </p:spPr>
        <p:txBody>
          <a:bodyPr/>
          <a:lstStyle/>
          <a:p>
            <a:r>
              <a:rPr lang="en-GB" dirty="0" smtClean="0"/>
              <a:t>It is not ring fenced and “</a:t>
            </a:r>
            <a:r>
              <a:rPr lang="en-GB" i="1" dirty="0" smtClean="0"/>
              <a:t>it is for the school to provide high quality appropriate support from the whole of its budget”</a:t>
            </a:r>
          </a:p>
          <a:p>
            <a:r>
              <a:rPr lang="en-GB" dirty="0" smtClean="0"/>
              <a:t>Schools should</a:t>
            </a:r>
            <a:r>
              <a:rPr lang="en-GB" i="1" dirty="0" smtClean="0"/>
              <a:t> “consider their strategic approach  to SEN in the context of the total resources available. This will enable schools to give a clear description of the SEN they normally provide” </a:t>
            </a:r>
            <a:endParaRPr lang="en-GB" dirty="0"/>
          </a:p>
        </p:txBody>
      </p:sp>
    </p:spTree>
    <p:extLst>
      <p:ext uri="{BB962C8B-B14F-4D97-AF65-F5344CB8AC3E}">
        <p14:creationId xmlns:p14="http://schemas.microsoft.com/office/powerpoint/2010/main" val="13858677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Code of Practice</a:t>
            </a:r>
            <a:endParaRPr lang="en-GB" dirty="0"/>
          </a:p>
        </p:txBody>
      </p:sp>
      <p:sp>
        <p:nvSpPr>
          <p:cNvPr id="3" name="Content Placeholder 2"/>
          <p:cNvSpPr>
            <a:spLocks noGrp="1"/>
          </p:cNvSpPr>
          <p:nvPr>
            <p:ph idx="1"/>
          </p:nvPr>
        </p:nvSpPr>
        <p:spPr/>
        <p:txBody>
          <a:bodyPr/>
          <a:lstStyle/>
          <a:p>
            <a:r>
              <a:rPr lang="en-GB" dirty="0" smtClean="0"/>
              <a:t>Not expected to meet full cost of high needs students from core funding.</a:t>
            </a:r>
          </a:p>
          <a:p>
            <a:r>
              <a:rPr lang="en-GB" dirty="0" smtClean="0"/>
              <a:t>Expected to provide additional support up to a nationally prescribed threshold (currently £6,000)</a:t>
            </a:r>
          </a:p>
          <a:p>
            <a:r>
              <a:rPr lang="en-GB" dirty="0" smtClean="0"/>
              <a:t>The responsible authority provides top up</a:t>
            </a:r>
            <a:endParaRPr lang="en-GB" dirty="0"/>
          </a:p>
        </p:txBody>
      </p:sp>
    </p:spTree>
    <p:extLst>
      <p:ext uri="{BB962C8B-B14F-4D97-AF65-F5344CB8AC3E}">
        <p14:creationId xmlns:p14="http://schemas.microsoft.com/office/powerpoint/2010/main" val="19477592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smtClean="0"/>
              <a:t>Variation in level of SEN notional budget 2013/14</a:t>
            </a:r>
            <a:endParaRPr lang="en-GB" sz="3600" dirty="0"/>
          </a:p>
        </p:txBody>
      </p:sp>
      <p:pic>
        <p:nvPicPr>
          <p:cNvPr id="4" name="Content Placeholder 3"/>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07504" y="1268760"/>
            <a:ext cx="8712968" cy="3888431"/>
          </a:xfrm>
          <a:prstGeom prst="rect">
            <a:avLst/>
          </a:prstGeom>
          <a:noFill/>
          <a:ln>
            <a:noFill/>
          </a:ln>
        </p:spPr>
      </p:pic>
    </p:spTree>
    <p:extLst>
      <p:ext uri="{BB962C8B-B14F-4D97-AF65-F5344CB8AC3E}">
        <p14:creationId xmlns:p14="http://schemas.microsoft.com/office/powerpoint/2010/main" val="6893076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Variations 2013/14</a:t>
            </a:r>
            <a:br>
              <a:rPr lang="en-GB" dirty="0" smtClean="0"/>
            </a:br>
            <a:r>
              <a:rPr lang="en-GB" dirty="0" smtClean="0"/>
              <a:t>  </a:t>
            </a:r>
            <a:endParaRPr lang="en-GB" dirty="0"/>
          </a:p>
        </p:txBody>
      </p:sp>
      <p:sp>
        <p:nvSpPr>
          <p:cNvPr id="3" name="Content Placeholder 2"/>
          <p:cNvSpPr>
            <a:spLocks noGrp="1"/>
          </p:cNvSpPr>
          <p:nvPr>
            <p:ph idx="1"/>
          </p:nvPr>
        </p:nvSpPr>
        <p:spPr/>
        <p:txBody>
          <a:bodyPr/>
          <a:lstStyle/>
          <a:p>
            <a:endParaRPr lang="en-GB" dirty="0" smtClean="0"/>
          </a:p>
          <a:p>
            <a:endParaRPr lang="en-GB" dirty="0" smtClean="0"/>
          </a:p>
          <a:p>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4135569490"/>
              </p:ext>
            </p:extLst>
          </p:nvPr>
        </p:nvGraphicFramePr>
        <p:xfrm>
          <a:off x="251520" y="1340768"/>
          <a:ext cx="8568954" cy="4811216"/>
        </p:xfrm>
        <a:graphic>
          <a:graphicData uri="http://schemas.openxmlformats.org/drawingml/2006/table">
            <a:tbl>
              <a:tblPr firstRow="1" bandRow="1">
                <a:tableStyleId>{5C22544A-7EE6-4342-B048-85BDC9FD1C3A}</a:tableStyleId>
              </a:tblPr>
              <a:tblGrid>
                <a:gridCol w="2304257"/>
                <a:gridCol w="3600400"/>
                <a:gridCol w="2664297"/>
              </a:tblGrid>
              <a:tr h="1872208">
                <a:tc>
                  <a:txBody>
                    <a:bodyPr/>
                    <a:lstStyle/>
                    <a:p>
                      <a:r>
                        <a:rPr lang="en-GB" sz="3600" dirty="0" smtClean="0">
                          <a:solidFill>
                            <a:schemeClr val="tx2"/>
                          </a:solidFill>
                        </a:rPr>
                        <a:t>Primary</a:t>
                      </a:r>
                      <a:endParaRPr lang="en-GB" sz="3600" dirty="0">
                        <a:solidFill>
                          <a:schemeClr val="tx2"/>
                        </a:solidFill>
                      </a:endParaRPr>
                    </a:p>
                  </a:txBody>
                  <a:tcPr/>
                </a:tc>
                <a:tc>
                  <a:txBody>
                    <a:bodyPr/>
                    <a:lstStyle/>
                    <a:p>
                      <a:r>
                        <a:rPr lang="en-GB" sz="3600" dirty="0" smtClean="0">
                          <a:solidFill>
                            <a:schemeClr val="tx2"/>
                          </a:solidFill>
                        </a:rPr>
                        <a:t>Characteristics</a:t>
                      </a:r>
                      <a:endParaRPr lang="en-GB" sz="3600" dirty="0">
                        <a:solidFill>
                          <a:schemeClr val="tx2"/>
                        </a:solidFill>
                      </a:endParaRPr>
                    </a:p>
                  </a:txBody>
                  <a:tcPr/>
                </a:tc>
                <a:tc>
                  <a:txBody>
                    <a:bodyPr/>
                    <a:lstStyle/>
                    <a:p>
                      <a:r>
                        <a:rPr lang="en-GB" sz="3600" dirty="0" smtClean="0">
                          <a:solidFill>
                            <a:schemeClr val="tx2"/>
                          </a:solidFill>
                        </a:rPr>
                        <a:t>Funding per pupil</a:t>
                      </a:r>
                      <a:endParaRPr lang="en-GB" sz="3600" dirty="0">
                        <a:solidFill>
                          <a:schemeClr val="tx2"/>
                        </a:solidFill>
                      </a:endParaRPr>
                    </a:p>
                  </a:txBody>
                  <a:tcPr/>
                </a:tc>
              </a:tr>
              <a:tr h="1872208">
                <a:tc>
                  <a:txBody>
                    <a:bodyPr/>
                    <a:lstStyle/>
                    <a:p>
                      <a:r>
                        <a:rPr lang="en-GB" sz="3200" dirty="0" smtClean="0"/>
                        <a:t>School</a:t>
                      </a:r>
                      <a:r>
                        <a:rPr lang="en-GB" sz="3200" baseline="0" dirty="0" smtClean="0"/>
                        <a:t> A</a:t>
                      </a:r>
                      <a:endParaRPr lang="en-GB" sz="3200" dirty="0"/>
                    </a:p>
                  </a:txBody>
                  <a:tcPr/>
                </a:tc>
                <a:tc>
                  <a:txBody>
                    <a:bodyPr/>
                    <a:lstStyle/>
                    <a:p>
                      <a:r>
                        <a:rPr lang="en-GB" sz="3200" dirty="0" smtClean="0"/>
                        <a:t>22% on FSM</a:t>
                      </a:r>
                    </a:p>
                    <a:p>
                      <a:r>
                        <a:rPr lang="en-GB" sz="3200" dirty="0" smtClean="0"/>
                        <a:t>28% with LPA</a:t>
                      </a:r>
                      <a:endParaRPr lang="en-GB" sz="3200" dirty="0"/>
                    </a:p>
                  </a:txBody>
                  <a:tcPr/>
                </a:tc>
                <a:tc>
                  <a:txBody>
                    <a:bodyPr/>
                    <a:lstStyle/>
                    <a:p>
                      <a:r>
                        <a:rPr lang="en-GB" sz="3200" dirty="0" smtClean="0"/>
                        <a:t>£385</a:t>
                      </a:r>
                      <a:endParaRPr lang="en-GB" sz="3200" dirty="0"/>
                    </a:p>
                  </a:txBody>
                  <a:tcPr/>
                </a:tc>
              </a:tr>
              <a:tr h="792088">
                <a:tc>
                  <a:txBody>
                    <a:bodyPr/>
                    <a:lstStyle/>
                    <a:p>
                      <a:r>
                        <a:rPr lang="en-GB" sz="3200" dirty="0" smtClean="0"/>
                        <a:t>School B</a:t>
                      </a:r>
                      <a:endParaRPr lang="en-GB" sz="3200" dirty="0"/>
                    </a:p>
                  </a:txBody>
                  <a:tcPr/>
                </a:tc>
                <a:tc>
                  <a:txBody>
                    <a:bodyPr/>
                    <a:lstStyle/>
                    <a:p>
                      <a:r>
                        <a:rPr lang="en-GB" sz="3200" dirty="0" smtClean="0"/>
                        <a:t>22% on FSM</a:t>
                      </a:r>
                    </a:p>
                    <a:p>
                      <a:r>
                        <a:rPr lang="en-GB" sz="3200" dirty="0" smtClean="0"/>
                        <a:t>27% with LPA</a:t>
                      </a:r>
                      <a:endParaRPr lang="en-GB" sz="3200" dirty="0"/>
                    </a:p>
                  </a:txBody>
                  <a:tcPr/>
                </a:tc>
                <a:tc>
                  <a:txBody>
                    <a:bodyPr/>
                    <a:lstStyle/>
                    <a:p>
                      <a:r>
                        <a:rPr lang="en-GB" sz="3200" dirty="0" smtClean="0"/>
                        <a:t>£1,115</a:t>
                      </a:r>
                      <a:endParaRPr lang="en-GB" sz="3200" dirty="0"/>
                    </a:p>
                  </a:txBody>
                  <a:tcPr/>
                </a:tc>
              </a:tr>
            </a:tbl>
          </a:graphicData>
        </a:graphic>
      </p:graphicFrame>
    </p:spTree>
    <p:extLst>
      <p:ext uri="{BB962C8B-B14F-4D97-AF65-F5344CB8AC3E}">
        <p14:creationId xmlns:p14="http://schemas.microsoft.com/office/powerpoint/2010/main" val="314805638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smtClean="0"/>
              <a:t>Does formula allocation need adjusting to reflect actual distribution of pupils with SI</a:t>
            </a:r>
            <a:endParaRPr lang="en-GB" sz="3200"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296526973"/>
              </p:ext>
            </p:extLst>
          </p:nvPr>
        </p:nvGraphicFramePr>
        <p:xfrm>
          <a:off x="251520" y="1628800"/>
          <a:ext cx="8229600" cy="360045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8568108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smtClean="0"/>
              <a:t>Have adjustments been made?</a:t>
            </a:r>
            <a:endParaRPr lang="en-GB" sz="3200"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032973160"/>
              </p:ext>
            </p:extLst>
          </p:nvPr>
        </p:nvGraphicFramePr>
        <p:xfrm>
          <a:off x="468313" y="1628775"/>
          <a:ext cx="8229600" cy="360045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5855368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smtClean="0"/>
              <a:t/>
            </a:r>
            <a:br>
              <a:rPr lang="en-GB" dirty="0" smtClean="0"/>
            </a:br>
            <a:r>
              <a:rPr lang="en-GB" b="1" dirty="0" smtClean="0"/>
              <a:t>Funding of Specialist Pre 16 Provision – Special schools and </a:t>
            </a:r>
            <a:r>
              <a:rPr lang="en-GB" b="1" dirty="0"/>
              <a:t>r</a:t>
            </a:r>
            <a:r>
              <a:rPr lang="en-GB" b="1" dirty="0" smtClean="0"/>
              <a:t>esourced provision in mainstream schools</a:t>
            </a:r>
            <a:endParaRPr lang="en-GB" b="1" dirty="0"/>
          </a:p>
        </p:txBody>
      </p:sp>
    </p:spTree>
    <p:extLst>
      <p:ext uri="{BB962C8B-B14F-4D97-AF65-F5344CB8AC3E}">
        <p14:creationId xmlns:p14="http://schemas.microsoft.com/office/powerpoint/2010/main" val="16533770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smtClean="0"/>
              <a:t>Special Schools and Resourced Provision in Mainstream</a:t>
            </a:r>
            <a:endParaRPr lang="en-GB" sz="3600" b="1" dirty="0"/>
          </a:p>
        </p:txBody>
      </p:sp>
      <p:sp>
        <p:nvSpPr>
          <p:cNvPr id="3" name="Content Placeholder 2"/>
          <p:cNvSpPr>
            <a:spLocks noGrp="1"/>
          </p:cNvSpPr>
          <p:nvPr>
            <p:ph idx="1"/>
          </p:nvPr>
        </p:nvSpPr>
        <p:spPr>
          <a:xfrm>
            <a:off x="468313" y="1556792"/>
            <a:ext cx="8229600" cy="3672433"/>
          </a:xfrm>
        </p:spPr>
        <p:txBody>
          <a:bodyPr/>
          <a:lstStyle/>
          <a:p>
            <a:r>
              <a:rPr lang="en-GB" dirty="0" smtClean="0"/>
              <a:t>LA commissions places. Place plus approach to funding. £10,000 per place and top up (schools with resource provision don’t get awpu)</a:t>
            </a:r>
          </a:p>
          <a:p>
            <a:endParaRPr lang="en-GB" dirty="0" smtClean="0"/>
          </a:p>
          <a:p>
            <a:r>
              <a:rPr lang="en-GB" dirty="0" smtClean="0"/>
              <a:t> Top up based on individual needs but LAs can use resource bands</a:t>
            </a:r>
            <a:r>
              <a:rPr lang="en-GB" b="1" dirty="0" smtClean="0"/>
              <a:t> </a:t>
            </a:r>
          </a:p>
          <a:p>
            <a:pPr marL="0" indent="0">
              <a:buNone/>
            </a:pPr>
            <a:endParaRPr lang="en-GB" b="1" dirty="0"/>
          </a:p>
        </p:txBody>
      </p:sp>
    </p:spTree>
    <p:extLst>
      <p:ext uri="{BB962C8B-B14F-4D97-AF65-F5344CB8AC3E}">
        <p14:creationId xmlns:p14="http://schemas.microsoft.com/office/powerpoint/2010/main" val="11758954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8313" y="260350"/>
            <a:ext cx="8207375" cy="720378"/>
          </a:xfrm>
        </p:spPr>
        <p:txBody>
          <a:bodyPr/>
          <a:lstStyle/>
          <a:p>
            <a:r>
              <a:rPr lang="en-GB" sz="3600" b="1" dirty="0" smtClean="0"/>
              <a:t>Specialist provision (continued)</a:t>
            </a:r>
            <a:endParaRPr lang="en-GB" sz="3600" b="1" dirty="0"/>
          </a:p>
        </p:txBody>
      </p:sp>
      <p:sp>
        <p:nvSpPr>
          <p:cNvPr id="3" name="Content Placeholder 2"/>
          <p:cNvSpPr>
            <a:spLocks noGrp="1"/>
          </p:cNvSpPr>
          <p:nvPr>
            <p:ph idx="1"/>
          </p:nvPr>
        </p:nvSpPr>
        <p:spPr>
          <a:xfrm>
            <a:off x="468313" y="1052736"/>
            <a:ext cx="8229600" cy="4176489"/>
          </a:xfrm>
        </p:spPr>
        <p:txBody>
          <a:bodyPr/>
          <a:lstStyle/>
          <a:p>
            <a:r>
              <a:rPr lang="en-GB" dirty="0" smtClean="0"/>
              <a:t>LA pays the place funding to maintained providers. EFA to others (e.g. academies, NMSS)</a:t>
            </a:r>
          </a:p>
          <a:p>
            <a:pPr marL="0" indent="0">
              <a:buNone/>
            </a:pPr>
            <a:endParaRPr lang="en-GB" dirty="0" smtClean="0"/>
          </a:p>
          <a:p>
            <a:r>
              <a:rPr lang="en-GB" dirty="0" smtClean="0"/>
              <a:t> Outreach funded separately. </a:t>
            </a:r>
          </a:p>
          <a:p>
            <a:pPr marL="0" indent="0">
              <a:buNone/>
            </a:pPr>
            <a:endParaRPr lang="en-GB" dirty="0" smtClean="0"/>
          </a:p>
          <a:p>
            <a:r>
              <a:rPr lang="en-GB" dirty="0" smtClean="0"/>
              <a:t>Place numbers based on previous year (not resourced provision)</a:t>
            </a:r>
          </a:p>
          <a:p>
            <a:endParaRPr lang="en-GB" dirty="0" smtClean="0"/>
          </a:p>
          <a:p>
            <a:pPr marL="0" indent="0">
              <a:buNone/>
            </a:pPr>
            <a:endParaRPr lang="en-GB" b="1" dirty="0"/>
          </a:p>
        </p:txBody>
      </p:sp>
    </p:spTree>
    <p:extLst>
      <p:ext uri="{BB962C8B-B14F-4D97-AF65-F5344CB8AC3E}">
        <p14:creationId xmlns:p14="http://schemas.microsoft.com/office/powerpoint/2010/main" val="5117293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Resource provision in mainstream</a:t>
            </a:r>
            <a:endParaRPr lang="en-GB" dirty="0"/>
          </a:p>
        </p:txBody>
      </p:sp>
      <p:sp>
        <p:nvSpPr>
          <p:cNvPr id="3" name="Content Placeholder 2"/>
          <p:cNvSpPr>
            <a:spLocks noGrp="1"/>
          </p:cNvSpPr>
          <p:nvPr>
            <p:ph idx="1"/>
          </p:nvPr>
        </p:nvSpPr>
        <p:spPr/>
        <p:txBody>
          <a:bodyPr/>
          <a:lstStyle/>
          <a:p>
            <a:pPr marL="0" indent="0">
              <a:buNone/>
            </a:pPr>
            <a:r>
              <a:rPr lang="en-GB" dirty="0" smtClean="0"/>
              <a:t>Variety of models in operation:</a:t>
            </a:r>
          </a:p>
          <a:p>
            <a:r>
              <a:rPr lang="en-GB" dirty="0" smtClean="0"/>
              <a:t>Still a high proportion centrally funded</a:t>
            </a:r>
          </a:p>
          <a:p>
            <a:pPr marL="0" indent="0">
              <a:buNone/>
            </a:pPr>
            <a:endParaRPr lang="en-GB" dirty="0" smtClean="0"/>
          </a:p>
          <a:p>
            <a:r>
              <a:rPr lang="en-GB" dirty="0" smtClean="0"/>
              <a:t>Delegation</a:t>
            </a:r>
          </a:p>
          <a:p>
            <a:pPr marL="0" indent="0">
              <a:buNone/>
            </a:pPr>
            <a:r>
              <a:rPr lang="en-GB" dirty="0" smtClean="0"/>
              <a:t> </a:t>
            </a:r>
          </a:p>
          <a:p>
            <a:r>
              <a:rPr lang="en-GB" dirty="0" smtClean="0"/>
              <a:t>Hybrid</a:t>
            </a:r>
          </a:p>
          <a:p>
            <a:endParaRPr lang="en-GB" dirty="0"/>
          </a:p>
        </p:txBody>
      </p:sp>
    </p:spTree>
    <p:extLst>
      <p:ext uri="{BB962C8B-B14F-4D97-AF65-F5344CB8AC3E}">
        <p14:creationId xmlns:p14="http://schemas.microsoft.com/office/powerpoint/2010/main" val="26988549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Implications- </a:t>
            </a:r>
            <a:r>
              <a:rPr lang="en-GB" sz="3200" dirty="0" smtClean="0"/>
              <a:t>Feedback from </a:t>
            </a:r>
            <a:r>
              <a:rPr lang="en-GB" sz="3200" dirty="0" err="1" smtClean="0"/>
              <a:t>NatSIP</a:t>
            </a:r>
            <a:r>
              <a:rPr lang="en-GB" sz="3200" dirty="0" smtClean="0"/>
              <a:t> survey 2013</a:t>
            </a:r>
            <a:endParaRPr lang="en-GB" sz="3200" dirty="0"/>
          </a:p>
        </p:txBody>
      </p:sp>
      <p:sp>
        <p:nvSpPr>
          <p:cNvPr id="3" name="Content Placeholder 2"/>
          <p:cNvSpPr>
            <a:spLocks noGrp="1"/>
          </p:cNvSpPr>
          <p:nvPr>
            <p:ph idx="1"/>
          </p:nvPr>
        </p:nvSpPr>
        <p:spPr/>
        <p:txBody>
          <a:bodyPr/>
          <a:lstStyle/>
          <a:p>
            <a:r>
              <a:rPr lang="en-GB" dirty="0" smtClean="0"/>
              <a:t>Greater focus on the specification, cost  and planning </a:t>
            </a:r>
          </a:p>
          <a:p>
            <a:r>
              <a:rPr lang="en-GB" dirty="0" smtClean="0"/>
              <a:t>Model does not work well when you have small and fluctuating numbers (some think it is threatening viability)</a:t>
            </a:r>
          </a:p>
          <a:p>
            <a:r>
              <a:rPr lang="en-GB" dirty="0" smtClean="0"/>
              <a:t>No inter authority recoupment </a:t>
            </a:r>
          </a:p>
          <a:p>
            <a:endParaRPr lang="en-GB" dirty="0"/>
          </a:p>
        </p:txBody>
      </p:sp>
    </p:spTree>
    <p:extLst>
      <p:ext uri="{BB962C8B-B14F-4D97-AF65-F5344CB8AC3E}">
        <p14:creationId xmlns:p14="http://schemas.microsoft.com/office/powerpoint/2010/main" val="24902440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Implications</a:t>
            </a:r>
            <a:endParaRPr lang="en-GB" dirty="0"/>
          </a:p>
        </p:txBody>
      </p:sp>
      <p:sp>
        <p:nvSpPr>
          <p:cNvPr id="3" name="Content Placeholder 2"/>
          <p:cNvSpPr>
            <a:spLocks noGrp="1"/>
          </p:cNvSpPr>
          <p:nvPr>
            <p:ph idx="1"/>
          </p:nvPr>
        </p:nvSpPr>
        <p:spPr/>
        <p:txBody>
          <a:bodyPr/>
          <a:lstStyle/>
          <a:p>
            <a:r>
              <a:rPr lang="en-GB" dirty="0" smtClean="0"/>
              <a:t>Possible to provide financial stability through variation of the top up. If place funding goes down – top up goes up. If place go up – top goes down.</a:t>
            </a:r>
            <a:endParaRPr lang="en-GB" dirty="0"/>
          </a:p>
        </p:txBody>
      </p:sp>
    </p:spTree>
    <p:extLst>
      <p:ext uri="{BB962C8B-B14F-4D97-AF65-F5344CB8AC3E}">
        <p14:creationId xmlns:p14="http://schemas.microsoft.com/office/powerpoint/2010/main" val="230821629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Resource banding</a:t>
            </a:r>
            <a:endParaRPr lang="en-GB" dirty="0"/>
          </a:p>
        </p:txBody>
      </p:sp>
      <p:sp>
        <p:nvSpPr>
          <p:cNvPr id="3" name="Content Placeholder 2"/>
          <p:cNvSpPr>
            <a:spLocks noGrp="1"/>
          </p:cNvSpPr>
          <p:nvPr>
            <p:ph idx="1"/>
          </p:nvPr>
        </p:nvSpPr>
        <p:spPr/>
        <p:txBody>
          <a:bodyPr/>
          <a:lstStyle/>
          <a:p>
            <a:r>
              <a:rPr lang="en-GB" dirty="0" smtClean="0"/>
              <a:t>About 20 -25% of respondents said they were using resource bands for SI.</a:t>
            </a:r>
          </a:p>
          <a:p>
            <a:endParaRPr lang="en-GB" dirty="0"/>
          </a:p>
          <a:p>
            <a:r>
              <a:rPr lang="en-GB" dirty="0" smtClean="0"/>
              <a:t>The number of bands used ranged between 3 and 7 (4-5 bands most commonly used)</a:t>
            </a:r>
            <a:endParaRPr lang="en-GB" dirty="0"/>
          </a:p>
        </p:txBody>
      </p:sp>
    </p:spTree>
    <p:extLst>
      <p:ext uri="{BB962C8B-B14F-4D97-AF65-F5344CB8AC3E}">
        <p14:creationId xmlns:p14="http://schemas.microsoft.com/office/powerpoint/2010/main" val="7147355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b="1" dirty="0" smtClean="0"/>
              <a:t>Post 16 Funding Arrangements</a:t>
            </a:r>
            <a:endParaRPr lang="en-GB" b="1" dirty="0"/>
          </a:p>
        </p:txBody>
      </p:sp>
    </p:spTree>
    <p:extLst>
      <p:ext uri="{BB962C8B-B14F-4D97-AF65-F5344CB8AC3E}">
        <p14:creationId xmlns:p14="http://schemas.microsoft.com/office/powerpoint/2010/main" val="370123086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smtClean="0"/>
              <a:t>Post 16 </a:t>
            </a:r>
            <a:r>
              <a:rPr lang="en-GB" dirty="0" smtClean="0"/>
              <a:t>: Low level needs 16-18 yrs</a:t>
            </a:r>
            <a:endParaRPr lang="en-GB" dirty="0"/>
          </a:p>
        </p:txBody>
      </p:sp>
      <p:sp>
        <p:nvSpPr>
          <p:cNvPr id="3" name="Content Placeholder 2"/>
          <p:cNvSpPr>
            <a:spLocks noGrp="1"/>
          </p:cNvSpPr>
          <p:nvPr>
            <p:ph idx="1"/>
          </p:nvPr>
        </p:nvSpPr>
        <p:spPr>
          <a:xfrm>
            <a:off x="468313" y="1268760"/>
            <a:ext cx="8229600" cy="3960465"/>
          </a:xfrm>
        </p:spPr>
        <p:txBody>
          <a:bodyPr/>
          <a:lstStyle/>
          <a:p>
            <a:pPr marL="0" indent="0">
              <a:buNone/>
            </a:pPr>
            <a:r>
              <a:rPr lang="en-GB" sz="3400" dirty="0" smtClean="0"/>
              <a:t>For </a:t>
            </a:r>
            <a:r>
              <a:rPr lang="en-GB" sz="3400" dirty="0"/>
              <a:t>all students whose additional support needs cost less than £</a:t>
            </a:r>
            <a:r>
              <a:rPr lang="en-GB" sz="3400" dirty="0" smtClean="0"/>
              <a:t>6,000 will </a:t>
            </a:r>
            <a:r>
              <a:rPr lang="en-GB" sz="3400" dirty="0"/>
              <a:t>have Additional Learning Support funding for</a:t>
            </a:r>
            <a:r>
              <a:rPr lang="en-GB" sz="3400" dirty="0" smtClean="0"/>
              <a:t>:</a:t>
            </a:r>
          </a:p>
          <a:p>
            <a:pPr marL="0" indent="0">
              <a:buNone/>
            </a:pPr>
            <a:r>
              <a:rPr lang="en-GB" sz="3400" dirty="0" smtClean="0"/>
              <a:t>  </a:t>
            </a:r>
            <a:r>
              <a:rPr lang="en-GB" sz="3400" dirty="0"/>
              <a:t>‘disadvantage’ and;</a:t>
            </a:r>
          </a:p>
          <a:p>
            <a:pPr>
              <a:buFontTx/>
              <a:buChar char="-"/>
            </a:pPr>
            <a:r>
              <a:rPr lang="en-GB" sz="3400" dirty="0"/>
              <a:t> ‘low level learning difficulties and disabilities</a:t>
            </a:r>
          </a:p>
          <a:p>
            <a:endParaRPr lang="en-GB" dirty="0"/>
          </a:p>
        </p:txBody>
      </p:sp>
    </p:spTree>
    <p:extLst>
      <p:ext uri="{BB962C8B-B14F-4D97-AF65-F5344CB8AC3E}">
        <p14:creationId xmlns:p14="http://schemas.microsoft.com/office/powerpoint/2010/main" val="18367162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pPr marL="0" indent="0">
              <a:buNone/>
            </a:pPr>
            <a:r>
              <a:rPr lang="en-GB" dirty="0"/>
              <a:t>This will be calculated and allocated according to:</a:t>
            </a:r>
          </a:p>
          <a:p>
            <a:pPr>
              <a:buFontTx/>
              <a:buChar char="-"/>
            </a:pPr>
            <a:r>
              <a:rPr lang="en-GB" dirty="0"/>
              <a:t>A deprivation based measure</a:t>
            </a:r>
          </a:p>
          <a:p>
            <a:pPr>
              <a:buFontTx/>
              <a:buChar char="-"/>
            </a:pPr>
            <a:r>
              <a:rPr lang="en-GB" dirty="0"/>
              <a:t>The numbers of students without C grades in English and/or Maths (£480 for one - £960 per student for two)</a:t>
            </a:r>
          </a:p>
          <a:p>
            <a:endParaRPr lang="en-GB" dirty="0"/>
          </a:p>
        </p:txBody>
      </p:sp>
    </p:spTree>
    <p:extLst>
      <p:ext uri="{BB962C8B-B14F-4D97-AF65-F5344CB8AC3E}">
        <p14:creationId xmlns:p14="http://schemas.microsoft.com/office/powerpoint/2010/main" val="324050265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Low level needs 19 years and over</a:t>
            </a:r>
            <a:endParaRPr lang="en-GB" dirty="0"/>
          </a:p>
        </p:txBody>
      </p:sp>
      <p:sp>
        <p:nvSpPr>
          <p:cNvPr id="3" name="Content Placeholder 2"/>
          <p:cNvSpPr>
            <a:spLocks noGrp="1"/>
          </p:cNvSpPr>
          <p:nvPr>
            <p:ph idx="1"/>
          </p:nvPr>
        </p:nvSpPr>
        <p:spPr/>
        <p:txBody>
          <a:bodyPr/>
          <a:lstStyle/>
          <a:p>
            <a:r>
              <a:rPr lang="en-GB" dirty="0" smtClean="0"/>
              <a:t>Providers funded by the Skills Funding Agency for students without a EHC Plan</a:t>
            </a:r>
          </a:p>
          <a:p>
            <a:pPr marL="0" indent="0">
              <a:buNone/>
            </a:pPr>
            <a:endParaRPr lang="en-GB" dirty="0" smtClean="0"/>
          </a:p>
          <a:p>
            <a:r>
              <a:rPr lang="en-GB" dirty="0" smtClean="0"/>
              <a:t>Colleges can charge fees</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307173131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Post 16: High Needs</a:t>
            </a:r>
            <a:endParaRPr lang="en-GB" dirty="0"/>
          </a:p>
        </p:txBody>
      </p:sp>
      <p:sp>
        <p:nvSpPr>
          <p:cNvPr id="3" name="Content Placeholder 2"/>
          <p:cNvSpPr>
            <a:spLocks noGrp="1"/>
          </p:cNvSpPr>
          <p:nvPr>
            <p:ph idx="1"/>
          </p:nvPr>
        </p:nvSpPr>
        <p:spPr/>
        <p:txBody>
          <a:bodyPr/>
          <a:lstStyle/>
          <a:p>
            <a:r>
              <a:rPr lang="en-GB" b="1" dirty="0"/>
              <a:t>Element 1</a:t>
            </a:r>
            <a:r>
              <a:rPr lang="en-GB" dirty="0"/>
              <a:t>: Core </a:t>
            </a:r>
            <a:r>
              <a:rPr lang="en-GB" dirty="0" smtClean="0"/>
              <a:t>funding (incl. </a:t>
            </a:r>
            <a:r>
              <a:rPr lang="en-GB" dirty="0"/>
              <a:t>disadvantage)</a:t>
            </a:r>
          </a:p>
          <a:p>
            <a:r>
              <a:rPr lang="en-GB" b="1" dirty="0"/>
              <a:t>Element 2</a:t>
            </a:r>
            <a:r>
              <a:rPr lang="en-GB" dirty="0"/>
              <a:t>: </a:t>
            </a:r>
            <a:r>
              <a:rPr lang="en-GB" dirty="0" smtClean="0"/>
              <a:t>£</a:t>
            </a:r>
            <a:r>
              <a:rPr lang="en-GB" dirty="0"/>
              <a:t>6,000 for every high needs pupil placed in </a:t>
            </a:r>
            <a:r>
              <a:rPr lang="en-GB" dirty="0" smtClean="0"/>
              <a:t>the institution  </a:t>
            </a:r>
            <a:endParaRPr lang="en-GB" dirty="0"/>
          </a:p>
          <a:p>
            <a:pPr>
              <a:buNone/>
            </a:pPr>
            <a:r>
              <a:rPr lang="en-GB" i="1" dirty="0"/>
              <a:t>	(Elements 1 and 2 are paid directly to providers by the EFA not maintained schools)</a:t>
            </a:r>
          </a:p>
          <a:p>
            <a:r>
              <a:rPr lang="en-GB" b="1" dirty="0"/>
              <a:t>Element 3: </a:t>
            </a:r>
            <a:r>
              <a:rPr lang="en-GB" dirty="0"/>
              <a:t>Top up funding provided by the local authority</a:t>
            </a:r>
          </a:p>
          <a:p>
            <a:endParaRPr lang="en-GB" dirty="0"/>
          </a:p>
        </p:txBody>
      </p:sp>
    </p:spTree>
    <p:extLst>
      <p:ext uri="{BB962C8B-B14F-4D97-AF65-F5344CB8AC3E}">
        <p14:creationId xmlns:p14="http://schemas.microsoft.com/office/powerpoint/2010/main" val="354537603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Post 16: Issues</a:t>
            </a:r>
            <a:endParaRPr lang="en-GB" dirty="0"/>
          </a:p>
        </p:txBody>
      </p:sp>
      <p:sp>
        <p:nvSpPr>
          <p:cNvPr id="3" name="Content Placeholder 2"/>
          <p:cNvSpPr>
            <a:spLocks noGrp="1"/>
          </p:cNvSpPr>
          <p:nvPr>
            <p:ph idx="1"/>
          </p:nvPr>
        </p:nvSpPr>
        <p:spPr/>
        <p:txBody>
          <a:bodyPr/>
          <a:lstStyle/>
          <a:p>
            <a:r>
              <a:rPr lang="en-GB" dirty="0" smtClean="0"/>
              <a:t>Complexity and uncertainty. Providers now dealing with many funders (LAs) rather than the YPLA</a:t>
            </a:r>
            <a:r>
              <a:rPr lang="en-GB" dirty="0" smtClean="0"/>
              <a:t>. LAs encouraged to commission collaboratively but little evidence of this.</a:t>
            </a:r>
            <a:endParaRPr lang="en-GB" dirty="0" smtClean="0"/>
          </a:p>
          <a:p>
            <a:r>
              <a:rPr lang="en-GB" dirty="0" smtClean="0"/>
              <a:t>Bigger </a:t>
            </a:r>
            <a:r>
              <a:rPr lang="en-GB" dirty="0" smtClean="0"/>
              <a:t>incentive for mainstream post 16 providers to identify high needs students than schools</a:t>
            </a:r>
            <a:endParaRPr lang="en-GB" dirty="0"/>
          </a:p>
        </p:txBody>
      </p:sp>
    </p:spTree>
    <p:extLst>
      <p:ext uri="{BB962C8B-B14F-4D97-AF65-F5344CB8AC3E}">
        <p14:creationId xmlns:p14="http://schemas.microsoft.com/office/powerpoint/2010/main" val="4398427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Post 16 issues</a:t>
            </a:r>
            <a:endParaRPr lang="en-GB" dirty="0"/>
          </a:p>
        </p:txBody>
      </p:sp>
      <p:sp>
        <p:nvSpPr>
          <p:cNvPr id="3" name="Content Placeholder 2"/>
          <p:cNvSpPr>
            <a:spLocks noGrp="1"/>
          </p:cNvSpPr>
          <p:nvPr>
            <p:ph idx="1"/>
          </p:nvPr>
        </p:nvSpPr>
        <p:spPr/>
        <p:txBody>
          <a:bodyPr/>
          <a:lstStyle/>
          <a:p>
            <a:r>
              <a:rPr lang="en-GB" dirty="0" smtClean="0"/>
              <a:t>Funding demography</a:t>
            </a:r>
          </a:p>
          <a:p>
            <a:r>
              <a:rPr lang="en-GB" dirty="0" smtClean="0"/>
              <a:t>Pressure on support </a:t>
            </a:r>
            <a:r>
              <a:rPr lang="en-GB" dirty="0" smtClean="0"/>
              <a:t>services (extended age range)</a:t>
            </a:r>
            <a:endParaRPr lang="en-GB" dirty="0" smtClean="0"/>
          </a:p>
          <a:p>
            <a:r>
              <a:rPr lang="en-GB" dirty="0" smtClean="0"/>
              <a:t>Monitoring progress and outcomes</a:t>
            </a:r>
          </a:p>
          <a:p>
            <a:r>
              <a:rPr lang="en-GB" dirty="0" smtClean="0"/>
              <a:t>Shift in responsibility from the YPLA to LAs resulting in more emphasis on developing local </a:t>
            </a:r>
            <a:r>
              <a:rPr lang="en-GB" dirty="0" smtClean="0"/>
              <a:t>provision (</a:t>
            </a:r>
            <a:r>
              <a:rPr lang="en-GB" dirty="0" err="1" smtClean="0"/>
              <a:t>NatSIP</a:t>
            </a:r>
            <a:r>
              <a:rPr lang="en-GB" dirty="0" smtClean="0"/>
              <a:t> survey) </a:t>
            </a:r>
            <a:endParaRPr lang="en-GB" dirty="0"/>
          </a:p>
        </p:txBody>
      </p:sp>
    </p:spTree>
    <p:extLst>
      <p:ext uri="{BB962C8B-B14F-4D97-AF65-F5344CB8AC3E}">
        <p14:creationId xmlns:p14="http://schemas.microsoft.com/office/powerpoint/2010/main" val="25984162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Higher Education – Changes to DSA</a:t>
            </a:r>
            <a:endParaRPr lang="en-GB" dirty="0"/>
          </a:p>
        </p:txBody>
      </p:sp>
      <p:sp>
        <p:nvSpPr>
          <p:cNvPr id="3" name="Content Placeholder 2"/>
          <p:cNvSpPr>
            <a:spLocks noGrp="1"/>
          </p:cNvSpPr>
          <p:nvPr>
            <p:ph idx="1"/>
          </p:nvPr>
        </p:nvSpPr>
        <p:spPr>
          <a:xfrm>
            <a:off x="468313" y="1412776"/>
            <a:ext cx="8229600" cy="3816449"/>
          </a:xfrm>
        </p:spPr>
        <p:txBody>
          <a:bodyPr/>
          <a:lstStyle/>
          <a:p>
            <a:r>
              <a:rPr lang="en-GB" dirty="0" smtClean="0"/>
              <a:t>Restrictions on ICT paid for</a:t>
            </a:r>
          </a:p>
          <a:p>
            <a:r>
              <a:rPr lang="en-GB" dirty="0" smtClean="0"/>
              <a:t>Inflexibilities on use of non medical helpers</a:t>
            </a:r>
          </a:p>
          <a:p>
            <a:r>
              <a:rPr lang="en-GB" dirty="0" smtClean="0"/>
              <a:t>Questions over the responsibilities of HE institutions to make provision</a:t>
            </a:r>
          </a:p>
          <a:p>
            <a:r>
              <a:rPr lang="en-GB" dirty="0" smtClean="0"/>
              <a:t>No equality impact statement</a:t>
            </a:r>
          </a:p>
          <a:p>
            <a:r>
              <a:rPr lang="en-GB" dirty="0" smtClean="0"/>
              <a:t>NDCS expressed concerns and asked for a meeting with the minister </a:t>
            </a:r>
            <a:endParaRPr lang="en-GB" dirty="0"/>
          </a:p>
        </p:txBody>
      </p:sp>
    </p:spTree>
    <p:extLst>
      <p:ext uri="{BB962C8B-B14F-4D97-AF65-F5344CB8AC3E}">
        <p14:creationId xmlns:p14="http://schemas.microsoft.com/office/powerpoint/2010/main" val="3195919520"/>
      </p:ext>
    </p:extLst>
  </p:cSld>
  <p:clrMapOvr>
    <a:masterClrMapping/>
  </p:clrMapOvr>
</p:sld>
</file>

<file path=ppt/theme/theme1.xml><?xml version="1.0" encoding="utf-8"?>
<a:theme xmlns:a="http://schemas.openxmlformats.org/drawingml/2006/main" name="NatSIP Presentation with Captions">
  <a:themeElements>
    <a:clrScheme name="NatSIP Presentation with Caption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NatSIP Presentation with Captions">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atSIP Presentation with Caption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NatSIP Presentation with Caption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NatSIP Presentation with Caption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NatSIP Presentation with Caption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NatSIP Presentation with Caption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NatSIP Presentation with Caption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NatSIP Presentation with Caption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NatSIP Presentation with Caption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NatSIP Presentation with Caption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NatSIP Presentation with Caption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NatSIP Presentation with Caption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NatSIP Presentation with Caption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NatSIP Presentation with Captions</Template>
  <TotalTime>547</TotalTime>
  <Words>1272</Words>
  <Application>Microsoft Office PowerPoint</Application>
  <PresentationFormat>On-screen Show (4:3)</PresentationFormat>
  <Paragraphs>154</Paragraphs>
  <Slides>45</Slides>
  <Notes>1</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NatSIP Presentation with Captions</vt:lpstr>
      <vt:lpstr>SEN Funding  </vt:lpstr>
      <vt:lpstr>Outline </vt:lpstr>
      <vt:lpstr>Local Authority Funding</vt:lpstr>
      <vt:lpstr> Dedicated Schools Grant (ring fenced): </vt:lpstr>
      <vt:lpstr>HNB pays for:</vt:lpstr>
      <vt:lpstr>Some issues:</vt:lpstr>
      <vt:lpstr> </vt:lpstr>
      <vt:lpstr> </vt:lpstr>
      <vt:lpstr> </vt:lpstr>
      <vt:lpstr>Issues</vt:lpstr>
      <vt:lpstr>Specialist support in FE – NatSIP survey 2013</vt:lpstr>
      <vt:lpstr>Early Years Funding</vt:lpstr>
      <vt:lpstr>EY Requirements</vt:lpstr>
      <vt:lpstr>SEN CofP (April 2014)</vt:lpstr>
      <vt:lpstr>Funding arrangements</vt:lpstr>
      <vt:lpstr>Example given by DfE:</vt:lpstr>
      <vt:lpstr>PowerPoint Presentation</vt:lpstr>
      <vt:lpstr>2 year olds</vt:lpstr>
      <vt:lpstr>DfE says:</vt:lpstr>
      <vt:lpstr>Ways of support in EY (NatSIP Survey 2013)</vt:lpstr>
      <vt:lpstr>Source of funding EY (NatSIP Survey 2013)</vt:lpstr>
      <vt:lpstr>Expectations on EY providers</vt:lpstr>
      <vt:lpstr>Mainstream Schools – Funding for Pupils Not In Specialised Resourced Provision</vt:lpstr>
      <vt:lpstr>Mainstream Schools</vt:lpstr>
      <vt:lpstr>Code of Practice </vt:lpstr>
      <vt:lpstr>Code of Practice</vt:lpstr>
      <vt:lpstr>Variation in level of SEN notional budget 2013/14</vt:lpstr>
      <vt:lpstr>Variations 2013/14   </vt:lpstr>
      <vt:lpstr>Does formula allocation need adjusting to reflect actual distribution of pupils with SI</vt:lpstr>
      <vt:lpstr>Have adjustments been made?</vt:lpstr>
      <vt:lpstr>     Funding of Specialist Pre 16 Provision – Special schools and resourced provision in mainstream schools</vt:lpstr>
      <vt:lpstr>Special Schools and Resourced Provision in Mainstream</vt:lpstr>
      <vt:lpstr>Specialist provision (continued)</vt:lpstr>
      <vt:lpstr>Resource provision in mainstream</vt:lpstr>
      <vt:lpstr>Implications- Feedback from NatSIP survey 2013</vt:lpstr>
      <vt:lpstr>Implications</vt:lpstr>
      <vt:lpstr>Resource banding</vt:lpstr>
      <vt:lpstr>    Post 16 Funding Arrangements</vt:lpstr>
      <vt:lpstr>Post 16 : Low level needs 16-18 yrs</vt:lpstr>
      <vt:lpstr>PowerPoint Presentation</vt:lpstr>
      <vt:lpstr>Low level needs 19 years and over</vt:lpstr>
      <vt:lpstr>Post 16: High Needs</vt:lpstr>
      <vt:lpstr>Post 16: Issues</vt:lpstr>
      <vt:lpstr>Post 16 issues</vt:lpstr>
      <vt:lpstr>Higher Education – Changes to DSA</vt:lpstr>
    </vt:vector>
  </TitlesOfParts>
  <Company>National Deaf Children's Society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Brian Gale</dc:creator>
  <cp:lastModifiedBy>Brian Gale</cp:lastModifiedBy>
  <cp:revision>44</cp:revision>
  <dcterms:created xsi:type="dcterms:W3CDTF">2014-04-27T08:55:26Z</dcterms:created>
  <dcterms:modified xsi:type="dcterms:W3CDTF">2014-04-29T05:02:33Z</dcterms:modified>
</cp:coreProperties>
</file>