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11" r:id="rId1"/>
  </p:sldMasterIdLst>
  <p:notesMasterIdLst>
    <p:notesMasterId r:id="rId41"/>
  </p:notesMasterIdLst>
  <p:sldIdLst>
    <p:sldId id="256" r:id="rId2"/>
    <p:sldId id="442" r:id="rId3"/>
    <p:sldId id="472" r:id="rId4"/>
    <p:sldId id="469" r:id="rId5"/>
    <p:sldId id="491" r:id="rId6"/>
    <p:sldId id="470" r:id="rId7"/>
    <p:sldId id="471" r:id="rId8"/>
    <p:sldId id="490" r:id="rId9"/>
    <p:sldId id="484" r:id="rId10"/>
    <p:sldId id="473" r:id="rId11"/>
    <p:sldId id="493" r:id="rId12"/>
    <p:sldId id="480" r:id="rId13"/>
    <p:sldId id="479" r:id="rId14"/>
    <p:sldId id="482" r:id="rId15"/>
    <p:sldId id="475" r:id="rId16"/>
    <p:sldId id="476" r:id="rId17"/>
    <p:sldId id="423" r:id="rId18"/>
    <p:sldId id="483" r:id="rId19"/>
    <p:sldId id="481" r:id="rId20"/>
    <p:sldId id="449" r:id="rId21"/>
    <p:sldId id="485" r:id="rId22"/>
    <p:sldId id="486" r:id="rId23"/>
    <p:sldId id="427" r:id="rId24"/>
    <p:sldId id="477" r:id="rId25"/>
    <p:sldId id="488" r:id="rId26"/>
    <p:sldId id="464" r:id="rId27"/>
    <p:sldId id="487" r:id="rId28"/>
    <p:sldId id="455" r:id="rId29"/>
    <p:sldId id="415" r:id="rId30"/>
    <p:sldId id="418" r:id="rId31"/>
    <p:sldId id="466" r:id="rId32"/>
    <p:sldId id="494" r:id="rId33"/>
    <p:sldId id="495" r:id="rId34"/>
    <p:sldId id="450" r:id="rId35"/>
    <p:sldId id="489" r:id="rId36"/>
    <p:sldId id="462" r:id="rId37"/>
    <p:sldId id="463" r:id="rId38"/>
    <p:sldId id="428" r:id="rId39"/>
    <p:sldId id="291" r:id="rId4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Tw Cen MT" pitchFamily="34" charset="0"/>
        <a:ea typeface="+mn-ea"/>
        <a:cs typeface="Arial" charset="0"/>
      </a:defRPr>
    </a:lvl1pPr>
    <a:lvl2pPr marL="457200" algn="l" rtl="0" fontAlgn="base">
      <a:spcBef>
        <a:spcPct val="0"/>
      </a:spcBef>
      <a:spcAft>
        <a:spcPct val="0"/>
      </a:spcAft>
      <a:defRPr kern="1200">
        <a:solidFill>
          <a:schemeClr val="tx1"/>
        </a:solidFill>
        <a:latin typeface="Tw Cen MT" pitchFamily="34" charset="0"/>
        <a:ea typeface="+mn-ea"/>
        <a:cs typeface="Arial" charset="0"/>
      </a:defRPr>
    </a:lvl2pPr>
    <a:lvl3pPr marL="914400" algn="l" rtl="0" fontAlgn="base">
      <a:spcBef>
        <a:spcPct val="0"/>
      </a:spcBef>
      <a:spcAft>
        <a:spcPct val="0"/>
      </a:spcAft>
      <a:defRPr kern="1200">
        <a:solidFill>
          <a:schemeClr val="tx1"/>
        </a:solidFill>
        <a:latin typeface="Tw Cen MT" pitchFamily="34" charset="0"/>
        <a:ea typeface="+mn-ea"/>
        <a:cs typeface="Arial" charset="0"/>
      </a:defRPr>
    </a:lvl3pPr>
    <a:lvl4pPr marL="1371600" algn="l" rtl="0" fontAlgn="base">
      <a:spcBef>
        <a:spcPct val="0"/>
      </a:spcBef>
      <a:spcAft>
        <a:spcPct val="0"/>
      </a:spcAft>
      <a:defRPr kern="1200">
        <a:solidFill>
          <a:schemeClr val="tx1"/>
        </a:solidFill>
        <a:latin typeface="Tw Cen MT" pitchFamily="34" charset="0"/>
        <a:ea typeface="+mn-ea"/>
        <a:cs typeface="Arial" charset="0"/>
      </a:defRPr>
    </a:lvl4pPr>
    <a:lvl5pPr marL="1828800" algn="l" rtl="0" fontAlgn="base">
      <a:spcBef>
        <a:spcPct val="0"/>
      </a:spcBef>
      <a:spcAft>
        <a:spcPct val="0"/>
      </a:spcAft>
      <a:defRPr kern="1200">
        <a:solidFill>
          <a:schemeClr val="tx1"/>
        </a:solidFill>
        <a:latin typeface="Tw Cen MT" pitchFamily="34" charset="0"/>
        <a:ea typeface="+mn-ea"/>
        <a:cs typeface="Arial" charset="0"/>
      </a:defRPr>
    </a:lvl5pPr>
    <a:lvl6pPr marL="2286000" algn="l" defTabSz="914400" rtl="0" eaLnBrk="1" latinLnBrk="0" hangingPunct="1">
      <a:defRPr kern="1200">
        <a:solidFill>
          <a:schemeClr val="tx1"/>
        </a:solidFill>
        <a:latin typeface="Tw Cen MT" pitchFamily="34" charset="0"/>
        <a:ea typeface="+mn-ea"/>
        <a:cs typeface="Arial" charset="0"/>
      </a:defRPr>
    </a:lvl6pPr>
    <a:lvl7pPr marL="2743200" algn="l" defTabSz="914400" rtl="0" eaLnBrk="1" latinLnBrk="0" hangingPunct="1">
      <a:defRPr kern="1200">
        <a:solidFill>
          <a:schemeClr val="tx1"/>
        </a:solidFill>
        <a:latin typeface="Tw Cen MT" pitchFamily="34" charset="0"/>
        <a:ea typeface="+mn-ea"/>
        <a:cs typeface="Arial" charset="0"/>
      </a:defRPr>
    </a:lvl7pPr>
    <a:lvl8pPr marL="3200400" algn="l" defTabSz="914400" rtl="0" eaLnBrk="1" latinLnBrk="0" hangingPunct="1">
      <a:defRPr kern="1200">
        <a:solidFill>
          <a:schemeClr val="tx1"/>
        </a:solidFill>
        <a:latin typeface="Tw Cen MT" pitchFamily="34" charset="0"/>
        <a:ea typeface="+mn-ea"/>
        <a:cs typeface="Arial" charset="0"/>
      </a:defRPr>
    </a:lvl8pPr>
    <a:lvl9pPr marL="3657600" algn="l" defTabSz="914400" rtl="0" eaLnBrk="1" latinLnBrk="0" hangingPunct="1">
      <a:defRPr kern="1200">
        <a:solidFill>
          <a:schemeClr val="tx1"/>
        </a:solidFill>
        <a:latin typeface="Tw Cen MT"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804" y="138"/>
      </p:cViewPr>
      <p:guideLst>
        <p:guide orient="horz" pos="2160"/>
        <p:guide pos="2880"/>
      </p:guideLst>
    </p:cSldViewPr>
  </p:slideViewPr>
  <p:notesTextViewPr>
    <p:cViewPr>
      <p:scale>
        <a:sx n="1" d="1"/>
        <a:sy n="1" d="1"/>
      </p:scale>
      <p:origin x="0" y="0"/>
    </p:cViewPr>
  </p:notesTextViewPr>
  <p:sorterViewPr>
    <p:cViewPr>
      <p:scale>
        <a:sx n="100" d="100"/>
        <a:sy n="100" d="100"/>
      </p:scale>
      <p:origin x="0" y="126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573EA10-17EF-48BC-AFB0-DBC11CFB9E58}" type="doc">
      <dgm:prSet loTypeId="urn:microsoft.com/office/officeart/2005/8/layout/cycle4#1" loCatId="cycle" qsTypeId="urn:microsoft.com/office/officeart/2005/8/quickstyle/simple1" qsCatId="simple" csTypeId="urn:microsoft.com/office/officeart/2005/8/colors/accent0_3" csCatId="mainScheme" phldr="1"/>
      <dgm:spPr/>
      <dgm:t>
        <a:bodyPr/>
        <a:lstStyle/>
        <a:p>
          <a:endParaRPr lang="en-GB"/>
        </a:p>
      </dgm:t>
    </dgm:pt>
    <dgm:pt modelId="{75E2E3FE-07CE-45DC-A7BD-1895390D83B8}">
      <dgm:prSet phldrT="[Text]" custT="1"/>
      <dgm:spPr>
        <a:solidFill>
          <a:srgbClr val="C00000"/>
        </a:solidFill>
      </dgm:spPr>
      <dgm:t>
        <a:bodyPr/>
        <a:lstStyle/>
        <a:p>
          <a:pPr marL="0" indent="0"/>
          <a:r>
            <a:rPr lang="en-GB" sz="2000" dirty="0" smtClean="0">
              <a:latin typeface="Arial" pitchFamily="34" charset="0"/>
              <a:cs typeface="Arial" pitchFamily="34" charset="0"/>
            </a:rPr>
            <a:t>Leadership</a:t>
          </a:r>
          <a:endParaRPr lang="en-GB" sz="2000" dirty="0">
            <a:latin typeface="Arial" pitchFamily="34" charset="0"/>
            <a:cs typeface="Arial" pitchFamily="34" charset="0"/>
          </a:endParaRPr>
        </a:p>
      </dgm:t>
    </dgm:pt>
    <dgm:pt modelId="{95EBFB15-BC5A-41E8-8A81-0458344187F7}" type="parTrans" cxnId="{5D64D55D-EFC8-4077-89ED-A0923D121C10}">
      <dgm:prSet/>
      <dgm:spPr/>
      <dgm:t>
        <a:bodyPr/>
        <a:lstStyle/>
        <a:p>
          <a:endParaRPr lang="en-GB"/>
        </a:p>
      </dgm:t>
    </dgm:pt>
    <dgm:pt modelId="{4879F762-86D6-45DF-AF89-FC2EC4CA1CAC}" type="sibTrans" cxnId="{5D64D55D-EFC8-4077-89ED-A0923D121C10}">
      <dgm:prSet/>
      <dgm:spPr/>
      <dgm:t>
        <a:bodyPr/>
        <a:lstStyle/>
        <a:p>
          <a:endParaRPr lang="en-GB"/>
        </a:p>
      </dgm:t>
    </dgm:pt>
    <dgm:pt modelId="{3B384E5B-B924-4F16-A49C-343C9AA6214C}">
      <dgm:prSet phldrT="[Text]" custT="1"/>
      <dgm:spPr>
        <a:solidFill>
          <a:schemeClr val="bg2">
            <a:lumMod val="60000"/>
            <a:lumOff val="40000"/>
            <a:alpha val="90000"/>
          </a:schemeClr>
        </a:solidFill>
      </dgm:spPr>
      <dgm:t>
        <a:bodyPr/>
        <a:lstStyle/>
        <a:p>
          <a:r>
            <a:rPr lang="en-GB" sz="1300" b="1" dirty="0" smtClean="0">
              <a:latin typeface="Arial" pitchFamily="34" charset="0"/>
              <a:cs typeface="Arial" pitchFamily="34" charset="0"/>
            </a:rPr>
            <a:t>Ensure schools maintain a sharp focus on the aspirations, access, and achievement of pupils identified with SEN or vulnerable and disadvantaged pupils</a:t>
          </a:r>
          <a:endParaRPr lang="en-GB" sz="1300" b="1" dirty="0">
            <a:latin typeface="Arial" pitchFamily="34" charset="0"/>
            <a:cs typeface="Arial" pitchFamily="34" charset="0"/>
          </a:endParaRPr>
        </a:p>
      </dgm:t>
    </dgm:pt>
    <dgm:pt modelId="{44D95DC7-EE7F-471E-94DD-6FBB7FEE58A5}" type="parTrans" cxnId="{D01C0795-983B-4BF5-B778-265CFCF627CE}">
      <dgm:prSet/>
      <dgm:spPr/>
      <dgm:t>
        <a:bodyPr/>
        <a:lstStyle/>
        <a:p>
          <a:endParaRPr lang="en-GB"/>
        </a:p>
      </dgm:t>
    </dgm:pt>
    <dgm:pt modelId="{57EB0013-7B6A-4717-AD52-CA06688943DA}" type="sibTrans" cxnId="{D01C0795-983B-4BF5-B778-265CFCF627CE}">
      <dgm:prSet/>
      <dgm:spPr/>
      <dgm:t>
        <a:bodyPr/>
        <a:lstStyle/>
        <a:p>
          <a:endParaRPr lang="en-GB"/>
        </a:p>
      </dgm:t>
    </dgm:pt>
    <dgm:pt modelId="{2151BFD8-073B-44F4-892F-CF4B938F506D}">
      <dgm:prSet phldrT="[Text]" custT="1"/>
      <dgm:spPr>
        <a:solidFill>
          <a:srgbClr val="C00000"/>
        </a:solidFill>
      </dgm:spPr>
      <dgm:t>
        <a:bodyPr/>
        <a:lstStyle/>
        <a:p>
          <a:r>
            <a:rPr lang="en-GB" sz="2000" dirty="0" smtClean="0">
              <a:latin typeface="Arial" pitchFamily="34" charset="0"/>
              <a:cs typeface="Arial" pitchFamily="34" charset="0"/>
            </a:rPr>
            <a:t>Teaching and Learning</a:t>
          </a:r>
          <a:endParaRPr lang="en-GB" sz="2000" dirty="0">
            <a:latin typeface="Arial" pitchFamily="34" charset="0"/>
            <a:cs typeface="Arial" pitchFamily="34" charset="0"/>
          </a:endParaRPr>
        </a:p>
      </dgm:t>
    </dgm:pt>
    <dgm:pt modelId="{04D16A56-55D3-434D-BBB7-6870EDBAC66F}" type="parTrans" cxnId="{CF3D0846-B309-42D2-BCF1-AD4B1054C6CA}">
      <dgm:prSet/>
      <dgm:spPr/>
      <dgm:t>
        <a:bodyPr/>
        <a:lstStyle/>
        <a:p>
          <a:endParaRPr lang="en-GB"/>
        </a:p>
      </dgm:t>
    </dgm:pt>
    <dgm:pt modelId="{8523C165-CA7C-4427-8C37-574F19A240A3}" type="sibTrans" cxnId="{CF3D0846-B309-42D2-BCF1-AD4B1054C6CA}">
      <dgm:prSet/>
      <dgm:spPr/>
      <dgm:t>
        <a:bodyPr/>
        <a:lstStyle/>
        <a:p>
          <a:endParaRPr lang="en-GB"/>
        </a:p>
      </dgm:t>
    </dgm:pt>
    <dgm:pt modelId="{1C80E0F8-8627-4B74-AC0E-83A0E6DD3E5A}">
      <dgm:prSet phldrT="[Text]" custT="1"/>
      <dgm:spPr>
        <a:solidFill>
          <a:schemeClr val="bg2">
            <a:lumMod val="60000"/>
            <a:lumOff val="40000"/>
          </a:schemeClr>
        </a:solidFill>
      </dgm:spPr>
      <dgm:t>
        <a:bodyPr/>
        <a:lstStyle/>
        <a:p>
          <a:pPr algn="r"/>
          <a:r>
            <a:rPr lang="en-GB" sz="1300" b="1" dirty="0" smtClean="0">
              <a:latin typeface="Arial" pitchFamily="34" charset="0"/>
              <a:cs typeface="Arial" pitchFamily="34" charset="0"/>
            </a:rPr>
            <a:t>High quality teaching and learning – leading to improved progress for all pupils (assessment and target setting</a:t>
          </a:r>
          <a:r>
            <a:rPr lang="en-GB" sz="1200" b="1" dirty="0" smtClean="0">
              <a:latin typeface="Arial" pitchFamily="34" charset="0"/>
              <a:cs typeface="Arial" pitchFamily="34" charset="0"/>
            </a:rPr>
            <a:t>)</a:t>
          </a:r>
          <a:endParaRPr lang="en-GB" sz="1200" b="1" dirty="0">
            <a:latin typeface="Arial" pitchFamily="34" charset="0"/>
            <a:cs typeface="Arial" pitchFamily="34" charset="0"/>
          </a:endParaRPr>
        </a:p>
      </dgm:t>
    </dgm:pt>
    <dgm:pt modelId="{E9083720-626A-490D-87C2-4A917D8FACCC}" type="parTrans" cxnId="{5A8065A5-2CBA-46BF-B0C8-25805BC7C0BC}">
      <dgm:prSet/>
      <dgm:spPr/>
      <dgm:t>
        <a:bodyPr/>
        <a:lstStyle/>
        <a:p>
          <a:endParaRPr lang="en-GB"/>
        </a:p>
      </dgm:t>
    </dgm:pt>
    <dgm:pt modelId="{8B9E44F2-BC3F-4782-AE15-F84C5D5EDE58}" type="sibTrans" cxnId="{5A8065A5-2CBA-46BF-B0C8-25805BC7C0BC}">
      <dgm:prSet/>
      <dgm:spPr/>
      <dgm:t>
        <a:bodyPr/>
        <a:lstStyle/>
        <a:p>
          <a:endParaRPr lang="en-GB"/>
        </a:p>
      </dgm:t>
    </dgm:pt>
    <dgm:pt modelId="{636D3896-9205-49CA-A5BE-25D396D59BCD}">
      <dgm:prSet phldrT="[Text]" custT="1"/>
      <dgm:spPr>
        <a:solidFill>
          <a:srgbClr val="C00000"/>
        </a:solidFill>
      </dgm:spPr>
      <dgm:t>
        <a:bodyPr/>
        <a:lstStyle/>
        <a:p>
          <a:r>
            <a:rPr lang="en-GB" sz="2000" dirty="0" smtClean="0">
              <a:latin typeface="Arial" pitchFamily="34" charset="0"/>
              <a:cs typeface="Arial" pitchFamily="34" charset="0"/>
            </a:rPr>
            <a:t>   </a:t>
          </a:r>
          <a:r>
            <a:rPr lang="en-GB" sz="1800" dirty="0" smtClean="0">
              <a:latin typeface="Arial" pitchFamily="34" charset="0"/>
              <a:cs typeface="Arial" pitchFamily="34" charset="0"/>
            </a:rPr>
            <a:t>Parent and carer Engagement</a:t>
          </a:r>
          <a:endParaRPr lang="en-GB" sz="1800" dirty="0">
            <a:latin typeface="Arial" pitchFamily="34" charset="0"/>
            <a:cs typeface="Arial" pitchFamily="34" charset="0"/>
          </a:endParaRPr>
        </a:p>
      </dgm:t>
    </dgm:pt>
    <dgm:pt modelId="{31F0A9AD-8721-42EF-B012-8B186C31F103}" type="parTrans" cxnId="{5CBA6A30-91D1-4C56-B476-E281B6475F43}">
      <dgm:prSet/>
      <dgm:spPr/>
      <dgm:t>
        <a:bodyPr/>
        <a:lstStyle/>
        <a:p>
          <a:endParaRPr lang="en-GB"/>
        </a:p>
      </dgm:t>
    </dgm:pt>
    <dgm:pt modelId="{4EF4CBCE-8A3B-4D87-A474-4F097CFC6D43}" type="sibTrans" cxnId="{5CBA6A30-91D1-4C56-B476-E281B6475F43}">
      <dgm:prSet/>
      <dgm:spPr/>
      <dgm:t>
        <a:bodyPr/>
        <a:lstStyle/>
        <a:p>
          <a:endParaRPr lang="en-GB"/>
        </a:p>
      </dgm:t>
    </dgm:pt>
    <dgm:pt modelId="{6F5E7930-1187-488E-AB7E-F060427EBD38}">
      <dgm:prSet phldrT="[Text]" custT="1"/>
      <dgm:spPr>
        <a:solidFill>
          <a:schemeClr val="bg2">
            <a:lumMod val="60000"/>
            <a:lumOff val="40000"/>
          </a:schemeClr>
        </a:solidFill>
      </dgm:spPr>
      <dgm:t>
        <a:bodyPr anchor="b"/>
        <a:lstStyle/>
        <a:p>
          <a:pPr algn="r"/>
          <a:r>
            <a:rPr lang="en-GB" sz="1300" b="1" dirty="0" smtClean="0">
              <a:latin typeface="Arial" pitchFamily="34" charset="0"/>
              <a:cs typeface="Arial" pitchFamily="34" charset="0"/>
            </a:rPr>
            <a:t>Structured conversations with parents and carers – to improve parents’ and carers’ engagement with school and their involvement with their child’s learning and achievement</a:t>
          </a:r>
          <a:endParaRPr lang="en-GB" sz="1300" b="1" dirty="0">
            <a:latin typeface="Arial" pitchFamily="34" charset="0"/>
            <a:cs typeface="Arial" pitchFamily="34" charset="0"/>
          </a:endParaRPr>
        </a:p>
      </dgm:t>
    </dgm:pt>
    <dgm:pt modelId="{2316219C-B161-42FA-98EA-653A228A83DC}" type="parTrans" cxnId="{3F3C5445-E0E5-4C22-9E38-A2A15CD23FD6}">
      <dgm:prSet/>
      <dgm:spPr/>
      <dgm:t>
        <a:bodyPr/>
        <a:lstStyle/>
        <a:p>
          <a:endParaRPr lang="en-GB"/>
        </a:p>
      </dgm:t>
    </dgm:pt>
    <dgm:pt modelId="{20DCDF63-BEE3-4C61-A48F-CFEB1070DF06}" type="sibTrans" cxnId="{3F3C5445-E0E5-4C22-9E38-A2A15CD23FD6}">
      <dgm:prSet/>
      <dgm:spPr/>
      <dgm:t>
        <a:bodyPr/>
        <a:lstStyle/>
        <a:p>
          <a:endParaRPr lang="en-GB"/>
        </a:p>
      </dgm:t>
    </dgm:pt>
    <dgm:pt modelId="{E5C7E0C3-F05A-44A5-9733-589F580D8DE3}">
      <dgm:prSet phldrT="[Text]" custT="1"/>
      <dgm:spPr>
        <a:solidFill>
          <a:srgbClr val="C00000"/>
        </a:solidFill>
      </dgm:spPr>
      <dgm:t>
        <a:bodyPr/>
        <a:lstStyle/>
        <a:p>
          <a:r>
            <a:rPr lang="en-GB" sz="2000" dirty="0" smtClean="0">
              <a:latin typeface="Arial" pitchFamily="34" charset="0"/>
              <a:cs typeface="Arial" pitchFamily="34" charset="0"/>
            </a:rPr>
            <a:t>Wider Outcomes</a:t>
          </a:r>
          <a:endParaRPr lang="en-GB" sz="2000" dirty="0">
            <a:latin typeface="Arial" pitchFamily="34" charset="0"/>
            <a:cs typeface="Arial" pitchFamily="34" charset="0"/>
          </a:endParaRPr>
        </a:p>
      </dgm:t>
    </dgm:pt>
    <dgm:pt modelId="{768866D3-A3AF-4FFC-8D51-10371C01A982}" type="parTrans" cxnId="{C7E68D1D-9B76-4901-9940-CCC49C943697}">
      <dgm:prSet/>
      <dgm:spPr/>
      <dgm:t>
        <a:bodyPr/>
        <a:lstStyle/>
        <a:p>
          <a:endParaRPr lang="en-GB"/>
        </a:p>
      </dgm:t>
    </dgm:pt>
    <dgm:pt modelId="{FBB5789C-F309-43E0-93B0-2080A4D3E2D8}" type="sibTrans" cxnId="{C7E68D1D-9B76-4901-9940-CCC49C943697}">
      <dgm:prSet/>
      <dgm:spPr/>
      <dgm:t>
        <a:bodyPr/>
        <a:lstStyle/>
        <a:p>
          <a:endParaRPr lang="en-GB"/>
        </a:p>
      </dgm:t>
    </dgm:pt>
    <dgm:pt modelId="{A4DAEE19-E930-480F-896B-AB472821325B}">
      <dgm:prSet phldrT="[Text]" custT="1"/>
      <dgm:spPr>
        <a:solidFill>
          <a:schemeClr val="bg2">
            <a:lumMod val="60000"/>
            <a:lumOff val="40000"/>
            <a:alpha val="90000"/>
          </a:schemeClr>
        </a:solidFill>
      </dgm:spPr>
      <dgm:t>
        <a:bodyPr anchor="t" anchorCtr="0"/>
        <a:lstStyle/>
        <a:p>
          <a:r>
            <a:rPr lang="en-GB" sz="1300" b="1" dirty="0" smtClean="0">
              <a:latin typeface="Arial" pitchFamily="34" charset="0"/>
              <a:cs typeface="Arial" pitchFamily="34" charset="0"/>
            </a:rPr>
            <a:t>Wider outcomes            – to support the participation, enjoyment and achievement of pupils in all elements of school life</a:t>
          </a:r>
          <a:endParaRPr lang="en-GB" sz="1300" b="1" dirty="0">
            <a:latin typeface="Arial" pitchFamily="34" charset="0"/>
            <a:cs typeface="Arial" pitchFamily="34" charset="0"/>
          </a:endParaRPr>
        </a:p>
      </dgm:t>
    </dgm:pt>
    <dgm:pt modelId="{96954713-DEB5-4CBA-97F9-C575D1CD46FA}" type="parTrans" cxnId="{2A4C4FA2-32FA-4A22-AEBF-7093FE0A6B21}">
      <dgm:prSet/>
      <dgm:spPr/>
      <dgm:t>
        <a:bodyPr/>
        <a:lstStyle/>
        <a:p>
          <a:endParaRPr lang="en-GB"/>
        </a:p>
      </dgm:t>
    </dgm:pt>
    <dgm:pt modelId="{8045F390-3480-4A41-ACB6-D6888AAB7DE1}" type="sibTrans" cxnId="{2A4C4FA2-32FA-4A22-AEBF-7093FE0A6B21}">
      <dgm:prSet/>
      <dgm:spPr/>
      <dgm:t>
        <a:bodyPr/>
        <a:lstStyle/>
        <a:p>
          <a:endParaRPr lang="en-GB"/>
        </a:p>
      </dgm:t>
    </dgm:pt>
    <dgm:pt modelId="{D6FF84E8-3846-4982-B6D4-8577D4EC86A2}" type="pres">
      <dgm:prSet presAssocID="{D573EA10-17EF-48BC-AFB0-DBC11CFB9E58}" presName="cycleMatrixDiagram" presStyleCnt="0">
        <dgm:presLayoutVars>
          <dgm:chMax val="1"/>
          <dgm:dir/>
          <dgm:animLvl val="lvl"/>
          <dgm:resizeHandles val="exact"/>
        </dgm:presLayoutVars>
      </dgm:prSet>
      <dgm:spPr/>
      <dgm:t>
        <a:bodyPr/>
        <a:lstStyle/>
        <a:p>
          <a:endParaRPr lang="en-GB"/>
        </a:p>
      </dgm:t>
    </dgm:pt>
    <dgm:pt modelId="{7CE49AA9-FF20-40B1-A45E-BF65B914198C}" type="pres">
      <dgm:prSet presAssocID="{D573EA10-17EF-48BC-AFB0-DBC11CFB9E58}" presName="children" presStyleCnt="0"/>
      <dgm:spPr/>
      <dgm:t>
        <a:bodyPr/>
        <a:lstStyle/>
        <a:p>
          <a:endParaRPr lang="en-GB"/>
        </a:p>
      </dgm:t>
    </dgm:pt>
    <dgm:pt modelId="{6C9E850D-FCD6-45BB-A773-5178938ADC19}" type="pres">
      <dgm:prSet presAssocID="{D573EA10-17EF-48BC-AFB0-DBC11CFB9E58}" presName="child1group" presStyleCnt="0"/>
      <dgm:spPr/>
      <dgm:t>
        <a:bodyPr/>
        <a:lstStyle/>
        <a:p>
          <a:endParaRPr lang="en-GB"/>
        </a:p>
      </dgm:t>
    </dgm:pt>
    <dgm:pt modelId="{C1110ABF-789C-426C-A101-6B356154FAF1}" type="pres">
      <dgm:prSet presAssocID="{D573EA10-17EF-48BC-AFB0-DBC11CFB9E58}" presName="child1" presStyleLbl="bgAcc1" presStyleIdx="0" presStyleCnt="4" custScaleX="110516" custScaleY="132478" custLinFactNeighborX="-9223" custLinFactNeighborY="15395"/>
      <dgm:spPr/>
      <dgm:t>
        <a:bodyPr/>
        <a:lstStyle/>
        <a:p>
          <a:endParaRPr lang="en-GB"/>
        </a:p>
      </dgm:t>
    </dgm:pt>
    <dgm:pt modelId="{EA7918B8-E05F-4095-AB45-6F5AA10792B2}" type="pres">
      <dgm:prSet presAssocID="{D573EA10-17EF-48BC-AFB0-DBC11CFB9E58}" presName="child1Text" presStyleLbl="bgAcc1" presStyleIdx="0" presStyleCnt="4">
        <dgm:presLayoutVars>
          <dgm:bulletEnabled val="1"/>
        </dgm:presLayoutVars>
      </dgm:prSet>
      <dgm:spPr/>
      <dgm:t>
        <a:bodyPr/>
        <a:lstStyle/>
        <a:p>
          <a:endParaRPr lang="en-GB"/>
        </a:p>
      </dgm:t>
    </dgm:pt>
    <dgm:pt modelId="{45B5BE8F-294E-46F9-B708-428AC7EEAD6F}" type="pres">
      <dgm:prSet presAssocID="{D573EA10-17EF-48BC-AFB0-DBC11CFB9E58}" presName="child2group" presStyleCnt="0"/>
      <dgm:spPr/>
      <dgm:t>
        <a:bodyPr/>
        <a:lstStyle/>
        <a:p>
          <a:endParaRPr lang="en-GB"/>
        </a:p>
      </dgm:t>
    </dgm:pt>
    <dgm:pt modelId="{D31B1E2D-48E0-4BE6-AB24-91224DBA8A61}" type="pres">
      <dgm:prSet presAssocID="{D573EA10-17EF-48BC-AFB0-DBC11CFB9E58}" presName="child2" presStyleLbl="bgAcc1" presStyleIdx="1" presStyleCnt="4" custScaleX="118142" custScaleY="135628" custLinFactNeighborX="6442" custLinFactNeighborY="14611"/>
      <dgm:spPr/>
      <dgm:t>
        <a:bodyPr/>
        <a:lstStyle/>
        <a:p>
          <a:endParaRPr lang="en-GB"/>
        </a:p>
      </dgm:t>
    </dgm:pt>
    <dgm:pt modelId="{6651AAB5-AFC0-4FB7-AF17-ED59B77F1FA7}" type="pres">
      <dgm:prSet presAssocID="{D573EA10-17EF-48BC-AFB0-DBC11CFB9E58}" presName="child2Text" presStyleLbl="bgAcc1" presStyleIdx="1" presStyleCnt="4">
        <dgm:presLayoutVars>
          <dgm:bulletEnabled val="1"/>
        </dgm:presLayoutVars>
      </dgm:prSet>
      <dgm:spPr/>
      <dgm:t>
        <a:bodyPr/>
        <a:lstStyle/>
        <a:p>
          <a:endParaRPr lang="en-GB"/>
        </a:p>
      </dgm:t>
    </dgm:pt>
    <dgm:pt modelId="{8C6E905E-29F4-4D60-86F5-47470D1A4BF2}" type="pres">
      <dgm:prSet presAssocID="{D573EA10-17EF-48BC-AFB0-DBC11CFB9E58}" presName="child3group" presStyleCnt="0"/>
      <dgm:spPr/>
      <dgm:t>
        <a:bodyPr/>
        <a:lstStyle/>
        <a:p>
          <a:endParaRPr lang="en-GB"/>
        </a:p>
      </dgm:t>
    </dgm:pt>
    <dgm:pt modelId="{E457C229-87F2-4A99-AC6F-C2CB3D84F1E4}" type="pres">
      <dgm:prSet presAssocID="{D573EA10-17EF-48BC-AFB0-DBC11CFB9E58}" presName="child3" presStyleLbl="bgAcc1" presStyleIdx="2" presStyleCnt="4" custScaleX="109899" custScaleY="125859" custLinFactNeighborX="9894" custLinFactNeighborY="-11875"/>
      <dgm:spPr/>
      <dgm:t>
        <a:bodyPr/>
        <a:lstStyle/>
        <a:p>
          <a:endParaRPr lang="en-GB"/>
        </a:p>
      </dgm:t>
    </dgm:pt>
    <dgm:pt modelId="{16ED39A3-3E53-476F-A852-650122B31469}" type="pres">
      <dgm:prSet presAssocID="{D573EA10-17EF-48BC-AFB0-DBC11CFB9E58}" presName="child3Text" presStyleLbl="bgAcc1" presStyleIdx="2" presStyleCnt="4">
        <dgm:presLayoutVars>
          <dgm:bulletEnabled val="1"/>
        </dgm:presLayoutVars>
      </dgm:prSet>
      <dgm:spPr/>
      <dgm:t>
        <a:bodyPr/>
        <a:lstStyle/>
        <a:p>
          <a:endParaRPr lang="en-GB"/>
        </a:p>
      </dgm:t>
    </dgm:pt>
    <dgm:pt modelId="{F760B8AA-36B5-4D2A-B187-CE17D6D70D44}" type="pres">
      <dgm:prSet presAssocID="{D573EA10-17EF-48BC-AFB0-DBC11CFB9E58}" presName="child4group" presStyleCnt="0"/>
      <dgm:spPr/>
      <dgm:t>
        <a:bodyPr/>
        <a:lstStyle/>
        <a:p>
          <a:endParaRPr lang="en-GB"/>
        </a:p>
      </dgm:t>
    </dgm:pt>
    <dgm:pt modelId="{CDE80436-C9B8-4D05-895A-0015E59417B6}" type="pres">
      <dgm:prSet presAssocID="{D573EA10-17EF-48BC-AFB0-DBC11CFB9E58}" presName="child4" presStyleLbl="bgAcc1" presStyleIdx="3" presStyleCnt="4" custScaleX="109724" custScaleY="131586" custLinFactNeighborX="-9789" custLinFactNeighborY="-12970"/>
      <dgm:spPr/>
      <dgm:t>
        <a:bodyPr/>
        <a:lstStyle/>
        <a:p>
          <a:endParaRPr lang="en-GB"/>
        </a:p>
      </dgm:t>
    </dgm:pt>
    <dgm:pt modelId="{E31639E4-3276-4D8E-8AC6-C8B31C84B3CA}" type="pres">
      <dgm:prSet presAssocID="{D573EA10-17EF-48BC-AFB0-DBC11CFB9E58}" presName="child4Text" presStyleLbl="bgAcc1" presStyleIdx="3" presStyleCnt="4">
        <dgm:presLayoutVars>
          <dgm:bulletEnabled val="1"/>
        </dgm:presLayoutVars>
      </dgm:prSet>
      <dgm:spPr/>
      <dgm:t>
        <a:bodyPr/>
        <a:lstStyle/>
        <a:p>
          <a:endParaRPr lang="en-GB"/>
        </a:p>
      </dgm:t>
    </dgm:pt>
    <dgm:pt modelId="{94458451-0A32-4C16-A95D-029A1F8D506C}" type="pres">
      <dgm:prSet presAssocID="{D573EA10-17EF-48BC-AFB0-DBC11CFB9E58}" presName="childPlaceholder" presStyleCnt="0"/>
      <dgm:spPr/>
      <dgm:t>
        <a:bodyPr/>
        <a:lstStyle/>
        <a:p>
          <a:endParaRPr lang="en-GB"/>
        </a:p>
      </dgm:t>
    </dgm:pt>
    <dgm:pt modelId="{1FCB4E5F-9FAC-49A6-9915-45E91841A12E}" type="pres">
      <dgm:prSet presAssocID="{D573EA10-17EF-48BC-AFB0-DBC11CFB9E58}" presName="circle" presStyleCnt="0"/>
      <dgm:spPr/>
      <dgm:t>
        <a:bodyPr/>
        <a:lstStyle/>
        <a:p>
          <a:endParaRPr lang="en-GB"/>
        </a:p>
      </dgm:t>
    </dgm:pt>
    <dgm:pt modelId="{3C6BC182-BA83-4C1A-BFE0-0C47A47F26A4}" type="pres">
      <dgm:prSet presAssocID="{D573EA10-17EF-48BC-AFB0-DBC11CFB9E58}" presName="quadrant1" presStyleLbl="node1" presStyleIdx="0" presStyleCnt="4" custLinFactNeighborX="826" custLinFactNeighborY="826">
        <dgm:presLayoutVars>
          <dgm:chMax val="1"/>
          <dgm:bulletEnabled val="1"/>
        </dgm:presLayoutVars>
      </dgm:prSet>
      <dgm:spPr/>
      <dgm:t>
        <a:bodyPr/>
        <a:lstStyle/>
        <a:p>
          <a:endParaRPr lang="en-GB"/>
        </a:p>
      </dgm:t>
    </dgm:pt>
    <dgm:pt modelId="{5A70C06C-DB6A-4203-915A-62DE88BC7BF8}" type="pres">
      <dgm:prSet presAssocID="{D573EA10-17EF-48BC-AFB0-DBC11CFB9E58}" presName="quadrant2" presStyleLbl="node1" presStyleIdx="1" presStyleCnt="4" custLinFactNeighborX="-826" custLinFactNeighborY="826">
        <dgm:presLayoutVars>
          <dgm:chMax val="1"/>
          <dgm:bulletEnabled val="1"/>
        </dgm:presLayoutVars>
      </dgm:prSet>
      <dgm:spPr/>
      <dgm:t>
        <a:bodyPr/>
        <a:lstStyle/>
        <a:p>
          <a:endParaRPr lang="en-GB"/>
        </a:p>
      </dgm:t>
    </dgm:pt>
    <dgm:pt modelId="{8914D8D9-0A04-4131-84C1-4352D848ACA6}" type="pres">
      <dgm:prSet presAssocID="{D573EA10-17EF-48BC-AFB0-DBC11CFB9E58}" presName="quadrant3" presStyleLbl="node1" presStyleIdx="2" presStyleCnt="4" custLinFactNeighborX="-826" custLinFactNeighborY="-826">
        <dgm:presLayoutVars>
          <dgm:chMax val="1"/>
          <dgm:bulletEnabled val="1"/>
        </dgm:presLayoutVars>
      </dgm:prSet>
      <dgm:spPr/>
      <dgm:t>
        <a:bodyPr/>
        <a:lstStyle/>
        <a:p>
          <a:endParaRPr lang="en-GB"/>
        </a:p>
      </dgm:t>
    </dgm:pt>
    <dgm:pt modelId="{F5548A98-F31A-4FE6-90C0-7ECC6A868A5D}" type="pres">
      <dgm:prSet presAssocID="{D573EA10-17EF-48BC-AFB0-DBC11CFB9E58}" presName="quadrant4" presStyleLbl="node1" presStyleIdx="3" presStyleCnt="4" custLinFactNeighborX="826" custLinFactNeighborY="-826">
        <dgm:presLayoutVars>
          <dgm:chMax val="1"/>
          <dgm:bulletEnabled val="1"/>
        </dgm:presLayoutVars>
      </dgm:prSet>
      <dgm:spPr/>
      <dgm:t>
        <a:bodyPr/>
        <a:lstStyle/>
        <a:p>
          <a:endParaRPr lang="en-GB"/>
        </a:p>
      </dgm:t>
    </dgm:pt>
    <dgm:pt modelId="{1E992683-32F1-4BD6-9294-B4B932D8D70E}" type="pres">
      <dgm:prSet presAssocID="{D573EA10-17EF-48BC-AFB0-DBC11CFB9E58}" presName="quadrantPlaceholder" presStyleCnt="0"/>
      <dgm:spPr/>
      <dgm:t>
        <a:bodyPr/>
        <a:lstStyle/>
        <a:p>
          <a:endParaRPr lang="en-GB"/>
        </a:p>
      </dgm:t>
    </dgm:pt>
    <dgm:pt modelId="{B50A4951-83BB-4ED5-919C-90F890EC9A05}" type="pres">
      <dgm:prSet presAssocID="{D573EA10-17EF-48BC-AFB0-DBC11CFB9E58}" presName="center1" presStyleLbl="fgShp" presStyleIdx="0" presStyleCnt="2" custScaleX="144405" custScaleY="156910" custLinFactNeighborX="-2519"/>
      <dgm:spPr/>
      <dgm:t>
        <a:bodyPr/>
        <a:lstStyle/>
        <a:p>
          <a:endParaRPr lang="en-GB"/>
        </a:p>
      </dgm:t>
    </dgm:pt>
    <dgm:pt modelId="{8D2778D3-1F8C-40E8-B2FD-73B8961FB731}" type="pres">
      <dgm:prSet presAssocID="{D573EA10-17EF-48BC-AFB0-DBC11CFB9E58}" presName="center2" presStyleLbl="fgShp" presStyleIdx="1" presStyleCnt="2" custScaleX="144405" custScaleY="156910" custLinFactNeighborX="-2519" custLinFactNeighborY="613"/>
      <dgm:spPr/>
      <dgm:t>
        <a:bodyPr/>
        <a:lstStyle/>
        <a:p>
          <a:endParaRPr lang="en-GB"/>
        </a:p>
      </dgm:t>
    </dgm:pt>
  </dgm:ptLst>
  <dgm:cxnLst>
    <dgm:cxn modelId="{D45F9073-6897-4C26-AABC-821C3726A788}" type="presOf" srcId="{2151BFD8-073B-44F4-892F-CF4B938F506D}" destId="{5A70C06C-DB6A-4203-915A-62DE88BC7BF8}" srcOrd="0" destOrd="0" presId="urn:microsoft.com/office/officeart/2005/8/layout/cycle4#1"/>
    <dgm:cxn modelId="{C7E68D1D-9B76-4901-9940-CCC49C943697}" srcId="{D573EA10-17EF-48BC-AFB0-DBC11CFB9E58}" destId="{E5C7E0C3-F05A-44A5-9733-589F580D8DE3}" srcOrd="3" destOrd="0" parTransId="{768866D3-A3AF-4FFC-8D51-10371C01A982}" sibTransId="{FBB5789C-F309-43E0-93B0-2080A4D3E2D8}"/>
    <dgm:cxn modelId="{AAB6F747-C4EC-4A6F-AD82-B09396AA4014}" type="presOf" srcId="{1C80E0F8-8627-4B74-AC0E-83A0E6DD3E5A}" destId="{D31B1E2D-48E0-4BE6-AB24-91224DBA8A61}" srcOrd="0" destOrd="0" presId="urn:microsoft.com/office/officeart/2005/8/layout/cycle4#1"/>
    <dgm:cxn modelId="{9F2288F6-0DD6-4FE3-8E74-2C55F3153F11}" type="presOf" srcId="{6F5E7930-1187-488E-AB7E-F060427EBD38}" destId="{16ED39A3-3E53-476F-A852-650122B31469}" srcOrd="1" destOrd="0" presId="urn:microsoft.com/office/officeart/2005/8/layout/cycle4#1"/>
    <dgm:cxn modelId="{30655012-8BE8-483F-B77B-2C30BA7E4EC4}" type="presOf" srcId="{1C80E0F8-8627-4B74-AC0E-83A0E6DD3E5A}" destId="{6651AAB5-AFC0-4FB7-AF17-ED59B77F1FA7}" srcOrd="1" destOrd="0" presId="urn:microsoft.com/office/officeart/2005/8/layout/cycle4#1"/>
    <dgm:cxn modelId="{990BEA95-3563-4544-A051-5CB11AB7E639}" type="presOf" srcId="{6F5E7930-1187-488E-AB7E-F060427EBD38}" destId="{E457C229-87F2-4A99-AC6F-C2CB3D84F1E4}" srcOrd="0" destOrd="0" presId="urn:microsoft.com/office/officeart/2005/8/layout/cycle4#1"/>
    <dgm:cxn modelId="{5A8065A5-2CBA-46BF-B0C8-25805BC7C0BC}" srcId="{2151BFD8-073B-44F4-892F-CF4B938F506D}" destId="{1C80E0F8-8627-4B74-AC0E-83A0E6DD3E5A}" srcOrd="0" destOrd="0" parTransId="{E9083720-626A-490D-87C2-4A917D8FACCC}" sibTransId="{8B9E44F2-BC3F-4782-AE15-F84C5D5EDE58}"/>
    <dgm:cxn modelId="{D01C0795-983B-4BF5-B778-265CFCF627CE}" srcId="{75E2E3FE-07CE-45DC-A7BD-1895390D83B8}" destId="{3B384E5B-B924-4F16-A49C-343C9AA6214C}" srcOrd="0" destOrd="0" parTransId="{44D95DC7-EE7F-471E-94DD-6FBB7FEE58A5}" sibTransId="{57EB0013-7B6A-4717-AD52-CA06688943DA}"/>
    <dgm:cxn modelId="{5D64D55D-EFC8-4077-89ED-A0923D121C10}" srcId="{D573EA10-17EF-48BC-AFB0-DBC11CFB9E58}" destId="{75E2E3FE-07CE-45DC-A7BD-1895390D83B8}" srcOrd="0" destOrd="0" parTransId="{95EBFB15-BC5A-41E8-8A81-0458344187F7}" sibTransId="{4879F762-86D6-45DF-AF89-FC2EC4CA1CAC}"/>
    <dgm:cxn modelId="{CF3D0846-B309-42D2-BCF1-AD4B1054C6CA}" srcId="{D573EA10-17EF-48BC-AFB0-DBC11CFB9E58}" destId="{2151BFD8-073B-44F4-892F-CF4B938F506D}" srcOrd="1" destOrd="0" parTransId="{04D16A56-55D3-434D-BBB7-6870EDBAC66F}" sibTransId="{8523C165-CA7C-4427-8C37-574F19A240A3}"/>
    <dgm:cxn modelId="{9E5373A4-30F7-4A92-9B30-ACA61ED16E22}" type="presOf" srcId="{3B384E5B-B924-4F16-A49C-343C9AA6214C}" destId="{EA7918B8-E05F-4095-AB45-6F5AA10792B2}" srcOrd="1" destOrd="0" presId="urn:microsoft.com/office/officeart/2005/8/layout/cycle4#1"/>
    <dgm:cxn modelId="{B41591C7-B8C9-4045-B60A-C3597214B892}" type="presOf" srcId="{75E2E3FE-07CE-45DC-A7BD-1895390D83B8}" destId="{3C6BC182-BA83-4C1A-BFE0-0C47A47F26A4}" srcOrd="0" destOrd="0" presId="urn:microsoft.com/office/officeart/2005/8/layout/cycle4#1"/>
    <dgm:cxn modelId="{C6A93952-5303-4FE7-880B-21D0B48E6855}" type="presOf" srcId="{636D3896-9205-49CA-A5BE-25D396D59BCD}" destId="{8914D8D9-0A04-4131-84C1-4352D848ACA6}" srcOrd="0" destOrd="0" presId="urn:microsoft.com/office/officeart/2005/8/layout/cycle4#1"/>
    <dgm:cxn modelId="{6DE12F2B-B84E-4A28-BA0A-1B9A50D81ED4}" type="presOf" srcId="{A4DAEE19-E930-480F-896B-AB472821325B}" destId="{E31639E4-3276-4D8E-8AC6-C8B31C84B3CA}" srcOrd="1" destOrd="0" presId="urn:microsoft.com/office/officeart/2005/8/layout/cycle4#1"/>
    <dgm:cxn modelId="{F85D8951-D400-42EE-85C8-87248793670F}" type="presOf" srcId="{A4DAEE19-E930-480F-896B-AB472821325B}" destId="{CDE80436-C9B8-4D05-895A-0015E59417B6}" srcOrd="0" destOrd="0" presId="urn:microsoft.com/office/officeart/2005/8/layout/cycle4#1"/>
    <dgm:cxn modelId="{2A4C4FA2-32FA-4A22-AEBF-7093FE0A6B21}" srcId="{E5C7E0C3-F05A-44A5-9733-589F580D8DE3}" destId="{A4DAEE19-E930-480F-896B-AB472821325B}" srcOrd="0" destOrd="0" parTransId="{96954713-DEB5-4CBA-97F9-C575D1CD46FA}" sibTransId="{8045F390-3480-4A41-ACB6-D6888AAB7DE1}"/>
    <dgm:cxn modelId="{CF8862FE-4770-4DB9-985C-6525C3624C10}" type="presOf" srcId="{D573EA10-17EF-48BC-AFB0-DBC11CFB9E58}" destId="{D6FF84E8-3846-4982-B6D4-8577D4EC86A2}" srcOrd="0" destOrd="0" presId="urn:microsoft.com/office/officeart/2005/8/layout/cycle4#1"/>
    <dgm:cxn modelId="{3F3C5445-E0E5-4C22-9E38-A2A15CD23FD6}" srcId="{636D3896-9205-49CA-A5BE-25D396D59BCD}" destId="{6F5E7930-1187-488E-AB7E-F060427EBD38}" srcOrd="0" destOrd="0" parTransId="{2316219C-B161-42FA-98EA-653A228A83DC}" sibTransId="{20DCDF63-BEE3-4C61-A48F-CFEB1070DF06}"/>
    <dgm:cxn modelId="{F21214EC-7CB9-4D6B-ADA3-91C6B5232287}" type="presOf" srcId="{3B384E5B-B924-4F16-A49C-343C9AA6214C}" destId="{C1110ABF-789C-426C-A101-6B356154FAF1}" srcOrd="0" destOrd="0" presId="urn:microsoft.com/office/officeart/2005/8/layout/cycle4#1"/>
    <dgm:cxn modelId="{519D226A-8AAB-493A-AF47-B7D8CF960337}" type="presOf" srcId="{E5C7E0C3-F05A-44A5-9733-589F580D8DE3}" destId="{F5548A98-F31A-4FE6-90C0-7ECC6A868A5D}" srcOrd="0" destOrd="0" presId="urn:microsoft.com/office/officeart/2005/8/layout/cycle4#1"/>
    <dgm:cxn modelId="{5CBA6A30-91D1-4C56-B476-E281B6475F43}" srcId="{D573EA10-17EF-48BC-AFB0-DBC11CFB9E58}" destId="{636D3896-9205-49CA-A5BE-25D396D59BCD}" srcOrd="2" destOrd="0" parTransId="{31F0A9AD-8721-42EF-B012-8B186C31F103}" sibTransId="{4EF4CBCE-8A3B-4D87-A474-4F097CFC6D43}"/>
    <dgm:cxn modelId="{32922B40-7777-4023-976E-8B61F5BA0EFF}" type="presParOf" srcId="{D6FF84E8-3846-4982-B6D4-8577D4EC86A2}" destId="{7CE49AA9-FF20-40B1-A45E-BF65B914198C}" srcOrd="0" destOrd="0" presId="urn:microsoft.com/office/officeart/2005/8/layout/cycle4#1"/>
    <dgm:cxn modelId="{37061728-74E2-4EE5-80DE-1378293B033E}" type="presParOf" srcId="{7CE49AA9-FF20-40B1-A45E-BF65B914198C}" destId="{6C9E850D-FCD6-45BB-A773-5178938ADC19}" srcOrd="0" destOrd="0" presId="urn:microsoft.com/office/officeart/2005/8/layout/cycle4#1"/>
    <dgm:cxn modelId="{40CA48A8-DBC1-4975-8B3E-A0DB30DEE839}" type="presParOf" srcId="{6C9E850D-FCD6-45BB-A773-5178938ADC19}" destId="{C1110ABF-789C-426C-A101-6B356154FAF1}" srcOrd="0" destOrd="0" presId="urn:microsoft.com/office/officeart/2005/8/layout/cycle4#1"/>
    <dgm:cxn modelId="{C5BF93B0-DD04-454B-8E16-9DD3043297A4}" type="presParOf" srcId="{6C9E850D-FCD6-45BB-A773-5178938ADC19}" destId="{EA7918B8-E05F-4095-AB45-6F5AA10792B2}" srcOrd="1" destOrd="0" presId="urn:microsoft.com/office/officeart/2005/8/layout/cycle4#1"/>
    <dgm:cxn modelId="{A8569F95-F1C1-45F4-8EE3-6E8CE5C48E58}" type="presParOf" srcId="{7CE49AA9-FF20-40B1-A45E-BF65B914198C}" destId="{45B5BE8F-294E-46F9-B708-428AC7EEAD6F}" srcOrd="1" destOrd="0" presId="urn:microsoft.com/office/officeart/2005/8/layout/cycle4#1"/>
    <dgm:cxn modelId="{5026447C-772B-4C6C-B1FB-828B929D5E4E}" type="presParOf" srcId="{45B5BE8F-294E-46F9-B708-428AC7EEAD6F}" destId="{D31B1E2D-48E0-4BE6-AB24-91224DBA8A61}" srcOrd="0" destOrd="0" presId="urn:microsoft.com/office/officeart/2005/8/layout/cycle4#1"/>
    <dgm:cxn modelId="{18FF0CD7-1686-455B-A5A1-3C07211FB85C}" type="presParOf" srcId="{45B5BE8F-294E-46F9-B708-428AC7EEAD6F}" destId="{6651AAB5-AFC0-4FB7-AF17-ED59B77F1FA7}" srcOrd="1" destOrd="0" presId="urn:microsoft.com/office/officeart/2005/8/layout/cycle4#1"/>
    <dgm:cxn modelId="{0F770449-E359-4DF2-BBD6-024027CEC398}" type="presParOf" srcId="{7CE49AA9-FF20-40B1-A45E-BF65B914198C}" destId="{8C6E905E-29F4-4D60-86F5-47470D1A4BF2}" srcOrd="2" destOrd="0" presId="urn:microsoft.com/office/officeart/2005/8/layout/cycle4#1"/>
    <dgm:cxn modelId="{A43D1747-70DB-4064-94F2-FF4D194ED4EA}" type="presParOf" srcId="{8C6E905E-29F4-4D60-86F5-47470D1A4BF2}" destId="{E457C229-87F2-4A99-AC6F-C2CB3D84F1E4}" srcOrd="0" destOrd="0" presId="urn:microsoft.com/office/officeart/2005/8/layout/cycle4#1"/>
    <dgm:cxn modelId="{DA4F7F56-770A-4C11-B819-62C9C18541A1}" type="presParOf" srcId="{8C6E905E-29F4-4D60-86F5-47470D1A4BF2}" destId="{16ED39A3-3E53-476F-A852-650122B31469}" srcOrd="1" destOrd="0" presId="urn:microsoft.com/office/officeart/2005/8/layout/cycle4#1"/>
    <dgm:cxn modelId="{A2F37ECA-B134-461C-A87C-BA00E7054C43}" type="presParOf" srcId="{7CE49AA9-FF20-40B1-A45E-BF65B914198C}" destId="{F760B8AA-36B5-4D2A-B187-CE17D6D70D44}" srcOrd="3" destOrd="0" presId="urn:microsoft.com/office/officeart/2005/8/layout/cycle4#1"/>
    <dgm:cxn modelId="{39DB29C2-C80D-4783-A749-3292B69B5BD6}" type="presParOf" srcId="{F760B8AA-36B5-4D2A-B187-CE17D6D70D44}" destId="{CDE80436-C9B8-4D05-895A-0015E59417B6}" srcOrd="0" destOrd="0" presId="urn:microsoft.com/office/officeart/2005/8/layout/cycle4#1"/>
    <dgm:cxn modelId="{8A0658B3-A982-4AF1-AA8F-60AC34FEBC2B}" type="presParOf" srcId="{F760B8AA-36B5-4D2A-B187-CE17D6D70D44}" destId="{E31639E4-3276-4D8E-8AC6-C8B31C84B3CA}" srcOrd="1" destOrd="0" presId="urn:microsoft.com/office/officeart/2005/8/layout/cycle4#1"/>
    <dgm:cxn modelId="{10AAE30E-3211-4363-AA6D-70B75D27497E}" type="presParOf" srcId="{7CE49AA9-FF20-40B1-A45E-BF65B914198C}" destId="{94458451-0A32-4C16-A95D-029A1F8D506C}" srcOrd="4" destOrd="0" presId="urn:microsoft.com/office/officeart/2005/8/layout/cycle4#1"/>
    <dgm:cxn modelId="{142A4D24-087D-4302-9EC2-583A82040E9A}" type="presParOf" srcId="{D6FF84E8-3846-4982-B6D4-8577D4EC86A2}" destId="{1FCB4E5F-9FAC-49A6-9915-45E91841A12E}" srcOrd="1" destOrd="0" presId="urn:microsoft.com/office/officeart/2005/8/layout/cycle4#1"/>
    <dgm:cxn modelId="{1907BFCD-CC09-4336-89B7-FE45C1B95F99}" type="presParOf" srcId="{1FCB4E5F-9FAC-49A6-9915-45E91841A12E}" destId="{3C6BC182-BA83-4C1A-BFE0-0C47A47F26A4}" srcOrd="0" destOrd="0" presId="urn:microsoft.com/office/officeart/2005/8/layout/cycle4#1"/>
    <dgm:cxn modelId="{A03775AE-B11A-4C6F-8381-A870560C1771}" type="presParOf" srcId="{1FCB4E5F-9FAC-49A6-9915-45E91841A12E}" destId="{5A70C06C-DB6A-4203-915A-62DE88BC7BF8}" srcOrd="1" destOrd="0" presId="urn:microsoft.com/office/officeart/2005/8/layout/cycle4#1"/>
    <dgm:cxn modelId="{A12BE900-F0C9-4D97-A8D8-45C50F6EC430}" type="presParOf" srcId="{1FCB4E5F-9FAC-49A6-9915-45E91841A12E}" destId="{8914D8D9-0A04-4131-84C1-4352D848ACA6}" srcOrd="2" destOrd="0" presId="urn:microsoft.com/office/officeart/2005/8/layout/cycle4#1"/>
    <dgm:cxn modelId="{E5559809-9AD9-4982-BB78-9DABF0FE83DE}" type="presParOf" srcId="{1FCB4E5F-9FAC-49A6-9915-45E91841A12E}" destId="{F5548A98-F31A-4FE6-90C0-7ECC6A868A5D}" srcOrd="3" destOrd="0" presId="urn:microsoft.com/office/officeart/2005/8/layout/cycle4#1"/>
    <dgm:cxn modelId="{326DE78A-CCA3-4EE7-AB9C-948D1DB08884}" type="presParOf" srcId="{1FCB4E5F-9FAC-49A6-9915-45E91841A12E}" destId="{1E992683-32F1-4BD6-9294-B4B932D8D70E}" srcOrd="4" destOrd="0" presId="urn:microsoft.com/office/officeart/2005/8/layout/cycle4#1"/>
    <dgm:cxn modelId="{08D036B3-60B8-49EC-BBAE-01DBA6338702}" type="presParOf" srcId="{D6FF84E8-3846-4982-B6D4-8577D4EC86A2}" destId="{B50A4951-83BB-4ED5-919C-90F890EC9A05}" srcOrd="2" destOrd="0" presId="urn:microsoft.com/office/officeart/2005/8/layout/cycle4#1"/>
    <dgm:cxn modelId="{C437C77F-9241-4FE7-8413-479F2BD871E4}" type="presParOf" srcId="{D6FF84E8-3846-4982-B6D4-8577D4EC86A2}" destId="{8D2778D3-1F8C-40E8-B2FD-73B8961FB731}" srcOrd="3" destOrd="0" presId="urn:microsoft.com/office/officeart/2005/8/layout/cycle4#1"/>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57C229-87F2-4A99-AC6F-C2CB3D84F1E4}">
      <dsp:nvSpPr>
        <dsp:cNvPr id="0" name=""/>
        <dsp:cNvSpPr/>
      </dsp:nvSpPr>
      <dsp:spPr>
        <a:xfrm>
          <a:off x="4841061" y="3228487"/>
          <a:ext cx="2894828" cy="2147516"/>
        </a:xfrm>
        <a:prstGeom prst="roundRect">
          <a:avLst>
            <a:gd name="adj" fmla="val 10000"/>
          </a:avLst>
        </a:prstGeom>
        <a:solidFill>
          <a:schemeClr val="bg2">
            <a:lumMod val="60000"/>
            <a:lumOff val="4000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b" anchorCtr="0">
          <a:noAutofit/>
        </a:bodyPr>
        <a:lstStyle/>
        <a:p>
          <a:pPr marL="114300" lvl="1" indent="-114300" algn="r" defTabSz="577850">
            <a:lnSpc>
              <a:spcPct val="90000"/>
            </a:lnSpc>
            <a:spcBef>
              <a:spcPct val="0"/>
            </a:spcBef>
            <a:spcAft>
              <a:spcPct val="15000"/>
            </a:spcAft>
            <a:buChar char="••"/>
          </a:pPr>
          <a:r>
            <a:rPr lang="en-GB" sz="1300" b="1" kern="1200" dirty="0" smtClean="0">
              <a:latin typeface="Arial" pitchFamily="34" charset="0"/>
              <a:cs typeface="Arial" pitchFamily="34" charset="0"/>
            </a:rPr>
            <a:t>Structured conversations with parents and carers – to improve parents’ and carers’ engagement with school and their involvement with their child’s learning and achievement</a:t>
          </a:r>
          <a:endParaRPr lang="en-GB" sz="1300" b="1" kern="1200" dirty="0">
            <a:latin typeface="Arial" pitchFamily="34" charset="0"/>
            <a:cs typeface="Arial" pitchFamily="34" charset="0"/>
          </a:endParaRPr>
        </a:p>
      </dsp:txBody>
      <dsp:txXfrm>
        <a:off x="5756684" y="3812540"/>
        <a:ext cx="1932032" cy="1516289"/>
      </dsp:txXfrm>
    </dsp:sp>
    <dsp:sp modelId="{CDE80436-C9B8-4D05-895A-0015E59417B6}">
      <dsp:nvSpPr>
        <dsp:cNvPr id="0" name=""/>
        <dsp:cNvSpPr/>
      </dsp:nvSpPr>
      <dsp:spPr>
        <a:xfrm>
          <a:off x="27188" y="3160944"/>
          <a:ext cx="2890219" cy="2245235"/>
        </a:xfrm>
        <a:prstGeom prst="roundRect">
          <a:avLst>
            <a:gd name="adj" fmla="val 10000"/>
          </a:avLst>
        </a:prstGeom>
        <a:solidFill>
          <a:schemeClr val="bg2">
            <a:lumMod val="60000"/>
            <a:lumOff val="40000"/>
            <a:alpha val="9000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t" anchorCtr="0">
          <a:noAutofit/>
        </a:bodyPr>
        <a:lstStyle/>
        <a:p>
          <a:pPr marL="114300" lvl="1" indent="-114300" algn="l" defTabSz="577850">
            <a:lnSpc>
              <a:spcPct val="90000"/>
            </a:lnSpc>
            <a:spcBef>
              <a:spcPct val="0"/>
            </a:spcBef>
            <a:spcAft>
              <a:spcPct val="15000"/>
            </a:spcAft>
            <a:buChar char="••"/>
          </a:pPr>
          <a:r>
            <a:rPr lang="en-GB" sz="1300" b="1" kern="1200" dirty="0" smtClean="0">
              <a:latin typeface="Arial" pitchFamily="34" charset="0"/>
              <a:cs typeface="Arial" pitchFamily="34" charset="0"/>
            </a:rPr>
            <a:t>Wider outcomes            – to support the participation, enjoyment and achievement of pupils in all elements of school life</a:t>
          </a:r>
          <a:endParaRPr lang="en-GB" sz="1300" b="1" kern="1200" dirty="0">
            <a:latin typeface="Arial" pitchFamily="34" charset="0"/>
            <a:cs typeface="Arial" pitchFamily="34" charset="0"/>
          </a:endParaRPr>
        </a:p>
      </dsp:txBody>
      <dsp:txXfrm>
        <a:off x="76509" y="3771574"/>
        <a:ext cx="1924511" cy="1585284"/>
      </dsp:txXfrm>
    </dsp:sp>
    <dsp:sp modelId="{D31B1E2D-48E0-4BE6-AB24-91224DBA8A61}">
      <dsp:nvSpPr>
        <dsp:cNvPr id="0" name=""/>
        <dsp:cNvSpPr/>
      </dsp:nvSpPr>
      <dsp:spPr>
        <a:xfrm>
          <a:off x="4641569" y="-28789"/>
          <a:ext cx="3111956" cy="2314203"/>
        </a:xfrm>
        <a:prstGeom prst="roundRect">
          <a:avLst>
            <a:gd name="adj" fmla="val 10000"/>
          </a:avLst>
        </a:prstGeom>
        <a:solidFill>
          <a:schemeClr val="bg2">
            <a:lumMod val="60000"/>
            <a:lumOff val="4000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t" anchorCtr="0">
          <a:noAutofit/>
        </a:bodyPr>
        <a:lstStyle/>
        <a:p>
          <a:pPr marL="114300" lvl="1" indent="-114300" algn="r" defTabSz="577850">
            <a:lnSpc>
              <a:spcPct val="90000"/>
            </a:lnSpc>
            <a:spcBef>
              <a:spcPct val="0"/>
            </a:spcBef>
            <a:spcAft>
              <a:spcPct val="15000"/>
            </a:spcAft>
            <a:buChar char="••"/>
          </a:pPr>
          <a:r>
            <a:rPr lang="en-GB" sz="1300" b="1" kern="1200" dirty="0" smtClean="0">
              <a:latin typeface="Arial" pitchFamily="34" charset="0"/>
              <a:cs typeface="Arial" pitchFamily="34" charset="0"/>
            </a:rPr>
            <a:t>High quality teaching and learning – leading to improved progress for all pupils (assessment and target setting</a:t>
          </a:r>
          <a:r>
            <a:rPr lang="en-GB" sz="1200" b="1" kern="1200" dirty="0" smtClean="0">
              <a:latin typeface="Arial" pitchFamily="34" charset="0"/>
              <a:cs typeface="Arial" pitchFamily="34" charset="0"/>
            </a:rPr>
            <a:t>)</a:t>
          </a:r>
          <a:endParaRPr lang="en-GB" sz="1200" b="1" kern="1200" dirty="0">
            <a:latin typeface="Arial" pitchFamily="34" charset="0"/>
            <a:cs typeface="Arial" pitchFamily="34" charset="0"/>
          </a:endParaRPr>
        </a:p>
      </dsp:txBody>
      <dsp:txXfrm>
        <a:off x="5625992" y="22047"/>
        <a:ext cx="2076697" cy="1633980"/>
      </dsp:txXfrm>
    </dsp:sp>
    <dsp:sp modelId="{C1110ABF-789C-426C-A101-6B356154FAF1}">
      <dsp:nvSpPr>
        <dsp:cNvPr id="0" name=""/>
        <dsp:cNvSpPr/>
      </dsp:nvSpPr>
      <dsp:spPr>
        <a:xfrm>
          <a:off x="31666" y="11461"/>
          <a:ext cx="2911081" cy="2260455"/>
        </a:xfrm>
        <a:prstGeom prst="roundRect">
          <a:avLst>
            <a:gd name="adj" fmla="val 10000"/>
          </a:avLst>
        </a:prstGeom>
        <a:solidFill>
          <a:schemeClr val="bg2">
            <a:lumMod val="60000"/>
            <a:lumOff val="40000"/>
            <a:alpha val="90000"/>
          </a:schemeClr>
        </a:solidFill>
        <a:ln w="25400" cap="flat" cmpd="sng" algn="ctr">
          <a:solidFill>
            <a:schemeClr val="dk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9530" tIns="49530" rIns="49530" bIns="49530" numCol="1" spcCol="1270" anchor="t" anchorCtr="0">
          <a:noAutofit/>
        </a:bodyPr>
        <a:lstStyle/>
        <a:p>
          <a:pPr marL="114300" lvl="1" indent="-114300" algn="l" defTabSz="577850">
            <a:lnSpc>
              <a:spcPct val="90000"/>
            </a:lnSpc>
            <a:spcBef>
              <a:spcPct val="0"/>
            </a:spcBef>
            <a:spcAft>
              <a:spcPct val="15000"/>
            </a:spcAft>
            <a:buChar char="••"/>
          </a:pPr>
          <a:r>
            <a:rPr lang="en-GB" sz="1300" b="1" kern="1200" dirty="0" smtClean="0">
              <a:latin typeface="Arial" pitchFamily="34" charset="0"/>
              <a:cs typeface="Arial" pitchFamily="34" charset="0"/>
            </a:rPr>
            <a:t>Ensure schools maintain a sharp focus on the aspirations, access, and achievement of pupils identified with SEN or vulnerable and disadvantaged pupils</a:t>
          </a:r>
          <a:endParaRPr lang="en-GB" sz="1300" b="1" kern="1200" dirty="0">
            <a:latin typeface="Arial" pitchFamily="34" charset="0"/>
            <a:cs typeface="Arial" pitchFamily="34" charset="0"/>
          </a:endParaRPr>
        </a:p>
      </dsp:txBody>
      <dsp:txXfrm>
        <a:off x="81321" y="61116"/>
        <a:ext cx="1938446" cy="1596031"/>
      </dsp:txXfrm>
    </dsp:sp>
    <dsp:sp modelId="{3C6BC182-BA83-4C1A-BFE0-0C47A47F26A4}">
      <dsp:nvSpPr>
        <dsp:cNvPr id="0" name=""/>
        <dsp:cNvSpPr/>
      </dsp:nvSpPr>
      <dsp:spPr>
        <a:xfrm>
          <a:off x="1586152" y="331624"/>
          <a:ext cx="2308820" cy="2308820"/>
        </a:xfrm>
        <a:prstGeom prst="pieWedge">
          <a:avLst/>
        </a:prstGeom>
        <a:solidFill>
          <a:srgbClr val="C00000"/>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pPr>
          <a:r>
            <a:rPr lang="en-GB" sz="2000" kern="1200" dirty="0" smtClean="0">
              <a:latin typeface="Arial" pitchFamily="34" charset="0"/>
              <a:cs typeface="Arial" pitchFamily="34" charset="0"/>
            </a:rPr>
            <a:t>Leadership</a:t>
          </a:r>
          <a:endParaRPr lang="en-GB" sz="2000" kern="1200" dirty="0">
            <a:latin typeface="Arial" pitchFamily="34" charset="0"/>
            <a:cs typeface="Arial" pitchFamily="34" charset="0"/>
          </a:endParaRPr>
        </a:p>
      </dsp:txBody>
      <dsp:txXfrm>
        <a:off x="2262390" y="1007862"/>
        <a:ext cx="1632582" cy="1632582"/>
      </dsp:txXfrm>
    </dsp:sp>
    <dsp:sp modelId="{5A70C06C-DB6A-4203-915A-62DE88BC7BF8}">
      <dsp:nvSpPr>
        <dsp:cNvPr id="0" name=""/>
        <dsp:cNvSpPr/>
      </dsp:nvSpPr>
      <dsp:spPr>
        <a:xfrm rot="5400000">
          <a:off x="3963473" y="331624"/>
          <a:ext cx="2308820" cy="2308820"/>
        </a:xfrm>
        <a:prstGeom prst="pieWedge">
          <a:avLst/>
        </a:prstGeom>
        <a:solidFill>
          <a:srgbClr val="C00000"/>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smtClean="0">
              <a:latin typeface="Arial" pitchFamily="34" charset="0"/>
              <a:cs typeface="Arial" pitchFamily="34" charset="0"/>
            </a:rPr>
            <a:t>Teaching and Learning</a:t>
          </a:r>
          <a:endParaRPr lang="en-GB" sz="2000" kern="1200" dirty="0">
            <a:latin typeface="Arial" pitchFamily="34" charset="0"/>
            <a:cs typeface="Arial" pitchFamily="34" charset="0"/>
          </a:endParaRPr>
        </a:p>
      </dsp:txBody>
      <dsp:txXfrm rot="-5400000">
        <a:off x="3963473" y="1007862"/>
        <a:ext cx="1632582" cy="1632582"/>
      </dsp:txXfrm>
    </dsp:sp>
    <dsp:sp modelId="{8914D8D9-0A04-4131-84C1-4352D848ACA6}">
      <dsp:nvSpPr>
        <dsp:cNvPr id="0" name=""/>
        <dsp:cNvSpPr/>
      </dsp:nvSpPr>
      <dsp:spPr>
        <a:xfrm rot="10800000">
          <a:off x="3963473" y="2708945"/>
          <a:ext cx="2308820" cy="2308820"/>
        </a:xfrm>
        <a:prstGeom prst="pieWedge">
          <a:avLst/>
        </a:prstGeom>
        <a:solidFill>
          <a:srgbClr val="C00000"/>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smtClean="0">
              <a:latin typeface="Arial" pitchFamily="34" charset="0"/>
              <a:cs typeface="Arial" pitchFamily="34" charset="0"/>
            </a:rPr>
            <a:t>   </a:t>
          </a:r>
          <a:r>
            <a:rPr lang="en-GB" sz="1800" kern="1200" dirty="0" smtClean="0">
              <a:latin typeface="Arial" pitchFamily="34" charset="0"/>
              <a:cs typeface="Arial" pitchFamily="34" charset="0"/>
            </a:rPr>
            <a:t>Parent and carer Engagement</a:t>
          </a:r>
          <a:endParaRPr lang="en-GB" sz="1800" kern="1200" dirty="0">
            <a:latin typeface="Arial" pitchFamily="34" charset="0"/>
            <a:cs typeface="Arial" pitchFamily="34" charset="0"/>
          </a:endParaRPr>
        </a:p>
      </dsp:txBody>
      <dsp:txXfrm rot="10800000">
        <a:off x="3963473" y="2708945"/>
        <a:ext cx="1632582" cy="1632582"/>
      </dsp:txXfrm>
    </dsp:sp>
    <dsp:sp modelId="{F5548A98-F31A-4FE6-90C0-7ECC6A868A5D}">
      <dsp:nvSpPr>
        <dsp:cNvPr id="0" name=""/>
        <dsp:cNvSpPr/>
      </dsp:nvSpPr>
      <dsp:spPr>
        <a:xfrm rot="16200000">
          <a:off x="1586152" y="2708945"/>
          <a:ext cx="2308820" cy="2308820"/>
        </a:xfrm>
        <a:prstGeom prst="pieWedge">
          <a:avLst/>
        </a:prstGeom>
        <a:solidFill>
          <a:srgbClr val="C00000"/>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kern="1200" dirty="0" smtClean="0">
              <a:latin typeface="Arial" pitchFamily="34" charset="0"/>
              <a:cs typeface="Arial" pitchFamily="34" charset="0"/>
            </a:rPr>
            <a:t>Wider Outcomes</a:t>
          </a:r>
          <a:endParaRPr lang="en-GB" sz="2000" kern="1200" dirty="0">
            <a:latin typeface="Arial" pitchFamily="34" charset="0"/>
            <a:cs typeface="Arial" pitchFamily="34" charset="0"/>
          </a:endParaRPr>
        </a:p>
      </dsp:txBody>
      <dsp:txXfrm rot="5400000">
        <a:off x="2262390" y="2708945"/>
        <a:ext cx="1632582" cy="1632582"/>
      </dsp:txXfrm>
    </dsp:sp>
    <dsp:sp modelId="{B50A4951-83BB-4ED5-919C-90F890EC9A05}">
      <dsp:nvSpPr>
        <dsp:cNvPr id="0" name=""/>
        <dsp:cNvSpPr/>
      </dsp:nvSpPr>
      <dsp:spPr>
        <a:xfrm>
          <a:off x="3333575" y="1997557"/>
          <a:ext cx="1151133" cy="1087667"/>
        </a:xfrm>
        <a:prstGeom prst="circularArrow">
          <a:avLst/>
        </a:prstGeom>
        <a:solidFill>
          <a:schemeClr val="dk2">
            <a:tint val="6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2778D3-1F8C-40E8-B2FD-73B8961FB731}">
      <dsp:nvSpPr>
        <dsp:cNvPr id="0" name=""/>
        <dsp:cNvSpPr/>
      </dsp:nvSpPr>
      <dsp:spPr>
        <a:xfrm rot="10800000">
          <a:off x="3333575" y="2268414"/>
          <a:ext cx="1151133" cy="1087667"/>
        </a:xfrm>
        <a:prstGeom prst="circularArrow">
          <a:avLst/>
        </a:prstGeom>
        <a:solidFill>
          <a:schemeClr val="dk2">
            <a:tint val="60000"/>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1">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Arial" pitchFamily="34"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Arial" pitchFamily="34" charset="0"/>
              </a:defRPr>
            </a:lvl1pPr>
          </a:lstStyle>
          <a:p>
            <a:pPr>
              <a:defRPr/>
            </a:pPr>
            <a:fld id="{7B258B8E-CBDC-40CA-8200-F09AF3CDC46C}" type="datetimeFigureOut">
              <a:rPr lang="en-GB"/>
              <a:pPr>
                <a:defRPr/>
              </a:pPr>
              <a:t>28/04/2014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GB"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Arial" pitchFamily="34"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Arial" pitchFamily="34" charset="0"/>
              </a:defRPr>
            </a:lvl1pPr>
          </a:lstStyle>
          <a:p>
            <a:pPr>
              <a:defRPr/>
            </a:pPr>
            <a:fld id="{1964A72D-2F7F-4E42-87CB-E82175AD97EF}" type="slidenum">
              <a:rPr lang="en-GB"/>
              <a:pPr>
                <a:defRPr/>
              </a:pPr>
              <a:t>‹#›</a:t>
            </a:fld>
            <a:endParaRPr lang="en-GB"/>
          </a:p>
        </p:txBody>
      </p:sp>
    </p:spTree>
    <p:extLst>
      <p:ext uri="{BB962C8B-B14F-4D97-AF65-F5344CB8AC3E}">
        <p14:creationId xmlns:p14="http://schemas.microsoft.com/office/powerpoint/2010/main" val="7962217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p:spPr>
      </p:sp>
      <p:sp>
        <p:nvSpPr>
          <p:cNvPr id="48131" name="Notes Placeholder 2"/>
          <p:cNvSpPr>
            <a:spLocks noGrp="1"/>
          </p:cNvSpPr>
          <p:nvPr>
            <p:ph type="body" idx="1"/>
          </p:nvPr>
        </p:nvSpPr>
        <p:spPr bwMode="auto">
          <a:noFill/>
        </p:spPr>
        <p:txBody>
          <a:bodyPr wrap="square" numCol="1" anchor="t" anchorCtr="0" compatLnSpc="1">
            <a:prstTxWarp prst="textNoShape">
              <a:avLst/>
            </a:prstTxWarp>
          </a:bodyPr>
          <a:lstStyle/>
          <a:p>
            <a:pPr defTabSz="457200" eaLnBrk="1" hangingPunct="1">
              <a:spcBef>
                <a:spcPct val="0"/>
              </a:spcBef>
            </a:pPr>
            <a:endParaRPr lang="en-US" altLang="en-US" smtClean="0"/>
          </a:p>
        </p:txBody>
      </p:sp>
      <p:sp>
        <p:nvSpPr>
          <p:cNvPr id="48132"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defTabSz="457200"/>
            <a:fld id="{D8DEF014-FE25-4D85-B2EF-D81F748C21D7}" type="slidenum">
              <a:rPr lang="en-US" altLang="en-US" sz="1200">
                <a:latin typeface="Calibri" pitchFamily="34" charset="0"/>
              </a:rPr>
              <a:pPr algn="r" defTabSz="457200"/>
              <a:t>21</a:t>
            </a:fld>
            <a:endParaRPr lang="en-US" altLang="en-US" sz="120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pPr marL="171450" indent="-171450">
              <a:spcBef>
                <a:spcPct val="0"/>
              </a:spcBef>
              <a:buFontTx/>
              <a:buChar char="•"/>
            </a:pPr>
            <a:r>
              <a:rPr lang="en-GB" altLang="en-US" smtClean="0">
                <a:latin typeface="Arial" charset="0"/>
              </a:rPr>
              <a:t>An EHC personal budget should not, for example, cover a school place.</a:t>
            </a:r>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B41845E-7F0D-45E3-8895-AA69A2224198}" type="slidenum">
              <a:rPr lang="en-GB" altLang="en-US" smtClean="0">
                <a:solidFill>
                  <a:srgbClr val="000000"/>
                </a:solidFill>
                <a:latin typeface="Arial" charset="0"/>
                <a:cs typeface="Arial" charset="0"/>
              </a:rPr>
              <a:pPr/>
              <a:t>26</a:t>
            </a:fld>
            <a:endParaRPr lang="en-GB" altLang="en-US" smtClean="0">
              <a:solidFill>
                <a:srgbClr val="000000"/>
              </a:solidFill>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pic>
        <p:nvPicPr>
          <p:cNvPr id="4" name="Picture 4" descr="NATSIP-LOGO"/>
          <p:cNvPicPr>
            <a:picLocks noChangeAspect="1" noChangeArrowheads="1"/>
          </p:cNvPicPr>
          <p:nvPr/>
        </p:nvPicPr>
        <p:blipFill>
          <a:blip r:embed="rId2" cstate="print"/>
          <a:srcRect/>
          <a:stretch>
            <a:fillRect/>
          </a:stretch>
        </p:blipFill>
        <p:spPr bwMode="auto">
          <a:xfrm>
            <a:off x="1979613" y="404813"/>
            <a:ext cx="5184775" cy="1585912"/>
          </a:xfrm>
          <a:prstGeom prst="rect">
            <a:avLst/>
          </a:prstGeom>
          <a:noFill/>
          <a:ln w="9525">
            <a:noFill/>
            <a:miter lim="800000"/>
            <a:headEnd/>
            <a:tailEnd/>
          </a:ln>
        </p:spPr>
      </p:pic>
      <p:sp>
        <p:nvSpPr>
          <p:cNvPr id="5" name="Freeform 8"/>
          <p:cNvSpPr>
            <a:spLocks/>
          </p:cNvSpPr>
          <p:nvPr/>
        </p:nvSpPr>
        <p:spPr bwMode="auto">
          <a:xfrm>
            <a:off x="0" y="5307013"/>
            <a:ext cx="9161463" cy="714375"/>
          </a:xfrm>
          <a:custGeom>
            <a:avLst/>
            <a:gdLst>
              <a:gd name="T0" fmla="*/ 0 w 5771"/>
              <a:gd name="T1" fmla="*/ 290513 h 450"/>
              <a:gd name="T2" fmla="*/ 0 w 5771"/>
              <a:gd name="T3" fmla="*/ 701675 h 450"/>
              <a:gd name="T4" fmla="*/ 9161463 w 5771"/>
              <a:gd name="T5" fmla="*/ 714375 h 450"/>
              <a:gd name="T6" fmla="*/ 9156700 w 5771"/>
              <a:gd name="T7" fmla="*/ 0 h 450"/>
              <a:gd name="T8" fmla="*/ 0 w 5771"/>
              <a:gd name="T9" fmla="*/ 290513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71" h="450">
                <a:moveTo>
                  <a:pt x="0" y="183"/>
                </a:moveTo>
                <a:lnTo>
                  <a:pt x="0" y="442"/>
                </a:lnTo>
                <a:lnTo>
                  <a:pt x="5771" y="450"/>
                </a:lnTo>
                <a:lnTo>
                  <a:pt x="5768" y="0"/>
                </a:lnTo>
                <a:lnTo>
                  <a:pt x="0" y="183"/>
                </a:lnTo>
                <a:close/>
              </a:path>
            </a:pathLst>
          </a:custGeom>
          <a:solidFill>
            <a:srgbClr val="ED1B24"/>
          </a:solidFill>
          <a:ln w="9525">
            <a:noFill/>
            <a:round/>
            <a:headEnd/>
            <a:tailEnd/>
          </a:ln>
          <a:effectLst/>
        </p:spPr>
        <p:txBody>
          <a:bodyPr/>
          <a:lstStyle/>
          <a:p>
            <a:endParaRPr lang="en-US"/>
          </a:p>
        </p:txBody>
      </p:sp>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pPr lvl="0"/>
            <a:r>
              <a:rPr lang="en-US" altLang="en-US" noProof="0" smtClean="0"/>
              <a:t>Click to edit Master title style</a:t>
            </a:r>
            <a:endParaRPr lang="en-GB" altLang="en-US" noProof="0" smtClean="0"/>
          </a:p>
        </p:txBody>
      </p:sp>
      <p:sp>
        <p:nvSpPr>
          <p:cNvPr id="6147" name="Rectangle 3"/>
          <p:cNvSpPr>
            <a:spLocks noGrp="1" noChangeArrowheads="1"/>
          </p:cNvSpPr>
          <p:nvPr>
            <p:ph type="subTitle" idx="1"/>
          </p:nvPr>
        </p:nvSpPr>
        <p:spPr>
          <a:xfrm>
            <a:off x="1371600" y="3886200"/>
            <a:ext cx="6400800" cy="982663"/>
          </a:xfrm>
        </p:spPr>
        <p:txBody>
          <a:bodyPr/>
          <a:lstStyle>
            <a:lvl1pPr marL="0" indent="0" algn="ctr">
              <a:buFontTx/>
              <a:buNone/>
              <a:defRPr/>
            </a:lvl1pPr>
          </a:lstStyle>
          <a:p>
            <a:pPr lvl="0"/>
            <a:r>
              <a:rPr lang="en-US" altLang="en-US" noProof="0" smtClean="0"/>
              <a:t>Click to edit Master subtitle style</a:t>
            </a:r>
            <a:endParaRPr lang="en-GB" altLang="en-US" noProof="0" smtClean="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19050"/>
            <a:ext cx="2895600" cy="328613"/>
          </a:xfrm>
          <a:prstGeom prst="rect">
            <a:avLst/>
          </a:prstGeom>
        </p:spPr>
        <p:txBody>
          <a:bodyPr/>
          <a:lstStyle>
            <a:lvl1pPr>
              <a:defRPr/>
            </a:lvl1pPr>
          </a:lstStyle>
          <a:p>
            <a:pPr>
              <a:defRPr/>
            </a:pPr>
            <a:fld id="{E4E23310-2F1E-48FA-ACCE-6E95D8F4CBD2}" type="datetime1">
              <a:rPr lang="en-GB"/>
              <a:pPr>
                <a:defRPr/>
              </a:pPr>
              <a:t>28/04/2014</a:t>
            </a:fld>
            <a:endParaRPr lang="en-GB"/>
          </a:p>
        </p:txBody>
      </p:sp>
      <p:sp>
        <p:nvSpPr>
          <p:cNvPr id="5" name="Footer Placeholder 4"/>
          <p:cNvSpPr>
            <a:spLocks noGrp="1"/>
          </p:cNvSpPr>
          <p:nvPr>
            <p:ph type="ftr" sz="quarter" idx="11"/>
          </p:nvPr>
        </p:nvSpPr>
        <p:spPr>
          <a:xfrm>
            <a:off x="3429000" y="19050"/>
            <a:ext cx="4114800" cy="328613"/>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7620000" y="19050"/>
            <a:ext cx="1066800" cy="328613"/>
          </a:xfrm>
          <a:prstGeom prst="rect">
            <a:avLst/>
          </a:prstGeom>
        </p:spPr>
        <p:txBody>
          <a:bodyPr/>
          <a:lstStyle>
            <a:lvl1pPr>
              <a:defRPr/>
            </a:lvl1pPr>
          </a:lstStyle>
          <a:p>
            <a:pPr>
              <a:defRPr/>
            </a:pPr>
            <a:fld id="{392798BA-64B3-4B4F-A1CC-864E35034C19}" type="slidenum">
              <a:rPr lang="en-GB"/>
              <a:pPr>
                <a:defRPr/>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a:xfrm>
            <a:off x="457200" y="19050"/>
            <a:ext cx="2895600" cy="328613"/>
          </a:xfrm>
          <a:prstGeom prst="rect">
            <a:avLst/>
          </a:prstGeom>
        </p:spPr>
        <p:txBody>
          <a:bodyPr/>
          <a:lstStyle>
            <a:lvl1pPr>
              <a:defRPr/>
            </a:lvl1pPr>
          </a:lstStyle>
          <a:p>
            <a:pPr>
              <a:defRPr/>
            </a:pPr>
            <a:fld id="{9CF07DB8-E495-4111-A908-FA542A9EA39C}" type="datetime1">
              <a:rPr lang="en-GB"/>
              <a:pPr>
                <a:defRPr/>
              </a:pPr>
              <a:t>28/04/2014</a:t>
            </a:fld>
            <a:endParaRPr lang="en-GB"/>
          </a:p>
        </p:txBody>
      </p:sp>
      <p:sp>
        <p:nvSpPr>
          <p:cNvPr id="4" name="Footer Placeholder 4"/>
          <p:cNvSpPr>
            <a:spLocks noGrp="1"/>
          </p:cNvSpPr>
          <p:nvPr>
            <p:ph type="ftr" sz="quarter" idx="11"/>
          </p:nvPr>
        </p:nvSpPr>
        <p:spPr>
          <a:xfrm>
            <a:off x="3429000" y="19050"/>
            <a:ext cx="4114800" cy="328613"/>
          </a:xfrm>
          <a:prstGeom prst="rect">
            <a:avLst/>
          </a:prstGeom>
        </p:spPr>
        <p:txBody>
          <a:bodyPr/>
          <a:lstStyle>
            <a:lvl1pPr>
              <a:defRPr/>
            </a:lvl1pPr>
          </a:lstStyle>
          <a:p>
            <a:pPr>
              <a:defRPr/>
            </a:pPr>
            <a:endParaRPr lang="en-GB"/>
          </a:p>
        </p:txBody>
      </p:sp>
      <p:sp>
        <p:nvSpPr>
          <p:cNvPr id="5" name="Slide Number Placeholder 5"/>
          <p:cNvSpPr>
            <a:spLocks noGrp="1"/>
          </p:cNvSpPr>
          <p:nvPr>
            <p:ph type="sldNum" sz="quarter" idx="12"/>
          </p:nvPr>
        </p:nvSpPr>
        <p:spPr>
          <a:xfrm>
            <a:off x="7620000" y="19050"/>
            <a:ext cx="1066800" cy="328613"/>
          </a:xfrm>
          <a:prstGeom prst="rect">
            <a:avLst/>
          </a:prstGeom>
        </p:spPr>
        <p:txBody>
          <a:bodyPr/>
          <a:lstStyle>
            <a:lvl1pPr>
              <a:defRPr/>
            </a:lvl1pPr>
          </a:lstStyle>
          <a:p>
            <a:pPr>
              <a:defRPr/>
            </a:pPr>
            <a:fld id="{BCD74536-758D-4E3D-90B9-1498F140A805}" type="slidenum">
              <a:rPr lang="en-GB"/>
              <a:pPr>
                <a:defRPr/>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a:xfrm>
            <a:off x="457200" y="19050"/>
            <a:ext cx="2895600" cy="328613"/>
          </a:xfrm>
          <a:prstGeom prst="rect">
            <a:avLst/>
          </a:prstGeom>
        </p:spPr>
        <p:txBody>
          <a:bodyPr/>
          <a:lstStyle>
            <a:lvl1pPr>
              <a:defRPr/>
            </a:lvl1pPr>
          </a:lstStyle>
          <a:p>
            <a:pPr>
              <a:defRPr/>
            </a:pPr>
            <a:fld id="{600AD871-A8A1-4F0D-90C0-9B163AD51AFC}" type="datetime1">
              <a:rPr lang="en-GB"/>
              <a:pPr>
                <a:defRPr/>
              </a:pPr>
              <a:t>28/04/2014</a:t>
            </a:fld>
            <a:endParaRPr lang="en-GB"/>
          </a:p>
        </p:txBody>
      </p:sp>
      <p:sp>
        <p:nvSpPr>
          <p:cNvPr id="3" name="Footer Placeholder 4"/>
          <p:cNvSpPr>
            <a:spLocks noGrp="1"/>
          </p:cNvSpPr>
          <p:nvPr>
            <p:ph type="ftr" sz="quarter" idx="11"/>
          </p:nvPr>
        </p:nvSpPr>
        <p:spPr>
          <a:xfrm>
            <a:off x="3429000" y="19050"/>
            <a:ext cx="4114800" cy="328613"/>
          </a:xfrm>
          <a:prstGeom prst="rect">
            <a:avLst/>
          </a:prstGeom>
        </p:spPr>
        <p:txBody>
          <a:bodyPr/>
          <a:lstStyle>
            <a:lvl1pPr>
              <a:defRPr/>
            </a:lvl1pPr>
          </a:lstStyle>
          <a:p>
            <a:pPr>
              <a:defRPr/>
            </a:pPr>
            <a:endParaRPr lang="en-GB"/>
          </a:p>
        </p:txBody>
      </p:sp>
      <p:sp>
        <p:nvSpPr>
          <p:cNvPr id="4" name="Slide Number Placeholder 5"/>
          <p:cNvSpPr>
            <a:spLocks noGrp="1"/>
          </p:cNvSpPr>
          <p:nvPr>
            <p:ph type="sldNum" sz="quarter" idx="12"/>
          </p:nvPr>
        </p:nvSpPr>
        <p:spPr>
          <a:xfrm>
            <a:off x="7620000" y="19050"/>
            <a:ext cx="1066800" cy="328613"/>
          </a:xfrm>
          <a:prstGeom prst="rect">
            <a:avLst/>
          </a:prstGeom>
        </p:spPr>
        <p:txBody>
          <a:bodyPr/>
          <a:lstStyle>
            <a:lvl1pPr>
              <a:defRPr/>
            </a:lvl1pPr>
          </a:lstStyle>
          <a:p>
            <a:pPr>
              <a:defRPr/>
            </a:pPr>
            <a:fld id="{041ECCF3-8B85-4777-81ED-9B1262E81E4A}" type="slidenum">
              <a:rPr lang="en-GB"/>
              <a:pPr>
                <a:defRPr/>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19050"/>
            <a:ext cx="2895600" cy="328613"/>
          </a:xfrm>
          <a:prstGeom prst="rect">
            <a:avLst/>
          </a:prstGeom>
        </p:spPr>
        <p:txBody>
          <a:bodyPr/>
          <a:lstStyle>
            <a:lvl1pPr>
              <a:defRPr/>
            </a:lvl1pPr>
          </a:lstStyle>
          <a:p>
            <a:pPr>
              <a:defRPr/>
            </a:pPr>
            <a:fld id="{F6541793-21E2-49A9-8B4C-3ECD10EB1F91}" type="datetime1">
              <a:rPr lang="en-GB"/>
              <a:pPr>
                <a:defRPr/>
              </a:pPr>
              <a:t>28/04/2014</a:t>
            </a:fld>
            <a:endParaRPr lang="en-GB"/>
          </a:p>
        </p:txBody>
      </p:sp>
      <p:sp>
        <p:nvSpPr>
          <p:cNvPr id="5" name="Footer Placeholder 4"/>
          <p:cNvSpPr>
            <a:spLocks noGrp="1"/>
          </p:cNvSpPr>
          <p:nvPr>
            <p:ph type="ftr" sz="quarter" idx="11"/>
          </p:nvPr>
        </p:nvSpPr>
        <p:spPr>
          <a:xfrm>
            <a:off x="3429000" y="19050"/>
            <a:ext cx="4114800" cy="328613"/>
          </a:xfrm>
          <a:prstGeom prst="rect">
            <a:avLst/>
          </a:prstGeom>
        </p:spPr>
        <p:txBody>
          <a:bodyPr/>
          <a:lstStyle>
            <a:lvl1pPr>
              <a:defRPr/>
            </a:lvl1pPr>
          </a:lstStyle>
          <a:p>
            <a:pPr>
              <a:defRPr/>
            </a:pPr>
            <a:endParaRPr lang="en-GB"/>
          </a:p>
        </p:txBody>
      </p:sp>
      <p:sp>
        <p:nvSpPr>
          <p:cNvPr id="6" name="Slide Number Placeholder 5"/>
          <p:cNvSpPr>
            <a:spLocks noGrp="1"/>
          </p:cNvSpPr>
          <p:nvPr>
            <p:ph type="sldNum" sz="quarter" idx="12"/>
          </p:nvPr>
        </p:nvSpPr>
        <p:spPr>
          <a:xfrm>
            <a:off x="7620000" y="19050"/>
            <a:ext cx="1066800" cy="328613"/>
          </a:xfrm>
          <a:prstGeom prst="rect">
            <a:avLst/>
          </a:prstGeom>
        </p:spPr>
        <p:txBody>
          <a:bodyPr/>
          <a:lstStyle>
            <a:lvl1pPr>
              <a:defRPr/>
            </a:lvl1pPr>
          </a:lstStyle>
          <a:p>
            <a:pPr>
              <a:defRPr/>
            </a:pPr>
            <a:fld id="{76756785-F6B5-4BFF-9C9D-2BD9B3A77FFF}" type="slidenum">
              <a:rPr lang="en-GB"/>
              <a:pPr>
                <a:defRPr/>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68313" y="1628775"/>
            <a:ext cx="8229600" cy="36004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pic>
        <p:nvPicPr>
          <p:cNvPr id="1028" name="Picture 7" descr="NATSIP-LOGO"/>
          <p:cNvPicPr>
            <a:picLocks noChangeAspect="1" noChangeArrowheads="1"/>
          </p:cNvPicPr>
          <p:nvPr/>
        </p:nvPicPr>
        <p:blipFill>
          <a:blip r:embed="rId7" cstate="print"/>
          <a:srcRect/>
          <a:stretch>
            <a:fillRect/>
          </a:stretch>
        </p:blipFill>
        <p:spPr bwMode="auto">
          <a:xfrm>
            <a:off x="73025" y="5300663"/>
            <a:ext cx="1546225" cy="473075"/>
          </a:xfrm>
          <a:prstGeom prst="rect">
            <a:avLst/>
          </a:prstGeom>
          <a:noFill/>
          <a:ln w="9525">
            <a:noFill/>
            <a:miter lim="800000"/>
            <a:headEnd/>
            <a:tailEnd/>
          </a:ln>
        </p:spPr>
      </p:pic>
      <p:sp>
        <p:nvSpPr>
          <p:cNvPr id="1029" name="Freeform 8"/>
          <p:cNvSpPr>
            <a:spLocks/>
          </p:cNvSpPr>
          <p:nvPr/>
        </p:nvSpPr>
        <p:spPr bwMode="auto">
          <a:xfrm>
            <a:off x="-4763" y="5537200"/>
            <a:ext cx="9148763" cy="484188"/>
          </a:xfrm>
          <a:custGeom>
            <a:avLst/>
            <a:gdLst>
              <a:gd name="T0" fmla="*/ 0 w 5763"/>
              <a:gd name="T1" fmla="*/ 334963 h 305"/>
              <a:gd name="T2" fmla="*/ 0 w 5763"/>
              <a:gd name="T3" fmla="*/ 484188 h 305"/>
              <a:gd name="T4" fmla="*/ 9148763 w 5763"/>
              <a:gd name="T5" fmla="*/ 476250 h 305"/>
              <a:gd name="T6" fmla="*/ 9148763 w 5763"/>
              <a:gd name="T7" fmla="*/ 0 h 305"/>
              <a:gd name="T8" fmla="*/ 0 w 5763"/>
              <a:gd name="T9" fmla="*/ 334963 h 30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63" h="305">
                <a:moveTo>
                  <a:pt x="0" y="211"/>
                </a:moveTo>
                <a:lnTo>
                  <a:pt x="0" y="305"/>
                </a:lnTo>
                <a:lnTo>
                  <a:pt x="5763" y="300"/>
                </a:lnTo>
                <a:lnTo>
                  <a:pt x="5763" y="0"/>
                </a:lnTo>
                <a:lnTo>
                  <a:pt x="0" y="211"/>
                </a:lnTo>
                <a:close/>
              </a:path>
            </a:pathLst>
          </a:custGeom>
          <a:solidFill>
            <a:srgbClr val="ED1B24"/>
          </a:solidFill>
          <a:ln w="9525">
            <a:noFill/>
            <a:round/>
            <a:headEnd/>
            <a:tailEnd/>
          </a:ln>
          <a:effectLst/>
        </p:spPr>
        <p:txBody>
          <a:bodyPr/>
          <a:lstStyle/>
          <a:p>
            <a:endParaRPr lang="en-US"/>
          </a:p>
        </p:txBody>
      </p:sp>
    </p:spTree>
  </p:cSld>
  <p:clrMap bg1="lt1" tx1="dk1" bg2="lt2" tx2="dk2" accent1="accent1" accent2="accent2" accent3="accent3" accent4="accent4" accent5="accent5" accent6="accent6" hlink="hlink" folHlink="folHlink"/>
  <p:sldLayoutIdLst>
    <p:sldLayoutId id="2147484322" r:id="rId1"/>
    <p:sldLayoutId id="2147484323" r:id="rId2"/>
    <p:sldLayoutId id="2147484324" r:id="rId3"/>
    <p:sldLayoutId id="2147484325" r:id="rId4"/>
    <p:sldLayoutId id="2147484326" r:id="rId5"/>
  </p:sldLayoutIdLst>
  <p:hf hdr="0" ftr="0" dt="0"/>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Calibri" pitchFamily="34" charset="0"/>
          <a:cs typeface="Arial" charset="0"/>
        </a:defRPr>
      </a:lvl2pPr>
      <a:lvl3pPr algn="l" rtl="0" fontAlgn="base">
        <a:spcBef>
          <a:spcPct val="0"/>
        </a:spcBef>
        <a:spcAft>
          <a:spcPct val="0"/>
        </a:spcAft>
        <a:defRPr sz="4400">
          <a:solidFill>
            <a:schemeClr val="tx2"/>
          </a:solidFill>
          <a:latin typeface="Calibri" pitchFamily="34" charset="0"/>
          <a:cs typeface="Arial" charset="0"/>
        </a:defRPr>
      </a:lvl3pPr>
      <a:lvl4pPr algn="l" rtl="0" fontAlgn="base">
        <a:spcBef>
          <a:spcPct val="0"/>
        </a:spcBef>
        <a:spcAft>
          <a:spcPct val="0"/>
        </a:spcAft>
        <a:defRPr sz="4400">
          <a:solidFill>
            <a:schemeClr val="tx2"/>
          </a:solidFill>
          <a:latin typeface="Calibri" pitchFamily="34" charset="0"/>
          <a:cs typeface="Arial" charset="0"/>
        </a:defRPr>
      </a:lvl4pPr>
      <a:lvl5pPr algn="l" rtl="0" fontAlgn="base">
        <a:spcBef>
          <a:spcPct val="0"/>
        </a:spcBef>
        <a:spcAft>
          <a:spcPct val="0"/>
        </a:spcAft>
        <a:defRPr sz="4400">
          <a:solidFill>
            <a:schemeClr val="tx2"/>
          </a:solidFill>
          <a:latin typeface="Calibri" pitchFamily="34" charset="0"/>
          <a:cs typeface="Arial" charset="0"/>
        </a:defRPr>
      </a:lvl5pPr>
      <a:lvl6pPr marL="457200" algn="l" rtl="0" eaLnBrk="1" fontAlgn="base" hangingPunct="1">
        <a:spcBef>
          <a:spcPct val="0"/>
        </a:spcBef>
        <a:spcAft>
          <a:spcPct val="0"/>
        </a:spcAft>
        <a:defRPr sz="4400">
          <a:solidFill>
            <a:schemeClr val="tx2"/>
          </a:solidFill>
          <a:latin typeface="Calibri" pitchFamily="34" charset="0"/>
          <a:cs typeface="Arial" charset="0"/>
        </a:defRPr>
      </a:lvl6pPr>
      <a:lvl7pPr marL="914400" algn="l" rtl="0" eaLnBrk="1" fontAlgn="base" hangingPunct="1">
        <a:spcBef>
          <a:spcPct val="0"/>
        </a:spcBef>
        <a:spcAft>
          <a:spcPct val="0"/>
        </a:spcAft>
        <a:defRPr sz="4400">
          <a:solidFill>
            <a:schemeClr val="tx2"/>
          </a:solidFill>
          <a:latin typeface="Calibri" pitchFamily="34" charset="0"/>
          <a:cs typeface="Arial" charset="0"/>
        </a:defRPr>
      </a:lvl7pPr>
      <a:lvl8pPr marL="1371600" algn="l" rtl="0" eaLnBrk="1" fontAlgn="base" hangingPunct="1">
        <a:spcBef>
          <a:spcPct val="0"/>
        </a:spcBef>
        <a:spcAft>
          <a:spcPct val="0"/>
        </a:spcAft>
        <a:defRPr sz="4400">
          <a:solidFill>
            <a:schemeClr val="tx2"/>
          </a:solidFill>
          <a:latin typeface="Calibri" pitchFamily="34" charset="0"/>
          <a:cs typeface="Arial" charset="0"/>
        </a:defRPr>
      </a:lvl8pPr>
      <a:lvl9pPr marL="1828800" algn="l" rtl="0" eaLnBrk="1" fontAlgn="base" hangingPunct="1">
        <a:spcBef>
          <a:spcPct val="0"/>
        </a:spcBef>
        <a:spcAft>
          <a:spcPct val="0"/>
        </a:spcAft>
        <a:defRPr sz="4400">
          <a:solidFill>
            <a:schemeClr val="tx2"/>
          </a:solidFill>
          <a:latin typeface="Calibri" pitchFamily="34"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educationendowmentfoundation.org.uk/toolkit/" TargetMode="External"/><Relationship Id="rId3" Type="http://schemas.openxmlformats.org/officeDocument/2006/relationships/hyperlink" Target="http://www.afa3as.org.uk/" TargetMode="External"/><Relationship Id="rId7" Type="http://schemas.openxmlformats.org/officeDocument/2006/relationships/hyperlink" Target="http://www.official-documents.gov.uk/document/cm84/8438/8438.pdf" TargetMode="External"/><Relationship Id="rId2" Type="http://schemas.openxmlformats.org/officeDocument/2006/relationships/hyperlink" Target="http://www.education.gov.uk/childrenandyoungpeople/sen/a0075339/sengreenpaper" TargetMode="External"/><Relationship Id="rId1" Type="http://schemas.openxmlformats.org/officeDocument/2006/relationships/slideLayout" Target="../slideLayouts/slideLayout2.xml"/><Relationship Id="rId6" Type="http://schemas.openxmlformats.org/officeDocument/2006/relationships/hyperlink" Target="http://www.sendpathfinder.co.uk/" TargetMode="External"/><Relationship Id="rId5" Type="http://schemas.openxmlformats.org/officeDocument/2006/relationships/hyperlink" Target="http://www.education.gov.uk/complexneeds/" TargetMode="External"/><Relationship Id="rId4" Type="http://schemas.openxmlformats.org/officeDocument/2006/relationships/hyperlink" Target="http://webarchive.nationalarchives.gov.uk/20091207163458/dcsf.gov.uk/lambinquiry/" TargetMode="Externa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ctrTitle"/>
          </p:nvPr>
        </p:nvSpPr>
        <p:spPr/>
        <p:txBody>
          <a:bodyPr/>
          <a:lstStyle/>
          <a:p>
            <a:r>
              <a:rPr lang="en-GB" sz="3600" dirty="0" smtClean="0"/>
              <a:t/>
            </a:r>
            <a:br>
              <a:rPr lang="en-GB" sz="3600" dirty="0" smtClean="0"/>
            </a:br>
            <a:r>
              <a:rPr lang="en-GB" sz="3600" dirty="0" smtClean="0"/>
              <a:t>The Children and Families Act; Making the Vision a Reality for</a:t>
            </a:r>
            <a:br>
              <a:rPr lang="en-GB" sz="3600" dirty="0" smtClean="0"/>
            </a:br>
            <a:r>
              <a:rPr lang="en-GB" sz="3600" dirty="0" smtClean="0"/>
              <a:t>Children and Young People with Sensory Impairment</a:t>
            </a:r>
          </a:p>
        </p:txBody>
      </p:sp>
      <p:sp>
        <p:nvSpPr>
          <p:cNvPr id="7171" name="Subtitle 2"/>
          <p:cNvSpPr>
            <a:spLocks noGrp="1"/>
          </p:cNvSpPr>
          <p:nvPr>
            <p:ph type="subTitle" idx="1"/>
          </p:nvPr>
        </p:nvSpPr>
        <p:spPr>
          <a:xfrm>
            <a:off x="1331913" y="4365625"/>
            <a:ext cx="6400800" cy="982663"/>
          </a:xfrm>
        </p:spPr>
        <p:txBody>
          <a:bodyPr/>
          <a:lstStyle/>
          <a:p>
            <a:r>
              <a:rPr lang="en-GB" smtClean="0"/>
              <a:t>Brian Lamb</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r>
              <a:rPr lang="en-GB" smtClean="0"/>
              <a:t>What is driving the Reforms?</a:t>
            </a:r>
          </a:p>
        </p:txBody>
      </p:sp>
      <p:sp>
        <p:nvSpPr>
          <p:cNvPr id="3" name="Content Placeholder 2"/>
          <p:cNvSpPr>
            <a:spLocks noGrp="1"/>
          </p:cNvSpPr>
          <p:nvPr>
            <p:ph idx="1"/>
          </p:nvPr>
        </p:nvSpPr>
        <p:spPr/>
        <p:txBody>
          <a:bodyPr rtlCol="0">
            <a:normAutofit fontScale="40000" lnSpcReduction="20000"/>
          </a:bodyPr>
          <a:lstStyle/>
          <a:p>
            <a:pPr marL="0" indent="0" fontAlgn="auto">
              <a:spcAft>
                <a:spcPts val="0"/>
              </a:spcAft>
              <a:buFontTx/>
              <a:buNone/>
              <a:defRPr/>
            </a:pPr>
            <a:r>
              <a:rPr lang="en-GB" sz="6000" dirty="0" smtClean="0"/>
              <a:t>Greater focus on Outcomes in SEN:</a:t>
            </a:r>
          </a:p>
          <a:p>
            <a:pPr marL="0" indent="0" fontAlgn="auto">
              <a:spcAft>
                <a:spcPts val="0"/>
              </a:spcAft>
              <a:buFont typeface="Arial" charset="0"/>
              <a:buNone/>
              <a:defRPr/>
            </a:pPr>
            <a:endParaRPr lang="en-GB" dirty="0" smtClean="0"/>
          </a:p>
          <a:p>
            <a:pPr marL="0" indent="0" fontAlgn="auto">
              <a:spcAft>
                <a:spcPts val="0"/>
              </a:spcAft>
              <a:buFont typeface="Arial" charset="0"/>
              <a:buNone/>
              <a:defRPr/>
            </a:pPr>
            <a:r>
              <a:rPr lang="en-GB" sz="5100" dirty="0" smtClean="0"/>
              <a:t>“We know that the educational achievement for children with SEN is too low and the gap with their peers too wide.”  Lamb Inquiry.</a:t>
            </a:r>
          </a:p>
          <a:p>
            <a:pPr marL="0" indent="0" fontAlgn="auto">
              <a:spcAft>
                <a:spcPts val="0"/>
              </a:spcAft>
              <a:buFont typeface="Arial" charset="0"/>
              <a:buNone/>
              <a:defRPr/>
            </a:pPr>
            <a:r>
              <a:rPr lang="en-GB" sz="5100" dirty="0" smtClean="0"/>
              <a:t>Greater Parental Involvement and Choice</a:t>
            </a:r>
            <a:r>
              <a:rPr lang="en-GB" sz="5100" dirty="0"/>
              <a:t>:</a:t>
            </a:r>
            <a:endParaRPr lang="en-GB" sz="5100" dirty="0" smtClean="0"/>
          </a:p>
          <a:p>
            <a:pPr marL="0" indent="0" fontAlgn="auto">
              <a:spcAft>
                <a:spcPts val="0"/>
              </a:spcAft>
              <a:buFont typeface="Arial" charset="0"/>
              <a:buNone/>
              <a:defRPr/>
            </a:pPr>
            <a:endParaRPr lang="en-GB" sz="5100" dirty="0" smtClean="0"/>
          </a:p>
          <a:p>
            <a:pPr marL="0" indent="0" fontAlgn="auto">
              <a:spcAft>
                <a:spcPts val="0"/>
              </a:spcAft>
              <a:buFont typeface="Arial" charset="0"/>
              <a:buNone/>
              <a:defRPr/>
            </a:pPr>
            <a:r>
              <a:rPr lang="en-GB" sz="5100" dirty="0" smtClean="0"/>
              <a:t>“The empirical evidence shows that parental involvement is one of the key factors in securing higher student achievement and sustained school performance.” Harris 2006. </a:t>
            </a:r>
          </a:p>
          <a:p>
            <a:pPr marL="0" indent="0" fontAlgn="auto">
              <a:spcAft>
                <a:spcPts val="0"/>
              </a:spcAft>
              <a:buFont typeface="Arial" charset="0"/>
              <a:buNone/>
              <a:defRPr/>
            </a:pPr>
            <a:endParaRPr lang="en-GB" sz="5100" dirty="0"/>
          </a:p>
          <a:p>
            <a:pPr marL="0" indent="0" fontAlgn="auto">
              <a:spcAft>
                <a:spcPts val="0"/>
              </a:spcAft>
              <a:buFont typeface="Arial" charset="0"/>
              <a:buNone/>
              <a:defRPr/>
            </a:pPr>
            <a:r>
              <a:rPr lang="en-GB" sz="5100" dirty="0" smtClean="0"/>
              <a:t> </a:t>
            </a:r>
          </a:p>
          <a:p>
            <a:pPr marL="182880" indent="-182880" fontAlgn="auto">
              <a:spcAft>
                <a:spcPts val="0"/>
              </a:spcAft>
              <a:buFont typeface="Arial" pitchFamily="34" charset="0"/>
              <a:buChar char="•"/>
              <a:defRPr/>
            </a:pPr>
            <a:endParaRPr lang="en-GB" dirty="0"/>
          </a:p>
        </p:txBody>
      </p:sp>
      <p:sp>
        <p:nvSpPr>
          <p:cNvPr id="8196"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1338A22D-3F03-4C21-9674-52579D329B52}" type="slidenum">
              <a:rPr lang="en-GB" altLang="en-US" sz="1400" smtClean="0">
                <a:solidFill>
                  <a:srgbClr val="FFFFFF"/>
                </a:solidFill>
              </a:rPr>
              <a:pPr/>
              <a:t>2</a:t>
            </a:fld>
            <a:endParaRPr lang="en-GB" altLang="en-US" sz="1400" smtClean="0">
              <a:solidFill>
                <a:srgbClr val="FFFFFF"/>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r>
              <a:rPr lang="en-GB" smtClean="0"/>
              <a:t>What is driving the Reforms?</a:t>
            </a:r>
          </a:p>
        </p:txBody>
      </p:sp>
      <p:sp>
        <p:nvSpPr>
          <p:cNvPr id="9219" name="Content Placeholder 2"/>
          <p:cNvSpPr>
            <a:spLocks noGrp="1"/>
          </p:cNvSpPr>
          <p:nvPr>
            <p:ph idx="1"/>
          </p:nvPr>
        </p:nvSpPr>
        <p:spPr>
          <a:xfrm>
            <a:off x="468313" y="1268413"/>
            <a:ext cx="8229600" cy="3600450"/>
          </a:xfrm>
        </p:spPr>
        <p:txBody>
          <a:bodyPr/>
          <a:lstStyle/>
          <a:p>
            <a:pPr marL="0" indent="0">
              <a:buFontTx/>
              <a:buNone/>
            </a:pPr>
            <a:r>
              <a:rPr lang="en-GB" smtClean="0"/>
              <a:t>Move to a more family based system</a:t>
            </a:r>
            <a:r>
              <a:rPr lang="en-GB" sz="2000" smtClean="0"/>
              <a:t>;</a:t>
            </a:r>
          </a:p>
          <a:p>
            <a:pPr marL="0" indent="0">
              <a:buFontTx/>
              <a:buNone/>
            </a:pPr>
            <a:r>
              <a:rPr lang="en-GB" sz="2000" smtClean="0"/>
              <a:t>Providers must take account of; </a:t>
            </a:r>
          </a:p>
          <a:p>
            <a:pPr marL="0" indent="0">
              <a:buFontTx/>
              <a:buNone/>
            </a:pPr>
            <a:r>
              <a:rPr lang="en-GB" sz="2000" smtClean="0"/>
              <a:t>“the views, wishes and feelings of the child or young person, and the child’s parents</a:t>
            </a:r>
          </a:p>
          <a:p>
            <a:pPr marL="0" indent="0">
              <a:buFontTx/>
              <a:buNone/>
            </a:pPr>
            <a:r>
              <a:rPr lang="en-GB" sz="2000" smtClean="0"/>
              <a:t>• the importance of the child or young person, and the child’s parents, participating as fully as possible in decisions; and being provided with the information and support necessary to enable participation in those decisions</a:t>
            </a:r>
          </a:p>
          <a:p>
            <a:pPr marL="0" indent="0">
              <a:buFontTx/>
              <a:buNone/>
            </a:pPr>
            <a:r>
              <a:rPr lang="en-GB" sz="2000" smtClean="0"/>
              <a:t>• the need to support the child or young person, and the child’s parents, in order to facilitate the development of the child or young person and to help them achieve the best possible educational and other outcomes, preparing them effectively for adulthood” SEND Code of Practice April 2014. (Clause 19) </a:t>
            </a:r>
          </a:p>
          <a:p>
            <a:pPr marL="0" indent="0">
              <a:buFontTx/>
              <a:buNone/>
            </a:pPr>
            <a:endParaRPr lang="en-GB" sz="2000" smtClean="0"/>
          </a:p>
          <a:p>
            <a:pPr marL="0" indent="0">
              <a:buFontTx/>
              <a:buNone/>
            </a:pPr>
            <a:endParaRPr lang="en-GB" sz="2000"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smtClean="0"/>
              <a:t>From this…..?</a:t>
            </a:r>
          </a:p>
        </p:txBody>
      </p:sp>
      <p:pic>
        <p:nvPicPr>
          <p:cNvPr id="10243" name="Picture 4"/>
          <p:cNvPicPr>
            <a:picLocks noChangeAspect="1" noChangeArrowheads="1"/>
          </p:cNvPicPr>
          <p:nvPr/>
        </p:nvPicPr>
        <p:blipFill>
          <a:blip r:embed="rId2" cstate="print"/>
          <a:srcRect/>
          <a:stretch>
            <a:fillRect/>
          </a:stretch>
        </p:blipFill>
        <p:spPr bwMode="auto">
          <a:xfrm>
            <a:off x="863600" y="1335088"/>
            <a:ext cx="7740650" cy="3749675"/>
          </a:xfrm>
          <a:prstGeom prst="rect">
            <a:avLst/>
          </a:prstGeom>
          <a:noFill/>
          <a:ln w="9525">
            <a:noFill/>
            <a:miter lim="800000"/>
            <a:headEnd/>
            <a:tailEnd/>
          </a:ln>
        </p:spPr>
      </p:pic>
      <p:sp>
        <p:nvSpPr>
          <p:cNvPr id="3" name="Rectangle 2"/>
          <p:cNvSpPr/>
          <p:nvPr/>
        </p:nvSpPr>
        <p:spPr>
          <a:xfrm>
            <a:off x="5127625" y="3167063"/>
            <a:ext cx="3167063" cy="1054100"/>
          </a:xfrm>
          <a:prstGeom prst="rect">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Welcome to the Special Educational Needs and Disability Maze</a:t>
            </a:r>
          </a:p>
        </p:txBody>
      </p:sp>
      <p:sp>
        <p:nvSpPr>
          <p:cNvPr id="4" name="Rectangle 3"/>
          <p:cNvSpPr/>
          <p:nvPr/>
        </p:nvSpPr>
        <p:spPr>
          <a:xfrm>
            <a:off x="1060450" y="3055938"/>
            <a:ext cx="1223963" cy="28733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50" dirty="0">
                <a:solidFill>
                  <a:schemeClr val="tx1"/>
                </a:solidFill>
              </a:rPr>
              <a:t>School Action </a:t>
            </a:r>
          </a:p>
        </p:txBody>
      </p:sp>
      <p:sp>
        <p:nvSpPr>
          <p:cNvPr id="9" name="Rectangle 8"/>
          <p:cNvSpPr/>
          <p:nvPr/>
        </p:nvSpPr>
        <p:spPr>
          <a:xfrm>
            <a:off x="4133850" y="2668588"/>
            <a:ext cx="1511300" cy="288925"/>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050" dirty="0">
                <a:solidFill>
                  <a:schemeClr val="tx1"/>
                </a:solidFill>
              </a:rPr>
              <a:t>School Action Plus </a:t>
            </a:r>
          </a:p>
        </p:txBody>
      </p:sp>
      <p:sp>
        <p:nvSpPr>
          <p:cNvPr id="12" name="Rectangle 11"/>
          <p:cNvSpPr/>
          <p:nvPr/>
        </p:nvSpPr>
        <p:spPr>
          <a:xfrm>
            <a:off x="3962400" y="1190625"/>
            <a:ext cx="1114425" cy="288925"/>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900" dirty="0">
                <a:solidFill>
                  <a:schemeClr val="tx1"/>
                </a:solidFill>
              </a:rPr>
              <a:t>Statements</a:t>
            </a:r>
            <a:r>
              <a:rPr lang="en-GB" sz="1050" dirty="0">
                <a:solidFill>
                  <a:schemeClr val="tx1"/>
                </a:solidFill>
              </a:rPr>
              <a:t> </a:t>
            </a:r>
          </a:p>
        </p:txBody>
      </p:sp>
      <p:sp>
        <p:nvSpPr>
          <p:cNvPr id="5" name="Right Arrow 4"/>
          <p:cNvSpPr/>
          <p:nvPr/>
        </p:nvSpPr>
        <p:spPr>
          <a:xfrm rot="10950090">
            <a:off x="2414588" y="3095625"/>
            <a:ext cx="288925" cy="1444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6" name="Right Arrow 5"/>
          <p:cNvSpPr/>
          <p:nvPr/>
        </p:nvSpPr>
        <p:spPr>
          <a:xfrm>
            <a:off x="5832475" y="2754313"/>
            <a:ext cx="395288" cy="1444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8" name="Right Arrow 7"/>
          <p:cNvSpPr/>
          <p:nvPr/>
        </p:nvSpPr>
        <p:spPr>
          <a:xfrm rot="16200000">
            <a:off x="4879975" y="1277938"/>
            <a:ext cx="66675" cy="47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0" name="Rectangle 9"/>
          <p:cNvSpPr/>
          <p:nvPr/>
        </p:nvSpPr>
        <p:spPr>
          <a:xfrm rot="5400000">
            <a:off x="3809605" y="2199616"/>
            <a:ext cx="322920" cy="356797"/>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vert="vert270" anchor="ctr"/>
          <a:lstStyle/>
          <a:p>
            <a:pPr algn="ctr">
              <a:defRPr/>
            </a:pPr>
            <a:r>
              <a:rPr lang="en-GB" sz="1100" dirty="0">
                <a:solidFill>
                  <a:schemeClr val="tx1"/>
                </a:solidFill>
              </a:rPr>
              <a:t>IEP’s </a:t>
            </a:r>
          </a:p>
        </p:txBody>
      </p:sp>
      <p:sp>
        <p:nvSpPr>
          <p:cNvPr id="13" name="Right Arrow 12"/>
          <p:cNvSpPr/>
          <p:nvPr/>
        </p:nvSpPr>
        <p:spPr>
          <a:xfrm rot="10800000">
            <a:off x="5291138" y="3862388"/>
            <a:ext cx="430212" cy="23336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 name="Rectangle 14"/>
          <p:cNvSpPr/>
          <p:nvPr/>
        </p:nvSpPr>
        <p:spPr>
          <a:xfrm>
            <a:off x="900113" y="3500438"/>
            <a:ext cx="1150937" cy="720725"/>
          </a:xfrm>
          <a:prstGeom prst="rect">
            <a:avLst/>
          </a:prstGeom>
          <a:solidFill>
            <a:schemeClr val="bg1">
              <a:lumMod val="9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400" dirty="0">
                <a:solidFill>
                  <a:schemeClr val="tx1"/>
                </a:solidFill>
              </a:rPr>
              <a:t>Health and Social Care second exit on the right </a:t>
            </a:r>
          </a:p>
        </p:txBody>
      </p:sp>
      <p:cxnSp>
        <p:nvCxnSpPr>
          <p:cNvPr id="17" name="Elbow Connector 16"/>
          <p:cNvCxnSpPr/>
          <p:nvPr/>
        </p:nvCxnSpPr>
        <p:spPr>
          <a:xfrm flipV="1">
            <a:off x="2051050" y="3733800"/>
            <a:ext cx="720725" cy="360363"/>
          </a:xfrm>
          <a:prstGeom prst="bentConnector3">
            <a:avLst>
              <a:gd name="adj1" fmla="val 50000"/>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18" name="Down Arrow 17"/>
          <p:cNvSpPr/>
          <p:nvPr/>
        </p:nvSpPr>
        <p:spPr>
          <a:xfrm>
            <a:off x="3827463" y="2611438"/>
            <a:ext cx="142875" cy="25241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r>
              <a:rPr lang="en-GB" sz="3200" dirty="0" smtClean="0"/>
              <a:t>Leaving parents and children and professionals feeling like this!</a:t>
            </a:r>
          </a:p>
        </p:txBody>
      </p:sp>
      <p:pic>
        <p:nvPicPr>
          <p:cNvPr id="11267" name="Picture 2"/>
          <p:cNvPicPr>
            <a:picLocks noChangeAspect="1" noChangeArrowheads="1"/>
          </p:cNvPicPr>
          <p:nvPr/>
        </p:nvPicPr>
        <p:blipFill>
          <a:blip r:embed="rId2" cstate="print"/>
          <a:srcRect/>
          <a:stretch>
            <a:fillRect/>
          </a:stretch>
        </p:blipFill>
        <p:spPr bwMode="auto">
          <a:xfrm>
            <a:off x="2627313" y="1557338"/>
            <a:ext cx="3889375" cy="4032250"/>
          </a:xfrm>
          <a:prstGeom prst="rect">
            <a:avLst/>
          </a:prstGeom>
          <a:noFill/>
          <a:ln w="9525">
            <a:noFill/>
            <a:miter lim="800000"/>
            <a:headEnd/>
            <a:tailEnd/>
          </a:ln>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srcRect/>
          <a:stretch>
            <a:fillRect/>
          </a:stretch>
        </p:blipFill>
        <p:spPr bwMode="auto">
          <a:xfrm>
            <a:off x="1258888" y="1412875"/>
            <a:ext cx="6832600" cy="3913188"/>
          </a:xfrm>
          <a:prstGeom prst="rect">
            <a:avLst/>
          </a:prstGeom>
          <a:noFill/>
          <a:ln w="9525">
            <a:noFill/>
            <a:miter lim="800000"/>
            <a:headEnd/>
            <a:tailEnd/>
          </a:ln>
          <a:effectLst/>
        </p:spPr>
      </p:pic>
      <p:sp>
        <p:nvSpPr>
          <p:cNvPr id="2" name="Rectangle 1"/>
          <p:cNvSpPr/>
          <p:nvPr/>
        </p:nvSpPr>
        <p:spPr>
          <a:xfrm>
            <a:off x="5643563" y="492125"/>
            <a:ext cx="2447925" cy="60642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t>To this…..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r>
              <a:rPr lang="en-GB" smtClean="0"/>
              <a:t>With a little of this…? </a:t>
            </a:r>
          </a:p>
        </p:txBody>
      </p:sp>
      <p:pic>
        <p:nvPicPr>
          <p:cNvPr id="13315" name="Picture 2"/>
          <p:cNvPicPr>
            <a:picLocks noChangeAspect="1" noChangeArrowheads="1"/>
          </p:cNvPicPr>
          <p:nvPr/>
        </p:nvPicPr>
        <p:blipFill>
          <a:blip r:embed="rId2" cstate="print"/>
          <a:srcRect/>
          <a:stretch>
            <a:fillRect/>
          </a:stretch>
        </p:blipFill>
        <p:spPr bwMode="auto">
          <a:xfrm>
            <a:off x="925513" y="1773238"/>
            <a:ext cx="7391400" cy="3527425"/>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cstate="print"/>
          <a:srcRect/>
          <a:stretch>
            <a:fillRect/>
          </a:stretch>
        </p:blipFill>
        <p:spPr bwMode="auto">
          <a:xfrm>
            <a:off x="1281113" y="1081088"/>
            <a:ext cx="6581775" cy="4076700"/>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Definition of SEND</a:t>
            </a:r>
            <a:endParaRPr lang="en-GB" dirty="0"/>
          </a:p>
        </p:txBody>
      </p:sp>
      <p:sp>
        <p:nvSpPr>
          <p:cNvPr id="15363" name="Text Placeholder 2"/>
          <p:cNvSpPr>
            <a:spLocks noGrp="1"/>
          </p:cNvSpPr>
          <p:nvPr>
            <p:ph type="body" idx="1"/>
          </p:nvPr>
        </p:nvSpPr>
        <p:spPr>
          <a:xfrm>
            <a:off x="722313" y="4627563"/>
            <a:ext cx="7772400" cy="1500187"/>
          </a:xfrm>
        </p:spPr>
        <p:txBody>
          <a:bodyPr/>
          <a:lstStyle/>
          <a:p>
            <a:endParaRPr lang="en-GB"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r>
              <a:rPr lang="en-GB" smtClean="0"/>
              <a:t>Definition </a:t>
            </a:r>
          </a:p>
        </p:txBody>
      </p:sp>
      <p:sp>
        <p:nvSpPr>
          <p:cNvPr id="16387" name="Content Placeholder 2"/>
          <p:cNvSpPr>
            <a:spLocks noGrp="1"/>
          </p:cNvSpPr>
          <p:nvPr>
            <p:ph idx="1"/>
          </p:nvPr>
        </p:nvSpPr>
        <p:spPr>
          <a:xfrm>
            <a:off x="468313" y="1268413"/>
            <a:ext cx="8229600" cy="1512887"/>
          </a:xfrm>
        </p:spPr>
        <p:txBody>
          <a:bodyPr/>
          <a:lstStyle/>
          <a:p>
            <a:pPr marL="0" indent="0">
              <a:buFontTx/>
              <a:buNone/>
            </a:pPr>
            <a:r>
              <a:rPr lang="en-GB" sz="2400" dirty="0" smtClean="0"/>
              <a:t>Overall definition of SEN has not changed but broader scope of definition and areas to which disability is included:</a:t>
            </a:r>
          </a:p>
          <a:p>
            <a:pPr marL="0" indent="0">
              <a:buFontTx/>
              <a:buNone/>
            </a:pPr>
            <a:r>
              <a:rPr lang="en-GB" sz="2000" dirty="0" smtClean="0"/>
              <a:t>“A child or young person has SEN if they have a learning difficulty or disability which calls for special educational provision to be made for him or her.</a:t>
            </a:r>
          </a:p>
          <a:p>
            <a:pPr marL="0" indent="0">
              <a:buFontTx/>
              <a:buNone/>
            </a:pPr>
            <a:r>
              <a:rPr lang="en-GB" sz="2000" dirty="0" smtClean="0"/>
              <a:t>xii. A child of compulsory school age or a young person has a learning difficulty or disability if he or she:</a:t>
            </a:r>
          </a:p>
          <a:p>
            <a:pPr marL="0" indent="0">
              <a:buFontTx/>
              <a:buNone/>
            </a:pPr>
            <a:r>
              <a:rPr lang="en-GB" sz="2000" dirty="0" smtClean="0"/>
              <a:t>• has a significantly greater difficulty in learning than the majority of others of the same age, or</a:t>
            </a:r>
          </a:p>
          <a:p>
            <a:pPr marL="0" indent="0">
              <a:buFontTx/>
              <a:buNone/>
            </a:pPr>
            <a:r>
              <a:rPr lang="en-GB" sz="2000" dirty="0" smtClean="0"/>
              <a:t>• has a disability which prevents or hinders him or her from making use of educational facilities of a kind generally provided for others of the same age in mainstream schools or mainstream post-16 institutions” </a:t>
            </a:r>
          </a:p>
          <a:p>
            <a:pPr marL="0" indent="0">
              <a:buFontTx/>
              <a:buNone/>
            </a:pPr>
            <a:r>
              <a:rPr lang="en-GB" sz="2000" dirty="0" err="1" smtClean="0"/>
              <a:t>CoP</a:t>
            </a:r>
            <a:r>
              <a:rPr lang="en-GB" sz="2000" dirty="0" smtClean="0"/>
              <a:t> April 2014. </a:t>
            </a:r>
          </a:p>
        </p:txBody>
      </p:sp>
      <p:sp>
        <p:nvSpPr>
          <p:cNvPr id="16388"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5B695763-98A1-40A7-8D42-EA9B6CC1B072}" type="slidenum">
              <a:rPr lang="en-GB" smtClean="0"/>
              <a:pPr/>
              <a:t>10</a:t>
            </a:fld>
            <a:endParaRPr lang="en-GB"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r>
              <a:rPr lang="en-GB" dirty="0" smtClean="0"/>
              <a:t>Disability; definition and responsibilities </a:t>
            </a:r>
          </a:p>
        </p:txBody>
      </p:sp>
      <p:sp>
        <p:nvSpPr>
          <p:cNvPr id="3" name="Content Placeholder 2"/>
          <p:cNvSpPr>
            <a:spLocks noGrp="1"/>
          </p:cNvSpPr>
          <p:nvPr>
            <p:ph idx="1"/>
          </p:nvPr>
        </p:nvSpPr>
        <p:spPr/>
        <p:txBody>
          <a:bodyPr/>
          <a:lstStyle/>
          <a:p>
            <a:pPr>
              <a:defRPr/>
            </a:pPr>
            <a:r>
              <a:rPr lang="en-GB" sz="2000" dirty="0"/>
              <a:t>‘…a physical or mental impairment which has a long term and substantial adverse effect on their ability to carry out normal day-to-day activities’.</a:t>
            </a:r>
          </a:p>
          <a:p>
            <a:pPr>
              <a:defRPr/>
            </a:pPr>
            <a:r>
              <a:rPr lang="en-GB" sz="2000" dirty="0"/>
              <a:t>“This definition includes sensory impairments such as those affecting sight or hearing, and long term health conditions such as asthma, diabetes, epilepsy, and cancer.”</a:t>
            </a:r>
          </a:p>
          <a:p>
            <a:pPr>
              <a:defRPr/>
            </a:pPr>
            <a:r>
              <a:rPr lang="en-GB" sz="2000" dirty="0"/>
              <a:t>“Where a child or young person requires special educational provision over and above the adjustments, aids and services required by the Equality Act 2010 they will be additionally covered by the SEN definition.”</a:t>
            </a:r>
          </a:p>
          <a:p>
            <a:pPr>
              <a:defRPr/>
            </a:pPr>
            <a:r>
              <a:rPr lang="en-GB" sz="2000" dirty="0"/>
              <a:t>All aspects of the legislation apart from EHC Plans now include disabled children. </a:t>
            </a:r>
          </a:p>
          <a:p>
            <a:pPr marL="0" indent="0">
              <a:buFontTx/>
              <a:buNone/>
              <a:defRPr/>
            </a:pP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GB" dirty="0" smtClean="0"/>
              <a:t>Sensory definition </a:t>
            </a:r>
          </a:p>
        </p:txBody>
      </p:sp>
      <p:sp>
        <p:nvSpPr>
          <p:cNvPr id="18435" name="Content Placeholder 2"/>
          <p:cNvSpPr>
            <a:spLocks noGrp="1"/>
          </p:cNvSpPr>
          <p:nvPr>
            <p:ph idx="1"/>
          </p:nvPr>
        </p:nvSpPr>
        <p:spPr/>
        <p:txBody>
          <a:bodyPr/>
          <a:lstStyle/>
          <a:p>
            <a:pPr marL="0" indent="0">
              <a:buFontTx/>
              <a:buNone/>
            </a:pPr>
            <a:r>
              <a:rPr lang="en-GB" sz="2400" smtClean="0"/>
              <a:t>“Some children and young people require special educational provision because they have a disability which prevents or hinders them from making use of the educational facilities generally provided. These difficulties can be age related and may fluctuate over time. Many children and young people with vision impairment (VI), hearing impairment (HI) or a multi-sensory impairment (MSI) will require specialist support and/or equipment to access their learning.”</a:t>
            </a:r>
          </a:p>
          <a:p>
            <a:pPr marL="0" indent="0">
              <a:buFontTx/>
              <a:buNone/>
            </a:pPr>
            <a:r>
              <a:rPr lang="en-GB" sz="2400" smtClean="0"/>
              <a:t>CoP 2014</a:t>
            </a:r>
          </a:p>
          <a:p>
            <a:pPr marL="0" indent="0">
              <a:buFontTx/>
              <a:buNone/>
            </a:pPr>
            <a:endParaRPr lang="en-GB"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r>
              <a:rPr lang="en-GB" smtClean="0"/>
              <a:t>Progression and SEND </a:t>
            </a:r>
          </a:p>
        </p:txBody>
      </p:sp>
      <p:sp>
        <p:nvSpPr>
          <p:cNvPr id="3" name="Content Placeholder 2"/>
          <p:cNvSpPr>
            <a:spLocks noGrp="1"/>
          </p:cNvSpPr>
          <p:nvPr>
            <p:ph idx="1"/>
          </p:nvPr>
        </p:nvSpPr>
        <p:spPr>
          <a:xfrm>
            <a:off x="468313" y="1268413"/>
            <a:ext cx="8229600" cy="5113337"/>
          </a:xfrm>
        </p:spPr>
        <p:txBody>
          <a:bodyPr/>
          <a:lstStyle/>
          <a:p>
            <a:pPr marL="0" indent="0">
              <a:buFontTx/>
              <a:buNone/>
              <a:defRPr/>
            </a:pPr>
            <a:r>
              <a:rPr lang="en-GB" sz="2400" dirty="0" smtClean="0"/>
              <a:t>Where progress continues to be less than expected the class or subject teacher, working with the SENCO, should assess whether the child has SEN.</a:t>
            </a:r>
          </a:p>
          <a:p>
            <a:pPr marL="0" indent="0">
              <a:buFontTx/>
              <a:buNone/>
              <a:defRPr/>
            </a:pPr>
            <a:r>
              <a:rPr lang="en-GB" sz="2400" dirty="0" smtClean="0"/>
              <a:t>This can be characterised by progress which:</a:t>
            </a:r>
          </a:p>
          <a:p>
            <a:pPr>
              <a:defRPr/>
            </a:pPr>
            <a:r>
              <a:rPr lang="en-GB" sz="2400" dirty="0" smtClean="0"/>
              <a:t>is significantly slower than that of their peers starting from the same baseline</a:t>
            </a:r>
          </a:p>
          <a:p>
            <a:pPr>
              <a:defRPr/>
            </a:pPr>
            <a:r>
              <a:rPr lang="en-GB" sz="2400" dirty="0" smtClean="0"/>
              <a:t>fails to match or better the child’s previous rate of progress</a:t>
            </a:r>
          </a:p>
          <a:p>
            <a:pPr>
              <a:defRPr/>
            </a:pPr>
            <a:r>
              <a:rPr lang="en-GB" sz="2400" dirty="0" smtClean="0"/>
              <a:t>fails to close the attainment gap between the child and their peers</a:t>
            </a:r>
          </a:p>
          <a:p>
            <a:pPr>
              <a:defRPr/>
            </a:pPr>
            <a:r>
              <a:rPr lang="en-GB" sz="2400" dirty="0" smtClean="0"/>
              <a:t>widens the attainment gap</a:t>
            </a:r>
            <a:endParaRPr lang="en-GB" sz="24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smtClean="0"/>
              <a:t>Specialist Support </a:t>
            </a:r>
          </a:p>
        </p:txBody>
      </p:sp>
      <p:sp>
        <p:nvSpPr>
          <p:cNvPr id="3" name="Content Placeholder 2"/>
          <p:cNvSpPr>
            <a:spLocks noGrp="1"/>
          </p:cNvSpPr>
          <p:nvPr>
            <p:ph idx="1"/>
          </p:nvPr>
        </p:nvSpPr>
        <p:spPr>
          <a:xfrm>
            <a:off x="468313" y="1268413"/>
            <a:ext cx="8229600" cy="3960812"/>
          </a:xfrm>
        </p:spPr>
        <p:txBody>
          <a:bodyPr/>
          <a:lstStyle/>
          <a:p>
            <a:pPr>
              <a:defRPr/>
            </a:pPr>
            <a:r>
              <a:rPr lang="en-GB" sz="2000" dirty="0" smtClean="0"/>
              <a:t>“Where a pupil continues to make less than expected progress, despite evidence-based support and interventions that are matched to the pupil’s area of need, the school should consider involving specialists, including those secured by the school itself or from outside agencies.”</a:t>
            </a:r>
          </a:p>
          <a:p>
            <a:pPr>
              <a:defRPr/>
            </a:pPr>
            <a:r>
              <a:rPr lang="en-GB" sz="2000" dirty="0" smtClean="0"/>
              <a:t>Such specialist services include…., </a:t>
            </a:r>
          </a:p>
          <a:p>
            <a:pPr>
              <a:defRPr/>
            </a:pPr>
            <a:r>
              <a:rPr lang="en-GB" sz="2000" dirty="0" smtClean="0"/>
              <a:t>specialist teachers or support services, including specialist teachers with a mandatory qualification for children with hearing and vision impairment , including multi-sensory impairment, and for those with a physical disability. (Those teaching classes of children with sensory impairment must hold an appropriate qualification approved by the Secretary of State. Teachers working in an advisory role to support such pupils should also hold the appropriate qualification.)”</a:t>
            </a:r>
          </a:p>
          <a:p>
            <a:pPr marL="0" indent="0">
              <a:buFontTx/>
              <a:buNone/>
              <a:defRPr/>
            </a:pPr>
            <a:endParaRPr lang="en-GB"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GB" smtClean="0"/>
              <a:t>Structure of Legislation</a:t>
            </a:r>
          </a:p>
        </p:txBody>
      </p:sp>
      <p:sp>
        <p:nvSpPr>
          <p:cNvPr id="3" name="Content Placeholder 2"/>
          <p:cNvSpPr>
            <a:spLocks noGrp="1"/>
          </p:cNvSpPr>
          <p:nvPr>
            <p:ph idx="1"/>
          </p:nvPr>
        </p:nvSpPr>
        <p:spPr>
          <a:xfrm>
            <a:off x="468313" y="1125538"/>
            <a:ext cx="8229600" cy="4895850"/>
          </a:xfrm>
        </p:spPr>
        <p:txBody>
          <a:bodyPr/>
          <a:lstStyle/>
          <a:p>
            <a:pPr marL="0" indent="0">
              <a:buFontTx/>
              <a:buNone/>
              <a:defRPr/>
            </a:pPr>
            <a:r>
              <a:rPr lang="en-GB" sz="2000" dirty="0" smtClean="0"/>
              <a:t>Individual Duties;</a:t>
            </a:r>
          </a:p>
          <a:p>
            <a:pPr>
              <a:defRPr/>
            </a:pPr>
            <a:r>
              <a:rPr lang="en-GB" sz="2000" dirty="0" smtClean="0"/>
              <a:t>Graduated response</a:t>
            </a:r>
          </a:p>
          <a:p>
            <a:pPr>
              <a:defRPr/>
            </a:pPr>
            <a:r>
              <a:rPr lang="en-GB" sz="2000" dirty="0" smtClean="0"/>
              <a:t>EHC Plans</a:t>
            </a:r>
          </a:p>
          <a:p>
            <a:pPr>
              <a:defRPr/>
            </a:pPr>
            <a:r>
              <a:rPr lang="en-GB" sz="2000" dirty="0" smtClean="0"/>
              <a:t>Personal Budgets</a:t>
            </a:r>
          </a:p>
          <a:p>
            <a:pPr>
              <a:defRPr/>
            </a:pPr>
            <a:r>
              <a:rPr lang="en-GB" sz="2000" dirty="0" smtClean="0"/>
              <a:t>Rights to Tribunal or Health complaints mechanism </a:t>
            </a:r>
          </a:p>
          <a:p>
            <a:pPr>
              <a:defRPr/>
            </a:pPr>
            <a:r>
              <a:rPr lang="en-GB" sz="2000" dirty="0" smtClean="0"/>
              <a:t>Presumption in favour of mainstream schools</a:t>
            </a:r>
          </a:p>
          <a:p>
            <a:pPr>
              <a:defRPr/>
            </a:pPr>
            <a:r>
              <a:rPr lang="en-GB" sz="2000" dirty="0" smtClean="0"/>
              <a:t>Wider approach to Disability enables integration of reasonable adjustments? </a:t>
            </a:r>
          </a:p>
          <a:p>
            <a:pPr>
              <a:defRPr/>
            </a:pPr>
            <a:r>
              <a:rPr lang="en-GB" sz="2000" dirty="0" smtClean="0"/>
              <a:t>Extension to 25</a:t>
            </a:r>
          </a:p>
          <a:p>
            <a:pPr>
              <a:defRPr/>
            </a:pPr>
            <a:r>
              <a:rPr lang="en-GB" sz="2000" dirty="0" smtClean="0"/>
              <a:t>Young people have additional rights to appeal and hold budgets post 16</a:t>
            </a:r>
            <a:endParaRPr lang="en-GB"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r>
              <a:rPr lang="en-GB" smtClean="0"/>
              <a:t>Strategic Duties</a:t>
            </a:r>
          </a:p>
        </p:txBody>
      </p:sp>
      <p:sp>
        <p:nvSpPr>
          <p:cNvPr id="22531" name="Content Placeholder 2"/>
          <p:cNvSpPr>
            <a:spLocks noGrp="1"/>
          </p:cNvSpPr>
          <p:nvPr>
            <p:ph idx="1"/>
          </p:nvPr>
        </p:nvSpPr>
        <p:spPr>
          <a:xfrm>
            <a:off x="468313" y="1125538"/>
            <a:ext cx="8229600" cy="4319587"/>
          </a:xfrm>
        </p:spPr>
        <p:txBody>
          <a:bodyPr/>
          <a:lstStyle/>
          <a:p>
            <a:r>
              <a:rPr lang="en-GB" sz="2000" dirty="0" smtClean="0"/>
              <a:t>Local Offer</a:t>
            </a:r>
          </a:p>
          <a:p>
            <a:r>
              <a:rPr lang="en-GB" sz="2000" dirty="0" smtClean="0"/>
              <a:t>Joint Commissioning within and outside an EHC Plan</a:t>
            </a:r>
          </a:p>
          <a:p>
            <a:r>
              <a:rPr lang="en-GB" sz="2000" dirty="0" smtClean="0"/>
              <a:t>Co-operation over delivery of services</a:t>
            </a:r>
          </a:p>
          <a:p>
            <a:r>
              <a:rPr lang="en-GB" sz="2000" dirty="0" smtClean="0"/>
              <a:t>Promoting integration of SCP, HCP and SEP-danger of SEN focus being lost? </a:t>
            </a:r>
          </a:p>
          <a:p>
            <a:r>
              <a:rPr lang="en-GB" sz="2000" dirty="0" smtClean="0"/>
              <a:t>Review of adequacy of local provision</a:t>
            </a:r>
          </a:p>
          <a:p>
            <a:r>
              <a:rPr lang="en-GB" sz="2000" dirty="0" smtClean="0"/>
              <a:t>Not all of these co-operation duties are new but they are strengthened</a:t>
            </a:r>
          </a:p>
          <a:p>
            <a:r>
              <a:rPr lang="en-GB" sz="2000" dirty="0" smtClean="0"/>
              <a:t>LA’s identify children with SEND in their area</a:t>
            </a:r>
          </a:p>
          <a:p>
            <a:r>
              <a:rPr lang="en-GB" sz="2000" dirty="0" smtClean="0"/>
              <a:t>CCG’s, NHS Trusts and Foundation Trusts must bring to the attention of LA’s children with SEND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Additional </a:t>
            </a:r>
            <a:r>
              <a:rPr lang="en-GB" smtClean="0"/>
              <a:t>SEN Support</a:t>
            </a:r>
            <a:endParaRPr lang="en-GB" dirty="0"/>
          </a:p>
        </p:txBody>
      </p:sp>
      <p:sp>
        <p:nvSpPr>
          <p:cNvPr id="23555" name="Text Placeholder 2"/>
          <p:cNvSpPr>
            <a:spLocks noGrp="1"/>
          </p:cNvSpPr>
          <p:nvPr>
            <p:ph type="body" idx="1"/>
          </p:nvPr>
        </p:nvSpPr>
        <p:spPr>
          <a:xfrm>
            <a:off x="722313" y="4627563"/>
            <a:ext cx="7772400" cy="1500187"/>
          </a:xfrm>
        </p:spPr>
        <p:txBody>
          <a:bodyPr/>
          <a:lstStyle/>
          <a:p>
            <a:r>
              <a:rPr lang="en-GB" altLang="en-US" dirty="0" smtClean="0"/>
              <a:t>What replaces School Action and School Action plus?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r>
              <a:rPr lang="en-GB" smtClean="0"/>
              <a:t>Schools Duties</a:t>
            </a:r>
          </a:p>
        </p:txBody>
      </p:sp>
      <p:sp>
        <p:nvSpPr>
          <p:cNvPr id="24579" name="Content Placeholder 2"/>
          <p:cNvSpPr>
            <a:spLocks noGrp="1"/>
          </p:cNvSpPr>
          <p:nvPr>
            <p:ph idx="1"/>
          </p:nvPr>
        </p:nvSpPr>
        <p:spPr>
          <a:xfrm>
            <a:off x="468313" y="1196975"/>
            <a:ext cx="8229600" cy="4032250"/>
          </a:xfrm>
        </p:spPr>
        <p:txBody>
          <a:bodyPr/>
          <a:lstStyle/>
          <a:p>
            <a:r>
              <a:rPr lang="en-GB" sz="1800" smtClean="0"/>
              <a:t>Use their best endeavours to make sure that a child with SEN gets the support they need – this means doing everything they can to meet children and young people’s SEN</a:t>
            </a:r>
          </a:p>
          <a:p>
            <a:r>
              <a:rPr lang="en-GB" sz="1800" smtClean="0"/>
              <a:t>Ensure that children and young people with SEN engage in the activities of the school alongside pupils who do not have SEN</a:t>
            </a:r>
          </a:p>
          <a:p>
            <a:r>
              <a:rPr lang="en-GB" sz="1800" smtClean="0"/>
              <a:t>Designate a teacher to be responsible for co-ordinating SEN provision (the SEN co-ordinator, or SENCO)</a:t>
            </a:r>
          </a:p>
          <a:p>
            <a:r>
              <a:rPr lang="en-GB" sz="1800" smtClean="0"/>
              <a:t>Inform parents when they are making special educational provision for a child</a:t>
            </a:r>
          </a:p>
          <a:p>
            <a:r>
              <a:rPr lang="en-GB" sz="1800" smtClean="0"/>
              <a:t>Prepare a report on the implementation of their SEN policy and their arrangements for the admission of disabled children, the steps being taken to prevent disabled children from being treated less favourably than others, the facilities provided to enable access to the school for disabled children and their accessibility plan showing how they plan to improve access progressively over time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en-GB" smtClean="0"/>
              <a:t>Schools Duties </a:t>
            </a:r>
          </a:p>
        </p:txBody>
      </p:sp>
      <p:sp>
        <p:nvSpPr>
          <p:cNvPr id="25603" name="Content Placeholder 2"/>
          <p:cNvSpPr>
            <a:spLocks noGrp="1"/>
          </p:cNvSpPr>
          <p:nvPr>
            <p:ph idx="1"/>
          </p:nvPr>
        </p:nvSpPr>
        <p:spPr>
          <a:xfrm>
            <a:off x="468313" y="1268760"/>
            <a:ext cx="8229600" cy="3960465"/>
          </a:xfrm>
        </p:spPr>
        <p:txBody>
          <a:bodyPr/>
          <a:lstStyle/>
          <a:p>
            <a:r>
              <a:rPr lang="en-GB" sz="2000" dirty="0" smtClean="0"/>
              <a:t>Schools have additional duties under the Special Educational Needs and Disability Regulations 2014. Schools must publish more detailed information about their arrangements for identifying, assessing and making provision for pupils with SEN.</a:t>
            </a:r>
          </a:p>
          <a:p>
            <a:r>
              <a:rPr lang="en-GB" sz="2000" dirty="0" smtClean="0"/>
              <a:t>The information must also include information about the arrangements for the admission of disabled pupils, the steps taken to prevent disabled pupils from being treated less favourably than other pupils, the facilities provided to assist access for disabled pupils and the schools’ accessibility plans. The school-specific information should relate to the school’s arrangements for providing a graduated response to children’s SEN. It should elaborate on the information provided at a local authority wide level in the Local Offer.</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defRPr/>
            </a:pPr>
            <a:r>
              <a:rPr lang="en-GB" dirty="0" smtClean="0"/>
              <a:t>Graduated Response - </a:t>
            </a:r>
            <a:br>
              <a:rPr lang="en-GB" dirty="0" smtClean="0"/>
            </a:br>
            <a:r>
              <a:rPr lang="en-GB" dirty="0" smtClean="0"/>
              <a:t>Implementation issues </a:t>
            </a:r>
            <a:endParaRPr lang="en-GB" dirty="0"/>
          </a:p>
        </p:txBody>
      </p:sp>
      <p:sp>
        <p:nvSpPr>
          <p:cNvPr id="3" name="Content Placeholder 2"/>
          <p:cNvSpPr>
            <a:spLocks noGrp="1"/>
          </p:cNvSpPr>
          <p:nvPr>
            <p:ph idx="1"/>
          </p:nvPr>
        </p:nvSpPr>
        <p:spPr>
          <a:xfrm>
            <a:off x="468313" y="1341438"/>
            <a:ext cx="8229600" cy="4103687"/>
          </a:xfrm>
        </p:spPr>
        <p:txBody>
          <a:bodyPr/>
          <a:lstStyle/>
          <a:p>
            <a:pPr marL="0" indent="0">
              <a:buFont typeface="Arial" charset="0"/>
              <a:buNone/>
              <a:defRPr/>
            </a:pPr>
            <a:r>
              <a:rPr lang="en-GB" sz="2400" b="1" dirty="0" smtClean="0"/>
              <a:t>School Action and School Action Plus: Assess, Plan, Do, Review</a:t>
            </a:r>
          </a:p>
          <a:p>
            <a:pPr>
              <a:defRPr/>
            </a:pPr>
            <a:r>
              <a:rPr lang="en-GB" sz="2400" dirty="0" smtClean="0"/>
              <a:t>Working with teacher and SENCO to establish if there is an SEN need-linked to progress and attainment measured against peers, views of parents and child taken into account </a:t>
            </a:r>
          </a:p>
          <a:p>
            <a:pPr>
              <a:defRPr/>
            </a:pPr>
            <a:r>
              <a:rPr lang="en-GB" sz="2400" dirty="0" smtClean="0"/>
              <a:t>Reviewed against further progress following the interventions which have taken place</a:t>
            </a:r>
          </a:p>
          <a:p>
            <a:pPr>
              <a:defRPr/>
            </a:pPr>
            <a:r>
              <a:rPr lang="en-GB" sz="2400" dirty="0" smtClean="0"/>
              <a:t>Involvement of specialist support if there is no progress, differentiated provision and provision mapping</a:t>
            </a:r>
          </a:p>
          <a:p>
            <a:pPr>
              <a:defRPr/>
            </a:pPr>
            <a:r>
              <a:rPr lang="en-GB" sz="2400" dirty="0" smtClean="0"/>
              <a:t>Consideration of a Plan depending on need and continued lack of progress</a:t>
            </a:r>
          </a:p>
        </p:txBody>
      </p:sp>
      <p:sp>
        <p:nvSpPr>
          <p:cNvPr id="26628"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C4FD3F8C-9665-415D-8E46-95ADA3F80716}" type="slidenum">
              <a:rPr lang="en-GB" altLang="en-US" sz="1400" smtClean="0">
                <a:solidFill>
                  <a:srgbClr val="FFFFFF"/>
                </a:solidFill>
              </a:rPr>
              <a:pPr/>
              <a:t>20</a:t>
            </a:fld>
            <a:endParaRPr lang="en-GB" altLang="en-US" sz="1400" smtClean="0">
              <a:solidFill>
                <a:srgbClr val="FFFF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2"/>
          <p:cNvSpPr txBox="1">
            <a:spLocks noChangeArrowheads="1"/>
          </p:cNvSpPr>
          <p:nvPr/>
        </p:nvSpPr>
        <p:spPr bwMode="auto">
          <a:xfrm>
            <a:off x="306388" y="695325"/>
            <a:ext cx="7181850" cy="461963"/>
          </a:xfrm>
          <a:prstGeom prst="rect">
            <a:avLst/>
          </a:prstGeom>
          <a:noFill/>
          <a:ln w="9525">
            <a:noFill/>
            <a:miter lim="800000"/>
            <a:headEnd/>
            <a:tailEnd/>
          </a:ln>
        </p:spPr>
        <p:txBody>
          <a:bodyPr>
            <a:spAutoFit/>
          </a:bodyPr>
          <a:lstStyle/>
          <a:p>
            <a:pPr defTabSz="457200"/>
            <a:r>
              <a:rPr lang="en-GB" altLang="en-US" sz="2400" b="1">
                <a:solidFill>
                  <a:schemeClr val="tx2"/>
                </a:solidFill>
                <a:latin typeface="Arial" charset="0"/>
              </a:rPr>
              <a:t>The Four Elements</a:t>
            </a:r>
          </a:p>
        </p:txBody>
      </p:sp>
      <p:graphicFrame>
        <p:nvGraphicFramePr>
          <p:cNvPr id="4" name="Diagram 3"/>
          <p:cNvGraphicFramePr/>
          <p:nvPr/>
        </p:nvGraphicFramePr>
        <p:xfrm>
          <a:off x="723901" y="1257301"/>
          <a:ext cx="7858446" cy="53493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468313" y="260350"/>
            <a:ext cx="8207375" cy="1008410"/>
          </a:xfrm>
        </p:spPr>
        <p:txBody>
          <a:bodyPr/>
          <a:lstStyle/>
          <a:p>
            <a:r>
              <a:rPr lang="en-GB" dirty="0" smtClean="0"/>
              <a:t>Implementation </a:t>
            </a:r>
          </a:p>
        </p:txBody>
      </p:sp>
      <p:sp>
        <p:nvSpPr>
          <p:cNvPr id="28675" name="Content Placeholder 2"/>
          <p:cNvSpPr>
            <a:spLocks noGrp="1"/>
          </p:cNvSpPr>
          <p:nvPr>
            <p:ph idx="1"/>
          </p:nvPr>
        </p:nvSpPr>
        <p:spPr>
          <a:xfrm>
            <a:off x="468313" y="1772816"/>
            <a:ext cx="8229600" cy="3600400"/>
          </a:xfrm>
        </p:spPr>
        <p:txBody>
          <a:bodyPr/>
          <a:lstStyle/>
          <a:p>
            <a:r>
              <a:rPr lang="en-GB" sz="2400" dirty="0" smtClean="0"/>
              <a:t>Availability of specialist support services/ Specialist Teachers</a:t>
            </a:r>
          </a:p>
          <a:p>
            <a:r>
              <a:rPr lang="en-GB" sz="2400" dirty="0" smtClean="0"/>
              <a:t>Capacity of SENCO’s, Teachers and Support Staff</a:t>
            </a:r>
          </a:p>
          <a:p>
            <a:r>
              <a:rPr lang="en-GB" sz="2400" dirty="0" smtClean="0"/>
              <a:t>Accessibility of classrooms </a:t>
            </a:r>
          </a:p>
          <a:p>
            <a:r>
              <a:rPr lang="en-GB" sz="2400" dirty="0" smtClean="0"/>
              <a:t>Access to and maintenance of equipment</a:t>
            </a:r>
          </a:p>
          <a:p>
            <a:r>
              <a:rPr lang="en-GB" sz="2400" dirty="0" smtClean="0"/>
              <a:t>Is low </a:t>
            </a:r>
            <a:r>
              <a:rPr lang="en-GB" sz="2400" smtClean="0"/>
              <a:t>incidence </a:t>
            </a:r>
            <a:r>
              <a:rPr lang="en-GB" sz="2400" smtClean="0"/>
              <a:t>reflected </a:t>
            </a:r>
            <a:r>
              <a:rPr lang="en-GB" sz="2400" dirty="0" smtClean="0"/>
              <a:t>in school planning or LA </a:t>
            </a:r>
            <a:r>
              <a:rPr lang="en-GB" sz="2400" dirty="0" smtClean="0"/>
              <a:t>support?</a:t>
            </a:r>
            <a:endParaRPr lang="en-GB" sz="2400" dirty="0" smtClean="0"/>
          </a:p>
          <a:p>
            <a:r>
              <a:rPr lang="en-GB" sz="2400" dirty="0" smtClean="0"/>
              <a:t>Flexibility of high needs funding block and schools focus on delegated funds </a:t>
            </a:r>
          </a:p>
          <a:p>
            <a:pPr>
              <a:buNone/>
            </a:pPr>
            <a:endParaRPr lang="en-GB" dirty="0" smtClean="0"/>
          </a:p>
          <a:p>
            <a:endParaRPr lang="en-GB" dirty="0" smtClean="0"/>
          </a:p>
        </p:txBody>
      </p:sp>
      <p:sp>
        <p:nvSpPr>
          <p:cNvPr id="28676"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en-GB"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Education, Health and Care Plan</a:t>
            </a:r>
            <a:endParaRPr lang="en-GB" dirty="0"/>
          </a:p>
        </p:txBody>
      </p:sp>
      <p:sp>
        <p:nvSpPr>
          <p:cNvPr id="29699" name="Text Placeholder 2"/>
          <p:cNvSpPr>
            <a:spLocks noGrp="1"/>
          </p:cNvSpPr>
          <p:nvPr>
            <p:ph type="body" idx="1"/>
          </p:nvPr>
        </p:nvSpPr>
        <p:spPr>
          <a:xfrm>
            <a:off x="722313" y="4627563"/>
            <a:ext cx="7772400" cy="1500187"/>
          </a:xfrm>
        </p:spPr>
        <p:txBody>
          <a:bodyPr/>
          <a:lstStyle/>
          <a:p>
            <a:r>
              <a:rPr lang="en-GB" altLang="en-US" dirty="0" smtClean="0"/>
              <a:t>How Statements are being replaced </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GB" smtClean="0"/>
              <a:t>EHC Plans and Personalisation </a:t>
            </a:r>
          </a:p>
        </p:txBody>
      </p:sp>
      <p:sp>
        <p:nvSpPr>
          <p:cNvPr id="3" name="Content Placeholder 2"/>
          <p:cNvSpPr>
            <a:spLocks noGrp="1"/>
          </p:cNvSpPr>
          <p:nvPr>
            <p:ph idx="1"/>
          </p:nvPr>
        </p:nvSpPr>
        <p:spPr/>
        <p:txBody>
          <a:bodyPr>
            <a:normAutofit fontScale="62500" lnSpcReduction="20000"/>
          </a:bodyPr>
          <a:lstStyle/>
          <a:p>
            <a:pPr>
              <a:defRPr/>
            </a:pPr>
            <a:r>
              <a:rPr lang="en-GB" dirty="0" smtClean="0"/>
              <a:t>The Education, Health and Care Plan-triggered by an SEN Educational need and Education retain overall responsibility but duty to jointly commission services</a:t>
            </a:r>
          </a:p>
          <a:p>
            <a:pPr>
              <a:defRPr/>
            </a:pPr>
            <a:r>
              <a:rPr lang="en-GB" dirty="0" smtClean="0"/>
              <a:t>20 weeks to complete a plan</a:t>
            </a:r>
          </a:p>
          <a:p>
            <a:pPr>
              <a:defRPr/>
            </a:pPr>
            <a:r>
              <a:rPr lang="en-GB" dirty="0" smtClean="0"/>
              <a:t>Parents and young people must be consulted at each stage</a:t>
            </a:r>
          </a:p>
          <a:p>
            <a:pPr>
              <a:defRPr/>
            </a:pPr>
            <a:r>
              <a:rPr lang="en-GB" dirty="0" smtClean="0"/>
              <a:t>Jointly commissioned-dispute resolution procedures between providers must be in place</a:t>
            </a:r>
          </a:p>
          <a:p>
            <a:pPr>
              <a:defRPr/>
            </a:pPr>
            <a:r>
              <a:rPr lang="en-GB" dirty="0" smtClean="0"/>
              <a:t>Focus on Outcomes first then provision to meet these objectives-clearer format for plans in latest </a:t>
            </a:r>
            <a:r>
              <a:rPr lang="en-GB" dirty="0" err="1" smtClean="0"/>
              <a:t>CoP</a:t>
            </a:r>
            <a:endParaRPr lang="en-GB" dirty="0" smtClean="0"/>
          </a:p>
          <a:p>
            <a:pPr>
              <a:defRPr/>
            </a:pPr>
            <a:r>
              <a:rPr lang="en-GB" dirty="0" smtClean="0"/>
              <a:t>Mediation for Education, Health and Social Care</a:t>
            </a:r>
          </a:p>
          <a:p>
            <a:pPr>
              <a:defRPr/>
            </a:pPr>
            <a:r>
              <a:rPr lang="en-GB" dirty="0" smtClean="0"/>
              <a:t>Tribunal for Education, Health Complaints procedure</a:t>
            </a:r>
          </a:p>
          <a:p>
            <a:pPr>
              <a:defRPr/>
            </a:pPr>
            <a:r>
              <a:rPr lang="en-GB" dirty="0" smtClean="0"/>
              <a:t>Health and Social Care requirements are not the same as Education </a:t>
            </a:r>
          </a:p>
          <a:p>
            <a:pPr>
              <a:defRPr/>
            </a:pPr>
            <a:endParaRPr lang="en-GB" dirty="0" smtClean="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GB" smtClean="0"/>
              <a:t>Who is involved? </a:t>
            </a:r>
          </a:p>
        </p:txBody>
      </p:sp>
      <p:sp>
        <p:nvSpPr>
          <p:cNvPr id="3" name="Content Placeholder 2"/>
          <p:cNvSpPr>
            <a:spLocks noGrp="1"/>
          </p:cNvSpPr>
          <p:nvPr>
            <p:ph idx="1"/>
          </p:nvPr>
        </p:nvSpPr>
        <p:spPr>
          <a:xfrm>
            <a:off x="468313" y="1125538"/>
            <a:ext cx="8229600" cy="4103687"/>
          </a:xfrm>
        </p:spPr>
        <p:txBody>
          <a:bodyPr/>
          <a:lstStyle/>
          <a:p>
            <a:pPr>
              <a:defRPr/>
            </a:pPr>
            <a:r>
              <a:rPr lang="en-GB" sz="2400" dirty="0" smtClean="0"/>
              <a:t>“The local authority must gather advice from relevant professionals about the child or young person’s education, health and care needs, desired outcomes and special educational, health and care provision that may be required to meet identified needs and achieve desired outcomes.”</a:t>
            </a:r>
          </a:p>
          <a:p>
            <a:pPr>
              <a:defRPr/>
            </a:pPr>
            <a:r>
              <a:rPr lang="en-GB" sz="2400" dirty="0" smtClean="0"/>
              <a:t>“If the child or young person is either visually or hearing impaired, or both, the educational advice and information must be given after consultation with a person who is qualified to teach pupils or students with these impairments.”</a:t>
            </a:r>
          </a:p>
          <a:p>
            <a:pPr marL="0" indent="0">
              <a:buFontTx/>
              <a:buNone/>
              <a:defRPr/>
            </a:pPr>
            <a:r>
              <a:rPr lang="en-GB" sz="2400" dirty="0" err="1" smtClean="0"/>
              <a:t>CoP</a:t>
            </a:r>
            <a:r>
              <a:rPr lang="en-GB" sz="2400" dirty="0" smtClean="0"/>
              <a:t> 2014 </a:t>
            </a:r>
            <a:endParaRPr lang="en-GB" sz="24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a:xfrm>
            <a:off x="457200" y="404813"/>
            <a:ext cx="8229600" cy="936625"/>
          </a:xfrm>
        </p:spPr>
        <p:txBody>
          <a:bodyPr/>
          <a:lstStyle/>
          <a:p>
            <a:pPr algn="ctr"/>
            <a:r>
              <a:rPr lang="en-GB" sz="3600" b="1" dirty="0" smtClean="0"/>
              <a:t>EHC personal budgets</a:t>
            </a:r>
          </a:p>
        </p:txBody>
      </p:sp>
      <p:sp>
        <p:nvSpPr>
          <p:cNvPr id="52227" name="Content Placeholder 2"/>
          <p:cNvSpPr>
            <a:spLocks noGrp="1"/>
          </p:cNvSpPr>
          <p:nvPr>
            <p:ph idx="1"/>
          </p:nvPr>
        </p:nvSpPr>
        <p:spPr>
          <a:xfrm>
            <a:off x="395288" y="1412875"/>
            <a:ext cx="8291512" cy="4713288"/>
          </a:xfrm>
        </p:spPr>
        <p:txBody>
          <a:bodyPr>
            <a:normAutofit fontScale="70000" lnSpcReduction="20000"/>
          </a:bodyPr>
          <a:lstStyle/>
          <a:p>
            <a:pPr>
              <a:buFont typeface="Arial" pitchFamily="34" charset="0"/>
              <a:buChar char="•"/>
              <a:defRPr/>
            </a:pPr>
            <a:r>
              <a:rPr lang="en-GB" smtClean="0"/>
              <a:t>Once an LA confirms a plan is necessary, a parent or young person can request an EHC personal budget. This is an amount of money identified to achieve outcomes agreed in an EHC plan. </a:t>
            </a:r>
          </a:p>
          <a:p>
            <a:pPr>
              <a:buFont typeface="Arial" pitchFamily="34" charset="0"/>
              <a:buChar char="•"/>
              <a:defRPr/>
            </a:pPr>
            <a:r>
              <a:rPr lang="en-GB" smtClean="0"/>
              <a:t>It may be managed in three ways:</a:t>
            </a:r>
          </a:p>
          <a:p>
            <a:pPr marL="949325" lvl="1" indent="-457200">
              <a:buFontTx/>
              <a:buAutoNum type="arabicPeriod"/>
              <a:defRPr/>
            </a:pPr>
            <a:r>
              <a:rPr lang="en-GB" smtClean="0"/>
              <a:t>The local authority manages the funds and commissions the support specified in the EHC plan (sometimes called “notional arrangements”). </a:t>
            </a:r>
          </a:p>
          <a:p>
            <a:pPr marL="949325" lvl="1" indent="-457200">
              <a:buFontTx/>
              <a:buAutoNum type="arabicPeriod"/>
              <a:defRPr/>
            </a:pPr>
            <a:r>
              <a:rPr lang="en-GB" smtClean="0"/>
              <a:t>The funds are paid to a third party to manage on behalf of the parent or young person.</a:t>
            </a:r>
          </a:p>
          <a:p>
            <a:pPr marL="949325" lvl="1" indent="-457200">
              <a:buFontTx/>
              <a:buAutoNum type="arabicPeriod"/>
              <a:defRPr/>
            </a:pPr>
            <a:r>
              <a:rPr lang="en-GB" smtClean="0"/>
              <a:t>The funds are paid to the parent or young person as a direct payment, and they buy the provision specified in the plan.</a:t>
            </a:r>
          </a:p>
          <a:p>
            <a:pPr>
              <a:buFont typeface="Arial" pitchFamily="34" charset="0"/>
              <a:buChar char="•"/>
              <a:defRPr/>
            </a:pPr>
            <a:r>
              <a:rPr lang="en-GB" smtClean="0"/>
              <a:t>An EHC personal budget should cover only the special individualised provision made available through the EHC plan. </a:t>
            </a:r>
          </a:p>
        </p:txBody>
      </p:sp>
      <p:sp>
        <p:nvSpPr>
          <p:cNvPr id="32772" name="Slide Number Placeholder 3"/>
          <p:cNvSpPr>
            <a:spLocks noGrp="1"/>
          </p:cNvSpPr>
          <p:nvPr>
            <p:ph type="sldNum" sz="quarter" idx="12"/>
          </p:nvPr>
        </p:nvSpPr>
        <p:spPr bwMode="auto">
          <a:xfrm>
            <a:off x="6553200" y="6237288"/>
            <a:ext cx="2133600" cy="365125"/>
          </a:xfrm>
          <a:noFill/>
          <a:ln>
            <a:miter lim="800000"/>
            <a:headEnd/>
            <a:tailEnd/>
          </a:ln>
        </p:spPr>
        <p:txBody>
          <a:bodyPr vert="horz" wrap="square" lIns="91440" tIns="45720" rIns="91440" bIns="45720" numCol="1" anchor="t" anchorCtr="0" compatLnSpc="1">
            <a:prstTxWarp prst="textNoShape">
              <a:avLst/>
            </a:prstTxWarp>
          </a:bodyPr>
          <a:lstStyle/>
          <a:p>
            <a:pPr eaLnBrk="0" hangingPunct="0"/>
            <a:fld id="{A229DA10-8C15-4594-9B26-5490BD5D034A}" type="slidenum">
              <a:rPr lang="en-GB" altLang="en-US" sz="1400" smtClean="0">
                <a:solidFill>
                  <a:srgbClr val="000000"/>
                </a:solidFill>
                <a:latin typeface="Arial" charset="0"/>
              </a:rPr>
              <a:pPr eaLnBrk="0" hangingPunct="0"/>
              <a:t>26</a:t>
            </a:fld>
            <a:endParaRPr lang="en-GB" altLang="en-US" sz="1400" smtClean="0">
              <a:solidFill>
                <a:srgbClr val="000000"/>
              </a:solidFill>
              <a:latin typeface="Arial"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p:cNvPicPr>
            <a:picLocks noChangeAspect="1" noChangeArrowheads="1"/>
          </p:cNvPicPr>
          <p:nvPr/>
        </p:nvPicPr>
        <p:blipFill>
          <a:blip r:embed="rId2" cstate="print"/>
          <a:srcRect/>
          <a:stretch>
            <a:fillRect/>
          </a:stretch>
        </p:blipFill>
        <p:spPr bwMode="auto">
          <a:xfrm>
            <a:off x="2557463" y="1785938"/>
            <a:ext cx="4029075" cy="3286125"/>
          </a:xfrm>
          <a:prstGeom prst="rect">
            <a:avLst/>
          </a:prstGeom>
          <a:noFill/>
          <a:ln w="9525">
            <a:noFill/>
            <a:miter lim="800000"/>
            <a:headEnd/>
            <a:tailEnd/>
          </a:ln>
        </p:spPr>
      </p:pic>
      <p:pic>
        <p:nvPicPr>
          <p:cNvPr id="33795" name="Picture 3"/>
          <p:cNvPicPr>
            <a:picLocks noChangeAspect="1" noChangeArrowheads="1"/>
          </p:cNvPicPr>
          <p:nvPr/>
        </p:nvPicPr>
        <p:blipFill>
          <a:blip r:embed="rId3" cstate="print"/>
          <a:srcRect/>
          <a:stretch>
            <a:fillRect/>
          </a:stretch>
        </p:blipFill>
        <p:spPr bwMode="auto">
          <a:xfrm>
            <a:off x="107950" y="657225"/>
            <a:ext cx="8567738" cy="5543550"/>
          </a:xfrm>
          <a:prstGeom prst="rect">
            <a:avLst/>
          </a:prstGeom>
          <a:noFill/>
          <a:ln w="9525">
            <a:noFill/>
            <a:miter lim="800000"/>
            <a:headEnd/>
            <a:tailEnd/>
          </a:ln>
        </p:spPr>
      </p:pic>
      <p:sp>
        <p:nvSpPr>
          <p:cNvPr id="2" name="Rectangle 1"/>
          <p:cNvSpPr/>
          <p:nvPr/>
        </p:nvSpPr>
        <p:spPr>
          <a:xfrm>
            <a:off x="2411413" y="404813"/>
            <a:ext cx="3744912" cy="7207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err="1"/>
              <a:t>DfE</a:t>
            </a:r>
            <a:r>
              <a:rPr lang="en-GB" dirty="0"/>
              <a:t>-In Control Model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GB" smtClean="0"/>
              <a:t>Implementation Issues</a:t>
            </a:r>
          </a:p>
        </p:txBody>
      </p:sp>
      <p:sp>
        <p:nvSpPr>
          <p:cNvPr id="34819" name="Content Placeholder 2"/>
          <p:cNvSpPr>
            <a:spLocks noGrp="1"/>
          </p:cNvSpPr>
          <p:nvPr>
            <p:ph idx="1"/>
          </p:nvPr>
        </p:nvSpPr>
        <p:spPr>
          <a:xfrm rot="10800000" flipV="1">
            <a:off x="468313" y="1150938"/>
            <a:ext cx="8229600" cy="261937"/>
          </a:xfrm>
        </p:spPr>
        <p:txBody>
          <a:bodyPr/>
          <a:lstStyle/>
          <a:p>
            <a:r>
              <a:rPr lang="en-GB" altLang="en-US" sz="1800" smtClean="0"/>
              <a:t>New process in place in time for September 2014</a:t>
            </a:r>
          </a:p>
          <a:p>
            <a:r>
              <a:rPr lang="en-GB" altLang="en-US" sz="1800" smtClean="0"/>
              <a:t>3 Years and two terms to implement </a:t>
            </a:r>
          </a:p>
          <a:p>
            <a:r>
              <a:rPr lang="en-GB" altLang="en-US" sz="1800" smtClean="0"/>
              <a:t>How to handle those children who already have a statement-up to three years to make the transition? </a:t>
            </a:r>
          </a:p>
          <a:p>
            <a:r>
              <a:rPr lang="en-GB" altLang="en-US" sz="1800" smtClean="0"/>
              <a:t>Address at review points-secondary transfer, post 16 transfer, or annual review?</a:t>
            </a:r>
          </a:p>
          <a:p>
            <a:r>
              <a:rPr lang="en-GB" altLang="en-US" sz="1800" smtClean="0"/>
              <a:t>Provision mapping and what comes out of high needs block-conversation with schools about delegated budgets </a:t>
            </a:r>
          </a:p>
          <a:p>
            <a:r>
              <a:rPr lang="en-GB" altLang="en-US" sz="1800" smtClean="0"/>
              <a:t>Ensuring specialist support and advice is available</a:t>
            </a:r>
          </a:p>
          <a:p>
            <a:r>
              <a:rPr lang="en-GB" altLang="en-US" sz="1800" smtClean="0"/>
              <a:t>Integration with health and social care-therapy and mental health services </a:t>
            </a:r>
          </a:p>
          <a:p>
            <a:r>
              <a:rPr lang="en-GB" altLang="en-US" sz="1800" smtClean="0"/>
              <a:t>Post 16 Commissioning-continuance of “LAG” funding issues</a:t>
            </a:r>
          </a:p>
          <a:p>
            <a:r>
              <a:rPr lang="en-GB" altLang="en-US" sz="1800" smtClean="0"/>
              <a:t>Joint Commissioning-how far are health and social care now involved in process-need to have dispute resolution procedure in place </a:t>
            </a:r>
          </a:p>
        </p:txBody>
      </p:sp>
      <p:sp>
        <p:nvSpPr>
          <p:cNvPr id="34820"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07488D1F-7478-46D5-86E1-63908F3AF65D}" type="slidenum">
              <a:rPr lang="en-GB" altLang="en-US" sz="1400" smtClean="0">
                <a:solidFill>
                  <a:srgbClr val="FFFFFF"/>
                </a:solidFill>
              </a:rPr>
              <a:pPr/>
              <a:t>28</a:t>
            </a:fld>
            <a:endParaRPr lang="en-GB" altLang="en-US" sz="1400" smtClean="0">
              <a:solidFill>
                <a:srgbClr val="FFFFFF"/>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the local offer  </a:t>
            </a:r>
            <a:endParaRPr lang="en-GB" dirty="0"/>
          </a:p>
        </p:txBody>
      </p:sp>
      <p:sp>
        <p:nvSpPr>
          <p:cNvPr id="35843" name="Text Placeholder 2"/>
          <p:cNvSpPr>
            <a:spLocks noGrp="1"/>
          </p:cNvSpPr>
          <p:nvPr>
            <p:ph type="body" idx="1"/>
          </p:nvPr>
        </p:nvSpPr>
        <p:spPr>
          <a:xfrm>
            <a:off x="722313" y="4627563"/>
            <a:ext cx="7772400" cy="1500187"/>
          </a:xfrm>
        </p:spPr>
        <p:txBody>
          <a:bodyPr/>
          <a:lstStyle/>
          <a:p>
            <a:r>
              <a:rPr lang="en-GB" altLang="en-US" smtClean="0"/>
              <a:t>Addressing confidence in the SEN system/Changing the culture of provision?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r>
              <a:rPr lang="en-GB" smtClean="0"/>
              <a:t>Local Offer</a:t>
            </a:r>
          </a:p>
        </p:txBody>
      </p:sp>
      <p:sp>
        <p:nvSpPr>
          <p:cNvPr id="36867" name="Content Placeholder 2"/>
          <p:cNvSpPr>
            <a:spLocks noGrp="1"/>
          </p:cNvSpPr>
          <p:nvPr>
            <p:ph idx="1"/>
          </p:nvPr>
        </p:nvSpPr>
        <p:spPr>
          <a:xfrm>
            <a:off x="468313" y="1125538"/>
            <a:ext cx="8229600" cy="4103687"/>
          </a:xfrm>
        </p:spPr>
        <p:txBody>
          <a:bodyPr/>
          <a:lstStyle/>
          <a:p>
            <a:r>
              <a:rPr lang="en-GB" altLang="en-US" sz="1600" smtClean="0"/>
              <a:t>Parents, children and young people must be involved developing the local offer: co-production of the offer with parents and young people,</a:t>
            </a:r>
          </a:p>
          <a:p>
            <a:r>
              <a:rPr lang="en-GB" altLang="en-US" sz="1600" smtClean="0"/>
              <a:t>It must set out what families can expect from local services and where they have eligibility criteria and/or thresholds for accessing services, </a:t>
            </a:r>
          </a:p>
          <a:p>
            <a:r>
              <a:rPr lang="en-GB" altLang="en-US" sz="1600" smtClean="0"/>
              <a:t>What services are available to support those without Education, Health and Care Plans, including what children, young people and parents can expect schools and colleges, to provide from their delegated funds </a:t>
            </a:r>
          </a:p>
          <a:p>
            <a:r>
              <a:rPr lang="en-GB" altLang="en-US" sz="1600" smtClean="0"/>
              <a:t>What specialist support is available and how to access it and to give details of where parents and young people can go for information, advice and support. </a:t>
            </a:r>
          </a:p>
          <a:p>
            <a:r>
              <a:rPr lang="en-GB" altLang="en-US" sz="1600" smtClean="0"/>
              <a:t>Each service will be accountable for delivering what is set out in the local offer and if families are unhappy with what they receive or what is available they will be able to take this up with those services </a:t>
            </a:r>
          </a:p>
          <a:p>
            <a:r>
              <a:rPr lang="en-GB" altLang="en-US" sz="1600" smtClean="0"/>
              <a:t>The local offer will give details of how to complain about provision and about rights of appeal.</a:t>
            </a:r>
          </a:p>
          <a:p>
            <a:r>
              <a:rPr lang="en-GB" altLang="en-US" sz="1600" smtClean="0"/>
              <a:t>It must be reviewed and action taken on comments made by parents or young people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287338" y="115888"/>
            <a:ext cx="8856662" cy="1143000"/>
          </a:xfrm>
        </p:spPr>
        <p:txBody>
          <a:bodyPr/>
          <a:lstStyle/>
          <a:p>
            <a:r>
              <a:rPr lang="en-GB" sz="3600" smtClean="0"/>
              <a:t>Local Offer Schools must include </a:t>
            </a:r>
          </a:p>
        </p:txBody>
      </p:sp>
      <p:sp>
        <p:nvSpPr>
          <p:cNvPr id="16387" name="Content Placeholder 2"/>
          <p:cNvSpPr>
            <a:spLocks noGrp="1"/>
          </p:cNvSpPr>
          <p:nvPr>
            <p:ph idx="1"/>
          </p:nvPr>
        </p:nvSpPr>
        <p:spPr>
          <a:xfrm>
            <a:off x="323850" y="1196975"/>
            <a:ext cx="8229600" cy="4525963"/>
          </a:xfrm>
        </p:spPr>
        <p:txBody>
          <a:bodyPr/>
          <a:lstStyle/>
          <a:p>
            <a:pPr marL="0" indent="0">
              <a:buFontTx/>
              <a:buNone/>
              <a:defRPr/>
            </a:pPr>
            <a:r>
              <a:rPr lang="en-GB" altLang="en-US" sz="2000" dirty="0"/>
              <a:t>I</a:t>
            </a:r>
            <a:r>
              <a:rPr lang="en-GB" altLang="en-US" sz="2000" dirty="0" smtClean="0"/>
              <a:t>nformation about the arrangements in place for:</a:t>
            </a:r>
          </a:p>
          <a:p>
            <a:pPr>
              <a:defRPr/>
            </a:pPr>
            <a:r>
              <a:rPr lang="en-GB" altLang="en-US" sz="2000" dirty="0" smtClean="0"/>
              <a:t>identifying the particular SEN of children and young people</a:t>
            </a:r>
          </a:p>
          <a:p>
            <a:pPr>
              <a:defRPr/>
            </a:pPr>
            <a:r>
              <a:rPr lang="en-GB" altLang="en-US" sz="2000" dirty="0" smtClean="0"/>
              <a:t>approaches to teaching, adaptations to curriculum, the learning environment and access to ancillary aids and assistive technology, </a:t>
            </a:r>
          </a:p>
          <a:p>
            <a:pPr>
              <a:defRPr/>
            </a:pPr>
            <a:r>
              <a:rPr lang="en-GB" altLang="en-US" sz="2000" dirty="0" smtClean="0"/>
              <a:t>assessing and reviewing pupils’ and students’ progress towards outcomes, including how they work with parents and young people in doing so</a:t>
            </a:r>
          </a:p>
          <a:p>
            <a:pPr>
              <a:defRPr/>
            </a:pPr>
            <a:r>
              <a:rPr lang="en-GB" altLang="en-US" sz="2000" dirty="0" smtClean="0"/>
              <a:t>securing the services, provision and equipment required by children and young people with SEN or disabilities</a:t>
            </a:r>
          </a:p>
          <a:p>
            <a:pPr>
              <a:defRPr/>
            </a:pPr>
            <a:r>
              <a:rPr lang="en-GB" altLang="en-US" sz="2000" dirty="0" smtClean="0"/>
              <a:t>securing expertise among teachers, lecturers or other professionals to support children and young people with SEN or disabilities – this should include professional development to secure expertise at different levels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r>
              <a:rPr lang="en-GB" smtClean="0"/>
              <a:t>Local Offer Schools </a:t>
            </a:r>
          </a:p>
        </p:txBody>
      </p:sp>
      <p:sp>
        <p:nvSpPr>
          <p:cNvPr id="38915" name="Content Placeholder 2"/>
          <p:cNvSpPr>
            <a:spLocks noGrp="1"/>
          </p:cNvSpPr>
          <p:nvPr>
            <p:ph idx="1"/>
          </p:nvPr>
        </p:nvSpPr>
        <p:spPr>
          <a:xfrm>
            <a:off x="468313" y="1341438"/>
            <a:ext cx="8229600" cy="3887787"/>
          </a:xfrm>
        </p:spPr>
        <p:txBody>
          <a:bodyPr/>
          <a:lstStyle/>
          <a:p>
            <a:r>
              <a:rPr lang="en-GB" sz="2000" smtClean="0"/>
              <a:t>awareness (to give a basic awareness of a particular type of SEN, appropriate for all staff who will come into contact with a child or young person with that type of SEN)</a:t>
            </a:r>
          </a:p>
          <a:p>
            <a:r>
              <a:rPr lang="en-GB" sz="2000" smtClean="0"/>
              <a:t>enhanced (how to adapt teaching and learning to meet a particular type of SEN, for early years practitioners, class and subject teachers/lecturers and teaching assistants working directly with the child or young person on a regular basis), and</a:t>
            </a:r>
          </a:p>
          <a:p>
            <a:r>
              <a:rPr lang="en-GB" sz="2000" smtClean="0"/>
              <a:t>specialist (in-depth training about a particular type of SEN, for staff who will be advising and supporting those with enhanced-level skills and knowledge)</a:t>
            </a:r>
          </a:p>
          <a:p>
            <a:r>
              <a:rPr lang="en-GB" sz="2000" smtClean="0"/>
              <a:t>assessing and evaluating the effectiveness of the education and training provision they make for children and young people with SEN or disabilities</a:t>
            </a:r>
          </a:p>
          <a:p>
            <a:endParaRPr lang="en-GB" sz="3600" smtClean="0"/>
          </a:p>
        </p:txBody>
      </p:sp>
      <p:sp>
        <p:nvSpPr>
          <p:cNvPr id="38916"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9269561A-3127-44CC-855E-54C84D1EADAB}" type="slidenum">
              <a:rPr lang="en-GB" smtClean="0"/>
              <a:pPr/>
              <a:t>32</a:t>
            </a:fld>
            <a:endParaRPr lang="en-GB" smtClean="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r>
              <a:rPr lang="en-GB" smtClean="0"/>
              <a:t>Implementation Issues </a:t>
            </a:r>
          </a:p>
        </p:txBody>
      </p:sp>
      <p:sp>
        <p:nvSpPr>
          <p:cNvPr id="39939" name="Content Placeholder 2"/>
          <p:cNvSpPr>
            <a:spLocks noGrp="1"/>
          </p:cNvSpPr>
          <p:nvPr>
            <p:ph idx="1"/>
          </p:nvPr>
        </p:nvSpPr>
        <p:spPr/>
        <p:txBody>
          <a:bodyPr/>
          <a:lstStyle/>
          <a:p>
            <a:r>
              <a:rPr lang="en-GB" smtClean="0"/>
              <a:t>Schools focus on their offer</a:t>
            </a:r>
          </a:p>
          <a:p>
            <a:r>
              <a:rPr lang="en-GB" smtClean="0"/>
              <a:t>Link with LA Local Offer</a:t>
            </a:r>
          </a:p>
          <a:p>
            <a:r>
              <a:rPr lang="en-GB" smtClean="0"/>
              <a:t>How specialist sensory services are represented in the Local and Schools based offer </a:t>
            </a:r>
          </a:p>
        </p:txBody>
      </p:sp>
      <p:sp>
        <p:nvSpPr>
          <p:cNvPr id="39940"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41E91680-30BD-4E5C-908D-FF72D15E8E39}" type="slidenum">
              <a:rPr lang="en-GB" smtClean="0"/>
              <a:pPr/>
              <a:t>33</a:t>
            </a:fld>
            <a:endParaRPr lang="en-GB" smtClean="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Post 16 new challenges? </a:t>
            </a:r>
            <a:endParaRPr lang="en-GB" dirty="0"/>
          </a:p>
        </p:txBody>
      </p:sp>
      <p:sp>
        <p:nvSpPr>
          <p:cNvPr id="40963" name="Text Placeholder 2"/>
          <p:cNvSpPr>
            <a:spLocks noGrp="1"/>
          </p:cNvSpPr>
          <p:nvPr>
            <p:ph type="body" idx="1"/>
          </p:nvPr>
        </p:nvSpPr>
        <p:spPr>
          <a:xfrm>
            <a:off x="722313" y="4627563"/>
            <a:ext cx="7772400" cy="1500187"/>
          </a:xfrm>
        </p:spPr>
        <p:txBody>
          <a:bodyPr/>
          <a:lstStyle/>
          <a:p>
            <a:endParaRPr lang="en-GB" altLang="en-US" smtClean="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GB" smtClean="0"/>
              <a:t>FE Duties </a:t>
            </a:r>
          </a:p>
        </p:txBody>
      </p:sp>
      <p:sp>
        <p:nvSpPr>
          <p:cNvPr id="41987" name="Content Placeholder 2"/>
          <p:cNvSpPr>
            <a:spLocks noGrp="1"/>
          </p:cNvSpPr>
          <p:nvPr>
            <p:ph idx="1"/>
          </p:nvPr>
        </p:nvSpPr>
        <p:spPr>
          <a:xfrm>
            <a:off x="468313" y="1268413"/>
            <a:ext cx="8229600" cy="3960812"/>
          </a:xfrm>
        </p:spPr>
        <p:txBody>
          <a:bodyPr/>
          <a:lstStyle/>
          <a:p>
            <a:r>
              <a:rPr lang="en-GB" sz="2000" smtClean="0"/>
              <a:t>The duty to co-operate with the local authority on arrangements for children and young people with SEN. This is a reciprocal duty. </a:t>
            </a:r>
          </a:p>
          <a:p>
            <a:r>
              <a:rPr lang="en-GB" sz="2000" smtClean="0"/>
              <a:t>The duty to admit a young person if the institution is named in an Education Health and Care (EHC) plan. Young people have the right to request that an institution is named in their EHC plan, and local authorities have a duty to name that institution in the EHC plan</a:t>
            </a:r>
          </a:p>
          <a:p>
            <a:r>
              <a:rPr lang="en-GB" sz="2000" smtClean="0"/>
              <a:t>The duty to have regard to the Code of Practice</a:t>
            </a:r>
          </a:p>
          <a:p>
            <a:r>
              <a:rPr lang="en-GB" sz="2000" smtClean="0"/>
              <a:t>The duty to use their best endeavours to secure the special educational provision that the young person needs. This duty applies to further education colleges, sixth form colleges and 16-19 academies. It does not apply to independent specialist colleges or special schools, as their principal purpose is to provide for young people with SEN</a:t>
            </a:r>
          </a:p>
          <a:p>
            <a:endParaRPr lang="en-GB" sz="2000" smtClean="0"/>
          </a:p>
        </p:txBody>
      </p:sp>
      <p:sp>
        <p:nvSpPr>
          <p:cNvPr id="41988"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1968545C-0D50-46BA-867D-93B7D220378D}" type="slidenum">
              <a:rPr lang="en-GB" smtClean="0"/>
              <a:pPr/>
              <a:t>35</a:t>
            </a:fld>
            <a:endParaRPr lang="en-GB" smtClean="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xfrm>
            <a:off x="612775" y="228600"/>
            <a:ext cx="8153400" cy="990600"/>
          </a:xfrm>
        </p:spPr>
        <p:txBody>
          <a:bodyPr/>
          <a:lstStyle/>
          <a:p>
            <a:r>
              <a:rPr lang="en-GB" altLang="en-US" sz="4000" dirty="0" smtClean="0"/>
              <a:t>The Elephant in the Room.. resources? </a:t>
            </a:r>
          </a:p>
        </p:txBody>
      </p:sp>
      <p:pic>
        <p:nvPicPr>
          <p:cNvPr id="43011" name="Picture 3"/>
          <p:cNvPicPr>
            <a:picLocks noGrp="1" noChangeAspect="1" noChangeArrowheads="1"/>
          </p:cNvPicPr>
          <p:nvPr>
            <p:ph idx="1"/>
          </p:nvPr>
        </p:nvPicPr>
        <p:blipFill>
          <a:blip r:embed="rId2" cstate="print"/>
          <a:srcRect/>
          <a:stretch>
            <a:fillRect/>
          </a:stretch>
        </p:blipFill>
        <p:spPr>
          <a:xfrm>
            <a:off x="1835150" y="981075"/>
            <a:ext cx="4803775" cy="4392613"/>
          </a:xfr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en-GB" smtClean="0"/>
              <a:t>Not lose sight of the Aim</a:t>
            </a:r>
          </a:p>
        </p:txBody>
      </p:sp>
      <p:sp>
        <p:nvSpPr>
          <p:cNvPr id="44035" name="Content Placeholder 2"/>
          <p:cNvSpPr>
            <a:spLocks noGrp="1"/>
          </p:cNvSpPr>
          <p:nvPr>
            <p:ph idx="1"/>
          </p:nvPr>
        </p:nvSpPr>
        <p:spPr/>
        <p:txBody>
          <a:bodyPr/>
          <a:lstStyle/>
          <a:p>
            <a:r>
              <a:rPr lang="en-GB" altLang="en-US" smtClean="0"/>
              <a:t>Children and young adults with Sensory Impairments achieve better outcomes and attainment</a:t>
            </a:r>
          </a:p>
          <a:p>
            <a:r>
              <a:rPr lang="en-GB" altLang="en-US" smtClean="0"/>
              <a:t>Parents have more confidence in the system</a:t>
            </a:r>
          </a:p>
          <a:p>
            <a:r>
              <a:rPr lang="en-GB" altLang="en-US" smtClean="0"/>
              <a:t>Resources get used in right places to deliver this</a:t>
            </a:r>
          </a:p>
        </p:txBody>
      </p:sp>
      <p:sp>
        <p:nvSpPr>
          <p:cNvPr id="44036"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fld id="{9FD9412C-7C59-42D7-A7F5-DF9F8948CECF}" type="slidenum">
              <a:rPr lang="en-GB" altLang="en-US" sz="1400" smtClean="0">
                <a:solidFill>
                  <a:srgbClr val="FFFFFF"/>
                </a:solidFill>
              </a:rPr>
              <a:pPr/>
              <a:t>37</a:t>
            </a:fld>
            <a:endParaRPr lang="en-GB" altLang="en-US" sz="1400" smtClean="0">
              <a:solidFill>
                <a:srgbClr val="FFFFFF"/>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en-GB" smtClean="0"/>
              <a:t>Important Links </a:t>
            </a:r>
          </a:p>
        </p:txBody>
      </p:sp>
      <p:sp>
        <p:nvSpPr>
          <p:cNvPr id="3" name="Content Placeholder 2"/>
          <p:cNvSpPr>
            <a:spLocks noGrp="1"/>
          </p:cNvSpPr>
          <p:nvPr>
            <p:ph idx="1"/>
          </p:nvPr>
        </p:nvSpPr>
        <p:spPr/>
        <p:txBody>
          <a:bodyPr rtlCol="0">
            <a:normAutofit lnSpcReduction="10000"/>
          </a:bodyPr>
          <a:lstStyle/>
          <a:p>
            <a:pPr marL="182880" indent="-182880" fontAlgn="auto">
              <a:spcAft>
                <a:spcPts val="0"/>
              </a:spcAft>
              <a:buFont typeface="Arial" pitchFamily="34" charset="0"/>
              <a:buChar char="•"/>
              <a:defRPr/>
            </a:pPr>
            <a:r>
              <a:rPr lang="en-GB" sz="1800" dirty="0" smtClean="0">
                <a:hlinkClick r:id="rId2"/>
              </a:rPr>
              <a:t>http</a:t>
            </a:r>
            <a:r>
              <a:rPr lang="en-GB" sz="1800" dirty="0">
                <a:hlinkClick r:id="rId2"/>
              </a:rPr>
              <a:t>://</a:t>
            </a:r>
            <a:r>
              <a:rPr lang="en-GB" sz="1800" dirty="0" smtClean="0">
                <a:hlinkClick r:id="rId2"/>
              </a:rPr>
              <a:t>www.education.gov.uk/childrenandyoungpeople/sen/a0075339/sengreenpaper</a:t>
            </a:r>
            <a:endParaRPr lang="en-GB" sz="1800" dirty="0" smtClean="0"/>
          </a:p>
          <a:p>
            <a:pPr marL="182880" indent="-182880" fontAlgn="auto">
              <a:spcAft>
                <a:spcPts val="0"/>
              </a:spcAft>
              <a:buFont typeface="Arial" pitchFamily="34" charset="0"/>
              <a:buChar char="•"/>
              <a:defRPr/>
            </a:pPr>
            <a:r>
              <a:rPr lang="en-GB" sz="1800" dirty="0">
                <a:hlinkClick r:id="rId3"/>
              </a:rPr>
              <a:t>http://</a:t>
            </a:r>
            <a:r>
              <a:rPr lang="en-GB" sz="1800" dirty="0" smtClean="0">
                <a:hlinkClick r:id="rId3"/>
              </a:rPr>
              <a:t>www.education.gov.uk/a00221161/children-families-bill</a:t>
            </a:r>
          </a:p>
          <a:p>
            <a:pPr marL="182880" indent="-182880" fontAlgn="auto">
              <a:spcAft>
                <a:spcPts val="0"/>
              </a:spcAft>
              <a:buFont typeface="Arial" pitchFamily="34" charset="0"/>
              <a:buChar char="•"/>
              <a:defRPr/>
            </a:pPr>
            <a:r>
              <a:rPr lang="en-GB" sz="1800" dirty="0">
                <a:hlinkClick r:id="rId3"/>
              </a:rPr>
              <a:t>https://www.gov.uk/government/news/landmark-children-and-families-act-2014-gains-royal-assent</a:t>
            </a:r>
          </a:p>
          <a:p>
            <a:pPr marL="182880" indent="-182880" fontAlgn="auto">
              <a:spcAft>
                <a:spcPts val="0"/>
              </a:spcAft>
              <a:buFont typeface="Arial" pitchFamily="34" charset="0"/>
              <a:buChar char="•"/>
              <a:defRPr/>
            </a:pPr>
            <a:r>
              <a:rPr lang="en-GB" sz="1800" dirty="0" smtClean="0">
                <a:hlinkClick r:id="rId3"/>
              </a:rPr>
              <a:t>http</a:t>
            </a:r>
            <a:r>
              <a:rPr lang="en-GB" sz="1800" dirty="0">
                <a:hlinkClick r:id="rId3"/>
              </a:rPr>
              <a:t>://www.afa3as.org.uk</a:t>
            </a:r>
            <a:r>
              <a:rPr lang="en-GB" sz="1800" dirty="0" smtClean="0">
                <a:hlinkClick r:id="rId3"/>
              </a:rPr>
              <a:t>/</a:t>
            </a:r>
            <a:r>
              <a:rPr lang="en-GB" sz="1800" dirty="0" smtClean="0"/>
              <a:t> </a:t>
            </a:r>
          </a:p>
          <a:p>
            <a:pPr marL="182880" indent="-182880" fontAlgn="auto">
              <a:spcAft>
                <a:spcPts val="0"/>
              </a:spcAft>
              <a:buFont typeface="Arial" pitchFamily="34" charset="0"/>
              <a:buChar char="•"/>
              <a:defRPr/>
            </a:pPr>
            <a:r>
              <a:rPr lang="en-GB" sz="1800" dirty="0">
                <a:hlinkClick r:id="rId4"/>
              </a:rPr>
              <a:t>http://webarchive.nationalarchives.gov.uk/20091207163458/dcsf.gov.uk/lambinquiry</a:t>
            </a:r>
            <a:r>
              <a:rPr lang="en-GB" sz="1800" dirty="0" smtClean="0">
                <a:hlinkClick r:id="rId4"/>
              </a:rPr>
              <a:t>/</a:t>
            </a:r>
            <a:r>
              <a:rPr lang="en-GB" sz="1800" dirty="0" smtClean="0"/>
              <a:t> </a:t>
            </a:r>
          </a:p>
          <a:p>
            <a:pPr marL="182880" indent="-182880" fontAlgn="auto">
              <a:spcAft>
                <a:spcPts val="0"/>
              </a:spcAft>
              <a:buFont typeface="Arial" pitchFamily="34" charset="0"/>
              <a:buChar char="•"/>
              <a:defRPr/>
            </a:pPr>
            <a:r>
              <a:rPr lang="en-GB" sz="1800" dirty="0">
                <a:hlinkClick r:id="rId5"/>
              </a:rPr>
              <a:t>http://www.education.gov.uk/complexneeds</a:t>
            </a:r>
            <a:r>
              <a:rPr lang="en-GB" sz="1800" dirty="0" smtClean="0">
                <a:hlinkClick r:id="rId5"/>
              </a:rPr>
              <a:t>/</a:t>
            </a:r>
            <a:r>
              <a:rPr lang="en-GB" sz="1800" dirty="0" smtClean="0"/>
              <a:t> </a:t>
            </a:r>
          </a:p>
          <a:p>
            <a:pPr marL="182880" indent="-182880" fontAlgn="auto">
              <a:spcAft>
                <a:spcPts val="0"/>
              </a:spcAft>
              <a:buFont typeface="Arial" pitchFamily="34" charset="0"/>
              <a:buChar char="•"/>
              <a:defRPr/>
            </a:pPr>
            <a:r>
              <a:rPr lang="en-GB" sz="1800" dirty="0">
                <a:hlinkClick r:id="rId6"/>
              </a:rPr>
              <a:t>http://www.sendpathfinder.co.uk</a:t>
            </a:r>
            <a:r>
              <a:rPr lang="en-GB" sz="1800" dirty="0" smtClean="0">
                <a:hlinkClick r:id="rId6"/>
              </a:rPr>
              <a:t>/</a:t>
            </a:r>
            <a:r>
              <a:rPr lang="en-GB" sz="1800" dirty="0" smtClean="0"/>
              <a:t> </a:t>
            </a:r>
          </a:p>
          <a:p>
            <a:pPr marL="182880" indent="-182880" fontAlgn="auto">
              <a:spcAft>
                <a:spcPts val="0"/>
              </a:spcAft>
              <a:buFont typeface="Arial" pitchFamily="34" charset="0"/>
              <a:buChar char="•"/>
              <a:defRPr/>
            </a:pPr>
            <a:r>
              <a:rPr lang="en-GB" sz="1800" dirty="0" smtClean="0">
                <a:hlinkClick r:id="rId7"/>
              </a:rPr>
              <a:t>http</a:t>
            </a:r>
            <a:r>
              <a:rPr lang="en-GB" sz="1800" dirty="0">
                <a:hlinkClick r:id="rId7"/>
              </a:rPr>
              <a:t>://</a:t>
            </a:r>
            <a:r>
              <a:rPr lang="en-GB" sz="1800" dirty="0" smtClean="0">
                <a:hlinkClick r:id="rId7"/>
              </a:rPr>
              <a:t>www.official-documents.gov.uk/document/cm84/8438/8438.pdf</a:t>
            </a:r>
            <a:endParaRPr lang="en-GB" sz="1800" dirty="0" smtClean="0"/>
          </a:p>
          <a:p>
            <a:pPr marL="182880" indent="-182880" fontAlgn="auto">
              <a:spcAft>
                <a:spcPts val="0"/>
              </a:spcAft>
              <a:buFont typeface="Arial" pitchFamily="34" charset="0"/>
              <a:buChar char="•"/>
              <a:defRPr/>
            </a:pPr>
            <a:r>
              <a:rPr lang="en-GB" sz="1800" u="sng" dirty="0" smtClean="0">
                <a:hlinkClick r:id="rId8"/>
              </a:rPr>
              <a:t>http</a:t>
            </a:r>
            <a:r>
              <a:rPr lang="en-GB" sz="1800" u="sng" dirty="0">
                <a:hlinkClick r:id="rId8"/>
              </a:rPr>
              <a:t>://educationendowmentfoundation.org.uk/toolkit</a:t>
            </a:r>
            <a:r>
              <a:rPr lang="en-GB" sz="1800" u="sng" dirty="0" smtClean="0">
                <a:hlinkClick r:id="rId8"/>
              </a:rPr>
              <a:t>/</a:t>
            </a:r>
            <a:r>
              <a:rPr lang="en-GB" sz="1800" u="sng" dirty="0" smtClean="0"/>
              <a:t> </a:t>
            </a:r>
            <a:endParaRPr lang="en-GB" sz="1800" dirty="0" smtClean="0"/>
          </a:p>
          <a:p>
            <a:pPr marL="0" indent="0" fontAlgn="auto">
              <a:spcAft>
                <a:spcPts val="0"/>
              </a:spcAft>
              <a:buFont typeface="Arial" pitchFamily="34" charset="0"/>
              <a:buNone/>
              <a:defRPr/>
            </a:pPr>
            <a:endParaRPr lang="en-GB" sz="1600" dirty="0"/>
          </a:p>
        </p:txBody>
      </p:sp>
      <p:sp>
        <p:nvSpPr>
          <p:cNvPr id="45060" name="Slide Number Placeholder 3"/>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en-GB" altLang="en-US" sz="1400" smtClean="0">
              <a:solidFill>
                <a:srgbClr val="FFFFFF"/>
              </a:solidFill>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5" name="Title 2"/>
          <p:cNvSpPr>
            <a:spLocks noGrp="1"/>
          </p:cNvSpPr>
          <p:nvPr>
            <p:ph type="title"/>
          </p:nvPr>
        </p:nvSpPr>
        <p:spPr/>
        <p:txBody>
          <a:bodyPr/>
          <a:lstStyle/>
          <a:p>
            <a:pPr fontAlgn="auto">
              <a:spcAft>
                <a:spcPts val="0"/>
              </a:spcAft>
              <a:defRPr/>
            </a:pPr>
            <a:r>
              <a:rPr lang="en-GB" smtClean="0"/>
              <a:t>Contact Details </a:t>
            </a:r>
          </a:p>
        </p:txBody>
      </p:sp>
      <p:sp>
        <p:nvSpPr>
          <p:cNvPr id="46083" name="Text Placeholder 1"/>
          <p:cNvSpPr>
            <a:spLocks noGrp="1"/>
          </p:cNvSpPr>
          <p:nvPr>
            <p:ph type="body" idx="1"/>
          </p:nvPr>
        </p:nvSpPr>
        <p:spPr>
          <a:xfrm>
            <a:off x="722313" y="4627563"/>
            <a:ext cx="7772400" cy="1500187"/>
          </a:xfrm>
        </p:spPr>
        <p:txBody>
          <a:bodyPr/>
          <a:lstStyle/>
          <a:p>
            <a:r>
              <a:rPr lang="en-GB" altLang="en-US" dirty="0" smtClean="0">
                <a:solidFill>
                  <a:schemeClr val="tx1"/>
                </a:solidFill>
              </a:rPr>
              <a:t>Brian.publicaffairs@gmail.com</a:t>
            </a:r>
          </a:p>
        </p:txBody>
      </p:sp>
      <p:sp>
        <p:nvSpPr>
          <p:cNvPr id="46084" name="Slide Number Placeholder 2"/>
          <p:cNvSpPr>
            <a:spLocks noGrp="1"/>
          </p:cNvSpPr>
          <p:nvPr>
            <p:ph type="sldNum" sz="quarter" idx="12"/>
          </p:nvPr>
        </p:nvSpPr>
        <p:spPr bwMode="auto">
          <a:noFill/>
          <a:ln>
            <a:miter lim="800000"/>
            <a:headEnd/>
            <a:tailEnd/>
          </a:ln>
        </p:spPr>
        <p:txBody>
          <a:bodyPr vert="horz" wrap="square" lIns="91440" tIns="45720" rIns="91440" bIns="45720" numCol="1" anchor="t" anchorCtr="0" compatLnSpc="1">
            <a:prstTxWarp prst="textNoShape">
              <a:avLst/>
            </a:prstTxWarp>
          </a:bodyPr>
          <a:lstStyle/>
          <a:p>
            <a:endParaRPr lang="en-GB" altLang="en-US" sz="1400" smtClean="0">
              <a:solidFill>
                <a:srgbClr val="FFFFFF"/>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atSIP Presentation with Captions">
  <a:themeElements>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with Captions">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with Cap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with Cap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with Cap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with Cap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with Cap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with Caption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with Cap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with Cap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with Cap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with Cap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with Cap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pptF214.tmp</Template>
  <TotalTime>27573</TotalTime>
  <Words>2592</Words>
  <Application>Microsoft Office PowerPoint</Application>
  <PresentationFormat>On-screen Show (4:3)</PresentationFormat>
  <Paragraphs>200</Paragraphs>
  <Slides>39</Slides>
  <Notes>2</Notes>
  <HiddenSlides>0</HiddenSlides>
  <MMClips>0</MMClips>
  <ScaleCrop>false</ScaleCrop>
  <HeadingPairs>
    <vt:vector size="4" baseType="variant">
      <vt:variant>
        <vt:lpstr>Theme</vt:lpstr>
      </vt:variant>
      <vt:variant>
        <vt:i4>1</vt:i4>
      </vt:variant>
      <vt:variant>
        <vt:lpstr>Slide Titles</vt:lpstr>
      </vt:variant>
      <vt:variant>
        <vt:i4>39</vt:i4>
      </vt:variant>
    </vt:vector>
  </HeadingPairs>
  <TitlesOfParts>
    <vt:vector size="40" baseType="lpstr">
      <vt:lpstr>NatSIP Presentation with Captions</vt:lpstr>
      <vt:lpstr> The Children and Families Act; Making the Vision a Reality for Children and Young People with Sensory Impairment</vt:lpstr>
      <vt:lpstr>What is driving the Reforms?</vt:lpstr>
      <vt:lpstr>What is driving the Reforms?</vt:lpstr>
      <vt:lpstr>From this…..?</vt:lpstr>
      <vt:lpstr>Leaving parents and children and professionals feeling like this!</vt:lpstr>
      <vt:lpstr>PowerPoint Presentation</vt:lpstr>
      <vt:lpstr>With a little of this…? </vt:lpstr>
      <vt:lpstr>PowerPoint Presentation</vt:lpstr>
      <vt:lpstr>Definition of SEND</vt:lpstr>
      <vt:lpstr>Definition </vt:lpstr>
      <vt:lpstr>Disability; definition and responsibilities </vt:lpstr>
      <vt:lpstr>Sensory definition </vt:lpstr>
      <vt:lpstr>Progression and SEND </vt:lpstr>
      <vt:lpstr>Specialist Support </vt:lpstr>
      <vt:lpstr>Structure of Legislation</vt:lpstr>
      <vt:lpstr>Strategic Duties</vt:lpstr>
      <vt:lpstr>Additional SEN Support</vt:lpstr>
      <vt:lpstr>Schools Duties</vt:lpstr>
      <vt:lpstr>Schools Duties </vt:lpstr>
      <vt:lpstr>Graduated Response -  Implementation issues </vt:lpstr>
      <vt:lpstr>PowerPoint Presentation</vt:lpstr>
      <vt:lpstr>Implementation </vt:lpstr>
      <vt:lpstr>Education, Health and Care Plan</vt:lpstr>
      <vt:lpstr>EHC Plans and Personalisation </vt:lpstr>
      <vt:lpstr>Who is involved? </vt:lpstr>
      <vt:lpstr>EHC personal budgets</vt:lpstr>
      <vt:lpstr>PowerPoint Presentation</vt:lpstr>
      <vt:lpstr>Implementation Issues</vt:lpstr>
      <vt:lpstr>the local offer  </vt:lpstr>
      <vt:lpstr>Local Offer</vt:lpstr>
      <vt:lpstr>Local Offer Schools must include </vt:lpstr>
      <vt:lpstr>Local Offer Schools </vt:lpstr>
      <vt:lpstr>Implementation Issues </vt:lpstr>
      <vt:lpstr>Post 16 new challenges? </vt:lpstr>
      <vt:lpstr>FE Duties </vt:lpstr>
      <vt:lpstr>The Elephant in the Room.. resources? </vt:lpstr>
      <vt:lpstr>Not lose sight of the Aim</vt:lpstr>
      <vt:lpstr>Important Links </vt:lpstr>
      <vt:lpstr>Contact Details </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dc:creator>
  <cp:lastModifiedBy>NatSIP Laptop</cp:lastModifiedBy>
  <cp:revision>322</cp:revision>
  <dcterms:created xsi:type="dcterms:W3CDTF">2011-05-24T14:30:42Z</dcterms:created>
  <dcterms:modified xsi:type="dcterms:W3CDTF">2014-04-28T10:40:05Z</dcterms:modified>
</cp:coreProperties>
</file>