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1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5" r:id="rId10"/>
  </p:sldIdLst>
  <p:sldSz cx="9144000" cy="6858000" type="screen4x3"/>
  <p:notesSz cx="67945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65" y="9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E5AA22-22EB-43EE-A14A-F6EFD117111A}" type="datetimeFigureOut">
              <a:rPr lang="en-GB" smtClean="0"/>
              <a:t>01/10/2014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100" y="9409113"/>
            <a:ext cx="29448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76E37E-D53D-4EEF-838A-D6396DFC9A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640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b="1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GB" altLang="en-US" noProof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982663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GB" altLang="en-US" noProof="0" smtClean="0"/>
          </a:p>
        </p:txBody>
      </p:sp>
      <p:pic>
        <p:nvPicPr>
          <p:cNvPr id="6148" name="Picture 4" descr="NATSIP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4813"/>
            <a:ext cx="5184775" cy="158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Freeform 8"/>
          <p:cNvSpPr>
            <a:spLocks/>
          </p:cNvSpPr>
          <p:nvPr/>
        </p:nvSpPr>
        <p:spPr bwMode="auto">
          <a:xfrm>
            <a:off x="0" y="5307013"/>
            <a:ext cx="9161463" cy="714375"/>
          </a:xfrm>
          <a:custGeom>
            <a:avLst/>
            <a:gdLst>
              <a:gd name="T0" fmla="*/ 0 w 5771"/>
              <a:gd name="T1" fmla="*/ 183 h 450"/>
              <a:gd name="T2" fmla="*/ 0 w 5771"/>
              <a:gd name="T3" fmla="*/ 442 h 450"/>
              <a:gd name="T4" fmla="*/ 5771 w 5771"/>
              <a:gd name="T5" fmla="*/ 450 h 450"/>
              <a:gd name="T6" fmla="*/ 5768 w 5771"/>
              <a:gd name="T7" fmla="*/ 0 h 450"/>
              <a:gd name="T8" fmla="*/ 0 w 5771"/>
              <a:gd name="T9" fmla="*/ 183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1" h="450">
                <a:moveTo>
                  <a:pt x="0" y="183"/>
                </a:moveTo>
                <a:lnTo>
                  <a:pt x="0" y="442"/>
                </a:lnTo>
                <a:lnTo>
                  <a:pt x="5771" y="450"/>
                </a:lnTo>
                <a:lnTo>
                  <a:pt x="5768" y="0"/>
                </a:lnTo>
                <a:lnTo>
                  <a:pt x="0" y="183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fld id="{B8197B87-D302-4561-B13F-4482E7B62D0F}" type="datetimeFigureOut">
              <a:rPr lang="en-GB">
                <a:solidFill>
                  <a:srgbClr val="000000"/>
                </a:solidFill>
              </a:rPr>
              <a:pPr/>
              <a:t>01/10/2014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DE698596-4943-4430-A77A-23868CCB209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073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pic>
        <p:nvPicPr>
          <p:cNvPr id="1031" name="Picture 7" descr="NATSIP-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5300663"/>
            <a:ext cx="1546225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Freeform 8"/>
          <p:cNvSpPr>
            <a:spLocks/>
          </p:cNvSpPr>
          <p:nvPr/>
        </p:nvSpPr>
        <p:spPr bwMode="auto">
          <a:xfrm>
            <a:off x="-4763" y="5537200"/>
            <a:ext cx="9148763" cy="484188"/>
          </a:xfrm>
          <a:custGeom>
            <a:avLst/>
            <a:gdLst>
              <a:gd name="T0" fmla="*/ 0 w 5763"/>
              <a:gd name="T1" fmla="*/ 211 h 305"/>
              <a:gd name="T2" fmla="*/ 0 w 5763"/>
              <a:gd name="T3" fmla="*/ 305 h 305"/>
              <a:gd name="T4" fmla="*/ 5763 w 5763"/>
              <a:gd name="T5" fmla="*/ 300 h 305"/>
              <a:gd name="T6" fmla="*/ 5763 w 5763"/>
              <a:gd name="T7" fmla="*/ 0 h 305"/>
              <a:gd name="T8" fmla="*/ 0 w 5763"/>
              <a:gd name="T9" fmla="*/ 21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3" h="305">
                <a:moveTo>
                  <a:pt x="0" y="211"/>
                </a:moveTo>
                <a:lnTo>
                  <a:pt x="0" y="305"/>
                </a:lnTo>
                <a:lnTo>
                  <a:pt x="5763" y="300"/>
                </a:lnTo>
                <a:lnTo>
                  <a:pt x="5763" y="0"/>
                </a:lnTo>
                <a:lnTo>
                  <a:pt x="0" y="211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694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tsip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NATSIP and Improving Outcomes for Children with SI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Brian Lamb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473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do we need to do?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 smtClean="0"/>
              <a:t>Children and Families Act </a:t>
            </a:r>
          </a:p>
          <a:p>
            <a:pPr marL="0" indent="0">
              <a:buNone/>
            </a:pPr>
            <a:r>
              <a:rPr lang="en-GB" sz="2400" dirty="0" smtClean="0"/>
              <a:t>“best possible educational and other outcomes” Clause 19 is now the test for schools and other settings not just “best endeavours”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Equality Act </a:t>
            </a:r>
            <a:r>
              <a:rPr lang="en-GB" sz="2400" dirty="0" err="1" smtClean="0"/>
              <a:t>DfE</a:t>
            </a:r>
            <a:r>
              <a:rPr lang="en-GB" sz="2400" dirty="0" smtClean="0"/>
              <a:t> Aims </a:t>
            </a:r>
          </a:p>
          <a:p>
            <a:pPr marL="0" indent="0">
              <a:buNone/>
            </a:pPr>
            <a:r>
              <a:rPr lang="en-GB" sz="2400" dirty="0"/>
              <a:t>“to narrow the achievement gap for children and young people, including children in care, by ensuring increased opportunities and improved outcomes</a:t>
            </a:r>
            <a:r>
              <a:rPr lang="en-GB" sz="2400" dirty="0" smtClean="0"/>
              <a:t>.”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8642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will that happen?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Greater parental and your peoples involvement</a:t>
            </a:r>
          </a:p>
          <a:p>
            <a:r>
              <a:rPr lang="en-GB" sz="2400" dirty="0" smtClean="0"/>
              <a:t>Focused development of good practice and support to all settings</a:t>
            </a:r>
          </a:p>
          <a:p>
            <a:r>
              <a:rPr lang="en-GB" sz="2400" dirty="0" smtClean="0"/>
              <a:t>Greater focus by schools on attainment and outcomes</a:t>
            </a:r>
          </a:p>
          <a:p>
            <a:r>
              <a:rPr lang="en-GB" sz="2400" dirty="0" smtClean="0"/>
              <a:t>Better use of resources </a:t>
            </a:r>
          </a:p>
          <a:p>
            <a:r>
              <a:rPr lang="en-GB" sz="2400" dirty="0" smtClean="0"/>
              <a:t>Clarity of planning at schools level and integration with health and social </a:t>
            </a:r>
            <a:r>
              <a:rPr lang="en-GB" sz="2400" smtClean="0"/>
              <a:t>care provision </a:t>
            </a:r>
            <a:endParaRPr lang="en-GB" sz="2400" dirty="0" smtClean="0"/>
          </a:p>
          <a:p>
            <a:r>
              <a:rPr lang="en-GB" sz="2400" dirty="0" smtClean="0"/>
              <a:t>Access to technology and communication support </a:t>
            </a:r>
          </a:p>
        </p:txBody>
      </p:sp>
    </p:spTree>
    <p:extLst>
      <p:ext uri="{BB962C8B-B14F-4D97-AF65-F5344CB8AC3E}">
        <p14:creationId xmlns:p14="http://schemas.microsoft.com/office/powerpoint/2010/main" val="7385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/>
          <a:lstStyle/>
          <a:p>
            <a:r>
              <a:rPr lang="en-GB" dirty="0" err="1" smtClean="0"/>
              <a:t>NatSIP</a:t>
            </a:r>
            <a:r>
              <a:rPr lang="en-GB" dirty="0" smtClean="0"/>
              <a:t> update 1</a:t>
            </a:r>
            <a:r>
              <a:rPr lang="en-GB" baseline="30000" dirty="0" smtClean="0"/>
              <a:t>st</a:t>
            </a:r>
            <a:r>
              <a:rPr lang="en-GB" dirty="0" smtClean="0"/>
              <a:t> October 2014</a:t>
            </a:r>
            <a:br>
              <a:rPr lang="en-GB" dirty="0" smtClean="0"/>
            </a:br>
            <a:r>
              <a:rPr lang="en-GB" sz="2800" b="0" i="1" dirty="0" smtClean="0"/>
              <a:t>Please also read the </a:t>
            </a:r>
            <a:r>
              <a:rPr lang="en-GB" sz="2800" b="0" i="1" dirty="0" err="1" smtClean="0"/>
              <a:t>handout</a:t>
            </a:r>
            <a:r>
              <a:rPr lang="en-GB" sz="2800" b="0" i="1" dirty="0" smtClean="0"/>
              <a:t> in your packs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98984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Lindsey Rousseau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781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err="1" smtClean="0"/>
              <a:t>Workstreams</a:t>
            </a:r>
            <a:r>
              <a:rPr lang="en-GB" sz="4000" dirty="0" smtClean="0"/>
              <a:t> and your involvement 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340768"/>
            <a:ext cx="8229600" cy="4032448"/>
          </a:xfrm>
        </p:spPr>
        <p:txBody>
          <a:bodyPr/>
          <a:lstStyle/>
          <a:p>
            <a:r>
              <a:rPr lang="en-GB" b="1" dirty="0" smtClean="0"/>
              <a:t>Outcomes Benchmarking – </a:t>
            </a:r>
            <a:r>
              <a:rPr lang="en-GB" dirty="0" smtClean="0"/>
              <a:t>data collection exercise with a target of 94 LAs</a:t>
            </a:r>
          </a:p>
          <a:p>
            <a:r>
              <a:rPr lang="en-GB" b="1" dirty="0" smtClean="0"/>
              <a:t>SI and the SEND reforms –</a:t>
            </a:r>
            <a:r>
              <a:rPr lang="en-GB" dirty="0" smtClean="0"/>
              <a:t> </a:t>
            </a:r>
            <a:r>
              <a:rPr lang="en-GB" dirty="0" err="1" smtClean="0"/>
              <a:t>NatSIP</a:t>
            </a:r>
            <a:r>
              <a:rPr lang="en-GB" dirty="0" smtClean="0"/>
              <a:t> guidance published for EHC plans, Local Offer, personal budgets, joint </a:t>
            </a:r>
            <a:r>
              <a:rPr lang="en-GB" dirty="0" err="1" smtClean="0"/>
              <a:t>commisisoning</a:t>
            </a:r>
            <a:r>
              <a:rPr lang="en-GB" dirty="0" smtClean="0"/>
              <a:t>, school information offer. </a:t>
            </a:r>
            <a:r>
              <a:rPr lang="en-GB" dirty="0"/>
              <a:t>W</a:t>
            </a:r>
            <a:r>
              <a:rPr lang="en-GB" dirty="0" smtClean="0"/>
              <a:t>e need more EHC Plans, personal budget examples and some brief information about use of the resources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4264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err="1" smtClean="0"/>
              <a:t>Workstreams</a:t>
            </a:r>
            <a:r>
              <a:rPr lang="en-GB" sz="4000" dirty="0" smtClean="0"/>
              <a:t> and your involvement 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Funding reforms </a:t>
            </a:r>
            <a:r>
              <a:rPr lang="en-GB" dirty="0" smtClean="0"/>
              <a:t>– we will be asking for information from you in a </a:t>
            </a:r>
            <a:r>
              <a:rPr lang="en-GB" b="1" dirty="0" smtClean="0"/>
              <a:t>short</a:t>
            </a:r>
            <a:r>
              <a:rPr lang="en-GB" dirty="0" smtClean="0"/>
              <a:t> survey</a:t>
            </a:r>
          </a:p>
          <a:p>
            <a:r>
              <a:rPr lang="en-GB" b="1" dirty="0" smtClean="0"/>
              <a:t>Curriculum reforms </a:t>
            </a:r>
            <a:r>
              <a:rPr lang="en-GB" dirty="0" smtClean="0"/>
              <a:t>– a new curriculum briefing published October 2014 and HI/VI workshops in November </a:t>
            </a:r>
          </a:p>
          <a:p>
            <a:r>
              <a:rPr lang="en-GB" dirty="0" smtClean="0"/>
              <a:t>On line </a:t>
            </a:r>
            <a:r>
              <a:rPr lang="en-GB" b="1" dirty="0" err="1" smtClean="0"/>
              <a:t>NatSIP</a:t>
            </a:r>
            <a:r>
              <a:rPr lang="en-GB" b="1" dirty="0" smtClean="0"/>
              <a:t> portal </a:t>
            </a:r>
            <a:r>
              <a:rPr lang="en-GB" dirty="0" smtClean="0"/>
              <a:t>– would you like to join the special interest group (SIG)?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170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err="1"/>
              <a:t>Workstreams</a:t>
            </a:r>
            <a:r>
              <a:rPr lang="en-GB" sz="4000" dirty="0"/>
              <a:t> and your involvement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Workforce development</a:t>
            </a:r>
            <a:r>
              <a:rPr lang="en-GB" dirty="0" smtClean="0"/>
              <a:t> – service structures and developments </a:t>
            </a:r>
            <a:r>
              <a:rPr lang="en-GB" b="1" dirty="0" smtClean="0"/>
              <a:t> </a:t>
            </a:r>
            <a:r>
              <a:rPr lang="en-GB" dirty="0" smtClean="0"/>
              <a:t>in response to the SEND reforms. Regional workshops near you? </a:t>
            </a:r>
          </a:p>
          <a:p>
            <a:r>
              <a:rPr lang="en-GB" b="1" dirty="0" smtClean="0"/>
              <a:t>Revision of the </a:t>
            </a:r>
            <a:r>
              <a:rPr lang="en-GB" b="1" dirty="0" err="1" smtClean="0"/>
              <a:t>NatSIP</a:t>
            </a:r>
            <a:r>
              <a:rPr lang="en-GB" b="1" dirty="0" smtClean="0"/>
              <a:t> Eligibility criteria</a:t>
            </a:r>
          </a:p>
          <a:p>
            <a:r>
              <a:rPr lang="en-GB" b="1" dirty="0" smtClean="0"/>
              <a:t>Mental Capacity Act </a:t>
            </a:r>
            <a:r>
              <a:rPr lang="en-GB" dirty="0" smtClean="0"/>
              <a:t>– workshops in assessing capacity of young people over 16 </a:t>
            </a:r>
            <a:r>
              <a:rPr lang="en-GB" dirty="0" err="1" smtClean="0"/>
              <a:t>yrs</a:t>
            </a:r>
            <a:r>
              <a:rPr lang="en-GB" dirty="0" smtClean="0"/>
              <a:t> and development of a </a:t>
            </a:r>
            <a:r>
              <a:rPr lang="en-GB" dirty="0" err="1" smtClean="0"/>
              <a:t>NatSIP</a:t>
            </a:r>
            <a:r>
              <a:rPr lang="en-GB" dirty="0" smtClean="0"/>
              <a:t> </a:t>
            </a:r>
            <a:r>
              <a:rPr lang="en-GB" dirty="0" err="1" smtClean="0"/>
              <a:t>proforma</a:t>
            </a:r>
            <a:r>
              <a:rPr lang="en-GB" dirty="0" smtClean="0"/>
              <a:t> </a:t>
            </a: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61292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err="1"/>
              <a:t>Workstreams</a:t>
            </a:r>
            <a:r>
              <a:rPr lang="en-GB" sz="4000" dirty="0"/>
              <a:t> and your involvement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3888482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BSL </a:t>
            </a:r>
            <a:r>
              <a:rPr lang="en-GB" b="1" dirty="0" smtClean="0"/>
              <a:t>coalition</a:t>
            </a:r>
            <a:r>
              <a:rPr lang="en-GB" dirty="0" smtClean="0"/>
              <a:t> </a:t>
            </a:r>
          </a:p>
          <a:p>
            <a:r>
              <a:rPr lang="en-GB" sz="2800" dirty="0" smtClean="0"/>
              <a:t>Phase </a:t>
            </a:r>
            <a:r>
              <a:rPr lang="en-GB" sz="2800" dirty="0"/>
              <a:t>2, following the audit, </a:t>
            </a:r>
            <a:r>
              <a:rPr lang="en-GB" sz="2800" dirty="0" smtClean="0"/>
              <a:t>the establishment </a:t>
            </a:r>
            <a:r>
              <a:rPr lang="en-GB" sz="2800" dirty="0"/>
              <a:t>of communities of interest to share practice in </a:t>
            </a:r>
            <a:r>
              <a:rPr lang="en-GB" sz="2800" dirty="0" smtClean="0"/>
              <a:t>improving </a:t>
            </a:r>
            <a:r>
              <a:rPr lang="en-GB" sz="2800" dirty="0"/>
              <a:t>outcomes </a:t>
            </a:r>
            <a:r>
              <a:rPr lang="en-GB" sz="2800" dirty="0" smtClean="0"/>
              <a:t>and achievement for CYP using BSL and sign systems </a:t>
            </a:r>
          </a:p>
          <a:p>
            <a:r>
              <a:rPr lang="en-GB" sz="2800" dirty="0" smtClean="0"/>
              <a:t>Language planning </a:t>
            </a:r>
            <a:r>
              <a:rPr lang="en-GB" sz="2800" smtClean="0"/>
              <a:t>– teacher's </a:t>
            </a:r>
            <a:r>
              <a:rPr lang="en-GB" sz="2800" dirty="0" smtClean="0"/>
              <a:t>tool kit to be published soon </a:t>
            </a: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498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 smtClean="0"/>
              <a:t>Next </a:t>
            </a:r>
            <a:r>
              <a:rPr lang="en-GB" sz="4000" b="1" dirty="0" err="1" smtClean="0"/>
              <a:t>NatSIP</a:t>
            </a:r>
            <a:r>
              <a:rPr lang="en-GB" sz="4000" b="1" dirty="0" smtClean="0"/>
              <a:t> working days 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844823"/>
            <a:ext cx="8229600" cy="3384401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b="1" dirty="0" smtClean="0"/>
              <a:t>Wednesday </a:t>
            </a:r>
            <a:r>
              <a:rPr lang="en-GB" b="1" dirty="0"/>
              <a:t>4th February 2015 </a:t>
            </a:r>
            <a:endParaRPr lang="en-GB" b="1" dirty="0" smtClean="0"/>
          </a:p>
          <a:p>
            <a:pPr marL="400050" lvl="1" indent="0">
              <a:buNone/>
            </a:pPr>
            <a:r>
              <a:rPr lang="en-GB" dirty="0" smtClean="0"/>
              <a:t> </a:t>
            </a:r>
            <a:r>
              <a:rPr lang="en-GB" dirty="0"/>
              <a:t>Hamilton </a:t>
            </a:r>
            <a:r>
              <a:rPr lang="en-GB" dirty="0" smtClean="0"/>
              <a:t>House</a:t>
            </a:r>
            <a:r>
              <a:rPr lang="en-GB" dirty="0"/>
              <a:t>, </a:t>
            </a:r>
            <a:r>
              <a:rPr lang="en-GB" dirty="0" smtClean="0"/>
              <a:t>LONDON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 smtClean="0"/>
              <a:t>Thursday </a:t>
            </a:r>
            <a:r>
              <a:rPr lang="en-GB" b="1" dirty="0"/>
              <a:t>4th </a:t>
            </a:r>
            <a:r>
              <a:rPr lang="en-GB" b="1" dirty="0" smtClean="0"/>
              <a:t>June 2015 </a:t>
            </a:r>
          </a:p>
          <a:p>
            <a:pPr marL="400050" lvl="1" indent="0">
              <a:buNone/>
            </a:pPr>
            <a:r>
              <a:rPr lang="en-GB" dirty="0" smtClean="0"/>
              <a:t> </a:t>
            </a:r>
            <a:r>
              <a:rPr lang="en-GB" dirty="0"/>
              <a:t>Hamilton House, LONDON </a:t>
            </a:r>
          </a:p>
          <a:p>
            <a:pPr marL="0" indent="0" algn="ctr">
              <a:buNone/>
            </a:pPr>
            <a:r>
              <a:rPr lang="en-GB" dirty="0" smtClean="0">
                <a:hlinkClick r:id="rId2"/>
              </a:rPr>
              <a:t>www.natsip.org.uk</a:t>
            </a:r>
            <a:endParaRPr lang="en-GB" dirty="0" smtClean="0"/>
          </a:p>
          <a:p>
            <a:pPr marL="40005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0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SIP Presentation with Captions">
  <a:themeElements>
    <a:clrScheme name="NatSIP Presentation with Caption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atSIP Presentation with Captions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atSIP Presentation with Captio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362</Words>
  <Application>Microsoft Office PowerPoint</Application>
  <PresentationFormat>On-screen Show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NatSIP Presentation with Captions</vt:lpstr>
      <vt:lpstr>NATSIP and Improving Outcomes for Children with SI</vt:lpstr>
      <vt:lpstr>What do we need to do? </vt:lpstr>
      <vt:lpstr>How will that happen? </vt:lpstr>
      <vt:lpstr>NatSIP update 1st October 2014 Please also read the handout in your packs </vt:lpstr>
      <vt:lpstr>Workstreams and your involvement </vt:lpstr>
      <vt:lpstr>Workstreams and your involvement </vt:lpstr>
      <vt:lpstr>Workstreams and your involvement </vt:lpstr>
      <vt:lpstr>Workstreams and your involvement </vt:lpstr>
      <vt:lpstr>Next NatSIP working days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NATSIP and Improving Outcomes for Children with SI</dc:title>
  <dc:creator>brian</dc:creator>
  <cp:lastModifiedBy>Lindsey Rousseau</cp:lastModifiedBy>
  <cp:revision>30</cp:revision>
  <cp:lastPrinted>2014-09-30T19:36:42Z</cp:lastPrinted>
  <dcterms:created xsi:type="dcterms:W3CDTF">2014-09-30T09:40:49Z</dcterms:created>
  <dcterms:modified xsi:type="dcterms:W3CDTF">2014-10-01T07:06:29Z</dcterms:modified>
</cp:coreProperties>
</file>