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  <p:sldMasterId id="2147483661" r:id="rId2"/>
  </p:sldMasterIdLst>
  <p:notesMasterIdLst>
    <p:notesMasterId r:id="rId14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669088" cy="9753600"/>
  <p:embeddedFontLst>
    <p:embeddedFont>
      <p:font typeface="Comic Sans MS" panose="030F0702030302020204" pitchFamily="66" charset="0"/>
      <p:regular r:id="rId15"/>
      <p:bold r:id="rId1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14" d="100"/>
          <a:sy n="114" d="100"/>
        </p:scale>
        <p:origin x="-918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2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font" Target="fonts/font1.fntdata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889249" cy="4873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L="457200" marR="0" lvl="1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L="914400" marR="0" lvl="2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L="1371600" marR="0" lvl="3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L="1828800" marR="0" lvl="4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L="2286000" marR="0" lvl="5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L="3200400" marR="0" lvl="6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L="4572000" marR="0" lvl="7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L="6400800" marR="0" lvl="8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endParaRPr/>
          </a:p>
        </p:txBody>
      </p:sp>
      <p:sp>
        <p:nvSpPr>
          <p:cNvPr id="4" name="Shape 4"/>
          <p:cNvSpPr txBox="1">
            <a:spLocks noGrp="1"/>
          </p:cNvSpPr>
          <p:nvPr>
            <p:ph type="dt" idx="10"/>
          </p:nvPr>
        </p:nvSpPr>
        <p:spPr>
          <a:xfrm>
            <a:off x="3779837" y="0"/>
            <a:ext cx="2889249" cy="4873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L="457200" marR="0" lvl="1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L="914400" marR="0" lvl="2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L="1371600" marR="0" lvl="3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L="1828800" marR="0" lvl="4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L="2286000" marR="0" lvl="5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L="3200400" marR="0" lvl="6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L="4572000" marR="0" lvl="7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L="6400800" marR="0" lvl="8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endParaRPr/>
          </a:p>
        </p:txBody>
      </p:sp>
      <p:sp>
        <p:nvSpPr>
          <p:cNvPr id="5" name="Shape 5"/>
          <p:cNvSpPr>
            <a:spLocks noGrp="1" noRot="1" noChangeAspect="1"/>
          </p:cNvSpPr>
          <p:nvPr>
            <p:ph type="sldImg" idx="3"/>
          </p:nvPr>
        </p:nvSpPr>
        <p:spPr>
          <a:xfrm>
            <a:off x="896937" y="731837"/>
            <a:ext cx="4876799" cy="36576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889000" y="4632325"/>
            <a:ext cx="4891087" cy="438943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/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/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/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/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/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/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/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/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ftr" idx="11"/>
          </p:nvPr>
        </p:nvSpPr>
        <p:spPr>
          <a:xfrm>
            <a:off x="0" y="9266236"/>
            <a:ext cx="2889249" cy="4873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L="457200" marR="0" lvl="1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L="914400" marR="0" lvl="2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L="1371600" marR="0" lvl="3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L="1828800" marR="0" lvl="4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L="2286000" marR="0" lvl="5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L="3200400" marR="0" lvl="6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L="4572000" marR="0" lvl="7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L="6400800" marR="0" lvl="8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3779837" y="9266236"/>
            <a:ext cx="2889249" cy="48736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Times New Roman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lang="en-US" sz="12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95719629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 txBox="1">
            <a:spLocks noGrp="1"/>
          </p:cNvSpPr>
          <p:nvPr>
            <p:ph type="body" idx="1"/>
          </p:nvPr>
        </p:nvSpPr>
        <p:spPr>
          <a:xfrm>
            <a:off x="889000" y="4632325"/>
            <a:ext cx="4891087" cy="4389436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2" name="Shape 72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6800" cy="36576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 txBox="1">
            <a:spLocks noGrp="1"/>
          </p:cNvSpPr>
          <p:nvPr>
            <p:ph type="body" idx="1"/>
          </p:nvPr>
        </p:nvSpPr>
        <p:spPr>
          <a:xfrm>
            <a:off x="889000" y="4632325"/>
            <a:ext cx="4891087" cy="4389436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8" name="Shape 78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6800" cy="36576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 txBox="1">
            <a:spLocks noGrp="1"/>
          </p:cNvSpPr>
          <p:nvPr>
            <p:ph type="body" idx="1"/>
          </p:nvPr>
        </p:nvSpPr>
        <p:spPr>
          <a:xfrm>
            <a:off x="889000" y="4632325"/>
            <a:ext cx="4891087" cy="4389436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84" name="Shape 84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6800" cy="36576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 txBox="1">
            <a:spLocks noGrp="1"/>
          </p:cNvSpPr>
          <p:nvPr>
            <p:ph type="body" idx="1"/>
          </p:nvPr>
        </p:nvSpPr>
        <p:spPr>
          <a:xfrm>
            <a:off x="889000" y="4632325"/>
            <a:ext cx="4891087" cy="4389436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90" name="Shape 90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6800" cy="36576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6800" cy="36576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Shape 96"/>
          <p:cNvSpPr txBox="1">
            <a:spLocks noGrp="1"/>
          </p:cNvSpPr>
          <p:nvPr>
            <p:ph type="body" idx="1"/>
          </p:nvPr>
        </p:nvSpPr>
        <p:spPr>
          <a:xfrm>
            <a:off x="889000" y="4632325"/>
            <a:ext cx="4891200" cy="4389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97" name="Shape 97"/>
          <p:cNvSpPr txBox="1">
            <a:spLocks noGrp="1"/>
          </p:cNvSpPr>
          <p:nvPr>
            <p:ph type="sldNum" idx="12"/>
          </p:nvPr>
        </p:nvSpPr>
        <p:spPr>
          <a:xfrm>
            <a:off x="3779837" y="9266236"/>
            <a:ext cx="2889299" cy="487500"/>
          </a:xfrm>
          <a:prstGeom prst="rect">
            <a:avLst/>
          </a:prstGeom>
        </p:spPr>
        <p:txBody>
          <a:bodyPr lIns="91425" tIns="45700" rIns="91425" bIns="45700" anchor="b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Times New Roman"/>
              <a:buNone/>
            </a:pPr>
            <a:fld id="{00000000-1234-1234-1234-123412341234}" type="slidenum">
              <a:rPr lang="en-US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889000" y="4632325"/>
            <a:ext cx="4891087" cy="4389436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4" name="Shape 104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6800" cy="36576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 txBox="1">
            <a:spLocks noGrp="1"/>
          </p:cNvSpPr>
          <p:nvPr>
            <p:ph type="body" idx="1"/>
          </p:nvPr>
        </p:nvSpPr>
        <p:spPr>
          <a:xfrm>
            <a:off x="889000" y="4632325"/>
            <a:ext cx="4891087" cy="4389436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7" name="Shape 117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6800" cy="36576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 txBox="1">
            <a:spLocks noGrp="1"/>
          </p:cNvSpPr>
          <p:nvPr>
            <p:ph type="body" idx="1"/>
          </p:nvPr>
        </p:nvSpPr>
        <p:spPr>
          <a:xfrm>
            <a:off x="889000" y="4632325"/>
            <a:ext cx="4891200" cy="4389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23" name="Shape 12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6800" cy="36576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 txBox="1">
            <a:spLocks noGrp="1"/>
          </p:cNvSpPr>
          <p:nvPr>
            <p:ph type="body" idx="1"/>
          </p:nvPr>
        </p:nvSpPr>
        <p:spPr>
          <a:xfrm>
            <a:off x="889000" y="4632325"/>
            <a:ext cx="4891200" cy="4389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30" name="Shape 130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6800" cy="36576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 txBox="1">
            <a:spLocks noGrp="1"/>
          </p:cNvSpPr>
          <p:nvPr>
            <p:ph type="body" idx="1"/>
          </p:nvPr>
        </p:nvSpPr>
        <p:spPr>
          <a:xfrm>
            <a:off x="889000" y="4632325"/>
            <a:ext cx="4891200" cy="4389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37" name="Shape 137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6800" cy="36576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hape 144"/>
          <p:cNvSpPr txBox="1">
            <a:spLocks noGrp="1"/>
          </p:cNvSpPr>
          <p:nvPr>
            <p:ph type="body" idx="1"/>
          </p:nvPr>
        </p:nvSpPr>
        <p:spPr>
          <a:xfrm>
            <a:off x="889000" y="4632325"/>
            <a:ext cx="4891087" cy="4389436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45" name="Shape 145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6800" cy="36576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79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ctr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ctr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ctr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ctr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ctr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ctr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ctr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ctr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 txBox="1">
            <a:spLocks noGrp="1"/>
          </p:cNvSpPr>
          <p:nvPr>
            <p:ph type="title"/>
          </p:nvPr>
        </p:nvSpPr>
        <p:spPr>
          <a:xfrm>
            <a:off x="1116012" y="0"/>
            <a:ext cx="6551611" cy="92233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 txBox="1">
            <a:spLocks noGrp="1"/>
          </p:cNvSpPr>
          <p:nvPr>
            <p:ph type="title"/>
          </p:nvPr>
        </p:nvSpPr>
        <p:spPr>
          <a:xfrm>
            <a:off x="1116012" y="0"/>
            <a:ext cx="6551611" cy="92233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1116012" y="0"/>
            <a:ext cx="6551611" cy="92233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599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651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3335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599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651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3335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>
            <a:spLocks noGrp="1"/>
          </p:cNvSpPr>
          <p:nvPr>
            <p:ph type="title"/>
          </p:nvPr>
        </p:nvSpPr>
        <p:spPr>
          <a:xfrm rot="5400000">
            <a:off x="4595018" y="2034381"/>
            <a:ext cx="6126163" cy="20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body" idx="1"/>
          </p:nvPr>
        </p:nvSpPr>
        <p:spPr>
          <a:xfrm rot="5400000">
            <a:off x="404018" y="53181"/>
            <a:ext cx="6126163" cy="6019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>
            <a:spLocks noGrp="1"/>
          </p:cNvSpPr>
          <p:nvPr>
            <p:ph type="title"/>
          </p:nvPr>
        </p:nvSpPr>
        <p:spPr>
          <a:xfrm>
            <a:off x="1116012" y="0"/>
            <a:ext cx="6551611" cy="92233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1" cy="8229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399" cy="56673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20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7" name="Shape 37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body" idx="1"/>
          </p:nvPr>
        </p:nvSpPr>
        <p:spPr>
          <a:xfrm>
            <a:off x="1792288" y="5367337"/>
            <a:ext cx="5486399" cy="8048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20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body" idx="1"/>
          </p:nvPr>
        </p:nvSpPr>
        <p:spPr>
          <a:xfrm>
            <a:off x="457200" y="1535112"/>
            <a:ext cx="4040187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7" cy="39512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905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5875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body" idx="3"/>
          </p:nvPr>
        </p:nvSpPr>
        <p:spPr>
          <a:xfrm>
            <a:off x="4645025" y="1535112"/>
            <a:ext cx="4041774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4" cy="39512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905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5875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1143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270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40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body" idx="1"/>
          </p:nvPr>
        </p:nvSpPr>
        <p:spPr>
          <a:xfrm>
            <a:off x="722312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599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599" cy="218598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body" idx="3"/>
          </p:nvPr>
        </p:nvSpPr>
        <p:spPr>
          <a:xfrm>
            <a:off x="4648200" y="3938587"/>
            <a:ext cx="4038599" cy="218757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7" name="Shape 67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5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L="457200" marR="0" lvl="1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L="914400" marR="0" lvl="2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L="1371600" marR="0" lvl="3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L="1828800" marR="0" lvl="4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L="2286000" marR="0" lvl="5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L="3200400" marR="0" lvl="6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L="4572000" marR="0" lvl="7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L="6400800" marR="0" lvl="8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endParaRPr/>
          </a:p>
        </p:txBody>
      </p:sp>
      <p:sp>
        <p:nvSpPr>
          <p:cNvPr id="68" name="Shape 68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L="457200" marR="0" lvl="1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L="914400" marR="0" lvl="2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L="1371600" marR="0" lvl="3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L="1828800" marR="0" lvl="4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L="2286000" marR="0" lvl="5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L="3200400" marR="0" lvl="6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L="4572000" marR="0" lvl="7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L="6400800" marR="0" lvl="8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endParaRPr/>
          </a:p>
        </p:txBody>
      </p:sp>
      <p:sp>
        <p:nvSpPr>
          <p:cNvPr id="69" name="Shape 69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599" cy="47624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</a:pPr>
            <a:fld id="{00000000-1234-1234-1234-123412341234}" type="slidenum">
              <a:rPr lang="en-US" sz="2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lang="en-US"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Shape 10" descr="presentation_top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0" y="0"/>
            <a:ext cx="9144000" cy="1122361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Shape 1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pic>
        <p:nvPicPr>
          <p:cNvPr id="12" name="Shape 12" descr="NCCLOGO1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107950" y="6308725"/>
            <a:ext cx="1752600" cy="350837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Shape 13"/>
          <p:cNvSpPr txBox="1"/>
          <p:nvPr/>
        </p:nvSpPr>
        <p:spPr>
          <a:xfrm>
            <a:off x="6610350" y="6242050"/>
            <a:ext cx="2425700" cy="42703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21034"/>
              </a:buClr>
              <a:buSzPct val="25000"/>
              <a:buFont typeface="Arial"/>
              <a:buNone/>
            </a:pPr>
            <a:r>
              <a:rPr lang="en-US" sz="2200" b="0" i="0" u="none" strike="noStrike" cap="none">
                <a:solidFill>
                  <a:srgbClr val="D21034"/>
                </a:solidFill>
                <a:latin typeface="Arial"/>
                <a:ea typeface="Arial"/>
                <a:cs typeface="Arial"/>
                <a:sym typeface="Arial"/>
              </a:rPr>
              <a:t>We’re here for you.</a:t>
            </a:r>
          </a:p>
        </p:txBody>
      </p:sp>
      <p:cxnSp>
        <p:nvCxnSpPr>
          <p:cNvPr id="14" name="Shape 14"/>
          <p:cNvCxnSpPr/>
          <p:nvPr/>
        </p:nvCxnSpPr>
        <p:spPr>
          <a:xfrm>
            <a:off x="1187450" y="765175"/>
            <a:ext cx="56896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1116012" y="0"/>
            <a:ext cx="6551611" cy="92233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Shape 53" descr="presentation_top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1122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Shape 54" descr="NCCLOGO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7950" y="6308725"/>
            <a:ext cx="1752600" cy="350837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Shape 55"/>
          <p:cNvSpPr txBox="1"/>
          <p:nvPr/>
        </p:nvSpPr>
        <p:spPr>
          <a:xfrm>
            <a:off x="6610350" y="6242050"/>
            <a:ext cx="2425700" cy="42703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21034"/>
              </a:buClr>
              <a:buSzPct val="25000"/>
              <a:buFont typeface="Arial"/>
              <a:buNone/>
            </a:pPr>
            <a:r>
              <a:rPr lang="en-US" sz="2200" b="0" i="0" u="none">
                <a:solidFill>
                  <a:srgbClr val="D21034"/>
                </a:solidFill>
                <a:latin typeface="Arial"/>
                <a:ea typeface="Arial"/>
                <a:cs typeface="Arial"/>
                <a:sym typeface="Arial"/>
              </a:rPr>
              <a:t>We’re here for you.</a:t>
            </a:r>
          </a:p>
        </p:txBody>
      </p:sp>
      <p:cxnSp>
        <p:nvCxnSpPr>
          <p:cNvPr id="56" name="Shape 56"/>
          <p:cNvCxnSpPr/>
          <p:nvPr/>
        </p:nvCxnSpPr>
        <p:spPr>
          <a:xfrm>
            <a:off x="1187450" y="765175"/>
            <a:ext cx="56896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8" name="Shape 58"/>
          <p:cNvSpPr txBox="1">
            <a:spLocks noGrp="1"/>
          </p:cNvSpPr>
          <p:nvPr>
            <p:ph type="title"/>
          </p:nvPr>
        </p:nvSpPr>
        <p:spPr>
          <a:xfrm>
            <a:off x="1116012" y="0"/>
            <a:ext cx="6551611" cy="92233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457200" marR="0" lvl="5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914400" marR="0" lvl="6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371600" marR="0" lvl="7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828800" marR="0" lvl="8" indent="0" algn="l" rtl="0">
              <a:spcBef>
                <a:spcPts val="0"/>
              </a:spcBef>
              <a:spcAft>
                <a:spcPts val="0"/>
              </a:spcAft>
              <a:buNone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599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L="457200" marR="0" lvl="1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L="914400" marR="0" lvl="2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L="1371600" marR="0" lvl="3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L="1828800" marR="0" lvl="4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L="2286000" marR="0" lvl="5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L="3200400" marR="0" lvl="6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L="4572000" marR="0" lvl="7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L="6400800" marR="0" lvl="8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L="457200" marR="0" lvl="1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L="914400" marR="0" lvl="2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L="1371600" marR="0" lvl="3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L="1828800" marR="0" lvl="4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L="2286000" marR="0" lvl="5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L="3200400" marR="0" lvl="6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L="4572000" marR="0" lvl="7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L="6400800" marR="0" lvl="8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599" cy="47624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</a:pPr>
            <a:fld id="{00000000-1234-1234-1234-123412341234}" type="slidenum">
              <a:rPr lang="en-US" sz="2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lang="en-US" sz="24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Arial"/>
              <a:buNone/>
            </a:pPr>
            <a:r>
              <a:rPr lang="en-US"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INSET</a:t>
            </a:r>
          </a:p>
        </p:txBody>
      </p:sp>
      <p:sp>
        <p:nvSpPr>
          <p:cNvPr id="75" name="Shape 75"/>
          <p:cNvSpPr txBox="1">
            <a:spLocks noGrp="1"/>
          </p:cNvSpPr>
          <p:nvPr>
            <p:ph type="subTitle" idx="1"/>
          </p:nvPr>
        </p:nvSpPr>
        <p:spPr>
          <a:xfrm>
            <a:off x="1408100" y="1733550"/>
            <a:ext cx="6400800" cy="45273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600" b="1" dirty="0"/>
              <a:t>Northumberland Sensory Support Service</a:t>
            </a:r>
          </a:p>
          <a:p>
            <a:pPr marL="0" marR="0" lvl="0" indent="0" algn="ctr" rtl="0">
              <a:lnSpc>
                <a:spcPct val="8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4000" b="1" dirty="0"/>
          </a:p>
          <a:p>
            <a:pPr marL="0" marR="0" lvl="0" indent="0" algn="ctr" rtl="0">
              <a:lnSpc>
                <a:spcPct val="8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000" b="1" dirty="0"/>
              <a:t>Data Dashboard</a:t>
            </a:r>
          </a:p>
          <a:p>
            <a:pPr marL="0" marR="0" lvl="0" indent="0" algn="ctr" rtl="0">
              <a:lnSpc>
                <a:spcPct val="8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4000" b="1" dirty="0"/>
          </a:p>
          <a:p>
            <a:pPr marL="0" marR="0" lvl="0" indent="0" algn="ctr" rtl="0">
              <a:lnSpc>
                <a:spcPct val="8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Nunito"/>
              <a:buNone/>
            </a:pPr>
            <a:r>
              <a:rPr lang="en-US" sz="2400" b="1" i="0" u="none" strike="noStrike" cap="none" dirty="0">
                <a:solidFill>
                  <a:schemeClr val="dk1"/>
                </a:solidFill>
              </a:rPr>
              <a:t>Nicola </a:t>
            </a:r>
            <a:r>
              <a:rPr lang="en-US" sz="2400" b="1" i="0" u="none" strike="noStrike" cap="none" dirty="0" smtClean="0">
                <a:solidFill>
                  <a:schemeClr val="dk1"/>
                </a:solidFill>
              </a:rPr>
              <a:t>Taylor</a:t>
            </a:r>
          </a:p>
          <a:p>
            <a:pPr marL="0" marR="0" lvl="0" indent="0" algn="ctr" rtl="0">
              <a:lnSpc>
                <a:spcPct val="8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Nunito"/>
              <a:buNone/>
            </a:pPr>
            <a:r>
              <a:rPr lang="en-US" sz="3000" dirty="0" smtClean="0">
                <a:latin typeface="Dancing Script"/>
                <a:ea typeface="Dancing Script"/>
                <a:cs typeface="Dancing Script"/>
                <a:sym typeface="Dancing Script"/>
              </a:rPr>
              <a:t>Service </a:t>
            </a:r>
            <a:r>
              <a:rPr lang="en-US" sz="3000" dirty="0">
                <a:latin typeface="Dancing Script"/>
                <a:ea typeface="Dancing Script"/>
                <a:cs typeface="Dancing Script"/>
                <a:sym typeface="Dancing Script"/>
              </a:rPr>
              <a:t>Manager</a:t>
            </a:r>
          </a:p>
          <a:p>
            <a:pPr marL="0" marR="0" lvl="0" indent="0" algn="ctr" rtl="0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Dancing Script"/>
              <a:buNone/>
            </a:pP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 txBox="1">
            <a:spLocks noGrp="1"/>
          </p:cNvSpPr>
          <p:nvPr>
            <p:ph type="title"/>
          </p:nvPr>
        </p:nvSpPr>
        <p:spPr>
          <a:xfrm>
            <a:off x="1116012" y="0"/>
            <a:ext cx="6551611" cy="92233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Arial"/>
              <a:buNone/>
            </a:pPr>
            <a:r>
              <a:rPr lang="en-US"/>
              <a:t>The world of data??</a:t>
            </a:r>
          </a:p>
        </p:txBody>
      </p:sp>
      <p:pic>
        <p:nvPicPr>
          <p:cNvPr id="81" name="Shape 81" descr="Screen Shot 2016-10-08 at 14.37.07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20263" y="1073099"/>
            <a:ext cx="7303475" cy="516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>
            <a:spLocks noGrp="1"/>
          </p:cNvSpPr>
          <p:nvPr>
            <p:ph type="title"/>
          </p:nvPr>
        </p:nvSpPr>
        <p:spPr>
          <a:xfrm>
            <a:off x="1116012" y="0"/>
            <a:ext cx="6551611" cy="92233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Arial"/>
              <a:buNone/>
            </a:pPr>
            <a:r>
              <a:rPr lang="en-US" sz="4000"/>
              <a:t>The context</a:t>
            </a:r>
          </a:p>
        </p:txBody>
      </p:sp>
      <p:sp>
        <p:nvSpPr>
          <p:cNvPr id="87" name="Shape 87"/>
          <p:cNvSpPr txBox="1">
            <a:spLocks noGrp="1"/>
          </p:cNvSpPr>
          <p:nvPr>
            <p:ph type="body" idx="1"/>
          </p:nvPr>
        </p:nvSpPr>
        <p:spPr>
          <a:xfrm>
            <a:off x="457200" y="1155700"/>
            <a:ext cx="8229600" cy="51800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en-US" sz="2000"/>
              <a:t>A changing landscape:</a:t>
            </a: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2000"/>
          </a:p>
          <a:p>
            <a:pPr marL="457200" marR="0" lvl="0" indent="-355600" algn="l" rtl="0">
              <a:spcBef>
                <a:spcPts val="400"/>
              </a:spcBef>
              <a:spcAft>
                <a:spcPts val="0"/>
              </a:spcAft>
              <a:buSzPct val="100000"/>
            </a:pPr>
            <a:r>
              <a:rPr lang="en-US" sz="2000"/>
              <a:t>Increased accountability</a:t>
            </a:r>
          </a:p>
          <a:p>
            <a:pPr marL="0" marR="0" lvl="0" indent="0" algn="l" rtl="0">
              <a:spcBef>
                <a:spcPts val="400"/>
              </a:spcBef>
              <a:spcAft>
                <a:spcPts val="0"/>
              </a:spcAft>
              <a:buNone/>
            </a:pPr>
            <a:endParaRPr sz="2000"/>
          </a:p>
          <a:p>
            <a:pPr marL="457200" marR="0" lvl="0" indent="-355600" algn="l" rtl="0">
              <a:spcBef>
                <a:spcPts val="400"/>
              </a:spcBef>
              <a:spcAft>
                <a:spcPts val="0"/>
              </a:spcAft>
              <a:buSzPct val="100000"/>
            </a:pPr>
            <a:r>
              <a:rPr lang="en-US" sz="2000"/>
              <a:t>Are we measuring outcomes and how?</a:t>
            </a:r>
          </a:p>
          <a:p>
            <a:pPr marL="0" marR="0" lvl="0" indent="0" algn="l" rtl="0">
              <a:spcBef>
                <a:spcPts val="400"/>
              </a:spcBef>
              <a:spcAft>
                <a:spcPts val="0"/>
              </a:spcAft>
              <a:buNone/>
            </a:pPr>
            <a:endParaRPr sz="2000"/>
          </a:p>
          <a:p>
            <a:pPr marL="457200" marR="0" lvl="0" indent="-355600" algn="l" rtl="0">
              <a:spcBef>
                <a:spcPts val="400"/>
              </a:spcBef>
              <a:spcAft>
                <a:spcPts val="0"/>
              </a:spcAft>
              <a:buSzPct val="100000"/>
            </a:pPr>
            <a:r>
              <a:rPr lang="en-US" sz="2000"/>
              <a:t>Are we providing ‘value for money’?</a:t>
            </a:r>
          </a:p>
          <a:p>
            <a:pPr marL="0" marR="0" lvl="0" indent="0" algn="l" rtl="0">
              <a:spcBef>
                <a:spcPts val="400"/>
              </a:spcBef>
              <a:spcAft>
                <a:spcPts val="0"/>
              </a:spcAft>
              <a:buNone/>
            </a:pPr>
            <a:endParaRPr sz="2000"/>
          </a:p>
          <a:p>
            <a:pPr marL="457200" marR="0" lvl="0" indent="-355600" algn="l" rtl="0">
              <a:spcBef>
                <a:spcPts val="400"/>
              </a:spcBef>
              <a:spcAft>
                <a:spcPts val="0"/>
              </a:spcAft>
              <a:buSzPct val="100000"/>
            </a:pPr>
            <a:r>
              <a:rPr lang="en-US" sz="2000"/>
              <a:t>Are we a cost effective service?</a:t>
            </a:r>
          </a:p>
          <a:p>
            <a:pPr marL="0" marR="0" lvl="0" indent="0" algn="l" rtl="0">
              <a:spcBef>
                <a:spcPts val="400"/>
              </a:spcBef>
              <a:spcAft>
                <a:spcPts val="0"/>
              </a:spcAft>
              <a:buNone/>
            </a:pPr>
            <a:endParaRPr sz="2000"/>
          </a:p>
          <a:p>
            <a:pPr marL="457200" marR="0" lvl="0" indent="-355600" algn="l" rtl="0">
              <a:spcBef>
                <a:spcPts val="400"/>
              </a:spcBef>
              <a:spcAft>
                <a:spcPts val="0"/>
              </a:spcAft>
              <a:buSzPct val="100000"/>
            </a:pPr>
            <a:r>
              <a:rPr lang="en-US" sz="2000"/>
              <a:t>Traded services - how should we prepare?</a:t>
            </a:r>
          </a:p>
          <a:p>
            <a:pPr marL="0" marR="0" lvl="0" indent="0" algn="l" rtl="0">
              <a:spcBef>
                <a:spcPts val="400"/>
              </a:spcBef>
              <a:spcAft>
                <a:spcPts val="0"/>
              </a:spcAft>
              <a:buNone/>
            </a:pPr>
            <a:endParaRPr sz="2000"/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20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>
            <a:spLocks noGrp="1"/>
          </p:cNvSpPr>
          <p:nvPr>
            <p:ph type="title"/>
          </p:nvPr>
        </p:nvSpPr>
        <p:spPr>
          <a:xfrm>
            <a:off x="1116012" y="0"/>
            <a:ext cx="6551611" cy="92233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Arial"/>
              <a:buNone/>
            </a:pPr>
            <a:r>
              <a:rPr lang="en-US" sz="4000"/>
              <a:t>Sources of information</a:t>
            </a:r>
          </a:p>
        </p:txBody>
      </p:sp>
      <p:sp>
        <p:nvSpPr>
          <p:cNvPr id="93" name="Shape 93"/>
          <p:cNvSpPr txBox="1">
            <a:spLocks noGrp="1"/>
          </p:cNvSpPr>
          <p:nvPr>
            <p:ph type="body" idx="1"/>
          </p:nvPr>
        </p:nvSpPr>
        <p:spPr>
          <a:xfrm>
            <a:off x="457200" y="1263075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457200" marR="0" lvl="0" indent="-419100" algn="l" rtl="0">
              <a:spcBef>
                <a:spcPts val="480"/>
              </a:spcBef>
              <a:spcAft>
                <a:spcPts val="0"/>
              </a:spcAft>
              <a:buSzPct val="100000"/>
            </a:pPr>
            <a:r>
              <a:rPr lang="en-US" sz="3000"/>
              <a:t>Sensory Support register</a:t>
            </a:r>
          </a:p>
          <a:p>
            <a:pPr marL="457200" marR="0" lvl="0" indent="-419100" algn="l" rtl="0">
              <a:spcBef>
                <a:spcPts val="480"/>
              </a:spcBef>
              <a:spcAft>
                <a:spcPts val="0"/>
              </a:spcAft>
              <a:buSzPct val="100000"/>
            </a:pPr>
            <a:r>
              <a:rPr lang="en-US" sz="3000"/>
              <a:t>Sensory Support specialist assessment database</a:t>
            </a:r>
          </a:p>
          <a:p>
            <a:pPr marL="457200" marR="0" lvl="0" indent="-419100" algn="l" rtl="0">
              <a:spcBef>
                <a:spcPts val="480"/>
              </a:spcBef>
              <a:spcAft>
                <a:spcPts val="0"/>
              </a:spcAft>
              <a:buSzPct val="100000"/>
            </a:pPr>
            <a:r>
              <a:rPr lang="en-US" sz="3000"/>
              <a:t>Local Authority data unit</a:t>
            </a:r>
          </a:p>
          <a:p>
            <a:pPr marL="457200" marR="0" lvl="0" indent="-419100" algn="l" rtl="0">
              <a:spcBef>
                <a:spcPts val="480"/>
              </a:spcBef>
              <a:spcAft>
                <a:spcPts val="0"/>
              </a:spcAft>
              <a:buSzPct val="100000"/>
            </a:pPr>
            <a:r>
              <a:rPr lang="en-US" sz="3000"/>
              <a:t>NatSIP benchmarking exercise and reports</a:t>
            </a:r>
          </a:p>
          <a:p>
            <a:pPr marL="457200" marR="0" lvl="0" indent="-419100" algn="l" rtl="0">
              <a:spcBef>
                <a:spcPts val="480"/>
              </a:spcBef>
              <a:spcAft>
                <a:spcPts val="0"/>
              </a:spcAft>
              <a:buSzPct val="100000"/>
            </a:pPr>
            <a:r>
              <a:rPr lang="en-US" sz="3000"/>
              <a:t>Schools</a:t>
            </a:r>
          </a:p>
          <a:p>
            <a:pPr marL="457200" marR="0" lvl="0" indent="-419100" algn="l" rtl="0">
              <a:spcBef>
                <a:spcPts val="480"/>
              </a:spcBef>
              <a:spcAft>
                <a:spcPts val="0"/>
              </a:spcAft>
              <a:buSzPct val="100000"/>
            </a:pPr>
            <a:r>
              <a:rPr lang="en-US" sz="3000"/>
              <a:t>Annual Service Stakeholder Audit</a:t>
            </a:r>
          </a:p>
          <a:p>
            <a:pPr marL="457200" marR="0" lvl="0" indent="-419100" algn="l" rtl="0">
              <a:spcBef>
                <a:spcPts val="480"/>
              </a:spcBef>
              <a:spcAft>
                <a:spcPts val="0"/>
              </a:spcAft>
              <a:buSzPct val="100000"/>
            </a:pPr>
            <a:r>
              <a:rPr lang="en-US" sz="3000"/>
              <a:t>LA SEND Team</a:t>
            </a:r>
          </a:p>
          <a:p>
            <a:pPr marL="457200" marR="0" lvl="0" indent="-419100" algn="l" rtl="0">
              <a:spcBef>
                <a:spcPts val="480"/>
              </a:spcBef>
              <a:spcAft>
                <a:spcPts val="0"/>
              </a:spcAft>
              <a:buSzPct val="100000"/>
            </a:pPr>
            <a:r>
              <a:rPr lang="en-US" sz="3000"/>
              <a:t>Quality Standards Document</a:t>
            </a:r>
          </a:p>
          <a:p>
            <a:pPr marL="457200" marR="0" lvl="0" indent="-419100" algn="l" rtl="0">
              <a:spcBef>
                <a:spcPts val="480"/>
              </a:spcBef>
              <a:spcAft>
                <a:spcPts val="0"/>
              </a:spcAft>
              <a:buSzPct val="100000"/>
            </a:pPr>
            <a:r>
              <a:rPr lang="en-US" sz="3000"/>
              <a:t>NatSIP Quality Improvement Pack (June 16)</a:t>
            </a:r>
          </a:p>
          <a:p>
            <a:pPr marL="0" marR="0" lvl="0" indent="0" algn="l" rtl="0">
              <a:spcBef>
                <a:spcPts val="480"/>
              </a:spcBef>
              <a:spcAft>
                <a:spcPts val="0"/>
              </a:spcAft>
              <a:buNone/>
            </a:pPr>
            <a:endParaRPr sz="30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hape 99"/>
          <p:cNvSpPr txBox="1">
            <a:spLocks noGrp="1"/>
          </p:cNvSpPr>
          <p:nvPr>
            <p:ph type="title"/>
          </p:nvPr>
        </p:nvSpPr>
        <p:spPr>
          <a:xfrm>
            <a:off x="1116012" y="0"/>
            <a:ext cx="6551700" cy="9222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0" name="Shape 10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pic>
        <p:nvPicPr>
          <p:cNvPr id="101" name="Shape 10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3999" cy="6887925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 txBox="1"/>
          <p:nvPr/>
        </p:nvSpPr>
        <p:spPr>
          <a:xfrm>
            <a:off x="446087" y="1398587"/>
            <a:ext cx="8381999" cy="4279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Comic Sans MS"/>
              <a:buNone/>
            </a:pPr>
            <a:endParaRPr sz="28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None/>
            </a:pPr>
            <a:endParaRPr sz="2800" b="1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Shape 107"/>
          <p:cNvSpPr txBox="1"/>
          <p:nvPr/>
        </p:nvSpPr>
        <p:spPr>
          <a:xfrm>
            <a:off x="1227137" y="163511"/>
            <a:ext cx="8194674" cy="70167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Arial"/>
              <a:buNone/>
            </a:pPr>
            <a:r>
              <a:rPr lang="en-US" sz="4000">
                <a:solidFill>
                  <a:schemeClr val="lt1"/>
                </a:solidFill>
              </a:rPr>
              <a:t>The dashboard</a:t>
            </a:r>
          </a:p>
        </p:txBody>
      </p:sp>
      <p:sp>
        <p:nvSpPr>
          <p:cNvPr id="108" name="Shape 108"/>
          <p:cNvSpPr/>
          <p:nvPr/>
        </p:nvSpPr>
        <p:spPr>
          <a:xfrm>
            <a:off x="143700" y="1928500"/>
            <a:ext cx="2741100" cy="3511200"/>
          </a:xfrm>
          <a:prstGeom prst="downArrowCallout">
            <a:avLst>
              <a:gd name="adj1" fmla="val 25000"/>
              <a:gd name="adj2" fmla="val 25000"/>
              <a:gd name="adj3" fmla="val 25000"/>
              <a:gd name="adj4" fmla="val 64977"/>
            </a:avLst>
          </a:prstGeom>
          <a:solidFill>
            <a:srgbClr val="9FC5E8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9" name="Shape 109"/>
          <p:cNvSpPr/>
          <p:nvPr/>
        </p:nvSpPr>
        <p:spPr>
          <a:xfrm>
            <a:off x="3016725" y="1928500"/>
            <a:ext cx="2741100" cy="3511200"/>
          </a:xfrm>
          <a:prstGeom prst="downArrowCallout">
            <a:avLst>
              <a:gd name="adj1" fmla="val 25000"/>
              <a:gd name="adj2" fmla="val 25000"/>
              <a:gd name="adj3" fmla="val 25000"/>
              <a:gd name="adj4" fmla="val 64977"/>
            </a:avLst>
          </a:prstGeom>
          <a:solidFill>
            <a:srgbClr val="00FFFF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0" name="Shape 110"/>
          <p:cNvSpPr/>
          <p:nvPr/>
        </p:nvSpPr>
        <p:spPr>
          <a:xfrm>
            <a:off x="5889750" y="1928500"/>
            <a:ext cx="2741100" cy="3511200"/>
          </a:xfrm>
          <a:prstGeom prst="downArrowCallout">
            <a:avLst>
              <a:gd name="adj1" fmla="val 25000"/>
              <a:gd name="adj2" fmla="val 25000"/>
              <a:gd name="adj3" fmla="val 25000"/>
              <a:gd name="adj4" fmla="val 64977"/>
            </a:avLst>
          </a:prstGeom>
          <a:solidFill>
            <a:srgbClr val="D9D2E9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1" name="Shape 111"/>
          <p:cNvSpPr txBox="1"/>
          <p:nvPr/>
        </p:nvSpPr>
        <p:spPr>
          <a:xfrm>
            <a:off x="390125" y="2186750"/>
            <a:ext cx="2248200" cy="177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-US" sz="1800"/>
              <a:t>Data around service numbers and activity</a:t>
            </a:r>
          </a:p>
          <a:p>
            <a:pPr lvl="0" algn="ctr" rtl="0">
              <a:spcBef>
                <a:spcPts val="0"/>
              </a:spcBef>
              <a:buNone/>
            </a:pPr>
            <a:r>
              <a:rPr lang="en-US" sz="1800"/>
              <a:t>2015-2016</a:t>
            </a:r>
          </a:p>
          <a:p>
            <a:pPr lvl="0" algn="ctr">
              <a:spcBef>
                <a:spcPts val="0"/>
              </a:spcBef>
              <a:buNone/>
            </a:pPr>
            <a:r>
              <a:rPr lang="en-US" sz="1800"/>
              <a:t>(includes progress on standardised assessments)</a:t>
            </a:r>
          </a:p>
        </p:txBody>
      </p:sp>
      <p:sp>
        <p:nvSpPr>
          <p:cNvPr id="112" name="Shape 112"/>
          <p:cNvSpPr txBox="1"/>
          <p:nvPr/>
        </p:nvSpPr>
        <p:spPr>
          <a:xfrm>
            <a:off x="3263175" y="2186750"/>
            <a:ext cx="2248200" cy="17760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-US" sz="1800"/>
              <a:t>Data around attainment and outcomes for cohort 2014-2015</a:t>
            </a:r>
          </a:p>
          <a:p>
            <a:pPr lvl="0" algn="ctr" rtl="0">
              <a:spcBef>
                <a:spcPts val="0"/>
              </a:spcBef>
              <a:buNone/>
            </a:pPr>
            <a:r>
              <a:rPr lang="en-US" sz="1800"/>
              <a:t>Comparison over 2 years</a:t>
            </a:r>
          </a:p>
        </p:txBody>
      </p:sp>
      <p:sp>
        <p:nvSpPr>
          <p:cNvPr id="113" name="Shape 113"/>
          <p:cNvSpPr txBox="1"/>
          <p:nvPr/>
        </p:nvSpPr>
        <p:spPr>
          <a:xfrm>
            <a:off x="6136225" y="2186750"/>
            <a:ext cx="2248200" cy="177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-US" sz="1800"/>
              <a:t>Data around service self evaluation for academic year 2015-2016</a:t>
            </a:r>
          </a:p>
        </p:txBody>
      </p:sp>
      <p:sp>
        <p:nvSpPr>
          <p:cNvPr id="114" name="Shape 114"/>
          <p:cNvSpPr txBox="1"/>
          <p:nvPr/>
        </p:nvSpPr>
        <p:spPr>
          <a:xfrm>
            <a:off x="831575" y="5769750"/>
            <a:ext cx="7381500" cy="431100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-US" sz="1800"/>
              <a:t>Dashboard - Summary of service activity and impact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 txBox="1"/>
          <p:nvPr/>
        </p:nvSpPr>
        <p:spPr>
          <a:xfrm>
            <a:off x="708375" y="1427050"/>
            <a:ext cx="7517400" cy="4589100"/>
          </a:xfrm>
          <a:prstGeom prst="rect">
            <a:avLst/>
          </a:prstGeom>
          <a:solidFill>
            <a:srgbClr val="9FC5E8"/>
          </a:solidFill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-US" sz="1800"/>
              <a:t>Hard data around:</a:t>
            </a:r>
          </a:p>
          <a:p>
            <a:pPr lvl="0">
              <a:spcBef>
                <a:spcPts val="0"/>
              </a:spcBef>
              <a:buNone/>
            </a:pPr>
            <a:endParaRPr sz="1800"/>
          </a:p>
          <a:p>
            <a:pPr marL="457200" lvl="0" indent="-342900">
              <a:spcBef>
                <a:spcPts val="0"/>
              </a:spcBef>
              <a:buSzPct val="100000"/>
              <a:buChar char="●"/>
            </a:pPr>
            <a:r>
              <a:rPr lang="en-US" sz="1800"/>
              <a:t>Referrals</a:t>
            </a:r>
          </a:p>
          <a:p>
            <a:pPr marL="457200" lvl="0" indent="-342900">
              <a:spcBef>
                <a:spcPts val="0"/>
              </a:spcBef>
              <a:buSzPct val="100000"/>
              <a:buChar char="●"/>
            </a:pPr>
            <a:r>
              <a:rPr lang="en-US" sz="1800"/>
              <a:t>Early Help Assessment (EHA)</a:t>
            </a:r>
          </a:p>
          <a:p>
            <a:pPr marL="457200" lvl="0" indent="-342900">
              <a:spcBef>
                <a:spcPts val="0"/>
              </a:spcBef>
              <a:buSzPct val="100000"/>
              <a:buChar char="●"/>
            </a:pPr>
            <a:r>
              <a:rPr lang="en-US" sz="1800"/>
              <a:t>Statutory Assessments  (includes any High Needs application ie top up funding, EHCP assessment, CSP)</a:t>
            </a:r>
          </a:p>
          <a:p>
            <a:pPr marL="457200" lvl="0" indent="-342900">
              <a:spcBef>
                <a:spcPts val="0"/>
              </a:spcBef>
              <a:buSzPct val="100000"/>
              <a:buChar char="●"/>
            </a:pPr>
            <a:r>
              <a:rPr lang="en-US" sz="1800"/>
              <a:t>Age profile of CYP with active involvement (regular and monitored CYP)</a:t>
            </a:r>
          </a:p>
          <a:p>
            <a:pPr marL="457200" lvl="0" indent="-342900">
              <a:spcBef>
                <a:spcPts val="0"/>
              </a:spcBef>
              <a:buSzPct val="100000"/>
              <a:buChar char="●"/>
            </a:pPr>
            <a:r>
              <a:rPr lang="en-US" sz="1800"/>
              <a:t>Out of County placements</a:t>
            </a:r>
          </a:p>
          <a:p>
            <a:pPr marL="457200" lvl="0" indent="-342900">
              <a:spcBef>
                <a:spcPts val="0"/>
              </a:spcBef>
              <a:buSzPct val="100000"/>
              <a:buChar char="●"/>
            </a:pPr>
            <a:r>
              <a:rPr lang="en-US" sz="1800"/>
              <a:t>Service User satisfaction</a:t>
            </a:r>
          </a:p>
          <a:p>
            <a:pPr marL="457200" lvl="0" indent="-342900">
              <a:spcBef>
                <a:spcPts val="0"/>
              </a:spcBef>
              <a:buSzPct val="100000"/>
              <a:buChar char="●"/>
            </a:pPr>
            <a:r>
              <a:rPr lang="en-US" sz="1800"/>
              <a:t>Standardised assessment results for HICYP, comparisons from 2014-15 to 2015-16</a:t>
            </a:r>
          </a:p>
          <a:p>
            <a:pPr lvl="0">
              <a:spcBef>
                <a:spcPts val="0"/>
              </a:spcBef>
              <a:buNone/>
            </a:pPr>
            <a:endParaRPr sz="1800"/>
          </a:p>
          <a:p>
            <a:pPr lvl="0">
              <a:spcBef>
                <a:spcPts val="0"/>
              </a:spcBef>
              <a:buNone/>
            </a:pPr>
            <a:endParaRPr sz="1800"/>
          </a:p>
          <a:p>
            <a:pPr lvl="0">
              <a:spcBef>
                <a:spcPts val="0"/>
              </a:spcBef>
              <a:buNone/>
            </a:pPr>
            <a:endParaRPr sz="1800"/>
          </a:p>
        </p:txBody>
      </p:sp>
      <p:sp>
        <p:nvSpPr>
          <p:cNvPr id="120" name="Shape 120"/>
          <p:cNvSpPr txBox="1"/>
          <p:nvPr/>
        </p:nvSpPr>
        <p:spPr>
          <a:xfrm>
            <a:off x="1221700" y="-86700"/>
            <a:ext cx="7392000" cy="1160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-US" sz="4000">
                <a:solidFill>
                  <a:schemeClr val="lt1"/>
                </a:solidFill>
              </a:rPr>
              <a:t>Service Activity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 txBox="1">
            <a:spLocks noGrp="1"/>
          </p:cNvSpPr>
          <p:nvPr>
            <p:ph type="title"/>
          </p:nvPr>
        </p:nvSpPr>
        <p:spPr>
          <a:xfrm>
            <a:off x="1116012" y="0"/>
            <a:ext cx="6551700" cy="922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Arial"/>
              <a:buNone/>
            </a:pPr>
            <a:r>
              <a:rPr lang="en-US" sz="4000"/>
              <a:t>Attainment and Outcomes</a:t>
            </a:r>
          </a:p>
        </p:txBody>
      </p:sp>
      <p:sp>
        <p:nvSpPr>
          <p:cNvPr id="126" name="Shape 126"/>
          <p:cNvSpPr txBox="1">
            <a:spLocks noGrp="1"/>
          </p:cNvSpPr>
          <p:nvPr>
            <p:ph type="body" idx="1"/>
          </p:nvPr>
        </p:nvSpPr>
        <p:spPr>
          <a:xfrm>
            <a:off x="457200" y="1155700"/>
            <a:ext cx="8229600" cy="20475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11111"/>
              <a:buFont typeface="Arial"/>
              <a:buNone/>
            </a:pPr>
            <a:r>
              <a:rPr lang="en-US" sz="1800" dirty="0"/>
              <a:t>Data on attainment of SICYP submitted for NatSIP benchmarking report </a:t>
            </a:r>
            <a:r>
              <a:rPr lang="en-US" sz="1800" dirty="0" smtClean="0"/>
              <a:t>for cohort </a:t>
            </a:r>
            <a:r>
              <a:rPr lang="en-US" sz="1800" dirty="0"/>
              <a:t>June 2015</a:t>
            </a: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11111"/>
              <a:buFont typeface="Arial"/>
              <a:buNone/>
            </a:pPr>
            <a:r>
              <a:rPr lang="en-US" sz="1800" dirty="0"/>
              <a:t>EYFS </a:t>
            </a: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11111"/>
              <a:buFont typeface="Arial"/>
              <a:buNone/>
            </a:pPr>
            <a:r>
              <a:rPr lang="en-US" sz="1800" dirty="0"/>
              <a:t>KS1 Phonics</a:t>
            </a: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11111"/>
              <a:buFont typeface="Arial"/>
              <a:buNone/>
            </a:pPr>
            <a:r>
              <a:rPr lang="en-US" sz="1800" dirty="0"/>
              <a:t>KS2</a:t>
            </a: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11111"/>
              <a:buFont typeface="Arial"/>
              <a:buNone/>
            </a:pPr>
            <a:r>
              <a:rPr lang="en-US" sz="1800" dirty="0"/>
              <a:t>KS4</a:t>
            </a:r>
          </a:p>
        </p:txBody>
      </p:sp>
      <p:sp>
        <p:nvSpPr>
          <p:cNvPr id="127" name="Shape 127"/>
          <p:cNvSpPr txBox="1"/>
          <p:nvPr/>
        </p:nvSpPr>
        <p:spPr>
          <a:xfrm>
            <a:off x="492800" y="3429000"/>
            <a:ext cx="8141400" cy="29043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-US" sz="1800"/>
              <a:t>Comparative Northumberland outcomes data with NatSIP and National across 9 Performance Indicators</a:t>
            </a:r>
          </a:p>
          <a:p>
            <a:pPr lvl="0">
              <a:spcBef>
                <a:spcPts val="0"/>
              </a:spcBef>
              <a:buNone/>
            </a:pPr>
            <a:endParaRPr sz="1800"/>
          </a:p>
          <a:p>
            <a:pPr lvl="0">
              <a:spcBef>
                <a:spcPts val="0"/>
              </a:spcBef>
              <a:buNone/>
            </a:pPr>
            <a:r>
              <a:rPr lang="en-US" sz="1800"/>
              <a:t>RAG rating for comparison </a:t>
            </a:r>
          </a:p>
          <a:p>
            <a:pPr lvl="0">
              <a:spcBef>
                <a:spcPts val="0"/>
              </a:spcBef>
              <a:buNone/>
            </a:pPr>
            <a:endParaRPr sz="1800"/>
          </a:p>
          <a:p>
            <a:pPr lvl="0">
              <a:spcBef>
                <a:spcPts val="0"/>
              </a:spcBef>
              <a:buNone/>
            </a:pPr>
            <a:r>
              <a:rPr lang="en-US" sz="1800"/>
              <a:t>Green:  Northumberland cohort matches or exceeds national figure</a:t>
            </a:r>
          </a:p>
          <a:p>
            <a:pPr lvl="0">
              <a:spcBef>
                <a:spcPts val="0"/>
              </a:spcBef>
              <a:buNone/>
            </a:pPr>
            <a:r>
              <a:rPr lang="en-US" sz="1800"/>
              <a:t>Amber: Northumberland cohort is within 10% of national figure</a:t>
            </a:r>
          </a:p>
          <a:p>
            <a:pPr lvl="0">
              <a:spcBef>
                <a:spcPts val="0"/>
              </a:spcBef>
              <a:buNone/>
            </a:pPr>
            <a:r>
              <a:rPr lang="en-US" sz="1800"/>
              <a:t>Red:     Northumberland cohort is &gt;10% poorer than national figure</a:t>
            </a:r>
          </a:p>
          <a:p>
            <a:pPr lvl="0">
              <a:spcBef>
                <a:spcPts val="0"/>
              </a:spcBef>
              <a:buNone/>
            </a:pPr>
            <a:endParaRPr sz="1800"/>
          </a:p>
          <a:p>
            <a:pPr lvl="0">
              <a:spcBef>
                <a:spcPts val="0"/>
              </a:spcBef>
              <a:buNone/>
            </a:pPr>
            <a:r>
              <a:rPr lang="en-US" sz="1800"/>
              <a:t>Widening/Narrowing gaps over 2 year period</a:t>
            </a:r>
          </a:p>
          <a:p>
            <a:pPr lvl="0">
              <a:spcBef>
                <a:spcPts val="0"/>
              </a:spcBef>
              <a:buNone/>
            </a:pPr>
            <a:endParaRPr sz="1800"/>
          </a:p>
          <a:p>
            <a:pPr lvl="0">
              <a:spcBef>
                <a:spcPts val="0"/>
              </a:spcBef>
              <a:buNone/>
            </a:pPr>
            <a:endParaRPr sz="20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>
            <a:spLocks noGrp="1"/>
          </p:cNvSpPr>
          <p:nvPr>
            <p:ph type="title"/>
          </p:nvPr>
        </p:nvSpPr>
        <p:spPr>
          <a:xfrm>
            <a:off x="1116012" y="0"/>
            <a:ext cx="6551700" cy="922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Arial"/>
              <a:buNone/>
            </a:pPr>
            <a:r>
              <a:rPr lang="en-US" sz="4000"/>
              <a:t>Service Self Evaluation</a:t>
            </a:r>
          </a:p>
        </p:txBody>
      </p:sp>
      <p:sp>
        <p:nvSpPr>
          <p:cNvPr id="133" name="Shape 133"/>
          <p:cNvSpPr txBox="1">
            <a:spLocks noGrp="1"/>
          </p:cNvSpPr>
          <p:nvPr>
            <p:ph type="body" idx="1"/>
          </p:nvPr>
        </p:nvSpPr>
        <p:spPr>
          <a:xfrm>
            <a:off x="457200" y="1155700"/>
            <a:ext cx="8229600" cy="5180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2000"/>
          </a:p>
        </p:txBody>
      </p:sp>
      <p:sp>
        <p:nvSpPr>
          <p:cNvPr id="134" name="Shape 134"/>
          <p:cNvSpPr txBox="1"/>
          <p:nvPr/>
        </p:nvSpPr>
        <p:spPr>
          <a:xfrm>
            <a:off x="644650" y="1155700"/>
            <a:ext cx="7289100" cy="49176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-US" sz="1800"/>
              <a:t>Data relevant to the process of self evaluation (management and whole staff) with regard to:</a:t>
            </a:r>
          </a:p>
          <a:p>
            <a:pPr lvl="0">
              <a:spcBef>
                <a:spcPts val="0"/>
              </a:spcBef>
              <a:buNone/>
            </a:pPr>
            <a:endParaRPr sz="1800" b="1"/>
          </a:p>
          <a:p>
            <a:pPr lvl="0">
              <a:spcBef>
                <a:spcPts val="0"/>
              </a:spcBef>
              <a:buNone/>
            </a:pPr>
            <a:r>
              <a:rPr lang="en-US" sz="1800" b="1"/>
              <a:t>Quality Standards Framework</a:t>
            </a:r>
          </a:p>
          <a:p>
            <a:pPr lvl="0">
              <a:spcBef>
                <a:spcPts val="0"/>
              </a:spcBef>
              <a:buNone/>
            </a:pPr>
            <a:endParaRPr sz="1800"/>
          </a:p>
          <a:p>
            <a:pPr marL="457200" lvl="0" indent="-342900">
              <a:spcBef>
                <a:spcPts val="0"/>
              </a:spcBef>
              <a:buSzPct val="100000"/>
              <a:buAutoNum type="arabicPeriod"/>
            </a:pPr>
            <a:r>
              <a:rPr lang="en-US" sz="1800"/>
              <a:t>Outcomes</a:t>
            </a:r>
          </a:p>
          <a:p>
            <a:pPr marL="457200" lvl="0" indent="-342900">
              <a:spcBef>
                <a:spcPts val="0"/>
              </a:spcBef>
              <a:buSzPct val="100000"/>
              <a:buAutoNum type="arabicPeriod"/>
            </a:pPr>
            <a:r>
              <a:rPr lang="en-US" sz="1800"/>
              <a:t>Quality Processes</a:t>
            </a:r>
          </a:p>
          <a:p>
            <a:pPr marL="457200" lvl="0" indent="-342900">
              <a:spcBef>
                <a:spcPts val="0"/>
              </a:spcBef>
              <a:buSzPct val="100000"/>
              <a:buAutoNum type="arabicPeriod"/>
            </a:pPr>
            <a:r>
              <a:rPr lang="en-US" sz="1800"/>
              <a:t>Leadership and Management </a:t>
            </a:r>
          </a:p>
          <a:p>
            <a:pPr marL="457200" lvl="0" indent="-342900">
              <a:spcBef>
                <a:spcPts val="0"/>
              </a:spcBef>
              <a:buSzPct val="100000"/>
              <a:buAutoNum type="arabicPeriod"/>
            </a:pPr>
            <a:r>
              <a:rPr lang="en-US" sz="1800"/>
              <a:t>Quality Staff</a:t>
            </a:r>
          </a:p>
          <a:p>
            <a:pPr marL="457200" lvl="0" indent="-342900">
              <a:spcBef>
                <a:spcPts val="0"/>
              </a:spcBef>
              <a:buSzPct val="100000"/>
              <a:buAutoNum type="arabicPeriod"/>
            </a:pPr>
            <a:r>
              <a:rPr lang="en-US" sz="1800"/>
              <a:t>Partnerships and Engagement</a:t>
            </a:r>
          </a:p>
          <a:p>
            <a:pPr lvl="0">
              <a:spcBef>
                <a:spcPts val="0"/>
              </a:spcBef>
              <a:buNone/>
            </a:pPr>
            <a:endParaRPr sz="1800"/>
          </a:p>
          <a:p>
            <a:pPr lvl="0">
              <a:spcBef>
                <a:spcPts val="0"/>
              </a:spcBef>
              <a:buNone/>
            </a:pPr>
            <a:r>
              <a:rPr lang="en-US" sz="1800" b="1"/>
              <a:t>NatSIP Quality Standards (June 2016)</a:t>
            </a:r>
          </a:p>
          <a:p>
            <a:pPr lvl="0">
              <a:spcBef>
                <a:spcPts val="0"/>
              </a:spcBef>
              <a:buNone/>
            </a:pPr>
            <a:endParaRPr sz="1800"/>
          </a:p>
          <a:p>
            <a:pPr marL="457200" lvl="0" indent="-342900">
              <a:spcBef>
                <a:spcPts val="0"/>
              </a:spcBef>
              <a:buSzPct val="100000"/>
              <a:buAutoNum type="arabicPeriod"/>
            </a:pPr>
            <a:r>
              <a:rPr lang="en-US" sz="1800"/>
              <a:t>Effective identification of need</a:t>
            </a:r>
          </a:p>
          <a:p>
            <a:pPr marL="457200" lvl="0" indent="-342900">
              <a:spcBef>
                <a:spcPts val="0"/>
              </a:spcBef>
              <a:buSzPct val="100000"/>
              <a:buAutoNum type="arabicPeriod"/>
            </a:pPr>
            <a:r>
              <a:rPr lang="en-US" sz="1800"/>
              <a:t>Effectiveness in assessing and meeting the need</a:t>
            </a:r>
          </a:p>
          <a:p>
            <a:pPr marL="457200" lvl="0" indent="-342900">
              <a:spcBef>
                <a:spcPts val="0"/>
              </a:spcBef>
              <a:buSzPct val="100000"/>
              <a:buAutoNum type="arabicPeriod"/>
            </a:pPr>
            <a:r>
              <a:rPr lang="en-US" sz="1800"/>
              <a:t>Effectiveness in improving outcomes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 txBox="1">
            <a:spLocks noGrp="1"/>
          </p:cNvSpPr>
          <p:nvPr>
            <p:ph type="title"/>
          </p:nvPr>
        </p:nvSpPr>
        <p:spPr>
          <a:xfrm>
            <a:off x="1116012" y="0"/>
            <a:ext cx="6551700" cy="922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Arial"/>
              <a:buNone/>
            </a:pPr>
            <a:r>
              <a:rPr lang="en-US" sz="4000"/>
              <a:t>How do we use it?</a:t>
            </a:r>
          </a:p>
        </p:txBody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457200" y="1155700"/>
            <a:ext cx="8229600" cy="5180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en-US" sz="2000"/>
              <a:t>To demonstrate impact - narrowing the gap??</a:t>
            </a: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2000"/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en-US" sz="2000"/>
              <a:t>To allow consideration of data within County context</a:t>
            </a: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2000"/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en-US" sz="2000"/>
              <a:t>To allow scrutiny of outcomes, identifying trends</a:t>
            </a: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2000"/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en-US" sz="2000"/>
              <a:t>To inform Service Development Plans</a:t>
            </a: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2000"/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en-US" sz="2000"/>
              <a:t>To inform the SEF</a:t>
            </a: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2000"/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2000"/>
          </a:p>
        </p:txBody>
      </p:sp>
      <p:pic>
        <p:nvPicPr>
          <p:cNvPr id="141" name="Shape 141" descr="Screen Shot 2016-10-08 at 15.13.25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88674" y="3184749"/>
            <a:ext cx="1859125" cy="2622450"/>
          </a:xfrm>
          <a:prstGeom prst="rect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pic>
      <p:pic>
        <p:nvPicPr>
          <p:cNvPr id="142" name="Shape 142" descr="Screen Shot 2016-10-08 at 15.14.04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82825" y="3184750"/>
            <a:ext cx="1859125" cy="2621364"/>
          </a:xfrm>
          <a:prstGeom prst="rect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 txBox="1">
            <a:spLocks noGrp="1"/>
          </p:cNvSpPr>
          <p:nvPr>
            <p:ph type="title"/>
          </p:nvPr>
        </p:nvSpPr>
        <p:spPr>
          <a:xfrm>
            <a:off x="1116012" y="606425"/>
            <a:ext cx="5772149" cy="3921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Arimo"/>
              <a:buNone/>
            </a:pPr>
            <a:r>
              <a:rPr lang="en-US" sz="3200" b="1" i="0" u="none" strike="noStrike" cap="none"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rPr>
              <a:t/>
            </a:r>
            <a:br>
              <a:rPr lang="en-US" sz="3200" b="1" i="0" u="none" strike="noStrike" cap="none">
                <a:solidFill>
                  <a:schemeClr val="lt1"/>
                </a:solidFill>
                <a:latin typeface="Arimo"/>
                <a:ea typeface="Arimo"/>
                <a:cs typeface="Arimo"/>
                <a:sym typeface="Arimo"/>
              </a:rPr>
            </a:br>
            <a:endParaRPr lang="en-US" sz="3200" b="1" i="0" u="none" strike="noStrike" cap="none">
              <a:solidFill>
                <a:schemeClr val="lt1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148" name="Shape 148"/>
          <p:cNvSpPr txBox="1"/>
          <p:nvPr/>
        </p:nvSpPr>
        <p:spPr>
          <a:xfrm>
            <a:off x="4495800" y="5168900"/>
            <a:ext cx="1066799" cy="64135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/>
          </a:p>
        </p:txBody>
      </p:sp>
      <p:sp>
        <p:nvSpPr>
          <p:cNvPr id="149" name="Shape 149"/>
          <p:cNvSpPr txBox="1"/>
          <p:nvPr/>
        </p:nvSpPr>
        <p:spPr>
          <a:xfrm>
            <a:off x="6553200" y="3263900"/>
            <a:ext cx="1295400" cy="3667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/>
          </a:p>
        </p:txBody>
      </p:sp>
      <p:sp>
        <p:nvSpPr>
          <p:cNvPr id="150" name="Shape 150"/>
          <p:cNvSpPr txBox="1"/>
          <p:nvPr/>
        </p:nvSpPr>
        <p:spPr>
          <a:xfrm>
            <a:off x="6705600" y="3797300"/>
            <a:ext cx="1295400" cy="64135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/>
          </a:p>
        </p:txBody>
      </p:sp>
      <p:sp>
        <p:nvSpPr>
          <p:cNvPr id="151" name="Shape 151"/>
          <p:cNvSpPr txBox="1"/>
          <p:nvPr/>
        </p:nvSpPr>
        <p:spPr>
          <a:xfrm>
            <a:off x="6553200" y="2578100"/>
            <a:ext cx="1295400" cy="3667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/>
          </a:p>
        </p:txBody>
      </p:sp>
      <p:sp>
        <p:nvSpPr>
          <p:cNvPr id="152" name="Shape 152"/>
          <p:cNvSpPr txBox="1"/>
          <p:nvPr/>
        </p:nvSpPr>
        <p:spPr>
          <a:xfrm>
            <a:off x="3541037" y="6216850"/>
            <a:ext cx="2495400" cy="457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3" name="Shape 153"/>
          <p:cNvSpPr txBox="1"/>
          <p:nvPr/>
        </p:nvSpPr>
        <p:spPr>
          <a:xfrm>
            <a:off x="1088250" y="1704225"/>
            <a:ext cx="6912900" cy="3464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-US"/>
              <a:t>For more information, please contact:</a:t>
            </a:r>
          </a:p>
          <a:p>
            <a:pPr lvl="0">
              <a:spcBef>
                <a:spcPts val="0"/>
              </a:spcBef>
              <a:buNone/>
            </a:pPr>
            <a:endParaRPr/>
          </a:p>
          <a:p>
            <a:pPr lvl="0">
              <a:spcBef>
                <a:spcPts val="0"/>
              </a:spcBef>
              <a:buNone/>
            </a:pPr>
            <a:r>
              <a:rPr lang="en-US" sz="1800"/>
              <a:t>Nicola Taylor</a:t>
            </a:r>
          </a:p>
          <a:p>
            <a:pPr lvl="0">
              <a:spcBef>
                <a:spcPts val="0"/>
              </a:spcBef>
              <a:buNone/>
            </a:pPr>
            <a:r>
              <a:rPr lang="en-US" sz="1800"/>
              <a:t>Service Manager</a:t>
            </a:r>
          </a:p>
          <a:p>
            <a:pPr lvl="0">
              <a:spcBef>
                <a:spcPts val="0"/>
              </a:spcBef>
              <a:buNone/>
            </a:pPr>
            <a:r>
              <a:rPr lang="en-US" sz="1800"/>
              <a:t>Sensory Support Service</a:t>
            </a:r>
          </a:p>
          <a:p>
            <a:pPr lvl="0">
              <a:spcBef>
                <a:spcPts val="0"/>
              </a:spcBef>
              <a:buNone/>
            </a:pPr>
            <a:r>
              <a:rPr lang="en-US" sz="1800"/>
              <a:t>Riverside Centre</a:t>
            </a:r>
          </a:p>
          <a:p>
            <a:pPr lvl="0">
              <a:spcBef>
                <a:spcPts val="0"/>
              </a:spcBef>
              <a:buNone/>
            </a:pPr>
            <a:r>
              <a:rPr lang="en-US" sz="1800"/>
              <a:t>Armstrong way</a:t>
            </a:r>
          </a:p>
          <a:p>
            <a:pPr lvl="0">
              <a:spcBef>
                <a:spcPts val="0"/>
              </a:spcBef>
              <a:buNone/>
            </a:pPr>
            <a:r>
              <a:rPr lang="en-US" sz="1800"/>
              <a:t>Ashington </a:t>
            </a:r>
          </a:p>
          <a:p>
            <a:pPr lvl="0">
              <a:spcBef>
                <a:spcPts val="0"/>
              </a:spcBef>
              <a:buNone/>
            </a:pPr>
            <a:r>
              <a:rPr lang="en-US" sz="1800"/>
              <a:t>Northumberland</a:t>
            </a:r>
          </a:p>
          <a:p>
            <a:pPr lvl="0">
              <a:spcBef>
                <a:spcPts val="0"/>
              </a:spcBef>
              <a:buNone/>
            </a:pPr>
            <a:r>
              <a:rPr lang="en-US" sz="1800"/>
              <a:t>NE63 0YD</a:t>
            </a:r>
          </a:p>
          <a:p>
            <a:pPr lvl="0">
              <a:spcBef>
                <a:spcPts val="0"/>
              </a:spcBef>
              <a:buNone/>
            </a:pPr>
            <a:endParaRPr sz="1800"/>
          </a:p>
          <a:p>
            <a:pPr lvl="0">
              <a:spcBef>
                <a:spcPts val="0"/>
              </a:spcBef>
              <a:buNone/>
            </a:pPr>
            <a:r>
              <a:rPr lang="en-US" sz="1800"/>
              <a:t>T: 01670 624854</a:t>
            </a:r>
          </a:p>
          <a:p>
            <a:pPr lvl="0">
              <a:spcBef>
                <a:spcPts val="0"/>
              </a:spcBef>
              <a:buNone/>
            </a:pPr>
            <a:r>
              <a:rPr lang="en-US" sz="1800"/>
              <a:t>E: nicola.taylor@northumberland.gov.uk</a:t>
            </a:r>
          </a:p>
        </p:txBody>
      </p:sp>
      <p:sp>
        <p:nvSpPr>
          <p:cNvPr id="154" name="Shape 154"/>
          <p:cNvSpPr txBox="1"/>
          <p:nvPr/>
        </p:nvSpPr>
        <p:spPr>
          <a:xfrm>
            <a:off x="1333125" y="52900"/>
            <a:ext cx="5337900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-US" sz="4000">
                <a:solidFill>
                  <a:schemeClr val="lt1"/>
                </a:solidFill>
              </a:rPr>
              <a:t>Contact: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orporate_identity_template_0304">
  <a:themeElements>
    <a:clrScheme name="corporate_identity_template_030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orporate_identity_template_0304">
  <a:themeElements>
    <a:clrScheme name="corporate_identity_template_030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404</Words>
  <Application>Microsoft Office PowerPoint</Application>
  <PresentationFormat>On-screen Show (4:3)</PresentationFormat>
  <Paragraphs>106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Times New Roman</vt:lpstr>
      <vt:lpstr>Nunito</vt:lpstr>
      <vt:lpstr>Dancing Script</vt:lpstr>
      <vt:lpstr>Comic Sans MS</vt:lpstr>
      <vt:lpstr>Arimo</vt:lpstr>
      <vt:lpstr>corporate_identity_template_0304</vt:lpstr>
      <vt:lpstr>1_corporate_identity_template_0304</vt:lpstr>
      <vt:lpstr>INSET</vt:lpstr>
      <vt:lpstr>The world of data??</vt:lpstr>
      <vt:lpstr>The context</vt:lpstr>
      <vt:lpstr>Sources of information</vt:lpstr>
      <vt:lpstr>PowerPoint Presentation</vt:lpstr>
      <vt:lpstr>PowerPoint Presentation</vt:lpstr>
      <vt:lpstr>PowerPoint Presentation</vt:lpstr>
      <vt:lpstr>Attainment and Outcomes</vt:lpstr>
      <vt:lpstr>Service Self Evaluation</vt:lpstr>
      <vt:lpstr>How do we use it?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INSET</dc:title>
  <dc:creator>Taylor, Nicola</dc:creator>
  <cp:lastModifiedBy>Taylor, Nicola</cp:lastModifiedBy>
  <cp:revision>3</cp:revision>
  <dcterms:modified xsi:type="dcterms:W3CDTF">2016-10-21T10:54:53Z</dcterms:modified>
</cp:coreProperties>
</file>