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58"/>
  </p:notesMasterIdLst>
  <p:handoutMasterIdLst>
    <p:handoutMasterId r:id="rId59"/>
  </p:handoutMasterIdLst>
  <p:sldIdLst>
    <p:sldId id="282" r:id="rId2"/>
    <p:sldId id="368" r:id="rId3"/>
    <p:sldId id="376" r:id="rId4"/>
    <p:sldId id="395" r:id="rId5"/>
    <p:sldId id="369" r:id="rId6"/>
    <p:sldId id="351" r:id="rId7"/>
    <p:sldId id="334" r:id="rId8"/>
    <p:sldId id="330" r:id="rId9"/>
    <p:sldId id="333" r:id="rId10"/>
    <p:sldId id="332" r:id="rId11"/>
    <p:sldId id="335" r:id="rId12"/>
    <p:sldId id="364" r:id="rId13"/>
    <p:sldId id="378" r:id="rId14"/>
    <p:sldId id="365" r:id="rId15"/>
    <p:sldId id="393" r:id="rId16"/>
    <p:sldId id="372" r:id="rId17"/>
    <p:sldId id="394" r:id="rId18"/>
    <p:sldId id="373" r:id="rId19"/>
    <p:sldId id="374" r:id="rId20"/>
    <p:sldId id="375" r:id="rId21"/>
    <p:sldId id="383" r:id="rId22"/>
    <p:sldId id="384" r:id="rId23"/>
    <p:sldId id="385" r:id="rId24"/>
    <p:sldId id="339" r:id="rId25"/>
    <p:sldId id="367" r:id="rId26"/>
    <p:sldId id="277" r:id="rId27"/>
    <p:sldId id="299" r:id="rId28"/>
    <p:sldId id="379" r:id="rId29"/>
    <p:sldId id="386" r:id="rId30"/>
    <p:sldId id="380" r:id="rId31"/>
    <p:sldId id="341" r:id="rId32"/>
    <p:sldId id="398" r:id="rId33"/>
    <p:sldId id="387" r:id="rId34"/>
    <p:sldId id="342" r:id="rId35"/>
    <p:sldId id="388" r:id="rId36"/>
    <p:sldId id="396" r:id="rId37"/>
    <p:sldId id="389" r:id="rId38"/>
    <p:sldId id="390" r:id="rId39"/>
    <p:sldId id="391" r:id="rId40"/>
    <p:sldId id="400" r:id="rId41"/>
    <p:sldId id="401" r:id="rId42"/>
    <p:sldId id="402" r:id="rId43"/>
    <p:sldId id="403" r:id="rId44"/>
    <p:sldId id="404" r:id="rId45"/>
    <p:sldId id="416" r:id="rId46"/>
    <p:sldId id="406" r:id="rId47"/>
    <p:sldId id="407" r:id="rId48"/>
    <p:sldId id="408" r:id="rId49"/>
    <p:sldId id="414" r:id="rId50"/>
    <p:sldId id="415" r:id="rId51"/>
    <p:sldId id="409" r:id="rId52"/>
    <p:sldId id="410" r:id="rId53"/>
    <p:sldId id="411" r:id="rId54"/>
    <p:sldId id="412" r:id="rId55"/>
    <p:sldId id="413" r:id="rId56"/>
    <p:sldId id="392" r:id="rId57"/>
  </p:sldIdLst>
  <p:sldSz cx="9144000" cy="6858000" type="screen4x3"/>
  <p:notesSz cx="6805613" cy="9944100"/>
  <p:defaultTextStyle>
    <a:defPPr>
      <a:defRPr lang="en-US"/>
    </a:defPPr>
    <a:lvl1pPr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2pPr>
    <a:lvl3pPr marL="9144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3pPr>
    <a:lvl4pPr marL="13716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4pPr>
    <a:lvl5pPr marL="18288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5pPr>
    <a:lvl6pPr marL="22860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6pPr>
    <a:lvl7pPr marL="27432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7pPr>
    <a:lvl8pPr marL="32004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8pPr>
    <a:lvl9pPr marL="36576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2787"/>
    <p:restoredTop sz="90929"/>
  </p:normalViewPr>
  <p:slideViewPr>
    <p:cSldViewPr>
      <p:cViewPr>
        <p:scale>
          <a:sx n="66" d="100"/>
          <a:sy n="66" d="100"/>
        </p:scale>
        <p:origin x="-2214" y="-1116"/>
      </p:cViewPr>
      <p:guideLst>
        <p:guide orient="horz" pos="1434"/>
        <p:guide pos="204"/>
      </p:guideLst>
    </p:cSldViewPr>
  </p:slideViewPr>
  <p:notesTextViewPr>
    <p:cViewPr>
      <p:scale>
        <a:sx n="100" d="100"/>
        <a:sy n="100" d="100"/>
      </p:scale>
      <p:origin x="0" y="0"/>
    </p:cViewPr>
  </p:notesTextViewPr>
  <p:sorterViewPr>
    <p:cViewPr>
      <p:scale>
        <a:sx n="100" d="100"/>
        <a:sy n="100" d="100"/>
      </p:scale>
      <p:origin x="0" y="5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7205"/>
          </a:xfrm>
          <a:prstGeom prst="rect">
            <a:avLst/>
          </a:prstGeom>
        </p:spPr>
        <p:txBody>
          <a:bodyPr vert="horz" lIns="91138" tIns="45569" rIns="91138" bIns="45569" rtlCol="0"/>
          <a:lstStyle>
            <a:lvl1pPr algn="l">
              <a:defRPr sz="1200"/>
            </a:lvl1pPr>
          </a:lstStyle>
          <a:p>
            <a:endParaRPr lang="en-US" dirty="0"/>
          </a:p>
        </p:txBody>
      </p:sp>
      <p:sp>
        <p:nvSpPr>
          <p:cNvPr id="3" name="Date Placeholder 2"/>
          <p:cNvSpPr>
            <a:spLocks noGrp="1"/>
          </p:cNvSpPr>
          <p:nvPr>
            <p:ph type="dt" sz="quarter" idx="1"/>
          </p:nvPr>
        </p:nvSpPr>
        <p:spPr>
          <a:xfrm>
            <a:off x="3854939" y="0"/>
            <a:ext cx="2949099" cy="497205"/>
          </a:xfrm>
          <a:prstGeom prst="rect">
            <a:avLst/>
          </a:prstGeom>
        </p:spPr>
        <p:txBody>
          <a:bodyPr vert="horz" lIns="91138" tIns="45569" rIns="91138" bIns="45569" rtlCol="0"/>
          <a:lstStyle>
            <a:lvl1pPr algn="r">
              <a:defRPr sz="1200"/>
            </a:lvl1pPr>
          </a:lstStyle>
          <a:p>
            <a:fld id="{8F84A415-ED1C-E04D-B7C7-85A00DC614DF}" type="datetimeFigureOut">
              <a:rPr lang="en-US" smtClean="0"/>
              <a:pPr/>
              <a:t>10/18/2016</a:t>
            </a:fld>
            <a:endParaRPr lang="en-US" dirty="0"/>
          </a:p>
        </p:txBody>
      </p:sp>
      <p:sp>
        <p:nvSpPr>
          <p:cNvPr id="4" name="Footer Placeholder 3"/>
          <p:cNvSpPr>
            <a:spLocks noGrp="1"/>
          </p:cNvSpPr>
          <p:nvPr>
            <p:ph type="ftr" sz="quarter" idx="2"/>
          </p:nvPr>
        </p:nvSpPr>
        <p:spPr>
          <a:xfrm>
            <a:off x="0" y="9445169"/>
            <a:ext cx="2949099" cy="497205"/>
          </a:xfrm>
          <a:prstGeom prst="rect">
            <a:avLst/>
          </a:prstGeom>
        </p:spPr>
        <p:txBody>
          <a:bodyPr vert="horz" lIns="91138" tIns="45569" rIns="91138" bIns="4556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54939" y="9445169"/>
            <a:ext cx="2949099" cy="497205"/>
          </a:xfrm>
          <a:prstGeom prst="rect">
            <a:avLst/>
          </a:prstGeom>
        </p:spPr>
        <p:txBody>
          <a:bodyPr vert="horz" lIns="91138" tIns="45569" rIns="91138" bIns="45569" rtlCol="0" anchor="b"/>
          <a:lstStyle>
            <a:lvl1pPr algn="r">
              <a:defRPr sz="1200"/>
            </a:lvl1pPr>
          </a:lstStyle>
          <a:p>
            <a:fld id="{3D9FAB58-3CE0-794F-B196-A923FE5D95EF}" type="slidenum">
              <a:rPr lang="en-US" smtClean="0"/>
              <a:pPr/>
              <a:t>‹#›</a:t>
            </a:fld>
            <a:endParaRPr lang="en-US" dirty="0"/>
          </a:p>
        </p:txBody>
      </p:sp>
    </p:spTree>
    <p:extLst>
      <p:ext uri="{BB962C8B-B14F-4D97-AF65-F5344CB8AC3E}">
        <p14:creationId xmlns:p14="http://schemas.microsoft.com/office/powerpoint/2010/main" val="14618511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7205"/>
          </a:xfrm>
          <a:prstGeom prst="rect">
            <a:avLst/>
          </a:prstGeom>
        </p:spPr>
        <p:txBody>
          <a:bodyPr vert="horz" lIns="91138" tIns="45569" rIns="91138" bIns="45569" rtlCol="0"/>
          <a:lstStyle>
            <a:lvl1pPr algn="l">
              <a:defRPr sz="1200"/>
            </a:lvl1pPr>
          </a:lstStyle>
          <a:p>
            <a:endParaRPr lang="en-US" dirty="0"/>
          </a:p>
        </p:txBody>
      </p:sp>
      <p:sp>
        <p:nvSpPr>
          <p:cNvPr id="3" name="Date Placeholder 2"/>
          <p:cNvSpPr>
            <a:spLocks noGrp="1"/>
          </p:cNvSpPr>
          <p:nvPr>
            <p:ph type="dt" idx="1"/>
          </p:nvPr>
        </p:nvSpPr>
        <p:spPr>
          <a:xfrm>
            <a:off x="3854939" y="0"/>
            <a:ext cx="2949099" cy="497205"/>
          </a:xfrm>
          <a:prstGeom prst="rect">
            <a:avLst/>
          </a:prstGeom>
        </p:spPr>
        <p:txBody>
          <a:bodyPr vert="horz" lIns="91138" tIns="45569" rIns="91138" bIns="45569" rtlCol="0"/>
          <a:lstStyle>
            <a:lvl1pPr algn="r">
              <a:defRPr sz="1200"/>
            </a:lvl1pPr>
          </a:lstStyle>
          <a:p>
            <a:fld id="{2B06CD65-0052-A748-ABD9-E18F4F72E200}" type="datetimeFigureOut">
              <a:rPr lang="en-US" smtClean="0"/>
              <a:pPr/>
              <a:t>10/18/2016</a:t>
            </a:fld>
            <a:endParaRPr lang="en-US" dirty="0"/>
          </a:p>
        </p:txBody>
      </p:sp>
      <p:sp>
        <p:nvSpPr>
          <p:cNvPr id="4" name="Slide Image Placeholder 3"/>
          <p:cNvSpPr>
            <a:spLocks noGrp="1" noRot="1" noChangeAspect="1"/>
          </p:cNvSpPr>
          <p:nvPr>
            <p:ph type="sldImg" idx="2"/>
          </p:nvPr>
        </p:nvSpPr>
        <p:spPr>
          <a:xfrm>
            <a:off x="917575" y="746125"/>
            <a:ext cx="4970463" cy="3729038"/>
          </a:xfrm>
          <a:prstGeom prst="rect">
            <a:avLst/>
          </a:prstGeom>
          <a:noFill/>
          <a:ln w="12700">
            <a:solidFill>
              <a:prstClr val="black"/>
            </a:solidFill>
          </a:ln>
        </p:spPr>
        <p:txBody>
          <a:bodyPr vert="horz" lIns="91138" tIns="45569" rIns="91138" bIns="45569" rtlCol="0" anchor="ctr"/>
          <a:lstStyle/>
          <a:p>
            <a:endParaRPr lang="en-US" dirty="0"/>
          </a:p>
        </p:txBody>
      </p:sp>
      <p:sp>
        <p:nvSpPr>
          <p:cNvPr id="5" name="Notes Placeholder 4"/>
          <p:cNvSpPr>
            <a:spLocks noGrp="1"/>
          </p:cNvSpPr>
          <p:nvPr>
            <p:ph type="body" sz="quarter" idx="3"/>
          </p:nvPr>
        </p:nvSpPr>
        <p:spPr>
          <a:xfrm>
            <a:off x="680562" y="4723448"/>
            <a:ext cx="5444490" cy="4474845"/>
          </a:xfrm>
          <a:prstGeom prst="rect">
            <a:avLst/>
          </a:prstGeom>
        </p:spPr>
        <p:txBody>
          <a:bodyPr vert="horz" lIns="91138" tIns="45569" rIns="91138" bIns="45569"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45169"/>
            <a:ext cx="2949099" cy="497205"/>
          </a:xfrm>
          <a:prstGeom prst="rect">
            <a:avLst/>
          </a:prstGeom>
        </p:spPr>
        <p:txBody>
          <a:bodyPr vert="horz" lIns="91138" tIns="45569" rIns="91138" bIns="4556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69"/>
            <a:ext cx="2949099" cy="497205"/>
          </a:xfrm>
          <a:prstGeom prst="rect">
            <a:avLst/>
          </a:prstGeom>
        </p:spPr>
        <p:txBody>
          <a:bodyPr vert="horz" lIns="91138" tIns="45569" rIns="91138" bIns="45569" rtlCol="0" anchor="b"/>
          <a:lstStyle>
            <a:lvl1pPr algn="r">
              <a:defRPr sz="1200"/>
            </a:lvl1pPr>
          </a:lstStyle>
          <a:p>
            <a:fld id="{A6E30364-1EC5-4C4A-B73A-092E241CA3BF}" type="slidenum">
              <a:rPr lang="en-US" smtClean="0"/>
              <a:pPr/>
              <a:t>‹#›</a:t>
            </a:fld>
            <a:endParaRPr lang="en-US" dirty="0"/>
          </a:p>
        </p:txBody>
      </p:sp>
    </p:spTree>
    <p:extLst>
      <p:ext uri="{BB962C8B-B14F-4D97-AF65-F5344CB8AC3E}">
        <p14:creationId xmlns:p14="http://schemas.microsoft.com/office/powerpoint/2010/main" val="13023478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NDCSLuton-85.jpg"/>
          <p:cNvPicPr>
            <a:picLocks noChangeAspect="1"/>
          </p:cNvPicPr>
          <p:nvPr userDrawn="1"/>
        </p:nvPicPr>
        <p:blipFill>
          <a:blip r:embed="rId2"/>
          <a:srcRect t="4184"/>
          <a:stretch>
            <a:fillRect/>
          </a:stretch>
        </p:blipFill>
        <p:spPr>
          <a:xfrm>
            <a:off x="5116865" y="2362200"/>
            <a:ext cx="4027167" cy="4474860"/>
          </a:xfrm>
          <a:prstGeom prst="rect">
            <a:avLst/>
          </a:prstGeom>
        </p:spPr>
      </p:pic>
      <p:sp>
        <p:nvSpPr>
          <p:cNvPr id="2" name="Title 1"/>
          <p:cNvSpPr>
            <a:spLocks noGrp="1"/>
          </p:cNvSpPr>
          <p:nvPr>
            <p:ph type="ctrTitle"/>
          </p:nvPr>
        </p:nvSpPr>
        <p:spPr>
          <a:xfrm>
            <a:off x="306000" y="2041200"/>
            <a:ext cx="7772400" cy="885600"/>
          </a:xfrm>
        </p:spPr>
        <p:txBody>
          <a:bodyPr/>
          <a:lstStyle>
            <a:lvl1pPr>
              <a:defRPr b="1"/>
            </a:lvl1pPr>
          </a:lstStyle>
          <a:p>
            <a:r>
              <a:rPr lang="en-US" smtClean="0"/>
              <a:t>Click to edit Master title style</a:t>
            </a:r>
            <a:endParaRPr lang="en-US" dirty="0"/>
          </a:p>
        </p:txBody>
      </p:sp>
      <p:sp>
        <p:nvSpPr>
          <p:cNvPr id="3" name="Subtitle 2"/>
          <p:cNvSpPr>
            <a:spLocks noGrp="1"/>
          </p:cNvSpPr>
          <p:nvPr>
            <p:ph type="subTitle" idx="1"/>
          </p:nvPr>
        </p:nvSpPr>
        <p:spPr>
          <a:xfrm>
            <a:off x="306000" y="3049200"/>
            <a:ext cx="6400800" cy="1904400"/>
          </a:xfrm>
        </p:spPr>
        <p:txBody>
          <a:bodyPr/>
          <a:lstStyle>
            <a:lvl1pPr marL="0" indent="0" algn="l">
              <a:buNone/>
              <a:defRPr>
                <a:solidFill>
                  <a:srgbClr val="46829E"/>
                </a:solidFill>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323850" y="6237312"/>
            <a:ext cx="1905000" cy="457200"/>
          </a:xfrm>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8E463DE4-1A24-E445-BAC1-81E49EB2F69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0456"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smtClean="0"/>
            </a:lvl1pPr>
          </a:lstStyle>
          <a:p>
            <a:fld id="{A2BF8733-7B1D-EB44-8708-7A63E3D7976D}"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smtClean="0"/>
            </a:lvl1pPr>
          </a:lstStyle>
          <a:p>
            <a:fld id="{CAF2DBC0-F498-4E4F-A7F3-850B3D27F100}"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1920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smtClean="0"/>
            </a:lvl1pPr>
          </a:lstStyle>
          <a:p>
            <a:fld id="{0D9FB6B0-0680-6040-A466-2931344328A7}"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smtClean="0"/>
            </a:lvl1pPr>
          </a:lstStyle>
          <a:p>
            <a:fld id="{93C62C85-4429-8043-8191-A150764F243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dirty="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n-US" dirty="0"/>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n-US"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3C9FE05C-79FB-6946-B5F5-B6EDA78D89A6}" type="slidenum">
              <a:rPr lang="en-US" smtClean="0"/>
              <a:pPr/>
              <a:t>‹#›</a:t>
            </a:fld>
            <a:endParaRPr lang="en-US" dirty="0"/>
          </a:p>
        </p:txBody>
      </p:sp>
      <p:pic>
        <p:nvPicPr>
          <p:cNvPr id="7" name="Picture 5" descr="NDCS logo powerpoint CMYK"/>
          <p:cNvPicPr>
            <a:picLocks noChangeAspect="1" noChangeArrowheads="1"/>
          </p:cNvPicPr>
          <p:nvPr/>
        </p:nvPicPr>
        <p:blipFill>
          <a:blip r:embed="rId7"/>
          <a:srcRect/>
          <a:stretch>
            <a:fillRect/>
          </a:stretch>
        </p:blipFill>
        <p:spPr bwMode="auto">
          <a:xfrm>
            <a:off x="70485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 id="2147483666" r:id="rId4"/>
    <p:sldLayoutId id="2147483667" r:id="rId5"/>
  </p:sldLayoutIdLst>
  <p:hf hdr="0" ftr="0" dt="0"/>
  <p:txStyles>
    <p:titleStyle>
      <a:lvl1pPr algn="l" rtl="0" eaLnBrk="1" fontAlgn="base" hangingPunct="1">
        <a:spcBef>
          <a:spcPct val="0"/>
        </a:spcBef>
        <a:spcAft>
          <a:spcPct val="0"/>
        </a:spcAft>
        <a:defRPr sz="4400" b="1">
          <a:solidFill>
            <a:srgbClr val="595888"/>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5pPr>
      <a:lvl6pPr marL="4572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6pPr>
      <a:lvl7pPr marL="9144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7pPr>
      <a:lvl8pPr marL="13716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8pPr>
      <a:lvl9pPr marL="1828800" algn="ctr" rtl="0" eaLnBrk="1" fontAlgn="base" hangingPunct="1">
        <a:spcBef>
          <a:spcPct val="0"/>
        </a:spcBef>
        <a:spcAft>
          <a:spcPct val="0"/>
        </a:spcAft>
        <a:defRPr sz="4400">
          <a:solidFill>
            <a:schemeClr val="tx2"/>
          </a:solidFill>
          <a:latin typeface="Arial" pitchFamily="-107" charset="0"/>
          <a:ea typeface="ＭＳ Ｐゴシック" pitchFamily="-107" charset="-128"/>
          <a:cs typeface="ＭＳ Ｐゴシック" pitchFamily="-107"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bit.ly/29I1fma"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187993" y="3068960"/>
            <a:ext cx="4632479" cy="3240360"/>
          </a:xfrm>
        </p:spPr>
      </p:pic>
      <p:sp>
        <p:nvSpPr>
          <p:cNvPr id="4" name="Title 3"/>
          <p:cNvSpPr>
            <a:spLocks noGrp="1"/>
          </p:cNvSpPr>
          <p:nvPr>
            <p:ph type="title"/>
          </p:nvPr>
        </p:nvSpPr>
        <p:spPr>
          <a:xfrm>
            <a:off x="467544" y="476672"/>
            <a:ext cx="6840760" cy="1143000"/>
          </a:xfrm>
        </p:spPr>
        <p:txBody>
          <a:bodyPr/>
          <a:lstStyle/>
          <a:p>
            <a:r>
              <a:rPr lang="en-GB" sz="4000" dirty="0" smtClean="0"/>
              <a:t>NatSIP HoSS Conference October 2016</a:t>
            </a:r>
            <a:endParaRPr lang="en-GB" sz="4000" dirty="0"/>
          </a:p>
        </p:txBody>
      </p:sp>
      <p:sp>
        <p:nvSpPr>
          <p:cNvPr id="5" name="Content Placeholder 4"/>
          <p:cNvSpPr>
            <a:spLocks noGrp="1"/>
          </p:cNvSpPr>
          <p:nvPr>
            <p:ph sz="half" idx="1"/>
          </p:nvPr>
        </p:nvSpPr>
        <p:spPr>
          <a:xfrm>
            <a:off x="543744" y="2202160"/>
            <a:ext cx="4892352" cy="3819128"/>
          </a:xfrm>
        </p:spPr>
        <p:txBody>
          <a:bodyPr/>
          <a:lstStyle/>
          <a:p>
            <a:pPr marL="0" indent="0">
              <a:buNone/>
            </a:pPr>
            <a:r>
              <a:rPr lang="en-GB" sz="4000" b="1" dirty="0" smtClean="0"/>
              <a:t>Funding Changes and SI Services</a:t>
            </a:r>
            <a:endParaRPr lang="en-GB" sz="3200" b="1" dirty="0" smtClean="0"/>
          </a:p>
          <a:p>
            <a:pPr marL="0" indent="0">
              <a:buNone/>
            </a:pPr>
            <a:endParaRPr lang="en-GB" sz="3200" dirty="0" smtClean="0"/>
          </a:p>
          <a:p>
            <a:pPr marL="0" indent="0">
              <a:buNone/>
            </a:pPr>
            <a:r>
              <a:rPr lang="en-GB" sz="3200" dirty="0" smtClean="0"/>
              <a:t>Brian Gale</a:t>
            </a:r>
          </a:p>
          <a:p>
            <a:pPr marL="0" indent="0">
              <a:buNone/>
            </a:pPr>
            <a:r>
              <a:rPr lang="en-GB" sz="3200" dirty="0" smtClean="0"/>
              <a:t>Director of Policy and Campaigns</a:t>
            </a:r>
          </a:p>
        </p:txBody>
      </p:sp>
      <p:sp>
        <p:nvSpPr>
          <p:cNvPr id="2" name="Slide Number Placeholder 1"/>
          <p:cNvSpPr>
            <a:spLocks noGrp="1"/>
          </p:cNvSpPr>
          <p:nvPr>
            <p:ph type="sldNum" sz="quarter" idx="12"/>
          </p:nvPr>
        </p:nvSpPr>
        <p:spPr/>
        <p:txBody>
          <a:bodyPr/>
          <a:lstStyle/>
          <a:p>
            <a:fld id="{CAF2DBC0-F498-4E4F-A7F3-850B3D27F100}" type="slidenum">
              <a:rPr lang="en-US" smtClean="0"/>
              <a:pPr/>
              <a:t>1</a:t>
            </a:fld>
            <a:endParaRPr lang="en-US" dirty="0"/>
          </a:p>
        </p:txBody>
      </p:sp>
    </p:spTree>
    <p:extLst>
      <p:ext uri="{BB962C8B-B14F-4D97-AF65-F5344CB8AC3E}">
        <p14:creationId xmlns:p14="http://schemas.microsoft.com/office/powerpoint/2010/main" val="27947829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476672"/>
            <a:ext cx="6190456" cy="1143000"/>
          </a:xfrm>
        </p:spPr>
        <p:txBody>
          <a:bodyPr/>
          <a:lstStyle/>
          <a:p>
            <a:r>
              <a:rPr lang="en-GB" dirty="0" smtClean="0"/>
              <a:t>Currently</a:t>
            </a:r>
            <a:endParaRPr lang="en-GB" dirty="0"/>
          </a:p>
        </p:txBody>
      </p:sp>
      <p:sp>
        <p:nvSpPr>
          <p:cNvPr id="7" name="Content Placeholder 6"/>
          <p:cNvSpPr>
            <a:spLocks noGrp="1"/>
          </p:cNvSpPr>
          <p:nvPr>
            <p:ph idx="1"/>
          </p:nvPr>
        </p:nvSpPr>
        <p:spPr>
          <a:xfrm>
            <a:off x="685800" y="1628800"/>
            <a:ext cx="7772400" cy="5040560"/>
          </a:xfrm>
        </p:spPr>
        <p:txBody>
          <a:bodyPr/>
          <a:lstStyle/>
          <a:p>
            <a:pPr marL="0" indent="0">
              <a:spcBef>
                <a:spcPts val="0"/>
              </a:spcBef>
              <a:spcAft>
                <a:spcPts val="600"/>
              </a:spcAft>
              <a:buNone/>
            </a:pPr>
            <a:r>
              <a:rPr lang="en-GB" sz="3600" b="1" dirty="0" smtClean="0"/>
              <a:t>Dedicated Schools Grant with 3 blocks:</a:t>
            </a:r>
          </a:p>
          <a:p>
            <a:pPr>
              <a:spcBef>
                <a:spcPts val="0"/>
              </a:spcBef>
              <a:spcAft>
                <a:spcPts val="1800"/>
              </a:spcAft>
            </a:pPr>
            <a:r>
              <a:rPr lang="en-GB" sz="3600" dirty="0" smtClean="0"/>
              <a:t>Early Years Block: £2,742 million</a:t>
            </a:r>
          </a:p>
          <a:p>
            <a:pPr>
              <a:spcBef>
                <a:spcPts val="0"/>
              </a:spcBef>
              <a:spcAft>
                <a:spcPts val="1800"/>
              </a:spcAft>
            </a:pPr>
            <a:r>
              <a:rPr lang="en-GB" sz="3600" dirty="0" smtClean="0"/>
              <a:t>Schools Block - funding delegated to schools: £32,650 million</a:t>
            </a:r>
          </a:p>
          <a:p>
            <a:pPr>
              <a:spcBef>
                <a:spcPts val="0"/>
              </a:spcBef>
              <a:spcAft>
                <a:spcPts val="1800"/>
              </a:spcAft>
            </a:pPr>
            <a:r>
              <a:rPr lang="en-GB" sz="3600" dirty="0" smtClean="0"/>
              <a:t>High Needs Block: £5,300 million</a:t>
            </a:r>
          </a:p>
          <a:p>
            <a:pPr marL="0" indent="0">
              <a:spcBef>
                <a:spcPts val="0"/>
              </a:spcBef>
              <a:spcAft>
                <a:spcPts val="1800"/>
              </a:spcAft>
              <a:buNone/>
            </a:pPr>
            <a:r>
              <a:rPr lang="en-GB" dirty="0" smtClean="0">
                <a:solidFill>
                  <a:srgbClr val="FF0000"/>
                </a:solidFill>
              </a:rPr>
              <a:t>(Also the Education Support Grant outside the DSG)</a:t>
            </a:r>
          </a:p>
          <a:p>
            <a:pPr>
              <a:spcBef>
                <a:spcPts val="0"/>
              </a:spcBef>
              <a:spcAft>
                <a:spcPts val="1800"/>
              </a:spcAft>
            </a:pPr>
            <a:endParaRPr lang="en-GB" sz="2800" dirty="0" smtClean="0"/>
          </a:p>
          <a:p>
            <a:pPr marL="0" indent="0">
              <a:buNone/>
            </a:pPr>
            <a:endParaRPr lang="en-GB" sz="3000" dirty="0"/>
          </a:p>
          <a:p>
            <a:pPr marL="0" indent="0">
              <a:buNone/>
            </a:pPr>
            <a:endParaRPr lang="en-GB" dirty="0"/>
          </a:p>
        </p:txBody>
      </p:sp>
      <p:sp>
        <p:nvSpPr>
          <p:cNvPr id="5" name="Slide Number Placeholder 4"/>
          <p:cNvSpPr>
            <a:spLocks noGrp="1"/>
          </p:cNvSpPr>
          <p:nvPr>
            <p:ph type="sldNum" sz="quarter" idx="12"/>
          </p:nvPr>
        </p:nvSpPr>
        <p:spPr/>
        <p:txBody>
          <a:bodyPr/>
          <a:lstStyle/>
          <a:p>
            <a:fld id="{CAF2DBC0-F498-4E4F-A7F3-850B3D27F100}" type="slidenum">
              <a:rPr lang="en-US" smtClean="0"/>
              <a:pPr/>
              <a:t>2</a:t>
            </a:fld>
            <a:endParaRPr lang="en-US" dirty="0"/>
          </a:p>
        </p:txBody>
      </p:sp>
    </p:spTree>
    <p:extLst>
      <p:ext uri="{BB962C8B-B14F-4D97-AF65-F5344CB8AC3E}">
        <p14:creationId xmlns:p14="http://schemas.microsoft.com/office/powerpoint/2010/main" val="40328732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HNB pays for</a:t>
            </a:r>
            <a:endParaRPr lang="en-GB" dirty="0"/>
          </a:p>
        </p:txBody>
      </p:sp>
      <p:sp>
        <p:nvSpPr>
          <p:cNvPr id="3" name="Content Placeholder 2"/>
          <p:cNvSpPr>
            <a:spLocks noGrp="1"/>
          </p:cNvSpPr>
          <p:nvPr>
            <p:ph idx="1"/>
          </p:nvPr>
        </p:nvSpPr>
        <p:spPr>
          <a:xfrm>
            <a:off x="685800" y="1916832"/>
            <a:ext cx="7772400" cy="4114800"/>
          </a:xfrm>
        </p:spPr>
        <p:txBody>
          <a:bodyPr/>
          <a:lstStyle/>
          <a:p>
            <a:r>
              <a:rPr lang="en-GB" dirty="0" smtClean="0"/>
              <a:t>SEN support services, e.g. ToD</a:t>
            </a:r>
          </a:p>
          <a:p>
            <a:r>
              <a:rPr lang="en-GB" dirty="0" smtClean="0"/>
              <a:t>Special schools and resourced provision, </a:t>
            </a:r>
          </a:p>
          <a:p>
            <a:r>
              <a:rPr lang="en-GB" dirty="0" smtClean="0"/>
              <a:t>Alternative provision, </a:t>
            </a:r>
          </a:p>
          <a:p>
            <a:r>
              <a:rPr lang="en-GB" dirty="0" smtClean="0"/>
              <a:t>Top up payments for children 0-16</a:t>
            </a:r>
          </a:p>
          <a:p>
            <a:r>
              <a:rPr lang="en-GB" dirty="0" smtClean="0"/>
              <a:t>Post 16 HN students</a:t>
            </a:r>
          </a:p>
          <a:p>
            <a:r>
              <a:rPr lang="en-GB" dirty="0" smtClean="0">
                <a:solidFill>
                  <a:srgbClr val="FF0000"/>
                </a:solidFill>
              </a:rPr>
              <a:t>HN = additional provision required cost more than £6,000</a:t>
            </a:r>
          </a:p>
          <a:p>
            <a:pPr marL="0" indent="0">
              <a:buNone/>
            </a:pPr>
            <a:endParaRPr lang="en-GB" b="1"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a:t>
            </a:fld>
            <a:endParaRPr lang="en-US" dirty="0"/>
          </a:p>
        </p:txBody>
      </p:sp>
    </p:spTree>
    <p:extLst>
      <p:ext uri="{BB962C8B-B14F-4D97-AF65-F5344CB8AC3E}">
        <p14:creationId xmlns:p14="http://schemas.microsoft.com/office/powerpoint/2010/main" val="35408151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76672"/>
            <a:ext cx="6192000" cy="1143000"/>
          </a:xfrm>
        </p:spPr>
        <p:txBody>
          <a:bodyPr/>
          <a:lstStyle/>
          <a:p>
            <a:r>
              <a:rPr lang="en-GB" dirty="0" smtClean="0"/>
              <a:t>Pay attention</a:t>
            </a:r>
            <a:endParaRPr lang="en-GB" dirty="0"/>
          </a:p>
        </p:txBody>
      </p:sp>
      <p:sp>
        <p:nvSpPr>
          <p:cNvPr id="6" name="Content Placeholder 5"/>
          <p:cNvSpPr>
            <a:spLocks noGrp="1"/>
          </p:cNvSpPr>
          <p:nvPr>
            <p:ph sz="half" idx="1"/>
          </p:nvPr>
        </p:nvSpPr>
        <p:spPr>
          <a:xfrm>
            <a:off x="685800" y="1772816"/>
            <a:ext cx="4894312" cy="4608512"/>
          </a:xfrm>
        </p:spPr>
        <p:txBody>
          <a:bodyPr/>
          <a:lstStyle/>
          <a:p>
            <a:pPr marL="0" indent="0">
              <a:buNone/>
            </a:pPr>
            <a:r>
              <a:rPr lang="en-GB" sz="3200" dirty="0" smtClean="0"/>
              <a:t>When the DfE established the HNB in 2012/13 all of the funding for support services was transferred into the HNB to support children with and without statutory plans.</a:t>
            </a:r>
          </a:p>
          <a:p>
            <a:pPr marL="0" indent="0">
              <a:buNone/>
            </a:pPr>
            <a:r>
              <a:rPr lang="en-GB" sz="3200" dirty="0" smtClean="0"/>
              <a:t>LAs cannot claim schools are double funded</a:t>
            </a:r>
          </a:p>
          <a:p>
            <a:pPr marL="0" indent="0">
              <a:buNone/>
            </a:pPr>
            <a:endParaRPr lang="en-GB" dirty="0"/>
          </a:p>
        </p:txBody>
      </p:sp>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590253" y="1844825"/>
            <a:ext cx="3315989" cy="3960440"/>
          </a:xfrm>
        </p:spPr>
      </p:pic>
      <p:sp>
        <p:nvSpPr>
          <p:cNvPr id="4" name="Slide Number Placeholder 3"/>
          <p:cNvSpPr>
            <a:spLocks noGrp="1"/>
          </p:cNvSpPr>
          <p:nvPr>
            <p:ph type="sldNum" sz="quarter" idx="12"/>
          </p:nvPr>
        </p:nvSpPr>
        <p:spPr/>
        <p:txBody>
          <a:bodyPr/>
          <a:lstStyle/>
          <a:p>
            <a:fld id="{A2BF8733-7B1D-EB44-8708-7A63E3D7976D}" type="slidenum">
              <a:rPr lang="en-US" smtClean="0"/>
              <a:pPr/>
              <a:t>4</a:t>
            </a:fld>
            <a:endParaRPr lang="en-US" dirty="0"/>
          </a:p>
        </p:txBody>
      </p:sp>
    </p:spTree>
    <p:extLst>
      <p:ext uri="{BB962C8B-B14F-4D97-AF65-F5344CB8AC3E}">
        <p14:creationId xmlns:p14="http://schemas.microsoft.com/office/powerpoint/2010/main" val="41487588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85800" y="485800"/>
            <a:ext cx="6190456" cy="1143000"/>
          </a:xfrm>
        </p:spPr>
        <p:txBody>
          <a:bodyPr/>
          <a:lstStyle/>
          <a:p>
            <a:r>
              <a:rPr lang="en-GB" dirty="0" smtClean="0"/>
              <a:t>Currently</a:t>
            </a:r>
            <a:endParaRPr lang="en-GB" dirty="0"/>
          </a:p>
        </p:txBody>
      </p:sp>
      <p:sp>
        <p:nvSpPr>
          <p:cNvPr id="7" name="Content Placeholder 6"/>
          <p:cNvSpPr>
            <a:spLocks noGrp="1"/>
          </p:cNvSpPr>
          <p:nvPr>
            <p:ph idx="1"/>
          </p:nvPr>
        </p:nvSpPr>
        <p:spPr>
          <a:xfrm>
            <a:off x="685800" y="1916832"/>
            <a:ext cx="7772400" cy="4680520"/>
          </a:xfrm>
        </p:spPr>
        <p:txBody>
          <a:bodyPr/>
          <a:lstStyle/>
          <a:p>
            <a:pPr marL="342000" indent="-342000">
              <a:spcBef>
                <a:spcPts val="0"/>
              </a:spcBef>
              <a:spcAft>
                <a:spcPts val="1800"/>
              </a:spcAft>
            </a:pPr>
            <a:r>
              <a:rPr lang="en-GB" dirty="0" smtClean="0"/>
              <a:t>The allocation of the 3 blocks to LAs is based on historic spend rather than need.</a:t>
            </a:r>
          </a:p>
          <a:p>
            <a:pPr marL="342000" indent="-342000">
              <a:spcBef>
                <a:spcPts val="0"/>
              </a:spcBef>
              <a:spcAft>
                <a:spcPts val="1800"/>
              </a:spcAft>
            </a:pPr>
            <a:r>
              <a:rPr lang="en-GB" dirty="0" smtClean="0"/>
              <a:t>DSG is ring fenced but LAs can move money between the 3 blocks</a:t>
            </a:r>
          </a:p>
          <a:p>
            <a:pPr marL="342000" indent="-342000">
              <a:spcBef>
                <a:spcPts val="0"/>
              </a:spcBef>
              <a:spcAft>
                <a:spcPts val="1800"/>
              </a:spcAft>
            </a:pPr>
            <a:r>
              <a:rPr lang="en-GB" dirty="0" smtClean="0"/>
              <a:t>For example if more pupils attend special schools money could be moved from the schools block to fund </a:t>
            </a:r>
            <a:r>
              <a:rPr lang="en-GB" sz="3600" dirty="0" smtClean="0"/>
              <a:t>it.</a:t>
            </a:r>
          </a:p>
          <a:p>
            <a:pPr marL="0" indent="0">
              <a:buNone/>
            </a:pPr>
            <a:endParaRPr lang="en-GB" sz="3000" dirty="0"/>
          </a:p>
          <a:p>
            <a:pPr marL="0" indent="0">
              <a:buNone/>
            </a:pPr>
            <a:endParaRPr lang="en-GB" dirty="0"/>
          </a:p>
        </p:txBody>
      </p:sp>
      <p:sp>
        <p:nvSpPr>
          <p:cNvPr id="5" name="Slide Number Placeholder 4"/>
          <p:cNvSpPr>
            <a:spLocks noGrp="1"/>
          </p:cNvSpPr>
          <p:nvPr>
            <p:ph type="sldNum" sz="quarter" idx="12"/>
          </p:nvPr>
        </p:nvSpPr>
        <p:spPr/>
        <p:txBody>
          <a:bodyPr/>
          <a:lstStyle/>
          <a:p>
            <a:fld id="{CAF2DBC0-F498-4E4F-A7F3-850B3D27F100}" type="slidenum">
              <a:rPr lang="en-US" smtClean="0"/>
              <a:pPr/>
              <a:t>5</a:t>
            </a:fld>
            <a:endParaRPr lang="en-US" dirty="0"/>
          </a:p>
        </p:txBody>
      </p:sp>
    </p:spTree>
    <p:extLst>
      <p:ext uri="{BB962C8B-B14F-4D97-AF65-F5344CB8AC3E}">
        <p14:creationId xmlns:p14="http://schemas.microsoft.com/office/powerpoint/2010/main" val="7902562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2000" cy="1143000"/>
          </a:xfrm>
        </p:spPr>
        <p:txBody>
          <a:bodyPr/>
          <a:lstStyle/>
          <a:p>
            <a:r>
              <a:rPr lang="en-GB" dirty="0" smtClean="0"/>
              <a:t>The changes</a:t>
            </a:r>
            <a:endParaRPr lang="en-GB" dirty="0"/>
          </a:p>
        </p:txBody>
      </p:sp>
      <p:sp>
        <p:nvSpPr>
          <p:cNvPr id="3" name="Content Placeholder 2"/>
          <p:cNvSpPr>
            <a:spLocks noGrp="1"/>
          </p:cNvSpPr>
          <p:nvPr>
            <p:ph sz="half" idx="1"/>
          </p:nvPr>
        </p:nvSpPr>
        <p:spPr>
          <a:xfrm>
            <a:off x="683568" y="1844824"/>
            <a:ext cx="3810000" cy="4536504"/>
          </a:xfrm>
        </p:spPr>
        <p:txBody>
          <a:bodyPr/>
          <a:lstStyle/>
          <a:p>
            <a:pPr>
              <a:spcBef>
                <a:spcPts val="0"/>
              </a:spcBef>
              <a:spcAft>
                <a:spcPts val="1800"/>
              </a:spcAft>
            </a:pPr>
            <a:r>
              <a:rPr lang="en-GB" sz="3600" dirty="0" smtClean="0"/>
              <a:t>Spending review highlights</a:t>
            </a:r>
          </a:p>
          <a:p>
            <a:pPr>
              <a:spcBef>
                <a:spcPts val="0"/>
              </a:spcBef>
              <a:spcAft>
                <a:spcPts val="1800"/>
              </a:spcAft>
            </a:pPr>
            <a:r>
              <a:rPr lang="en-GB" sz="3600" dirty="0" smtClean="0"/>
              <a:t>Early Years and SEN funding</a:t>
            </a:r>
          </a:p>
          <a:p>
            <a:pPr>
              <a:spcBef>
                <a:spcPts val="0"/>
              </a:spcBef>
              <a:spcAft>
                <a:spcPts val="1800"/>
              </a:spcAft>
            </a:pPr>
            <a:r>
              <a:rPr lang="en-GB" sz="3600" dirty="0" smtClean="0"/>
              <a:t>Post 16 and Apprenticeships</a:t>
            </a:r>
          </a:p>
          <a:p>
            <a:pPr marL="0" indent="0">
              <a:buNone/>
            </a:pPr>
            <a:endParaRPr lang="en-GB" sz="3200" dirty="0" smtClean="0"/>
          </a:p>
          <a:p>
            <a:endParaRPr lang="en-GB" dirty="0" smtClean="0"/>
          </a:p>
          <a:p>
            <a:endParaRPr lang="en-GB" dirty="0"/>
          </a:p>
        </p:txBody>
      </p:sp>
      <p:pic>
        <p:nvPicPr>
          <p:cNvPr id="6" name="Picture 2" descr="C:\Users\bgale\AppData\Local\Microsoft\Windows\Temporary Internet Files\Content.Outlook\TRTU50DG\horizon-2005.09.04-19.28.28.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95679" y="2348881"/>
            <a:ext cx="4180777"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AF2DBC0-F498-4E4F-A7F3-850B3D27F100}" type="slidenum">
              <a:rPr lang="en-US" smtClean="0"/>
              <a:pPr/>
              <a:t>6</a:t>
            </a:fld>
            <a:endParaRPr lang="en-US" dirty="0"/>
          </a:p>
        </p:txBody>
      </p:sp>
    </p:spTree>
    <p:extLst>
      <p:ext uri="{BB962C8B-B14F-4D97-AF65-F5344CB8AC3E}">
        <p14:creationId xmlns:p14="http://schemas.microsoft.com/office/powerpoint/2010/main" val="30535193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spending review</a:t>
            </a:r>
            <a:r>
              <a:rPr lang="en-GB" dirty="0" smtClean="0">
                <a:solidFill>
                  <a:schemeClr val="tx2"/>
                </a:solidFill>
              </a:rPr>
              <a:t> </a:t>
            </a:r>
            <a:endParaRPr lang="en-GB" dirty="0">
              <a:solidFill>
                <a:schemeClr val="tx2"/>
              </a:solidFill>
            </a:endParaRPr>
          </a:p>
        </p:txBody>
      </p:sp>
      <p:pic>
        <p:nvPicPr>
          <p:cNvPr id="7" name="Content Placeholder 6"/>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02" r="6807"/>
          <a:stretch/>
        </p:blipFill>
        <p:spPr>
          <a:xfrm>
            <a:off x="309882" y="2487397"/>
            <a:ext cx="5126214" cy="3317868"/>
          </a:xfrm>
        </p:spPr>
      </p:pic>
      <p:sp>
        <p:nvSpPr>
          <p:cNvPr id="3" name="Slide Number Placeholder 2"/>
          <p:cNvSpPr>
            <a:spLocks noGrp="1"/>
          </p:cNvSpPr>
          <p:nvPr>
            <p:ph type="sldNum" sz="quarter" idx="12"/>
          </p:nvPr>
        </p:nvSpPr>
        <p:spPr/>
        <p:txBody>
          <a:bodyPr/>
          <a:lstStyle/>
          <a:p>
            <a:fld id="{A2BF8733-7B1D-EB44-8708-7A63E3D7976D}" type="slidenum">
              <a:rPr lang="en-US" smtClean="0"/>
              <a:pPr/>
              <a:t>7</a:t>
            </a:fld>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4817" y="2492896"/>
            <a:ext cx="3285655" cy="3312368"/>
          </a:xfrm>
          <a:prstGeom prst="rect">
            <a:avLst/>
          </a:prstGeom>
        </p:spPr>
      </p:pic>
    </p:spTree>
    <p:extLst>
      <p:ext uri="{BB962C8B-B14F-4D97-AF65-F5344CB8AC3E}">
        <p14:creationId xmlns:p14="http://schemas.microsoft.com/office/powerpoint/2010/main" val="42917936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76672"/>
            <a:ext cx="6190456" cy="1143000"/>
          </a:xfrm>
        </p:spPr>
        <p:txBody>
          <a:bodyPr/>
          <a:lstStyle/>
          <a:p>
            <a:r>
              <a:rPr lang="en-GB" dirty="0" smtClean="0"/>
              <a:t>Spending review</a:t>
            </a:r>
            <a:endParaRPr lang="en-GB" dirty="0"/>
          </a:p>
        </p:txBody>
      </p:sp>
      <p:sp>
        <p:nvSpPr>
          <p:cNvPr id="6" name="Content Placeholder 5"/>
          <p:cNvSpPr>
            <a:spLocks noGrp="1"/>
          </p:cNvSpPr>
          <p:nvPr>
            <p:ph idx="1"/>
          </p:nvPr>
        </p:nvSpPr>
        <p:spPr>
          <a:xfrm>
            <a:off x="685800" y="1844824"/>
            <a:ext cx="7772400" cy="4114800"/>
          </a:xfrm>
        </p:spPr>
        <p:txBody>
          <a:bodyPr/>
          <a:lstStyle/>
          <a:p>
            <a:pPr>
              <a:spcBef>
                <a:spcPts val="0"/>
              </a:spcBef>
              <a:spcAft>
                <a:spcPts val="1800"/>
              </a:spcAft>
            </a:pPr>
            <a:r>
              <a:rPr lang="en-GB" sz="3600" dirty="0" smtClean="0"/>
              <a:t>Total schools budget including pre-16 HNB is protected and increased in line with the GDP deflator </a:t>
            </a:r>
            <a:r>
              <a:rPr lang="en-GB" sz="3600" dirty="0" smtClean="0">
                <a:solidFill>
                  <a:srgbClr val="FF0000"/>
                </a:solidFill>
              </a:rPr>
              <a:t>(but does the GDP deflator reflect the real inflationary pressures?)</a:t>
            </a:r>
          </a:p>
          <a:p>
            <a:pPr>
              <a:spcBef>
                <a:spcPts val="0"/>
              </a:spcBef>
              <a:spcAft>
                <a:spcPts val="1800"/>
              </a:spcAft>
            </a:pPr>
            <a:r>
              <a:rPr lang="en-GB" sz="3600" dirty="0" smtClean="0"/>
              <a:t>High Needs Allocation to LAs increases slightly in 2016/17 by £90m</a:t>
            </a:r>
          </a:p>
        </p:txBody>
      </p:sp>
      <p:sp>
        <p:nvSpPr>
          <p:cNvPr id="2" name="Slide Number Placeholder 1"/>
          <p:cNvSpPr>
            <a:spLocks noGrp="1"/>
          </p:cNvSpPr>
          <p:nvPr>
            <p:ph type="sldNum" sz="quarter" idx="12"/>
          </p:nvPr>
        </p:nvSpPr>
        <p:spPr/>
        <p:txBody>
          <a:bodyPr/>
          <a:lstStyle/>
          <a:p>
            <a:fld id="{A2BF8733-7B1D-EB44-8708-7A63E3D7976D}" type="slidenum">
              <a:rPr lang="en-US" smtClean="0"/>
              <a:pPr/>
              <a:t>8</a:t>
            </a:fld>
            <a:endParaRPr lang="en-US" dirty="0"/>
          </a:p>
        </p:txBody>
      </p:sp>
    </p:spTree>
    <p:extLst>
      <p:ext uri="{BB962C8B-B14F-4D97-AF65-F5344CB8AC3E}">
        <p14:creationId xmlns:p14="http://schemas.microsoft.com/office/powerpoint/2010/main" val="32785722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HNB pressures 2012-2015</a:t>
            </a:r>
            <a:endParaRPr lang="en-GB" dirty="0"/>
          </a:p>
        </p:txBody>
      </p:sp>
      <p:sp>
        <p:nvSpPr>
          <p:cNvPr id="3" name="Content Placeholder 2"/>
          <p:cNvSpPr>
            <a:spLocks noGrp="1"/>
          </p:cNvSpPr>
          <p:nvPr>
            <p:ph idx="1"/>
          </p:nvPr>
        </p:nvSpPr>
        <p:spPr>
          <a:xfrm>
            <a:off x="685800" y="1916832"/>
            <a:ext cx="7772400" cy="4114800"/>
          </a:xfrm>
        </p:spPr>
        <p:txBody>
          <a:bodyPr/>
          <a:lstStyle/>
          <a:p>
            <a:pPr>
              <a:spcBef>
                <a:spcPts val="0"/>
              </a:spcBef>
              <a:spcAft>
                <a:spcPts val="1800"/>
              </a:spcAft>
            </a:pPr>
            <a:r>
              <a:rPr lang="en-GB" dirty="0" smtClean="0"/>
              <a:t>12% increase in under 5 in special schools (6051 in 2015)</a:t>
            </a:r>
          </a:p>
          <a:p>
            <a:pPr>
              <a:spcBef>
                <a:spcPts val="0"/>
              </a:spcBef>
              <a:spcAft>
                <a:spcPts val="1800"/>
              </a:spcAft>
            </a:pPr>
            <a:r>
              <a:rPr lang="en-GB" dirty="0" smtClean="0"/>
              <a:t>5-10 years: in mainstream increased by  8% but 21% increase in special (27,905 to 33,684</a:t>
            </a:r>
          </a:p>
          <a:p>
            <a:pPr>
              <a:spcBef>
                <a:spcPts val="0"/>
              </a:spcBef>
              <a:spcAft>
                <a:spcPts val="1800"/>
              </a:spcAft>
            </a:pPr>
            <a:r>
              <a:rPr lang="en-GB" dirty="0" smtClean="0"/>
              <a:t>11-15 years: in mainstream decreased by 3% but an increase in 1% in special to 50,923</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9</a:t>
            </a:fld>
            <a:endParaRPr lang="en-US" dirty="0"/>
          </a:p>
        </p:txBody>
      </p:sp>
    </p:spTree>
    <p:extLst>
      <p:ext uri="{BB962C8B-B14F-4D97-AF65-F5344CB8AC3E}">
        <p14:creationId xmlns:p14="http://schemas.microsoft.com/office/powerpoint/2010/main" val="31770820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Spending Review</a:t>
            </a:r>
            <a:endParaRPr lang="en-GB" dirty="0"/>
          </a:p>
        </p:txBody>
      </p:sp>
      <p:sp>
        <p:nvSpPr>
          <p:cNvPr id="3" name="Content Placeholder 2"/>
          <p:cNvSpPr>
            <a:spLocks noGrp="1"/>
          </p:cNvSpPr>
          <p:nvPr>
            <p:ph idx="1"/>
          </p:nvPr>
        </p:nvSpPr>
        <p:spPr>
          <a:xfrm>
            <a:off x="685800" y="1914128"/>
            <a:ext cx="7772400" cy="4323184"/>
          </a:xfrm>
        </p:spPr>
        <p:txBody>
          <a:bodyPr/>
          <a:lstStyle/>
          <a:p>
            <a:pPr>
              <a:spcBef>
                <a:spcPts val="0"/>
              </a:spcBef>
              <a:spcAft>
                <a:spcPts val="1800"/>
              </a:spcAft>
            </a:pPr>
            <a:r>
              <a:rPr lang="en-GB" b="1" dirty="0"/>
              <a:t>Commitment to introduce national funding formulae for schools, high needs and early years from </a:t>
            </a:r>
            <a:r>
              <a:rPr lang="en-GB" b="1" dirty="0" smtClean="0"/>
              <a:t>2017/18 </a:t>
            </a:r>
            <a:r>
              <a:rPr lang="en-GB" b="1" dirty="0" smtClean="0">
                <a:solidFill>
                  <a:srgbClr val="FF0000"/>
                </a:solidFill>
              </a:rPr>
              <a:t>(now delayed until 2018/19)</a:t>
            </a:r>
            <a:endParaRPr lang="en-GB" b="1" dirty="0"/>
          </a:p>
          <a:p>
            <a:pPr>
              <a:spcBef>
                <a:spcPts val="0"/>
              </a:spcBef>
              <a:spcAft>
                <a:spcPts val="1800"/>
              </a:spcAft>
            </a:pPr>
            <a:r>
              <a:rPr lang="en-GB" dirty="0" smtClean="0"/>
              <a:t>£23 billion capital investment over 5 years – 500 free schools, 600,000 additional places and </a:t>
            </a:r>
            <a:r>
              <a:rPr lang="en-GB" b="1" dirty="0" smtClean="0">
                <a:solidFill>
                  <a:srgbClr val="FF0000"/>
                </a:solidFill>
              </a:rPr>
              <a:t>more places in special schools </a:t>
            </a:r>
            <a:r>
              <a:rPr lang="en-GB" dirty="0" smtClean="0">
                <a:solidFill>
                  <a:srgbClr val="FF0000"/>
                </a:solidFill>
              </a:rPr>
              <a:t> </a:t>
            </a:r>
            <a:endParaRPr lang="en-GB" b="1" dirty="0">
              <a:solidFill>
                <a:srgbClr val="FF0000"/>
              </a:solidFill>
            </a:endParaRPr>
          </a:p>
        </p:txBody>
      </p:sp>
      <p:sp>
        <p:nvSpPr>
          <p:cNvPr id="4" name="Slide Number Placeholder 3"/>
          <p:cNvSpPr>
            <a:spLocks noGrp="1"/>
          </p:cNvSpPr>
          <p:nvPr>
            <p:ph type="sldNum" sz="quarter" idx="12"/>
          </p:nvPr>
        </p:nvSpPr>
        <p:spPr/>
        <p:txBody>
          <a:bodyPr/>
          <a:lstStyle/>
          <a:p>
            <a:fld id="{A2BF8733-7B1D-EB44-8708-7A63E3D7976D}" type="slidenum">
              <a:rPr lang="en-US" smtClean="0"/>
              <a:pPr/>
              <a:t>10</a:t>
            </a:fld>
            <a:endParaRPr lang="en-US" dirty="0"/>
          </a:p>
        </p:txBody>
      </p:sp>
    </p:spTree>
    <p:extLst>
      <p:ext uri="{BB962C8B-B14F-4D97-AF65-F5344CB8AC3E}">
        <p14:creationId xmlns:p14="http://schemas.microsoft.com/office/powerpoint/2010/main" val="31930612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a:t>Spending Review</a:t>
            </a:r>
            <a:endParaRPr lang="en-GB" dirty="0">
              <a:solidFill>
                <a:schemeClr val="tx1"/>
              </a:solidFill>
            </a:endParaRPr>
          </a:p>
        </p:txBody>
      </p:sp>
      <p:sp>
        <p:nvSpPr>
          <p:cNvPr id="3" name="Content Placeholder 2"/>
          <p:cNvSpPr>
            <a:spLocks noGrp="1"/>
          </p:cNvSpPr>
          <p:nvPr>
            <p:ph idx="1"/>
          </p:nvPr>
        </p:nvSpPr>
        <p:spPr>
          <a:xfrm>
            <a:off x="685800" y="1700808"/>
            <a:ext cx="7772400" cy="4824536"/>
          </a:xfrm>
        </p:spPr>
        <p:txBody>
          <a:bodyPr/>
          <a:lstStyle/>
          <a:p>
            <a:pPr>
              <a:spcBef>
                <a:spcPts val="0"/>
              </a:spcBef>
              <a:spcAft>
                <a:spcPts val="1200"/>
              </a:spcAft>
            </a:pPr>
            <a:r>
              <a:rPr lang="en-GB" sz="3600" dirty="0" smtClean="0"/>
              <a:t>For 16-19 years national base rate per student protected. Savings from post 16 demography</a:t>
            </a:r>
          </a:p>
          <a:p>
            <a:pPr>
              <a:spcBef>
                <a:spcPts val="0"/>
              </a:spcBef>
              <a:spcAft>
                <a:spcPts val="1200"/>
              </a:spcAft>
            </a:pPr>
            <a:r>
              <a:rPr lang="en-GB" sz="3600" dirty="0" smtClean="0"/>
              <a:t>Big increases in childcare and apprenticeships big decrease in DSA</a:t>
            </a:r>
          </a:p>
          <a:p>
            <a:pPr>
              <a:spcBef>
                <a:spcPts val="0"/>
              </a:spcBef>
              <a:spcAft>
                <a:spcPts val="1200"/>
              </a:spcAft>
            </a:pPr>
            <a:r>
              <a:rPr lang="en-GB" sz="3600" dirty="0" smtClean="0"/>
              <a:t>£600m cut to ESG</a:t>
            </a:r>
          </a:p>
          <a:p>
            <a:pPr>
              <a:spcBef>
                <a:spcPts val="0"/>
              </a:spcBef>
              <a:spcAft>
                <a:spcPts val="1200"/>
              </a:spcAft>
            </a:pPr>
            <a:r>
              <a:rPr lang="en-GB" sz="3600" dirty="0" smtClean="0"/>
              <a:t>Schools commission AP</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11</a:t>
            </a:fld>
            <a:endParaRPr lang="en-US" dirty="0"/>
          </a:p>
        </p:txBody>
      </p:sp>
    </p:spTree>
    <p:extLst>
      <p:ext uri="{BB962C8B-B14F-4D97-AF65-F5344CB8AC3E}">
        <p14:creationId xmlns:p14="http://schemas.microsoft.com/office/powerpoint/2010/main" val="9935168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6406480" cy="1143000"/>
          </a:xfrm>
        </p:spPr>
        <p:txBody>
          <a:bodyPr/>
          <a:lstStyle/>
          <a:p>
            <a:r>
              <a:rPr lang="en-GB" dirty="0"/>
              <a:t>Spending </a:t>
            </a:r>
            <a:r>
              <a:rPr lang="en-GB" dirty="0" smtClean="0"/>
              <a:t>Review Early Years</a:t>
            </a:r>
            <a:r>
              <a:rPr lang="en-GB" dirty="0" smtClean="0">
                <a:solidFill>
                  <a:schemeClr val="tx1"/>
                </a:solidFill>
              </a:rPr>
              <a:t>  </a:t>
            </a:r>
            <a:endParaRPr lang="en-GB" dirty="0"/>
          </a:p>
        </p:txBody>
      </p:sp>
      <p:sp>
        <p:nvSpPr>
          <p:cNvPr id="3" name="Content Placeholder 2"/>
          <p:cNvSpPr>
            <a:spLocks noGrp="1"/>
          </p:cNvSpPr>
          <p:nvPr>
            <p:ph idx="1"/>
          </p:nvPr>
        </p:nvSpPr>
        <p:spPr>
          <a:xfrm>
            <a:off x="539552" y="1772816"/>
            <a:ext cx="7772400" cy="4114800"/>
          </a:xfrm>
        </p:spPr>
        <p:txBody>
          <a:bodyPr/>
          <a:lstStyle/>
          <a:p>
            <a:pPr>
              <a:spcBef>
                <a:spcPts val="0"/>
              </a:spcBef>
              <a:spcAft>
                <a:spcPts val="0"/>
              </a:spcAft>
            </a:pPr>
            <a:r>
              <a:rPr lang="en-GB" dirty="0" smtClean="0"/>
              <a:t>£1 billion extra by 2019-20 pays for:</a:t>
            </a:r>
          </a:p>
          <a:p>
            <a:pPr marL="857250" lvl="1" indent="-457200">
              <a:spcBef>
                <a:spcPts val="0"/>
              </a:spcBef>
              <a:spcAft>
                <a:spcPts val="0"/>
              </a:spcAft>
              <a:buFontTx/>
              <a:buChar char="-"/>
            </a:pPr>
            <a:r>
              <a:rPr lang="en-GB" sz="3200" dirty="0" smtClean="0"/>
              <a:t>Doubling of entitlement for parents working more than 16 hours</a:t>
            </a:r>
          </a:p>
          <a:p>
            <a:pPr marL="857250" lvl="1" indent="-457200">
              <a:spcBef>
                <a:spcPts val="0"/>
              </a:spcBef>
              <a:spcAft>
                <a:spcPts val="1200"/>
              </a:spcAft>
              <a:buFontTx/>
              <a:buChar char="-"/>
            </a:pPr>
            <a:r>
              <a:rPr lang="en-GB" sz="3200" dirty="0" smtClean="0"/>
              <a:t>Uplift of general funding rates</a:t>
            </a:r>
          </a:p>
          <a:p>
            <a:pPr marL="457200" indent="-457200">
              <a:spcBef>
                <a:spcPts val="0"/>
              </a:spcBef>
              <a:spcAft>
                <a:spcPts val="1200"/>
              </a:spcAft>
              <a:buFont typeface="Arial" panose="020B0604020202020204" pitchFamily="34" charset="0"/>
              <a:buChar char="•"/>
            </a:pPr>
            <a:r>
              <a:rPr lang="en-GB" dirty="0" smtClean="0"/>
              <a:t>EY pupil premium retained at 53p per hour </a:t>
            </a:r>
          </a:p>
          <a:p>
            <a:pPr marL="457200" indent="-457200">
              <a:spcBef>
                <a:spcPts val="0"/>
              </a:spcBef>
              <a:spcAft>
                <a:spcPts val="1200"/>
              </a:spcAft>
              <a:buFont typeface="Arial" panose="020B0604020202020204" pitchFamily="34" charset="0"/>
              <a:buChar char="•"/>
            </a:pPr>
            <a:r>
              <a:rPr lang="en-GB" dirty="0" smtClean="0"/>
              <a:t>Pilots: Wigan, Staffs, Swindon, Portsmouth, Northumberland, York, Newham and Herts</a:t>
            </a:r>
          </a:p>
        </p:txBody>
      </p:sp>
      <p:sp>
        <p:nvSpPr>
          <p:cNvPr id="4" name="Slide Number Placeholder 3"/>
          <p:cNvSpPr>
            <a:spLocks noGrp="1"/>
          </p:cNvSpPr>
          <p:nvPr>
            <p:ph type="sldNum" sz="quarter" idx="12"/>
          </p:nvPr>
        </p:nvSpPr>
        <p:spPr/>
        <p:txBody>
          <a:bodyPr/>
          <a:lstStyle/>
          <a:p>
            <a:fld id="{A2BF8733-7B1D-EB44-8708-7A63E3D7976D}" type="slidenum">
              <a:rPr lang="en-US" smtClean="0"/>
              <a:pPr/>
              <a:t>12</a:t>
            </a:fld>
            <a:endParaRPr lang="en-US" dirty="0"/>
          </a:p>
        </p:txBody>
      </p:sp>
    </p:spTree>
    <p:extLst>
      <p:ext uri="{BB962C8B-B14F-4D97-AF65-F5344CB8AC3E}">
        <p14:creationId xmlns:p14="http://schemas.microsoft.com/office/powerpoint/2010/main" val="4255130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2000" cy="1143000"/>
          </a:xfrm>
        </p:spPr>
        <p:txBody>
          <a:bodyPr/>
          <a:lstStyle/>
          <a:p>
            <a:r>
              <a:rPr lang="en-GB" dirty="0" smtClean="0"/>
              <a:t>Current EY funding allocation per hour</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655879476"/>
              </p:ext>
            </p:extLst>
          </p:nvPr>
        </p:nvGraphicFramePr>
        <p:xfrm>
          <a:off x="755576" y="2060848"/>
          <a:ext cx="7992888" cy="4550608"/>
        </p:xfrm>
        <a:graphic>
          <a:graphicData uri="http://schemas.openxmlformats.org/drawingml/2006/table">
            <a:tbl>
              <a:tblPr firstRow="1" firstCol="1" bandRow="1"/>
              <a:tblGrid>
                <a:gridCol w="3960440"/>
                <a:gridCol w="4032448"/>
              </a:tblGrid>
              <a:tr h="432048">
                <a:tc>
                  <a:txBody>
                    <a:bodyPr/>
                    <a:lstStyle/>
                    <a:p>
                      <a:pPr>
                        <a:spcAft>
                          <a:spcPts val="0"/>
                        </a:spcAft>
                      </a:pPr>
                      <a:r>
                        <a:rPr lang="en-GB" sz="3400" b="0" dirty="0" smtClean="0">
                          <a:effectLst/>
                          <a:latin typeface="Arial"/>
                          <a:ea typeface="Times New Roman"/>
                          <a:cs typeface="Times New Roman"/>
                        </a:rPr>
                        <a:t>Darlington £3.92</a:t>
                      </a:r>
                      <a:endParaRPr lang="en-GB" sz="3400" b="0" dirty="0">
                        <a:effectLst/>
                        <a:latin typeface="Arial"/>
                        <a:ea typeface="Times New Roman"/>
                        <a:cs typeface="Times New Roman"/>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en-GB" sz="3400" b="0" dirty="0" smtClean="0">
                          <a:effectLst/>
                          <a:latin typeface="Arial"/>
                          <a:ea typeface="Times New Roman"/>
                          <a:cs typeface="Times New Roman"/>
                        </a:rPr>
                        <a:t>Sunderland £5.39</a:t>
                      </a:r>
                      <a:endParaRPr lang="en-GB" sz="3400" b="0" dirty="0">
                        <a:effectLst/>
                        <a:latin typeface="Arial"/>
                        <a:ea typeface="Times New Roman"/>
                        <a:cs typeface="Times New Roman"/>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032448">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pic>
        <p:nvPicPr>
          <p:cNvPr id="204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695331"/>
            <a:ext cx="3672409" cy="3765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731030"/>
            <a:ext cx="3660466" cy="3729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lide Number Placeholder 3"/>
          <p:cNvSpPr>
            <a:spLocks noGrp="1"/>
          </p:cNvSpPr>
          <p:nvPr>
            <p:ph type="sldNum" sz="quarter" idx="12"/>
          </p:nvPr>
        </p:nvSpPr>
        <p:spPr>
          <a:xfrm>
            <a:off x="6553200" y="6500192"/>
            <a:ext cx="1905000" cy="457200"/>
          </a:xfrm>
        </p:spPr>
        <p:txBody>
          <a:bodyPr/>
          <a:lstStyle/>
          <a:p>
            <a:fld id="{CAF2DBC0-F498-4E4F-A7F3-850B3D27F100}" type="slidenum">
              <a:rPr lang="en-US" smtClean="0"/>
              <a:pPr/>
              <a:t>13</a:t>
            </a:fld>
            <a:endParaRPr lang="en-US" dirty="0"/>
          </a:p>
        </p:txBody>
      </p:sp>
    </p:spTree>
    <p:extLst>
      <p:ext uri="{BB962C8B-B14F-4D97-AF65-F5344CB8AC3E}">
        <p14:creationId xmlns:p14="http://schemas.microsoft.com/office/powerpoint/2010/main" val="42833721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Allocation to LAs</a:t>
            </a:r>
            <a:endParaRPr lang="en-GB" dirty="0"/>
          </a:p>
        </p:txBody>
      </p:sp>
      <p:sp>
        <p:nvSpPr>
          <p:cNvPr id="3" name="Content Placeholder 2"/>
          <p:cNvSpPr>
            <a:spLocks noGrp="1"/>
          </p:cNvSpPr>
          <p:nvPr>
            <p:ph idx="1"/>
          </p:nvPr>
        </p:nvSpPr>
        <p:spPr>
          <a:xfrm>
            <a:off x="760040" y="1981200"/>
            <a:ext cx="7772400" cy="4114800"/>
          </a:xfrm>
        </p:spPr>
        <p:txBody>
          <a:bodyPr/>
          <a:lstStyle/>
          <a:p>
            <a:pPr marL="0" indent="0">
              <a:spcBef>
                <a:spcPts val="0"/>
              </a:spcBef>
              <a:spcAft>
                <a:spcPts val="600"/>
              </a:spcAft>
              <a:buNone/>
            </a:pPr>
            <a:r>
              <a:rPr lang="en-GB" sz="3600" b="1" dirty="0" smtClean="0"/>
              <a:t>Introduce a funding formula:</a:t>
            </a:r>
          </a:p>
          <a:p>
            <a:pPr>
              <a:spcBef>
                <a:spcPts val="0"/>
              </a:spcBef>
              <a:spcAft>
                <a:spcPts val="1800"/>
              </a:spcAft>
            </a:pPr>
            <a:r>
              <a:rPr lang="en-GB" sz="3600" dirty="0"/>
              <a:t>U</a:t>
            </a:r>
            <a:r>
              <a:rPr lang="en-GB" sz="3600" dirty="0" smtClean="0"/>
              <a:t>niversal base rate (89.5%)</a:t>
            </a:r>
          </a:p>
          <a:p>
            <a:pPr>
              <a:spcBef>
                <a:spcPts val="0"/>
              </a:spcBef>
              <a:spcAft>
                <a:spcPts val="1800"/>
              </a:spcAft>
            </a:pPr>
            <a:r>
              <a:rPr lang="en-GB" sz="3600" dirty="0" smtClean="0"/>
              <a:t>Additional needs factor - FSM eligibility (8) EAL (1.5 %) and DLA (1%)</a:t>
            </a:r>
          </a:p>
          <a:p>
            <a:pPr>
              <a:spcBef>
                <a:spcPts val="0"/>
              </a:spcBef>
              <a:spcAft>
                <a:spcPts val="1800"/>
              </a:spcAft>
            </a:pPr>
            <a:r>
              <a:rPr lang="en-GB" sz="3600" dirty="0" smtClean="0"/>
              <a:t>Area cost adjustment </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14</a:t>
            </a:fld>
            <a:endParaRPr lang="en-US" dirty="0"/>
          </a:p>
        </p:txBody>
      </p:sp>
    </p:spTree>
    <p:extLst>
      <p:ext uri="{BB962C8B-B14F-4D97-AF65-F5344CB8AC3E}">
        <p14:creationId xmlns:p14="http://schemas.microsoft.com/office/powerpoint/2010/main" val="12243176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48680"/>
            <a:ext cx="6190456" cy="1143000"/>
          </a:xfrm>
        </p:spPr>
        <p:txBody>
          <a:bodyPr/>
          <a:lstStyle/>
          <a:p>
            <a:r>
              <a:rPr lang="en-GB" dirty="0" smtClean="0"/>
              <a:t>Darlington’s new allocation</a:t>
            </a:r>
            <a:endParaRPr lang="en-GB" dirty="0"/>
          </a:p>
        </p:txBody>
      </p:sp>
      <p:sp>
        <p:nvSpPr>
          <p:cNvPr id="3" name="Content Placeholder 2"/>
          <p:cNvSpPr>
            <a:spLocks noGrp="1"/>
          </p:cNvSpPr>
          <p:nvPr>
            <p:ph idx="1"/>
          </p:nvPr>
        </p:nvSpPr>
        <p:spPr>
          <a:xfrm>
            <a:off x="685800" y="2050504"/>
            <a:ext cx="7772400" cy="4114800"/>
          </a:xfrm>
        </p:spPr>
        <p:txBody>
          <a:bodyPr/>
          <a:lstStyle/>
          <a:p>
            <a:r>
              <a:rPr lang="en-GB" dirty="0" smtClean="0"/>
              <a:t>£3,900,000 universal</a:t>
            </a:r>
          </a:p>
          <a:p>
            <a:r>
              <a:rPr lang="en-GB" dirty="0" smtClean="0"/>
              <a:t>£431,000 for FSM</a:t>
            </a:r>
          </a:p>
          <a:p>
            <a:r>
              <a:rPr lang="en-GB" dirty="0" smtClean="0"/>
              <a:t>£19k for EAL</a:t>
            </a:r>
          </a:p>
          <a:p>
            <a:r>
              <a:rPr lang="en-GB" dirty="0" smtClean="0"/>
              <a:t>£51k for DLA</a:t>
            </a:r>
          </a:p>
          <a:p>
            <a:r>
              <a:rPr lang="en-GB" dirty="0" smtClean="0"/>
              <a:t>TOTAL 4.4million</a:t>
            </a:r>
          </a:p>
          <a:p>
            <a:r>
              <a:rPr lang="en-GB" dirty="0" smtClean="0"/>
              <a:t>Average hourly rate £4.44 (compared with £4.17)</a:t>
            </a:r>
          </a:p>
          <a:p>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15</a:t>
            </a:fld>
            <a:endParaRPr lang="en-US" dirty="0"/>
          </a:p>
        </p:txBody>
      </p:sp>
    </p:spTree>
    <p:extLst>
      <p:ext uri="{BB962C8B-B14F-4D97-AF65-F5344CB8AC3E}">
        <p14:creationId xmlns:p14="http://schemas.microsoft.com/office/powerpoint/2010/main" val="34095322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Allocation to LAs</a:t>
            </a:r>
            <a:endParaRPr lang="en-GB" dirty="0"/>
          </a:p>
        </p:txBody>
      </p:sp>
      <p:sp>
        <p:nvSpPr>
          <p:cNvPr id="3" name="Content Placeholder 2"/>
          <p:cNvSpPr>
            <a:spLocks noGrp="1"/>
          </p:cNvSpPr>
          <p:nvPr>
            <p:ph idx="1"/>
          </p:nvPr>
        </p:nvSpPr>
        <p:spPr>
          <a:xfrm>
            <a:off x="760040" y="2122512"/>
            <a:ext cx="7772400" cy="4114800"/>
          </a:xfrm>
        </p:spPr>
        <p:txBody>
          <a:bodyPr/>
          <a:lstStyle/>
          <a:p>
            <a:pPr>
              <a:spcBef>
                <a:spcPts val="0"/>
              </a:spcBef>
              <a:spcAft>
                <a:spcPts val="1800"/>
              </a:spcAft>
            </a:pPr>
            <a:r>
              <a:rPr lang="en-GB" sz="3600" dirty="0" smtClean="0"/>
              <a:t>75% of LAs will gain</a:t>
            </a:r>
          </a:p>
          <a:p>
            <a:pPr>
              <a:spcBef>
                <a:spcPts val="0"/>
              </a:spcBef>
              <a:spcAft>
                <a:spcPts val="1800"/>
              </a:spcAft>
            </a:pPr>
            <a:r>
              <a:rPr lang="en-GB" sz="3600" dirty="0" smtClean="0"/>
              <a:t>Temporary transitions relief for those losing – no more than a 10% reduction on the 2016/17 baseline  </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16</a:t>
            </a:fld>
            <a:endParaRPr lang="en-US" dirty="0"/>
          </a:p>
        </p:txBody>
      </p:sp>
    </p:spTree>
    <p:extLst>
      <p:ext uri="{BB962C8B-B14F-4D97-AF65-F5344CB8AC3E}">
        <p14:creationId xmlns:p14="http://schemas.microsoft.com/office/powerpoint/2010/main" val="17591696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Gains and losses examples</a:t>
            </a:r>
            <a:endParaRPr lang="en-GB" dirty="0"/>
          </a:p>
        </p:txBody>
      </p:sp>
      <p:sp>
        <p:nvSpPr>
          <p:cNvPr id="3" name="Content Placeholder 2"/>
          <p:cNvSpPr>
            <a:spLocks noGrp="1"/>
          </p:cNvSpPr>
          <p:nvPr>
            <p:ph idx="1"/>
          </p:nvPr>
        </p:nvSpPr>
        <p:spPr>
          <a:xfrm>
            <a:off x="685800" y="2122512"/>
            <a:ext cx="7772400" cy="4114800"/>
          </a:xfrm>
        </p:spPr>
        <p:txBody>
          <a:bodyPr/>
          <a:lstStyle/>
          <a:p>
            <a:pPr marL="0" indent="0">
              <a:spcBef>
                <a:spcPts val="0"/>
              </a:spcBef>
              <a:spcAft>
                <a:spcPts val="1800"/>
              </a:spcAft>
              <a:buNone/>
            </a:pPr>
            <a:r>
              <a:rPr lang="en-GB" dirty="0" smtClean="0"/>
              <a:t>Hounslow 46%, Richmond 43% Middlesbrough 38%, N Tyneside +19%, Solihull 36% </a:t>
            </a:r>
          </a:p>
          <a:p>
            <a:pPr marL="0" indent="0">
              <a:spcBef>
                <a:spcPts val="0"/>
              </a:spcBef>
              <a:spcAft>
                <a:spcPts val="1800"/>
              </a:spcAft>
              <a:buNone/>
            </a:pPr>
            <a:r>
              <a:rPr lang="en-GB" dirty="0" smtClean="0">
                <a:solidFill>
                  <a:srgbClr val="FF0000"/>
                </a:solidFill>
              </a:rPr>
              <a:t>Losers around 10%: Inner London </a:t>
            </a:r>
            <a:r>
              <a:rPr lang="en-GB" dirty="0" smtClean="0">
                <a:solidFill>
                  <a:srgbClr val="FF0000"/>
                </a:solidFill>
              </a:rPr>
              <a:t>e.g. </a:t>
            </a:r>
            <a:r>
              <a:rPr lang="en-GB" dirty="0" smtClean="0">
                <a:solidFill>
                  <a:srgbClr val="FF0000"/>
                </a:solidFill>
              </a:rPr>
              <a:t>Islington, Hackney, Tower Hamlets, Camden</a:t>
            </a:r>
          </a:p>
          <a:p>
            <a:pPr marL="0" indent="0">
              <a:spcBef>
                <a:spcPts val="0"/>
              </a:spcBef>
              <a:spcAft>
                <a:spcPts val="1800"/>
              </a:spcAft>
              <a:buNone/>
            </a:pPr>
            <a:r>
              <a:rPr lang="en-GB" dirty="0" smtClean="0">
                <a:solidFill>
                  <a:srgbClr val="FF0000"/>
                </a:solidFill>
              </a:rPr>
              <a:t>Also Suffolk, Sunderland, Bristol, Bradford</a:t>
            </a:r>
          </a:p>
          <a:p>
            <a:pPr marL="0" indent="0">
              <a:buNone/>
            </a:pPr>
            <a:endParaRPr lang="en-GB" dirty="0">
              <a:solidFill>
                <a:srgbClr val="FF0000"/>
              </a:solidFill>
            </a:endParaRPr>
          </a:p>
        </p:txBody>
      </p:sp>
      <p:sp>
        <p:nvSpPr>
          <p:cNvPr id="4" name="Slide Number Placeholder 3"/>
          <p:cNvSpPr>
            <a:spLocks noGrp="1"/>
          </p:cNvSpPr>
          <p:nvPr>
            <p:ph type="sldNum" sz="quarter" idx="12"/>
          </p:nvPr>
        </p:nvSpPr>
        <p:spPr/>
        <p:txBody>
          <a:bodyPr/>
          <a:lstStyle/>
          <a:p>
            <a:fld id="{A2BF8733-7B1D-EB44-8708-7A63E3D7976D}" type="slidenum">
              <a:rPr lang="en-US" smtClean="0"/>
              <a:pPr/>
              <a:t>17</a:t>
            </a:fld>
            <a:endParaRPr lang="en-US" dirty="0"/>
          </a:p>
        </p:txBody>
      </p:sp>
    </p:spTree>
    <p:extLst>
      <p:ext uri="{BB962C8B-B14F-4D97-AF65-F5344CB8AC3E}">
        <p14:creationId xmlns:p14="http://schemas.microsoft.com/office/powerpoint/2010/main" val="35035094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LA role</a:t>
            </a:r>
            <a:endParaRPr lang="en-GB" dirty="0"/>
          </a:p>
        </p:txBody>
      </p:sp>
      <p:sp>
        <p:nvSpPr>
          <p:cNvPr id="3" name="Content Placeholder 2"/>
          <p:cNvSpPr>
            <a:spLocks noGrp="1"/>
          </p:cNvSpPr>
          <p:nvPr>
            <p:ph idx="1"/>
          </p:nvPr>
        </p:nvSpPr>
        <p:spPr>
          <a:xfrm>
            <a:off x="685800" y="1916832"/>
            <a:ext cx="7772400" cy="4114800"/>
          </a:xfrm>
        </p:spPr>
        <p:txBody>
          <a:bodyPr/>
          <a:lstStyle/>
          <a:p>
            <a:pPr>
              <a:spcBef>
                <a:spcPts val="0"/>
              </a:spcBef>
              <a:spcAft>
                <a:spcPts val="1800"/>
              </a:spcAft>
            </a:pPr>
            <a:r>
              <a:rPr lang="en-GB" dirty="0" smtClean="0"/>
              <a:t>Limits imposed on how much money LAs can retain for central functions at 5% </a:t>
            </a:r>
            <a:r>
              <a:rPr lang="en-GB" dirty="0" smtClean="0">
                <a:solidFill>
                  <a:srgbClr val="FF0000"/>
                </a:solidFill>
              </a:rPr>
              <a:t>(a possible issue for LAs funding SEN from the EY block)</a:t>
            </a:r>
          </a:p>
          <a:p>
            <a:pPr>
              <a:spcBef>
                <a:spcPts val="0"/>
              </a:spcBef>
              <a:spcAft>
                <a:spcPts val="1800"/>
              </a:spcAft>
            </a:pPr>
            <a:r>
              <a:rPr lang="en-GB" dirty="0" smtClean="0"/>
              <a:t>Universal base rate for all types of provider</a:t>
            </a:r>
            <a:endParaRPr lang="en-GB" dirty="0" smtClean="0">
              <a:solidFill>
                <a:srgbClr val="FF0000"/>
              </a:solidFill>
            </a:endParaRPr>
          </a:p>
          <a:p>
            <a:pPr>
              <a:spcBef>
                <a:spcPts val="0"/>
              </a:spcBef>
              <a:spcAft>
                <a:spcPts val="1800"/>
              </a:spcAft>
            </a:pPr>
            <a:r>
              <a:rPr lang="en-GB" dirty="0" smtClean="0"/>
              <a:t>Simpler local formula for distributing the money</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18</a:t>
            </a:fld>
            <a:endParaRPr lang="en-US" dirty="0"/>
          </a:p>
        </p:txBody>
      </p:sp>
    </p:spTree>
    <p:extLst>
      <p:ext uri="{BB962C8B-B14F-4D97-AF65-F5344CB8AC3E}">
        <p14:creationId xmlns:p14="http://schemas.microsoft.com/office/powerpoint/2010/main" val="37334739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EY SEN</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smtClean="0"/>
              <a:t>Introduce disability access fund. Providers will automatically receive additional funding for every child in receipt of Disability Living Allowance</a:t>
            </a:r>
          </a:p>
          <a:p>
            <a:r>
              <a:rPr lang="en-GB" sz="3600" dirty="0" smtClean="0">
                <a:solidFill>
                  <a:srgbClr val="FF0000"/>
                </a:solidFill>
              </a:rPr>
              <a:t>But only £12.5m just over 1% of the extra 1 billion promised</a:t>
            </a:r>
            <a:endParaRPr lang="en-GB" sz="3600" dirty="0">
              <a:solidFill>
                <a:srgbClr val="FF0000"/>
              </a:solidFill>
            </a:endParaRPr>
          </a:p>
        </p:txBody>
      </p:sp>
      <p:sp>
        <p:nvSpPr>
          <p:cNvPr id="4" name="Slide Number Placeholder 3"/>
          <p:cNvSpPr>
            <a:spLocks noGrp="1"/>
          </p:cNvSpPr>
          <p:nvPr>
            <p:ph type="sldNum" sz="quarter" idx="12"/>
          </p:nvPr>
        </p:nvSpPr>
        <p:spPr/>
        <p:txBody>
          <a:bodyPr/>
          <a:lstStyle/>
          <a:p>
            <a:fld id="{A2BF8733-7B1D-EB44-8708-7A63E3D7976D}" type="slidenum">
              <a:rPr lang="en-US" smtClean="0"/>
              <a:pPr/>
              <a:t>19</a:t>
            </a:fld>
            <a:endParaRPr lang="en-US" dirty="0"/>
          </a:p>
        </p:txBody>
      </p:sp>
    </p:spTree>
    <p:extLst>
      <p:ext uri="{BB962C8B-B14F-4D97-AF65-F5344CB8AC3E}">
        <p14:creationId xmlns:p14="http://schemas.microsoft.com/office/powerpoint/2010/main" val="10101819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EY SEN </a:t>
            </a:r>
            <a:endParaRPr lang="en-GB" dirty="0"/>
          </a:p>
        </p:txBody>
      </p:sp>
      <p:sp>
        <p:nvSpPr>
          <p:cNvPr id="3" name="Content Placeholder 2"/>
          <p:cNvSpPr>
            <a:spLocks noGrp="1"/>
          </p:cNvSpPr>
          <p:nvPr>
            <p:ph idx="1"/>
          </p:nvPr>
        </p:nvSpPr>
        <p:spPr>
          <a:xfrm>
            <a:off x="685800" y="2122512"/>
            <a:ext cx="7772400" cy="4114800"/>
          </a:xfrm>
        </p:spPr>
        <p:txBody>
          <a:bodyPr/>
          <a:lstStyle/>
          <a:p>
            <a:pPr>
              <a:spcBef>
                <a:spcPts val="0"/>
              </a:spcBef>
              <a:spcAft>
                <a:spcPts val="1800"/>
              </a:spcAft>
            </a:pPr>
            <a:r>
              <a:rPr lang="en-GB" sz="3600" dirty="0" smtClean="0"/>
              <a:t>LAs are encouraged to build on existing good practice by creating SEN inclusion funds </a:t>
            </a:r>
          </a:p>
          <a:p>
            <a:pPr>
              <a:spcBef>
                <a:spcPts val="0"/>
              </a:spcBef>
              <a:spcAft>
                <a:spcPts val="1800"/>
              </a:spcAft>
            </a:pPr>
            <a:r>
              <a:rPr lang="en-GB" sz="3600" dirty="0" smtClean="0">
                <a:solidFill>
                  <a:srgbClr val="FF0000"/>
                </a:solidFill>
              </a:rPr>
              <a:t>Most have them already. It is the pressure on the HNB that is the main issue </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20</a:t>
            </a:fld>
            <a:endParaRPr lang="en-US" dirty="0"/>
          </a:p>
        </p:txBody>
      </p:sp>
    </p:spTree>
    <p:extLst>
      <p:ext uri="{BB962C8B-B14F-4D97-AF65-F5344CB8AC3E}">
        <p14:creationId xmlns:p14="http://schemas.microsoft.com/office/powerpoint/2010/main" val="41693058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Clarify funding route</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21</a:t>
            </a:fld>
            <a:endParaRPr lang="en-US" dirty="0"/>
          </a:p>
        </p:txBody>
      </p:sp>
      <p:pic>
        <p:nvPicPr>
          <p:cNvPr id="2050" name="Picture 2"/>
          <p:cNvPicPr>
            <a:picLocks noChangeAspect="1" noChangeArrowheads="1"/>
          </p:cNvPicPr>
          <p:nvPr/>
        </p:nvPicPr>
        <p:blipFill>
          <a:blip r:embed="rId2"/>
          <a:srcRect/>
          <a:stretch>
            <a:fillRect/>
          </a:stretch>
        </p:blipFill>
        <p:spPr bwMode="auto">
          <a:xfrm>
            <a:off x="739632" y="1844824"/>
            <a:ext cx="8008832" cy="4752528"/>
          </a:xfrm>
          <a:prstGeom prst="rect">
            <a:avLst/>
          </a:prstGeom>
          <a:noFill/>
          <a:ln w="9525">
            <a:noFill/>
            <a:miter lim="800000"/>
            <a:headEnd/>
            <a:tailEnd/>
          </a:ln>
          <a:effectLst/>
        </p:spPr>
      </p:pic>
      <p:sp>
        <p:nvSpPr>
          <p:cNvPr id="5" name="Slide Number Placeholder 3"/>
          <p:cNvSpPr txBox="1">
            <a:spLocks/>
          </p:cNvSpPr>
          <p:nvPr/>
        </p:nvSpPr>
        <p:spPr bwMode="auto">
          <a:xfrm>
            <a:off x="6705600" y="64008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algn="r" rtl="0" eaLnBrk="0" fontAlgn="base" hangingPunct="0">
              <a:spcBef>
                <a:spcPct val="0"/>
              </a:spcBef>
              <a:spcAft>
                <a:spcPct val="0"/>
              </a:spcAft>
              <a:defRPr sz="1400" kern="1200" smtClean="0">
                <a:solidFill>
                  <a:schemeClr val="tx1"/>
                </a:solidFill>
                <a:latin typeface="Arial" pitchFamily="-107" charset="0"/>
                <a:ea typeface="ＭＳ Ｐゴシック" pitchFamily="-107" charset="-128"/>
                <a:cs typeface="ＭＳ Ｐゴシック" pitchFamily="-107" charset="-128"/>
              </a:defRPr>
            </a:lvl1pPr>
            <a:lvl2pPr marL="4572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2pPr>
            <a:lvl3pPr marL="9144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3pPr>
            <a:lvl4pPr marL="13716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4pPr>
            <a:lvl5pPr marL="1828800" algn="l" rtl="0" eaLnBrk="0" fontAlgn="base" hangingPunct="0">
              <a:spcBef>
                <a:spcPct val="0"/>
              </a:spcBef>
              <a:spcAft>
                <a:spcPct val="0"/>
              </a:spcAft>
              <a:defRPr sz="2400" kern="1200">
                <a:solidFill>
                  <a:schemeClr val="tx1"/>
                </a:solidFill>
                <a:latin typeface="Arial" pitchFamily="-107" charset="0"/>
                <a:ea typeface="ＭＳ Ｐゴシック" pitchFamily="-107" charset="-128"/>
                <a:cs typeface="ＭＳ Ｐゴシック" pitchFamily="-107" charset="-128"/>
              </a:defRPr>
            </a:lvl5pPr>
            <a:lvl6pPr marL="22860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6pPr>
            <a:lvl7pPr marL="27432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7pPr>
            <a:lvl8pPr marL="32004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8pPr>
            <a:lvl9pPr marL="3657600" algn="l" defTabSz="457200" rtl="0" eaLnBrk="1" latinLnBrk="0" hangingPunct="1">
              <a:defRPr sz="2400" kern="1200">
                <a:solidFill>
                  <a:schemeClr val="tx1"/>
                </a:solidFill>
                <a:latin typeface="Arial" pitchFamily="-107" charset="0"/>
                <a:ea typeface="ＭＳ Ｐゴシック" pitchFamily="-107" charset="-128"/>
                <a:cs typeface="ＭＳ Ｐゴシック" pitchFamily="-107" charset="-128"/>
              </a:defRPr>
            </a:lvl9pPr>
          </a:lstStyle>
          <a:p>
            <a:fld id="{CAF2DBC0-F498-4E4F-A7F3-850B3D27F100}" type="slidenum">
              <a:rPr lang="en-US" smtClean="0"/>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SEN support services</a:t>
            </a:r>
            <a:endParaRPr lang="en-GB" dirty="0"/>
          </a:p>
        </p:txBody>
      </p:sp>
      <p:sp>
        <p:nvSpPr>
          <p:cNvPr id="3" name="Content Placeholder 2"/>
          <p:cNvSpPr>
            <a:spLocks noGrp="1"/>
          </p:cNvSpPr>
          <p:nvPr>
            <p:ph idx="1"/>
          </p:nvPr>
        </p:nvSpPr>
        <p:spPr>
          <a:xfrm>
            <a:off x="685800" y="2122512"/>
            <a:ext cx="7772400" cy="4114800"/>
          </a:xfrm>
        </p:spPr>
        <p:txBody>
          <a:bodyPr/>
          <a:lstStyle/>
          <a:p>
            <a:pPr marL="0" indent="0">
              <a:buNone/>
            </a:pPr>
            <a:r>
              <a:rPr lang="en-GB" dirty="0" smtClean="0"/>
              <a:t>“</a:t>
            </a:r>
            <a:r>
              <a:rPr lang="en-GB" i="1" dirty="0" smtClean="0"/>
              <a:t>Where LAs wish to use part of their inclusion fund to support local services, for example specialist services, we believe that they must be able to continue to do so. Some of these services may be delivered to LAs to providers free at the point of use. </a:t>
            </a:r>
            <a:endParaRPr lang="en-GB" i="1"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22</a:t>
            </a:fld>
            <a:endParaRPr lang="en-US" dirty="0"/>
          </a:p>
        </p:txBody>
      </p:sp>
    </p:spTree>
    <p:extLst>
      <p:ext uri="{BB962C8B-B14F-4D97-AF65-F5344CB8AC3E}">
        <p14:creationId xmlns:p14="http://schemas.microsoft.com/office/powerpoint/2010/main" val="25042922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683568" y="2194520"/>
            <a:ext cx="7772400" cy="4114800"/>
          </a:xfrm>
        </p:spPr>
        <p:txBody>
          <a:bodyPr/>
          <a:lstStyle/>
          <a:p>
            <a:pPr marL="0" indent="0">
              <a:buNone/>
            </a:pPr>
            <a:r>
              <a:rPr lang="en-GB" i="1" dirty="0"/>
              <a:t>Where this is the case we are minded that such services would </a:t>
            </a:r>
            <a:r>
              <a:rPr lang="en-GB" i="1" u="sng" dirty="0"/>
              <a:t>not</a:t>
            </a:r>
            <a:r>
              <a:rPr lang="en-GB" i="1" dirty="0"/>
              <a:t> be considered as part of the 95% of funding, which must be </a:t>
            </a:r>
            <a:r>
              <a:rPr lang="en-GB" i="1" dirty="0" smtClean="0"/>
              <a:t>passed through to providers, although we welcome view on this. LAs may wish to move to offering more of these specialist services with a charge to providers”.</a:t>
            </a:r>
            <a:endParaRPr lang="en-GB" i="1"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23</a:t>
            </a:fld>
            <a:endParaRPr lang="en-US" dirty="0"/>
          </a:p>
        </p:txBody>
      </p:sp>
    </p:spTree>
    <p:extLst>
      <p:ext uri="{BB962C8B-B14F-4D97-AF65-F5344CB8AC3E}">
        <p14:creationId xmlns:p14="http://schemas.microsoft.com/office/powerpoint/2010/main" val="280810009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24" y="548680"/>
            <a:ext cx="6696056" cy="1143000"/>
          </a:xfrm>
        </p:spPr>
        <p:txBody>
          <a:bodyPr/>
          <a:lstStyle/>
          <a:p>
            <a:r>
              <a:rPr lang="en-GB" dirty="0" smtClean="0"/>
              <a:t>Changes to SEND funding</a:t>
            </a:r>
            <a:r>
              <a:rPr lang="en-GB" dirty="0" smtClean="0">
                <a:solidFill>
                  <a:schemeClr val="tx1"/>
                </a:solidFill>
              </a:rPr>
              <a:t> </a:t>
            </a:r>
            <a:endParaRPr lang="en-GB" dirty="0">
              <a:solidFill>
                <a:schemeClr val="tx1"/>
              </a:solidFill>
            </a:endParaRPr>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720253" y="2258870"/>
            <a:ext cx="4172227" cy="3546394"/>
          </a:xfrm>
        </p:spPr>
      </p:pic>
      <p:sp>
        <p:nvSpPr>
          <p:cNvPr id="3" name="Slide Number Placeholder 2"/>
          <p:cNvSpPr>
            <a:spLocks noGrp="1"/>
          </p:cNvSpPr>
          <p:nvPr>
            <p:ph type="sldNum" sz="quarter" idx="12"/>
          </p:nvPr>
        </p:nvSpPr>
        <p:spPr/>
        <p:txBody>
          <a:bodyPr/>
          <a:lstStyle/>
          <a:p>
            <a:fld id="{CAF2DBC0-F498-4E4F-A7F3-850B3D27F100}" type="slidenum">
              <a:rPr lang="en-US" smtClean="0"/>
              <a:pPr/>
              <a:t>24</a:t>
            </a:fld>
            <a:endParaRPr lang="en-US" dirty="0"/>
          </a:p>
        </p:txBody>
      </p:sp>
      <p:pic>
        <p:nvPicPr>
          <p:cNvPr id="8"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l="17808"/>
          <a:stretch>
            <a:fillRect/>
          </a:stretch>
        </p:blipFill>
        <p:spPr bwMode="auto">
          <a:xfrm>
            <a:off x="323528" y="2276872"/>
            <a:ext cx="4320480" cy="3501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97070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6192000" cy="1143000"/>
          </a:xfrm>
        </p:spPr>
        <p:txBody>
          <a:bodyPr/>
          <a:lstStyle/>
          <a:p>
            <a:r>
              <a:rPr lang="en-GB" sz="4000" dirty="0" smtClean="0"/>
              <a:t>HNB distribution to LAs</a:t>
            </a:r>
            <a:endParaRPr lang="en-GB" sz="4000" dirty="0">
              <a:solidFill>
                <a:schemeClr val="tx1"/>
              </a:solidFill>
            </a:endParaRPr>
          </a:p>
        </p:txBody>
      </p:sp>
      <p:pic>
        <p:nvPicPr>
          <p:cNvPr id="7" name="Content Placeholder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7544" y="2386804"/>
            <a:ext cx="4289664" cy="3274444"/>
          </a:xfrm>
        </p:spPr>
      </p:pic>
      <p:sp>
        <p:nvSpPr>
          <p:cNvPr id="3" name="Content Placeholder 2"/>
          <p:cNvSpPr>
            <a:spLocks noGrp="1"/>
          </p:cNvSpPr>
          <p:nvPr>
            <p:ph sz="half" idx="2"/>
          </p:nvPr>
        </p:nvSpPr>
        <p:spPr>
          <a:xfrm>
            <a:off x="4864224" y="1914128"/>
            <a:ext cx="4244280" cy="4395192"/>
          </a:xfrm>
        </p:spPr>
        <p:txBody>
          <a:bodyPr/>
          <a:lstStyle/>
          <a:p>
            <a:pPr marL="0" indent="0">
              <a:buNone/>
            </a:pPr>
            <a:r>
              <a:rPr lang="en-GB" i="1" dirty="0" smtClean="0"/>
              <a:t>“Negotiations over a shrinking pie are especially difficult because they require an allocation of losses. People tend to be much more easy going when they bargain over an expanding pie”</a:t>
            </a:r>
            <a:r>
              <a:rPr lang="en-GB" dirty="0" smtClean="0"/>
              <a:t>. </a:t>
            </a:r>
          </a:p>
          <a:p>
            <a:pPr marL="0" indent="0">
              <a:buNone/>
            </a:pPr>
            <a:r>
              <a:rPr lang="en-GB" dirty="0" smtClean="0"/>
              <a:t>Prof D Kahnman</a:t>
            </a:r>
            <a:endParaRPr lang="en-GB" dirty="0"/>
          </a:p>
        </p:txBody>
      </p:sp>
      <p:sp>
        <p:nvSpPr>
          <p:cNvPr id="4" name="Slide Number Placeholder 3"/>
          <p:cNvSpPr>
            <a:spLocks noGrp="1"/>
          </p:cNvSpPr>
          <p:nvPr>
            <p:ph type="sldNum" sz="quarter" idx="12"/>
          </p:nvPr>
        </p:nvSpPr>
        <p:spPr/>
        <p:txBody>
          <a:bodyPr/>
          <a:lstStyle/>
          <a:p>
            <a:fld id="{CAF2DBC0-F498-4E4F-A7F3-850B3D27F100}" type="slidenum">
              <a:rPr lang="en-US" smtClean="0"/>
              <a:pPr/>
              <a:t>25</a:t>
            </a:fld>
            <a:endParaRPr lang="en-US" dirty="0"/>
          </a:p>
        </p:txBody>
      </p:sp>
    </p:spTree>
    <p:extLst>
      <p:ext uri="{BB962C8B-B14F-4D97-AF65-F5344CB8AC3E}">
        <p14:creationId xmlns:p14="http://schemas.microsoft.com/office/powerpoint/2010/main" val="5648875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404664"/>
            <a:ext cx="6190456" cy="1143000"/>
          </a:xfrm>
        </p:spPr>
        <p:txBody>
          <a:bodyPr/>
          <a:lstStyle/>
          <a:p>
            <a:r>
              <a:rPr lang="en-GB" sz="4000" dirty="0" smtClean="0"/>
              <a:t>HNB vs statements/SA+</a:t>
            </a:r>
            <a:r>
              <a:rPr lang="en-GB" sz="4000" dirty="0" smtClean="0">
                <a:solidFill>
                  <a:schemeClr val="tx1"/>
                </a:solidFill>
              </a:rPr>
              <a:t> </a:t>
            </a:r>
            <a:endParaRPr lang="en-GB" sz="4000" dirty="0">
              <a:solidFill>
                <a:schemeClr val="tx1"/>
              </a:solidFill>
            </a:endParaRPr>
          </a:p>
        </p:txBody>
      </p:sp>
      <p:pic>
        <p:nvPicPr>
          <p:cNvPr id="7" name="Picture 6"/>
          <p:cNvPicPr>
            <a:picLocks noChangeAspect="1"/>
          </p:cNvPicPr>
          <p:nvPr/>
        </p:nvPicPr>
        <p:blipFill>
          <a:blip r:embed="rId2"/>
          <a:stretch>
            <a:fillRect/>
          </a:stretch>
        </p:blipFill>
        <p:spPr>
          <a:xfrm>
            <a:off x="718399" y="1844824"/>
            <a:ext cx="7886049" cy="4456084"/>
          </a:xfrm>
          <a:prstGeom prst="rect">
            <a:avLst/>
          </a:prstGeom>
        </p:spPr>
      </p:pic>
      <p:sp>
        <p:nvSpPr>
          <p:cNvPr id="2" name="Slide Number Placeholder 1"/>
          <p:cNvSpPr>
            <a:spLocks noGrp="1"/>
          </p:cNvSpPr>
          <p:nvPr>
            <p:ph type="sldNum" sz="quarter" idx="12"/>
          </p:nvPr>
        </p:nvSpPr>
        <p:spPr/>
        <p:txBody>
          <a:bodyPr/>
          <a:lstStyle/>
          <a:p>
            <a:fld id="{A2BF8733-7B1D-EB44-8708-7A63E3D7976D}" type="slidenum">
              <a:rPr lang="en-US" smtClean="0"/>
              <a:pPr/>
              <a:t>26</a:t>
            </a:fld>
            <a:endParaRPr lang="en-US" dirty="0"/>
          </a:p>
        </p:txBody>
      </p:sp>
    </p:spTree>
    <p:extLst>
      <p:ext uri="{BB962C8B-B14F-4D97-AF65-F5344CB8AC3E}">
        <p14:creationId xmlns:p14="http://schemas.microsoft.com/office/powerpoint/2010/main" val="21059022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Slide Number Placeholder 2"/>
          <p:cNvSpPr>
            <a:spLocks noGrp="1"/>
          </p:cNvSpPr>
          <p:nvPr>
            <p:ph type="sldNum" sz="quarter" idx="12"/>
          </p:nvPr>
        </p:nvSpPr>
        <p:spPr/>
        <p:txBody>
          <a:bodyPr/>
          <a:lstStyle/>
          <a:p>
            <a:fld id="{A2BF8733-7B1D-EB44-8708-7A63E3D7976D}" type="slidenum">
              <a:rPr lang="en-US" smtClean="0"/>
              <a:pPr/>
              <a:t>27</a:t>
            </a:fld>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1600" y="1787990"/>
            <a:ext cx="7056784" cy="4692761"/>
          </a:xfrm>
          <a:prstGeom prst="round2DiagRect">
            <a:avLst>
              <a:gd name="adj1" fmla="val 16667"/>
              <a:gd name="adj2" fmla="val 3334"/>
            </a:avLst>
          </a:prstGeom>
          <a:ln w="88900" cap="sq">
            <a:solidFill>
              <a:srgbClr val="FFFFFF"/>
            </a:solidFill>
            <a:miter lim="800000"/>
          </a:ln>
          <a:effectLst>
            <a:outerShdw blurRad="254000" algn="tl" rotWithShape="0">
              <a:srgbClr val="000000">
                <a:alpha val="43000"/>
              </a:srgbClr>
            </a:outerShdw>
          </a:effectLst>
        </p:spPr>
        <p:style>
          <a:lnRef idx="0">
            <a:schemeClr val="accent2"/>
          </a:lnRef>
          <a:fillRef idx="3">
            <a:schemeClr val="accent2"/>
          </a:fillRef>
          <a:effectRef idx="3">
            <a:schemeClr val="accent2"/>
          </a:effectRef>
          <a:fontRef idx="minor">
            <a:schemeClr val="lt1"/>
          </a:fontRef>
        </p:style>
      </p:pic>
    </p:spTree>
    <p:extLst>
      <p:ext uri="{BB962C8B-B14F-4D97-AF65-F5344CB8AC3E}">
        <p14:creationId xmlns:p14="http://schemas.microsoft.com/office/powerpoint/2010/main" val="18491194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Funding per statement and SA+</a:t>
            </a:r>
            <a:endParaRPr lang="en-GB" dirty="0"/>
          </a:p>
        </p:txBody>
      </p:sp>
      <p:graphicFrame>
        <p:nvGraphicFramePr>
          <p:cNvPr id="6" name="Table 5"/>
          <p:cNvGraphicFramePr>
            <a:graphicFrameLocks noGrp="1"/>
          </p:cNvGraphicFramePr>
          <p:nvPr/>
        </p:nvGraphicFramePr>
        <p:xfrm>
          <a:off x="683568" y="2132856"/>
          <a:ext cx="8208912" cy="4160452"/>
        </p:xfrm>
        <a:graphic>
          <a:graphicData uri="http://schemas.openxmlformats.org/drawingml/2006/table">
            <a:tbl>
              <a:tblPr firstRow="1" bandRow="1">
                <a:tableStyleId>{5C22544A-7EE6-4342-B048-85BDC9FD1C3A}</a:tableStyleId>
              </a:tblPr>
              <a:tblGrid>
                <a:gridCol w="4104456"/>
                <a:gridCol w="4104456"/>
              </a:tblGrid>
              <a:tr h="115212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2800" b="1" dirty="0" smtClean="0">
                          <a:solidFill>
                            <a:schemeClr val="tx1"/>
                          </a:solidFill>
                        </a:rPr>
                        <a:t>Worcestershire £4,400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2800" b="1" dirty="0" smtClean="0">
                          <a:solidFill>
                            <a:schemeClr val="tx1"/>
                          </a:solidFill>
                        </a:rPr>
                        <a:t>Kensington</a:t>
                      </a:r>
                      <a:r>
                        <a:rPr lang="en-GB" sz="2800" b="1" baseline="0" dirty="0" smtClean="0">
                          <a:solidFill>
                            <a:schemeClr val="tx1"/>
                          </a:solidFill>
                        </a:rPr>
                        <a:t> and </a:t>
                      </a:r>
                      <a:r>
                        <a:rPr lang="en-GB" sz="2800" b="1" dirty="0" smtClean="0">
                          <a:solidFill>
                            <a:schemeClr val="tx1"/>
                          </a:solidFill>
                        </a:rPr>
                        <a:t> Chelsea £15,500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008324">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2191" y="3308987"/>
            <a:ext cx="4013825" cy="292832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3284984"/>
            <a:ext cx="3600400" cy="2966781"/>
          </a:xfrm>
          <a:prstGeom prst="rect">
            <a:avLst/>
          </a:prstGeom>
        </p:spPr>
      </p:pic>
      <p:sp>
        <p:nvSpPr>
          <p:cNvPr id="9" name="Slide Number Placeholder 2"/>
          <p:cNvSpPr>
            <a:spLocks noGrp="1"/>
          </p:cNvSpPr>
          <p:nvPr>
            <p:ph type="sldNum" sz="quarter" idx="12"/>
          </p:nvPr>
        </p:nvSpPr>
        <p:spPr>
          <a:xfrm>
            <a:off x="6553200" y="6248400"/>
            <a:ext cx="1905000" cy="457200"/>
          </a:xfrm>
        </p:spPr>
        <p:txBody>
          <a:bodyPr/>
          <a:lstStyle/>
          <a:p>
            <a:fld id="{A2BF8733-7B1D-EB44-8708-7A63E3D7976D}" type="slidenum">
              <a:rPr lang="en-US" smtClean="0"/>
              <a:pPr/>
              <a:t>28</a:t>
            </a:fld>
            <a:endParaRPr lang="en-US" dirty="0"/>
          </a:p>
        </p:txBody>
      </p:sp>
    </p:spTree>
    <p:extLst>
      <p:ext uri="{BB962C8B-B14F-4D97-AF65-F5344CB8AC3E}">
        <p14:creationId xmlns:p14="http://schemas.microsoft.com/office/powerpoint/2010/main" val="34274444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Proposed formula</a:t>
            </a:r>
            <a:endParaRPr lang="en-GB" dirty="0"/>
          </a:p>
        </p:txBody>
      </p:sp>
      <p:sp>
        <p:nvSpPr>
          <p:cNvPr id="3" name="Content Placeholder 2"/>
          <p:cNvSpPr>
            <a:spLocks noGrp="1"/>
          </p:cNvSpPr>
          <p:nvPr>
            <p:ph idx="1"/>
          </p:nvPr>
        </p:nvSpPr>
        <p:spPr>
          <a:xfrm>
            <a:off x="685800" y="1914128"/>
            <a:ext cx="7772400" cy="4611216"/>
          </a:xfrm>
        </p:spPr>
        <p:txBody>
          <a:bodyPr/>
          <a:lstStyle/>
          <a:p>
            <a:r>
              <a:rPr lang="en-GB" dirty="0" smtClean="0"/>
              <a:t>Attainment: pupils not achieving level 2 in reading at end of KS2</a:t>
            </a:r>
          </a:p>
          <a:p>
            <a:r>
              <a:rPr lang="en-GB" dirty="0" smtClean="0"/>
              <a:t>Health and disability: children not in good health and DLA</a:t>
            </a:r>
          </a:p>
          <a:p>
            <a:r>
              <a:rPr lang="en-GB" dirty="0" smtClean="0"/>
              <a:t>Deprivation: FSM</a:t>
            </a:r>
          </a:p>
          <a:p>
            <a:pPr>
              <a:spcBef>
                <a:spcPts val="0"/>
              </a:spcBef>
              <a:spcAft>
                <a:spcPts val="1800"/>
              </a:spcAft>
            </a:pPr>
            <a:r>
              <a:rPr lang="en-GB" dirty="0" smtClean="0"/>
              <a:t>Number aged 2-18 years</a:t>
            </a:r>
          </a:p>
          <a:p>
            <a:pPr marL="0" indent="0">
              <a:buNone/>
            </a:pPr>
            <a:r>
              <a:rPr lang="en-GB" dirty="0" smtClean="0">
                <a:solidFill>
                  <a:srgbClr val="FF0000"/>
                </a:solidFill>
              </a:rPr>
              <a:t>Plus area cost adjustment</a:t>
            </a:r>
          </a:p>
          <a:p>
            <a:pPr marL="0" indent="0">
              <a:buNone/>
            </a:pPr>
            <a:r>
              <a:rPr lang="en-GB" dirty="0" smtClean="0">
                <a:solidFill>
                  <a:srgbClr val="FF0000"/>
                </a:solidFill>
              </a:rPr>
              <a:t>No special factors /allowances</a:t>
            </a:r>
            <a:endParaRPr lang="en-GB" dirty="0">
              <a:solidFill>
                <a:srgbClr val="FF0000"/>
              </a:solidFill>
            </a:endParaRPr>
          </a:p>
        </p:txBody>
      </p:sp>
      <p:sp>
        <p:nvSpPr>
          <p:cNvPr id="4" name="Slide Number Placeholder 3"/>
          <p:cNvSpPr>
            <a:spLocks noGrp="1"/>
          </p:cNvSpPr>
          <p:nvPr>
            <p:ph type="sldNum" sz="quarter" idx="12"/>
          </p:nvPr>
        </p:nvSpPr>
        <p:spPr/>
        <p:txBody>
          <a:bodyPr/>
          <a:lstStyle/>
          <a:p>
            <a:fld id="{A2BF8733-7B1D-EB44-8708-7A63E3D7976D}" type="slidenum">
              <a:rPr lang="en-US" smtClean="0"/>
              <a:pPr/>
              <a:t>29</a:t>
            </a:fld>
            <a:endParaRPr lang="en-US" dirty="0"/>
          </a:p>
        </p:txBody>
      </p:sp>
    </p:spTree>
    <p:extLst>
      <p:ext uri="{BB962C8B-B14F-4D97-AF65-F5344CB8AC3E}">
        <p14:creationId xmlns:p14="http://schemas.microsoft.com/office/powerpoint/2010/main" val="33744283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1098" t="2087" r="6114" b="-2087"/>
          <a:stretch/>
        </p:blipFill>
        <p:spPr>
          <a:xfrm>
            <a:off x="4427984" y="2564904"/>
            <a:ext cx="4334888" cy="2949365"/>
          </a:xfrm>
        </p:spPr>
      </p:pic>
      <p:sp>
        <p:nvSpPr>
          <p:cNvPr id="4" name="Title 3"/>
          <p:cNvSpPr>
            <a:spLocks noGrp="1"/>
          </p:cNvSpPr>
          <p:nvPr>
            <p:ph type="title"/>
          </p:nvPr>
        </p:nvSpPr>
        <p:spPr>
          <a:xfrm>
            <a:off x="685800" y="548680"/>
            <a:ext cx="6192000" cy="1143000"/>
          </a:xfrm>
        </p:spPr>
        <p:txBody>
          <a:bodyPr/>
          <a:lstStyle/>
          <a:p>
            <a:r>
              <a:rPr lang="en-GB" dirty="0" smtClean="0"/>
              <a:t>So LA winners and LA losers</a:t>
            </a:r>
            <a:r>
              <a:rPr lang="en-GB" dirty="0" smtClean="0">
                <a:solidFill>
                  <a:schemeClr val="tx1"/>
                </a:solidFill>
              </a:rPr>
              <a:t> </a:t>
            </a:r>
            <a:endParaRPr lang="en-GB" dirty="0">
              <a:solidFill>
                <a:schemeClr val="tx1"/>
              </a:solidFill>
            </a:endParaRPr>
          </a:p>
        </p:txBody>
      </p:sp>
      <p:sp>
        <p:nvSpPr>
          <p:cNvPr id="5" name="Slide Number Placeholder 2"/>
          <p:cNvSpPr>
            <a:spLocks noGrp="1"/>
          </p:cNvSpPr>
          <p:nvPr>
            <p:ph type="sldNum" sz="quarter" idx="12"/>
          </p:nvPr>
        </p:nvSpPr>
        <p:spPr>
          <a:xfrm>
            <a:off x="6553200" y="6248400"/>
            <a:ext cx="1905000" cy="457200"/>
          </a:xfrm>
        </p:spPr>
        <p:txBody>
          <a:bodyPr/>
          <a:lstStyle/>
          <a:p>
            <a:fld id="{A2BF8733-7B1D-EB44-8708-7A63E3D7976D}" type="slidenum">
              <a:rPr lang="en-US" smtClean="0"/>
              <a:pPr/>
              <a:t>30</a:t>
            </a:fld>
            <a:endParaRPr lang="en-US" dirty="0"/>
          </a:p>
        </p:txBody>
      </p:sp>
      <p:pic>
        <p:nvPicPr>
          <p:cNvPr id="9"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95536" y="2564904"/>
            <a:ext cx="3840427" cy="2880320"/>
          </a:xfrm>
        </p:spPr>
      </p:pic>
    </p:spTree>
    <p:extLst>
      <p:ext uri="{BB962C8B-B14F-4D97-AF65-F5344CB8AC3E}">
        <p14:creationId xmlns:p14="http://schemas.microsoft.com/office/powerpoint/2010/main" val="90865142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6190456" cy="1143000"/>
          </a:xfrm>
        </p:spPr>
        <p:txBody>
          <a:bodyPr/>
          <a:lstStyle/>
          <a:p>
            <a:r>
              <a:rPr lang="en-GB" dirty="0" smtClean="0"/>
              <a:t>The losers</a:t>
            </a:r>
            <a:r>
              <a:rPr lang="en-GB" dirty="0" smtClean="0">
                <a:solidFill>
                  <a:schemeClr val="tx2"/>
                </a:solidFill>
              </a:rPr>
              <a:t> </a:t>
            </a:r>
            <a:endParaRPr lang="en-GB" dirty="0">
              <a:solidFill>
                <a:schemeClr val="tx2"/>
              </a:solidFill>
            </a:endParaRPr>
          </a:p>
        </p:txBody>
      </p:sp>
      <p:sp>
        <p:nvSpPr>
          <p:cNvPr id="3" name="Content Placeholder 2"/>
          <p:cNvSpPr>
            <a:spLocks noGrp="1"/>
          </p:cNvSpPr>
          <p:nvPr>
            <p:ph idx="1"/>
          </p:nvPr>
        </p:nvSpPr>
        <p:spPr>
          <a:xfrm>
            <a:off x="685800" y="1700808"/>
            <a:ext cx="7772400" cy="4395192"/>
          </a:xfrm>
        </p:spPr>
        <p:txBody>
          <a:bodyPr/>
          <a:lstStyle/>
          <a:p>
            <a:pPr>
              <a:spcBef>
                <a:spcPts val="0"/>
              </a:spcBef>
              <a:spcAft>
                <a:spcPts val="1800"/>
              </a:spcAft>
            </a:pPr>
            <a:r>
              <a:rPr lang="en-GB" dirty="0" smtClean="0"/>
              <a:t>Faced with an immense challenge</a:t>
            </a:r>
          </a:p>
          <a:p>
            <a:pPr>
              <a:spcBef>
                <a:spcPts val="0"/>
              </a:spcBef>
              <a:spcAft>
                <a:spcPts val="1800"/>
              </a:spcAft>
            </a:pPr>
            <a:r>
              <a:rPr lang="en-GB" dirty="0" smtClean="0"/>
              <a:t>Difficult to reduce spending on those with EHC Plans </a:t>
            </a:r>
          </a:p>
          <a:p>
            <a:pPr>
              <a:spcBef>
                <a:spcPts val="0"/>
              </a:spcBef>
              <a:spcAft>
                <a:spcPts val="1800"/>
              </a:spcAft>
            </a:pPr>
            <a:r>
              <a:rPr lang="en-GB" dirty="0" smtClean="0"/>
              <a:t>New cohort of children with high needs could be substantially disadvantaged</a:t>
            </a:r>
          </a:p>
          <a:p>
            <a:pPr>
              <a:spcBef>
                <a:spcPts val="0"/>
              </a:spcBef>
              <a:spcAft>
                <a:spcPts val="1800"/>
              </a:spcAft>
            </a:pPr>
            <a:r>
              <a:rPr lang="en-GB" dirty="0" smtClean="0"/>
              <a:t>Possible threat to support services!</a:t>
            </a:r>
          </a:p>
          <a:p>
            <a:pPr>
              <a:spcBef>
                <a:spcPts val="0"/>
              </a:spcBef>
              <a:spcAft>
                <a:spcPts val="1800"/>
              </a:spcAft>
            </a:pPr>
            <a:r>
              <a:rPr lang="en-GB" dirty="0" smtClean="0"/>
              <a:t>Therefore level up not down</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31</a:t>
            </a:fld>
            <a:endParaRPr lang="en-US" dirty="0"/>
          </a:p>
        </p:txBody>
      </p:sp>
    </p:spTree>
    <p:extLst>
      <p:ext uri="{BB962C8B-B14F-4D97-AF65-F5344CB8AC3E}">
        <p14:creationId xmlns:p14="http://schemas.microsoft.com/office/powerpoint/2010/main" val="24756351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What is fair funding</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0207" y="1772817"/>
            <a:ext cx="6864161" cy="4761268"/>
          </a:xfrm>
        </p:spPr>
      </p:pic>
      <p:sp>
        <p:nvSpPr>
          <p:cNvPr id="4" name="Slide Number Placeholder 3"/>
          <p:cNvSpPr>
            <a:spLocks noGrp="1"/>
          </p:cNvSpPr>
          <p:nvPr>
            <p:ph type="sldNum" sz="quarter" idx="12"/>
          </p:nvPr>
        </p:nvSpPr>
        <p:spPr/>
        <p:txBody>
          <a:bodyPr/>
          <a:lstStyle/>
          <a:p>
            <a:fld id="{A2BF8733-7B1D-EB44-8708-7A63E3D7976D}" type="slidenum">
              <a:rPr lang="en-US" smtClean="0"/>
              <a:pPr/>
              <a:t>32</a:t>
            </a:fld>
            <a:endParaRPr lang="en-US" dirty="0"/>
          </a:p>
        </p:txBody>
      </p:sp>
    </p:spTree>
    <p:extLst>
      <p:ext uri="{BB962C8B-B14F-4D97-AF65-F5344CB8AC3E}">
        <p14:creationId xmlns:p14="http://schemas.microsoft.com/office/powerpoint/2010/main" val="272328215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Transitions</a:t>
            </a:r>
            <a:endParaRPr lang="en-GB" dirty="0"/>
          </a:p>
        </p:txBody>
      </p:sp>
      <p:sp>
        <p:nvSpPr>
          <p:cNvPr id="3" name="Content Placeholder 2"/>
          <p:cNvSpPr>
            <a:spLocks noGrp="1"/>
          </p:cNvSpPr>
          <p:nvPr>
            <p:ph idx="1"/>
          </p:nvPr>
        </p:nvSpPr>
        <p:spPr>
          <a:xfrm>
            <a:off x="685800" y="2122512"/>
            <a:ext cx="7772400" cy="4114800"/>
          </a:xfrm>
        </p:spPr>
        <p:txBody>
          <a:bodyPr/>
          <a:lstStyle/>
          <a:p>
            <a:pPr>
              <a:spcBef>
                <a:spcPts val="0"/>
              </a:spcBef>
              <a:spcAft>
                <a:spcPts val="1800"/>
              </a:spcAft>
            </a:pPr>
            <a:r>
              <a:rPr lang="en-GB" sz="3600" dirty="0" smtClean="0"/>
              <a:t>DfE will include an element of current spend in the formula for at least 5 years</a:t>
            </a:r>
          </a:p>
          <a:p>
            <a:pPr>
              <a:spcBef>
                <a:spcPts val="0"/>
              </a:spcBef>
              <a:spcAft>
                <a:spcPts val="1800"/>
              </a:spcAft>
            </a:pPr>
            <a:r>
              <a:rPr lang="en-GB" sz="3600" dirty="0" smtClean="0"/>
              <a:t>Limits on year on year reductions with a minimum funding guarantee</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33</a:t>
            </a:fld>
            <a:endParaRPr lang="en-US" dirty="0"/>
          </a:p>
        </p:txBody>
      </p:sp>
    </p:spTree>
    <p:extLst>
      <p:ext uri="{BB962C8B-B14F-4D97-AF65-F5344CB8AC3E}">
        <p14:creationId xmlns:p14="http://schemas.microsoft.com/office/powerpoint/2010/main" val="299517325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Interdependencies of the blocks</a:t>
            </a:r>
            <a:endParaRPr lang="en-GB" dirty="0">
              <a:solidFill>
                <a:schemeClr val="tx2"/>
              </a:solidFill>
            </a:endParaRPr>
          </a:p>
        </p:txBody>
      </p:sp>
      <p:sp>
        <p:nvSpPr>
          <p:cNvPr id="3" name="Content Placeholder 2"/>
          <p:cNvSpPr>
            <a:spLocks noGrp="1"/>
          </p:cNvSpPr>
          <p:nvPr>
            <p:ph idx="1"/>
          </p:nvPr>
        </p:nvSpPr>
        <p:spPr>
          <a:xfrm>
            <a:off x="685800" y="2122512"/>
            <a:ext cx="7772400" cy="4114800"/>
          </a:xfrm>
        </p:spPr>
        <p:txBody>
          <a:bodyPr/>
          <a:lstStyle/>
          <a:p>
            <a:pPr>
              <a:spcBef>
                <a:spcPts val="0"/>
              </a:spcBef>
              <a:spcAft>
                <a:spcPts val="1800"/>
              </a:spcAft>
            </a:pPr>
            <a:r>
              <a:rPr lang="en-GB" dirty="0" smtClean="0"/>
              <a:t>Fair funding just cannot take the schools block and HNB in isolation</a:t>
            </a:r>
          </a:p>
          <a:p>
            <a:pPr>
              <a:spcBef>
                <a:spcPts val="0"/>
              </a:spcBef>
              <a:spcAft>
                <a:spcPts val="1800"/>
              </a:spcAft>
            </a:pPr>
            <a:r>
              <a:rPr lang="en-GB" dirty="0" smtClean="0"/>
              <a:t>Two LAs X and Y identical in every way apart from X having 100 pupils more in special schools</a:t>
            </a:r>
          </a:p>
          <a:p>
            <a:pPr>
              <a:spcBef>
                <a:spcPts val="0"/>
              </a:spcBef>
              <a:spcAft>
                <a:spcPts val="1800"/>
              </a:spcAft>
            </a:pPr>
            <a:r>
              <a:rPr lang="en-GB" dirty="0" smtClean="0"/>
              <a:t>X needs £1m more (110 x £10k place funding) in HNB and £1m less in SB</a:t>
            </a:r>
          </a:p>
          <a:p>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34</a:t>
            </a:fld>
            <a:endParaRPr lang="en-US" dirty="0"/>
          </a:p>
        </p:txBody>
      </p:sp>
    </p:spTree>
    <p:extLst>
      <p:ext uri="{BB962C8B-B14F-4D97-AF65-F5344CB8AC3E}">
        <p14:creationId xmlns:p14="http://schemas.microsoft.com/office/powerpoint/2010/main" val="1010769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6190456" cy="1143000"/>
          </a:xfrm>
        </p:spPr>
        <p:txBody>
          <a:bodyPr/>
          <a:lstStyle/>
          <a:p>
            <a:r>
              <a:rPr lang="en-GB" dirty="0" smtClean="0"/>
              <a:t> SB ring fenced?</a:t>
            </a:r>
            <a:endParaRPr lang="en-GB" dirty="0"/>
          </a:p>
        </p:txBody>
      </p:sp>
      <p:sp>
        <p:nvSpPr>
          <p:cNvPr id="3" name="Content Placeholder 2"/>
          <p:cNvSpPr>
            <a:spLocks noGrp="1"/>
          </p:cNvSpPr>
          <p:nvPr>
            <p:ph idx="1"/>
          </p:nvPr>
        </p:nvSpPr>
        <p:spPr>
          <a:xfrm>
            <a:off x="685800" y="2122512"/>
            <a:ext cx="7772400" cy="4114800"/>
          </a:xfrm>
        </p:spPr>
        <p:txBody>
          <a:bodyPr/>
          <a:lstStyle/>
          <a:p>
            <a:pPr marL="0" indent="0">
              <a:buNone/>
            </a:pPr>
            <a:r>
              <a:rPr lang="en-GB" sz="3600" dirty="0" smtClean="0"/>
              <a:t>Major concern that this will put immense pressure on the HNB and create an incentive for schools as a whole to be less inclusive as the export funding pressures to LAs without it impacting on their budgets</a:t>
            </a:r>
          </a:p>
          <a:p>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35</a:t>
            </a:fld>
            <a:endParaRPr lang="en-US" dirty="0"/>
          </a:p>
        </p:txBody>
      </p:sp>
    </p:spTree>
    <p:extLst>
      <p:ext uri="{BB962C8B-B14F-4D97-AF65-F5344CB8AC3E}">
        <p14:creationId xmlns:p14="http://schemas.microsoft.com/office/powerpoint/2010/main" val="25865621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Possibilities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56113443"/>
              </p:ext>
            </p:extLst>
          </p:nvPr>
        </p:nvGraphicFramePr>
        <p:xfrm>
          <a:off x="611560" y="2068056"/>
          <a:ext cx="8064896" cy="4097248"/>
        </p:xfrm>
        <a:graphic>
          <a:graphicData uri="http://schemas.openxmlformats.org/drawingml/2006/table">
            <a:tbl>
              <a:tblPr firstRow="1" bandRow="1">
                <a:tableStyleId>{5C22544A-7EE6-4342-B048-85BDC9FD1C3A}</a:tableStyleId>
              </a:tblPr>
              <a:tblGrid>
                <a:gridCol w="4032448"/>
                <a:gridCol w="4032448"/>
              </a:tblGrid>
              <a:tr h="1872208">
                <a:tc>
                  <a:txBody>
                    <a:bodyPr/>
                    <a:lstStyle/>
                    <a:p>
                      <a:pPr>
                        <a:spcBef>
                          <a:spcPts val="1200"/>
                        </a:spcBef>
                        <a:spcAft>
                          <a:spcPts val="1200"/>
                        </a:spcAft>
                      </a:pPr>
                      <a:r>
                        <a:rPr lang="en-GB" sz="2800" b="1" dirty="0" smtClean="0"/>
                        <a:t>HIGH</a:t>
                      </a:r>
                      <a:r>
                        <a:rPr lang="en-GB" sz="2800" b="1" baseline="0" dirty="0" smtClean="0"/>
                        <a:t> NEEDS BLOCK GAIN</a:t>
                      </a:r>
                      <a:br>
                        <a:rPr lang="en-GB" sz="2800" b="1" baseline="0" dirty="0" smtClean="0"/>
                      </a:br>
                      <a:r>
                        <a:rPr lang="en-GB" sz="2800" b="1" baseline="0" dirty="0" smtClean="0"/>
                        <a:t>SCHOOLS BLOCK LOSE</a:t>
                      </a:r>
                      <a:endParaRPr lang="en-GB" sz="2800" b="1" dirty="0"/>
                    </a:p>
                  </a:txBody>
                  <a:tcPr/>
                </a:tc>
                <a:tc>
                  <a:txBody>
                    <a:bodyPr/>
                    <a:lstStyle/>
                    <a:p>
                      <a:r>
                        <a:rPr lang="en-GB" sz="2800" b="1" dirty="0" smtClean="0"/>
                        <a:t>HIGH NEED BLOCK LOSE</a:t>
                      </a:r>
                    </a:p>
                    <a:p>
                      <a:r>
                        <a:rPr lang="en-GB" sz="2800" b="1" dirty="0" smtClean="0"/>
                        <a:t>SCHOOLS BLOCK GAIN</a:t>
                      </a:r>
                    </a:p>
                    <a:p>
                      <a:endParaRPr lang="en-GB" sz="2800" b="1" dirty="0"/>
                    </a:p>
                  </a:txBody>
                  <a:tcPr/>
                </a:tc>
              </a:tr>
              <a:tr h="1872208">
                <a:tc>
                  <a:txBody>
                    <a:bodyPr/>
                    <a:lstStyle/>
                    <a:p>
                      <a:r>
                        <a:rPr lang="en-GB" sz="2800" b="1" dirty="0" smtClean="0"/>
                        <a:t>HIGH NEEDS BLOCK GAIN</a:t>
                      </a:r>
                    </a:p>
                    <a:p>
                      <a:r>
                        <a:rPr lang="en-GB" sz="2800" b="1" dirty="0" smtClean="0"/>
                        <a:t>SCHOOL BLOCK GAIN</a:t>
                      </a:r>
                      <a:endParaRPr lang="en-GB" sz="2800" b="1" dirty="0"/>
                    </a:p>
                  </a:txBody>
                  <a:tcPr/>
                </a:tc>
                <a:tc>
                  <a:txBody>
                    <a:bodyPr/>
                    <a:lstStyle/>
                    <a:p>
                      <a:r>
                        <a:rPr lang="en-GB" sz="2800" b="1" dirty="0" smtClean="0"/>
                        <a:t>HIGH NEEDS BLOCK LOSE</a:t>
                      </a:r>
                      <a:br>
                        <a:rPr lang="en-GB" sz="2800" b="1" dirty="0" smtClean="0"/>
                      </a:br>
                      <a:r>
                        <a:rPr lang="en-GB" sz="2800" b="1" dirty="0" smtClean="0"/>
                        <a:t>SCHOOLS BLOCK LOSE</a:t>
                      </a:r>
                      <a:endParaRPr lang="en-GB" sz="2800" b="1" dirty="0"/>
                    </a:p>
                  </a:txBody>
                  <a:tcPr/>
                </a:tc>
              </a:tr>
            </a:tbl>
          </a:graphicData>
        </a:graphic>
      </p:graphicFrame>
      <p:sp>
        <p:nvSpPr>
          <p:cNvPr id="4" name="Slide Number Placeholder 3"/>
          <p:cNvSpPr>
            <a:spLocks noGrp="1"/>
          </p:cNvSpPr>
          <p:nvPr>
            <p:ph type="sldNum" sz="quarter" idx="12"/>
          </p:nvPr>
        </p:nvSpPr>
        <p:spPr/>
        <p:txBody>
          <a:bodyPr/>
          <a:lstStyle/>
          <a:p>
            <a:fld id="{A2BF8733-7B1D-EB44-8708-7A63E3D7976D}" type="slidenum">
              <a:rPr lang="en-US" smtClean="0"/>
              <a:pPr/>
              <a:t>36</a:t>
            </a:fld>
            <a:endParaRPr lang="en-US" dirty="0"/>
          </a:p>
        </p:txBody>
      </p:sp>
    </p:spTree>
    <p:extLst>
      <p:ext uri="{BB962C8B-B14F-4D97-AF65-F5344CB8AC3E}">
        <p14:creationId xmlns:p14="http://schemas.microsoft.com/office/powerpoint/2010/main" val="390643690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School / college level</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smtClean="0"/>
              <a:t>Retain the notional SEN budget for schools</a:t>
            </a:r>
          </a:p>
          <a:p>
            <a:pPr>
              <a:spcBef>
                <a:spcPts val="0"/>
              </a:spcBef>
              <a:spcAft>
                <a:spcPts val="1800"/>
              </a:spcAft>
            </a:pPr>
            <a:r>
              <a:rPr lang="en-GB" sz="3600" dirty="0" smtClean="0"/>
              <a:t>More national guidance on what should be included in the schools offer?</a:t>
            </a:r>
          </a:p>
          <a:p>
            <a:pPr>
              <a:spcBef>
                <a:spcPts val="0"/>
              </a:spcBef>
              <a:spcAft>
                <a:spcPts val="1800"/>
              </a:spcAft>
            </a:pPr>
            <a:r>
              <a:rPr lang="en-GB" sz="3600" dirty="0" smtClean="0"/>
              <a:t>LAs have a role in supporting inclusion</a:t>
            </a:r>
            <a:endParaRPr lang="en-GB" sz="3600"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37</a:t>
            </a:fld>
            <a:endParaRPr lang="en-US" dirty="0"/>
          </a:p>
        </p:txBody>
      </p:sp>
    </p:spTree>
    <p:extLst>
      <p:ext uri="{BB962C8B-B14F-4D97-AF65-F5344CB8AC3E}">
        <p14:creationId xmlns:p14="http://schemas.microsoft.com/office/powerpoint/2010/main" val="36552198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SEN units</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02750056"/>
              </p:ext>
            </p:extLst>
          </p:nvPr>
        </p:nvGraphicFramePr>
        <p:xfrm>
          <a:off x="685800" y="2141944"/>
          <a:ext cx="7772400" cy="4023360"/>
        </p:xfrm>
        <a:graphic>
          <a:graphicData uri="http://schemas.openxmlformats.org/drawingml/2006/table">
            <a:tbl>
              <a:tblPr firstRow="1" bandRow="1">
                <a:tableStyleId>{5C22544A-7EE6-4342-B048-85BDC9FD1C3A}</a:tableStyleId>
              </a:tblPr>
              <a:tblGrid>
                <a:gridCol w="3886200"/>
                <a:gridCol w="3886200"/>
              </a:tblGrid>
              <a:tr h="370840">
                <a:tc>
                  <a:txBody>
                    <a:bodyPr/>
                    <a:lstStyle/>
                    <a:p>
                      <a:r>
                        <a:rPr lang="en-GB" sz="3600" dirty="0" smtClean="0"/>
                        <a:t>Current</a:t>
                      </a:r>
                      <a:endParaRPr lang="en-GB" sz="3600" dirty="0"/>
                    </a:p>
                  </a:txBody>
                  <a:tcPr/>
                </a:tc>
                <a:tc>
                  <a:txBody>
                    <a:bodyPr/>
                    <a:lstStyle/>
                    <a:p>
                      <a:r>
                        <a:rPr lang="en-GB" sz="3600" dirty="0" smtClean="0"/>
                        <a:t>Proposed</a:t>
                      </a:r>
                      <a:endParaRPr lang="en-GB" sz="3600" dirty="0"/>
                    </a:p>
                  </a:txBody>
                  <a:tcPr/>
                </a:tc>
              </a:tr>
              <a:tr h="370840">
                <a:tc>
                  <a:txBody>
                    <a:bodyPr/>
                    <a:lstStyle/>
                    <a:p>
                      <a:r>
                        <a:rPr lang="en-GB" sz="3600" dirty="0" smtClean="0"/>
                        <a:t>£10k place funding</a:t>
                      </a:r>
                    </a:p>
                    <a:p>
                      <a:r>
                        <a:rPr lang="en-GB" sz="3600" dirty="0" smtClean="0"/>
                        <a:t>Plus</a:t>
                      </a:r>
                      <a:r>
                        <a:rPr lang="en-GB" sz="3600" baseline="0" dirty="0" smtClean="0"/>
                        <a:t> top up</a:t>
                      </a:r>
                      <a:endParaRPr lang="en-GB" sz="3600" dirty="0"/>
                    </a:p>
                  </a:txBody>
                  <a:tcPr/>
                </a:tc>
                <a:tc>
                  <a:txBody>
                    <a:bodyPr/>
                    <a:lstStyle/>
                    <a:p>
                      <a:r>
                        <a:rPr lang="en-GB" sz="3600" dirty="0" smtClean="0"/>
                        <a:t>Per pupil amount based on a pupil count</a:t>
                      </a:r>
                    </a:p>
                    <a:p>
                      <a:r>
                        <a:rPr lang="en-GB" sz="3600" dirty="0" smtClean="0"/>
                        <a:t>Plus £6,000 for each place</a:t>
                      </a:r>
                    </a:p>
                    <a:p>
                      <a:r>
                        <a:rPr lang="en-GB" sz="3600" dirty="0" smtClean="0"/>
                        <a:t>Plus top up</a:t>
                      </a:r>
                      <a:endParaRPr lang="en-GB" sz="3600" dirty="0"/>
                    </a:p>
                  </a:txBody>
                  <a:tcPr/>
                </a:tc>
              </a:tr>
            </a:tbl>
          </a:graphicData>
        </a:graphic>
      </p:graphicFrame>
      <p:sp>
        <p:nvSpPr>
          <p:cNvPr id="4" name="Slide Number Placeholder 3"/>
          <p:cNvSpPr>
            <a:spLocks noGrp="1"/>
          </p:cNvSpPr>
          <p:nvPr>
            <p:ph type="sldNum" sz="quarter" idx="12"/>
          </p:nvPr>
        </p:nvSpPr>
        <p:spPr/>
        <p:txBody>
          <a:bodyPr/>
          <a:lstStyle/>
          <a:p>
            <a:fld id="{A2BF8733-7B1D-EB44-8708-7A63E3D7976D}" type="slidenum">
              <a:rPr lang="en-US" smtClean="0"/>
              <a:pPr/>
              <a:t>38</a:t>
            </a:fld>
            <a:endParaRPr lang="en-US" dirty="0"/>
          </a:p>
        </p:txBody>
      </p:sp>
    </p:spTree>
    <p:extLst>
      <p:ext uri="{BB962C8B-B14F-4D97-AF65-F5344CB8AC3E}">
        <p14:creationId xmlns:p14="http://schemas.microsoft.com/office/powerpoint/2010/main" val="389050918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Post 16 providers</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dirty="0" smtClean="0"/>
              <a:t>Strong opposition from the AoC to the proposal that FE colleges like schools pay the first £6k toward the cost of a HN student</a:t>
            </a:r>
          </a:p>
          <a:p>
            <a:pPr>
              <a:spcBef>
                <a:spcPts val="0"/>
              </a:spcBef>
              <a:spcAft>
                <a:spcPts val="1800"/>
              </a:spcAft>
            </a:pPr>
            <a:r>
              <a:rPr lang="en-GB" dirty="0" smtClean="0"/>
              <a:t>Now likely that in most cases the HNB will pay for the full additional cost for large providers with significant numbers</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39</a:t>
            </a:fld>
            <a:endParaRPr lang="en-US" dirty="0"/>
          </a:p>
        </p:txBody>
      </p:sp>
    </p:spTree>
    <p:extLst>
      <p:ext uri="{BB962C8B-B14F-4D97-AF65-F5344CB8AC3E}">
        <p14:creationId xmlns:p14="http://schemas.microsoft.com/office/powerpoint/2010/main" val="16227361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Apprenticeships – what is involved?</a:t>
            </a:r>
            <a:endParaRPr lang="en-GB" dirty="0"/>
          </a:p>
        </p:txBody>
      </p:sp>
      <p:graphicFrame>
        <p:nvGraphicFramePr>
          <p:cNvPr id="26" name="Table 25"/>
          <p:cNvGraphicFramePr>
            <a:graphicFrameLocks noGrp="1"/>
          </p:cNvGraphicFramePr>
          <p:nvPr>
            <p:extLst>
              <p:ext uri="{D42A27DB-BD31-4B8C-83A1-F6EECF244321}">
                <p14:modId xmlns:p14="http://schemas.microsoft.com/office/powerpoint/2010/main" val="3572303748"/>
              </p:ext>
            </p:extLst>
          </p:nvPr>
        </p:nvGraphicFramePr>
        <p:xfrm>
          <a:off x="395536" y="2204864"/>
          <a:ext cx="8352929" cy="4248472"/>
        </p:xfrm>
        <a:graphic>
          <a:graphicData uri="http://schemas.openxmlformats.org/drawingml/2006/table">
            <a:tbl>
              <a:tblPr firstRow="1" firstCol="1" bandRow="1"/>
              <a:tblGrid>
                <a:gridCol w="4032448"/>
                <a:gridCol w="216024"/>
                <a:gridCol w="4104457"/>
              </a:tblGrid>
              <a:tr h="4248472">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spcAft>
                          <a:spcPts val="0"/>
                        </a:spcAft>
                      </a:pPr>
                      <a:r>
                        <a:rPr lang="en-GB" sz="1200" dirty="0">
                          <a:effectLst/>
                          <a:latin typeface="Arial"/>
                          <a:ea typeface="Times New Roman"/>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20888"/>
            <a:ext cx="3888432"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564904"/>
            <a:ext cx="396044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Slide Number Placeholder 3"/>
          <p:cNvSpPr>
            <a:spLocks noGrp="1"/>
          </p:cNvSpPr>
          <p:nvPr>
            <p:ph type="sldNum" sz="quarter" idx="12"/>
          </p:nvPr>
        </p:nvSpPr>
        <p:spPr>
          <a:xfrm>
            <a:off x="6553200" y="6500192"/>
            <a:ext cx="1905000" cy="457200"/>
          </a:xfrm>
        </p:spPr>
        <p:txBody>
          <a:bodyPr/>
          <a:lstStyle/>
          <a:p>
            <a:fld id="{CAF2DBC0-F498-4E4F-A7F3-850B3D27F100}" type="slidenum">
              <a:rPr lang="en-US" smtClean="0"/>
              <a:pPr/>
              <a:t>40</a:t>
            </a:fld>
            <a:endParaRPr lang="en-US" dirty="0"/>
          </a:p>
        </p:txBody>
      </p:sp>
    </p:spTree>
    <p:extLst>
      <p:ext uri="{BB962C8B-B14F-4D97-AF65-F5344CB8AC3E}">
        <p14:creationId xmlns:p14="http://schemas.microsoft.com/office/powerpoint/2010/main" val="38969502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57808"/>
            <a:ext cx="6190456" cy="1143000"/>
          </a:xfrm>
        </p:spPr>
        <p:txBody>
          <a:bodyPr/>
          <a:lstStyle/>
          <a:p>
            <a:r>
              <a:rPr lang="en-GB" dirty="0" smtClean="0"/>
              <a:t>How is apprenticeship training funded?</a:t>
            </a:r>
            <a:endParaRPr lang="en-GB" dirty="0"/>
          </a:p>
        </p:txBody>
      </p:sp>
      <p:sp>
        <p:nvSpPr>
          <p:cNvPr id="3" name="Content Placeholder 2"/>
          <p:cNvSpPr>
            <a:spLocks noGrp="1"/>
          </p:cNvSpPr>
          <p:nvPr>
            <p:ph idx="1"/>
          </p:nvPr>
        </p:nvSpPr>
        <p:spPr>
          <a:xfrm>
            <a:off x="685800" y="2274168"/>
            <a:ext cx="7772400" cy="3747120"/>
          </a:xfrm>
        </p:spPr>
        <p:txBody>
          <a:bodyPr/>
          <a:lstStyle/>
          <a:p>
            <a:pPr>
              <a:spcBef>
                <a:spcPts val="0"/>
              </a:spcBef>
              <a:spcAft>
                <a:spcPts val="1800"/>
              </a:spcAft>
            </a:pPr>
            <a:r>
              <a:rPr lang="en-GB" sz="3600" dirty="0" smtClean="0"/>
              <a:t>Full funding from Skills Funding Agency for the training of those aged 16-18 and </a:t>
            </a:r>
            <a:r>
              <a:rPr lang="en-GB" sz="3600" dirty="0"/>
              <a:t>19-24 </a:t>
            </a:r>
            <a:r>
              <a:rPr lang="en-GB" sz="3600" dirty="0" smtClean="0"/>
              <a:t>with </a:t>
            </a:r>
            <a:r>
              <a:rPr lang="en-GB" sz="3600" dirty="0"/>
              <a:t>EHC </a:t>
            </a:r>
            <a:r>
              <a:rPr lang="en-GB" sz="3600" dirty="0" smtClean="0"/>
              <a:t>plans</a:t>
            </a:r>
          </a:p>
          <a:p>
            <a:pPr>
              <a:spcBef>
                <a:spcPts val="0"/>
              </a:spcBef>
              <a:spcAft>
                <a:spcPts val="1800"/>
              </a:spcAft>
            </a:pPr>
            <a:r>
              <a:rPr lang="en-GB" sz="3600" dirty="0" smtClean="0"/>
              <a:t>Partial funding for 19-24 year olds. Partial funding from employer.</a:t>
            </a:r>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41</a:t>
            </a:fld>
            <a:endParaRPr lang="en-US" dirty="0"/>
          </a:p>
        </p:txBody>
      </p:sp>
    </p:spTree>
    <p:extLst>
      <p:ext uri="{BB962C8B-B14F-4D97-AF65-F5344CB8AC3E}">
        <p14:creationId xmlns:p14="http://schemas.microsoft.com/office/powerpoint/2010/main" val="3631780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48680"/>
            <a:ext cx="6190456" cy="1143000"/>
          </a:xfrm>
        </p:spPr>
        <p:txBody>
          <a:bodyPr/>
          <a:lstStyle/>
          <a:p>
            <a:r>
              <a:rPr lang="en-GB" dirty="0" smtClean="0"/>
              <a:t>Apprenticeship levy</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smtClean="0"/>
              <a:t>New digital system from 2017</a:t>
            </a:r>
          </a:p>
          <a:p>
            <a:pPr>
              <a:spcBef>
                <a:spcPts val="0"/>
              </a:spcBef>
              <a:spcAft>
                <a:spcPts val="1800"/>
              </a:spcAft>
            </a:pPr>
            <a:r>
              <a:rPr lang="en-GB" sz="3600" dirty="0" smtClean="0"/>
              <a:t>Employers will receive digital vouchers to spend on apprenticeship training</a:t>
            </a:r>
          </a:p>
          <a:p>
            <a:pPr>
              <a:spcBef>
                <a:spcPts val="0"/>
              </a:spcBef>
              <a:spcAft>
                <a:spcPts val="1800"/>
              </a:spcAft>
            </a:pPr>
            <a:r>
              <a:rPr lang="en-GB" sz="3600" dirty="0" smtClean="0"/>
              <a:t>Employers will receive a payment for taking on apprentices aged 16-18 or with an EHC plan</a:t>
            </a:r>
            <a:endParaRPr lang="en-GB" sz="36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42</a:t>
            </a:fld>
            <a:endParaRPr lang="en-US" dirty="0"/>
          </a:p>
        </p:txBody>
      </p:sp>
    </p:spTree>
    <p:extLst>
      <p:ext uri="{BB962C8B-B14F-4D97-AF65-F5344CB8AC3E}">
        <p14:creationId xmlns:p14="http://schemas.microsoft.com/office/powerpoint/2010/main" val="5858297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Funding for additional support</a:t>
            </a:r>
            <a:endParaRPr lang="en-GB" dirty="0"/>
          </a:p>
        </p:txBody>
      </p:sp>
      <p:sp>
        <p:nvSpPr>
          <p:cNvPr id="8" name="Down Arrow 7"/>
          <p:cNvSpPr/>
          <p:nvPr/>
        </p:nvSpPr>
        <p:spPr bwMode="auto">
          <a:xfrm>
            <a:off x="6318198" y="3622525"/>
            <a:ext cx="792088" cy="1512168"/>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dirty="0">
              <a:ln>
                <a:noFill/>
              </a:ln>
              <a:solidFill>
                <a:schemeClr val="tx1"/>
              </a:solidFill>
              <a:effectLst/>
              <a:latin typeface="Arial" pitchFamily="-107" charset="0"/>
              <a:ea typeface="ＭＳ Ｐゴシック" pitchFamily="-107" charset="-128"/>
              <a:cs typeface="ＭＳ Ｐゴシック" pitchFamily="-107" charset="-128"/>
            </a:endParaRPr>
          </a:p>
        </p:txBody>
      </p:sp>
      <p:grpSp>
        <p:nvGrpSpPr>
          <p:cNvPr id="18" name="Group 17"/>
          <p:cNvGrpSpPr/>
          <p:nvPr/>
        </p:nvGrpSpPr>
        <p:grpSpPr>
          <a:xfrm>
            <a:off x="4807146" y="2276872"/>
            <a:ext cx="3814192" cy="4032448"/>
            <a:chOff x="4807146" y="2276872"/>
            <a:chExt cx="3814192" cy="4032448"/>
          </a:xfrm>
        </p:grpSpPr>
        <p:sp>
          <p:nvSpPr>
            <p:cNvPr id="5" name="Content Placeholder 2"/>
            <p:cNvSpPr txBox="1">
              <a:spLocks/>
            </p:cNvSpPr>
            <p:nvPr/>
          </p:nvSpPr>
          <p:spPr bwMode="auto">
            <a:xfrm>
              <a:off x="4807146" y="2276872"/>
              <a:ext cx="3814192" cy="1008112"/>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marL="0" indent="0" algn="ctr">
                <a:buFontTx/>
                <a:buNone/>
              </a:pPr>
              <a:r>
                <a:rPr lang="en-GB" kern="0" dirty="0" smtClean="0"/>
                <a:t>Workplace element</a:t>
              </a:r>
              <a:endParaRPr lang="en-GB" kern="0" dirty="0"/>
            </a:p>
          </p:txBody>
        </p:sp>
        <p:sp>
          <p:nvSpPr>
            <p:cNvPr id="9" name="Content Placeholder 2"/>
            <p:cNvSpPr txBox="1">
              <a:spLocks/>
            </p:cNvSpPr>
            <p:nvPr/>
          </p:nvSpPr>
          <p:spPr bwMode="auto">
            <a:xfrm>
              <a:off x="4807146" y="5301208"/>
              <a:ext cx="3814192" cy="1008112"/>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marL="0" indent="0" algn="ctr">
                <a:buFontTx/>
                <a:buNone/>
              </a:pPr>
              <a:r>
                <a:rPr lang="en-GB" kern="0" dirty="0" smtClean="0"/>
                <a:t>Access to Work</a:t>
              </a:r>
              <a:endParaRPr lang="en-GB" kern="0" dirty="0"/>
            </a:p>
          </p:txBody>
        </p:sp>
        <p:sp>
          <p:nvSpPr>
            <p:cNvPr id="11" name="TextBox 10"/>
            <p:cNvSpPr txBox="1"/>
            <p:nvPr/>
          </p:nvSpPr>
          <p:spPr>
            <a:xfrm>
              <a:off x="6948264" y="3975447"/>
              <a:ext cx="1487908" cy="461665"/>
            </a:xfrm>
            <a:prstGeom prst="rect">
              <a:avLst/>
            </a:prstGeom>
            <a:noFill/>
          </p:spPr>
          <p:txBody>
            <a:bodyPr wrap="none" rtlCol="0">
              <a:spAutoFit/>
            </a:bodyPr>
            <a:lstStyle/>
            <a:p>
              <a:r>
                <a:rPr lang="en-GB" dirty="0" smtClean="0"/>
                <a:t>Individual</a:t>
              </a:r>
              <a:endParaRPr lang="en-GB" dirty="0"/>
            </a:p>
          </p:txBody>
        </p: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71" y="2194198"/>
            <a:ext cx="4541837" cy="447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Slide Number Placeholder 3"/>
          <p:cNvSpPr>
            <a:spLocks noGrp="1"/>
          </p:cNvSpPr>
          <p:nvPr>
            <p:ph type="sldNum" sz="quarter" idx="12"/>
          </p:nvPr>
        </p:nvSpPr>
        <p:spPr>
          <a:xfrm>
            <a:off x="6553200" y="6428184"/>
            <a:ext cx="1905000" cy="457200"/>
          </a:xfrm>
        </p:spPr>
        <p:txBody>
          <a:bodyPr/>
          <a:lstStyle/>
          <a:p>
            <a:fld id="{CAF2DBC0-F498-4E4F-A7F3-850B3D27F100}" type="slidenum">
              <a:rPr lang="en-US" smtClean="0"/>
              <a:pPr/>
              <a:t>43</a:t>
            </a:fld>
            <a:endParaRPr lang="en-US" dirty="0"/>
          </a:p>
        </p:txBody>
      </p:sp>
    </p:spTree>
    <p:extLst>
      <p:ext uri="{BB962C8B-B14F-4D97-AF65-F5344CB8AC3E}">
        <p14:creationId xmlns:p14="http://schemas.microsoft.com/office/powerpoint/2010/main" val="22189840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support funding</a:t>
            </a:r>
            <a:endParaRPr lang="en-GB" dirty="0"/>
          </a:p>
        </p:txBody>
      </p:sp>
      <p:sp>
        <p:nvSpPr>
          <p:cNvPr id="3" name="Content Placeholder 2"/>
          <p:cNvSpPr>
            <a:spLocks noGrp="1"/>
          </p:cNvSpPr>
          <p:nvPr>
            <p:ph idx="1"/>
          </p:nvPr>
        </p:nvSpPr>
        <p:spPr>
          <a:xfrm>
            <a:off x="685800" y="2194520"/>
            <a:ext cx="7772400" cy="4114800"/>
          </a:xfrm>
        </p:spPr>
        <p:txBody>
          <a:bodyPr/>
          <a:lstStyle/>
          <a:p>
            <a:pPr>
              <a:spcBef>
                <a:spcPts val="0"/>
              </a:spcBef>
              <a:spcAft>
                <a:spcPts val="1800"/>
              </a:spcAft>
            </a:pPr>
            <a:r>
              <a:rPr lang="en-GB" sz="3600" dirty="0" smtClean="0"/>
              <a:t>£150 a month from the Skills Funding Agency for any apprentice requiring additional support</a:t>
            </a:r>
          </a:p>
          <a:p>
            <a:pPr>
              <a:spcBef>
                <a:spcPts val="0"/>
              </a:spcBef>
              <a:spcAft>
                <a:spcPts val="1800"/>
              </a:spcAft>
            </a:pPr>
            <a:r>
              <a:rPr lang="en-GB" sz="3600" dirty="0" smtClean="0"/>
              <a:t>Plus additional funding up to £19K</a:t>
            </a:r>
          </a:p>
          <a:p>
            <a:pPr>
              <a:spcBef>
                <a:spcPts val="0"/>
              </a:spcBef>
              <a:spcAft>
                <a:spcPts val="1800"/>
              </a:spcAft>
            </a:pPr>
            <a:r>
              <a:rPr lang="en-GB" sz="3600" dirty="0" smtClean="0"/>
              <a:t>Exceptional learning support funding for costs over 19K</a:t>
            </a:r>
            <a:endParaRPr lang="en-GB" sz="36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44</a:t>
            </a:fld>
            <a:endParaRPr lang="en-US" dirty="0"/>
          </a:p>
        </p:txBody>
      </p:sp>
    </p:spTree>
    <p:extLst>
      <p:ext uri="{BB962C8B-B14F-4D97-AF65-F5344CB8AC3E}">
        <p14:creationId xmlns:p14="http://schemas.microsoft.com/office/powerpoint/2010/main" val="11649870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Consultation on the levy August 2016</a:t>
            </a:r>
            <a:endParaRPr lang="en-GB" dirty="0"/>
          </a:p>
        </p:txBody>
      </p:sp>
      <p:sp>
        <p:nvSpPr>
          <p:cNvPr id="3" name="Content Placeholder 2"/>
          <p:cNvSpPr>
            <a:spLocks noGrp="1"/>
          </p:cNvSpPr>
          <p:nvPr>
            <p:ph idx="1"/>
          </p:nvPr>
        </p:nvSpPr>
        <p:spPr/>
        <p:txBody>
          <a:bodyPr/>
          <a:lstStyle/>
          <a:p>
            <a:pPr marL="0" indent="0">
              <a:spcBef>
                <a:spcPts val="0"/>
              </a:spcBef>
              <a:spcAft>
                <a:spcPts val="1800"/>
              </a:spcAft>
              <a:buNone/>
            </a:pPr>
            <a:r>
              <a:rPr lang="en-GB" dirty="0" smtClean="0"/>
              <a:t>Proposals</a:t>
            </a:r>
          </a:p>
          <a:p>
            <a:pPr>
              <a:spcBef>
                <a:spcPts val="0"/>
              </a:spcBef>
              <a:spcAft>
                <a:spcPts val="1800"/>
              </a:spcAft>
            </a:pPr>
            <a:r>
              <a:rPr lang="en-GB" dirty="0" smtClean="0"/>
              <a:t>Employers and apprenticeship providers receive £1,000 for 16-18 year olds</a:t>
            </a:r>
          </a:p>
          <a:p>
            <a:pPr>
              <a:spcBef>
                <a:spcPts val="0"/>
              </a:spcBef>
              <a:spcAft>
                <a:spcPts val="1800"/>
              </a:spcAft>
            </a:pPr>
            <a:r>
              <a:rPr lang="en-GB" dirty="0" smtClean="0"/>
              <a:t>Employers and apprenticeship providers receive and additional £1,000 for those with EHC Plans (but unclear how this will work with AtW and additional support for learning funding) </a:t>
            </a:r>
          </a:p>
          <a:p>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45</a:t>
            </a:fld>
            <a:endParaRPr lang="en-US" dirty="0"/>
          </a:p>
        </p:txBody>
      </p:sp>
    </p:spTree>
    <p:extLst>
      <p:ext uri="{BB962C8B-B14F-4D97-AF65-F5344CB8AC3E}">
        <p14:creationId xmlns:p14="http://schemas.microsoft.com/office/powerpoint/2010/main" val="1004229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Access to Work</a:t>
            </a:r>
            <a:endParaRPr lang="en-GB" dirty="0"/>
          </a:p>
        </p:txBody>
      </p:sp>
      <p:sp>
        <p:nvSpPr>
          <p:cNvPr id="3" name="Content Placeholder 2"/>
          <p:cNvSpPr>
            <a:spLocks noGrp="1"/>
          </p:cNvSpPr>
          <p:nvPr>
            <p:ph idx="1"/>
          </p:nvPr>
        </p:nvSpPr>
        <p:spPr>
          <a:xfrm>
            <a:off x="683568" y="1844824"/>
            <a:ext cx="7772400" cy="4114800"/>
          </a:xfrm>
        </p:spPr>
        <p:txBody>
          <a:bodyPr/>
          <a:lstStyle/>
          <a:p>
            <a:pPr>
              <a:spcBef>
                <a:spcPts val="0"/>
              </a:spcBef>
              <a:spcAft>
                <a:spcPts val="1800"/>
              </a:spcAft>
            </a:pPr>
            <a:r>
              <a:rPr lang="en-GB" dirty="0" smtClean="0"/>
              <a:t>Department for Work and Pensions scheme</a:t>
            </a:r>
          </a:p>
          <a:p>
            <a:pPr>
              <a:spcBef>
                <a:spcPts val="0"/>
              </a:spcBef>
              <a:spcAft>
                <a:spcPts val="1800"/>
              </a:spcAft>
            </a:pPr>
            <a:r>
              <a:rPr lang="en-GB" dirty="0" smtClean="0"/>
              <a:t>Been available since 1995. Known as ‘best kept secret in government’</a:t>
            </a:r>
          </a:p>
          <a:p>
            <a:pPr>
              <a:spcBef>
                <a:spcPts val="0"/>
              </a:spcBef>
              <a:spcAft>
                <a:spcPts val="1800"/>
              </a:spcAft>
            </a:pPr>
            <a:r>
              <a:rPr lang="en-GB" dirty="0" smtClean="0"/>
              <a:t>Funding has recently been increased as Government wishes to extend scheme</a:t>
            </a:r>
          </a:p>
          <a:p>
            <a:pPr>
              <a:spcBef>
                <a:spcPts val="0"/>
              </a:spcBef>
              <a:spcAft>
                <a:spcPts val="1800"/>
              </a:spcAft>
            </a:pPr>
            <a:r>
              <a:rPr lang="en-GB" dirty="0" smtClean="0"/>
              <a:t>Funds practical support if you have a disability or mental heath condition</a:t>
            </a:r>
            <a:endParaRPr lang="en-GB"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46</a:t>
            </a:fld>
            <a:endParaRPr lang="en-US" dirty="0"/>
          </a:p>
        </p:txBody>
      </p:sp>
    </p:spTree>
    <p:extLst>
      <p:ext uri="{BB962C8B-B14F-4D97-AF65-F5344CB8AC3E}">
        <p14:creationId xmlns:p14="http://schemas.microsoft.com/office/powerpoint/2010/main" val="1388166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Access to Work</a:t>
            </a:r>
            <a:endParaRPr lang="en-GB" dirty="0"/>
          </a:p>
        </p:txBody>
      </p:sp>
      <p:sp>
        <p:nvSpPr>
          <p:cNvPr id="3" name="Content Placeholder 2"/>
          <p:cNvSpPr>
            <a:spLocks noGrp="1"/>
          </p:cNvSpPr>
          <p:nvPr>
            <p:ph idx="1"/>
          </p:nvPr>
        </p:nvSpPr>
        <p:spPr>
          <a:xfrm>
            <a:off x="683568" y="1628800"/>
            <a:ext cx="7772400" cy="4114800"/>
          </a:xfrm>
        </p:spPr>
        <p:txBody>
          <a:bodyPr/>
          <a:lstStyle/>
          <a:p>
            <a:r>
              <a:rPr lang="en-GB" dirty="0" smtClean="0"/>
              <a:t>Can pay for:</a:t>
            </a:r>
          </a:p>
          <a:p>
            <a:pPr lvl="1">
              <a:spcBef>
                <a:spcPts val="0"/>
              </a:spcBef>
              <a:spcAft>
                <a:spcPts val="1200"/>
              </a:spcAft>
            </a:pPr>
            <a:r>
              <a:rPr lang="en-GB" dirty="0"/>
              <a:t>Equipment, software or </a:t>
            </a:r>
            <a:r>
              <a:rPr lang="en-GB" dirty="0" smtClean="0"/>
              <a:t>adaptations</a:t>
            </a:r>
          </a:p>
          <a:p>
            <a:pPr lvl="1">
              <a:spcBef>
                <a:spcPts val="0"/>
              </a:spcBef>
              <a:spcAft>
                <a:spcPts val="1200"/>
              </a:spcAft>
            </a:pPr>
            <a:r>
              <a:rPr lang="en-GB" dirty="0" smtClean="0"/>
              <a:t>Transport costs </a:t>
            </a:r>
          </a:p>
          <a:p>
            <a:pPr lvl="1">
              <a:spcBef>
                <a:spcPts val="0"/>
              </a:spcBef>
              <a:spcAft>
                <a:spcPts val="1200"/>
              </a:spcAft>
            </a:pPr>
            <a:r>
              <a:rPr lang="en-GB" dirty="0" smtClean="0"/>
              <a:t>Support </a:t>
            </a:r>
            <a:r>
              <a:rPr lang="en-GB" dirty="0"/>
              <a:t>workers (e.g. communication support) </a:t>
            </a:r>
          </a:p>
          <a:p>
            <a:pPr lvl="1">
              <a:spcBef>
                <a:spcPts val="0"/>
              </a:spcBef>
              <a:spcAft>
                <a:spcPts val="1200"/>
              </a:spcAft>
            </a:pPr>
            <a:r>
              <a:rPr lang="en-GB" dirty="0"/>
              <a:t>Disability awareness training for work colleagues </a:t>
            </a:r>
          </a:p>
          <a:p>
            <a:pPr lvl="1">
              <a:spcBef>
                <a:spcPts val="0"/>
              </a:spcBef>
              <a:spcAft>
                <a:spcPts val="1200"/>
              </a:spcAft>
            </a:pPr>
            <a:r>
              <a:rPr lang="en-GB" dirty="0"/>
              <a:t>Job coaches to </a:t>
            </a:r>
            <a:r>
              <a:rPr lang="en-GB" dirty="0" smtClean="0"/>
              <a:t>support transition </a:t>
            </a:r>
            <a:r>
              <a:rPr lang="en-GB" dirty="0"/>
              <a:t>to employment </a:t>
            </a:r>
          </a:p>
          <a:p>
            <a:pPr lvl="1"/>
            <a:endParaRPr lang="en-GB"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47</a:t>
            </a:fld>
            <a:endParaRPr lang="en-US" dirty="0"/>
          </a:p>
        </p:txBody>
      </p:sp>
    </p:spTree>
    <p:extLst>
      <p:ext uri="{BB962C8B-B14F-4D97-AF65-F5344CB8AC3E}">
        <p14:creationId xmlns:p14="http://schemas.microsoft.com/office/powerpoint/2010/main" val="393309964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57808"/>
            <a:ext cx="6190456" cy="1143000"/>
          </a:xfrm>
        </p:spPr>
        <p:txBody>
          <a:bodyPr/>
          <a:lstStyle/>
          <a:p>
            <a:r>
              <a:rPr lang="en-GB" dirty="0" smtClean="0"/>
              <a:t>Access to Work</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smtClean="0"/>
              <a:t>Up to 1.5 times average income available annually (£40,800 in 2015)</a:t>
            </a:r>
          </a:p>
          <a:p>
            <a:pPr>
              <a:spcBef>
                <a:spcPts val="0"/>
              </a:spcBef>
              <a:spcAft>
                <a:spcPts val="1800"/>
              </a:spcAft>
            </a:pPr>
            <a:r>
              <a:rPr lang="en-GB" sz="3600" dirty="0" smtClean="0"/>
              <a:t>Must be applied for by individual. Some young people may need support with application process.</a:t>
            </a:r>
          </a:p>
          <a:p>
            <a:pPr>
              <a:spcBef>
                <a:spcPts val="0"/>
              </a:spcBef>
              <a:spcAft>
                <a:spcPts val="1800"/>
              </a:spcAft>
            </a:pPr>
            <a:r>
              <a:rPr lang="en-GB" sz="3600" dirty="0" smtClean="0"/>
              <a:t>Workplace assessment</a:t>
            </a:r>
            <a:endParaRPr lang="en-GB" sz="36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48</a:t>
            </a:fld>
            <a:endParaRPr lang="en-US" dirty="0"/>
          </a:p>
        </p:txBody>
      </p:sp>
    </p:spTree>
    <p:extLst>
      <p:ext uri="{BB962C8B-B14F-4D97-AF65-F5344CB8AC3E}">
        <p14:creationId xmlns:p14="http://schemas.microsoft.com/office/powerpoint/2010/main" val="324971374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Maynard taskforce</a:t>
            </a:r>
            <a:endParaRPr lang="en-GB" dirty="0"/>
          </a:p>
        </p:txBody>
      </p:sp>
      <p:sp>
        <p:nvSpPr>
          <p:cNvPr id="3" name="Content Placeholder 2"/>
          <p:cNvSpPr>
            <a:spLocks noGrp="1"/>
          </p:cNvSpPr>
          <p:nvPr>
            <p:ph idx="1"/>
          </p:nvPr>
        </p:nvSpPr>
        <p:spPr/>
        <p:txBody>
          <a:bodyPr/>
          <a:lstStyle/>
          <a:p>
            <a:pPr marL="0" indent="0">
              <a:buNone/>
            </a:pPr>
            <a:r>
              <a:rPr lang="en-GB" sz="3600" dirty="0" smtClean="0"/>
              <a:t>Terms of reference:</a:t>
            </a:r>
          </a:p>
          <a:p>
            <a:pPr>
              <a:spcBef>
                <a:spcPts val="0"/>
              </a:spcBef>
              <a:spcAft>
                <a:spcPts val="1200"/>
              </a:spcAft>
            </a:pPr>
            <a:r>
              <a:rPr lang="en-GB" sz="3600" dirty="0" smtClean="0"/>
              <a:t>Identify barriers to disabled people completing apprenticeships</a:t>
            </a:r>
          </a:p>
          <a:p>
            <a:pPr>
              <a:spcBef>
                <a:spcPts val="0"/>
              </a:spcBef>
              <a:spcAft>
                <a:spcPts val="1200"/>
              </a:spcAft>
            </a:pPr>
            <a:r>
              <a:rPr lang="en-GB" sz="3600" dirty="0" smtClean="0"/>
              <a:t>Identify solutions</a:t>
            </a:r>
          </a:p>
          <a:p>
            <a:pPr>
              <a:spcBef>
                <a:spcPts val="0"/>
              </a:spcBef>
              <a:spcAft>
                <a:spcPts val="1200"/>
              </a:spcAft>
            </a:pPr>
            <a:r>
              <a:rPr lang="en-GB" sz="3600" dirty="0" smtClean="0"/>
              <a:t>Make recommendations to Ministers</a:t>
            </a:r>
          </a:p>
        </p:txBody>
      </p:sp>
      <p:sp>
        <p:nvSpPr>
          <p:cNvPr id="4" name="Slide Number Placeholder 3"/>
          <p:cNvSpPr>
            <a:spLocks noGrp="1"/>
          </p:cNvSpPr>
          <p:nvPr>
            <p:ph type="sldNum" sz="quarter" idx="12"/>
          </p:nvPr>
        </p:nvSpPr>
        <p:spPr/>
        <p:txBody>
          <a:bodyPr/>
          <a:lstStyle/>
          <a:p>
            <a:fld id="{A2BF8733-7B1D-EB44-8708-7A63E3D7976D}" type="slidenum">
              <a:rPr lang="en-US" smtClean="0"/>
              <a:pPr/>
              <a:t>49</a:t>
            </a:fld>
            <a:endParaRPr lang="en-US" dirty="0"/>
          </a:p>
        </p:txBody>
      </p:sp>
    </p:spTree>
    <p:extLst>
      <p:ext uri="{BB962C8B-B14F-4D97-AF65-F5344CB8AC3E}">
        <p14:creationId xmlns:p14="http://schemas.microsoft.com/office/powerpoint/2010/main" val="381744404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14 recommendations</a:t>
            </a:r>
            <a:endParaRPr lang="en-GB" dirty="0"/>
          </a:p>
        </p:txBody>
      </p:sp>
      <p:sp>
        <p:nvSpPr>
          <p:cNvPr id="3" name="Content Placeholder 2"/>
          <p:cNvSpPr>
            <a:spLocks noGrp="1"/>
          </p:cNvSpPr>
          <p:nvPr>
            <p:ph idx="1"/>
          </p:nvPr>
        </p:nvSpPr>
        <p:spPr>
          <a:xfrm>
            <a:off x="685800" y="1700808"/>
            <a:ext cx="7772400" cy="4395192"/>
          </a:xfrm>
        </p:spPr>
        <p:txBody>
          <a:bodyPr/>
          <a:lstStyle/>
          <a:p>
            <a:pPr marL="0" indent="0">
              <a:spcBef>
                <a:spcPts val="0"/>
              </a:spcBef>
              <a:spcAft>
                <a:spcPts val="1800"/>
              </a:spcAft>
              <a:buNone/>
            </a:pPr>
            <a:r>
              <a:rPr lang="en-GB" dirty="0"/>
              <a:t>S</a:t>
            </a:r>
            <a:r>
              <a:rPr lang="en-GB" dirty="0" smtClean="0"/>
              <a:t>ee </a:t>
            </a:r>
            <a:r>
              <a:rPr lang="en-GB" dirty="0" smtClean="0">
                <a:hlinkClick r:id="rId2"/>
              </a:rPr>
              <a:t>http</a:t>
            </a:r>
            <a:r>
              <a:rPr lang="en-GB" dirty="0">
                <a:hlinkClick r:id="rId2"/>
              </a:rPr>
              <a:t>://</a:t>
            </a:r>
            <a:r>
              <a:rPr lang="en-GB" dirty="0" smtClean="0">
                <a:hlinkClick r:id="rId2"/>
              </a:rPr>
              <a:t>bit.ly/29I1fma</a:t>
            </a:r>
            <a:endParaRPr lang="en-GB" dirty="0" smtClean="0"/>
          </a:p>
          <a:p>
            <a:pPr>
              <a:spcBef>
                <a:spcPts val="0"/>
              </a:spcBef>
              <a:spcAft>
                <a:spcPts val="1800"/>
              </a:spcAft>
            </a:pPr>
            <a:r>
              <a:rPr lang="en-GB" dirty="0" smtClean="0"/>
              <a:t>Includes: relaxation of the requirement on English and Maths where occupational standards can be met.</a:t>
            </a:r>
          </a:p>
          <a:p>
            <a:pPr>
              <a:spcBef>
                <a:spcPts val="0"/>
              </a:spcBef>
              <a:spcAft>
                <a:spcPts val="1800"/>
              </a:spcAft>
            </a:pPr>
            <a:r>
              <a:rPr lang="en-GB" dirty="0" smtClean="0"/>
              <a:t>Development and evaluation of funding models to promote participation</a:t>
            </a:r>
          </a:p>
          <a:p>
            <a:pPr>
              <a:spcBef>
                <a:spcPts val="0"/>
              </a:spcBef>
              <a:spcAft>
                <a:spcPts val="1800"/>
              </a:spcAft>
            </a:pPr>
            <a:r>
              <a:rPr lang="en-GB" dirty="0" smtClean="0"/>
              <a:t>Join up funding streams e.g. Access to Work and Additional Learning Support</a:t>
            </a:r>
            <a:endParaRPr lang="en-GB" dirty="0"/>
          </a:p>
        </p:txBody>
      </p:sp>
      <p:sp>
        <p:nvSpPr>
          <p:cNvPr id="4" name="Slide Number Placeholder 3"/>
          <p:cNvSpPr>
            <a:spLocks noGrp="1"/>
          </p:cNvSpPr>
          <p:nvPr>
            <p:ph type="sldNum" sz="quarter" idx="12"/>
          </p:nvPr>
        </p:nvSpPr>
        <p:spPr/>
        <p:txBody>
          <a:bodyPr/>
          <a:lstStyle/>
          <a:p>
            <a:fld id="{A2BF8733-7B1D-EB44-8708-7A63E3D7976D}" type="slidenum">
              <a:rPr lang="en-US" smtClean="0"/>
              <a:pPr/>
              <a:t>50</a:t>
            </a:fld>
            <a:endParaRPr lang="en-US" dirty="0"/>
          </a:p>
        </p:txBody>
      </p:sp>
    </p:spTree>
    <p:extLst>
      <p:ext uri="{BB962C8B-B14F-4D97-AF65-F5344CB8AC3E}">
        <p14:creationId xmlns:p14="http://schemas.microsoft.com/office/powerpoint/2010/main" val="166250655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Supported internships</a:t>
            </a:r>
            <a:endParaRPr lang="en-GB" dirty="0"/>
          </a:p>
        </p:txBody>
      </p:sp>
      <p:sp>
        <p:nvSpPr>
          <p:cNvPr id="3" name="Content Placeholder 2"/>
          <p:cNvSpPr>
            <a:spLocks noGrp="1"/>
          </p:cNvSpPr>
          <p:nvPr>
            <p:ph idx="1"/>
          </p:nvPr>
        </p:nvSpPr>
        <p:spPr>
          <a:xfrm>
            <a:off x="683568" y="1988840"/>
            <a:ext cx="7772400" cy="4114800"/>
          </a:xfrm>
        </p:spPr>
        <p:txBody>
          <a:bodyPr/>
          <a:lstStyle/>
          <a:p>
            <a:pPr>
              <a:spcBef>
                <a:spcPts val="0"/>
              </a:spcBef>
              <a:spcAft>
                <a:spcPts val="1800"/>
              </a:spcAft>
            </a:pPr>
            <a:r>
              <a:rPr lang="en-GB" sz="3600" dirty="0" smtClean="0"/>
              <a:t>Type of study programme for young people aged 16-24 with EHC plans</a:t>
            </a:r>
          </a:p>
          <a:p>
            <a:pPr>
              <a:spcBef>
                <a:spcPts val="0"/>
              </a:spcBef>
              <a:spcAft>
                <a:spcPts val="1800"/>
              </a:spcAft>
            </a:pPr>
            <a:r>
              <a:rPr lang="en-GB" sz="3600" dirty="0" smtClean="0"/>
              <a:t>Includes work placement of at least 6 months</a:t>
            </a:r>
          </a:p>
          <a:p>
            <a:pPr>
              <a:spcBef>
                <a:spcPts val="0"/>
              </a:spcBef>
              <a:spcAft>
                <a:spcPts val="1800"/>
              </a:spcAft>
            </a:pPr>
            <a:r>
              <a:rPr lang="en-GB" sz="3600" dirty="0" smtClean="0"/>
              <a:t>Work towards relevant qualifications including English and Maths</a:t>
            </a:r>
          </a:p>
          <a:p>
            <a:endParaRPr lang="en-GB" dirty="0" smtClean="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51</a:t>
            </a:fld>
            <a:endParaRPr lang="en-US" dirty="0"/>
          </a:p>
        </p:txBody>
      </p:sp>
    </p:spTree>
    <p:extLst>
      <p:ext uri="{BB962C8B-B14F-4D97-AF65-F5344CB8AC3E}">
        <p14:creationId xmlns:p14="http://schemas.microsoft.com/office/powerpoint/2010/main" val="390041600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48680"/>
            <a:ext cx="6190456" cy="1143000"/>
          </a:xfrm>
        </p:spPr>
        <p:txBody>
          <a:bodyPr/>
          <a:lstStyle/>
          <a:p>
            <a:r>
              <a:rPr lang="en-GB" dirty="0" smtClean="0"/>
              <a:t>Supported internships funding</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a:t>Funded through EFA’s post-16 high needs funding </a:t>
            </a:r>
            <a:r>
              <a:rPr lang="en-GB" sz="3600" dirty="0" smtClean="0"/>
              <a:t>methodology </a:t>
            </a:r>
          </a:p>
          <a:p>
            <a:pPr>
              <a:spcBef>
                <a:spcPts val="0"/>
              </a:spcBef>
              <a:spcAft>
                <a:spcPts val="1800"/>
              </a:spcAft>
            </a:pPr>
            <a:r>
              <a:rPr lang="en-GB" sz="3600" dirty="0" smtClean="0"/>
              <a:t>Access to Work can pay for workplace support/equipment costs</a:t>
            </a:r>
          </a:p>
          <a:p>
            <a:pPr>
              <a:spcBef>
                <a:spcPts val="0"/>
              </a:spcBef>
              <a:spcAft>
                <a:spcPts val="1800"/>
              </a:spcAft>
            </a:pPr>
            <a:r>
              <a:rPr lang="en-GB" sz="3600" dirty="0" smtClean="0"/>
              <a:t>16-19 bursary fund</a:t>
            </a:r>
            <a:endParaRPr lang="en-GB" sz="36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52</a:t>
            </a:fld>
            <a:endParaRPr lang="en-US" dirty="0"/>
          </a:p>
        </p:txBody>
      </p:sp>
    </p:spTree>
    <p:extLst>
      <p:ext uri="{BB962C8B-B14F-4D97-AF65-F5344CB8AC3E}">
        <p14:creationId xmlns:p14="http://schemas.microsoft.com/office/powerpoint/2010/main" val="424592312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 needs funding post-16</a:t>
            </a:r>
            <a:endParaRPr lang="en-GB" dirty="0"/>
          </a:p>
        </p:txBody>
      </p:sp>
      <p:sp>
        <p:nvSpPr>
          <p:cNvPr id="4" name="TextBox 3"/>
          <p:cNvSpPr txBox="1"/>
          <p:nvPr/>
        </p:nvSpPr>
        <p:spPr>
          <a:xfrm>
            <a:off x="755576" y="2564904"/>
            <a:ext cx="2160240" cy="3046988"/>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r>
              <a:rPr lang="en-GB" b="1" dirty="0" smtClean="0">
                <a:solidFill>
                  <a:schemeClr val="tx1"/>
                </a:solidFill>
              </a:rPr>
              <a:t>Element 1</a:t>
            </a:r>
          </a:p>
          <a:p>
            <a:endParaRPr lang="en-GB" dirty="0" smtClean="0"/>
          </a:p>
          <a:p>
            <a:r>
              <a:rPr lang="en-GB" dirty="0"/>
              <a:t>P</a:t>
            </a:r>
            <a:r>
              <a:rPr lang="en-GB" dirty="0" smtClean="0"/>
              <a:t>rogramme funding</a:t>
            </a:r>
          </a:p>
          <a:p>
            <a:endParaRPr lang="en-GB" dirty="0"/>
          </a:p>
          <a:p>
            <a:r>
              <a:rPr lang="en-GB" dirty="0" smtClean="0"/>
              <a:t>EFA place funding</a:t>
            </a:r>
            <a:endParaRPr lang="en-GB" dirty="0"/>
          </a:p>
          <a:p>
            <a:endParaRPr lang="en-GB" dirty="0"/>
          </a:p>
        </p:txBody>
      </p:sp>
      <p:sp>
        <p:nvSpPr>
          <p:cNvPr id="9" name="TextBox 8"/>
          <p:cNvSpPr txBox="1"/>
          <p:nvPr/>
        </p:nvSpPr>
        <p:spPr>
          <a:xfrm>
            <a:off x="3563888" y="2562759"/>
            <a:ext cx="2160240" cy="3046988"/>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GB" b="1" dirty="0" smtClean="0">
                <a:solidFill>
                  <a:schemeClr val="tx1"/>
                </a:solidFill>
              </a:rPr>
              <a:t>Element 2</a:t>
            </a:r>
          </a:p>
          <a:p>
            <a:endParaRPr lang="en-GB" dirty="0" smtClean="0"/>
          </a:p>
          <a:p>
            <a:r>
              <a:rPr lang="en-GB" dirty="0" smtClean="0"/>
              <a:t>Additional support costs</a:t>
            </a:r>
          </a:p>
          <a:p>
            <a:endParaRPr lang="en-GB" dirty="0"/>
          </a:p>
          <a:p>
            <a:r>
              <a:rPr lang="en-GB" dirty="0" smtClean="0"/>
              <a:t>EFA place funding</a:t>
            </a:r>
            <a:endParaRPr lang="en-GB" dirty="0"/>
          </a:p>
          <a:p>
            <a:endParaRPr lang="en-GB" dirty="0"/>
          </a:p>
        </p:txBody>
      </p:sp>
      <p:sp>
        <p:nvSpPr>
          <p:cNvPr id="10" name="TextBox 9"/>
          <p:cNvSpPr txBox="1"/>
          <p:nvPr/>
        </p:nvSpPr>
        <p:spPr>
          <a:xfrm>
            <a:off x="6372200" y="2562759"/>
            <a:ext cx="2160240" cy="3046988"/>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en-GB" b="1" dirty="0" smtClean="0">
                <a:solidFill>
                  <a:schemeClr val="tx1"/>
                </a:solidFill>
              </a:rPr>
              <a:t>Element 3</a:t>
            </a:r>
          </a:p>
          <a:p>
            <a:endParaRPr lang="en-GB" dirty="0" smtClean="0"/>
          </a:p>
          <a:p>
            <a:r>
              <a:rPr lang="en-GB" dirty="0" smtClean="0"/>
              <a:t>Top-up funding</a:t>
            </a:r>
          </a:p>
          <a:p>
            <a:endParaRPr lang="en-GB" dirty="0"/>
          </a:p>
          <a:p>
            <a:r>
              <a:rPr lang="en-GB" dirty="0" smtClean="0"/>
              <a:t>Local authority</a:t>
            </a:r>
            <a:endParaRPr lang="en-GB" dirty="0"/>
          </a:p>
          <a:p>
            <a:endParaRPr lang="en-GB" dirty="0"/>
          </a:p>
        </p:txBody>
      </p:sp>
      <p:sp>
        <p:nvSpPr>
          <p:cNvPr id="6"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53</a:t>
            </a:fld>
            <a:endParaRPr lang="en-US" dirty="0"/>
          </a:p>
        </p:txBody>
      </p:sp>
    </p:spTree>
    <p:extLst>
      <p:ext uri="{BB962C8B-B14F-4D97-AF65-F5344CB8AC3E}">
        <p14:creationId xmlns:p14="http://schemas.microsoft.com/office/powerpoint/2010/main" val="416066533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76672"/>
            <a:ext cx="6190456" cy="1143000"/>
          </a:xfrm>
        </p:spPr>
        <p:txBody>
          <a:bodyPr/>
          <a:lstStyle/>
          <a:p>
            <a:r>
              <a:rPr lang="en-GB" dirty="0" smtClean="0"/>
              <a:t>Traineeships</a:t>
            </a:r>
            <a:endParaRPr lang="en-GB" dirty="0"/>
          </a:p>
        </p:txBody>
      </p:sp>
      <p:sp>
        <p:nvSpPr>
          <p:cNvPr id="3" name="Content Placeholder 2"/>
          <p:cNvSpPr>
            <a:spLocks noGrp="1"/>
          </p:cNvSpPr>
          <p:nvPr>
            <p:ph idx="1"/>
          </p:nvPr>
        </p:nvSpPr>
        <p:spPr>
          <a:xfrm>
            <a:off x="688032" y="1772816"/>
            <a:ext cx="7772400" cy="4114800"/>
          </a:xfrm>
        </p:spPr>
        <p:txBody>
          <a:bodyPr/>
          <a:lstStyle/>
          <a:p>
            <a:pPr>
              <a:spcBef>
                <a:spcPts val="0"/>
              </a:spcBef>
              <a:spcAft>
                <a:spcPts val="1800"/>
              </a:spcAft>
            </a:pPr>
            <a:r>
              <a:rPr lang="en-GB" sz="3600" dirty="0" smtClean="0"/>
              <a:t>Aimed at young people aged 16-24</a:t>
            </a:r>
          </a:p>
          <a:p>
            <a:pPr>
              <a:spcBef>
                <a:spcPts val="0"/>
              </a:spcBef>
              <a:spcAft>
                <a:spcPts val="1800"/>
              </a:spcAft>
            </a:pPr>
            <a:r>
              <a:rPr lang="en-GB" sz="3600" dirty="0" smtClean="0"/>
              <a:t>Can last between 6 weeks and 6 months</a:t>
            </a:r>
          </a:p>
          <a:p>
            <a:r>
              <a:rPr lang="en-GB" sz="3600" dirty="0" smtClean="0"/>
              <a:t>Includes:</a:t>
            </a:r>
          </a:p>
          <a:p>
            <a:pPr lvl="1">
              <a:spcBef>
                <a:spcPts val="0"/>
              </a:spcBef>
              <a:spcAft>
                <a:spcPts val="1200"/>
              </a:spcAft>
            </a:pPr>
            <a:r>
              <a:rPr lang="en-GB" sz="3200" dirty="0" smtClean="0"/>
              <a:t>Work experience placement</a:t>
            </a:r>
          </a:p>
          <a:p>
            <a:pPr lvl="1">
              <a:spcBef>
                <a:spcPts val="0"/>
              </a:spcBef>
              <a:spcAft>
                <a:spcPts val="1200"/>
              </a:spcAft>
            </a:pPr>
            <a:r>
              <a:rPr lang="en-GB" sz="3200" dirty="0" smtClean="0"/>
              <a:t>Work preparation training</a:t>
            </a:r>
          </a:p>
          <a:p>
            <a:pPr lvl="1"/>
            <a:r>
              <a:rPr lang="en-GB" sz="3200" dirty="0" smtClean="0"/>
              <a:t>English and Maths (if required)</a:t>
            </a:r>
            <a:endParaRPr lang="en-GB" sz="32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54</a:t>
            </a:fld>
            <a:endParaRPr lang="en-US" dirty="0"/>
          </a:p>
        </p:txBody>
      </p:sp>
    </p:spTree>
    <p:extLst>
      <p:ext uri="{BB962C8B-B14F-4D97-AF65-F5344CB8AC3E}">
        <p14:creationId xmlns:p14="http://schemas.microsoft.com/office/powerpoint/2010/main" val="260259691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57808"/>
            <a:ext cx="6190456" cy="1143000"/>
          </a:xfrm>
        </p:spPr>
        <p:txBody>
          <a:bodyPr/>
          <a:lstStyle/>
          <a:p>
            <a:r>
              <a:rPr lang="en-GB" dirty="0" smtClean="0"/>
              <a:t>Traineeship funding</a:t>
            </a:r>
            <a:endParaRPr lang="en-GB" dirty="0"/>
          </a:p>
        </p:txBody>
      </p:sp>
      <p:sp>
        <p:nvSpPr>
          <p:cNvPr id="3" name="Content Placeholder 2"/>
          <p:cNvSpPr>
            <a:spLocks noGrp="1"/>
          </p:cNvSpPr>
          <p:nvPr>
            <p:ph idx="1"/>
          </p:nvPr>
        </p:nvSpPr>
        <p:spPr/>
        <p:txBody>
          <a:bodyPr/>
          <a:lstStyle/>
          <a:p>
            <a:pPr>
              <a:spcBef>
                <a:spcPts val="0"/>
              </a:spcBef>
              <a:spcAft>
                <a:spcPts val="1800"/>
              </a:spcAft>
            </a:pPr>
            <a:r>
              <a:rPr lang="en-GB" sz="3600" dirty="0" smtClean="0"/>
              <a:t>Can be funded by EFA or SFA</a:t>
            </a:r>
          </a:p>
          <a:p>
            <a:pPr>
              <a:spcBef>
                <a:spcPts val="0"/>
              </a:spcBef>
              <a:spcAft>
                <a:spcPts val="1800"/>
              </a:spcAft>
            </a:pPr>
            <a:r>
              <a:rPr lang="en-GB" sz="3600" dirty="0" smtClean="0"/>
              <a:t>High needs funding for 16-18 (from EFA and local authorities)</a:t>
            </a:r>
          </a:p>
          <a:p>
            <a:pPr>
              <a:spcBef>
                <a:spcPts val="0"/>
              </a:spcBef>
              <a:spcAft>
                <a:spcPts val="1800"/>
              </a:spcAft>
            </a:pPr>
            <a:r>
              <a:rPr lang="en-GB" sz="3600" dirty="0" smtClean="0"/>
              <a:t>Additional learning support (from SFA)</a:t>
            </a:r>
          </a:p>
          <a:p>
            <a:pPr>
              <a:spcBef>
                <a:spcPts val="0"/>
              </a:spcBef>
              <a:spcAft>
                <a:spcPts val="1800"/>
              </a:spcAft>
            </a:pPr>
            <a:r>
              <a:rPr lang="en-GB" sz="3600" dirty="0" smtClean="0"/>
              <a:t>Access to Work</a:t>
            </a:r>
            <a:endParaRPr lang="en-GB" sz="3600" dirty="0"/>
          </a:p>
        </p:txBody>
      </p:sp>
      <p:sp>
        <p:nvSpPr>
          <p:cNvPr id="4" name="Slide Number Placeholder 3"/>
          <p:cNvSpPr>
            <a:spLocks noGrp="1"/>
          </p:cNvSpPr>
          <p:nvPr>
            <p:ph type="sldNum" sz="quarter" idx="12"/>
          </p:nvPr>
        </p:nvSpPr>
        <p:spPr>
          <a:xfrm>
            <a:off x="6553200" y="6248400"/>
            <a:ext cx="1905000" cy="457200"/>
          </a:xfrm>
        </p:spPr>
        <p:txBody>
          <a:bodyPr/>
          <a:lstStyle/>
          <a:p>
            <a:fld id="{CAF2DBC0-F498-4E4F-A7F3-850B3D27F100}" type="slidenum">
              <a:rPr lang="en-US" smtClean="0"/>
              <a:pPr/>
              <a:t>55</a:t>
            </a:fld>
            <a:endParaRPr lang="en-US" dirty="0"/>
          </a:p>
        </p:txBody>
      </p:sp>
    </p:spTree>
    <p:extLst>
      <p:ext uri="{BB962C8B-B14F-4D97-AF65-F5344CB8AC3E}">
        <p14:creationId xmlns:p14="http://schemas.microsoft.com/office/powerpoint/2010/main" val="235517188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3250323" y="2708920"/>
            <a:ext cx="5426134" cy="3600400"/>
          </a:xfrm>
          <a:prstGeom prst="rect">
            <a:avLst/>
          </a:prstGeom>
          <a:noFill/>
          <a:ln>
            <a:noFill/>
          </a:ln>
        </p:spPr>
      </p:pic>
      <p:sp>
        <p:nvSpPr>
          <p:cNvPr id="5" name="Title 4"/>
          <p:cNvSpPr>
            <a:spLocks noGrp="1"/>
          </p:cNvSpPr>
          <p:nvPr>
            <p:ph type="title"/>
          </p:nvPr>
        </p:nvSpPr>
        <p:spPr>
          <a:xfrm>
            <a:off x="539552" y="404664"/>
            <a:ext cx="6192000" cy="1143000"/>
          </a:xfrm>
        </p:spPr>
        <p:txBody>
          <a:bodyPr/>
          <a:lstStyle/>
          <a:p>
            <a:r>
              <a:rPr lang="en-GB" dirty="0" smtClean="0"/>
              <a:t>Questions?</a:t>
            </a:r>
            <a:endParaRPr lang="en-GB" dirty="0"/>
          </a:p>
        </p:txBody>
      </p:sp>
      <p:pic>
        <p:nvPicPr>
          <p:cNvPr id="9" name="Content Placeholder 8"/>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11560" y="1822126"/>
            <a:ext cx="3024336" cy="4487194"/>
          </a:xfrm>
          <a:prstGeom prst="rect">
            <a:avLst/>
          </a:prstGeom>
          <a:noFill/>
          <a:ln>
            <a:noFill/>
          </a:ln>
        </p:spPr>
      </p:pic>
      <p:sp>
        <p:nvSpPr>
          <p:cNvPr id="4" name="Slide Number Placeholder 3"/>
          <p:cNvSpPr>
            <a:spLocks noGrp="1"/>
          </p:cNvSpPr>
          <p:nvPr>
            <p:ph type="sldNum" sz="quarter" idx="12"/>
          </p:nvPr>
        </p:nvSpPr>
        <p:spPr>
          <a:xfrm>
            <a:off x="6553200" y="6381328"/>
            <a:ext cx="1905000" cy="457200"/>
          </a:xfrm>
        </p:spPr>
        <p:txBody>
          <a:bodyPr/>
          <a:lstStyle/>
          <a:p>
            <a:fld id="{A2BF8733-7B1D-EB44-8708-7A63E3D7976D}" type="slidenum">
              <a:rPr lang="en-US" smtClean="0"/>
              <a:pPr/>
              <a:t>56</a:t>
            </a:fld>
            <a:endParaRPr lang="en-US" dirty="0"/>
          </a:p>
        </p:txBody>
      </p:sp>
    </p:spTree>
    <p:extLst>
      <p:ext uri="{BB962C8B-B14F-4D97-AF65-F5344CB8AC3E}">
        <p14:creationId xmlns:p14="http://schemas.microsoft.com/office/powerpoint/2010/main" val="375068894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NDCS">
      <a:dk1>
        <a:srgbClr val="000000"/>
      </a:dk1>
      <a:lt1>
        <a:srgbClr val="FFFFFF"/>
      </a:lt1>
      <a:dk2>
        <a:srgbClr val="000000"/>
      </a:dk2>
      <a:lt2>
        <a:srgbClr val="808080"/>
      </a:lt2>
      <a:accent1>
        <a:srgbClr val="595888"/>
      </a:accent1>
      <a:accent2>
        <a:srgbClr val="46829E"/>
      </a:accent2>
      <a:accent3>
        <a:srgbClr val="FCD65C"/>
      </a:accent3>
      <a:accent4>
        <a:srgbClr val="9E0927"/>
      </a:accent4>
      <a:accent5>
        <a:srgbClr val="DE6325"/>
      </a:accent5>
      <a:accent6>
        <a:srgbClr val="8AC8A3"/>
      </a:accent6>
      <a:hlink>
        <a:srgbClr val="173257"/>
      </a:hlink>
      <a:folHlink>
        <a:srgbClr val="A3C7DE"/>
      </a:folHlink>
    </a:clrScheme>
    <a:fontScheme name="Arial/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6103</TotalTime>
  <Words>1770</Words>
  <Application>Microsoft Office PowerPoint</Application>
  <PresentationFormat>On-screen Show (4:3)</PresentationFormat>
  <Paragraphs>290</Paragraphs>
  <Slides>56</Slides>
  <Notes>0</Notes>
  <HiddenSlides>0</HiddenSlides>
  <MMClips>0</MMClip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Blank</vt:lpstr>
      <vt:lpstr>NatSIP HoSS Conference October 2016</vt:lpstr>
      <vt:lpstr>Currently</vt:lpstr>
      <vt:lpstr>HNB pays for</vt:lpstr>
      <vt:lpstr>Pay attention</vt:lpstr>
      <vt:lpstr>Currently</vt:lpstr>
      <vt:lpstr>The changes</vt:lpstr>
      <vt:lpstr>The spending review </vt:lpstr>
      <vt:lpstr>Spending review</vt:lpstr>
      <vt:lpstr>HNB pressures 2012-2015</vt:lpstr>
      <vt:lpstr>Spending Review</vt:lpstr>
      <vt:lpstr>Spending Review</vt:lpstr>
      <vt:lpstr>Spending Review Early Years  </vt:lpstr>
      <vt:lpstr>Current EY funding allocation per hour</vt:lpstr>
      <vt:lpstr>Allocation to LAs</vt:lpstr>
      <vt:lpstr>Darlington’s new allocation</vt:lpstr>
      <vt:lpstr>Allocation to LAs</vt:lpstr>
      <vt:lpstr>Gains and losses examples</vt:lpstr>
      <vt:lpstr>LA role</vt:lpstr>
      <vt:lpstr>EY SEN</vt:lpstr>
      <vt:lpstr>EY SEN </vt:lpstr>
      <vt:lpstr>Clarify funding route</vt:lpstr>
      <vt:lpstr>SEN support services</vt:lpstr>
      <vt:lpstr> </vt:lpstr>
      <vt:lpstr>Changes to SEND funding </vt:lpstr>
      <vt:lpstr>HNB distribution to LAs</vt:lpstr>
      <vt:lpstr>HNB vs statements/SA+ </vt:lpstr>
      <vt:lpstr> </vt:lpstr>
      <vt:lpstr>Funding per statement and SA+</vt:lpstr>
      <vt:lpstr>Proposed formula</vt:lpstr>
      <vt:lpstr>So LA winners and LA losers </vt:lpstr>
      <vt:lpstr>The losers </vt:lpstr>
      <vt:lpstr>What is fair funding</vt:lpstr>
      <vt:lpstr>Transitions</vt:lpstr>
      <vt:lpstr>Interdependencies of the blocks</vt:lpstr>
      <vt:lpstr> SB ring fenced?</vt:lpstr>
      <vt:lpstr>Possibilities</vt:lpstr>
      <vt:lpstr>School / college level</vt:lpstr>
      <vt:lpstr>SEN units</vt:lpstr>
      <vt:lpstr>Post 16 providers</vt:lpstr>
      <vt:lpstr>Apprenticeships – what is involved?</vt:lpstr>
      <vt:lpstr>How is apprenticeship training funded?</vt:lpstr>
      <vt:lpstr>Apprenticeship levy</vt:lpstr>
      <vt:lpstr>Funding for additional support</vt:lpstr>
      <vt:lpstr>Learning support funding</vt:lpstr>
      <vt:lpstr>Consultation on the levy August 2016</vt:lpstr>
      <vt:lpstr>Access to Work</vt:lpstr>
      <vt:lpstr>Access to Work</vt:lpstr>
      <vt:lpstr>Access to Work</vt:lpstr>
      <vt:lpstr>Maynard taskforce</vt:lpstr>
      <vt:lpstr>14 recommendations</vt:lpstr>
      <vt:lpstr>Supported internships</vt:lpstr>
      <vt:lpstr>Supported internships funding</vt:lpstr>
      <vt:lpstr>High needs funding post-16</vt:lpstr>
      <vt:lpstr>Traineeships</vt:lpstr>
      <vt:lpstr>Traineeship funding</vt:lpstr>
      <vt:lpstr>Questions?</vt:lpstr>
    </vt:vector>
  </TitlesOfParts>
  <Company>National Deaf Children's Society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Yvonne Tysoe</dc:creator>
  <cp:lastModifiedBy>Yvonne Tysoe</cp:lastModifiedBy>
  <cp:revision>300</cp:revision>
  <cp:lastPrinted>2016-02-11T07:30:17Z</cp:lastPrinted>
  <dcterms:created xsi:type="dcterms:W3CDTF">2015-06-08T11:02:46Z</dcterms:created>
  <dcterms:modified xsi:type="dcterms:W3CDTF">2016-10-18T10:48:15Z</dcterms:modified>
</cp:coreProperties>
</file>