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9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0.xml" ContentType="application/vnd.openxmlformats-officedocument.presentationml.notesSlide+xml"/>
  <Override PartName="/ppt/charts/chart8.xml" ContentType="application/vnd.openxmlformats-officedocument.drawingml.chart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39"/>
  </p:notesMasterIdLst>
  <p:handoutMasterIdLst>
    <p:handoutMasterId r:id="rId40"/>
  </p:handoutMasterIdLst>
  <p:sldIdLst>
    <p:sldId id="307" r:id="rId5"/>
    <p:sldId id="333" r:id="rId6"/>
    <p:sldId id="337" r:id="rId7"/>
    <p:sldId id="336" r:id="rId8"/>
    <p:sldId id="338" r:id="rId9"/>
    <p:sldId id="334" r:id="rId10"/>
    <p:sldId id="343" r:id="rId11"/>
    <p:sldId id="344" r:id="rId12"/>
    <p:sldId id="345" r:id="rId13"/>
    <p:sldId id="346" r:id="rId14"/>
    <p:sldId id="347" r:id="rId15"/>
    <p:sldId id="348" r:id="rId16"/>
    <p:sldId id="349" r:id="rId17"/>
    <p:sldId id="372" r:id="rId18"/>
    <p:sldId id="351" r:id="rId19"/>
    <p:sldId id="352" r:id="rId20"/>
    <p:sldId id="353" r:id="rId21"/>
    <p:sldId id="354" r:id="rId22"/>
    <p:sldId id="355" r:id="rId23"/>
    <p:sldId id="357" r:id="rId24"/>
    <p:sldId id="358" r:id="rId25"/>
    <p:sldId id="359" r:id="rId26"/>
    <p:sldId id="360" r:id="rId27"/>
    <p:sldId id="361" r:id="rId28"/>
    <p:sldId id="362" r:id="rId29"/>
    <p:sldId id="363" r:id="rId30"/>
    <p:sldId id="371" r:id="rId31"/>
    <p:sldId id="365" r:id="rId32"/>
    <p:sldId id="366" r:id="rId33"/>
    <p:sldId id="367" r:id="rId34"/>
    <p:sldId id="368" r:id="rId35"/>
    <p:sldId id="364" r:id="rId36"/>
    <p:sldId id="369" r:id="rId37"/>
    <p:sldId id="370" r:id="rId38"/>
  </p:sldIdLst>
  <p:sldSz cx="9144000" cy="6858000" type="screen4x3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SON, Colette" initials="M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E0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80" d="100"/>
          <a:sy n="80" d="100"/>
        </p:scale>
        <p:origin x="-2436" y="-654"/>
      </p:cViewPr>
      <p:guideLst>
        <p:guide orient="horz" pos="618"/>
        <p:guide orient="horz" pos="1842"/>
        <p:guide orient="horz" pos="3702"/>
        <p:guide orient="horz" pos="1026"/>
        <p:guide orient="horz" pos="210"/>
        <p:guide orient="horz" pos="754"/>
        <p:guide orient="horz" pos="3748"/>
        <p:guide pos="431"/>
        <p:guide pos="5329"/>
        <p:guide pos="2925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78" d="100"/>
          <a:sy n="78" d="100"/>
        </p:scale>
        <p:origin x="-3954" y="-96"/>
      </p:cViewPr>
      <p:guideLst>
        <p:guide orient="horz" pos="3132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2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Book2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Book2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5219609351417282E-2"/>
          <c:y val="3.1850019533528236E-2"/>
          <c:w val="0.85902322808396758"/>
          <c:h val="0.7905154074175564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Sheet3!$C$12</c:f>
              <c:strCache>
                <c:ptCount val="1"/>
                <c:pt idx="0">
                  <c:v>LA Views</c:v>
                </c:pt>
              </c:strCache>
            </c:strRef>
          </c:tx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16%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Sheet3!$A$13:$B$18</c:f>
              <c:multiLvlStrCache>
                <c:ptCount val="6"/>
                <c:lvl>
                  <c:pt idx="0">
                    <c:v>Fully/ largely engaged</c:v>
                  </c:pt>
                  <c:pt idx="1">
                    <c:v>Moderately engaged</c:v>
                  </c:pt>
                  <c:pt idx="2">
                    <c:v>Fully/ largely engaged</c:v>
                  </c:pt>
                  <c:pt idx="3">
                    <c:v>Moderately engaged</c:v>
                  </c:pt>
                  <c:pt idx="4">
                    <c:v>Fully/ largely engaged</c:v>
                  </c:pt>
                  <c:pt idx="5">
                    <c:v>Moderately engaged</c:v>
                  </c:pt>
                </c:lvl>
                <c:lvl>
                  <c:pt idx="0">
                    <c:v>Parents</c:v>
                  </c:pt>
                  <c:pt idx="2">
                    <c:v>Children</c:v>
                  </c:pt>
                  <c:pt idx="4">
                    <c:v>YP</c:v>
                  </c:pt>
                </c:lvl>
              </c:multiLvlStrCache>
            </c:multiLvlStrRef>
          </c:cat>
          <c:val>
            <c:numRef>
              <c:f>Sheet3!$C$13:$C$18</c:f>
              <c:numCache>
                <c:formatCode>0%</c:formatCode>
                <c:ptCount val="6"/>
                <c:pt idx="0">
                  <c:v>0.84</c:v>
                </c:pt>
                <c:pt idx="1">
                  <c:v>0.15</c:v>
                </c:pt>
                <c:pt idx="2">
                  <c:v>0.1</c:v>
                </c:pt>
                <c:pt idx="3">
                  <c:v>0.74</c:v>
                </c:pt>
                <c:pt idx="4">
                  <c:v>0.3</c:v>
                </c:pt>
                <c:pt idx="5">
                  <c:v>0.67</c:v>
                </c:pt>
              </c:numCache>
            </c:numRef>
          </c:val>
        </c:ser>
        <c:ser>
          <c:idx val="1"/>
          <c:order val="1"/>
          <c:tx>
            <c:strRef>
              <c:f>Sheet3!$D$12</c:f>
              <c:strCache>
                <c:ptCount val="1"/>
                <c:pt idx="0">
                  <c:v>PCF Views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1942701363818881E-2"/>
                  <c:y val="-1.52345460325203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3435539034296241E-2"/>
                  <c:y val="-1.01563640216802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2392565057160401E-2"/>
                  <c:y val="-7.617273016260178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6421214375250962E-2"/>
                  <c:y val="-1.01563640216802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1942701363818881E-2"/>
                  <c:y val="-7.617273016260178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Sheet3!$A$13:$B$18</c:f>
              <c:multiLvlStrCache>
                <c:ptCount val="6"/>
                <c:lvl>
                  <c:pt idx="0">
                    <c:v>Fully/ largely engaged</c:v>
                  </c:pt>
                  <c:pt idx="1">
                    <c:v>Moderately engaged</c:v>
                  </c:pt>
                  <c:pt idx="2">
                    <c:v>Fully/ largely engaged</c:v>
                  </c:pt>
                  <c:pt idx="3">
                    <c:v>Moderately engaged</c:v>
                  </c:pt>
                  <c:pt idx="4">
                    <c:v>Fully/ largely engaged</c:v>
                  </c:pt>
                  <c:pt idx="5">
                    <c:v>Moderately engaged</c:v>
                  </c:pt>
                </c:lvl>
                <c:lvl>
                  <c:pt idx="0">
                    <c:v>Parents</c:v>
                  </c:pt>
                  <c:pt idx="2">
                    <c:v>Children</c:v>
                  </c:pt>
                  <c:pt idx="4">
                    <c:v>YP</c:v>
                  </c:pt>
                </c:lvl>
              </c:multiLvlStrCache>
            </c:multiLvlStrRef>
          </c:cat>
          <c:val>
            <c:numRef>
              <c:f>Sheet3!$D$13:$D$18</c:f>
              <c:numCache>
                <c:formatCode>0%</c:formatCode>
                <c:ptCount val="6"/>
                <c:pt idx="0">
                  <c:v>0.62</c:v>
                </c:pt>
                <c:pt idx="1">
                  <c:v>0.25</c:v>
                </c:pt>
                <c:pt idx="2">
                  <c:v>0.06</c:v>
                </c:pt>
                <c:pt idx="3">
                  <c:v>0.38</c:v>
                </c:pt>
                <c:pt idx="4">
                  <c:v>0.16</c:v>
                </c:pt>
                <c:pt idx="5">
                  <c:v>0.38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78494720"/>
        <c:axId val="91993600"/>
        <c:axId val="0"/>
      </c:bar3DChart>
      <c:catAx>
        <c:axId val="784947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91993600"/>
        <c:crosses val="autoZero"/>
        <c:auto val="1"/>
        <c:lblAlgn val="ctr"/>
        <c:lblOffset val="100"/>
        <c:noMultiLvlLbl val="0"/>
      </c:catAx>
      <c:valAx>
        <c:axId val="9199360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784947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90395129446657974"/>
          <c:y val="5.3040472359594665E-2"/>
          <c:w val="9.3063030192465562E-2"/>
          <c:h val="0.27210378684430975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331931453984135E-2"/>
          <c:y val="2.9850746268656716E-2"/>
          <c:w val="0.84069013518271996"/>
          <c:h val="0.8278872637528178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Sheet3!$C$12</c:f>
              <c:strCache>
                <c:ptCount val="1"/>
                <c:pt idx="0">
                  <c:v>LA Views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1433238056349545E-2"/>
                  <c:y val="-1.62822252374491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6332930992601575E-3"/>
                  <c:y val="-7.4198523547522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6.53327888934258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Sheet3!$A$13:$B$18</c:f>
              <c:multiLvlStrCache>
                <c:ptCount val="6"/>
                <c:lvl>
                  <c:pt idx="0">
                    <c:v>Fully/ largely engaged</c:v>
                  </c:pt>
                  <c:pt idx="1">
                    <c:v>Moderately engaged</c:v>
                  </c:pt>
                  <c:pt idx="2">
                    <c:v>Fully/ largely engaged</c:v>
                  </c:pt>
                  <c:pt idx="3">
                    <c:v>Moderately engaged</c:v>
                  </c:pt>
                  <c:pt idx="4">
                    <c:v>Fully/ largely engaged</c:v>
                  </c:pt>
                  <c:pt idx="5">
                    <c:v>Moderately engaged</c:v>
                  </c:pt>
                </c:lvl>
                <c:lvl>
                  <c:pt idx="0">
                    <c:v>Parents</c:v>
                  </c:pt>
                  <c:pt idx="2">
                    <c:v>Children</c:v>
                  </c:pt>
                  <c:pt idx="4">
                    <c:v>YP</c:v>
                  </c:pt>
                </c:lvl>
              </c:multiLvlStrCache>
            </c:multiLvlStrRef>
          </c:cat>
          <c:val>
            <c:numRef>
              <c:f>Sheet3!$C$13:$C$18</c:f>
              <c:numCache>
                <c:formatCode>0%</c:formatCode>
                <c:ptCount val="6"/>
                <c:pt idx="0">
                  <c:v>0.83</c:v>
                </c:pt>
                <c:pt idx="1">
                  <c:v>0.16</c:v>
                </c:pt>
                <c:pt idx="2">
                  <c:v>0.5</c:v>
                </c:pt>
                <c:pt idx="3">
                  <c:v>0.46</c:v>
                </c:pt>
                <c:pt idx="4">
                  <c:v>0.63</c:v>
                </c:pt>
                <c:pt idx="5">
                  <c:v>0.35</c:v>
                </c:pt>
              </c:numCache>
            </c:numRef>
          </c:val>
        </c:ser>
        <c:ser>
          <c:idx val="1"/>
          <c:order val="1"/>
          <c:tx>
            <c:strRef>
              <c:f>Sheet3!$D$12</c:f>
              <c:strCache>
                <c:ptCount val="1"/>
                <c:pt idx="0">
                  <c:v>PCF Views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796651694569212E-2"/>
                  <c:y val="-1.89959294436906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333197223356473E-2"/>
                  <c:y val="-2.17096336499321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9599836668027767E-2"/>
                  <c:y val="-5.427408412483038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2866476112699062E-2"/>
                  <c:y val="-1.08548168249660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796651694569212E-2"/>
                  <c:y val="-1.35685210312075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Sheet3!$A$13:$B$18</c:f>
              <c:multiLvlStrCache>
                <c:ptCount val="6"/>
                <c:lvl>
                  <c:pt idx="0">
                    <c:v>Fully/ largely engaged</c:v>
                  </c:pt>
                  <c:pt idx="1">
                    <c:v>Moderately engaged</c:v>
                  </c:pt>
                  <c:pt idx="2">
                    <c:v>Fully/ largely engaged</c:v>
                  </c:pt>
                  <c:pt idx="3">
                    <c:v>Moderately engaged</c:v>
                  </c:pt>
                  <c:pt idx="4">
                    <c:v>Fully/ largely engaged</c:v>
                  </c:pt>
                  <c:pt idx="5">
                    <c:v>Moderately engaged</c:v>
                  </c:pt>
                </c:lvl>
                <c:lvl>
                  <c:pt idx="0">
                    <c:v>Parents</c:v>
                  </c:pt>
                  <c:pt idx="2">
                    <c:v>Children</c:v>
                  </c:pt>
                  <c:pt idx="4">
                    <c:v>YP</c:v>
                  </c:pt>
                </c:lvl>
              </c:multiLvlStrCache>
            </c:multiLvlStrRef>
          </c:cat>
          <c:val>
            <c:numRef>
              <c:f>Sheet3!$D$13:$D$18</c:f>
              <c:numCache>
                <c:formatCode>0%</c:formatCode>
                <c:ptCount val="6"/>
                <c:pt idx="0">
                  <c:v>0.49</c:v>
                </c:pt>
                <c:pt idx="1">
                  <c:v>0.31</c:v>
                </c:pt>
                <c:pt idx="2">
                  <c:v>0.22</c:v>
                </c:pt>
                <c:pt idx="3">
                  <c:v>0.38</c:v>
                </c:pt>
                <c:pt idx="4">
                  <c:v>0.23</c:v>
                </c:pt>
                <c:pt idx="5">
                  <c:v>0.39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0954240"/>
        <c:axId val="50955776"/>
        <c:axId val="0"/>
      </c:bar3DChart>
      <c:catAx>
        <c:axId val="509542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50955776"/>
        <c:crosses val="autoZero"/>
        <c:auto val="1"/>
        <c:lblAlgn val="ctr"/>
        <c:lblOffset val="100"/>
        <c:noMultiLvlLbl val="0"/>
      </c:catAx>
      <c:valAx>
        <c:axId val="5095577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509542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8966056502196544"/>
          <c:y val="1.3819961087901829E-2"/>
          <c:w val="9.358282224762221E-2"/>
          <c:h val="0.36470133227919099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Sheet1!$A$1:$K$1</c:f>
              <c:strCache>
                <c:ptCount val="11"/>
                <c:pt idx="0">
                  <c:v>2005-6</c:v>
                </c:pt>
                <c:pt idx="1">
                  <c:v>2006-7</c:v>
                </c:pt>
                <c:pt idx="2">
                  <c:v>2007-8</c:v>
                </c:pt>
                <c:pt idx="3">
                  <c:v>2008-9</c:v>
                </c:pt>
                <c:pt idx="4">
                  <c:v>2009-2010</c:v>
                </c:pt>
                <c:pt idx="5">
                  <c:v>2010-11</c:v>
                </c:pt>
                <c:pt idx="6">
                  <c:v>2011-12</c:v>
                </c:pt>
                <c:pt idx="7">
                  <c:v>2012-13</c:v>
                </c:pt>
                <c:pt idx="8">
                  <c:v>2013-14</c:v>
                </c:pt>
                <c:pt idx="9">
                  <c:v>2014-15</c:v>
                </c:pt>
                <c:pt idx="10">
                  <c:v>2015-16</c:v>
                </c:pt>
              </c:strCache>
            </c:strRef>
          </c:cat>
          <c:val>
            <c:numRef>
              <c:f>Sheet1!$A$2:$K$2</c:f>
              <c:numCache>
                <c:formatCode>0.0%</c:formatCode>
                <c:ptCount val="11"/>
                <c:pt idx="0">
                  <c:v>0.157</c:v>
                </c:pt>
                <c:pt idx="1">
                  <c:v>0.16400000000000001</c:v>
                </c:pt>
                <c:pt idx="2">
                  <c:v>0.17199999999999999</c:v>
                </c:pt>
                <c:pt idx="3">
                  <c:v>0.17799999999999999</c:v>
                </c:pt>
                <c:pt idx="4">
                  <c:v>0.182</c:v>
                </c:pt>
                <c:pt idx="5">
                  <c:v>0.17799999999999999</c:v>
                </c:pt>
                <c:pt idx="6">
                  <c:v>0.17</c:v>
                </c:pt>
                <c:pt idx="7">
                  <c:v>0.16</c:v>
                </c:pt>
                <c:pt idx="8">
                  <c:v>0.151</c:v>
                </c:pt>
                <c:pt idx="9">
                  <c:v>0.126</c:v>
                </c:pt>
                <c:pt idx="10">
                  <c:v>0.11600000000000001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6334592"/>
        <c:axId val="56344576"/>
      </c:barChart>
      <c:catAx>
        <c:axId val="56334592"/>
        <c:scaling>
          <c:orientation val="minMax"/>
        </c:scaling>
        <c:delete val="0"/>
        <c:axPos val="b"/>
        <c:majorTickMark val="out"/>
        <c:minorTickMark val="none"/>
        <c:tickLblPos val="nextTo"/>
        <c:crossAx val="56344576"/>
        <c:crosses val="autoZero"/>
        <c:auto val="1"/>
        <c:lblAlgn val="ctr"/>
        <c:lblOffset val="100"/>
        <c:noMultiLvlLbl val="0"/>
      </c:catAx>
      <c:valAx>
        <c:axId val="56344576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crossAx val="563345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3820841839214538E-2"/>
          <c:y val="4.4861391929187228E-2"/>
          <c:w val="0.83306842321548291"/>
          <c:h val="0.7987953061039164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Sheet2!$A$9</c:f>
              <c:strCache>
                <c:ptCount val="1"/>
                <c:pt idx="0">
                  <c:v>LA View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8978529474686467E-2"/>
                  <c:y val="-4.48965225743118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432098765432098E-2"/>
                  <c:y val="-2.80603266089448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Sheet2!$B$8:$C$8</c:f>
              <c:strCache>
                <c:ptCount val="2"/>
                <c:pt idx="0">
                  <c:v>LA leads/ facilitates SENCO Networks</c:v>
                </c:pt>
                <c:pt idx="1">
                  <c:v>LA QAs School Info Reports</c:v>
                </c:pt>
              </c:strCache>
            </c:strRef>
          </c:cat>
          <c:val>
            <c:numRef>
              <c:f>Sheet2!$B$9:$C$9</c:f>
              <c:numCache>
                <c:formatCode>0%</c:formatCode>
                <c:ptCount val="2"/>
                <c:pt idx="0">
                  <c:v>0.9</c:v>
                </c:pt>
                <c:pt idx="1">
                  <c:v>0.76</c:v>
                </c:pt>
              </c:numCache>
            </c:numRef>
          </c:val>
        </c:ser>
        <c:ser>
          <c:idx val="1"/>
          <c:order val="1"/>
          <c:tx>
            <c:strRef>
              <c:f>Sheet2!$A$10</c:f>
              <c:strCache>
                <c:ptCount val="1"/>
                <c:pt idx="0">
                  <c:v>PCF View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7777777777777776E-2"/>
                  <c:y val="-4.20904899134173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7037037037037035E-2"/>
                  <c:y val="-3.3672391930733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Sheet2!$B$8:$C$8</c:f>
              <c:strCache>
                <c:ptCount val="2"/>
                <c:pt idx="0">
                  <c:v>LA leads/ facilitates SENCO Networks</c:v>
                </c:pt>
                <c:pt idx="1">
                  <c:v>LA QAs School Info Reports</c:v>
                </c:pt>
              </c:strCache>
            </c:strRef>
          </c:cat>
          <c:val>
            <c:numRef>
              <c:f>Sheet2!$B$10:$C$10</c:f>
              <c:numCache>
                <c:formatCode>0%</c:formatCode>
                <c:ptCount val="2"/>
                <c:pt idx="0">
                  <c:v>0.83</c:v>
                </c:pt>
                <c:pt idx="1">
                  <c:v>0.37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6939136"/>
        <c:axId val="66953216"/>
        <c:axId val="0"/>
      </c:bar3DChart>
      <c:catAx>
        <c:axId val="669391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66953216"/>
        <c:crosses val="autoZero"/>
        <c:auto val="1"/>
        <c:lblAlgn val="ctr"/>
        <c:lblOffset val="100"/>
        <c:noMultiLvlLbl val="0"/>
      </c:catAx>
      <c:valAx>
        <c:axId val="6695321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669391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9719496977180035"/>
          <c:y val="0.29422047860311717"/>
          <c:w val="9.3344269466316701E-2"/>
          <c:h val="0.3049295807323214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1051832282288783E-2"/>
          <c:y val="2.8672354306311643E-2"/>
          <c:w val="0.82952047230157089"/>
          <c:h val="0.8147630587342147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LA Views</c:v>
                </c:pt>
              </c:strCache>
            </c:strRef>
          </c:tx>
          <c:invertIfNegative val="0"/>
          <c:cat>
            <c:strRef>
              <c:f>Sheet1!$A$2:$A$6</c:f>
              <c:strCache>
                <c:ptCount val="5"/>
                <c:pt idx="0">
                  <c:v>Health info</c:v>
                </c:pt>
                <c:pt idx="1">
                  <c:v>Social care info</c:v>
                </c:pt>
                <c:pt idx="2">
                  <c:v>EP info</c:v>
                </c:pt>
                <c:pt idx="3">
                  <c:v>LA capacity</c:v>
                </c:pt>
                <c:pt idx="4">
                  <c:v>15 day response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0.74</c:v>
                </c:pt>
                <c:pt idx="1">
                  <c:v>0.6</c:v>
                </c:pt>
                <c:pt idx="2">
                  <c:v>0.31</c:v>
                </c:pt>
                <c:pt idx="3">
                  <c:v>0.76</c:v>
                </c:pt>
                <c:pt idx="4">
                  <c:v>0.56000000000000005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PCF Views</c:v>
                </c:pt>
              </c:strCache>
            </c:strRef>
          </c:tx>
          <c:invertIfNegative val="0"/>
          <c:cat>
            <c:strRef>
              <c:f>Sheet1!$A$2:$A$6</c:f>
              <c:strCache>
                <c:ptCount val="5"/>
                <c:pt idx="0">
                  <c:v>Health info</c:v>
                </c:pt>
                <c:pt idx="1">
                  <c:v>Social care info</c:v>
                </c:pt>
                <c:pt idx="2">
                  <c:v>EP info</c:v>
                </c:pt>
                <c:pt idx="3">
                  <c:v>LA capacity</c:v>
                </c:pt>
                <c:pt idx="4">
                  <c:v>15 day response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0.67</c:v>
                </c:pt>
                <c:pt idx="1">
                  <c:v>0.56999999999999995</c:v>
                </c:pt>
                <c:pt idx="2">
                  <c:v>0.37</c:v>
                </c:pt>
                <c:pt idx="3">
                  <c:v>0.6</c:v>
                </c:pt>
                <c:pt idx="4">
                  <c:v>0.28000000000000003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9088000"/>
        <c:axId val="49089536"/>
        <c:axId val="0"/>
      </c:bar3DChart>
      <c:catAx>
        <c:axId val="4908800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49089536"/>
        <c:crosses val="autoZero"/>
        <c:auto val="1"/>
        <c:lblAlgn val="ctr"/>
        <c:lblOffset val="100"/>
        <c:noMultiLvlLbl val="0"/>
      </c:catAx>
      <c:valAx>
        <c:axId val="4908953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490880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8254271182674604"/>
          <c:y val="5.7619755212383786E-2"/>
          <c:w val="0.10699465955893937"/>
          <c:h val="0.34029670740403867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874306001398069E-2"/>
          <c:y val="3.097334694927352E-2"/>
          <c:w val="0.84214312321973561"/>
          <c:h val="0.828478532826641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LA Views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0642974535396451E-2"/>
                  <c:y val="-2.41601770275144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163399469024514E-2"/>
                  <c:y val="-3.1408230135768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0408498672561284E-3"/>
                  <c:y val="-3.62402655412716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Extremely/ Very</c:v>
                </c:pt>
                <c:pt idx="1">
                  <c:v>Moderately</c:v>
                </c:pt>
                <c:pt idx="2">
                  <c:v>Not very/ Not at all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0.46</c:v>
                </c:pt>
                <c:pt idx="1">
                  <c:v>0.4</c:v>
                </c:pt>
                <c:pt idx="2">
                  <c:v>0.14000000000000001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PCF Views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765524137164862E-2"/>
                  <c:y val="-3.62402655412716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976552413716489E-2"/>
                  <c:y val="-2.41601770275144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1285949070792901E-2"/>
                  <c:y val="-3.1408230135768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Extremely/ Very</c:v>
                </c:pt>
                <c:pt idx="1">
                  <c:v>Moderately</c:v>
                </c:pt>
                <c:pt idx="2">
                  <c:v>Not very/ Not at all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0.25</c:v>
                </c:pt>
                <c:pt idx="1">
                  <c:v>0.34</c:v>
                </c:pt>
                <c:pt idx="2">
                  <c:v>0.41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9137536"/>
        <c:axId val="49139072"/>
        <c:axId val="0"/>
      </c:bar3DChart>
      <c:catAx>
        <c:axId val="491375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49139072"/>
        <c:crosses val="autoZero"/>
        <c:auto val="1"/>
        <c:lblAlgn val="ctr"/>
        <c:lblOffset val="100"/>
        <c:noMultiLvlLbl val="0"/>
      </c:catAx>
      <c:valAx>
        <c:axId val="49139072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491375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8751142114477699"/>
          <c:y val="7.0039782489921196E-2"/>
          <c:w val="0.10657328783391885"/>
          <c:h val="0.3185683607730852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247974314711998"/>
          <c:y val="3.0554788206715769E-2"/>
          <c:w val="0.80542428058880489"/>
          <c:h val="0.837632717986289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Sheet2!$B$2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Sheet2!$A$3:$A$7</c:f>
              <c:strCache>
                <c:ptCount val="5"/>
                <c:pt idx="0">
                  <c:v>Mainstream</c:v>
                </c:pt>
                <c:pt idx="1">
                  <c:v>Resourced prov</c:v>
                </c:pt>
                <c:pt idx="2">
                  <c:v>Unit</c:v>
                </c:pt>
                <c:pt idx="3">
                  <c:v>Special Schls</c:v>
                </c:pt>
                <c:pt idx="4">
                  <c:v>INMSS</c:v>
                </c:pt>
              </c:strCache>
            </c:strRef>
          </c:cat>
          <c:val>
            <c:numRef>
              <c:f>Sheet2!$B$3:$B$7</c:f>
              <c:numCache>
                <c:formatCode>#,##0</c:formatCode>
                <c:ptCount val="5"/>
                <c:pt idx="0">
                  <c:v>112475</c:v>
                </c:pt>
                <c:pt idx="1">
                  <c:v>8765</c:v>
                </c:pt>
                <c:pt idx="2">
                  <c:v>6935</c:v>
                </c:pt>
                <c:pt idx="3">
                  <c:v>84820</c:v>
                </c:pt>
                <c:pt idx="4">
                  <c:v>10830</c:v>
                </c:pt>
              </c:numCache>
            </c:numRef>
          </c:val>
        </c:ser>
        <c:ser>
          <c:idx val="1"/>
          <c:order val="1"/>
          <c:tx>
            <c:strRef>
              <c:f>Sheet2!$C$2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Sheet2!$A$3:$A$7</c:f>
              <c:strCache>
                <c:ptCount val="5"/>
                <c:pt idx="0">
                  <c:v>Mainstream</c:v>
                </c:pt>
                <c:pt idx="1">
                  <c:v>Resourced prov</c:v>
                </c:pt>
                <c:pt idx="2">
                  <c:v>Unit</c:v>
                </c:pt>
                <c:pt idx="3">
                  <c:v>Special Schls</c:v>
                </c:pt>
                <c:pt idx="4">
                  <c:v>INMSS</c:v>
                </c:pt>
              </c:strCache>
            </c:strRef>
          </c:cat>
          <c:val>
            <c:numRef>
              <c:f>Sheet2!$C$3:$C$7</c:f>
              <c:numCache>
                <c:formatCode>#,##0</c:formatCode>
                <c:ptCount val="5"/>
                <c:pt idx="0">
                  <c:v>106705</c:v>
                </c:pt>
                <c:pt idx="1">
                  <c:v>7415</c:v>
                </c:pt>
                <c:pt idx="2">
                  <c:v>5530</c:v>
                </c:pt>
                <c:pt idx="3">
                  <c:v>100175</c:v>
                </c:pt>
                <c:pt idx="4">
                  <c:v>13720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9413120"/>
        <c:axId val="89414656"/>
        <c:axId val="0"/>
      </c:bar3DChart>
      <c:catAx>
        <c:axId val="894131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700" b="0"/>
            </a:pPr>
            <a:endParaRPr lang="en-US"/>
          </a:p>
        </c:txPr>
        <c:crossAx val="89414656"/>
        <c:crosses val="autoZero"/>
        <c:auto val="1"/>
        <c:lblAlgn val="ctr"/>
        <c:lblOffset val="100"/>
        <c:noMultiLvlLbl val="0"/>
      </c:catAx>
      <c:valAx>
        <c:axId val="89414656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89413120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798646893640169E-2"/>
          <c:y val="3.2302198781113491E-2"/>
          <c:w val="0.80891419152661215"/>
          <c:h val="0.821119734430508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LA Views</c:v>
                </c:pt>
              </c:strCache>
            </c:strRef>
          </c:tx>
          <c:invertIfNegative val="0"/>
          <c:cat>
            <c:strRef>
              <c:f>Sheet1!$A$2:$A$4</c:f>
              <c:strCache>
                <c:ptCount val="3"/>
                <c:pt idx="0">
                  <c:v>Fully/ To some extent</c:v>
                </c:pt>
                <c:pt idx="1">
                  <c:v>Limited</c:v>
                </c:pt>
                <c:pt idx="2">
                  <c:v>V limited/ not at all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0.71</c:v>
                </c:pt>
                <c:pt idx="1">
                  <c:v>0.26</c:v>
                </c:pt>
                <c:pt idx="2">
                  <c:v>0.03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PCF Views</c:v>
                </c:pt>
              </c:strCache>
            </c:strRef>
          </c:tx>
          <c:invertIfNegative val="0"/>
          <c:cat>
            <c:strRef>
              <c:f>Sheet1!$A$2:$A$4</c:f>
              <c:strCache>
                <c:ptCount val="3"/>
                <c:pt idx="0">
                  <c:v>Fully/ To some extent</c:v>
                </c:pt>
                <c:pt idx="1">
                  <c:v>Limited</c:v>
                </c:pt>
                <c:pt idx="2">
                  <c:v>V limited/ not at all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0.35</c:v>
                </c:pt>
                <c:pt idx="1">
                  <c:v>0.32</c:v>
                </c:pt>
                <c:pt idx="2">
                  <c:v>0.33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9465600"/>
        <c:axId val="89467136"/>
        <c:axId val="0"/>
      </c:bar3DChart>
      <c:catAx>
        <c:axId val="8946560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89467136"/>
        <c:crosses val="autoZero"/>
        <c:auto val="1"/>
        <c:lblAlgn val="ctr"/>
        <c:lblOffset val="100"/>
        <c:noMultiLvlLbl val="0"/>
      </c:catAx>
      <c:valAx>
        <c:axId val="8946713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894656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8416038064736102"/>
          <c:y val="0.47133426369422049"/>
          <c:w val="0.11583960146794739"/>
          <c:h val="0.44068505005395359"/>
        </c:manualLayout>
      </c:layout>
      <c:overlay val="0"/>
      <c:txPr>
        <a:bodyPr/>
        <a:lstStyle/>
        <a:p>
          <a:pPr>
            <a:defRPr sz="18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-20441" y="9446895"/>
            <a:ext cx="1114577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algn="l"/>
            <a:fld id="{63D1F4A6-7DD5-42E4-9750-A8709F395147}" type="datetimeFigureOut">
              <a:rPr lang="en-GB" smtClean="0"/>
              <a:pPr algn="l"/>
              <a:t>11/10/2016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258888" y="9446895"/>
            <a:ext cx="4859320" cy="49720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6261124" y="9445169"/>
            <a:ext cx="542914" cy="49720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1200"/>
            </a:lvl1pPr>
          </a:lstStyle>
          <a:p>
            <a:fld id="{C5ABB7FA-2627-47C9-9258-FDF90D155C0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Header Placeholder 6"/>
          <p:cNvSpPr>
            <a:spLocks noGrp="1"/>
          </p:cNvSpPr>
          <p:nvPr>
            <p:ph type="hdr" sz="quarter"/>
          </p:nvPr>
        </p:nvSpPr>
        <p:spPr>
          <a:xfrm>
            <a:off x="1544900" y="195219"/>
            <a:ext cx="4716224" cy="54816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pic>
        <p:nvPicPr>
          <p:cNvPr id="8" name="Picture 7" descr="Department for Education" title="Log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99" y="195220"/>
            <a:ext cx="857495" cy="55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95452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273050"/>
            <a:ext cx="5873750" cy="44053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405" y="4723448"/>
            <a:ext cx="5359346" cy="44748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Date Placeholder 2"/>
          <p:cNvSpPr>
            <a:spLocks noGrp="1"/>
          </p:cNvSpPr>
          <p:nvPr>
            <p:ph type="dt" sz="quarter" idx="1"/>
          </p:nvPr>
        </p:nvSpPr>
        <p:spPr>
          <a:xfrm>
            <a:off x="-20441" y="9446895"/>
            <a:ext cx="1114577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algn="l"/>
            <a:fld id="{63D1F4A6-7DD5-42E4-9750-A8709F395147}" type="datetimeFigureOut">
              <a:rPr lang="en-GB" smtClean="0"/>
              <a:pPr algn="l"/>
              <a:t>11/10/2016</a:t>
            </a:fld>
            <a:endParaRPr lang="en-GB" dirty="0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4"/>
          </p:nvPr>
        </p:nvSpPr>
        <p:spPr>
          <a:xfrm>
            <a:off x="1258888" y="9446895"/>
            <a:ext cx="4859320" cy="49720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5"/>
          </p:nvPr>
        </p:nvSpPr>
        <p:spPr>
          <a:xfrm>
            <a:off x="6261124" y="9445169"/>
            <a:ext cx="542914" cy="49720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1200"/>
            </a:lvl1pPr>
          </a:lstStyle>
          <a:p>
            <a:fld id="{C5ABB7FA-2627-47C9-9258-FDF90D155C0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5420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1450" indent="-171450" algn="l" defTabSz="914400" rtl="0" eaLnBrk="1" latinLnBrk="0" hangingPunct="1">
      <a:buFont typeface="Arial" pitchFamily="34" charset="0"/>
      <a:buChar char="•"/>
      <a:defRPr sz="1200" b="1" kern="1200">
        <a:solidFill>
          <a:schemeClr val="tx1"/>
        </a:solidFill>
        <a:latin typeface="+mn-lt"/>
        <a:ea typeface="+mn-ea"/>
        <a:cs typeface="+mn-cs"/>
      </a:defRPr>
    </a:lvl1pPr>
    <a:lvl2pPr marL="368300" indent="-171450" algn="l" defTabSz="914400" rtl="0" eaLnBrk="1" latinLnBrk="0" hangingPunct="1">
      <a:buFont typeface="Arial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533400" indent="-171450" algn="l" defTabSz="914400" rtl="0" eaLnBrk="1" latinLnBrk="0" hangingPunct="1">
      <a:buFont typeface="Arial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715963" indent="-171450" algn="l" defTabSz="914400" rtl="0" eaLnBrk="1" latinLnBrk="0" hangingPunct="1">
      <a:buFont typeface="Arial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987425" indent="-174625" algn="l" defTabSz="987425" rtl="0" eaLnBrk="1" latinLnBrk="0" hangingPunct="1">
      <a:buFont typeface="Arial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628430-11EC-4ABA-A0EB-619CEE7AECAD}" type="slidenum">
              <a:rPr lang="en-GB" altLang="en-US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GB" altLang="en-US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273C8B8-5413-4601-86FC-EDCFDDAF17C2}" type="slidenum">
              <a:rPr lang="en-GB" altLang="en-US" smtClean="0">
                <a:latin typeface="Constantia" pitchFamily="18" charset="0"/>
                <a:cs typeface="Arial" charset="0"/>
              </a:rPr>
              <a:pPr eaLnBrk="1" hangingPunct="1">
                <a:spcBef>
                  <a:spcPct val="0"/>
                </a:spcBef>
              </a:pPr>
              <a:t>6</a:t>
            </a:fld>
            <a:endParaRPr lang="en-GB" altLang="en-US" dirty="0" smtClean="0">
              <a:latin typeface="Constantia" pitchFamily="18" charset="0"/>
              <a:cs typeface="Arial" charset="0"/>
            </a:endParaRPr>
          </a:p>
        </p:txBody>
      </p:sp>
      <p:sp>
        <p:nvSpPr>
          <p:cNvPr id="15364" name="Notes Placeholder 4"/>
          <p:cNvSpPr>
            <a:spLocks noGrp="1"/>
          </p:cNvSpPr>
          <p:nvPr/>
        </p:nvSpPr>
        <p:spPr bwMode="auto">
          <a:xfrm>
            <a:off x="681040" y="4722815"/>
            <a:ext cx="5443537" cy="4475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GB" altLang="en-US" dirty="0">
              <a:latin typeface="Calibri" pitchFamily="34" charset="0"/>
            </a:endParaRPr>
          </a:p>
        </p:txBody>
      </p:sp>
      <p:sp>
        <p:nvSpPr>
          <p:cNvPr id="15365" name="Notes Placeholder 1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>
              <a:buNone/>
            </a:pPr>
            <a:endParaRPr lang="en-GB" alt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267" tIns="46133" rIns="92267" bIns="46133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endParaRPr lang="en-US" alt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BB7FA-2627-47C9-9258-FDF90D155C04}" type="slidenum">
              <a:rPr lang="en-GB" smtClean="0"/>
              <a:t>33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512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1075"/>
            <a:ext cx="7772400" cy="1470025"/>
          </a:xfrm>
        </p:spPr>
        <p:txBody>
          <a:bodyPr>
            <a:noAutofit/>
          </a:bodyPr>
          <a:lstStyle>
            <a:lvl1pPr algn="l">
              <a:defRPr lang="en-GB" sz="5400" b="1" kern="1200" noProof="0" dirty="0" smtClean="0">
                <a:solidFill>
                  <a:srgbClr val="104F75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2924944"/>
            <a:ext cx="6400800" cy="1752600"/>
          </a:xfrm>
        </p:spPr>
        <p:txBody>
          <a:bodyPr>
            <a:noAutofit/>
          </a:bodyPr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AD48E23-97F7-418E-9D14-95C3F29A515E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2273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F7985-E883-451A-B64F-FB998B0295B7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37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333374"/>
            <a:ext cx="7775575" cy="64770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196976"/>
            <a:ext cx="7775575" cy="4679949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9BB6AC-1BBE-42B9-BBC2-F2D597374387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966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921" y="981075"/>
            <a:ext cx="7775575" cy="1253337"/>
          </a:xfrm>
        </p:spPr>
        <p:txBody>
          <a:bodyPr anchor="t"/>
          <a:lstStyle>
            <a:lvl1pPr algn="l">
              <a:defRPr sz="4000" b="1" cap="none" baseline="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109" y="2420888"/>
            <a:ext cx="7775575" cy="1500187"/>
          </a:xfrm>
        </p:spPr>
        <p:txBody>
          <a:bodyPr anchor="t" anchorCtr="0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26C2D06-8912-465A-831A-7EA1BA036688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298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2" y="1196975"/>
            <a:ext cx="3811587" cy="467995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3811588" cy="467995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062A512-C19A-4621-826D-2046BD3D1C58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497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Emphasis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1196975"/>
            <a:ext cx="3811587" cy="46799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Tx/>
              <a:buNone/>
              <a:tabLst/>
              <a:defRPr sz="200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339474"/>
            <a:ext cx="3811588" cy="830997"/>
          </a:xfrm>
          <a:solidFill>
            <a:srgbClr val="C6E0E4"/>
          </a:solidFill>
          <a:ln>
            <a:solidFill>
              <a:schemeClr val="tx2"/>
            </a:solidFill>
          </a:ln>
        </p:spPr>
        <p:txBody>
          <a:bodyPr vert="horz" lIns="108000" tIns="45720" rIns="91440" bIns="45720" rtlCol="0">
            <a:spAutoFit/>
          </a:bodyPr>
          <a:lstStyle>
            <a:lvl1pPr marL="0" marR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Tx/>
              <a:buNone/>
              <a:tabLst/>
              <a:defRPr lang="en-US" dirty="0" smtClean="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9F0E4A4-5AFB-48FA-BD91-102F643DDD09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1808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1196975"/>
            <a:ext cx="3813175" cy="648097"/>
          </a:xfrm>
          <a:solidFill>
            <a:srgbClr val="C6E0E4"/>
          </a:solidFill>
          <a:ln>
            <a:solidFill>
              <a:schemeClr val="tx2"/>
            </a:solidFill>
          </a:ln>
        </p:spPr>
        <p:txBody>
          <a:bodyPr vert="horz" lIns="91440" tIns="45720" rIns="91440" bIns="45720" rtlCol="0">
            <a:noAutofit/>
          </a:bodyPr>
          <a:lstStyle>
            <a:lvl1pPr>
              <a:defRPr lang="en-US" dirty="0" smtClean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845072"/>
            <a:ext cx="3813175" cy="4031853"/>
          </a:xfrm>
          <a:ln>
            <a:solidFill>
              <a:schemeClr val="tx2"/>
            </a:solidFill>
          </a:ln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96975"/>
            <a:ext cx="3814763" cy="648097"/>
          </a:xfrm>
          <a:solidFill>
            <a:srgbClr val="C6E0E4"/>
          </a:solidFill>
          <a:ln>
            <a:solidFill>
              <a:schemeClr val="tx2"/>
            </a:solidFill>
          </a:ln>
        </p:spPr>
        <p:txBody>
          <a:bodyPr vert="horz" lIns="91440" tIns="45720" rIns="91440" bIns="45720" rtlCol="0">
            <a:noAutofit/>
          </a:bodyPr>
          <a:lstStyle>
            <a:lvl1pPr>
              <a:defRPr lang="en-US" dirty="0" smtClean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45072"/>
            <a:ext cx="3814763" cy="4031853"/>
          </a:xfrm>
          <a:ln>
            <a:solidFill>
              <a:schemeClr val="tx2"/>
            </a:solidFill>
          </a:ln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4A37FC1-DDAD-4899-9F56-D2CC223E8119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2229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with Bor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2" y="1196975"/>
            <a:ext cx="3811587" cy="4752976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3811588" cy="4752976"/>
          </a:xfrm>
          <a:ln>
            <a:solidFill>
              <a:schemeClr val="tx2"/>
            </a:solidFill>
          </a:ln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1pPr>
            <a:lvl2pPr marL="742950" marR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2pPr>
            <a:lvl3pPr marL="11430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2000"/>
            </a:lvl3pPr>
            <a:lvl4pPr marL="16002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F497D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6BB681F-E930-4373-B015-9DCECD08D4BE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261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0A9235B-3A84-40B8-A17D-A6C6417189BE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6900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862D977-8232-48A0-BAED-16952324CD02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667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35919"/>
            <a:ext cx="7775575" cy="645155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GB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72271" y="1187202"/>
            <a:ext cx="5256584" cy="4112369"/>
          </a:xfrm>
          <a:ln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63688" y="5445571"/>
            <a:ext cx="5486400" cy="35969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E79CEA9-AC2C-44FF-9633-B1A6615905A4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7876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3" y="332656"/>
            <a:ext cx="7775575" cy="6484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1196976"/>
            <a:ext cx="7775575" cy="46799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2123728" y="6334125"/>
            <a:ext cx="12241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09FED1-9755-4B3C-BA26-3F66499A7052}" type="datetime1">
              <a:rPr lang="en-GB" smtClean="0"/>
              <a:t>11/10/2016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9872" y="6334125"/>
            <a:ext cx="4464496" cy="365125"/>
          </a:xfrm>
          <a:prstGeom prst="rect">
            <a:avLst/>
          </a:prstGeom>
        </p:spPr>
        <p:txBody>
          <a:bodyPr/>
          <a:lstStyle>
            <a:lvl1pPr>
              <a:defRPr lang="en-GB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98E5A-76C0-453E-B1E0-BC4AB04722D5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0" name="Picture 9" descr="Department for Education" title="Logo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937814"/>
            <a:ext cx="1296194" cy="761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34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8" r:id="rId6"/>
    <p:sldLayoutId id="2147483653" r:id="rId7"/>
    <p:sldLayoutId id="2147483659" r:id="rId8"/>
    <p:sldLayoutId id="2147483654" r:id="rId9"/>
    <p:sldLayoutId id="2147483655" r:id="rId10"/>
    <p:sldLayoutId id="2147483657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lang="en-GB" sz="3200" b="1" kern="1200" dirty="0">
          <a:solidFill>
            <a:srgbClr val="104F75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tx2"/>
        </a:buClr>
        <a:buFont typeface="Wingdings" pitchFamily="2" charset="2"/>
        <a:buChar char="§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tx2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tx2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tx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tx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8963" y="333375"/>
            <a:ext cx="8064500" cy="1470025"/>
          </a:xfrm>
        </p:spPr>
        <p:txBody>
          <a:bodyPr rtlCol="0"/>
          <a:lstStyle/>
          <a:p>
            <a:r>
              <a:rPr sz="4400" dirty="0"/>
              <a:t/>
            </a:r>
            <a:br>
              <a:rPr sz="4400" dirty="0"/>
            </a:br>
            <a:r>
              <a:rPr lang="en-GB" sz="4000" b="0" dirty="0"/>
              <a:t>Local area reviews and recent </a:t>
            </a:r>
            <a:r>
              <a:rPr lang="en-GB" sz="4000" b="0" dirty="0" smtClean="0"/>
              <a:t>developments - </a:t>
            </a:r>
            <a:r>
              <a:rPr lang="en-GB" sz="4000" b="0" dirty="0"/>
              <a:t>Implications for SI services 	</a:t>
            </a:r>
          </a:p>
        </p:txBody>
      </p:sp>
      <p:sp>
        <p:nvSpPr>
          <p:cNvPr id="2051" name="Subtitle 4"/>
          <p:cNvSpPr>
            <a:spLocks noGrp="1"/>
          </p:cNvSpPr>
          <p:nvPr>
            <p:ph type="subTitle" idx="1"/>
          </p:nvPr>
        </p:nvSpPr>
        <p:spPr>
          <a:xfrm>
            <a:off x="2891557" y="5018772"/>
            <a:ext cx="6084168" cy="576064"/>
          </a:xfrm>
        </p:spPr>
        <p:txBody>
          <a:bodyPr/>
          <a:lstStyle/>
          <a:p>
            <a:r>
              <a:rPr lang="en-GB" sz="2400" b="0" dirty="0" smtClean="0"/>
              <a:t>Wednesday 19 October 2016, Birmingham</a:t>
            </a:r>
            <a:r>
              <a:rPr lang="en-GB" altLang="en-US" sz="2400" b="0" dirty="0" smtClean="0">
                <a:latin typeface="Arial" charset="0"/>
                <a:ea typeface="ＭＳ Ｐゴシック" pitchFamily="34" charset="-128"/>
                <a:cs typeface="Arial" charset="0"/>
              </a:rPr>
              <a:t/>
            </a:r>
            <a:br>
              <a:rPr lang="en-GB" altLang="en-US" sz="2400" b="0" dirty="0" smtClean="0">
                <a:latin typeface="Arial" charset="0"/>
                <a:ea typeface="ＭＳ Ｐゴシック" pitchFamily="34" charset="-128"/>
                <a:cs typeface="Arial" charset="0"/>
              </a:rPr>
            </a:br>
            <a:r>
              <a:rPr lang="en-GB" altLang="en-US" sz="2400" dirty="0" smtClean="0">
                <a:latin typeface="Arial" charset="0"/>
                <a:cs typeface="Arial" charset="0"/>
              </a:rPr>
              <a:t/>
            </a:r>
            <a:br>
              <a:rPr lang="en-GB" altLang="en-US" sz="2400" dirty="0" smtClean="0">
                <a:latin typeface="Arial" charset="0"/>
                <a:cs typeface="Arial" charset="0"/>
              </a:rPr>
            </a:br>
            <a:endParaRPr lang="en-GB" altLang="en-US" dirty="0" smtClean="0">
              <a:latin typeface="Arial" charset="0"/>
              <a:cs typeface="Arial" charset="0"/>
            </a:endParaRPr>
          </a:p>
        </p:txBody>
      </p:sp>
      <p:sp>
        <p:nvSpPr>
          <p:cNvPr id="2052" name="Rectangle 1"/>
          <p:cNvSpPr>
            <a:spLocks noChangeArrowheads="1"/>
          </p:cNvSpPr>
          <p:nvPr/>
        </p:nvSpPr>
        <p:spPr bwMode="auto">
          <a:xfrm>
            <a:off x="2339975" y="6350000"/>
            <a:ext cx="64817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GB" altLang="en-US" sz="1800" b="0" dirty="0"/>
              <a:t>André Imich, SEN and Disability Professional Adviser, DfE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00808"/>
            <a:ext cx="5483845" cy="272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30737"/>
            <a:ext cx="1978124" cy="1176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734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569325" cy="1125538"/>
          </a:xfrm>
        </p:spPr>
        <p:txBody>
          <a:bodyPr/>
          <a:lstStyle/>
          <a:p>
            <a:r>
              <a:rPr lang="en-GB" b="0" dirty="0">
                <a:cs typeface="Arial" panose="020B0604020202020204" pitchFamily="34" charset="0"/>
              </a:rPr>
              <a:t>What does successful implementation of the </a:t>
            </a:r>
            <a:r>
              <a:rPr lang="en-GB" b="0" dirty="0" smtClean="0">
                <a:cs typeface="Arial" panose="020B0604020202020204" pitchFamily="34" charset="0"/>
              </a:rPr>
              <a:t>Children and Families Act </a:t>
            </a:r>
            <a:r>
              <a:rPr lang="en-GB" b="0" dirty="0">
                <a:cs typeface="Arial" panose="020B0604020202020204" pitchFamily="34" charset="0"/>
              </a:rPr>
              <a:t>look like?</a:t>
            </a:r>
            <a:endParaRPr lang="en-GB" altLang="en-US" dirty="0" smtClean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0824" y="1844675"/>
            <a:ext cx="259298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/>
              <a:t>1. </a:t>
            </a:r>
            <a:r>
              <a:rPr lang="en-GB" altLang="en-US" dirty="0" smtClean="0"/>
              <a:t>C</a:t>
            </a:r>
            <a:r>
              <a:rPr lang="en-GB" altLang="en-US" dirty="0" smtClean="0">
                <a:latin typeface="+mn-lt"/>
                <a:cs typeface="Arial" panose="020B0604020202020204" pitchFamily="34" charset="0"/>
              </a:rPr>
              <a:t>o-production </a:t>
            </a:r>
            <a:r>
              <a:rPr lang="en-GB" altLang="en-US" b="0" dirty="0" smtClean="0">
                <a:latin typeface="+mn-lt"/>
                <a:cs typeface="Arial" panose="020B0604020202020204" pitchFamily="34" charset="0"/>
              </a:rPr>
              <a:t>with </a:t>
            </a:r>
            <a:r>
              <a:rPr lang="en-GB" altLang="en-US" b="0" dirty="0" smtClean="0"/>
              <a:t>children</a:t>
            </a:r>
            <a:r>
              <a:rPr lang="en-GB" altLang="en-US" b="0" dirty="0"/>
              <a:t>, young people and parents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067964" y="1490732"/>
            <a:ext cx="306228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0" dirty="0"/>
              <a:t>2. All </a:t>
            </a:r>
            <a:r>
              <a:rPr lang="en-US" altLang="en-US" b="0" dirty="0" smtClean="0"/>
              <a:t>parties meet their </a:t>
            </a:r>
            <a:r>
              <a:rPr lang="en-US" altLang="en-US" dirty="0" smtClean="0"/>
              <a:t>statutory </a:t>
            </a:r>
            <a:r>
              <a:rPr lang="en-GB" altLang="en-US" dirty="0" smtClean="0"/>
              <a:t>duties</a:t>
            </a:r>
            <a:endParaRPr lang="en-GB" altLang="en-US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768893" y="2018251"/>
            <a:ext cx="309403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/>
              <a:t>3. </a:t>
            </a:r>
            <a:r>
              <a:rPr lang="en-GB" b="0" dirty="0">
                <a:cs typeface="Arial" panose="020B0604020202020204" pitchFamily="34" charset="0"/>
              </a:rPr>
              <a:t>Increased satisfaction with access to </a:t>
            </a:r>
            <a:r>
              <a:rPr lang="en-GB" dirty="0">
                <a:cs typeface="Arial" panose="020B0604020202020204" pitchFamily="34" charset="0"/>
              </a:rPr>
              <a:t>local services</a:t>
            </a:r>
            <a:endParaRPr lang="en-GB" altLang="en-US" dirty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134474" y="3356992"/>
            <a:ext cx="26987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/>
              <a:t>4. </a:t>
            </a:r>
            <a:r>
              <a:rPr lang="en-GB" dirty="0">
                <a:cs typeface="Arial" panose="020B0604020202020204" pitchFamily="34" charset="0"/>
              </a:rPr>
              <a:t>Accurate and timely identification </a:t>
            </a:r>
            <a:r>
              <a:rPr lang="en-GB" b="0" dirty="0">
                <a:cs typeface="Arial" panose="020B0604020202020204" pitchFamily="34" charset="0"/>
              </a:rPr>
              <a:t>of </a:t>
            </a:r>
            <a:r>
              <a:rPr lang="en-GB" b="0" dirty="0" smtClean="0">
                <a:cs typeface="Arial" panose="020B0604020202020204" pitchFamily="34" charset="0"/>
              </a:rPr>
              <a:t>SEN </a:t>
            </a:r>
            <a:r>
              <a:rPr lang="en-GB" b="0" dirty="0">
                <a:cs typeface="Arial" panose="020B0604020202020204" pitchFamily="34" charset="0"/>
              </a:rPr>
              <a:t>and disability</a:t>
            </a:r>
            <a:endParaRPr lang="en-GB" altLang="en-US" dirty="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414936" y="4771410"/>
            <a:ext cx="309562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cs typeface="Arial" charset="0"/>
              </a:rPr>
              <a:t>5. </a:t>
            </a:r>
            <a:r>
              <a:rPr lang="en-GB" altLang="en-US" dirty="0" smtClean="0">
                <a:cs typeface="Arial" charset="0"/>
              </a:rPr>
              <a:t>Improved attainment and narrowing of gap </a:t>
            </a:r>
            <a:r>
              <a:rPr lang="en-GB" altLang="en-US" b="0" dirty="0" smtClean="0">
                <a:cs typeface="Arial" charset="0"/>
              </a:rPr>
              <a:t>for CYP with SEND </a:t>
            </a:r>
            <a:endParaRPr lang="en-GB" altLang="en-US" b="0" dirty="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525686" y="5613616"/>
            <a:ext cx="288925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/>
              <a:t>6</a:t>
            </a:r>
            <a:r>
              <a:rPr lang="en-GB" altLang="en-US" b="0" dirty="0" smtClean="0"/>
              <a:t>. Strong focus on those at </a:t>
            </a:r>
            <a:r>
              <a:rPr lang="en-GB" altLang="en-US" dirty="0" smtClean="0"/>
              <a:t>SEN Support </a:t>
            </a:r>
            <a:endParaRPr lang="en-GB" altLang="en-US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0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79245" y="4295727"/>
            <a:ext cx="309634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en-GB" altLang="en-US" b="0" dirty="0"/>
              <a:t>7. </a:t>
            </a:r>
            <a:r>
              <a:rPr lang="en-GB" b="0" dirty="0">
                <a:cs typeface="Arial" panose="020B0604020202020204" pitchFamily="34" charset="0"/>
              </a:rPr>
              <a:t>More YP </a:t>
            </a:r>
            <a:r>
              <a:rPr lang="en-GB" b="0" dirty="0" smtClean="0">
                <a:cs typeface="Arial" panose="020B0604020202020204" pitchFamily="34" charset="0"/>
              </a:rPr>
              <a:t>go </a:t>
            </a:r>
            <a:r>
              <a:rPr lang="en-GB" b="0" dirty="0">
                <a:cs typeface="Arial" panose="020B0604020202020204" pitchFamily="34" charset="0"/>
              </a:rPr>
              <a:t>on to </a:t>
            </a:r>
            <a:r>
              <a:rPr lang="en-GB" dirty="0">
                <a:cs typeface="Arial" panose="020B0604020202020204" pitchFamily="34" charset="0"/>
              </a:rPr>
              <a:t>post-16 education, training &amp; employment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b="0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897" y="2230965"/>
            <a:ext cx="2379039" cy="2726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09807" y="3212976"/>
            <a:ext cx="309634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en-GB" altLang="en-US" b="0" dirty="0" smtClean="0"/>
              <a:t>8. Improved </a:t>
            </a:r>
            <a:r>
              <a:rPr lang="en-GB" altLang="en-US" dirty="0" smtClean="0"/>
              <a:t>parental confidence</a:t>
            </a:r>
            <a:endParaRPr lang="en-GB" dirty="0"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b="0" dirty="0"/>
          </a:p>
        </p:txBody>
      </p:sp>
    </p:spTree>
    <p:extLst>
      <p:ext uri="{BB962C8B-B14F-4D97-AF65-F5344CB8AC3E}">
        <p14:creationId xmlns:p14="http://schemas.microsoft.com/office/powerpoint/2010/main" val="1696584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3374"/>
            <a:ext cx="8280919" cy="647701"/>
          </a:xfrm>
        </p:spPr>
        <p:txBody>
          <a:bodyPr/>
          <a:lstStyle/>
          <a:p>
            <a:pPr>
              <a:defRPr/>
            </a:pPr>
            <a:r>
              <a:rPr lang="en-GB" b="0" dirty="0" smtClean="0">
                <a:cs typeface="Arial" panose="020B0604020202020204" pitchFamily="34" charset="0"/>
              </a:rPr>
              <a:t>Local area reviews - inspection arrangements</a:t>
            </a:r>
            <a:endParaRPr lang="en-GB" b="0" dirty="0"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altLang="en-US" sz="2600" b="0" dirty="0" smtClean="0"/>
              <a:t>All local areas will be inspected, with an inspection interval of up to five years.</a:t>
            </a:r>
          </a:p>
          <a:p>
            <a:pPr>
              <a:defRPr/>
            </a:pPr>
            <a:r>
              <a:rPr lang="en-GB" altLang="en-US" sz="2600" b="0" dirty="0" smtClean="0"/>
              <a:t>Inspection teams include a HMI, a CQC inspector and a local authority inspector.</a:t>
            </a:r>
          </a:p>
          <a:p>
            <a:pPr>
              <a:defRPr/>
            </a:pPr>
            <a:r>
              <a:rPr lang="en-GB" altLang="en-US" sz="2600" b="0" dirty="0" smtClean="0"/>
              <a:t>A notice period – 5 days.</a:t>
            </a:r>
          </a:p>
          <a:p>
            <a:pPr>
              <a:defRPr/>
            </a:pPr>
            <a:r>
              <a:rPr lang="en-GB" altLang="en-US" sz="2600" b="0" dirty="0" smtClean="0"/>
              <a:t>There will be re-inspection activity where this is appropriate.</a:t>
            </a:r>
          </a:p>
          <a:p>
            <a:pPr>
              <a:defRPr/>
            </a:pPr>
            <a:r>
              <a:rPr lang="en-GB" altLang="en-US" sz="2600" b="0" dirty="0" smtClean="0"/>
              <a:t>Inspectors will review available national data as part of their preparation, including within area inspection outcomes from CQC and Ofsted.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sz="3200" b="0" dirty="0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470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3" y="333374"/>
            <a:ext cx="8208912" cy="647701"/>
          </a:xfrm>
        </p:spPr>
        <p:txBody>
          <a:bodyPr/>
          <a:lstStyle/>
          <a:p>
            <a:pPr>
              <a:defRPr/>
            </a:pPr>
            <a:r>
              <a:rPr lang="en-GB" b="0" dirty="0" smtClean="0">
                <a:cs typeface="Arial" panose="020B0604020202020204" pitchFamily="34" charset="0"/>
              </a:rPr>
              <a:t>Local Area Reviews - the focus of inspection</a:t>
            </a:r>
            <a:endParaRPr lang="en-GB" b="0" dirty="0"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557338"/>
            <a:ext cx="8075612" cy="46085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GB" sz="3200" b="0" dirty="0"/>
              <a:t>How effectively does the local area identify children and young people who are disabled and/or have </a:t>
            </a:r>
            <a:r>
              <a:rPr lang="en-GB" sz="3200" b="0" dirty="0" smtClean="0"/>
              <a:t>SEN? </a:t>
            </a:r>
          </a:p>
          <a:p>
            <a:pPr>
              <a:defRPr/>
            </a:pPr>
            <a:r>
              <a:rPr lang="en-GB" sz="3200" b="0" dirty="0" smtClean="0"/>
              <a:t>How </a:t>
            </a:r>
            <a:r>
              <a:rPr lang="en-GB" sz="3200" b="0" dirty="0"/>
              <a:t>effectively does the local area meet the needs and improve the outcomes of children and young </a:t>
            </a:r>
            <a:r>
              <a:rPr lang="en-GB" sz="3200" b="0" dirty="0" smtClean="0"/>
              <a:t>people </a:t>
            </a:r>
            <a:r>
              <a:rPr lang="en-GB" sz="3200" b="0" dirty="0"/>
              <a:t>who are disabled and/or have </a:t>
            </a:r>
            <a:r>
              <a:rPr lang="en-GB" sz="3200" b="0" dirty="0" smtClean="0"/>
              <a:t>SEN?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sz="3200" b="0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GB" sz="3200" b="0" dirty="0" smtClean="0"/>
              <a:t>Judgements </a:t>
            </a:r>
            <a:r>
              <a:rPr lang="en-GB" sz="3200" b="0" dirty="0"/>
              <a:t>are </a:t>
            </a:r>
            <a:r>
              <a:rPr lang="en-GB" sz="3200" b="0" dirty="0" smtClean="0"/>
              <a:t>about </a:t>
            </a:r>
            <a:r>
              <a:rPr lang="en-GB" sz="3200" b="0" dirty="0"/>
              <a:t>the performance of the local area since the implementation of the reforms in September 2014</a:t>
            </a:r>
            <a:r>
              <a:rPr lang="en-GB" sz="3200" b="0" dirty="0" smtClean="0"/>
              <a:t>.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sz="3200" b="0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GB" sz="3200" b="0" dirty="0" smtClean="0"/>
              <a:t>Important </a:t>
            </a:r>
            <a:r>
              <a:rPr lang="en-GB" sz="3200" b="0" dirty="0"/>
              <a:t>to note that this is </a:t>
            </a:r>
            <a:r>
              <a:rPr lang="en-GB" sz="3200" dirty="0" smtClean="0"/>
              <a:t>a local </a:t>
            </a:r>
            <a:r>
              <a:rPr lang="en-GB" sz="3200" dirty="0"/>
              <a:t>area inspection </a:t>
            </a:r>
            <a:r>
              <a:rPr lang="en-GB" sz="3200" b="0" dirty="0"/>
              <a:t>and not a local authority </a:t>
            </a:r>
            <a:r>
              <a:rPr lang="en-GB" sz="3200" b="0" dirty="0" smtClean="0"/>
              <a:t>inspection.</a:t>
            </a:r>
            <a:endParaRPr lang="en-GB" sz="3200" b="0" dirty="0"/>
          </a:p>
          <a:p>
            <a:pPr marL="0" indent="0">
              <a:buFont typeface="Wingdings" pitchFamily="2" charset="2"/>
              <a:buNone/>
              <a:defRPr/>
            </a:pPr>
            <a:endParaRPr lang="en-GB" sz="3200" b="0" dirty="0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98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3600" b="0" dirty="0" smtClean="0">
                <a:cs typeface="Arial" panose="020B0604020202020204" pitchFamily="34" charset="0"/>
              </a:rPr>
              <a:t>Local area SEND inspections</a:t>
            </a:r>
            <a:endParaRPr lang="en-GB" sz="3600" b="0" dirty="0"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188" y="1124744"/>
            <a:ext cx="8281987" cy="5328592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en-GB" sz="2800" b="0" dirty="0" smtClean="0"/>
              <a:t>8 inspections completed in summer term.</a:t>
            </a:r>
          </a:p>
          <a:p>
            <a:pPr>
              <a:defRPr/>
            </a:pPr>
            <a:r>
              <a:rPr lang="en-GB" sz="2800" b="0" dirty="0" smtClean="0"/>
              <a:t>Wide range of stakeholders involved – inc parents, young people, Independent Supporters, health and care professionals</a:t>
            </a:r>
          </a:p>
          <a:p>
            <a:pPr>
              <a:defRPr/>
            </a:pPr>
            <a:r>
              <a:rPr lang="en-GB" sz="2800" b="0" dirty="0" smtClean="0"/>
              <a:t>Developmental as well as holding local areas to account</a:t>
            </a:r>
          </a:p>
          <a:p>
            <a:pPr>
              <a:defRPr/>
            </a:pPr>
            <a:r>
              <a:rPr lang="en-GB" sz="2800" b="0" dirty="0" smtClean="0"/>
              <a:t>First reports - </a:t>
            </a:r>
            <a:r>
              <a:rPr lang="en-GB" sz="2800" b="0" dirty="0"/>
              <a:t>a range of areas of strength as well as areas for development </a:t>
            </a:r>
          </a:p>
          <a:p>
            <a:pPr>
              <a:defRPr/>
            </a:pPr>
            <a:r>
              <a:rPr lang="en-GB" sz="2800" b="0" dirty="0"/>
              <a:t>H</a:t>
            </a:r>
            <a:r>
              <a:rPr lang="en-GB" sz="2800" b="0" dirty="0" smtClean="0"/>
              <a:t>ighlight </a:t>
            </a:r>
            <a:r>
              <a:rPr lang="en-GB" sz="2800" b="0" dirty="0"/>
              <a:t>the importance of </a:t>
            </a:r>
            <a:r>
              <a:rPr lang="en-GB" sz="2800" b="0" dirty="0" smtClean="0"/>
              <a:t>(a) evaluating </a:t>
            </a:r>
            <a:r>
              <a:rPr lang="en-GB" sz="2800" b="0" dirty="0"/>
              <a:t>impact and </a:t>
            </a:r>
            <a:r>
              <a:rPr lang="en-GB" sz="2800" b="0" dirty="0" smtClean="0"/>
              <a:t>outcomes, and (b) the views of service users</a:t>
            </a:r>
            <a:endParaRPr lang="en-GB" sz="2800" b="0" dirty="0"/>
          </a:p>
          <a:p>
            <a:pPr>
              <a:defRPr/>
            </a:pPr>
            <a:r>
              <a:rPr lang="en-GB" sz="2800" b="0" dirty="0" smtClean="0"/>
              <a:t>Reports </a:t>
            </a:r>
            <a:r>
              <a:rPr lang="en-GB" sz="2800" b="0" dirty="0"/>
              <a:t>should be used alongside other intelligence to support and challenge </a:t>
            </a:r>
            <a:r>
              <a:rPr lang="en-GB" sz="2800" b="0" dirty="0" smtClean="0"/>
              <a:t>progress</a:t>
            </a:r>
          </a:p>
          <a:p>
            <a:pPr>
              <a:defRPr/>
            </a:pPr>
            <a:r>
              <a:rPr lang="en-GB" sz="2800" b="0" dirty="0" smtClean="0"/>
              <a:t>Key </a:t>
            </a:r>
            <a:r>
              <a:rPr lang="en-GB" sz="2800" b="0" dirty="0"/>
              <a:t>question for the local area – what are you doing to build on </a:t>
            </a:r>
            <a:r>
              <a:rPr lang="en-GB" sz="2800" dirty="0"/>
              <a:t>all</a:t>
            </a:r>
            <a:r>
              <a:rPr lang="en-GB" sz="2800" b="0" dirty="0"/>
              <a:t> the learning from the inspection, not just the findings in the published </a:t>
            </a:r>
            <a:r>
              <a:rPr lang="en-GB" sz="2800" b="0" dirty="0" smtClean="0"/>
              <a:t>report?</a:t>
            </a:r>
          </a:p>
          <a:p>
            <a:pPr>
              <a:defRPr/>
            </a:pPr>
            <a:endParaRPr lang="en-GB" sz="3800" b="0" dirty="0" smtClean="0"/>
          </a:p>
          <a:p>
            <a:pPr>
              <a:defRPr/>
            </a:pPr>
            <a:endParaRPr lang="en-GB" sz="3800" b="0" dirty="0" smtClean="0"/>
          </a:p>
        </p:txBody>
      </p:sp>
    </p:spTree>
    <p:extLst>
      <p:ext uri="{BB962C8B-B14F-4D97-AF65-F5344CB8AC3E}">
        <p14:creationId xmlns:p14="http://schemas.microsoft.com/office/powerpoint/2010/main" val="419877945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Placeholder 2"/>
          <p:cNvSpPr>
            <a:spLocks noGrp="1"/>
          </p:cNvSpPr>
          <p:nvPr>
            <p:ph idx="1"/>
          </p:nvPr>
        </p:nvSpPr>
        <p:spPr>
          <a:xfrm>
            <a:off x="521840" y="1484784"/>
            <a:ext cx="8447088" cy="4367905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q"/>
              <a:defRPr/>
            </a:pPr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altLang="en-US" sz="8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All LAs have a local offer in place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altLang="en-US" sz="8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All LAs have a new EHC needs assessment pathway,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altLang="en-US" sz="8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All LAs are issuing EHC plans - 59% of new EHC assessments completed within 20 weeks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altLang="en-US" sz="8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All LAs making progress with transfers of statements to EHC plans  - 29% of all statutory plans now EHC plans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altLang="en-US" sz="8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89% of LAs report joint commissioning in place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altLang="en-US" sz="8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79% of LAs report that some or all of their schools have an information report published</a:t>
            </a:r>
          </a:p>
          <a:p>
            <a:r>
              <a:rPr lang="en-GB" altLang="en-US" sz="8800" b="0" dirty="0">
                <a:latin typeface="Arial" panose="020B0604020202020204" pitchFamily="34" charset="0"/>
                <a:cs typeface="Arial" panose="020B0604020202020204" pitchFamily="34" charset="0"/>
              </a:rPr>
              <a:t>Ofsted/CQC </a:t>
            </a:r>
            <a:r>
              <a:rPr lang="en-GB" altLang="en-US" sz="8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area inspections have started</a:t>
            </a:r>
            <a:endParaRPr lang="en-GB" altLang="en-US" sz="8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GB" altLang="en-US" sz="8800" b="0" dirty="0" smtClean="0">
              <a:cs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5894" y="332656"/>
            <a:ext cx="8137525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dirty="0" smtClean="0">
                <a:solidFill>
                  <a:schemeClr val="tx2"/>
                </a:solidFill>
                <a:latin typeface="+mj-lt"/>
                <a:cs typeface="Arial" panose="020B0604020202020204" pitchFamily="34" charset="0"/>
              </a:rPr>
              <a:t>General progress </a:t>
            </a:r>
            <a:r>
              <a:rPr lang="en-GB" sz="3600" dirty="0">
                <a:solidFill>
                  <a:schemeClr val="tx2"/>
                </a:solidFill>
                <a:latin typeface="+mj-lt"/>
                <a:cs typeface="Arial" panose="020B0604020202020204" pitchFamily="34" charset="0"/>
              </a:rPr>
              <a:t>since </a:t>
            </a:r>
            <a:endParaRPr lang="en-GB" sz="3600" dirty="0" smtClean="0">
              <a:solidFill>
                <a:schemeClr val="tx2"/>
              </a:solidFill>
              <a:latin typeface="+mj-lt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3600" dirty="0" smtClean="0">
                <a:solidFill>
                  <a:schemeClr val="tx2"/>
                </a:solidFill>
                <a:latin typeface="+mj-lt"/>
                <a:cs typeface="Arial" panose="020B0604020202020204" pitchFamily="34" charset="0"/>
              </a:rPr>
              <a:t>Sept </a:t>
            </a:r>
            <a:r>
              <a:rPr lang="en-GB" sz="3600" dirty="0">
                <a:solidFill>
                  <a:schemeClr val="tx2"/>
                </a:solidFill>
                <a:latin typeface="+mj-lt"/>
                <a:cs typeface="Arial" panose="020B0604020202020204" pitchFamily="34" charset="0"/>
              </a:rPr>
              <a:t>2014</a:t>
            </a:r>
          </a:p>
          <a:p>
            <a:pPr>
              <a:defRPr/>
            </a:pPr>
            <a:endParaRPr lang="en-GB" b="1" dirty="0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235825" y="6021388"/>
            <a:ext cx="1728788" cy="836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24ABBB2-BDCF-4BB8-9CBF-E8EA7974AEB1}" type="slidenum">
              <a:rPr lang="en-GB" smtClean="0"/>
              <a:t>6</a:t>
            </a:fld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59" y="277079"/>
            <a:ext cx="2985057" cy="1404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3907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376753" y="267466"/>
            <a:ext cx="8569325" cy="1125538"/>
          </a:xfrm>
        </p:spPr>
        <p:txBody>
          <a:bodyPr/>
          <a:lstStyle/>
          <a:p>
            <a:r>
              <a:rPr lang="en-GB" altLang="en-US" sz="3600" b="0" dirty="0" smtClean="0">
                <a:ea typeface="ＭＳ Ｐゴシック" pitchFamily="34" charset="-128"/>
              </a:rPr>
              <a:t>The new SEN system – Key elements</a:t>
            </a:r>
            <a:endParaRPr lang="en-GB" altLang="en-US" sz="3600" dirty="0" smtClean="0">
              <a:ea typeface="ＭＳ Ｐゴシック" pitchFamily="34" charset="-128"/>
            </a:endParaRPr>
          </a:p>
        </p:txBody>
      </p:sp>
      <p:pic>
        <p:nvPicPr>
          <p:cNvPr id="3075" name="Picture 6" descr="http://3.bp.blogspot.com/_RFB9KREFS10/TQLb5A3zikI/AAAAAAAABI8/ei3XQ_4GI70/s1600/number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2266950"/>
            <a:ext cx="2901950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7529" y="1758950"/>
            <a:ext cx="23685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ＭＳ Ｐゴシック" pitchFamily="34" charset="-128"/>
              </a:rPr>
              <a:t>1. </a:t>
            </a:r>
            <a:r>
              <a:rPr lang="en-GB" altLang="en-US" dirty="0">
                <a:ea typeface="ＭＳ Ｐゴシック" pitchFamily="34" charset="-128"/>
              </a:rPr>
              <a:t>Involvement</a:t>
            </a:r>
            <a:r>
              <a:rPr lang="en-GB" altLang="en-US" b="0" dirty="0">
                <a:ea typeface="ＭＳ Ｐゴシック" pitchFamily="34" charset="-128"/>
              </a:rPr>
              <a:t> of children, young people and parents</a:t>
            </a:r>
          </a:p>
        </p:txBody>
      </p:sp>
      <p:pic>
        <p:nvPicPr>
          <p:cNvPr id="3082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25" y="2322512"/>
            <a:ext cx="2590800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181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1740237"/>
              </p:ext>
            </p:extLst>
          </p:nvPr>
        </p:nvGraphicFramePr>
        <p:xfrm>
          <a:off x="457200" y="1124374"/>
          <a:ext cx="8507288" cy="56169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611560" y="548680"/>
            <a:ext cx="8280921" cy="8637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kern="1200" dirty="0">
                <a:solidFill>
                  <a:srgbClr val="104F75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b="0" dirty="0" smtClean="0">
                <a:latin typeface="Arial" pitchFamily="34" charset="0"/>
                <a:cs typeface="Arial" panose="020B0604020202020204" pitchFamily="34" charset="0"/>
              </a:rPr>
              <a:t>Strategic Planning - Engagement of children, young people and parents – Summer Survey 2016</a:t>
            </a:r>
            <a:br>
              <a:rPr lang="en-GB" sz="2600" b="0" dirty="0" smtClean="0">
                <a:latin typeface="Arial" pitchFamily="34" charset="0"/>
                <a:cs typeface="Arial" panose="020B0604020202020204" pitchFamily="34" charset="0"/>
              </a:rPr>
            </a:br>
            <a:endParaRPr lang="en-GB" sz="2600" b="0" dirty="0"/>
          </a:p>
        </p:txBody>
      </p:sp>
    </p:spTree>
    <p:extLst>
      <p:ext uri="{BB962C8B-B14F-4D97-AF65-F5344CB8AC3E}">
        <p14:creationId xmlns:p14="http://schemas.microsoft.com/office/powerpoint/2010/main" val="112606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945388" y="6334125"/>
            <a:ext cx="514400" cy="365125"/>
          </a:xfrm>
          <a:prstGeom prst="rect">
            <a:avLst/>
          </a:prstGeom>
        </p:spPr>
        <p:txBody>
          <a:bodyPr/>
          <a:lstStyle/>
          <a:p>
            <a:fld id="{5DB98E5A-76C0-453E-B1E0-BC4AB04722D5}" type="slidenum">
              <a:rPr lang="en-GB" smtClean="0"/>
              <a:pPr/>
              <a:t>9</a:t>
            </a:fld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1398385"/>
              </p:ext>
            </p:extLst>
          </p:nvPr>
        </p:nvGraphicFramePr>
        <p:xfrm>
          <a:off x="395537" y="1196974"/>
          <a:ext cx="8496944" cy="5400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683567" y="404664"/>
            <a:ext cx="8280921" cy="8637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kern="1200" dirty="0">
                <a:solidFill>
                  <a:srgbClr val="104F75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b="0" dirty="0" smtClean="0">
                <a:latin typeface="Arial" pitchFamily="34" charset="0"/>
                <a:cs typeface="Arial" panose="020B0604020202020204" pitchFamily="34" charset="0"/>
              </a:rPr>
              <a:t>Engagement of children, young people and parents in planning own provision – Summer Survey 2016</a:t>
            </a:r>
            <a:br>
              <a:rPr lang="en-GB" sz="2600" b="0" dirty="0" smtClean="0">
                <a:latin typeface="Arial" pitchFamily="34" charset="0"/>
                <a:cs typeface="Arial" panose="020B0604020202020204" pitchFamily="34" charset="0"/>
              </a:rPr>
            </a:br>
            <a:endParaRPr lang="en-GB" sz="2600" b="0" dirty="0"/>
          </a:p>
        </p:txBody>
      </p:sp>
    </p:spTree>
    <p:extLst>
      <p:ext uri="{BB962C8B-B14F-4D97-AF65-F5344CB8AC3E}">
        <p14:creationId xmlns:p14="http://schemas.microsoft.com/office/powerpoint/2010/main" val="161478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376753" y="267466"/>
            <a:ext cx="8569325" cy="1125538"/>
          </a:xfrm>
        </p:spPr>
        <p:txBody>
          <a:bodyPr/>
          <a:lstStyle/>
          <a:p>
            <a:r>
              <a:rPr lang="en-GB" altLang="en-US" sz="3600" b="0" dirty="0" smtClean="0">
                <a:ea typeface="ＭＳ Ｐゴシック" pitchFamily="34" charset="-128"/>
              </a:rPr>
              <a:t>The new SEN system – Key elements</a:t>
            </a:r>
            <a:endParaRPr lang="en-GB" altLang="en-US" sz="3600" dirty="0" smtClean="0">
              <a:ea typeface="ＭＳ Ｐゴシック" pitchFamily="34" charset="-128"/>
            </a:endParaRPr>
          </a:p>
        </p:txBody>
      </p:sp>
      <p:pic>
        <p:nvPicPr>
          <p:cNvPr id="3075" name="Picture 6" descr="http://3.bp.blogspot.com/_RFB9KREFS10/TQLb5A3zikI/AAAAAAAABI8/ei3XQ_4GI70/s1600/number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2266950"/>
            <a:ext cx="2901950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7529" y="1758950"/>
            <a:ext cx="23685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ＭＳ Ｐゴシック" pitchFamily="34" charset="-128"/>
              </a:rPr>
              <a:t>1. </a:t>
            </a:r>
            <a:r>
              <a:rPr lang="en-GB" altLang="en-US" dirty="0">
                <a:ea typeface="ＭＳ Ｐゴシック" pitchFamily="34" charset="-128"/>
              </a:rPr>
              <a:t>Involvement</a:t>
            </a:r>
            <a:r>
              <a:rPr lang="en-GB" altLang="en-US" b="0" dirty="0">
                <a:ea typeface="ＭＳ Ｐゴシック" pitchFamily="34" charset="-128"/>
              </a:rPr>
              <a:t> of children, young people and parents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636268" y="1316598"/>
            <a:ext cx="316760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0" dirty="0">
                <a:ea typeface="ＭＳ Ｐゴシック" pitchFamily="34" charset="-128"/>
              </a:rPr>
              <a:t>2. 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A clear, transparent </a:t>
            </a:r>
            <a:r>
              <a:rPr lang="en-GB" altLang="en-US" dirty="0">
                <a:ea typeface="ＭＳ Ｐゴシック" pitchFamily="34" charset="-128"/>
                <a:cs typeface="Arial" pitchFamily="34" charset="0"/>
              </a:rPr>
              <a:t>local offer 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of services for </a:t>
            </a:r>
            <a:r>
              <a:rPr lang="en-GB" altLang="en-US" dirty="0">
                <a:ea typeface="ＭＳ Ｐゴシック" pitchFamily="34" charset="-128"/>
                <a:cs typeface="Arial" pitchFamily="34" charset="0"/>
              </a:rPr>
              <a:t>all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 CYP with SEND </a:t>
            </a:r>
            <a:endParaRPr lang="en-GB" altLang="en-US" b="0" dirty="0">
              <a:ea typeface="ＭＳ Ｐゴシック" pitchFamily="34" charset="-128"/>
            </a:endParaRPr>
          </a:p>
        </p:txBody>
      </p:sp>
      <p:pic>
        <p:nvPicPr>
          <p:cNvPr id="3082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25" y="2322512"/>
            <a:ext cx="2590800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994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476250"/>
            <a:ext cx="8075612" cy="576263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GB" altLang="en-US" sz="4000" b="0" dirty="0" smtClean="0">
                <a:latin typeface="+mn-lt"/>
                <a:ea typeface="ＭＳ Ｐゴシック" charset="0"/>
              </a:rPr>
              <a:t>Our local offer……………</a:t>
            </a: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395288" y="1611839"/>
            <a:ext cx="5761037" cy="277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342900" indent="-342900"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635000" indent="-4572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lvl="1">
              <a:buClr>
                <a:srgbClr val="4FB200"/>
              </a:buClr>
              <a:buFont typeface="Wingdings" pitchFamily="2" charset="2"/>
              <a:buChar char="Ø"/>
            </a:pPr>
            <a:r>
              <a:rPr lang="en-GB" altLang="en-US" sz="2800" dirty="0"/>
              <a:t>When did you last </a:t>
            </a:r>
            <a:r>
              <a:rPr lang="en-GB" altLang="en-US" sz="2800" b="1" dirty="0"/>
              <a:t>really</a:t>
            </a:r>
            <a:r>
              <a:rPr lang="en-GB" altLang="en-US" sz="2800" dirty="0"/>
              <a:t> look </a:t>
            </a:r>
            <a:r>
              <a:rPr lang="en-GB" altLang="en-US" sz="2800" dirty="0" smtClean="0"/>
              <a:t>at/ your local </a:t>
            </a:r>
            <a:r>
              <a:rPr lang="en-GB" altLang="en-US" sz="2800" dirty="0"/>
              <a:t>offer?</a:t>
            </a:r>
          </a:p>
          <a:p>
            <a:pPr lvl="1">
              <a:buClr>
                <a:srgbClr val="4FB200"/>
              </a:buClr>
              <a:buFont typeface="Wingdings" pitchFamily="2" charset="2"/>
              <a:buChar char="Ø"/>
            </a:pPr>
            <a:r>
              <a:rPr lang="en-GB" altLang="en-US" sz="2800" dirty="0"/>
              <a:t>What’s really good about it?</a:t>
            </a:r>
          </a:p>
          <a:p>
            <a:pPr lvl="1">
              <a:buClr>
                <a:srgbClr val="4FB200"/>
              </a:buClr>
              <a:buFont typeface="Wingdings" pitchFamily="2" charset="2"/>
              <a:buChar char="Ø"/>
            </a:pPr>
            <a:r>
              <a:rPr lang="en-GB" altLang="en-US" sz="2800" dirty="0"/>
              <a:t>What needs to be improved urgently</a:t>
            </a:r>
            <a:r>
              <a:rPr lang="en-GB" altLang="en-US" sz="2800" dirty="0" smtClean="0"/>
              <a:t>?</a:t>
            </a:r>
          </a:p>
          <a:p>
            <a:pPr lvl="1">
              <a:buClr>
                <a:srgbClr val="4FB200"/>
              </a:buClr>
              <a:buFont typeface="Wingdings" pitchFamily="2" charset="2"/>
              <a:buChar char="Ø"/>
            </a:pPr>
            <a:r>
              <a:rPr lang="en-GB" altLang="en-US" sz="2800" dirty="0" smtClean="0"/>
              <a:t>How </a:t>
            </a:r>
            <a:r>
              <a:rPr lang="en-GB" altLang="en-US" sz="2800" dirty="0"/>
              <a:t>can more parents be encouraged to use it</a:t>
            </a:r>
            <a:r>
              <a:rPr lang="en-GB" altLang="en-US" sz="2800" dirty="0" smtClean="0"/>
              <a:t>?</a:t>
            </a:r>
            <a:endParaRPr lang="en-GB" altLang="en-US" sz="2800" dirty="0"/>
          </a:p>
        </p:txBody>
      </p:sp>
      <p:pic>
        <p:nvPicPr>
          <p:cNvPr id="4813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709" y="1484784"/>
            <a:ext cx="2913813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0989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333374"/>
            <a:ext cx="7992243" cy="647701"/>
          </a:xfrm>
        </p:spPr>
        <p:txBody>
          <a:bodyPr/>
          <a:lstStyle/>
          <a:p>
            <a:r>
              <a:rPr lang="en-GB" b="0" dirty="0" smtClean="0"/>
              <a:t>Our local offer – testing it out</a:t>
            </a: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42096"/>
            <a:ext cx="7848872" cy="4679949"/>
          </a:xfrm>
        </p:spPr>
        <p:txBody>
          <a:bodyPr/>
          <a:lstStyle/>
          <a:p>
            <a:pPr marL="457200" indent="-457200">
              <a:buFont typeface="Wingdings" pitchFamily="2" charset="2"/>
              <a:buAutoNum type="arabicPeriod"/>
            </a:pPr>
            <a:r>
              <a:rPr lang="en-GB" sz="2400" b="0" dirty="0"/>
              <a:t>Can families understand from our local offer what </a:t>
            </a:r>
            <a:r>
              <a:rPr lang="en-GB" sz="2400" b="0" dirty="0" smtClean="0"/>
              <a:t>the sensory impaired service does, and how they can access it?</a:t>
            </a:r>
            <a:endParaRPr lang="en-GB" sz="2400" b="0" dirty="0"/>
          </a:p>
          <a:p>
            <a:pPr marL="457200" indent="-457200">
              <a:buAutoNum type="arabicPeriod"/>
            </a:pPr>
            <a:r>
              <a:rPr lang="en-GB" sz="2400" b="0" dirty="0" smtClean="0"/>
              <a:t>Can I find information about what support and provision my LA provides for autism?</a:t>
            </a:r>
          </a:p>
          <a:p>
            <a:pPr marL="0" indent="0">
              <a:buNone/>
            </a:pPr>
            <a:endParaRPr lang="en-GB" sz="2400" b="0" dirty="0" smtClean="0"/>
          </a:p>
          <a:p>
            <a:pPr marL="0" indent="0">
              <a:buNone/>
            </a:pPr>
            <a:endParaRPr lang="en-GB" sz="24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12</a:t>
            </a:fld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934925"/>
            <a:ext cx="6732240" cy="2681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932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376753" y="267466"/>
            <a:ext cx="8569325" cy="1125538"/>
          </a:xfrm>
        </p:spPr>
        <p:txBody>
          <a:bodyPr/>
          <a:lstStyle/>
          <a:p>
            <a:r>
              <a:rPr lang="en-GB" altLang="en-US" sz="3600" b="0" dirty="0" smtClean="0">
                <a:ea typeface="ＭＳ Ｐゴシック" pitchFamily="34" charset="-128"/>
              </a:rPr>
              <a:t>The new SEN system – Key elements</a:t>
            </a:r>
            <a:endParaRPr lang="en-GB" altLang="en-US" sz="3600" dirty="0" smtClean="0">
              <a:ea typeface="ＭＳ Ｐゴシック" pitchFamily="34" charset="-128"/>
            </a:endParaRPr>
          </a:p>
        </p:txBody>
      </p:sp>
      <p:pic>
        <p:nvPicPr>
          <p:cNvPr id="3075" name="Picture 6" descr="http://3.bp.blogspot.com/_RFB9KREFS10/TQLb5A3zikI/AAAAAAAABI8/ei3XQ_4GI70/s1600/number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2266950"/>
            <a:ext cx="2901950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7529" y="1758950"/>
            <a:ext cx="23685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ＭＳ Ｐゴシック" pitchFamily="34" charset="-128"/>
              </a:rPr>
              <a:t>1. </a:t>
            </a:r>
            <a:r>
              <a:rPr lang="en-GB" altLang="en-US" dirty="0">
                <a:ea typeface="ＭＳ Ｐゴシック" pitchFamily="34" charset="-128"/>
              </a:rPr>
              <a:t>Involvement</a:t>
            </a:r>
            <a:r>
              <a:rPr lang="en-GB" altLang="en-US" b="0" dirty="0">
                <a:ea typeface="ＭＳ Ｐゴシック" pitchFamily="34" charset="-128"/>
              </a:rPr>
              <a:t> of children, young people and parents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636268" y="1316598"/>
            <a:ext cx="316760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0" dirty="0">
                <a:ea typeface="ＭＳ Ｐゴシック" pitchFamily="34" charset="-128"/>
              </a:rPr>
              <a:t>2. 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A clear, transparent </a:t>
            </a:r>
            <a:r>
              <a:rPr lang="en-GB" altLang="en-US" dirty="0">
                <a:ea typeface="ＭＳ Ｐゴシック" pitchFamily="34" charset="-128"/>
                <a:cs typeface="Arial" pitchFamily="34" charset="0"/>
              </a:rPr>
              <a:t>local offer 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of services for </a:t>
            </a:r>
            <a:r>
              <a:rPr lang="en-GB" altLang="en-US" dirty="0">
                <a:ea typeface="ＭＳ Ｐゴシック" pitchFamily="34" charset="-128"/>
                <a:cs typeface="Arial" pitchFamily="34" charset="0"/>
              </a:rPr>
              <a:t>all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 CYP with SEND </a:t>
            </a:r>
            <a:endParaRPr lang="en-GB" altLang="en-US" b="0" dirty="0">
              <a:ea typeface="ＭＳ Ｐゴシック" pitchFamily="34" charset="-128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597524" y="2696950"/>
            <a:ext cx="35464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3. </a:t>
            </a:r>
            <a:r>
              <a:rPr lang="en-GB" altLang="en-US" dirty="0" smtClean="0">
                <a:ea typeface="ＭＳ Ｐゴシック" pitchFamily="34" charset="-128"/>
              </a:rPr>
              <a:t>SEN </a:t>
            </a:r>
            <a:r>
              <a:rPr lang="en-GB" altLang="en-US" dirty="0">
                <a:ea typeface="ＭＳ Ｐゴシック" pitchFamily="34" charset="-128"/>
              </a:rPr>
              <a:t>Support </a:t>
            </a:r>
            <a:r>
              <a:rPr lang="en-GB" altLang="en-US" b="0" dirty="0">
                <a:ea typeface="ＭＳ Ｐゴシック" pitchFamily="34" charset="-128"/>
              </a:rPr>
              <a:t>- </a:t>
            </a:r>
            <a:r>
              <a:rPr lang="en-GB" altLang="en-US" b="0" dirty="0" smtClean="0">
                <a:ea typeface="ＭＳ Ｐゴシック" pitchFamily="34" charset="-128"/>
              </a:rPr>
              <a:t>all </a:t>
            </a:r>
            <a:r>
              <a:rPr lang="en-GB" altLang="en-US" b="0" dirty="0">
                <a:ea typeface="ＭＳ Ｐゴシック" pitchFamily="34" charset="-128"/>
              </a:rPr>
              <a:t>state-funded </a:t>
            </a:r>
            <a:r>
              <a:rPr lang="en-GB" altLang="en-US" b="0" dirty="0" smtClean="0">
                <a:ea typeface="ＭＳ Ｐゴシック" pitchFamily="34" charset="-128"/>
              </a:rPr>
              <a:t>schools inc </a:t>
            </a:r>
            <a:r>
              <a:rPr lang="en-GB" altLang="en-US" b="0" dirty="0">
                <a:ea typeface="ＭＳ Ｐゴシック" pitchFamily="34" charset="-128"/>
              </a:rPr>
              <a:t>academies), </a:t>
            </a:r>
            <a:r>
              <a:rPr lang="en-GB" altLang="en-US" b="0" dirty="0" smtClean="0">
                <a:ea typeface="ＭＳ Ｐゴシック" pitchFamily="34" charset="-128"/>
              </a:rPr>
              <a:t>colleges, early years</a:t>
            </a:r>
            <a:endParaRPr lang="en-GB" altLang="en-US" b="0" dirty="0"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3082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2332261"/>
            <a:ext cx="2429371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844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33374"/>
            <a:ext cx="8712969" cy="647701"/>
          </a:xfrm>
        </p:spPr>
        <p:txBody>
          <a:bodyPr/>
          <a:lstStyle/>
          <a:p>
            <a:r>
              <a:rPr lang="en-GB" sz="3000" b="0" dirty="0"/>
              <a:t>% </a:t>
            </a:r>
            <a:r>
              <a:rPr lang="en-GB" sz="3000" b="0" dirty="0" smtClean="0"/>
              <a:t>with SEN (not statements/ECH plans) 2005-16</a:t>
            </a:r>
            <a:endParaRPr lang="en-GB" sz="3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14</a:t>
            </a:fld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8460906"/>
              </p:ext>
            </p:extLst>
          </p:nvPr>
        </p:nvGraphicFramePr>
        <p:xfrm>
          <a:off x="323528" y="1196752"/>
          <a:ext cx="8640960" cy="5040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3070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 smtClean="0"/>
              <a:t>Making SEN Support work - Schools</a:t>
            </a: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124744"/>
            <a:ext cx="7775575" cy="4679949"/>
          </a:xfrm>
        </p:spPr>
        <p:txBody>
          <a:bodyPr/>
          <a:lstStyle/>
          <a:p>
            <a:r>
              <a:rPr lang="en-GB" sz="2400" b="0" dirty="0" smtClean="0"/>
              <a:t>A quality SEN Information Report</a:t>
            </a:r>
          </a:p>
          <a:p>
            <a:r>
              <a:rPr lang="en-GB" sz="2400" b="0" dirty="0" smtClean="0"/>
              <a:t>Trained workforce, inc SENCO – quality first teaching</a:t>
            </a:r>
          </a:p>
          <a:p>
            <a:r>
              <a:rPr lang="en-GB" sz="2400" b="0" dirty="0" smtClean="0"/>
              <a:t>Clarity about provision it makes</a:t>
            </a:r>
          </a:p>
          <a:p>
            <a:r>
              <a:rPr lang="en-GB" sz="2400" b="0" dirty="0" smtClean="0"/>
              <a:t>High aspirations for all </a:t>
            </a:r>
          </a:p>
          <a:p>
            <a:r>
              <a:rPr lang="en-GB" sz="2400" b="0" dirty="0" smtClean="0"/>
              <a:t>Improving outcomes for SEND</a:t>
            </a:r>
          </a:p>
          <a:p>
            <a:r>
              <a:rPr lang="en-GB" sz="2400" b="0" dirty="0" smtClean="0"/>
              <a:t>Parental engagement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15</a:t>
            </a:fld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846394"/>
            <a:ext cx="6755270" cy="1866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750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333374"/>
            <a:ext cx="7992243" cy="647701"/>
          </a:xfrm>
        </p:spPr>
        <p:txBody>
          <a:bodyPr/>
          <a:lstStyle/>
          <a:p>
            <a:r>
              <a:rPr lang="en-GB" b="0" dirty="0" smtClean="0"/>
              <a:t>School Information Report - Key questions</a:t>
            </a: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42096"/>
            <a:ext cx="7848872" cy="4679949"/>
          </a:xfrm>
        </p:spPr>
        <p:txBody>
          <a:bodyPr/>
          <a:lstStyle/>
          <a:p>
            <a:r>
              <a:rPr lang="en-GB" sz="2400" b="0" dirty="0" smtClean="0"/>
              <a:t>Is the School Information Report easy to find?</a:t>
            </a:r>
          </a:p>
          <a:p>
            <a:r>
              <a:rPr lang="en-GB" sz="2400" b="0" dirty="0" smtClean="0"/>
              <a:t>Does it cover all 14 required areas?</a:t>
            </a:r>
            <a:endParaRPr lang="en-GB" sz="2400" b="0" dirty="0"/>
          </a:p>
          <a:p>
            <a:r>
              <a:rPr lang="en-GB" sz="2400" b="0" dirty="0" smtClean="0"/>
              <a:t>Is </a:t>
            </a:r>
            <a:r>
              <a:rPr lang="en-GB" sz="2400" b="0" dirty="0"/>
              <a:t>it up-to-date/ Has it been reviewed </a:t>
            </a:r>
            <a:r>
              <a:rPr lang="en-GB" sz="2400" b="0" dirty="0" smtClean="0"/>
              <a:t>annually?</a:t>
            </a:r>
          </a:p>
          <a:p>
            <a:r>
              <a:rPr lang="en-GB" sz="2400" b="0" dirty="0" smtClean="0"/>
              <a:t>Is it easy to understand?</a:t>
            </a:r>
          </a:p>
          <a:p>
            <a:r>
              <a:rPr lang="en-GB" sz="2400" b="0" dirty="0" smtClean="0"/>
              <a:t>Does it convey a welcoming message?</a:t>
            </a:r>
          </a:p>
          <a:p>
            <a:r>
              <a:rPr lang="en-GB" sz="2400" dirty="0" smtClean="0"/>
              <a:t>Does it mention support from sensory services?</a:t>
            </a:r>
          </a:p>
          <a:p>
            <a:pPr marL="0" indent="0">
              <a:buNone/>
            </a:pPr>
            <a:endParaRPr lang="en-GB" sz="24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16</a:t>
            </a:fld>
            <a:endParaRPr lang="en-GB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725144"/>
            <a:ext cx="5745460" cy="1436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469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3000" b="0" dirty="0" smtClean="0"/>
              <a:t>Making SEN Support work - Local authority</a:t>
            </a:r>
            <a:r>
              <a:rPr lang="en-GB" sz="3000" b="0" dirty="0"/>
              <a:t/>
            </a:r>
            <a:br>
              <a:rPr lang="en-GB" sz="3000" b="0" dirty="0"/>
            </a:br>
            <a:endParaRPr lang="en-GB" sz="3000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196976"/>
            <a:ext cx="7992244" cy="4679949"/>
          </a:xfrm>
        </p:spPr>
        <p:txBody>
          <a:bodyPr/>
          <a:lstStyle/>
          <a:p>
            <a:r>
              <a:rPr lang="en-GB" sz="2200" b="0" dirty="0"/>
              <a:t>LAs </a:t>
            </a:r>
            <a:r>
              <a:rPr lang="en-GB" sz="2200" b="0" dirty="0" smtClean="0"/>
              <a:t>must set </a:t>
            </a:r>
            <a:r>
              <a:rPr lang="en-GB" sz="2200" b="0" dirty="0"/>
              <a:t>out the </a:t>
            </a:r>
            <a:r>
              <a:rPr lang="en-GB" sz="2200" b="0" dirty="0" smtClean="0"/>
              <a:t>responsibilities </a:t>
            </a:r>
            <a:r>
              <a:rPr lang="en-GB" sz="2200" b="0" dirty="0"/>
              <a:t>for special educational provision </a:t>
            </a:r>
            <a:r>
              <a:rPr lang="en-GB" sz="2200" b="0" dirty="0" smtClean="0"/>
              <a:t>made from </a:t>
            </a:r>
            <a:r>
              <a:rPr lang="en-GB" sz="2200" b="0" dirty="0"/>
              <a:t>school, early years and </a:t>
            </a:r>
            <a:r>
              <a:rPr lang="en-GB" sz="2200" b="0" dirty="0" smtClean="0"/>
              <a:t>post-16</a:t>
            </a:r>
          </a:p>
          <a:p>
            <a:r>
              <a:rPr lang="en-GB" sz="2200" b="0" dirty="0" smtClean="0"/>
              <a:t>Clear </a:t>
            </a:r>
            <a:r>
              <a:rPr lang="en-GB" sz="2200" b="0" dirty="0"/>
              <a:t>arrangements for </a:t>
            </a:r>
            <a:r>
              <a:rPr lang="en-GB" sz="2200" b="0" dirty="0" smtClean="0"/>
              <a:t>accessing support services, e.g. specialist teachers/ </a:t>
            </a:r>
            <a:r>
              <a:rPr lang="en-GB" sz="2200" b="0" dirty="0"/>
              <a:t>support </a:t>
            </a:r>
            <a:r>
              <a:rPr lang="en-GB" sz="2200" b="0" dirty="0" smtClean="0"/>
              <a:t>services</a:t>
            </a:r>
            <a:r>
              <a:rPr lang="en-GB" sz="2200" b="0" dirty="0"/>
              <a:t>; EPs; CAMHS; </a:t>
            </a:r>
            <a:r>
              <a:rPr lang="en-GB" sz="2200" b="0" dirty="0" smtClean="0"/>
              <a:t>therapists</a:t>
            </a:r>
            <a:endParaRPr lang="en-GB" sz="2200" b="0" dirty="0"/>
          </a:p>
          <a:p>
            <a:r>
              <a:rPr lang="en-GB" sz="2200" b="0" dirty="0" smtClean="0"/>
              <a:t>SENCO </a:t>
            </a:r>
            <a:r>
              <a:rPr lang="en-GB" sz="2200" b="0" dirty="0"/>
              <a:t>and class teacher, </a:t>
            </a:r>
            <a:r>
              <a:rPr lang="en-GB" sz="2200" b="0" dirty="0" smtClean="0"/>
              <a:t>with specialists</a:t>
            </a:r>
            <a:r>
              <a:rPr lang="en-GB" sz="2200" b="0" dirty="0"/>
              <a:t>, </a:t>
            </a:r>
            <a:r>
              <a:rPr lang="en-GB" sz="2200" b="0" dirty="0" smtClean="0"/>
              <a:t>involving </a:t>
            </a:r>
            <a:r>
              <a:rPr lang="en-GB" sz="2200" b="0" dirty="0"/>
              <a:t>the pupil’s </a:t>
            </a:r>
            <a:r>
              <a:rPr lang="en-GB" sz="2200" b="0" dirty="0" smtClean="0"/>
              <a:t>parents - focus on evidence-based effective </a:t>
            </a:r>
            <a:r>
              <a:rPr lang="en-GB" sz="2200" b="0" dirty="0"/>
              <a:t>teaching approaches, </a:t>
            </a:r>
            <a:r>
              <a:rPr lang="en-GB" sz="2200" b="0" dirty="0" smtClean="0"/>
              <a:t>equipment</a:t>
            </a:r>
            <a:r>
              <a:rPr lang="en-GB" sz="2200" b="0" dirty="0"/>
              <a:t>, strategies and </a:t>
            </a:r>
            <a:r>
              <a:rPr lang="en-GB" sz="2200" b="0" dirty="0" smtClean="0"/>
              <a:t>interventions. </a:t>
            </a:r>
          </a:p>
          <a:p>
            <a:r>
              <a:rPr lang="en-GB" sz="2200" b="0" dirty="0" smtClean="0"/>
              <a:t>Support </a:t>
            </a:r>
            <a:r>
              <a:rPr lang="en-GB" sz="2200" b="0" dirty="0"/>
              <a:t>systems for SENCOs</a:t>
            </a:r>
          </a:p>
          <a:p>
            <a:r>
              <a:rPr lang="en-GB" sz="2200" b="0" dirty="0"/>
              <a:t>Recognising and publicising good practice</a:t>
            </a:r>
          </a:p>
          <a:p>
            <a:endParaRPr lang="en-GB" b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17</a:t>
            </a:fld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5" y="4581128"/>
            <a:ext cx="239258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504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Activity to develop and maintain effective SEN support systems in schools</a:t>
            </a:r>
            <a:endParaRPr lang="en-GB" sz="32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8351313"/>
              </p:ext>
            </p:extLst>
          </p:nvPr>
        </p:nvGraphicFramePr>
        <p:xfrm>
          <a:off x="251520" y="1268760"/>
          <a:ext cx="8712968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8984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376753" y="267466"/>
            <a:ext cx="8569325" cy="1125538"/>
          </a:xfrm>
        </p:spPr>
        <p:txBody>
          <a:bodyPr/>
          <a:lstStyle/>
          <a:p>
            <a:r>
              <a:rPr lang="en-GB" altLang="en-US" sz="3600" b="0" dirty="0" smtClean="0">
                <a:ea typeface="ＭＳ Ｐゴシック" pitchFamily="34" charset="-128"/>
              </a:rPr>
              <a:t>The new SEN system – Key elements</a:t>
            </a:r>
            <a:endParaRPr lang="en-GB" altLang="en-US" sz="3600" dirty="0" smtClean="0">
              <a:ea typeface="ＭＳ Ｐゴシック" pitchFamily="34" charset="-128"/>
            </a:endParaRPr>
          </a:p>
        </p:txBody>
      </p:sp>
      <p:pic>
        <p:nvPicPr>
          <p:cNvPr id="3075" name="Picture 6" descr="http://3.bp.blogspot.com/_RFB9KREFS10/TQLb5A3zikI/AAAAAAAABI8/ei3XQ_4GI70/s1600/number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2266950"/>
            <a:ext cx="2901950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7529" y="1758950"/>
            <a:ext cx="23685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ＭＳ Ｐゴシック" pitchFamily="34" charset="-128"/>
              </a:rPr>
              <a:t>1. </a:t>
            </a:r>
            <a:r>
              <a:rPr lang="en-GB" altLang="en-US" dirty="0">
                <a:ea typeface="ＭＳ Ｐゴシック" pitchFamily="34" charset="-128"/>
              </a:rPr>
              <a:t>Involvement</a:t>
            </a:r>
            <a:r>
              <a:rPr lang="en-GB" altLang="en-US" b="0" dirty="0">
                <a:ea typeface="ＭＳ Ｐゴシック" pitchFamily="34" charset="-128"/>
              </a:rPr>
              <a:t> of children, young people and parents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636268" y="1316598"/>
            <a:ext cx="316760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0" dirty="0">
                <a:ea typeface="ＭＳ Ｐゴシック" pitchFamily="34" charset="-128"/>
              </a:rPr>
              <a:t>2. 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A clear, transparent </a:t>
            </a:r>
            <a:r>
              <a:rPr lang="en-GB" altLang="en-US" dirty="0">
                <a:ea typeface="ＭＳ Ｐゴシック" pitchFamily="34" charset="-128"/>
                <a:cs typeface="Arial" pitchFamily="34" charset="0"/>
              </a:rPr>
              <a:t>local offer 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of services for </a:t>
            </a:r>
            <a:r>
              <a:rPr lang="en-GB" altLang="en-US" dirty="0">
                <a:ea typeface="ＭＳ Ｐゴシック" pitchFamily="34" charset="-128"/>
                <a:cs typeface="Arial" pitchFamily="34" charset="0"/>
              </a:rPr>
              <a:t>all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 CYP with SEND </a:t>
            </a:r>
            <a:endParaRPr lang="en-GB" altLang="en-US" b="0" dirty="0">
              <a:ea typeface="ＭＳ Ｐゴシック" pitchFamily="34" charset="-128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835150" y="5373688"/>
            <a:ext cx="338492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ＭＳ Ｐゴシック" pitchFamily="34" charset="-128"/>
              </a:rPr>
              <a:t>5. Coordinated assessment;  0-25 </a:t>
            </a:r>
            <a:r>
              <a:rPr lang="en-GB" altLang="en-US" dirty="0">
                <a:ea typeface="ＭＳ Ｐゴシック" pitchFamily="34" charset="-128"/>
              </a:rPr>
              <a:t>Education, Health and Care Plan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796136" y="4354781"/>
            <a:ext cx="295275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ＭＳ Ｐゴシック" pitchFamily="34" charset="-128"/>
              </a:rPr>
              <a:t>4. LA, health and care services to </a:t>
            </a:r>
            <a:r>
              <a:rPr lang="en-GB" altLang="en-US" dirty="0">
                <a:ea typeface="ＭＳ Ｐゴシック" pitchFamily="34" charset="-128"/>
              </a:rPr>
              <a:t>commission services jointly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597525" y="2696950"/>
            <a:ext cx="341987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3. </a:t>
            </a:r>
            <a:r>
              <a:rPr lang="en-GB" altLang="en-US" dirty="0">
                <a:ea typeface="ＭＳ Ｐゴシック" pitchFamily="34" charset="-128"/>
              </a:rPr>
              <a:t>SEN Support </a:t>
            </a:r>
            <a:r>
              <a:rPr lang="en-GB" altLang="en-US" b="0" dirty="0">
                <a:ea typeface="ＭＳ Ｐゴシック" pitchFamily="34" charset="-128"/>
              </a:rPr>
              <a:t>- all state-funded schools inc academies), colleges, early years</a:t>
            </a:r>
            <a:endParaRPr lang="en-GB" altLang="en-US" b="0" dirty="0"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3082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25" y="2322512"/>
            <a:ext cx="2590800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7882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333374"/>
            <a:ext cx="8156947" cy="647701"/>
          </a:xfrm>
        </p:spPr>
        <p:txBody>
          <a:bodyPr/>
          <a:lstStyle/>
          <a:p>
            <a:r>
              <a:rPr lang="en-GB" b="0" dirty="0" smtClean="0"/>
              <a:t>Total numbers of statements and EHC plans</a:t>
            </a:r>
            <a:endParaRPr lang="en-GB" b="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8057749"/>
              </p:ext>
            </p:extLst>
          </p:nvPr>
        </p:nvGraphicFramePr>
        <p:xfrm>
          <a:off x="683568" y="1700808"/>
          <a:ext cx="7776864" cy="17790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944216"/>
                <a:gridCol w="1944216"/>
                <a:gridCol w="1944216"/>
              </a:tblGrid>
              <a:tr h="103776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2014 – </a:t>
                      </a:r>
                    </a:p>
                    <a:p>
                      <a:pPr algn="ctr"/>
                      <a:r>
                        <a:rPr lang="en-GB" dirty="0" smtClean="0"/>
                        <a:t>Statements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2016</a:t>
                      </a:r>
                      <a:r>
                        <a:rPr lang="en-GB" baseline="0" dirty="0" smtClean="0"/>
                        <a:t> – </a:t>
                      </a:r>
                    </a:p>
                    <a:p>
                      <a:pPr algn="ctr"/>
                      <a:r>
                        <a:rPr lang="en-GB" dirty="0" smtClean="0"/>
                        <a:t>EHCPs +SSENs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Change</a:t>
                      </a:r>
                      <a:endParaRPr lang="en-GB" dirty="0"/>
                    </a:p>
                  </a:txBody>
                  <a:tcPr/>
                </a:tc>
              </a:tr>
              <a:tr h="741259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England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237,110</a:t>
                      </a:r>
                    </a:p>
                    <a:p>
                      <a:pPr algn="ctr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256,315</a:t>
                      </a:r>
                    </a:p>
                    <a:p>
                      <a:pPr algn="ctr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+8.1%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>
          <a:xfrm>
            <a:off x="611560" y="3861048"/>
            <a:ext cx="8229600" cy="194421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P</a:t>
            </a:r>
            <a:r>
              <a:rPr lang="en-GB" dirty="0" smtClean="0"/>
              <a:t>roportion of population with statements/ EHC plans remains the same: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2.8% in 2010 and 2.8% in 2016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585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/>
              <a:t>% EHC plans issued within 20 weeks (excluding exceptions</a:t>
            </a:r>
            <a:r>
              <a:rPr lang="en-GB" b="0" dirty="0" smtClean="0"/>
              <a:t>) 2015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9063990"/>
              </p:ext>
            </p:extLst>
          </p:nvPr>
        </p:nvGraphicFramePr>
        <p:xfrm>
          <a:off x="1403648" y="1556792"/>
          <a:ext cx="6768752" cy="4222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1329"/>
                <a:gridCol w="3807423"/>
              </a:tblGrid>
              <a:tr h="792088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</a:rPr>
                        <a:t>England</a:t>
                      </a: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72706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Average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/>
                        <a:t>59.2%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8711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Range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0-100%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72706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&gt;70%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44% (67 LAs)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72706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31-70%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32% (49 LAs)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72706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&lt;30%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24% (36 LAs)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77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775575" cy="647701"/>
          </a:xfrm>
        </p:spPr>
        <p:txBody>
          <a:bodyPr/>
          <a:lstStyle/>
          <a:p>
            <a:r>
              <a:rPr lang="en-GB" b="0" dirty="0" smtClean="0"/>
              <a:t>Barriers to completion of 20 week statutory EHC assessment timescale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22</a:t>
            </a:fld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9984547"/>
              </p:ext>
            </p:extLst>
          </p:nvPr>
        </p:nvGraphicFramePr>
        <p:xfrm>
          <a:off x="467544" y="1196752"/>
          <a:ext cx="8496944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9963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/>
              <a:t>Transfers - % with statements who were issued with EHC plan by 21/1/2016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0772317"/>
              </p:ext>
            </p:extLst>
          </p:nvPr>
        </p:nvGraphicFramePr>
        <p:xfrm>
          <a:off x="1331640" y="1412776"/>
          <a:ext cx="6264696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1875"/>
                <a:gridCol w="3472821"/>
              </a:tblGrid>
              <a:tr h="370840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</a:rPr>
                        <a:t>England</a:t>
                      </a: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Average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/>
                        <a:t>18.2%</a:t>
                      </a:r>
                    </a:p>
                    <a:p>
                      <a:pPr algn="ctr"/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&gt; 33% of total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15% (22 LAs)</a:t>
                      </a:r>
                    </a:p>
                    <a:p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11-33%</a:t>
                      </a:r>
                      <a:r>
                        <a:rPr lang="en-GB" sz="2400" baseline="0" dirty="0" smtClean="0"/>
                        <a:t> of total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64%</a:t>
                      </a:r>
                      <a:r>
                        <a:rPr lang="en-GB" sz="2400" baseline="0" dirty="0" smtClean="0"/>
                        <a:t> (</a:t>
                      </a:r>
                      <a:r>
                        <a:rPr lang="en-GB" sz="2400" dirty="0" smtClean="0"/>
                        <a:t>100 LAs)</a:t>
                      </a:r>
                    </a:p>
                    <a:p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&lt; 10% of total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21% (32 LAs)</a:t>
                      </a:r>
                    </a:p>
                    <a:p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560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/>
              <a:t>Progress towards a full EHC plan 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3568" y="1412776"/>
            <a:ext cx="3383732" cy="4679950"/>
          </a:xfrm>
        </p:spPr>
        <p:txBody>
          <a:bodyPr/>
          <a:lstStyle/>
          <a:p>
            <a:pPr marL="0" indent="0">
              <a:buNone/>
            </a:pPr>
            <a:r>
              <a:rPr lang="en-GB" sz="3200" b="0" dirty="0"/>
              <a:t>By Jan 2016, </a:t>
            </a:r>
            <a:r>
              <a:rPr lang="en-GB" sz="3200" b="0" dirty="0" smtClean="0"/>
              <a:t>29</a:t>
            </a:r>
            <a:r>
              <a:rPr lang="en-GB" sz="3200" b="0" dirty="0"/>
              <a:t>% of all statutory plans </a:t>
            </a:r>
          </a:p>
          <a:p>
            <a:pPr marL="0" indent="0">
              <a:buNone/>
            </a:pPr>
            <a:r>
              <a:rPr lang="en-GB" sz="3200" b="0" dirty="0"/>
              <a:t>for 0-25 year olds </a:t>
            </a:r>
          </a:p>
          <a:p>
            <a:pPr marL="0" indent="0">
              <a:buNone/>
            </a:pPr>
            <a:r>
              <a:rPr lang="en-GB" sz="3200" b="0" dirty="0"/>
              <a:t>were EHC plans</a:t>
            </a:r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24</a:t>
            </a:fld>
            <a:endParaRPr lang="en-GB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484784"/>
            <a:ext cx="4092382" cy="3065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732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333374"/>
            <a:ext cx="8064251" cy="647701"/>
          </a:xfrm>
        </p:spPr>
        <p:txBody>
          <a:bodyPr/>
          <a:lstStyle/>
          <a:p>
            <a:r>
              <a:rPr lang="en-GB" sz="2800" b="0" dirty="0" smtClean="0"/>
              <a:t>Confidence that all statements will be transferred by April 2018 (Summer 2016 surveys) </a:t>
            </a:r>
            <a:endParaRPr lang="en-GB" sz="28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25</a:t>
            </a:fld>
            <a:endParaRPr lang="en-GB" dirty="0"/>
          </a:p>
        </p:txBody>
      </p:sp>
      <p:graphicFrame>
        <p:nvGraphicFramePr>
          <p:cNvPr id="7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8083145"/>
              </p:ext>
            </p:extLst>
          </p:nvPr>
        </p:nvGraphicFramePr>
        <p:xfrm>
          <a:off x="323528" y="1124744"/>
          <a:ext cx="8568952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010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72399" y="332656"/>
            <a:ext cx="8893175" cy="1125538"/>
          </a:xfrm>
        </p:spPr>
        <p:txBody>
          <a:bodyPr/>
          <a:lstStyle/>
          <a:p>
            <a:pPr>
              <a:defRPr/>
            </a:pPr>
            <a:r>
              <a:rPr lang="en-GB" altLang="en-US" b="0" dirty="0" smtClean="0"/>
              <a:t>A good Education Health and Care (EHC) plan</a:t>
            </a:r>
            <a:endParaRPr lang="en-GB" altLang="en-US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3568" y="1557338"/>
            <a:ext cx="8136582" cy="4537075"/>
          </a:xfrm>
        </p:spPr>
        <p:txBody>
          <a:bodyPr/>
          <a:lstStyle/>
          <a:p>
            <a:pPr>
              <a:defRPr/>
            </a:pPr>
            <a:r>
              <a:rPr lang="en-GB" sz="2400" b="0" dirty="0" smtClean="0"/>
              <a:t>Meets the requirements of the Act, regs and the Code. </a:t>
            </a:r>
          </a:p>
          <a:p>
            <a:pPr>
              <a:defRPr/>
            </a:pPr>
            <a:r>
              <a:rPr lang="en-GB" sz="2400" b="0" dirty="0" smtClean="0"/>
              <a:t>Describes positively what children and YP can do</a:t>
            </a:r>
          </a:p>
          <a:p>
            <a:pPr>
              <a:defRPr/>
            </a:pPr>
            <a:r>
              <a:rPr lang="en-GB" sz="2400" b="0" dirty="0" smtClean="0"/>
              <a:t>Clear</a:t>
            </a:r>
            <a:r>
              <a:rPr lang="en-GB" sz="2400" b="0" dirty="0"/>
              <a:t>, concise, understandable and accessible </a:t>
            </a:r>
            <a:endParaRPr lang="en-GB" sz="2400" b="0" dirty="0" smtClean="0"/>
          </a:p>
          <a:p>
            <a:pPr>
              <a:defRPr/>
            </a:pPr>
            <a:r>
              <a:rPr lang="en-GB" sz="2400" b="0" dirty="0" smtClean="0"/>
              <a:t>Is co-produced</a:t>
            </a:r>
          </a:p>
          <a:p>
            <a:pPr>
              <a:defRPr/>
            </a:pPr>
            <a:r>
              <a:rPr lang="en-GB" sz="2400" b="0" dirty="0" smtClean="0"/>
              <a:t>Sets good, relevant </a:t>
            </a:r>
            <a:r>
              <a:rPr lang="en-GB" sz="2400" dirty="0" smtClean="0"/>
              <a:t>outcomes</a:t>
            </a:r>
          </a:p>
          <a:p>
            <a:pPr>
              <a:defRPr/>
            </a:pPr>
            <a:r>
              <a:rPr lang="en-GB" sz="2400" b="0" dirty="0" smtClean="0"/>
              <a:t>Tells the child or young person’s story well/ coherently</a:t>
            </a:r>
            <a:endParaRPr lang="en-GB" sz="2400" b="0" dirty="0"/>
          </a:p>
          <a:p>
            <a:pPr marL="0" indent="0">
              <a:buFont typeface="Wingdings" pitchFamily="2" charset="2"/>
              <a:buNone/>
              <a:defRPr/>
            </a:pPr>
            <a:endParaRPr lang="en-GB" sz="2400" b="0" dirty="0" smtClean="0">
              <a:solidFill>
                <a:schemeClr val="tx2"/>
              </a:solidFill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en-GB" sz="2400" b="0" dirty="0">
              <a:solidFill>
                <a:schemeClr val="tx2"/>
              </a:solidFill>
            </a:endParaRP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1259632" y="4863931"/>
            <a:ext cx="6959972" cy="1042610"/>
            <a:chOff x="356173" y="2845202"/>
            <a:chExt cx="8461118" cy="1924771"/>
          </a:xfrm>
        </p:grpSpPr>
        <p:sp>
          <p:nvSpPr>
            <p:cNvPr id="6" name="Rounded Rectangle 5"/>
            <p:cNvSpPr/>
            <p:nvPr/>
          </p:nvSpPr>
          <p:spPr>
            <a:xfrm>
              <a:off x="2505583" y="2845202"/>
              <a:ext cx="2012889" cy="1924771"/>
            </a:xfrm>
            <a:prstGeom prst="round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200" b="1" kern="0" dirty="0">
                  <a:solidFill>
                    <a:prstClr val="white"/>
                  </a:solidFill>
                  <a:latin typeface="Calibri"/>
                </a:rPr>
                <a:t>Needs</a:t>
              </a: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4654992" y="2845202"/>
              <a:ext cx="2012889" cy="1924771"/>
            </a:xfrm>
            <a:prstGeom prst="roundRect">
              <a:avLst/>
            </a:prstGeom>
            <a:solidFill>
              <a:srgbClr val="9BBB59"/>
            </a:solidFill>
            <a:ln w="25400" cap="flat" cmpd="sng" algn="ctr">
              <a:solidFill>
                <a:srgbClr val="9BBB59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200" b="1" kern="0" dirty="0">
                  <a:solidFill>
                    <a:prstClr val="white"/>
                  </a:solidFill>
                  <a:latin typeface="Calibri"/>
                </a:rPr>
                <a:t>Outcomes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6804402" y="2845202"/>
              <a:ext cx="2012889" cy="1924771"/>
            </a:xfrm>
            <a:prstGeom prst="roundRect">
              <a:avLst/>
            </a:prstGeom>
            <a:solidFill>
              <a:srgbClr val="8064A2"/>
            </a:solidFill>
            <a:ln w="25400" cap="flat" cmpd="sng" algn="ctr">
              <a:solidFill>
                <a:srgbClr val="8064A2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200" b="1" kern="0" dirty="0">
                  <a:solidFill>
                    <a:prstClr val="white"/>
                  </a:solidFill>
                  <a:latin typeface="Calibri"/>
                </a:rPr>
                <a:t>Provision</a:t>
              </a:r>
            </a:p>
          </p:txBody>
        </p:sp>
        <p:grpSp>
          <p:nvGrpSpPr>
            <p:cNvPr id="9" name="Group 8"/>
            <p:cNvGrpSpPr>
              <a:grpSpLocks/>
            </p:cNvGrpSpPr>
            <p:nvPr/>
          </p:nvGrpSpPr>
          <p:grpSpPr bwMode="auto">
            <a:xfrm>
              <a:off x="356173" y="2845202"/>
              <a:ext cx="2012889" cy="1924771"/>
              <a:chOff x="356173" y="2845202"/>
              <a:chExt cx="2012889" cy="1924771"/>
            </a:xfrm>
          </p:grpSpPr>
          <p:sp>
            <p:nvSpPr>
              <p:cNvPr id="10" name="Rounded Rectangle 9"/>
              <p:cNvSpPr/>
              <p:nvPr/>
            </p:nvSpPr>
            <p:spPr>
              <a:xfrm>
                <a:off x="356173" y="2845202"/>
                <a:ext cx="2012889" cy="1924771"/>
              </a:xfrm>
              <a:prstGeom prst="roundRect">
                <a:avLst/>
              </a:prstGeom>
              <a:solidFill>
                <a:srgbClr val="F79646"/>
              </a:solidFill>
              <a:ln w="25400" cap="flat" cmpd="sng" algn="ctr">
                <a:solidFill>
                  <a:srgbClr val="F79646">
                    <a:shade val="50000"/>
                  </a:srgb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800" b="1" kern="0" dirty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1" name="5-Point Star 10"/>
              <p:cNvSpPr/>
              <p:nvPr/>
            </p:nvSpPr>
            <p:spPr>
              <a:xfrm>
                <a:off x="545079" y="3051484"/>
                <a:ext cx="1655713" cy="1512207"/>
              </a:xfrm>
              <a:prstGeom prst="star5">
                <a:avLst>
                  <a:gd name="adj" fmla="val 21584"/>
                  <a:gd name="hf" fmla="val 105146"/>
                  <a:gd name="vf" fmla="val 110557"/>
                </a:avLst>
              </a:prstGeom>
              <a:solidFill>
                <a:srgbClr val="F79646"/>
              </a:solidFill>
              <a:ln w="25400" cap="flat" cmpd="sng" algn="ctr">
                <a:solidFill>
                  <a:srgbClr val="FFFF3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kern="0" dirty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400621" y="3342313"/>
                <a:ext cx="1943041" cy="118197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2200" b="1" kern="0" dirty="0">
                    <a:solidFill>
                      <a:prstClr val="white"/>
                    </a:solidFill>
                    <a:latin typeface="Calibri"/>
                  </a:rPr>
                  <a:t>Aspirations</a:t>
                </a:r>
              </a:p>
            </p:txBody>
          </p:sp>
        </p:grpSp>
      </p:grpSp>
      <p:pic>
        <p:nvPicPr>
          <p:cNvPr id="13" name="Picture 8" descr="Image result for golden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08" y="5453331"/>
            <a:ext cx="6923410" cy="504057"/>
          </a:xfrm>
          <a:prstGeom prst="leftRightArrow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80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2800" b="0" dirty="0" smtClean="0">
                <a:cs typeface="Arial" panose="020B0604020202020204" pitchFamily="34" charset="0"/>
              </a:rPr>
              <a:t>EHC plans/ Statements – Changes in placements</a:t>
            </a:r>
            <a:endParaRPr lang="en-GB" sz="2800" b="0" dirty="0">
              <a:cs typeface="Arial" panose="020B0604020202020204" pitchFamily="34" charset="0"/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1879491"/>
              </p:ext>
            </p:extLst>
          </p:nvPr>
        </p:nvGraphicFramePr>
        <p:xfrm>
          <a:off x="251520" y="980728"/>
          <a:ext cx="8712968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0439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608512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88024" y="332656"/>
            <a:ext cx="4355976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 smtClean="0"/>
              <a:t/>
            </a:r>
            <a:br>
              <a:rPr lang="en-GB" dirty="0" smtClean="0"/>
            </a:br>
            <a:r>
              <a:rPr lang="en-GB" b="0" dirty="0" smtClean="0"/>
              <a:t>http</a:t>
            </a:r>
            <a:r>
              <a:rPr lang="en-GB" b="0" dirty="0"/>
              <a:t>://ehcpjourneys.com</a:t>
            </a:r>
            <a:r>
              <a:rPr lang="en-GB" b="0" dirty="0" smtClean="0"/>
              <a:t>/</a:t>
            </a:r>
            <a:br>
              <a:rPr lang="en-GB" b="0" dirty="0" smtClean="0"/>
            </a:br>
            <a:endParaRPr lang="en-GB" b="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2348880"/>
            <a:ext cx="8229600" cy="40653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400" dirty="0" smtClean="0"/>
              <a:t>Parents generally reported that they liked the new philosophy behind the reforms - which promote: </a:t>
            </a:r>
          </a:p>
          <a:p>
            <a:pPr marL="815975" indent="-457200"/>
            <a:r>
              <a:rPr lang="en-GB" sz="2400" dirty="0" smtClean="0"/>
              <a:t>being involved - with a person-centred approach, in which their opinions are listened to and respected; </a:t>
            </a:r>
          </a:p>
          <a:p>
            <a:pPr marL="815975" indent="-457200"/>
            <a:r>
              <a:rPr lang="en-GB" sz="2400" dirty="0" smtClean="0"/>
              <a:t>their child being at heart of process; </a:t>
            </a:r>
          </a:p>
          <a:p>
            <a:pPr marL="815975" indent="-457200"/>
            <a:r>
              <a:rPr lang="en-GB" sz="2400" dirty="0" smtClean="0"/>
              <a:t>professionals taking a multi-agency approach; </a:t>
            </a:r>
          </a:p>
          <a:p>
            <a:pPr marL="815975" indent="-457200"/>
            <a:r>
              <a:rPr lang="en-GB" sz="2400" dirty="0" smtClean="0"/>
              <a:t>developing an holistic view of their child;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30581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76226"/>
            <a:ext cx="7775575" cy="647701"/>
          </a:xfrm>
        </p:spPr>
        <p:txBody>
          <a:bodyPr/>
          <a:lstStyle/>
          <a:p>
            <a:r>
              <a:rPr lang="en-GB" b="0" dirty="0" smtClean="0"/>
              <a:t>EHCP - Parent feedback, 2016</a:t>
            </a: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424292" cy="5112344"/>
          </a:xfrm>
        </p:spPr>
        <p:txBody>
          <a:bodyPr/>
          <a:lstStyle/>
          <a:p>
            <a:r>
              <a:rPr lang="en-GB" sz="2400" b="0" dirty="0" smtClean="0"/>
              <a:t>“What was most improved was the involvement of Philip whose opinion was listened to and taken into consideration. It made a big difference”</a:t>
            </a:r>
          </a:p>
          <a:p>
            <a:r>
              <a:rPr lang="en-GB" sz="2400" b="0" dirty="0" smtClean="0"/>
              <a:t>The EHC plan “is less convoluted and confusing…… Not just a name or an age”</a:t>
            </a:r>
          </a:p>
          <a:p>
            <a:r>
              <a:rPr lang="en-GB" sz="2400" b="0" dirty="0" smtClean="0"/>
              <a:t>“This new openness means she has a real chance of achieving her outcomes”</a:t>
            </a:r>
          </a:p>
          <a:p>
            <a:r>
              <a:rPr lang="en-GB" sz="2400" b="0" dirty="0" smtClean="0"/>
              <a:t>“I couldn’t have asked for more. The plan describes our child exactly and all the information and help, support is exactly what he needs. I have complete faith that he has a fantastic team……….”</a:t>
            </a:r>
            <a:endParaRPr lang="en-GB" sz="24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29</a:t>
            </a:fld>
            <a:endParaRPr lang="en-GB" dirty="0"/>
          </a:p>
        </p:txBody>
      </p:sp>
      <p:pic>
        <p:nvPicPr>
          <p:cNvPr id="5" name="Picture 8" descr="happy parent and child outs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3322"/>
            <a:ext cx="2036092" cy="1173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218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376753" y="267466"/>
            <a:ext cx="8569325" cy="1125538"/>
          </a:xfrm>
        </p:spPr>
        <p:txBody>
          <a:bodyPr/>
          <a:lstStyle/>
          <a:p>
            <a:r>
              <a:rPr lang="en-GB" altLang="en-US" sz="3600" b="0" dirty="0" smtClean="0">
                <a:ea typeface="ＭＳ Ｐゴシック" pitchFamily="34" charset="-128"/>
              </a:rPr>
              <a:t>The new SEN system – Key elements</a:t>
            </a:r>
            <a:endParaRPr lang="en-GB" altLang="en-US" sz="3600" dirty="0" smtClean="0">
              <a:ea typeface="ＭＳ Ｐゴシック" pitchFamily="34" charset="-128"/>
            </a:endParaRPr>
          </a:p>
        </p:txBody>
      </p:sp>
      <p:pic>
        <p:nvPicPr>
          <p:cNvPr id="3075" name="Picture 6" descr="http://3.bp.blogspot.com/_RFB9KREFS10/TQLb5A3zikI/AAAAAAAABI8/ei3XQ_4GI70/s1600/number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2266950"/>
            <a:ext cx="2901950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7529" y="1758950"/>
            <a:ext cx="23685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ＭＳ Ｐゴシック" pitchFamily="34" charset="-128"/>
              </a:rPr>
              <a:t>1. </a:t>
            </a:r>
            <a:r>
              <a:rPr lang="en-GB" altLang="en-US" dirty="0">
                <a:ea typeface="ＭＳ Ｐゴシック" pitchFamily="34" charset="-128"/>
              </a:rPr>
              <a:t>Involvement</a:t>
            </a:r>
            <a:r>
              <a:rPr lang="en-GB" altLang="en-US" b="0" dirty="0">
                <a:ea typeface="ＭＳ Ｐゴシック" pitchFamily="34" charset="-128"/>
              </a:rPr>
              <a:t> of children, young people and parents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636268" y="1316598"/>
            <a:ext cx="316760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0" dirty="0">
                <a:ea typeface="ＭＳ Ｐゴシック" pitchFamily="34" charset="-128"/>
              </a:rPr>
              <a:t>2. 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A clear, transparent </a:t>
            </a:r>
            <a:r>
              <a:rPr lang="en-GB" altLang="en-US" dirty="0">
                <a:ea typeface="ＭＳ Ｐゴシック" pitchFamily="34" charset="-128"/>
                <a:cs typeface="Arial" pitchFamily="34" charset="0"/>
              </a:rPr>
              <a:t>local offer 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of services for </a:t>
            </a:r>
            <a:r>
              <a:rPr lang="en-GB" altLang="en-US" dirty="0">
                <a:ea typeface="ＭＳ Ｐゴシック" pitchFamily="34" charset="-128"/>
                <a:cs typeface="Arial" pitchFamily="34" charset="0"/>
              </a:rPr>
              <a:t>all</a:t>
            </a: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 CYP with SEND </a:t>
            </a:r>
            <a:endParaRPr lang="en-GB" altLang="en-US" b="0" dirty="0">
              <a:ea typeface="ＭＳ Ｐゴシック" pitchFamily="34" charset="-128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835150" y="5373688"/>
            <a:ext cx="338492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ＭＳ Ｐゴシック" pitchFamily="34" charset="-128"/>
              </a:rPr>
              <a:t>5. Coordinated assessment;  0-25 </a:t>
            </a:r>
            <a:r>
              <a:rPr lang="en-GB" altLang="en-US" dirty="0">
                <a:ea typeface="ＭＳ Ｐゴシック" pitchFamily="34" charset="-128"/>
              </a:rPr>
              <a:t>Education, Health and Care Plan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796136" y="4354781"/>
            <a:ext cx="295275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ＭＳ Ｐゴシック" pitchFamily="34" charset="-128"/>
              </a:rPr>
              <a:t>4. LA, health and care services to </a:t>
            </a:r>
            <a:r>
              <a:rPr lang="en-GB" altLang="en-US" dirty="0">
                <a:ea typeface="ＭＳ Ｐゴシック" pitchFamily="34" charset="-128"/>
              </a:rPr>
              <a:t>commission services jointly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597525" y="2696950"/>
            <a:ext cx="3419872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en-GB" altLang="en-US" b="0" dirty="0">
                <a:ea typeface="ＭＳ Ｐゴシック" pitchFamily="34" charset="-128"/>
                <a:cs typeface="Arial" pitchFamily="34" charset="0"/>
              </a:rPr>
              <a:t>3. </a:t>
            </a:r>
            <a:r>
              <a:rPr lang="en-GB" altLang="en-US" dirty="0">
                <a:ea typeface="ＭＳ Ｐゴシック" pitchFamily="34" charset="-128"/>
              </a:rPr>
              <a:t>SEN Support </a:t>
            </a:r>
            <a:r>
              <a:rPr lang="en-GB" altLang="en-US" b="0" dirty="0">
                <a:ea typeface="ＭＳ Ｐゴシック" pitchFamily="34" charset="-128"/>
              </a:rPr>
              <a:t>- all state-funded schools inc academies), colleges, early years</a:t>
            </a:r>
            <a:endParaRPr lang="en-GB" altLang="en-US" b="0" dirty="0">
              <a:ea typeface="ＭＳ Ｐゴシック" pitchFamily="34" charset="-128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None/>
            </a:pPr>
            <a:endParaRPr lang="en-GB" altLang="en-US" b="0" dirty="0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71643" y="3568174"/>
            <a:ext cx="2889250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ＭＳ Ｐゴシック" pitchFamily="34" charset="-128"/>
              </a:rPr>
              <a:t>6. Statutory protections for </a:t>
            </a:r>
            <a:r>
              <a:rPr lang="en-GB" altLang="en-US" dirty="0">
                <a:ea typeface="ＭＳ Ｐゴシック" pitchFamily="34" charset="-128"/>
              </a:rPr>
              <a:t>16-25s</a:t>
            </a:r>
            <a:r>
              <a:rPr lang="en-GB" altLang="en-US" b="0" dirty="0">
                <a:ea typeface="ＭＳ Ｐゴシック" pitchFamily="34" charset="-128"/>
              </a:rPr>
              <a:t>; focus on preparing for adulthood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0" dirty="0">
              <a:ea typeface="ＭＳ Ｐゴシック" pitchFamily="34" charset="-128"/>
            </a:endParaRPr>
          </a:p>
        </p:txBody>
      </p:sp>
      <p:pic>
        <p:nvPicPr>
          <p:cNvPr id="3082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25" y="2322512"/>
            <a:ext cx="2590800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868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3374"/>
            <a:ext cx="8640960" cy="647701"/>
          </a:xfrm>
        </p:spPr>
        <p:txBody>
          <a:bodyPr/>
          <a:lstStyle/>
          <a:p>
            <a:r>
              <a:rPr lang="en-GB" sz="2800" b="0" dirty="0"/>
              <a:t>How far </a:t>
            </a:r>
            <a:r>
              <a:rPr lang="en-GB" sz="2800" b="0" dirty="0" smtClean="0"/>
              <a:t>post-16 </a:t>
            </a:r>
            <a:r>
              <a:rPr lang="en-GB" sz="2800" b="0" dirty="0"/>
              <a:t>providers </a:t>
            </a:r>
            <a:r>
              <a:rPr lang="en-GB" sz="2800" b="0" dirty="0" smtClean="0"/>
              <a:t>are re-organising </a:t>
            </a:r>
            <a:r>
              <a:rPr lang="en-GB" sz="2800" b="0" dirty="0"/>
              <a:t>provision to meet </a:t>
            </a:r>
            <a:r>
              <a:rPr lang="en-GB" sz="2800" b="0" dirty="0" smtClean="0"/>
              <a:t>the needs </a:t>
            </a:r>
            <a:r>
              <a:rPr lang="en-GB" sz="2800" b="0" dirty="0"/>
              <a:t>of all young people with </a:t>
            </a:r>
            <a:r>
              <a:rPr lang="en-GB" sz="2800" b="0" dirty="0" smtClean="0"/>
              <a:t>SEND</a:t>
            </a:r>
            <a:endParaRPr lang="en-GB" sz="28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DB98E5A-76C0-453E-B1E0-BC4AB04722D5}" type="slidenum">
              <a:rPr lang="en-GB" smtClean="0"/>
              <a:pPr/>
              <a:t>31</a:t>
            </a:fld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2375680"/>
              </p:ext>
            </p:extLst>
          </p:nvPr>
        </p:nvGraphicFramePr>
        <p:xfrm>
          <a:off x="467545" y="1196975"/>
          <a:ext cx="8352928" cy="5040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3333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560" y="188640"/>
            <a:ext cx="8075612" cy="1125538"/>
          </a:xfrm>
        </p:spPr>
        <p:txBody>
          <a:bodyPr/>
          <a:lstStyle/>
          <a:p>
            <a:r>
              <a:rPr lang="en-GB" altLang="en-US" sz="2800" b="0" dirty="0" smtClean="0"/>
              <a:t>EHCPs post-19 – Key messages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7544" y="1124744"/>
            <a:ext cx="8424936" cy="3602037"/>
          </a:xfrm>
        </p:spPr>
        <p:txBody>
          <a:bodyPr/>
          <a:lstStyle/>
          <a:p>
            <a:pPr>
              <a:defRPr/>
            </a:pPr>
            <a:r>
              <a:rPr lang="en-GB" sz="2100" b="0" dirty="0" smtClean="0"/>
              <a:t>No automatic </a:t>
            </a:r>
            <a:r>
              <a:rPr lang="en-GB" sz="2100" b="0" dirty="0"/>
              <a:t>entitlement to continued support at </a:t>
            </a:r>
            <a:r>
              <a:rPr lang="en-GB" sz="2100" b="0" dirty="0" smtClean="0"/>
              <a:t>19 </a:t>
            </a:r>
            <a:r>
              <a:rPr lang="en-GB" sz="2100" b="0" dirty="0"/>
              <a:t>or an expectation that those with </a:t>
            </a:r>
            <a:r>
              <a:rPr lang="en-GB" sz="2100" b="0" dirty="0" smtClean="0"/>
              <a:t>EHCP </a:t>
            </a:r>
            <a:r>
              <a:rPr lang="en-GB" sz="2100" b="0" dirty="0"/>
              <a:t>should </a:t>
            </a:r>
            <a:r>
              <a:rPr lang="en-GB" sz="2100" b="0" dirty="0" smtClean="0"/>
              <a:t>stay in </a:t>
            </a:r>
            <a:r>
              <a:rPr lang="en-GB" sz="2100" b="0" dirty="0"/>
              <a:t>education until </a:t>
            </a:r>
            <a:r>
              <a:rPr lang="en-GB" sz="2100" b="0" dirty="0" smtClean="0"/>
              <a:t>25.</a:t>
            </a:r>
          </a:p>
          <a:p>
            <a:pPr>
              <a:defRPr/>
            </a:pPr>
            <a:r>
              <a:rPr lang="en-GB" sz="2100" b="0" dirty="0"/>
              <a:t>Some YP with EHCP may need longer in education or training to achieve their education and training outcomes </a:t>
            </a:r>
          </a:p>
          <a:p>
            <a:pPr>
              <a:defRPr/>
            </a:pPr>
            <a:r>
              <a:rPr lang="en-GB" sz="2100" b="0" dirty="0" smtClean="0"/>
              <a:t>For </a:t>
            </a:r>
            <a:r>
              <a:rPr lang="en-GB" sz="2100" b="0" dirty="0"/>
              <a:t>those </a:t>
            </a:r>
            <a:r>
              <a:rPr lang="en-GB" sz="2100" b="0" dirty="0" smtClean="0"/>
              <a:t>who need </a:t>
            </a:r>
            <a:r>
              <a:rPr lang="en-GB" sz="2100" b="0" dirty="0"/>
              <a:t>more time, </a:t>
            </a:r>
            <a:r>
              <a:rPr lang="en-GB" sz="2100" b="0" dirty="0" smtClean="0"/>
              <a:t>aim </a:t>
            </a:r>
            <a:r>
              <a:rPr lang="en-GB" sz="2100" b="0" dirty="0"/>
              <a:t>of </a:t>
            </a:r>
            <a:r>
              <a:rPr lang="en-GB" sz="2100" b="0" dirty="0" smtClean="0"/>
              <a:t>FE is </a:t>
            </a:r>
            <a:r>
              <a:rPr lang="en-GB" sz="2100" b="0" dirty="0"/>
              <a:t>preparing </a:t>
            </a:r>
            <a:r>
              <a:rPr lang="en-GB" sz="2100" b="0" dirty="0" smtClean="0"/>
              <a:t>for </a:t>
            </a:r>
            <a:r>
              <a:rPr lang="en-GB" sz="2100" b="0" dirty="0"/>
              <a:t>adulthood within an adult orientated </a:t>
            </a:r>
            <a:r>
              <a:rPr lang="en-GB" sz="2100" b="0" dirty="0" smtClean="0"/>
              <a:t>environment</a:t>
            </a:r>
          </a:p>
          <a:p>
            <a:pPr>
              <a:defRPr/>
            </a:pPr>
            <a:r>
              <a:rPr lang="en-GB" sz="2100" b="0" dirty="0" smtClean="0"/>
              <a:t>Should </a:t>
            </a:r>
            <a:r>
              <a:rPr lang="en-GB" sz="2100" b="0" dirty="0"/>
              <a:t>include opportunities </a:t>
            </a:r>
            <a:r>
              <a:rPr lang="en-GB" sz="2100" b="0" dirty="0" smtClean="0"/>
              <a:t>to:</a:t>
            </a:r>
          </a:p>
          <a:p>
            <a:pPr marL="625475" indent="-269875">
              <a:buFont typeface="Arial" panose="020B0604020202020204" pitchFamily="34" charset="0"/>
              <a:buChar char="•"/>
              <a:defRPr/>
            </a:pPr>
            <a:r>
              <a:rPr lang="en-GB" sz="2100" b="0" dirty="0" smtClean="0"/>
              <a:t>experience </a:t>
            </a:r>
            <a:r>
              <a:rPr lang="en-GB" sz="2100" b="0" dirty="0"/>
              <a:t>the world of work </a:t>
            </a:r>
            <a:endParaRPr lang="en-GB" sz="2100" b="0" dirty="0" smtClean="0"/>
          </a:p>
          <a:p>
            <a:pPr marL="625475" indent="-269875">
              <a:buFont typeface="Arial" panose="020B0604020202020204" pitchFamily="34" charset="0"/>
              <a:buChar char="•"/>
              <a:defRPr/>
            </a:pPr>
            <a:r>
              <a:rPr lang="en-GB" sz="2100" b="0" dirty="0" smtClean="0"/>
              <a:t>develop independent </a:t>
            </a:r>
            <a:r>
              <a:rPr lang="en-GB" sz="2100" b="0" dirty="0"/>
              <a:t>living skills and </a:t>
            </a:r>
            <a:r>
              <a:rPr lang="en-GB" sz="2100" b="0" dirty="0" smtClean="0"/>
              <a:t>ability </a:t>
            </a:r>
            <a:r>
              <a:rPr lang="en-GB" sz="2100" b="0" dirty="0"/>
              <a:t>to make independent choices and decisions in an adult </a:t>
            </a:r>
            <a:r>
              <a:rPr lang="en-GB" sz="2100" b="0" dirty="0" smtClean="0"/>
              <a:t>context</a:t>
            </a:r>
          </a:p>
          <a:p>
            <a:pPr marL="355600" indent="-355600">
              <a:defRPr/>
            </a:pPr>
            <a:r>
              <a:rPr lang="en-GB" sz="2100" b="0" dirty="0"/>
              <a:t>LAs must not cease EHCP simply because YP turns 19</a:t>
            </a:r>
          </a:p>
          <a:p>
            <a:pPr marL="355600" indent="0">
              <a:buNone/>
              <a:defRPr/>
            </a:pPr>
            <a:r>
              <a:rPr lang="en-GB" sz="2100" b="0" dirty="0" smtClean="0"/>
              <a:t> </a:t>
            </a:r>
          </a:p>
          <a:p>
            <a:pPr>
              <a:defRPr/>
            </a:pPr>
            <a:endParaRPr lang="en-GB" sz="2400" b="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en-GB" sz="2400" b="0" dirty="0"/>
          </a:p>
          <a:p>
            <a:pPr>
              <a:lnSpc>
                <a:spcPct val="80000"/>
              </a:lnSpc>
              <a:buFont typeface="Arial" charset="0"/>
              <a:buChar char="•"/>
              <a:defRPr/>
            </a:pPr>
            <a:endParaRPr lang="en-GB" altLang="en-US" sz="2400" b="0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41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323528" y="412078"/>
            <a:ext cx="7488237" cy="647700"/>
          </a:xfrm>
        </p:spPr>
        <p:txBody>
          <a:bodyPr/>
          <a:lstStyle/>
          <a:p>
            <a:r>
              <a:rPr lang="en-GB" altLang="en-US" sz="2800" b="0" dirty="0" smtClean="0">
                <a:ea typeface="MS PGothic" pitchFamily="34" charset="-128"/>
              </a:rPr>
              <a:t>Moving into year 3 </a:t>
            </a:r>
            <a:r>
              <a:rPr lang="en-GB" altLang="en-US" sz="2800" b="0" dirty="0" smtClean="0">
                <a:ea typeface="MS PGothic" pitchFamily="34" charset="-128"/>
              </a:rPr>
              <a:t>– Support services actions</a:t>
            </a:r>
            <a:endParaRPr lang="en-GB" altLang="en-US" sz="2800" b="0" dirty="0" smtClean="0">
              <a:ea typeface="MS PGothic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2736"/>
            <a:ext cx="8511401" cy="5040312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altLang="en-US" sz="2400" b="0" dirty="0" smtClean="0">
                <a:ea typeface="MS PGothic" pitchFamily="34" charset="-128"/>
              </a:rPr>
              <a:t>Co-production with parents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400" b="0" dirty="0">
                <a:ea typeface="MS PGothic" pitchFamily="34" charset="-128"/>
              </a:rPr>
              <a:t>Ensure person-centred approaches to planning/ reviews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400" b="0" dirty="0" smtClean="0">
                <a:ea typeface="MS PGothic" pitchFamily="34" charset="-128"/>
              </a:rPr>
              <a:t>Parent feedback – regular, </a:t>
            </a:r>
            <a:r>
              <a:rPr lang="en-GB" altLang="en-US" sz="2400" b="0" dirty="0" smtClean="0">
                <a:ea typeface="MS PGothic" pitchFamily="34" charset="-128"/>
              </a:rPr>
              <a:t>published </a:t>
            </a:r>
            <a:endParaRPr lang="en-GB" altLang="en-US" sz="2400" b="0" dirty="0" smtClean="0">
              <a:ea typeface="MS PGothic" pitchFamily="34" charset="-128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400" b="0" dirty="0" smtClean="0">
                <a:ea typeface="MS PGothic" pitchFamily="34" charset="-128"/>
              </a:rPr>
              <a:t>Review and further develop local offer – </a:t>
            </a:r>
            <a:r>
              <a:rPr lang="en-GB" altLang="en-US" sz="2400" b="0" dirty="0">
                <a:ea typeface="MS PGothic" pitchFamily="34" charset="-128"/>
              </a:rPr>
              <a:t>with parents, children and young </a:t>
            </a:r>
            <a:r>
              <a:rPr lang="en-GB" altLang="en-US" sz="2400" b="0" dirty="0" smtClean="0">
                <a:ea typeface="MS PGothic" pitchFamily="34" charset="-128"/>
              </a:rPr>
              <a:t>people</a:t>
            </a:r>
            <a:endParaRPr lang="en-GB" altLang="en-US" sz="2400" b="0" dirty="0">
              <a:ea typeface="MS PGothic" pitchFamily="34" charset="-128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400" b="0" dirty="0" smtClean="0">
                <a:ea typeface="MS PGothic" pitchFamily="34" charset="-128"/>
              </a:rPr>
              <a:t>Focus </a:t>
            </a:r>
            <a:r>
              <a:rPr lang="en-GB" altLang="en-US" sz="2400" b="0" dirty="0" smtClean="0">
                <a:ea typeface="MS PGothic" pitchFamily="34" charset="-128"/>
              </a:rPr>
              <a:t>on priority points (Y6, Y9, school leavers)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400" b="0" dirty="0" smtClean="0">
                <a:ea typeface="MS PGothic" pitchFamily="34" charset="-128"/>
              </a:rPr>
              <a:t>Monitor &amp; evaluate impact of SEN support on progress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400" b="0" dirty="0" smtClean="0">
                <a:ea typeface="MS PGothic" pitchFamily="34" charset="-128"/>
              </a:rPr>
              <a:t>Improve support for post-16 transition/ post-19 </a:t>
            </a:r>
            <a:r>
              <a:rPr lang="en-GB" altLang="en-US" sz="2400" b="0" dirty="0" smtClean="0">
                <a:ea typeface="MS PGothic" pitchFamily="34" charset="-128"/>
              </a:rPr>
              <a:t>landscape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400" b="0" dirty="0" smtClean="0">
                <a:ea typeface="MS PGothic" pitchFamily="34" charset="-128"/>
              </a:rPr>
              <a:t>Using benchmarking data to evaluate impact and identify evidence-based practice.</a:t>
            </a:r>
            <a:endParaRPr lang="en-GB" altLang="en-US" sz="2400" b="0" dirty="0" smtClean="0">
              <a:ea typeface="MS PGothic" pitchFamily="34" charset="-128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945438" y="6334125"/>
            <a:ext cx="51435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FCA9BE9-1F39-4FFD-9C59-DEA03182D3BF}" type="slidenum">
              <a:rPr lang="en-GB" altLang="en-US" sz="1800" b="0">
                <a:ea typeface="MS PGothic" pitchFamily="34" charset="-128"/>
              </a:rPr>
              <a:pPr eaLnBrk="1" hangingPunct="1">
                <a:spcBef>
                  <a:spcPct val="0"/>
                </a:spcBef>
                <a:buFontTx/>
                <a:buNone/>
              </a:pPr>
              <a:t>33</a:t>
            </a:fld>
            <a:endParaRPr lang="en-GB" altLang="en-US" sz="1800" b="0" dirty="0">
              <a:ea typeface="MS PGothic" pitchFamily="34" charset="-12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411" y="133947"/>
            <a:ext cx="1454617" cy="1238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2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476250"/>
            <a:ext cx="8075612" cy="5256213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en-GB" altLang="en-US" sz="4000" b="0" dirty="0" smtClean="0">
              <a:ea typeface="ＭＳ Ｐゴシック" pitchFamily="34" charset="-128"/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en-GB" altLang="en-US" sz="4000" b="0" dirty="0" smtClean="0">
              <a:ea typeface="ＭＳ Ｐゴシック" pitchFamily="34" charset="-12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35173"/>
            <a:ext cx="7704856" cy="455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10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3E10230EB8E747A91CFB6ACD883CD5" ma:contentTypeVersion="1" ma:contentTypeDescription="Create a new document." ma:contentTypeScope="" ma:versionID="a0a95fc54e0ff8fd3e2f02ae163f922e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6f9746fe128b0ca74698fd9d7c13d39e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internalName="PublishingStartDate">
      <xsd:simpleType>
        <xsd:restriction base="dms:Unknown"/>
      </xsd:simpleType>
    </xsd:element>
    <xsd:element name="PublishingExpirationDate" ma:index="9" nillable="true" ma:displayName="Scheduling End Dat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D9CA0A0-0AA7-425C-A421-AAC492668B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FD3942E-F7FA-4AD8-9A69-5FDFB1F490D1}">
  <ds:schemaRefs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terms/"/>
    <ds:schemaRef ds:uri="http://schemas.openxmlformats.org/package/2006/metadata/core-properties"/>
    <ds:schemaRef ds:uri="http://schemas.microsoft.com/sharepoint/v3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18918D8-6743-472F-9133-546308218B2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2466</TotalTime>
  <Words>1697</Words>
  <Application>Microsoft Office PowerPoint</Application>
  <PresentationFormat>On-screen Show (4:3)</PresentationFormat>
  <Paragraphs>223</Paragraphs>
  <Slides>34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 Local area reviews and recent developments - Implications for SI services  </vt:lpstr>
      <vt:lpstr>What does successful implementation of the Children and Families Act look like?</vt:lpstr>
      <vt:lpstr>Local area reviews - inspection arrangements</vt:lpstr>
      <vt:lpstr>Local Area Reviews - the focus of inspection</vt:lpstr>
      <vt:lpstr>Local area SEND inspections</vt:lpstr>
      <vt:lpstr>PowerPoint Presentation</vt:lpstr>
      <vt:lpstr>The new SEN system – Key elements</vt:lpstr>
      <vt:lpstr>PowerPoint Presentation</vt:lpstr>
      <vt:lpstr>PowerPoint Presentation</vt:lpstr>
      <vt:lpstr>The new SEN system – Key elements</vt:lpstr>
      <vt:lpstr>Our local offer……………</vt:lpstr>
      <vt:lpstr>Our local offer – testing it out</vt:lpstr>
      <vt:lpstr>The new SEN system – Key elements</vt:lpstr>
      <vt:lpstr>% with SEN (not statements/ECH plans) 2005-16</vt:lpstr>
      <vt:lpstr>Making SEN Support work - Schools</vt:lpstr>
      <vt:lpstr>School Information Report - Key questions</vt:lpstr>
      <vt:lpstr> Making SEN Support work - Local authority </vt:lpstr>
      <vt:lpstr>Activity to develop and maintain effective SEN support systems in schools</vt:lpstr>
      <vt:lpstr>The new SEN system – Key elements</vt:lpstr>
      <vt:lpstr>Total numbers of statements and EHC plans</vt:lpstr>
      <vt:lpstr>% EHC plans issued within 20 weeks (excluding exceptions) 2015</vt:lpstr>
      <vt:lpstr>Barriers to completion of 20 week statutory EHC assessment timescale</vt:lpstr>
      <vt:lpstr>Transfers - % with statements who were issued with EHC plan by 21/1/2016</vt:lpstr>
      <vt:lpstr>Progress towards a full EHC plan system</vt:lpstr>
      <vt:lpstr>Confidence that all statements will be transferred by April 2018 (Summer 2016 surveys) </vt:lpstr>
      <vt:lpstr>A good Education Health and Care (EHC) plan</vt:lpstr>
      <vt:lpstr>EHC plans/ Statements – Changes in placements</vt:lpstr>
      <vt:lpstr> http://ehcpjourneys.com/ </vt:lpstr>
      <vt:lpstr>EHCP - Parent feedback, 2016</vt:lpstr>
      <vt:lpstr>The new SEN system – Key elements</vt:lpstr>
      <vt:lpstr>How far post-16 providers are re-organising provision to meet the needs of all young people with SEND</vt:lpstr>
      <vt:lpstr>EHCPs post-19 – Key messages</vt:lpstr>
      <vt:lpstr>Moving into year 3 – Support services actions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Department for Education</dc:title>
  <dc:creator>Publishing.TEAM@education.gsi.gov.uk</dc:creator>
  <cp:lastModifiedBy>IMICH, Andre</cp:lastModifiedBy>
  <cp:revision>156</cp:revision>
  <cp:lastPrinted>2015-12-18T10:53:26Z</cp:lastPrinted>
  <dcterms:created xsi:type="dcterms:W3CDTF">2013-06-06T10:14:36Z</dcterms:created>
  <dcterms:modified xsi:type="dcterms:W3CDTF">2016-10-11T10:26:12Z</dcterms:modified>
  <cp:category>Master-Pres-v1.0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0x010100633E10230EB8E747A91CFB6ACD883CD5</vt:lpwstr>
  </property>
</Properties>
</file>