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312" r:id="rId2"/>
    <p:sldId id="486" r:id="rId3"/>
    <p:sldId id="495" r:id="rId4"/>
    <p:sldId id="522" r:id="rId5"/>
    <p:sldId id="523" r:id="rId6"/>
    <p:sldId id="496" r:id="rId7"/>
    <p:sldId id="500" r:id="rId8"/>
    <p:sldId id="499" r:id="rId9"/>
    <p:sldId id="502" r:id="rId10"/>
    <p:sldId id="504" r:id="rId11"/>
    <p:sldId id="519" r:id="rId12"/>
    <p:sldId id="525" r:id="rId13"/>
    <p:sldId id="524" r:id="rId14"/>
    <p:sldId id="511" r:id="rId15"/>
    <p:sldId id="512" r:id="rId16"/>
    <p:sldId id="503" r:id="rId17"/>
    <p:sldId id="489" r:id="rId18"/>
    <p:sldId id="490" r:id="rId19"/>
    <p:sldId id="487" r:id="rId20"/>
    <p:sldId id="520" r:id="rId21"/>
    <p:sldId id="510" r:id="rId22"/>
    <p:sldId id="526" r:id="rId23"/>
    <p:sldId id="491" r:id="rId24"/>
    <p:sldId id="513" r:id="rId25"/>
    <p:sldId id="514" r:id="rId26"/>
    <p:sldId id="518" r:id="rId27"/>
    <p:sldId id="516" r:id="rId28"/>
    <p:sldId id="515" r:id="rId29"/>
  </p:sldIdLst>
  <p:sldSz cx="9144000" cy="6858000" type="screen4x3"/>
  <p:notesSz cx="6797675" cy="9872663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9" autoAdjust="0"/>
    <p:restoredTop sz="66174" autoAdjust="0"/>
  </p:normalViewPr>
  <p:slideViewPr>
    <p:cSldViewPr snapToGrid="0" snapToObjects="1">
      <p:cViewPr>
        <p:scale>
          <a:sx n="50" d="100"/>
          <a:sy n="50" d="100"/>
        </p:scale>
        <p:origin x="-1734" y="-5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438"/>
    </p:cViewPr>
  </p:sorterViewPr>
  <p:notesViewPr>
    <p:cSldViewPr snapToGrid="0" snapToObjects="1">
      <p:cViewPr varScale="1">
        <p:scale>
          <a:sx n="50" d="100"/>
          <a:sy n="50" d="100"/>
        </p:scale>
        <p:origin x="-1716" y="-84"/>
      </p:cViewPr>
      <p:guideLst>
        <p:guide orient="horz" pos="3109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 dirty="0" smtClean="0"/>
              <a:t>19.10.2016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en-GB" dirty="0" smtClean="0"/>
              <a:t>HOSS Conference</a:t>
            </a:r>
            <a:fld id="{E2C04388-219F-4737-998E-5B941075E98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54623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02AEB7D-F232-405E-9233-E8B52E241843}" type="datetimeFigureOut">
              <a:rPr lang="en-GB"/>
              <a:pPr>
                <a:defRPr/>
              </a:pPr>
              <a:t>12/10/2016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689475"/>
            <a:ext cx="5438775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3DB23C2-5A76-4446-9BA4-8094236323D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29274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DB23C2-5A76-4446-9BA4-8094236323DD}" type="slidenum">
              <a:rPr lang="en-GB" smtClean="0"/>
              <a:pPr>
                <a:defRPr/>
              </a:pPr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8453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DB23C2-5A76-4446-9BA4-8094236323DD}" type="slidenum">
              <a:rPr lang="en-GB" smtClean="0"/>
              <a:pPr>
                <a:defRPr/>
              </a:pPr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20071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DB23C2-5A76-4446-9BA4-8094236323DD}" type="slidenum">
              <a:rPr lang="en-GB" smtClean="0"/>
              <a:pPr>
                <a:defRPr/>
              </a:pPr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53253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DB23C2-5A76-4446-9BA4-8094236323DD}" type="slidenum">
              <a:rPr lang="en-GB" smtClean="0"/>
              <a:pPr>
                <a:defRPr/>
              </a:pPr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25671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DB23C2-5A76-4446-9BA4-8094236323DD}" type="slidenum">
              <a:rPr lang="en-GB" smtClean="0"/>
              <a:pPr>
                <a:defRPr/>
              </a:pPr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76886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Oxfordshire sample</a:t>
            </a:r>
            <a:r>
              <a:rPr lang="en-GB" baseline="0" dirty="0" smtClean="0"/>
              <a:t> size – averaging around 12 children each year.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DB23C2-5A76-4446-9BA4-8094236323DD}" type="slidenum">
              <a:rPr lang="en-GB" smtClean="0"/>
              <a:pPr>
                <a:defRPr/>
              </a:pPr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14549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DB23C2-5A76-4446-9BA4-8094236323DD}" type="slidenum">
              <a:rPr lang="en-GB" smtClean="0"/>
              <a:pPr>
                <a:defRPr/>
              </a:pPr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45522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DB23C2-5A76-4446-9BA4-8094236323DD}" type="slidenum">
              <a:rPr lang="en-GB" smtClean="0"/>
              <a:pPr>
                <a:defRPr/>
              </a:pPr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45768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DB23C2-5A76-4446-9BA4-8094236323DD}" type="slidenum">
              <a:rPr lang="en-GB" smtClean="0"/>
              <a:pPr>
                <a:defRPr/>
              </a:pPr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17186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 – secondary aged child</a:t>
            </a:r>
          </a:p>
          <a:p>
            <a:r>
              <a:rPr lang="en-GB" smtClean="0"/>
              <a:t>Neelam </a:t>
            </a:r>
            <a:r>
              <a:rPr lang="en-GB" dirty="0" smtClean="0"/>
              <a:t>- </a:t>
            </a:r>
            <a:r>
              <a:rPr lang="en-GB" dirty="0" err="1" smtClean="0"/>
              <a:t>SENCo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DB23C2-5A76-4446-9BA4-8094236323DD}" type="slidenum">
              <a:rPr lang="en-GB" smtClean="0"/>
              <a:pPr>
                <a:defRPr/>
              </a:pPr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97980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DB23C2-5A76-4446-9BA4-8094236323DD}" type="slidenum">
              <a:rPr lang="en-GB" smtClean="0"/>
              <a:pPr>
                <a:defRPr/>
              </a:pPr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70221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DB23C2-5A76-4446-9BA4-8094236323DD}" type="slidenum">
              <a:rPr lang="en-GB" smtClean="0"/>
              <a:pPr>
                <a:defRPr/>
              </a:pPr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86754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Wide Outcome</a:t>
            </a:r>
            <a:r>
              <a:rPr lang="en-GB" baseline="0" dirty="0" smtClean="0"/>
              <a:t> tracking : whole cohort data</a:t>
            </a:r>
          </a:p>
          <a:p>
            <a:r>
              <a:rPr lang="en-GB" baseline="0" dirty="0" smtClean="0"/>
              <a:t>CYP completes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DB23C2-5A76-4446-9BA4-8094236323DD}" type="slidenum">
              <a:rPr lang="en-GB" smtClean="0"/>
              <a:pPr>
                <a:defRPr/>
              </a:pPr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34951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TA/ </a:t>
            </a:r>
            <a:r>
              <a:rPr lang="en-GB" dirty="0" err="1" smtClean="0"/>
              <a:t>Classteacher</a:t>
            </a:r>
            <a:r>
              <a:rPr lang="en-GB" baseline="0" dirty="0" smtClean="0"/>
              <a:t> or </a:t>
            </a:r>
            <a:r>
              <a:rPr lang="en-GB" baseline="0" dirty="0" err="1" smtClean="0"/>
              <a:t>SENCo</a:t>
            </a:r>
            <a:r>
              <a:rPr lang="en-GB" baseline="0" dirty="0" smtClean="0"/>
              <a:t> completes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DB23C2-5A76-4446-9BA4-8094236323DD}" type="slidenum">
              <a:rPr lang="en-GB" smtClean="0"/>
              <a:pPr>
                <a:defRPr/>
              </a:pPr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78623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DB23C2-5A76-4446-9BA4-8094236323DD}" type="slidenum">
              <a:rPr lang="en-GB" smtClean="0"/>
              <a:pPr>
                <a:defRPr/>
              </a:pPr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54631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DB23C2-5A76-4446-9BA4-8094236323DD}" type="slidenum">
              <a:rPr lang="en-GB" smtClean="0"/>
              <a:pPr>
                <a:defRPr/>
              </a:pPr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53494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DB23C2-5A76-4446-9BA4-8094236323DD}" type="slidenum">
              <a:rPr lang="en-GB" smtClean="0"/>
              <a:pPr>
                <a:defRPr/>
              </a:pPr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30424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DB23C2-5A76-4446-9BA4-8094236323DD}" type="slidenum">
              <a:rPr lang="en-GB" smtClean="0"/>
              <a:pPr>
                <a:defRPr/>
              </a:pPr>
              <a:t>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01084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DB23C2-5A76-4446-9BA4-8094236323DD}" type="slidenum">
              <a:rPr lang="en-GB" smtClean="0"/>
              <a:pPr>
                <a:defRPr/>
              </a:pPr>
              <a:t>26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65963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DB23C2-5A76-4446-9BA4-8094236323DD}" type="slidenum">
              <a:rPr lang="en-GB" smtClean="0"/>
              <a:pPr>
                <a:defRPr/>
              </a:pPr>
              <a:t>27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694534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DB23C2-5A76-4446-9BA4-8094236323DD}" type="slidenum">
              <a:rPr lang="en-GB" smtClean="0"/>
              <a:pPr>
                <a:defRPr/>
              </a:pPr>
              <a:t>28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1142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19892-6BB2-4240-AD0F-A2FB92735840}" type="datetimeFigureOut">
              <a:rPr lang="en-US"/>
              <a:pPr>
                <a:defRPr/>
              </a:pPr>
              <a:t>10/12/2016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92CCF5-4039-4A17-A866-D2C5767F800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46238"/>
            <a:ext cx="8229600" cy="1143000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19400"/>
            <a:ext cx="8229600" cy="3306763"/>
          </a:xfrm>
        </p:spPr>
        <p:txBody>
          <a:bodyPr/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19.10.2016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F1CC6-B293-4F0D-9B6E-B91BE3452B9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59267-1080-446F-9B94-14F37F9F492E}" type="datetimeFigureOut">
              <a:rPr lang="en-US"/>
              <a:pPr>
                <a:defRPr/>
              </a:pPr>
              <a:t>10/12/2016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DFA44-1CF1-49A2-B180-124A3AD197C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A7D6F-7499-465E-A3C7-7AF03485557D}" type="datetimeFigureOut">
              <a:rPr lang="en-US"/>
              <a:pPr>
                <a:defRPr/>
              </a:pPr>
              <a:t>10/12/2016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7A292-E01D-41AB-8AA4-72BD1688CCA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BBFC1-6EC0-4037-BA63-7DC49E5F62E5}" type="datetimeFigureOut">
              <a:rPr lang="en-US"/>
              <a:pPr>
                <a:defRPr/>
              </a:pPr>
              <a:t>10/12/2016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6DDB80-FF91-47BA-AE84-8E9C58CA2EE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E6529-0216-4AB2-8A93-14683EE156EC}" type="datetimeFigureOut">
              <a:rPr lang="en-US"/>
              <a:pPr>
                <a:defRPr/>
              </a:pPr>
              <a:t>10/12/2016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9F5060-5201-4EB4-93D4-B0D66A51ED6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9FF97-DB86-41B5-9AD3-3EBFEB64AEA7}" type="datetimeFigureOut">
              <a:rPr lang="en-US"/>
              <a:pPr>
                <a:defRPr/>
              </a:pPr>
              <a:t>10/12/2016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80A17-6191-4EB8-8D97-CA913FA9E99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E53806-408C-4AA9-9CF4-B10B2F02E658}" type="datetimeFigureOut">
              <a:rPr lang="en-US"/>
              <a:pPr>
                <a:defRPr/>
              </a:pPr>
              <a:t>10/12/2016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476F09-56CD-4A18-8FCF-B8B86AFE5CC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782BC-5034-4336-A4EC-18D71B29A6E5}" type="datetimeFigureOut">
              <a:rPr lang="en-US"/>
              <a:pPr>
                <a:defRPr/>
              </a:pPr>
              <a:t>10/12/2016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0B411-DED3-4481-8C2C-A2B064EB6FA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5314D-63B0-42B7-8780-811213B34026}" type="datetimeFigureOut">
              <a:rPr lang="en-US"/>
              <a:pPr>
                <a:defRPr/>
              </a:pPr>
              <a:t>10/12/2016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356A9D-BF40-48C3-8C50-A80E44FB26F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941428-3437-4872-8BE4-02F7488FBE37}" type="datetimeFigureOut">
              <a:rPr lang="en-US"/>
              <a:pPr>
                <a:defRPr/>
              </a:pPr>
              <a:t>10/12/2016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79320-E84E-4EA1-91A0-76054DF2287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U:\My User Profile\tim.guest\Desktop\Ppt background.jpg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C85F13C-1225-428E-9570-9F2F52CBEE71}" type="datetimeFigureOut">
              <a:rPr lang="en-US"/>
              <a:pPr>
                <a:defRPr/>
              </a:pPr>
              <a:t>10/12/2016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A3D5388-3524-4C38-A90A-C4B9A137D62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emf"/><Relationship Id="rId5" Type="http://schemas.openxmlformats.org/officeDocument/2006/relationships/package" Target="../embeddings/Microsoft_Excel_Worksheet1.xlsx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oleObject" Target="../embeddings/oleObject2.bin"/><Relationship Id="rId7" Type="http://schemas.openxmlformats.org/officeDocument/2006/relationships/package" Target="../embeddings/Microsoft_Word_Document3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4.emf"/><Relationship Id="rId4" Type="http://schemas.openxmlformats.org/officeDocument/2006/relationships/package" Target="../embeddings/Microsoft_Word_Document2.docx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6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package" Target="../embeddings/Microsoft_Excel_Worksheet4.xlsx"/><Relationship Id="rId5" Type="http://schemas.openxmlformats.org/officeDocument/2006/relationships/oleObject" Target="../embeddings/oleObject4.bin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notesSlide" Target="../notesSlides/notesSlide13.xml"/><Relationship Id="rId7" Type="http://schemas.openxmlformats.org/officeDocument/2006/relationships/package" Target="../embeddings/Microsoft_Word_Document5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dirty="0"/>
              <a:t/>
            </a:r>
            <a:br>
              <a:rPr lang="en-GB" sz="3200" dirty="0"/>
            </a:br>
            <a:endParaRPr lang="en-GB" sz="3200" dirty="0" smtClean="0">
              <a:solidFill>
                <a:srgbClr val="33CC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19401"/>
            <a:ext cx="8229600" cy="2228850"/>
          </a:xfrm>
        </p:spPr>
        <p:txBody>
          <a:bodyPr rtlCol="0">
            <a:normAutofit lnSpcReduction="10000"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GB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Using </a:t>
            </a:r>
            <a:r>
              <a:rPr lang="en-GB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Data </a:t>
            </a:r>
            <a:r>
              <a:rPr lang="en-GB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to </a:t>
            </a:r>
            <a:r>
              <a:rPr lang="en-GB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Demonstrate Service Impact </a:t>
            </a:r>
            <a:r>
              <a:rPr lang="en-GB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	</a:t>
            </a:r>
            <a:endParaRPr lang="en-GB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GB" sz="2400" dirty="0" smtClean="0"/>
              <a:t>Nicky Ereaut</a:t>
            </a: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GB" sz="2400" dirty="0" smtClean="0"/>
              <a:t>SENSS Specialist Manager </a:t>
            </a: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GB" sz="2400" dirty="0" smtClean="0"/>
              <a:t>(Sensory, Physical &amp; Complex Needs)</a:t>
            </a: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GB" sz="2400" dirty="0" smtClean="0"/>
              <a:t>HOSS 19.10.2016 Birmingham</a:t>
            </a: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en-GB" dirty="0"/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en-GB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84388"/>
            <a:ext cx="8229600" cy="1143000"/>
          </a:xfrm>
        </p:spPr>
        <p:txBody>
          <a:bodyPr/>
          <a:lstStyle/>
          <a:p>
            <a:r>
              <a:rPr lang="en-GB" sz="3600" dirty="0" smtClean="0"/>
              <a:t>Key Cohort Data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76500"/>
            <a:ext cx="8229600" cy="3306763"/>
          </a:xfrm>
        </p:spPr>
        <p:txBody>
          <a:bodyPr/>
          <a:lstStyle/>
          <a:p>
            <a:pPr marL="0" indent="0" algn="ctr">
              <a:buNone/>
            </a:pPr>
            <a:endParaRPr lang="en-GB" sz="2400" b="1" dirty="0" smtClean="0"/>
          </a:p>
          <a:p>
            <a:pPr marL="0" indent="0" algn="ctr">
              <a:buNone/>
            </a:pPr>
            <a:r>
              <a:rPr lang="en-GB" sz="2400" b="1" dirty="0" smtClean="0"/>
              <a:t>SENSS Dashboard</a:t>
            </a:r>
          </a:p>
          <a:p>
            <a:pPr marL="0" indent="0">
              <a:buNone/>
            </a:pPr>
            <a:r>
              <a:rPr lang="en-GB" sz="2400" b="1" dirty="0" smtClean="0"/>
              <a:t>Input: </a:t>
            </a:r>
            <a:r>
              <a:rPr lang="en-GB" sz="2400" dirty="0" smtClean="0"/>
              <a:t>service costs, staff profile, costs of service/pupil, income generated, commissioning costs</a:t>
            </a:r>
          </a:p>
          <a:p>
            <a:pPr marL="0" indent="0">
              <a:buNone/>
            </a:pPr>
            <a:r>
              <a:rPr lang="en-GB" sz="2400" b="1" dirty="0" smtClean="0"/>
              <a:t>Output:</a:t>
            </a:r>
            <a:r>
              <a:rPr lang="en-GB" sz="2400" dirty="0" smtClean="0"/>
              <a:t> referrals, active involvements, eligibility framework, contributions to LA processes e.g. Panels, Chairing  transfer meetings, contributions to strategic developments locally and nationally </a:t>
            </a:r>
            <a:endParaRPr lang="en-GB" sz="2400" b="1" dirty="0" smtClean="0"/>
          </a:p>
          <a:p>
            <a:pPr marL="0" indent="0">
              <a:buNone/>
            </a:pPr>
            <a:r>
              <a:rPr lang="en-GB" sz="2400" b="1" dirty="0" smtClean="0"/>
              <a:t>Outcomes</a:t>
            </a:r>
            <a:r>
              <a:rPr lang="en-GB" sz="2400" dirty="0" smtClean="0"/>
              <a:t> - </a:t>
            </a:r>
            <a:r>
              <a:rPr lang="en-GB" sz="2400" b="1" dirty="0" smtClean="0"/>
              <a:t>IMPACT</a:t>
            </a:r>
            <a:endParaRPr lang="en-GB" sz="2400" dirty="0" smtClean="0"/>
          </a:p>
          <a:p>
            <a:pPr marL="0" indent="0">
              <a:buNone/>
            </a:pPr>
            <a:endParaRPr lang="en-GB" sz="2400" b="1" dirty="0"/>
          </a:p>
          <a:p>
            <a:pPr marL="0" indent="0">
              <a:buNone/>
            </a:pP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3401449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2050"/>
            <a:ext cx="8229600" cy="1143000"/>
          </a:xfrm>
        </p:spPr>
        <p:txBody>
          <a:bodyPr/>
          <a:lstStyle/>
          <a:p>
            <a:r>
              <a:rPr lang="en-GB" sz="3600" dirty="0" smtClean="0"/>
              <a:t>Service Progress Data - Impact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76450"/>
            <a:ext cx="8229600" cy="3306763"/>
          </a:xfrm>
        </p:spPr>
        <p:txBody>
          <a:bodyPr/>
          <a:lstStyle/>
          <a:p>
            <a:pPr marL="0" indent="0">
              <a:buNone/>
            </a:pPr>
            <a:r>
              <a:rPr lang="en-GB" sz="2400" b="1" dirty="0" smtClean="0"/>
              <a:t>COHORT</a:t>
            </a:r>
          </a:p>
          <a:p>
            <a:r>
              <a:rPr lang="en-GB" sz="2400" dirty="0" smtClean="0"/>
              <a:t>Outcome Benchmarking / Wider VI Outcomes</a:t>
            </a:r>
          </a:p>
          <a:p>
            <a:r>
              <a:rPr lang="en-GB" sz="2400" dirty="0" smtClean="0"/>
              <a:t>Wider Outcomes – R2L and How’s it Going?</a:t>
            </a:r>
          </a:p>
          <a:p>
            <a:pPr marL="0" indent="0">
              <a:buNone/>
            </a:pPr>
            <a:r>
              <a:rPr lang="en-GB" sz="2400" b="1" dirty="0" smtClean="0"/>
              <a:t>INDIVIDUAL TRACKING</a:t>
            </a:r>
          </a:p>
          <a:p>
            <a:r>
              <a:rPr lang="en-GB" sz="2400" dirty="0" smtClean="0"/>
              <a:t>Monitoring Protocol / Developmental Journal</a:t>
            </a:r>
          </a:p>
          <a:p>
            <a:r>
              <a:rPr lang="en-GB" sz="2400" dirty="0" smtClean="0"/>
              <a:t>Attainment – national curriculum</a:t>
            </a:r>
          </a:p>
          <a:p>
            <a:r>
              <a:rPr lang="en-GB" sz="2400" dirty="0" smtClean="0"/>
              <a:t>Specialist assessment </a:t>
            </a:r>
          </a:p>
          <a:p>
            <a:r>
              <a:rPr lang="en-GB" sz="2400" dirty="0" smtClean="0"/>
              <a:t>Wider outcomes – independence, social, self esteem</a:t>
            </a:r>
          </a:p>
          <a:p>
            <a:r>
              <a:rPr lang="en-GB" sz="2400" dirty="0" smtClean="0"/>
              <a:t>Attendance data </a:t>
            </a:r>
          </a:p>
          <a:p>
            <a:r>
              <a:rPr lang="en-GB" sz="2400" dirty="0" smtClean="0"/>
              <a:t>Participation data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762399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04950"/>
            <a:ext cx="8229600" cy="1143000"/>
          </a:xfrm>
        </p:spPr>
        <p:txBody>
          <a:bodyPr/>
          <a:lstStyle/>
          <a:p>
            <a:r>
              <a:rPr lang="en-GB" sz="3600" dirty="0"/>
              <a:t>How does SENSS use the </a:t>
            </a:r>
            <a:r>
              <a:rPr lang="en-GB" sz="3600" dirty="0" smtClean="0"/>
              <a:t>outcomes data </a:t>
            </a:r>
            <a:r>
              <a:rPr lang="en-GB" sz="3600" dirty="0"/>
              <a:t>to demonstrate impact?</a:t>
            </a:r>
          </a:p>
        </p:txBody>
      </p:sp>
      <p:pic>
        <p:nvPicPr>
          <p:cNvPr id="19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487" y="2647950"/>
            <a:ext cx="5705026" cy="3306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1519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3119790"/>
              </p:ext>
            </p:extLst>
          </p:nvPr>
        </p:nvGraphicFramePr>
        <p:xfrm>
          <a:off x="1814513" y="2652713"/>
          <a:ext cx="5514975" cy="3228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2" name="Worksheet" r:id="rId5" imgW="5514992" imgH="3228955" progId="Excel.Sheet.12">
                  <p:embed/>
                </p:oleObj>
              </mc:Choice>
              <mc:Fallback>
                <p:oleObj name="Worksheet" r:id="rId5" imgW="5514992" imgH="322895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814513" y="2652713"/>
                        <a:ext cx="5514975" cy="3228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6850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31988"/>
            <a:ext cx="8229600" cy="1143000"/>
          </a:xfrm>
        </p:spPr>
        <p:txBody>
          <a:bodyPr/>
          <a:lstStyle/>
          <a:p>
            <a:r>
              <a:rPr lang="en-GB" sz="3600" dirty="0" smtClean="0"/>
              <a:t>Issue: End of KS2 maths (HI)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 smtClean="0"/>
              <a:t>2009-2010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 smtClean="0"/>
              <a:t>2010-2011</a:t>
            </a:r>
          </a:p>
          <a:p>
            <a:pPr marL="0" indent="0">
              <a:buNone/>
            </a:pPr>
            <a:endParaRPr lang="en-GB" sz="2400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2537402"/>
              </p:ext>
            </p:extLst>
          </p:nvPr>
        </p:nvGraphicFramePr>
        <p:xfrm>
          <a:off x="1333500" y="3527428"/>
          <a:ext cx="6896100" cy="9076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2" name="Document" r:id="rId4" imgW="9094517" imgH="1196231" progId="Word.Document.12">
                  <p:embed/>
                </p:oleObj>
              </mc:Choice>
              <mc:Fallback>
                <p:oleObj name="Document" r:id="rId4" imgW="9094517" imgH="119623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333500" y="3527428"/>
                        <a:ext cx="6896100" cy="90760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9408646"/>
              </p:ext>
            </p:extLst>
          </p:nvPr>
        </p:nvGraphicFramePr>
        <p:xfrm>
          <a:off x="1333500" y="5078146"/>
          <a:ext cx="6896100" cy="10480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3" name="Document" r:id="rId7" imgW="9025401" imgH="1399135" progId="Word.Document.12">
                  <p:embed/>
                </p:oleObj>
              </mc:Choice>
              <mc:Fallback>
                <p:oleObj name="Document" r:id="rId7" imgW="9025401" imgH="139913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333500" y="5078146"/>
                        <a:ext cx="6896100" cy="10480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09909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Action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28900"/>
            <a:ext cx="8229600" cy="3306763"/>
          </a:xfrm>
        </p:spPr>
        <p:txBody>
          <a:bodyPr/>
          <a:lstStyle/>
          <a:p>
            <a:pPr marL="0" indent="0">
              <a:buNone/>
            </a:pPr>
            <a:r>
              <a:rPr lang="en-GB" sz="2400" b="1" dirty="0" smtClean="0"/>
              <a:t>Focused </a:t>
            </a:r>
            <a:r>
              <a:rPr lang="en-GB" sz="2400" b="1" dirty="0"/>
              <a:t>on developing staff awareness and expertise in </a:t>
            </a:r>
            <a:r>
              <a:rPr lang="en-GB" sz="2400" b="1" dirty="0" smtClean="0"/>
              <a:t>maths assessment, planning</a:t>
            </a:r>
            <a:r>
              <a:rPr lang="en-GB" sz="2400" b="1" dirty="0"/>
              <a:t> </a:t>
            </a:r>
            <a:r>
              <a:rPr lang="en-GB" sz="2400" b="1" dirty="0" smtClean="0"/>
              <a:t>and interventions</a:t>
            </a:r>
          </a:p>
          <a:p>
            <a:r>
              <a:rPr lang="en-GB" sz="2400" dirty="0"/>
              <a:t>S</a:t>
            </a:r>
            <a:r>
              <a:rPr lang="en-GB" sz="2400" dirty="0" smtClean="0"/>
              <a:t>killing up of HI team in maths – team SIP theme</a:t>
            </a:r>
          </a:p>
          <a:p>
            <a:r>
              <a:rPr lang="en-GB" sz="2400" dirty="0" smtClean="0"/>
              <a:t>Whole HI Team INSET day – maths Advisers </a:t>
            </a:r>
          </a:p>
          <a:p>
            <a:r>
              <a:rPr lang="en-GB" sz="2400" dirty="0" smtClean="0"/>
              <a:t>Linked </a:t>
            </a:r>
            <a:r>
              <a:rPr lang="en-GB" sz="2400" dirty="0"/>
              <a:t>to Performance </a:t>
            </a:r>
            <a:r>
              <a:rPr lang="en-GB" sz="2400" dirty="0" smtClean="0"/>
              <a:t>Management pupil focused objectives</a:t>
            </a:r>
          </a:p>
          <a:p>
            <a:r>
              <a:rPr lang="en-GB" sz="2400" dirty="0" smtClean="0"/>
              <a:t>One </a:t>
            </a:r>
            <a:r>
              <a:rPr lang="en-GB" sz="2400" dirty="0"/>
              <a:t>of the </a:t>
            </a:r>
            <a:r>
              <a:rPr lang="en-GB" sz="2400" dirty="0" smtClean="0"/>
              <a:t>Area </a:t>
            </a:r>
            <a:r>
              <a:rPr lang="en-GB" sz="2400" dirty="0"/>
              <a:t>HI managers </a:t>
            </a:r>
            <a:r>
              <a:rPr lang="en-GB" sz="2400" dirty="0" smtClean="0"/>
              <a:t>took an across team lead </a:t>
            </a:r>
          </a:p>
          <a:p>
            <a:r>
              <a:rPr lang="en-GB" sz="2400" dirty="0" smtClean="0"/>
              <a:t>Resources added on SENSS shared drive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150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31988"/>
            <a:ext cx="8229600" cy="1143000"/>
          </a:xfrm>
        </p:spPr>
        <p:txBody>
          <a:bodyPr/>
          <a:lstStyle/>
          <a:p>
            <a:r>
              <a:rPr lang="en-GB" sz="2400" dirty="0"/>
              <a:t>Performance Indicator:</a:t>
            </a:r>
            <a:r>
              <a:rPr lang="en-GB" sz="2400" b="1" dirty="0"/>
              <a:t> </a:t>
            </a:r>
            <a:r>
              <a:rPr lang="en-GB" sz="2400" dirty="0"/>
              <a:t>Percentage of C&amp;YP with HI progressing by two or more levels in mathematics at KS2</a:t>
            </a:r>
            <a:br>
              <a:rPr lang="en-GB" sz="2400" dirty="0"/>
            </a:br>
            <a:endParaRPr lang="en-GB" sz="24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1672927"/>
              </p:ext>
            </p:extLst>
          </p:nvPr>
        </p:nvGraphicFramePr>
        <p:xfrm>
          <a:off x="457200" y="2819400"/>
          <a:ext cx="8229600" cy="28917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666750">
                <a:tc>
                  <a:txBody>
                    <a:bodyPr/>
                    <a:lstStyle/>
                    <a:p>
                      <a:r>
                        <a:rPr lang="en-GB" dirty="0" smtClean="0"/>
                        <a:t>Academic Year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DfE</a:t>
                      </a:r>
                      <a:r>
                        <a:rPr lang="en-GB" dirty="0" smtClean="0"/>
                        <a:t> Data </a:t>
                      </a:r>
                    </a:p>
                    <a:p>
                      <a:r>
                        <a:rPr lang="en-GB" dirty="0" smtClean="0"/>
                        <a:t>All Pupils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NatSIP</a:t>
                      </a:r>
                      <a:r>
                        <a:rPr lang="en-GB" dirty="0" smtClean="0"/>
                        <a:t> Data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Oxfordshire</a:t>
                      </a:r>
                      <a:r>
                        <a:rPr lang="en-GB" baseline="0" dirty="0" smtClean="0"/>
                        <a:t> Data All HI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NatSIP</a:t>
                      </a:r>
                      <a:r>
                        <a:rPr lang="en-GB" dirty="0" smtClean="0"/>
                        <a:t> Gap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Oxfordshire Gap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2009-2010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63% (All)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0%  (S&amp;P)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2010-2011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82%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72.7%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66.7%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9.3%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15.3%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2011-2012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87%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73.1%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80%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13.9%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7%</a:t>
                      </a:r>
                      <a:endParaRPr lang="en-GB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2012-2013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88%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78%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75%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10%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13%</a:t>
                      </a:r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2013-2014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90%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78.1%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80%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11.9%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10%</a:t>
                      </a:r>
                      <a:endParaRPr lang="en-GB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2014-2015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90%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76.5%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91%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13.8%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-1% No Gap</a:t>
                      </a:r>
                      <a:endParaRPr lang="en-GB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522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46238"/>
            <a:ext cx="8229600" cy="1143000"/>
          </a:xfrm>
        </p:spPr>
        <p:txBody>
          <a:bodyPr/>
          <a:lstStyle/>
          <a:p>
            <a:r>
              <a:rPr lang="en-GB" sz="2400" b="1" dirty="0" smtClean="0"/>
              <a:t/>
            </a:r>
            <a:br>
              <a:rPr lang="en-GB" sz="2400" b="1" dirty="0" smtClean="0"/>
            </a:br>
            <a:r>
              <a:rPr lang="en-GB" sz="2400" b="1" dirty="0"/>
              <a:t/>
            </a:r>
            <a:br>
              <a:rPr lang="en-GB" sz="2400" b="1" dirty="0"/>
            </a:br>
            <a:r>
              <a:rPr lang="en-GB" sz="2400" b="1" dirty="0" smtClean="0"/>
              <a:t/>
            </a:r>
            <a:br>
              <a:rPr lang="en-GB" sz="2400" b="1" dirty="0" smtClean="0"/>
            </a:br>
            <a:r>
              <a:rPr lang="en-GB" sz="2400" b="1" dirty="0" err="1" smtClean="0"/>
              <a:t>Nat</a:t>
            </a:r>
            <a:r>
              <a:rPr lang="en-GB" sz="2400" b="1" dirty="0" err="1" smtClean="0">
                <a:solidFill>
                  <a:srgbClr val="FF0000"/>
                </a:solidFill>
              </a:rPr>
              <a:t>SI</a:t>
            </a:r>
            <a:r>
              <a:rPr lang="en-GB" sz="2400" b="1" dirty="0" err="1" smtClean="0"/>
              <a:t>P</a:t>
            </a:r>
            <a:r>
              <a:rPr lang="en-GB" sz="2400" b="1" dirty="0" smtClean="0"/>
              <a:t> </a:t>
            </a:r>
            <a:r>
              <a:rPr lang="en-GB" sz="2400" b="1" dirty="0"/>
              <a:t>Outcomes Benchmarking 2014-15 academic year </a:t>
            </a:r>
            <a:r>
              <a:rPr lang="en-GB" sz="2400" b="1" dirty="0" smtClean="0"/>
              <a:t>data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 smtClean="0"/>
              <a:t>     ** Cohort 3 YP with mild VI</a:t>
            </a:r>
            <a:endParaRPr lang="en-GB" sz="2400" dirty="0"/>
          </a:p>
        </p:txBody>
      </p:sp>
      <p:pic>
        <p:nvPicPr>
          <p:cNvPr id="9230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637" y="3333750"/>
            <a:ext cx="3057525" cy="2609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7884692"/>
              </p:ext>
            </p:extLst>
          </p:nvPr>
        </p:nvGraphicFramePr>
        <p:xfrm>
          <a:off x="1947862" y="4733925"/>
          <a:ext cx="1247775" cy="1209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8" name="Worksheet" r:id="rId6" imgW="1247792" imgH="1209609" progId="Excel.Sheet.12">
                  <p:embed/>
                </p:oleObj>
              </mc:Choice>
              <mc:Fallback>
                <p:oleObj name="Worksheet" r:id="rId6" imgW="1247792" imgH="1209609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947862" y="4733925"/>
                        <a:ext cx="1247775" cy="1209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92413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Key Stage  4 Contextual factors?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/>
              <a:t>Oxfordshire pupils with </a:t>
            </a:r>
            <a:r>
              <a:rPr lang="en-GB" sz="2400" b="1" dirty="0" smtClean="0"/>
              <a:t>School Support </a:t>
            </a:r>
            <a:r>
              <a:rPr lang="en-GB" sz="2400" dirty="0" smtClean="0"/>
              <a:t>continue to perform poorly against similar pupils elsewhere with only 15.3% achieving 5+GCSEs at A*-C </a:t>
            </a:r>
            <a:r>
              <a:rPr lang="en-GB" sz="2400" dirty="0" err="1" smtClean="0"/>
              <a:t>inc</a:t>
            </a:r>
            <a:r>
              <a:rPr lang="en-GB" sz="2400" dirty="0" smtClean="0"/>
              <a:t> English and maths compared with 23.5% nationally.</a:t>
            </a:r>
          </a:p>
          <a:p>
            <a:r>
              <a:rPr lang="en-GB" sz="2400" dirty="0" smtClean="0"/>
              <a:t>Oxfordshire is the lowest performing out of its statistical neighbour group</a:t>
            </a:r>
          </a:p>
          <a:p>
            <a:r>
              <a:rPr lang="en-GB" sz="2400" dirty="0" smtClean="0"/>
              <a:t>Nationally Oxfordshire is the 14</a:t>
            </a:r>
            <a:r>
              <a:rPr lang="en-GB" sz="2400" baseline="30000" dirty="0" smtClean="0"/>
              <a:t>th</a:t>
            </a:r>
            <a:r>
              <a:rPr lang="en-GB" sz="2400" dirty="0" smtClean="0"/>
              <a:t> lowest LA for this measure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78668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1855788"/>
            <a:ext cx="8229600" cy="1143000"/>
          </a:xfrm>
        </p:spPr>
        <p:txBody>
          <a:bodyPr/>
          <a:lstStyle/>
          <a:p>
            <a:r>
              <a:rPr lang="en-GB" sz="3600" dirty="0" smtClean="0"/>
              <a:t>Actions: CYP - low eligibility support level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54326"/>
            <a:ext cx="8229600" cy="3306763"/>
          </a:xfrm>
        </p:spPr>
        <p:txBody>
          <a:bodyPr/>
          <a:lstStyle/>
          <a:p>
            <a:pPr marL="0" lvl="0" indent="0">
              <a:buNone/>
            </a:pPr>
            <a:r>
              <a:rPr lang="en-GB" sz="2400" b="1" dirty="0" smtClean="0"/>
              <a:t>Training</a:t>
            </a:r>
          </a:p>
          <a:p>
            <a:r>
              <a:rPr lang="en-GB" sz="2400" dirty="0" smtClean="0"/>
              <a:t>Webinar </a:t>
            </a:r>
            <a:r>
              <a:rPr lang="en-GB" sz="2400" dirty="0"/>
              <a:t>Conference Ear Foundation               </a:t>
            </a:r>
            <a:r>
              <a:rPr lang="en-GB" sz="2400" dirty="0" smtClean="0"/>
              <a:t>04/02/16</a:t>
            </a:r>
          </a:p>
          <a:p>
            <a:pPr marL="0" indent="0">
              <a:buNone/>
            </a:pPr>
            <a:r>
              <a:rPr lang="en-GB" sz="2400" dirty="0" smtClean="0"/>
              <a:t>	(Mild Hearing Impairment)</a:t>
            </a:r>
          </a:p>
          <a:p>
            <a:r>
              <a:rPr lang="en-GB" sz="2400" dirty="0" smtClean="0"/>
              <a:t>Assertiveness training </a:t>
            </a:r>
          </a:p>
          <a:p>
            <a:pPr marL="0" indent="0">
              <a:buNone/>
            </a:pPr>
            <a:r>
              <a:rPr lang="en-GB" sz="2400" b="1" dirty="0" smtClean="0"/>
              <a:t>Changed the SENSS report</a:t>
            </a:r>
          </a:p>
          <a:p>
            <a:r>
              <a:rPr lang="en-GB" sz="2400" dirty="0" smtClean="0"/>
              <a:t>Greater accountability for school</a:t>
            </a:r>
          </a:p>
          <a:p>
            <a:r>
              <a:rPr lang="en-GB" sz="2400" dirty="0" smtClean="0"/>
              <a:t>More challenge</a:t>
            </a:r>
          </a:p>
          <a:p>
            <a:r>
              <a:rPr lang="en-GB" sz="2400" dirty="0" smtClean="0"/>
              <a:t>Review of Impact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1118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SENSS Report Headings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57450"/>
            <a:ext cx="8229600" cy="3306763"/>
          </a:xfrm>
        </p:spPr>
        <p:txBody>
          <a:bodyPr/>
          <a:lstStyle/>
          <a:p>
            <a:pPr marL="457200" indent="-457200">
              <a:buFont typeface="+mj-lt"/>
              <a:buAutoNum type="alphaUcPeriod"/>
            </a:pPr>
            <a:r>
              <a:rPr lang="en-GB" sz="2400" dirty="0" smtClean="0"/>
              <a:t>Details of visit</a:t>
            </a:r>
          </a:p>
          <a:p>
            <a:pPr marL="457200" indent="-457200">
              <a:buFont typeface="+mj-lt"/>
              <a:buAutoNum type="alphaUcPeriod"/>
            </a:pPr>
            <a:r>
              <a:rPr lang="en-GB" sz="2400" dirty="0" smtClean="0"/>
              <a:t>Strengths</a:t>
            </a:r>
          </a:p>
          <a:p>
            <a:pPr marL="457200" indent="-457200">
              <a:buFont typeface="+mj-lt"/>
              <a:buAutoNum type="alphaUcPeriod"/>
            </a:pPr>
            <a:r>
              <a:rPr lang="en-GB" sz="2400" dirty="0" smtClean="0"/>
              <a:t>Impact </a:t>
            </a:r>
            <a:r>
              <a:rPr lang="en-GB" sz="2400" dirty="0"/>
              <a:t>of strategies recommended at last </a:t>
            </a:r>
            <a:r>
              <a:rPr lang="en-GB" sz="2400" dirty="0" smtClean="0"/>
              <a:t>visit </a:t>
            </a:r>
          </a:p>
          <a:p>
            <a:pPr marL="0" indent="0">
              <a:buNone/>
            </a:pPr>
            <a:r>
              <a:rPr lang="en-GB" sz="2400" dirty="0" smtClean="0"/>
              <a:t>       Current Issues  </a:t>
            </a:r>
            <a:r>
              <a:rPr lang="en-GB" sz="2400" dirty="0"/>
              <a:t>/ Concerns  / </a:t>
            </a:r>
            <a:r>
              <a:rPr lang="en-GB" sz="2400" dirty="0" smtClean="0"/>
              <a:t>Challenges</a:t>
            </a:r>
          </a:p>
          <a:p>
            <a:pPr marL="0" indent="0">
              <a:buNone/>
            </a:pPr>
            <a:r>
              <a:rPr lang="en-GB" sz="2400" dirty="0"/>
              <a:t> </a:t>
            </a:r>
            <a:r>
              <a:rPr lang="en-GB" sz="2400" dirty="0" smtClean="0"/>
              <a:t>      Suggested strategies and recommendations </a:t>
            </a:r>
          </a:p>
          <a:p>
            <a:pPr marL="0" indent="0">
              <a:buNone/>
            </a:pPr>
            <a:r>
              <a:rPr lang="en-GB" sz="2400" dirty="0"/>
              <a:t> </a:t>
            </a:r>
            <a:r>
              <a:rPr lang="en-GB" sz="2400" dirty="0" smtClean="0"/>
              <a:t>      Outcomes desired</a:t>
            </a:r>
          </a:p>
          <a:p>
            <a:pPr marL="457200" indent="-457200">
              <a:buAutoNum type="alphaUcPeriod" startAt="4"/>
            </a:pPr>
            <a:r>
              <a:rPr lang="en-GB" sz="2400" dirty="0" smtClean="0"/>
              <a:t>Any </a:t>
            </a:r>
            <a:r>
              <a:rPr lang="en-GB" sz="2400" dirty="0"/>
              <a:t>other key information shared at the </a:t>
            </a:r>
            <a:r>
              <a:rPr lang="en-GB" sz="2400" dirty="0" smtClean="0"/>
              <a:t>visit</a:t>
            </a:r>
          </a:p>
          <a:p>
            <a:pPr marL="457200" indent="-457200">
              <a:buAutoNum type="alphaUcPeriod" startAt="4"/>
            </a:pPr>
            <a:r>
              <a:rPr lang="en-GB" sz="2400" dirty="0" smtClean="0"/>
              <a:t>Suggested </a:t>
            </a:r>
            <a:r>
              <a:rPr lang="en-GB" sz="2400" dirty="0"/>
              <a:t>‘whole school’ strategies for supporting pupils with visual impairment</a:t>
            </a:r>
          </a:p>
        </p:txBody>
      </p:sp>
    </p:spTree>
    <p:extLst>
      <p:ext uri="{BB962C8B-B14F-4D97-AF65-F5344CB8AC3E}">
        <p14:creationId xmlns:p14="http://schemas.microsoft.com/office/powerpoint/2010/main" val="3351826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71750"/>
            <a:ext cx="8229600" cy="3306763"/>
          </a:xfrm>
        </p:spPr>
        <p:txBody>
          <a:bodyPr/>
          <a:lstStyle/>
          <a:p>
            <a:pPr marL="0" lvl="0" indent="0">
              <a:buNone/>
            </a:pPr>
            <a:r>
              <a:rPr lang="en-GB" sz="2400" b="1" dirty="0"/>
              <a:t>Details of Visit </a:t>
            </a:r>
            <a:r>
              <a:rPr lang="en-GB" sz="2400" b="1" dirty="0" smtClean="0"/>
              <a:t>(02/07/2015):</a:t>
            </a:r>
            <a:endParaRPr lang="en-GB" sz="2400" dirty="0"/>
          </a:p>
          <a:p>
            <a:pPr marL="0" indent="0">
              <a:buNone/>
            </a:pPr>
            <a:r>
              <a:rPr lang="en-GB" sz="2400" dirty="0" smtClean="0"/>
              <a:t>‘………  unfortunately </a:t>
            </a:r>
            <a:r>
              <a:rPr lang="en-GB" sz="2400" dirty="0"/>
              <a:t>in science, only about half the sheets are enlarged. Currently the enlargements of sheets are mostly on A3. This is not ideal as it means that M</a:t>
            </a:r>
            <a:r>
              <a:rPr lang="en-GB" sz="2400" dirty="0" smtClean="0"/>
              <a:t> </a:t>
            </a:r>
            <a:r>
              <a:rPr lang="en-GB" sz="2400" dirty="0"/>
              <a:t>will need to look more to the left and right as the paper is broader. Looking more to the left and right will make M</a:t>
            </a:r>
            <a:r>
              <a:rPr lang="en-GB" sz="2400" dirty="0" smtClean="0"/>
              <a:t>’s </a:t>
            </a:r>
            <a:r>
              <a:rPr lang="en-GB" sz="2400" dirty="0"/>
              <a:t>eyes wobble more and this will make his vision less clear. Enlargement really needs to be on a standard page</a:t>
            </a:r>
            <a:r>
              <a:rPr lang="en-GB" sz="2400" dirty="0" smtClean="0"/>
              <a:t>.’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5995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17738"/>
            <a:ext cx="8229600" cy="1143000"/>
          </a:xfrm>
        </p:spPr>
        <p:txBody>
          <a:bodyPr/>
          <a:lstStyle/>
          <a:p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95600"/>
            <a:ext cx="8229600" cy="3306763"/>
          </a:xfrm>
        </p:spPr>
        <p:txBody>
          <a:bodyPr/>
          <a:lstStyle/>
          <a:p>
            <a:pPr marL="0" lvl="0" indent="0">
              <a:buNone/>
            </a:pPr>
            <a:r>
              <a:rPr lang="en-GB" sz="2400" b="1" dirty="0" smtClean="0"/>
              <a:t>Details of Visit (12/11/2015):</a:t>
            </a:r>
          </a:p>
          <a:p>
            <a:pPr marL="0" indent="0">
              <a:buNone/>
            </a:pPr>
            <a:r>
              <a:rPr lang="en-GB" sz="2400" dirty="0" smtClean="0"/>
              <a:t>‘I </a:t>
            </a:r>
            <a:r>
              <a:rPr lang="en-GB" sz="2400" dirty="0"/>
              <a:t>observed </a:t>
            </a:r>
            <a:r>
              <a:rPr lang="en-GB" sz="2400" dirty="0" smtClean="0"/>
              <a:t>M </a:t>
            </a:r>
            <a:r>
              <a:rPr lang="en-GB" sz="2400" dirty="0"/>
              <a:t>in a Science lesson I then met with </a:t>
            </a:r>
            <a:r>
              <a:rPr lang="en-GB" sz="2400" dirty="0" smtClean="0"/>
              <a:t>M and Neelam </a:t>
            </a:r>
            <a:r>
              <a:rPr lang="en-GB" sz="2400" dirty="0"/>
              <a:t>and looked at some of </a:t>
            </a:r>
            <a:r>
              <a:rPr lang="en-GB" sz="2400" dirty="0" smtClean="0"/>
              <a:t>M’s </a:t>
            </a:r>
            <a:r>
              <a:rPr lang="en-GB" sz="2400" dirty="0"/>
              <a:t>books. Observations are as follows:</a:t>
            </a:r>
          </a:p>
          <a:p>
            <a:pPr marL="0" lvl="0" indent="0">
              <a:buNone/>
            </a:pPr>
            <a:r>
              <a:rPr lang="en-GB" sz="2400" dirty="0"/>
              <a:t>A large number of the sheets in </a:t>
            </a:r>
            <a:r>
              <a:rPr lang="en-GB" sz="2400" dirty="0" smtClean="0"/>
              <a:t>M’s </a:t>
            </a:r>
            <a:r>
              <a:rPr lang="en-GB" sz="2400" dirty="0"/>
              <a:t>science book are enlarged to the appropriate size. This is </a:t>
            </a:r>
            <a:r>
              <a:rPr lang="en-GB" sz="2400" dirty="0" smtClean="0"/>
              <a:t>a significant </a:t>
            </a:r>
            <a:r>
              <a:rPr lang="en-GB" sz="2400" dirty="0"/>
              <a:t>improvement on my last visit to a science lesson. </a:t>
            </a:r>
            <a:r>
              <a:rPr lang="en-GB" sz="2400" dirty="0" smtClean="0"/>
              <a:t>M was </a:t>
            </a:r>
            <a:r>
              <a:rPr lang="en-GB" sz="2400" dirty="0"/>
              <a:t>given an electronic copy of the teacher’s </a:t>
            </a:r>
            <a:r>
              <a:rPr lang="en-GB" sz="2400" dirty="0" err="1"/>
              <a:t>Powerpoint</a:t>
            </a:r>
            <a:r>
              <a:rPr lang="en-GB" sz="2400" dirty="0"/>
              <a:t> which was very </a:t>
            </a:r>
            <a:r>
              <a:rPr lang="en-GB" sz="2400" dirty="0" smtClean="0"/>
              <a:t>helpful.’</a:t>
            </a:r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08765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324100"/>
            <a:ext cx="8229600" cy="1143000"/>
          </a:xfrm>
        </p:spPr>
        <p:txBody>
          <a:bodyPr/>
          <a:lstStyle/>
          <a:p>
            <a:r>
              <a:rPr lang="en-GB" sz="2800" dirty="0" smtClean="0"/>
              <a:t/>
            </a:r>
            <a:br>
              <a:rPr lang="en-GB" sz="2800" dirty="0" smtClean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86050"/>
            <a:ext cx="8229600" cy="2887663"/>
          </a:xfrm>
          <a:ln>
            <a:noFill/>
          </a:ln>
        </p:spPr>
        <p:txBody>
          <a:bodyPr/>
          <a:lstStyle/>
          <a:p>
            <a:pPr marL="0" indent="0">
              <a:buNone/>
            </a:pPr>
            <a:r>
              <a:rPr lang="en-GB" sz="2400" b="1" dirty="0" smtClean="0"/>
              <a:t>(12/11/2015) cont.</a:t>
            </a:r>
          </a:p>
          <a:p>
            <a:pPr marL="0" indent="0">
              <a:buNone/>
            </a:pPr>
            <a:r>
              <a:rPr lang="en-GB" sz="2400" b="1" dirty="0" smtClean="0"/>
              <a:t>Impact </a:t>
            </a:r>
            <a:r>
              <a:rPr lang="en-GB" sz="2400" b="1" dirty="0"/>
              <a:t>of strategies recommended at last visit: </a:t>
            </a:r>
            <a:r>
              <a:rPr lang="en-GB" sz="2400" dirty="0"/>
              <a:t> </a:t>
            </a:r>
          </a:p>
          <a:p>
            <a:pPr marL="0" indent="0">
              <a:buNone/>
            </a:pPr>
            <a:r>
              <a:rPr lang="en-GB" sz="2400" dirty="0" smtClean="0"/>
              <a:t>‘There </a:t>
            </a:r>
            <a:r>
              <a:rPr lang="en-GB" sz="2400" dirty="0"/>
              <a:t>has been a significant improvement in provision of appropriate materials for </a:t>
            </a:r>
            <a:r>
              <a:rPr lang="en-GB" sz="2400" dirty="0" smtClean="0"/>
              <a:t>M </a:t>
            </a:r>
            <a:r>
              <a:rPr lang="en-GB" sz="2400" dirty="0"/>
              <a:t>in Science. Other subject teachers are enlarging materials but not always on A4. </a:t>
            </a:r>
            <a:r>
              <a:rPr lang="en-GB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When I return in term three I’ll want particularly to check provision in History</a:t>
            </a:r>
            <a:r>
              <a:rPr lang="en-GB" sz="2400" dirty="0" smtClean="0"/>
              <a:t>.’ </a:t>
            </a:r>
            <a:endParaRPr lang="en-GB" sz="2400" b="1" dirty="0" smtClean="0"/>
          </a:p>
          <a:p>
            <a:pPr marL="0" indent="0">
              <a:buNone/>
            </a:pPr>
            <a:r>
              <a:rPr lang="en-GB" sz="2400" b="1" dirty="0" smtClean="0"/>
              <a:t>Outcome Desired</a:t>
            </a:r>
          </a:p>
          <a:p>
            <a:pPr marL="0" indent="0">
              <a:buNone/>
            </a:pPr>
            <a:r>
              <a:rPr lang="en-GB" sz="2400" dirty="0" smtClean="0"/>
              <a:t>“M  </a:t>
            </a:r>
            <a:r>
              <a:rPr lang="en-GB" sz="2400" dirty="0"/>
              <a:t>to access all print to be read using near vision</a:t>
            </a:r>
            <a:r>
              <a:rPr lang="en-GB" sz="2400" dirty="0" smtClean="0"/>
              <a:t>.</a:t>
            </a:r>
            <a:r>
              <a:rPr lang="en-GB" sz="2400" dirty="0"/>
              <a:t> </a:t>
            </a:r>
            <a:r>
              <a:rPr lang="en-GB" sz="2400" dirty="0" smtClean="0"/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val="76068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46338"/>
            <a:ext cx="8229600" cy="1143000"/>
          </a:xfrm>
        </p:spPr>
        <p:txBody>
          <a:bodyPr/>
          <a:lstStyle/>
          <a:p>
            <a:r>
              <a:rPr lang="en-GB" sz="3600" dirty="0" smtClean="0"/>
              <a:t>Other examples of link between issues and actions as evidenced through SIP and Performance Management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905250"/>
            <a:ext cx="8229600" cy="3306763"/>
          </a:xfrm>
        </p:spPr>
        <p:txBody>
          <a:bodyPr/>
          <a:lstStyle/>
          <a:p>
            <a:r>
              <a:rPr lang="en-GB" sz="2400" dirty="0" smtClean="0"/>
              <a:t>Wider outcome tracking – developing pupil autonomy</a:t>
            </a:r>
          </a:p>
          <a:p>
            <a:r>
              <a:rPr lang="en-GB" sz="2400" dirty="0" smtClean="0"/>
              <a:t>Provision of Braille workshops for parents</a:t>
            </a:r>
          </a:p>
          <a:p>
            <a:r>
              <a:rPr lang="en-GB" sz="2400" dirty="0" smtClean="0"/>
              <a:t>Development of Intervention Log pro-forma </a:t>
            </a:r>
          </a:p>
          <a:p>
            <a:r>
              <a:rPr lang="en-GB" sz="2400" dirty="0" smtClean="0"/>
              <a:t>Use of Case studies – pro-forma for individual and cohort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765812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b="1" dirty="0" smtClean="0"/>
              <a:t>         I can </a:t>
            </a:r>
            <a:r>
              <a:rPr lang="en-GB" sz="2400" b="1" dirty="0"/>
              <a:t>get on with work on my </a:t>
            </a:r>
            <a:r>
              <a:rPr lang="en-GB" sz="2400" b="1" dirty="0" smtClean="0"/>
              <a:t>own</a:t>
            </a:r>
          </a:p>
          <a:p>
            <a:pPr marL="0" indent="0">
              <a:buNone/>
            </a:pPr>
            <a:r>
              <a:rPr lang="en-GB" sz="2400" b="1" dirty="0" smtClean="0"/>
              <a:t>         My </a:t>
            </a:r>
            <a:r>
              <a:rPr lang="en-GB" sz="2400" b="1" dirty="0"/>
              <a:t>teachers understand what I need and do things to </a:t>
            </a:r>
            <a:r>
              <a:rPr lang="en-GB" sz="2400" b="1" dirty="0" smtClean="0"/>
              <a:t>help</a:t>
            </a:r>
          </a:p>
          <a:p>
            <a:pPr marL="0" indent="0">
              <a:buNone/>
            </a:pPr>
            <a:r>
              <a:rPr lang="en-GB" sz="2400" b="1" dirty="0" smtClean="0"/>
              <a:t>         I </a:t>
            </a:r>
            <a:r>
              <a:rPr lang="en-GB" sz="2400" b="1" dirty="0"/>
              <a:t>enjoy break and lunchtimes</a:t>
            </a:r>
            <a:endParaRPr lang="en-GB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3726" y="1765300"/>
            <a:ext cx="4530900" cy="1023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898" y="1646238"/>
            <a:ext cx="699814" cy="1023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13097465"/>
              </p:ext>
            </p:extLst>
          </p:nvPr>
        </p:nvGraphicFramePr>
        <p:xfrm>
          <a:off x="1169988" y="4262439"/>
          <a:ext cx="6624638" cy="1949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7" name="Document" r:id="rId7" imgW="6624342" imgH="1949648" progId="Word.Document.12">
                  <p:embed/>
                </p:oleObj>
              </mc:Choice>
              <mc:Fallback>
                <p:oleObj name="Document" r:id="rId7" imgW="6624342" imgH="194964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169988" y="4262439"/>
                        <a:ext cx="6624638" cy="19494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60867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Readiness to Learn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5535455"/>
              </p:ext>
            </p:extLst>
          </p:nvPr>
        </p:nvGraphicFramePr>
        <p:xfrm>
          <a:off x="1609336" y="2476499"/>
          <a:ext cx="5925328" cy="330676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4006146"/>
                <a:gridCol w="959591"/>
                <a:gridCol w="959591"/>
              </a:tblGrid>
              <a:tr h="6781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Please use one of the following descriptors: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Always (10) Most of the time (7)  Sometimes (4)  Never (0)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/>
                        <a:ea typeface="Calibri"/>
                      </a:endParaRPr>
                    </a:p>
                  </a:txBody>
                  <a:tcPr marL="63580" marR="63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Date: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(Term 1/2)</a:t>
                      </a:r>
                      <a:endParaRPr lang="en-GB" sz="1100">
                        <a:effectLst/>
                        <a:latin typeface="Arial"/>
                        <a:ea typeface="Calibri"/>
                      </a:endParaRPr>
                    </a:p>
                  </a:txBody>
                  <a:tcPr marL="63580" marR="63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Date: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(Term 5/6)</a:t>
                      </a:r>
                      <a:endParaRPr lang="en-GB" sz="1100">
                        <a:effectLst/>
                        <a:latin typeface="Arial"/>
                        <a:ea typeface="Calibri"/>
                      </a:endParaRPr>
                    </a:p>
                  </a:txBody>
                  <a:tcPr marL="63580" marR="63580" marT="0" marB="0" anchor="ctr"/>
                </a:tc>
              </a:tr>
              <a:tr h="5257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S/he is engaged in lessons  (listens, co-operates, attempts set tasks, joins in group activities)</a:t>
                      </a:r>
                      <a:endParaRPr lang="en-GB" sz="1100">
                        <a:effectLst/>
                        <a:latin typeface="Arial"/>
                        <a:ea typeface="Calibri"/>
                      </a:endParaRPr>
                    </a:p>
                  </a:txBody>
                  <a:tcPr marL="63580" marR="63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63580" marR="63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/>
                        <a:ea typeface="Calibri"/>
                      </a:endParaRPr>
                    </a:p>
                  </a:txBody>
                  <a:tcPr marL="63580" marR="63580" marT="0" marB="0" anchor="ctr"/>
                </a:tc>
              </a:tr>
              <a:tr h="5257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S/he is independent in school (self-care, ability to organise belongings etc)</a:t>
                      </a:r>
                      <a:endParaRPr lang="en-GB" sz="1100">
                        <a:effectLst/>
                        <a:latin typeface="Arial"/>
                        <a:ea typeface="Calibri"/>
                      </a:endParaRPr>
                    </a:p>
                  </a:txBody>
                  <a:tcPr marL="63580" marR="63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/>
                        <a:ea typeface="Calibri"/>
                      </a:endParaRPr>
                    </a:p>
                  </a:txBody>
                  <a:tcPr marL="63580" marR="63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/>
                        <a:ea typeface="Calibri"/>
                      </a:endParaRPr>
                    </a:p>
                  </a:txBody>
                  <a:tcPr marL="63580" marR="63580" marT="0" marB="0" anchor="ctr"/>
                </a:tc>
              </a:tr>
              <a:tr h="5257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S/he can work independently.</a:t>
                      </a:r>
                      <a:endParaRPr lang="en-GB" sz="1100">
                        <a:effectLst/>
                        <a:latin typeface="Arial"/>
                        <a:ea typeface="Calibri"/>
                      </a:endParaRPr>
                    </a:p>
                  </a:txBody>
                  <a:tcPr marL="63580" marR="63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/>
                        <a:ea typeface="Calibri"/>
                      </a:endParaRPr>
                    </a:p>
                  </a:txBody>
                  <a:tcPr marL="63580" marR="63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/>
                        <a:ea typeface="Calibri"/>
                      </a:endParaRPr>
                    </a:p>
                  </a:txBody>
                  <a:tcPr marL="63580" marR="63580" marT="0" marB="0" anchor="ctr"/>
                </a:tc>
              </a:tr>
              <a:tr h="5257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S/he is confident to participate in classroom activities</a:t>
                      </a:r>
                      <a:endParaRPr lang="en-GB" sz="1100">
                        <a:effectLst/>
                        <a:latin typeface="Arial"/>
                        <a:ea typeface="Calibri"/>
                      </a:endParaRPr>
                    </a:p>
                  </a:txBody>
                  <a:tcPr marL="63580" marR="63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/>
                        <a:ea typeface="Calibri"/>
                      </a:endParaRPr>
                    </a:p>
                  </a:txBody>
                  <a:tcPr marL="63580" marR="63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/>
                        <a:ea typeface="Calibri"/>
                      </a:endParaRPr>
                    </a:p>
                  </a:txBody>
                  <a:tcPr marL="63580" marR="63580" marT="0" marB="0" anchor="ctr"/>
                </a:tc>
              </a:tr>
              <a:tr h="5257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S/he is confident to participate in the wider social life of the school</a:t>
                      </a:r>
                      <a:endParaRPr lang="en-GB" sz="1100">
                        <a:effectLst/>
                        <a:latin typeface="Arial"/>
                        <a:ea typeface="Calibri"/>
                      </a:endParaRPr>
                    </a:p>
                  </a:txBody>
                  <a:tcPr marL="63580" marR="63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/>
                        <a:ea typeface="Calibri"/>
                      </a:endParaRPr>
                    </a:p>
                  </a:txBody>
                  <a:tcPr marL="63580" marR="63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63580" marR="63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0867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774" y="1779588"/>
            <a:ext cx="8229600" cy="1143000"/>
          </a:xfrm>
        </p:spPr>
        <p:txBody>
          <a:bodyPr/>
          <a:lstStyle/>
          <a:p>
            <a:r>
              <a:rPr lang="en-GB" sz="3600" dirty="0" smtClean="0"/>
              <a:t>Wider Outcomes</a:t>
            </a:r>
            <a:endParaRPr lang="en-GB" sz="36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781174" y="3626263"/>
          <a:ext cx="5581651" cy="16930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70047"/>
                <a:gridCol w="870047"/>
                <a:gridCol w="870047"/>
                <a:gridCol w="1095615"/>
                <a:gridCol w="1095615"/>
                <a:gridCol w="780280"/>
              </a:tblGrid>
              <a:tr h="200025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SENSS collated data  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 anchor="b"/>
                </a:tc>
              </a:tr>
              <a:tr h="200025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Team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1545590" algn="l"/>
                        </a:tabLst>
                      </a:pPr>
                      <a:r>
                        <a:rPr lang="en-GB" sz="1100">
                          <a:effectLst/>
                        </a:rPr>
                        <a:t>Readiness to Learn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How's it Going?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0002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Average % score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Average % score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% Change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Date completed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% score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 anchor="ctr"/>
                </a:tc>
              </a:tr>
              <a:tr h="27876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Term 1/2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Term 5/6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143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HI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74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80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6%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Term 1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84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 anchor="ctr"/>
                </a:tc>
              </a:tr>
              <a:tr h="3143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VI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62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69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7%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>
                          <a:effectLst/>
                        </a:rPr>
                        <a:t>Term 1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100" dirty="0">
                          <a:effectLst/>
                        </a:rPr>
                        <a:t>84</a:t>
                      </a:r>
                      <a:endParaRPr lang="en-GB" sz="12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200274" y="2777223"/>
            <a:ext cx="245772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tabLst>
                <a:tab pos="15462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>
              <a:tabLst>
                <a:tab pos="15462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>
              <a:tabLst>
                <a:tab pos="15462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>
              <a:tabLst>
                <a:tab pos="15462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>
              <a:tabLst>
                <a:tab pos="15462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15462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15462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15462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15462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546225" algn="l"/>
              </a:tabLst>
            </a:pPr>
            <a:r>
              <a:rPr kumimoji="0" lang="en-GB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Readiness to Learn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546225" algn="l"/>
              </a:tabLst>
            </a:pPr>
            <a:r>
              <a:rPr kumimoji="0" lang="en-GB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How’s it Going?</a:t>
            </a:r>
            <a:r>
              <a:rPr kumimoji="0" lang="en-GB" altLang="en-US" sz="1800" b="1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4791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32038"/>
            <a:ext cx="8229600" cy="1143000"/>
          </a:xfrm>
        </p:spPr>
        <p:txBody>
          <a:bodyPr/>
          <a:lstStyle/>
          <a:p>
            <a:r>
              <a:rPr lang="en-GB" sz="3600" dirty="0" smtClean="0"/>
              <a:t>Intervention Logs: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3303587"/>
            <a:ext cx="8229600" cy="3306763"/>
          </a:xfrm>
        </p:spPr>
        <p:txBody>
          <a:bodyPr/>
          <a:lstStyle/>
          <a:p>
            <a:r>
              <a:rPr lang="en-GB" sz="2400" dirty="0" smtClean="0"/>
              <a:t>Evidence the ‘Assess, Plan, Do, Review’ Cycle</a:t>
            </a:r>
          </a:p>
          <a:p>
            <a:r>
              <a:rPr lang="en-GB" sz="2400" dirty="0" smtClean="0"/>
              <a:t>Set priorities for intervention linked to the EHCP or personalised plan</a:t>
            </a:r>
          </a:p>
          <a:p>
            <a:r>
              <a:rPr lang="en-GB" sz="2400" dirty="0" smtClean="0"/>
              <a:t>Meet requirements of the new assessment system </a:t>
            </a:r>
          </a:p>
          <a:p>
            <a:r>
              <a:rPr lang="en-GB" sz="2400" dirty="0" smtClean="0"/>
              <a:t>Log specialist assessment</a:t>
            </a:r>
          </a:p>
          <a:p>
            <a:r>
              <a:rPr lang="en-GB" sz="2400" dirty="0" smtClean="0"/>
              <a:t>Summarise progress and longitudinal data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37554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VI assessment summary - Intervention Log</a:t>
            </a:r>
            <a:endParaRPr lang="en-GB" sz="3600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91" y="2819400"/>
            <a:ext cx="7555017" cy="3306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9766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Example: HI individual pupil progress</a:t>
            </a:r>
            <a:endParaRPr lang="en-GB" sz="3600" dirty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57200" y="54752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0176043"/>
              </p:ext>
            </p:extLst>
          </p:nvPr>
        </p:nvGraphicFramePr>
        <p:xfrm>
          <a:off x="1711007" y="4603591"/>
          <a:ext cx="5721985" cy="6705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30020"/>
                <a:gridCol w="1430655"/>
                <a:gridCol w="1430655"/>
                <a:gridCol w="1430655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 dirty="0">
                          <a:effectLst/>
                        </a:rPr>
                        <a:t>Academic</a:t>
                      </a:r>
                      <a:endParaRPr lang="en-GB" sz="12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KS2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KS3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Level gain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Maths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4c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6a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2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English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2a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5c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3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 dirty="0">
                          <a:effectLst/>
                        </a:rPr>
                        <a:t>Science</a:t>
                      </a:r>
                      <a:endParaRPr lang="en-GB" sz="12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3b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5a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 dirty="0">
                          <a:effectLst/>
                        </a:rPr>
                        <a:t>2</a:t>
                      </a:r>
                      <a:endParaRPr lang="en-GB" sz="12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10" name="Content Placeholder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3844178"/>
              </p:ext>
            </p:extLst>
          </p:nvPr>
        </p:nvGraphicFramePr>
        <p:xfrm>
          <a:off x="1711007" y="3067050"/>
          <a:ext cx="5721985" cy="10058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06905"/>
                <a:gridCol w="1907540"/>
                <a:gridCol w="1907540"/>
              </a:tblGrid>
              <a:tr h="1449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Language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March 2012 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March 2015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Receptive vocabulary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4yr 8m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10yr 2m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Receptive grammar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5yr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11+yr (above test ceiling)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Expressive grammar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4yr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8+yr (above test ceiling)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Spelling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7yr 3m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11yr 5m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Reading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7yr 5m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10yr</a:t>
                      </a:r>
                      <a:endParaRPr lang="en-GB" sz="12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1711007" y="5563156"/>
            <a:ext cx="39251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How’s it </a:t>
            </a:r>
            <a:r>
              <a:rPr lang="en-GB" dirty="0" smtClean="0"/>
              <a:t>going?  </a:t>
            </a:r>
            <a:r>
              <a:rPr lang="en-GB" dirty="0"/>
              <a:t>questionnaire - 97%</a:t>
            </a:r>
          </a:p>
        </p:txBody>
      </p:sp>
    </p:spTree>
    <p:extLst>
      <p:ext uri="{BB962C8B-B14F-4D97-AF65-F5344CB8AC3E}">
        <p14:creationId xmlns:p14="http://schemas.microsoft.com/office/powerpoint/2010/main" val="2876622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63776"/>
            <a:ext cx="8229600" cy="1143000"/>
          </a:xfrm>
        </p:spPr>
        <p:txBody>
          <a:bodyPr/>
          <a:lstStyle/>
          <a:p>
            <a:r>
              <a:rPr lang="en-GB" sz="3600" dirty="0" smtClean="0"/>
              <a:t>Case Studies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170238"/>
            <a:ext cx="8229600" cy="3306763"/>
          </a:xfrm>
        </p:spPr>
        <p:txBody>
          <a:bodyPr/>
          <a:lstStyle/>
          <a:p>
            <a:pPr marL="0" indent="0">
              <a:buNone/>
            </a:pPr>
            <a:r>
              <a:rPr lang="en-GB" sz="2400" b="1" dirty="0"/>
              <a:t>Intended Outcomes</a:t>
            </a: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To </a:t>
            </a:r>
            <a:r>
              <a:rPr lang="en-GB" sz="2400" dirty="0"/>
              <a:t>enable </a:t>
            </a:r>
            <a:r>
              <a:rPr lang="en-GB" sz="2400" dirty="0" smtClean="0"/>
              <a:t>S </a:t>
            </a:r>
            <a:r>
              <a:rPr lang="en-GB" sz="2400" dirty="0"/>
              <a:t>to take part in extra-curricular activities to support social and emotional development; to understand how her deafness impacts on her </a:t>
            </a:r>
            <a:r>
              <a:rPr lang="en-GB" sz="2400" dirty="0" smtClean="0"/>
              <a:t>life</a:t>
            </a:r>
            <a:endParaRPr lang="en-GB" sz="2400" b="1" dirty="0" smtClean="0"/>
          </a:p>
          <a:p>
            <a:pPr marL="0" indent="0">
              <a:buNone/>
            </a:pPr>
            <a:r>
              <a:rPr lang="en-GB" sz="2400" b="1" dirty="0" smtClean="0"/>
              <a:t>Team involved</a:t>
            </a:r>
            <a:r>
              <a:rPr lang="en-GB" sz="2400" i="1" dirty="0"/>
              <a:t> </a:t>
            </a:r>
            <a:endParaRPr lang="en-GB" sz="2400" i="1" dirty="0" smtClean="0"/>
          </a:p>
          <a:p>
            <a:pPr marL="0" indent="0">
              <a:buNone/>
            </a:pPr>
            <a:r>
              <a:rPr lang="en-GB" sz="2400" dirty="0" smtClean="0"/>
              <a:t>S, Parents</a:t>
            </a:r>
            <a:r>
              <a:rPr lang="en-GB" sz="2400" dirty="0"/>
              <a:t>, TOD, CSWs, subject teachers, SLT, CI team</a:t>
            </a:r>
          </a:p>
        </p:txBody>
      </p:sp>
    </p:spTree>
    <p:extLst>
      <p:ext uri="{BB962C8B-B14F-4D97-AF65-F5344CB8AC3E}">
        <p14:creationId xmlns:p14="http://schemas.microsoft.com/office/powerpoint/2010/main" val="2160867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/>
            </a:r>
            <a:br>
              <a:rPr lang="en-GB" sz="3600" dirty="0"/>
            </a:br>
            <a:r>
              <a:rPr lang="en-GB" sz="3600" dirty="0" smtClean="0"/>
              <a:t>Social </a:t>
            </a:r>
            <a:r>
              <a:rPr lang="en-GB" sz="3600" dirty="0"/>
              <a:t>emotional and mental health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 smtClean="0"/>
              <a:t>S is </a:t>
            </a:r>
            <a:r>
              <a:rPr lang="en-GB" sz="2400" dirty="0"/>
              <a:t>now in Year 10 and has started her GCSE courses. She is having to adapt to the high demand of her GCSE subjects and achieve a balance with her extra-curricular activities. </a:t>
            </a:r>
            <a:r>
              <a:rPr lang="en-GB" sz="2400" dirty="0" smtClean="0"/>
              <a:t>S </a:t>
            </a:r>
            <a:r>
              <a:rPr lang="en-GB" sz="2400" dirty="0"/>
              <a:t>has been taking part in an after-school drama club to prepare for the Shakespeare Schools Festival and has started preparing for Duke of Edinburgh Bronze </a:t>
            </a:r>
            <a:r>
              <a:rPr lang="en-GB" sz="2400" dirty="0" smtClean="0"/>
              <a:t>Award…….. S needs </a:t>
            </a:r>
            <a:r>
              <a:rPr lang="en-GB" sz="2400" dirty="0"/>
              <a:t>time to discuss and explore her own deafness and how this impacts her life and identity. This is an intervention priority. (see Intervention log, Priority  4)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7505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5950"/>
            <a:ext cx="8229600" cy="1143000"/>
          </a:xfrm>
        </p:spPr>
        <p:txBody>
          <a:bodyPr/>
          <a:lstStyle/>
          <a:p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 smtClean="0"/>
              <a:t>Strategy / Provision over time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28950"/>
            <a:ext cx="8229600" cy="3306763"/>
          </a:xfrm>
        </p:spPr>
        <p:txBody>
          <a:bodyPr/>
          <a:lstStyle/>
          <a:p>
            <a:pPr marL="0" lvl="0" indent="0">
              <a:buNone/>
            </a:pPr>
            <a:r>
              <a:rPr lang="en-GB" sz="2400" dirty="0" smtClean="0"/>
              <a:t>Intervention </a:t>
            </a:r>
            <a:r>
              <a:rPr lang="en-GB" sz="2400" dirty="0"/>
              <a:t>relating to priority area 4 : PSHE/Personal Deaf/Hearing awareness. Fortnightly base session using Think Right, Feel Good, NDCS Buzz resources and  Personal Understanding of Deafness (PUD) toolkit to consider the following topics: Personal Deaf identity; Audiology - trouble shooting, </a:t>
            </a:r>
            <a:r>
              <a:rPr lang="en-GB" sz="2400" dirty="0" smtClean="0"/>
              <a:t>Equipment ………….. ; </a:t>
            </a:r>
            <a:r>
              <a:rPr lang="en-GB" sz="2400" dirty="0"/>
              <a:t>Blogs and websites; Moving on to adult services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4644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79538"/>
            <a:ext cx="8229600" cy="2201862"/>
          </a:xfrm>
        </p:spPr>
        <p:txBody>
          <a:bodyPr/>
          <a:lstStyle/>
          <a:p>
            <a:pPr algn="l"/>
            <a:r>
              <a:rPr lang="en-GB" dirty="0" smtClean="0"/>
              <a:t>                         </a:t>
            </a:r>
            <a:br>
              <a:rPr lang="en-GB" dirty="0" smtClean="0"/>
            </a:br>
            <a:r>
              <a:rPr lang="en-GB" dirty="0" smtClean="0"/>
              <a:t>    </a:t>
            </a:r>
            <a:r>
              <a:rPr lang="en-GB" sz="3600" dirty="0" smtClean="0"/>
              <a:t> Impact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> </a:t>
            </a:r>
            <a:r>
              <a:rPr lang="en-GB" dirty="0" smtClean="0"/>
              <a:t>    </a:t>
            </a:r>
            <a:r>
              <a:rPr lang="en-GB" sz="2400" dirty="0" smtClean="0"/>
              <a:t>Attendance</a:t>
            </a:r>
            <a:r>
              <a:rPr lang="en-GB" sz="2400" dirty="0"/>
              <a:t>: 98.7%</a:t>
            </a:r>
            <a:br>
              <a:rPr lang="en-GB" sz="2400" dirty="0"/>
            </a:br>
            <a:r>
              <a:rPr lang="en-GB" sz="2400" dirty="0" smtClean="0"/>
              <a:t>         R2L</a:t>
            </a:r>
            <a:r>
              <a:rPr lang="en-GB" sz="2400" dirty="0"/>
              <a:t>: Improvement in all areas since term 2</a:t>
            </a:r>
            <a:r>
              <a:rPr lang="en-GB" sz="2400" dirty="0" smtClean="0"/>
              <a:t/>
            </a:r>
            <a:br>
              <a:rPr lang="en-GB" sz="2400" dirty="0" smtClean="0"/>
            </a:br>
            <a:endParaRPr lang="en-GB" sz="24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3622157"/>
              </p:ext>
            </p:extLst>
          </p:nvPr>
        </p:nvGraphicFramePr>
        <p:xfrm>
          <a:off x="1080508" y="3733800"/>
          <a:ext cx="6509910" cy="21174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66775"/>
                <a:gridCol w="269240"/>
                <a:gridCol w="269240"/>
                <a:gridCol w="254000"/>
                <a:gridCol w="269240"/>
                <a:gridCol w="269240"/>
                <a:gridCol w="283210"/>
                <a:gridCol w="283210"/>
                <a:gridCol w="257175"/>
                <a:gridCol w="254635"/>
                <a:gridCol w="285115"/>
                <a:gridCol w="292735"/>
                <a:gridCol w="292735"/>
                <a:gridCol w="267970"/>
                <a:gridCol w="119270"/>
                <a:gridCol w="267970"/>
                <a:gridCol w="254000"/>
                <a:gridCol w="269240"/>
                <a:gridCol w="592455"/>
                <a:gridCol w="592455"/>
              </a:tblGrid>
              <a:tr h="565468">
                <a:tc gridSpan="20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 dirty="0">
                          <a:effectLst/>
                        </a:rPr>
                        <a:t>Outcomes</a:t>
                      </a:r>
                      <a:endParaRPr lang="en-GB" sz="12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936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Year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End KS1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 dirty="0">
                          <a:effectLst/>
                        </a:rPr>
                        <a:t>End KS2</a:t>
                      </a:r>
                      <a:endParaRPr lang="en-GB" sz="12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Y7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Y8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Y9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Y10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Y11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76530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Attainment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R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W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M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R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W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M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E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M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E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M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E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M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E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M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E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M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W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M</a:t>
                      </a:r>
                      <a:r>
                        <a:rPr lang="en-GB" sz="8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17589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800">
                          <a:effectLst/>
                        </a:rPr>
                        <a:t>1a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800">
                          <a:effectLst/>
                        </a:rPr>
                        <a:t>1b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800">
                          <a:effectLst/>
                        </a:rPr>
                        <a:t>2a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800">
                          <a:effectLst/>
                        </a:rPr>
                        <a:t>4b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800">
                          <a:effectLst/>
                        </a:rPr>
                        <a:t>4a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800">
                          <a:effectLst/>
                        </a:rPr>
                        <a:t>4c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800">
                          <a:effectLst/>
                        </a:rPr>
                        <a:t>4b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800">
                          <a:effectLst/>
                        </a:rPr>
                        <a:t>6c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800">
                          <a:effectLst/>
                        </a:rPr>
                        <a:t>5b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800">
                          <a:effectLst/>
                        </a:rPr>
                        <a:t>6a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800">
                          <a:effectLst/>
                        </a:rPr>
                        <a:t>6c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800">
                          <a:effectLst/>
                        </a:rPr>
                        <a:t>8b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165735">
                <a:tc gridSpan="20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>
                          <a:effectLst/>
                        </a:rPr>
                        <a:t>Progress Summary – sub levels</a:t>
                      </a:r>
                      <a:endParaRPr lang="en-GB" sz="120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538480">
                <a:tc gridSpan="20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 dirty="0" smtClean="0">
                          <a:effectLst/>
                        </a:rPr>
                        <a:t>S</a:t>
                      </a:r>
                      <a:r>
                        <a:rPr lang="en-GB" sz="1100" baseline="0" dirty="0" smtClean="0">
                          <a:effectLst/>
                        </a:rPr>
                        <a:t> </a:t>
                      </a:r>
                      <a:r>
                        <a:rPr lang="en-GB" sz="1100" dirty="0" smtClean="0">
                          <a:effectLst/>
                        </a:rPr>
                        <a:t>made        </a:t>
                      </a:r>
                      <a:r>
                        <a:rPr lang="en-GB" sz="1100" dirty="0">
                          <a:effectLst/>
                        </a:rPr>
                        <a:t>2 sub-levels  progress over   1 year        in  English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 dirty="0" smtClean="0">
                          <a:effectLst/>
                        </a:rPr>
                        <a:t>S</a:t>
                      </a:r>
                      <a:r>
                        <a:rPr lang="en-GB" sz="1100" baseline="0" dirty="0" smtClean="0">
                          <a:effectLst/>
                        </a:rPr>
                        <a:t> </a:t>
                      </a:r>
                      <a:r>
                        <a:rPr lang="en-GB" sz="1100" dirty="0" smtClean="0">
                          <a:effectLst/>
                        </a:rPr>
                        <a:t>made        </a:t>
                      </a:r>
                      <a:r>
                        <a:rPr lang="en-GB" sz="1100" dirty="0">
                          <a:effectLst/>
                        </a:rPr>
                        <a:t>5 sub-levels  progress over   1 year        in  Maths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  <a:tabLst>
                          <a:tab pos="2865755" algn="ctr"/>
                          <a:tab pos="5731510" algn="r"/>
                        </a:tabLs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8797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sz="3600" dirty="0" smtClean="0"/>
              <a:t> Impact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76500"/>
            <a:ext cx="8229600" cy="3306763"/>
          </a:xfrm>
        </p:spPr>
        <p:txBody>
          <a:bodyPr/>
          <a:lstStyle/>
          <a:p>
            <a:pPr marL="0" lvl="0" indent="0">
              <a:buNone/>
            </a:pPr>
            <a:r>
              <a:rPr lang="en-GB" sz="2400" dirty="0" smtClean="0"/>
              <a:t>“Overcoming </a:t>
            </a:r>
            <a:r>
              <a:rPr lang="en-GB" sz="2400" dirty="0"/>
              <a:t>the difficulties of communication within a group, self-advocating, explaining to others about her deafness and how others can best communicate with her, developing relationships with peers, problem solving, leading to increased confidence and </a:t>
            </a:r>
            <a:r>
              <a:rPr lang="en-GB" sz="2400" dirty="0" smtClean="0"/>
              <a:t>self-understanding.</a:t>
            </a:r>
          </a:p>
          <a:p>
            <a:pPr marL="0" lvl="0" indent="0">
              <a:buNone/>
            </a:pPr>
            <a:r>
              <a:rPr lang="en-GB" sz="2400" dirty="0" smtClean="0"/>
              <a:t>S has </a:t>
            </a:r>
            <a:r>
              <a:rPr lang="en-GB" sz="2400" dirty="0"/>
              <a:t>decided she will undertake the final expedition for her Duke of Edinburgh Bronze award unsupported on 25</a:t>
            </a:r>
            <a:r>
              <a:rPr lang="en-GB" sz="2400" baseline="30000" dirty="0"/>
              <a:t>th</a:t>
            </a:r>
            <a:r>
              <a:rPr lang="en-GB" sz="2400" dirty="0"/>
              <a:t>-26</a:t>
            </a:r>
            <a:r>
              <a:rPr lang="en-GB" sz="2400" baseline="30000" dirty="0"/>
              <a:t>th</a:t>
            </a:r>
            <a:r>
              <a:rPr lang="en-GB" sz="2400" dirty="0"/>
              <a:t> June 2016. This shows a huge gain in confidence over the year, from the start of the Duke of Edinburgh training when she found it difficult to involve herself in the group </a:t>
            </a:r>
            <a:r>
              <a:rPr lang="en-GB" sz="2400" dirty="0" smtClean="0"/>
              <a:t>activities.”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693390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Pupil reflection </a:t>
            </a:r>
            <a:endParaRPr lang="en-GB" sz="3600" dirty="0"/>
          </a:p>
        </p:txBody>
      </p:sp>
      <p:pic>
        <p:nvPicPr>
          <p:cNvPr id="8" name="Content Placeholder 7"/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00470" y="2628900"/>
            <a:ext cx="7343059" cy="3306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090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3275</TotalTime>
  <Words>1319</Words>
  <Application>Microsoft Office PowerPoint</Application>
  <PresentationFormat>On-screen Show (4:3)</PresentationFormat>
  <Paragraphs>309</Paragraphs>
  <Slides>28</Slides>
  <Notes>21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1" baseType="lpstr">
      <vt:lpstr>Office Theme</vt:lpstr>
      <vt:lpstr>Worksheet</vt:lpstr>
      <vt:lpstr>Document</vt:lpstr>
      <vt:lpstr> </vt:lpstr>
      <vt:lpstr>Key Cohort Data</vt:lpstr>
      <vt:lpstr>Service Progress Data - Impact</vt:lpstr>
      <vt:lpstr>How does SENSS use the outcomes data to demonstrate impact?</vt:lpstr>
      <vt:lpstr>PowerPoint Presentation</vt:lpstr>
      <vt:lpstr>Issue: End of KS2 maths (HI)</vt:lpstr>
      <vt:lpstr>Action</vt:lpstr>
      <vt:lpstr>Performance Indicator: Percentage of C&amp;YP with HI progressing by two or more levels in mathematics at KS2 </vt:lpstr>
      <vt:lpstr>   NatSIP Outcomes Benchmarking 2014-15 academic year data </vt:lpstr>
      <vt:lpstr>Key Stage  4 Contextual factors?</vt:lpstr>
      <vt:lpstr>Actions: CYP - low eligibility support level</vt:lpstr>
      <vt:lpstr>SENSS Report Headings</vt:lpstr>
      <vt:lpstr>PowerPoint Presentation</vt:lpstr>
      <vt:lpstr>PowerPoint Presentation</vt:lpstr>
      <vt:lpstr>  </vt:lpstr>
      <vt:lpstr>Other examples of link between issues and actions as evidenced through SIP and Performance Management</vt:lpstr>
      <vt:lpstr>PowerPoint Presentation</vt:lpstr>
      <vt:lpstr>Readiness to Learn </vt:lpstr>
      <vt:lpstr>Wider Outcomes</vt:lpstr>
      <vt:lpstr>Intervention Logs:</vt:lpstr>
      <vt:lpstr>VI assessment summary - Intervention Log</vt:lpstr>
      <vt:lpstr>Example: HI individual pupil progress</vt:lpstr>
      <vt:lpstr>Case Studies</vt:lpstr>
      <vt:lpstr>  Social emotional and mental health </vt:lpstr>
      <vt:lpstr> Strategy / Provision over time</vt:lpstr>
      <vt:lpstr>                               Impact      Attendance: 98.7%          R2L: Improvement in all areas since term 2 </vt:lpstr>
      <vt:lpstr> Impact</vt:lpstr>
      <vt:lpstr>Pupil reflection </vt:lpstr>
    </vt:vector>
  </TitlesOfParts>
  <Company>oxfordshire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Design Department</dc:creator>
  <cp:lastModifiedBy>Nicky.Ereaut</cp:lastModifiedBy>
  <cp:revision>323</cp:revision>
  <cp:lastPrinted>2013-04-18T09:11:06Z</cp:lastPrinted>
  <dcterms:created xsi:type="dcterms:W3CDTF">2012-11-02T14:00:39Z</dcterms:created>
  <dcterms:modified xsi:type="dcterms:W3CDTF">2016-10-12T10:43:36Z</dcterms:modified>
</cp:coreProperties>
</file>