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61" r:id="rId4"/>
    <p:sldId id="260" r:id="rId5"/>
    <p:sldId id="259" r:id="rId6"/>
    <p:sldId id="258"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12AD67-1EC0-4237-9FE7-CEE9C419F410}" type="datetimeFigureOut">
              <a:rPr lang="en-GB" smtClean="0"/>
              <a:pPr/>
              <a:t>20/06/2015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7890BF-6D9B-42E9-95C3-3B599CB9C0E7}"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None/>
            </a:pPr>
            <a:endParaRPr lang="en-GB" dirty="0" smtClean="0"/>
          </a:p>
        </p:txBody>
      </p:sp>
      <p:sp>
        <p:nvSpPr>
          <p:cNvPr id="4" name="Slide Number Placeholder 3"/>
          <p:cNvSpPr>
            <a:spLocks noGrp="1"/>
          </p:cNvSpPr>
          <p:nvPr>
            <p:ph type="sldNum" sz="quarter" idx="10"/>
          </p:nvPr>
        </p:nvSpPr>
        <p:spPr/>
        <p:txBody>
          <a:bodyPr/>
          <a:lstStyle/>
          <a:p>
            <a:fld id="{177890BF-6D9B-42E9-95C3-3B599CB9C0E7}"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None/>
            </a:pPr>
            <a:endParaRPr lang="en-GB" dirty="0"/>
          </a:p>
        </p:txBody>
      </p:sp>
      <p:sp>
        <p:nvSpPr>
          <p:cNvPr id="4" name="Slide Number Placeholder 3"/>
          <p:cNvSpPr>
            <a:spLocks noGrp="1"/>
          </p:cNvSpPr>
          <p:nvPr>
            <p:ph type="sldNum" sz="quarter" idx="10"/>
          </p:nvPr>
        </p:nvSpPr>
        <p:spPr/>
        <p:txBody>
          <a:bodyPr/>
          <a:lstStyle/>
          <a:p>
            <a:fld id="{177890BF-6D9B-42E9-95C3-3B599CB9C0E7}"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p:txBody>
      </p:sp>
      <p:sp>
        <p:nvSpPr>
          <p:cNvPr id="4" name="Slide Number Placeholder 3"/>
          <p:cNvSpPr>
            <a:spLocks noGrp="1"/>
          </p:cNvSpPr>
          <p:nvPr>
            <p:ph type="sldNum" sz="quarter" idx="10"/>
          </p:nvPr>
        </p:nvSpPr>
        <p:spPr/>
        <p:txBody>
          <a:bodyPr/>
          <a:lstStyle/>
          <a:p>
            <a:fld id="{177890BF-6D9B-42E9-95C3-3B599CB9C0E7}"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AutoNum type="arabicPeriod"/>
            </a:pPr>
            <a:endParaRPr lang="en-GB" dirty="0"/>
          </a:p>
        </p:txBody>
      </p:sp>
      <p:sp>
        <p:nvSpPr>
          <p:cNvPr id="4" name="Slide Number Placeholder 3"/>
          <p:cNvSpPr>
            <a:spLocks noGrp="1"/>
          </p:cNvSpPr>
          <p:nvPr>
            <p:ph type="sldNum" sz="quarter" idx="10"/>
          </p:nvPr>
        </p:nvSpPr>
        <p:spPr/>
        <p:txBody>
          <a:bodyPr/>
          <a:lstStyle/>
          <a:p>
            <a:fld id="{177890BF-6D9B-42E9-95C3-3B599CB9C0E7}"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7890BF-6D9B-42E9-95C3-3B599CB9C0E7}"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AutoNum type="arabicPeriod"/>
            </a:pPr>
            <a:endParaRPr lang="en-GB" dirty="0"/>
          </a:p>
        </p:txBody>
      </p:sp>
      <p:sp>
        <p:nvSpPr>
          <p:cNvPr id="4" name="Slide Number Placeholder 3"/>
          <p:cNvSpPr>
            <a:spLocks noGrp="1"/>
          </p:cNvSpPr>
          <p:nvPr>
            <p:ph type="sldNum" sz="quarter" idx="10"/>
          </p:nvPr>
        </p:nvSpPr>
        <p:spPr/>
        <p:txBody>
          <a:bodyPr/>
          <a:lstStyle/>
          <a:p>
            <a:fld id="{177890BF-6D9B-42E9-95C3-3B599CB9C0E7}" type="slidenum">
              <a:rPr lang="en-GB" smtClean="0"/>
              <a:pPr/>
              <a:t>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7890BF-6D9B-42E9-95C3-3B599CB9C0E7}" type="slidenum">
              <a:rPr lang="en-GB" smtClean="0"/>
              <a:pPr/>
              <a:t>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BDDC0E-0BE5-4397-A386-3BE9154AD704}" type="datetimeFigureOut">
              <a:rPr lang="en-GB" smtClean="0"/>
              <a:pPr/>
              <a:t>20/06/2015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2147B6-9B91-4A0C-9AD2-ECA8AA68B34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BDDC0E-0BE5-4397-A386-3BE9154AD704}" type="datetimeFigureOut">
              <a:rPr lang="en-GB" smtClean="0"/>
              <a:pPr/>
              <a:t>20/06/2015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2147B6-9B91-4A0C-9AD2-ECA8AA68B34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Local Offer:</a:t>
            </a:r>
            <a:br>
              <a:rPr lang="en-GB" dirty="0" smtClean="0"/>
            </a:br>
            <a:r>
              <a:rPr lang="en-GB" dirty="0" smtClean="0"/>
              <a:t>an overview</a:t>
            </a:r>
            <a:endParaRPr lang="en-GB" dirty="0"/>
          </a:p>
        </p:txBody>
      </p:sp>
      <p:sp>
        <p:nvSpPr>
          <p:cNvPr id="3" name="Subtitle 2"/>
          <p:cNvSpPr>
            <a:spLocks noGrp="1"/>
          </p:cNvSpPr>
          <p:nvPr>
            <p:ph type="subTitle" idx="1"/>
          </p:nvPr>
        </p:nvSpPr>
        <p:spPr/>
        <p:txBody>
          <a:bodyPr/>
          <a:lstStyle/>
          <a:p>
            <a:r>
              <a:rPr lang="en-GB" dirty="0" smtClean="0">
                <a:solidFill>
                  <a:schemeClr val="tx1"/>
                </a:solidFill>
              </a:rPr>
              <a:t>Julie Jennings</a:t>
            </a:r>
          </a:p>
          <a:p>
            <a:r>
              <a:rPr lang="en-GB" dirty="0" smtClean="0">
                <a:solidFill>
                  <a:schemeClr val="tx1"/>
                </a:solidFill>
              </a:rPr>
              <a:t>RNIB</a:t>
            </a:r>
            <a:endParaRPr lang="en-GB"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Legal requirements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Key component of the C+F Act:</a:t>
            </a:r>
            <a:endParaRPr lang="en-GB" dirty="0"/>
          </a:p>
          <a:p>
            <a:pPr>
              <a:buNone/>
            </a:pPr>
            <a:r>
              <a:rPr lang="en-GB" dirty="0" smtClean="0"/>
              <a:t>	‘local authorities </a:t>
            </a:r>
            <a:r>
              <a:rPr lang="en-GB" b="1" dirty="0" smtClean="0"/>
              <a:t>must </a:t>
            </a:r>
            <a:r>
              <a:rPr lang="en-GB" dirty="0" smtClean="0"/>
              <a:t>publish a local offer, setting out in one place information about provision they expect to be available across education, health and social care for children and young people in their area who have SEN or are disabled, including those who do not have EHCPs’ (COP 4.1)</a:t>
            </a:r>
          </a:p>
          <a:p>
            <a:r>
              <a:rPr lang="en-GB" dirty="0" smtClean="0"/>
              <a:t>Supported by the general duties on agencies to co-operate and integrate services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key purposes</a:t>
            </a:r>
            <a:endParaRPr lang="en-GB" dirty="0"/>
          </a:p>
        </p:txBody>
      </p:sp>
      <p:sp>
        <p:nvSpPr>
          <p:cNvPr id="3" name="Content Placeholder 2"/>
          <p:cNvSpPr>
            <a:spLocks noGrp="1"/>
          </p:cNvSpPr>
          <p:nvPr>
            <p:ph idx="1"/>
          </p:nvPr>
        </p:nvSpPr>
        <p:spPr/>
        <p:txBody>
          <a:bodyPr/>
          <a:lstStyle/>
          <a:p>
            <a:r>
              <a:rPr lang="en-GB" dirty="0" smtClean="0"/>
              <a:t>To provide clear, comprehensive, accessible and up-to-date information about the available provision and how to access it</a:t>
            </a:r>
          </a:p>
          <a:p>
            <a:r>
              <a:rPr lang="en-GB" dirty="0" smtClean="0"/>
              <a:t>To make provision responsive to local needs and aspirations by directly involving CYP with SEND and their parents, and service providers in its development and review (COP 4.2)</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Engagement of CYPF</a:t>
            </a:r>
            <a:endParaRPr lang="en-GB" dirty="0"/>
          </a:p>
        </p:txBody>
      </p:sp>
      <p:sp>
        <p:nvSpPr>
          <p:cNvPr id="3" name="Content Placeholder 2"/>
          <p:cNvSpPr>
            <a:spLocks noGrp="1"/>
          </p:cNvSpPr>
          <p:nvPr>
            <p:ph idx="1"/>
          </p:nvPr>
        </p:nvSpPr>
        <p:spPr/>
        <p:txBody>
          <a:bodyPr>
            <a:normAutofit lnSpcReduction="10000"/>
          </a:bodyPr>
          <a:lstStyle/>
          <a:p>
            <a:r>
              <a:rPr lang="en-GB" dirty="0" smtClean="0"/>
              <a:t>LAs </a:t>
            </a:r>
            <a:r>
              <a:rPr lang="en-GB" b="1" dirty="0" smtClean="0"/>
              <a:t>must</a:t>
            </a:r>
            <a:r>
              <a:rPr lang="en-GB" dirty="0" smtClean="0"/>
              <a:t> </a:t>
            </a:r>
          </a:p>
          <a:p>
            <a:pPr>
              <a:buNone/>
            </a:pPr>
            <a:r>
              <a:rPr lang="en-GB" dirty="0" smtClean="0"/>
              <a:t>	- review their local offer in consultation with CYPF with SEND, and</a:t>
            </a:r>
          </a:p>
          <a:p>
            <a:pPr>
              <a:buNone/>
            </a:pPr>
            <a:r>
              <a:rPr lang="en-GB" dirty="0" smtClean="0"/>
              <a:t>	- </a:t>
            </a:r>
            <a:r>
              <a:rPr lang="en-GB" dirty="0"/>
              <a:t>p</a:t>
            </a:r>
            <a:r>
              <a:rPr lang="en-GB" dirty="0" smtClean="0"/>
              <a:t>ublish comments from CYPF about the local offer and the action they intend to take in response to these comments</a:t>
            </a:r>
          </a:p>
          <a:p>
            <a:pPr>
              <a:buNone/>
            </a:pPr>
            <a:r>
              <a:rPr lang="en-GB" dirty="0" smtClean="0"/>
              <a:t>	‘Its success depends as much upon full engagement with CYPF as on the information it contains’ (COP 4.3)</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Supporting guidance on SI</a:t>
            </a:r>
            <a:endParaRPr lang="en-GB" dirty="0"/>
          </a:p>
        </p:txBody>
      </p:sp>
      <p:sp>
        <p:nvSpPr>
          <p:cNvPr id="3" name="Content Placeholder 2"/>
          <p:cNvSpPr>
            <a:spLocks noGrp="1"/>
          </p:cNvSpPr>
          <p:nvPr>
            <p:ph idx="1"/>
          </p:nvPr>
        </p:nvSpPr>
        <p:spPr/>
        <p:txBody>
          <a:bodyPr/>
          <a:lstStyle/>
          <a:p>
            <a:r>
              <a:rPr lang="en-GB" dirty="0" err="1" smtClean="0"/>
              <a:t>NatSIP</a:t>
            </a:r>
            <a:endParaRPr lang="en-GB" dirty="0" smtClean="0"/>
          </a:p>
          <a:p>
            <a:pPr>
              <a:buNone/>
            </a:pPr>
            <a:r>
              <a:rPr lang="en-GB" dirty="0" smtClean="0"/>
              <a:t>	- Including SI services in the local offer</a:t>
            </a:r>
          </a:p>
          <a:p>
            <a:pPr>
              <a:buNone/>
            </a:pPr>
            <a:r>
              <a:rPr lang="en-GB" dirty="0" smtClean="0"/>
              <a:t>	- Creating Confidence in local services</a:t>
            </a:r>
          </a:p>
          <a:p>
            <a:pPr>
              <a:buNone/>
            </a:pPr>
            <a:r>
              <a:rPr lang="en-GB" dirty="0"/>
              <a:t>	</a:t>
            </a:r>
            <a:r>
              <a:rPr lang="en-GB" dirty="0" smtClean="0"/>
              <a:t>- Schools’ SEN Information report</a:t>
            </a:r>
          </a:p>
          <a:p>
            <a:r>
              <a:rPr lang="en-GB" dirty="0" smtClean="0"/>
              <a:t>NDCS</a:t>
            </a:r>
          </a:p>
          <a:p>
            <a:r>
              <a:rPr lang="en-GB" dirty="0" smtClean="0"/>
              <a:t>RNIB</a:t>
            </a:r>
          </a:p>
          <a:p>
            <a:r>
              <a:rPr lang="en-GB" dirty="0" smtClean="0"/>
              <a:t>Sense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N</a:t>
            </a:r>
            <a:r>
              <a:rPr lang="en-GB" dirty="0" err="1" smtClean="0"/>
              <a:t>atSIP</a:t>
            </a:r>
            <a:r>
              <a:rPr lang="en-GB" dirty="0" smtClean="0"/>
              <a:t> Evaluation:</a:t>
            </a:r>
            <a:br>
              <a:rPr lang="en-GB" dirty="0" smtClean="0"/>
            </a:br>
            <a:r>
              <a:rPr lang="en-GB" dirty="0" smtClean="0"/>
              <a:t>impact of the local offer</a:t>
            </a:r>
            <a:endParaRPr lang="en-GB" dirty="0"/>
          </a:p>
        </p:txBody>
      </p:sp>
      <p:sp>
        <p:nvSpPr>
          <p:cNvPr id="3" name="Content Placeholder 2"/>
          <p:cNvSpPr>
            <a:spLocks noGrp="1"/>
          </p:cNvSpPr>
          <p:nvPr>
            <p:ph idx="1"/>
          </p:nvPr>
        </p:nvSpPr>
        <p:spPr/>
        <p:txBody>
          <a:bodyPr/>
          <a:lstStyle/>
          <a:p>
            <a:r>
              <a:rPr lang="en-GB" dirty="0" smtClean="0"/>
              <a:t>to assess the level of awareness of parents of the availability and purpose of the LO</a:t>
            </a:r>
          </a:p>
          <a:p>
            <a:r>
              <a:rPr lang="en-GB" dirty="0" smtClean="0"/>
              <a:t>to review the information available to parent carers and YP with SI in published LOs</a:t>
            </a:r>
          </a:p>
          <a:p>
            <a:r>
              <a:rPr lang="en-GB" dirty="0"/>
              <a:t>t</a:t>
            </a:r>
            <a:r>
              <a:rPr lang="en-GB" dirty="0" smtClean="0"/>
              <a:t>o measure the early impact of the </a:t>
            </a:r>
            <a:r>
              <a:rPr lang="en-GB" dirty="0" err="1" smtClean="0"/>
              <a:t>NatSIP</a:t>
            </a:r>
            <a:r>
              <a:rPr lang="en-GB" dirty="0" smtClean="0"/>
              <a:t> guidance</a:t>
            </a:r>
          </a:p>
          <a:p>
            <a:r>
              <a:rPr lang="en-GB" dirty="0"/>
              <a:t>t</a:t>
            </a:r>
            <a:r>
              <a:rPr lang="en-GB" dirty="0" smtClean="0"/>
              <a:t>o inform the future work for </a:t>
            </a:r>
            <a:r>
              <a:rPr lang="en-GB" dirty="0" err="1" smtClean="0"/>
              <a:t>NatSIP</a:t>
            </a:r>
            <a:r>
              <a:rPr lang="en-GB" dirty="0" smtClean="0"/>
              <a:t> around the LO</a:t>
            </a:r>
          </a:p>
          <a:p>
            <a:endParaRPr lang="en-GB" dirty="0" smtClean="0"/>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learning - parents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Parents are not aware of the existence of the LO</a:t>
            </a:r>
          </a:p>
          <a:p>
            <a:r>
              <a:rPr lang="en-GB" dirty="0" smtClean="0"/>
              <a:t>LO information is not easily located by parents on LA websites</a:t>
            </a:r>
          </a:p>
          <a:p>
            <a:r>
              <a:rPr lang="en-GB" dirty="0" smtClean="0"/>
              <a:t>Information needs to be accessible to all families, not just those with a computer</a:t>
            </a:r>
          </a:p>
          <a:p>
            <a:r>
              <a:rPr lang="en-GB" dirty="0" smtClean="0"/>
              <a:t>All families do not just need to be technically able to access the LO, they need to be aware of its existence and understand the benefits</a:t>
            </a:r>
          </a:p>
          <a:p>
            <a:r>
              <a:rPr lang="en-GB" dirty="0" smtClean="0"/>
              <a:t>Ensuring the LO remains up to date is crucial for them to be useful </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learning – SI services</a:t>
            </a:r>
            <a:endParaRPr lang="en-GB" dirty="0"/>
          </a:p>
        </p:txBody>
      </p:sp>
      <p:sp>
        <p:nvSpPr>
          <p:cNvPr id="3" name="Content Placeholder 2"/>
          <p:cNvSpPr>
            <a:spLocks noGrp="1"/>
          </p:cNvSpPr>
          <p:nvPr>
            <p:ph idx="1"/>
          </p:nvPr>
        </p:nvSpPr>
        <p:spPr/>
        <p:txBody>
          <a:bodyPr/>
          <a:lstStyle/>
          <a:p>
            <a:r>
              <a:rPr lang="en-GB" dirty="0" smtClean="0"/>
              <a:t>LOs are still a resource in development </a:t>
            </a:r>
          </a:p>
          <a:p>
            <a:pPr>
              <a:buNone/>
            </a:pPr>
            <a:r>
              <a:rPr lang="en-GB" dirty="0"/>
              <a:t>	</a:t>
            </a:r>
            <a:endParaRPr lang="en-GB" dirty="0" smtClean="0"/>
          </a:p>
          <a:p>
            <a:r>
              <a:rPr lang="en-GB" dirty="0"/>
              <a:t>Q</a:t>
            </a:r>
            <a:r>
              <a:rPr lang="en-GB" dirty="0" smtClean="0"/>
              <a:t>uality of general information is variable</a:t>
            </a:r>
          </a:p>
          <a:p>
            <a:pPr>
              <a:buNone/>
            </a:pPr>
            <a:endParaRPr lang="en-GB" dirty="0" smtClean="0"/>
          </a:p>
          <a:p>
            <a:r>
              <a:rPr lang="en-GB" dirty="0" smtClean="0"/>
              <a:t>SI provision is low priority</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There’s hope......</a:t>
            </a:r>
            <a:endParaRPr lang="en-GB" dirty="0"/>
          </a:p>
        </p:txBody>
      </p:sp>
      <p:sp>
        <p:nvSpPr>
          <p:cNvPr id="3" name="Content Placeholder 2"/>
          <p:cNvSpPr>
            <a:spLocks noGrp="1"/>
          </p:cNvSpPr>
          <p:nvPr>
            <p:ph idx="1"/>
          </p:nvPr>
        </p:nvSpPr>
        <p:spPr/>
        <p:txBody>
          <a:bodyPr>
            <a:normAutofit lnSpcReduction="10000"/>
          </a:bodyPr>
          <a:lstStyle/>
          <a:p>
            <a:pPr>
              <a:buNone/>
            </a:pPr>
            <a:r>
              <a:rPr lang="en-GB" dirty="0"/>
              <a:t>	</a:t>
            </a:r>
            <a:r>
              <a:rPr lang="en-GB" dirty="0" smtClean="0"/>
              <a:t>‘the development of the MSI local offer was organic and moved forward over a period of time. The key starting point was to find out the parent and child’s experience and the improvements they identified. The developments have been supported by a commitment from professionals from a wide range of organizations to work together to improve practice and delivery. It is important that the local offer is not static......’</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TotalTime>
  <Words>235</Words>
  <Application>Microsoft Office PowerPoint</Application>
  <PresentationFormat>On-screen Show (4:3)</PresentationFormat>
  <Paragraphs>49</Paragraphs>
  <Slides>9</Slides>
  <Notes>7</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The Local Offer: an overview</vt:lpstr>
      <vt:lpstr>Legal requirements</vt:lpstr>
      <vt:lpstr>Two key purposes</vt:lpstr>
      <vt:lpstr>Engagement of CYPF</vt:lpstr>
      <vt:lpstr>Supporting guidance on SI</vt:lpstr>
      <vt:lpstr>NatSIP Evaluation: impact of the local offer</vt:lpstr>
      <vt:lpstr>Key learning - parents</vt:lpstr>
      <vt:lpstr>Key learning – SI services</vt:lpstr>
      <vt:lpstr>There’s hope......</vt:lpstr>
    </vt:vector>
  </TitlesOfParts>
  <Company>RNIB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Local Offer: an overview</dc:title>
  <dc:creator>JJennings</dc:creator>
  <cp:lastModifiedBy>JJennings</cp:lastModifiedBy>
  <cp:revision>14</cp:revision>
  <dcterms:created xsi:type="dcterms:W3CDTF">2015-06-02T09:10:02Z</dcterms:created>
  <dcterms:modified xsi:type="dcterms:W3CDTF">2015-06-20T15:43:55Z</dcterms:modified>
</cp:coreProperties>
</file>