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256" r:id="rId2"/>
    <p:sldId id="310" r:id="rId3"/>
    <p:sldId id="311" r:id="rId4"/>
    <p:sldId id="322" r:id="rId5"/>
    <p:sldId id="323" r:id="rId6"/>
    <p:sldId id="312" r:id="rId7"/>
    <p:sldId id="297" r:id="rId8"/>
    <p:sldId id="324" r:id="rId9"/>
    <p:sldId id="298" r:id="rId10"/>
    <p:sldId id="325" r:id="rId11"/>
    <p:sldId id="326" r:id="rId12"/>
    <p:sldId id="327" r:id="rId13"/>
    <p:sldId id="328" r:id="rId14"/>
    <p:sldId id="300" r:id="rId15"/>
    <p:sldId id="301" r:id="rId16"/>
    <p:sldId id="302" r:id="rId17"/>
    <p:sldId id="303" r:id="rId18"/>
    <p:sldId id="329" r:id="rId19"/>
    <p:sldId id="319" r:id="rId20"/>
    <p:sldId id="320" r:id="rId21"/>
    <p:sldId id="315" r:id="rId22"/>
    <p:sldId id="332" r:id="rId23"/>
    <p:sldId id="316" r:id="rId24"/>
    <p:sldId id="331" r:id="rId25"/>
    <p:sldId id="330" r:id="rId26"/>
  </p:sldIdLst>
  <p:sldSz cx="9144000" cy="6858000" type="screen4x3"/>
  <p:notesSz cx="6858000" cy="1005205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D1B2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2" autoAdjust="0"/>
    <p:restoredTop sz="94611" autoAdjust="0"/>
  </p:normalViewPr>
  <p:slideViewPr>
    <p:cSldViewPr>
      <p:cViewPr>
        <p:scale>
          <a:sx n="40" d="100"/>
          <a:sy n="40" d="100"/>
        </p:scale>
        <p:origin x="-1368" y="66"/>
      </p:cViewPr>
      <p:guideLst>
        <p:guide orient="horz" pos="2160"/>
        <p:guide pos="2880"/>
      </p:guideLst>
    </p:cSldViewPr>
  </p:slideViewPr>
  <p:outlineViewPr>
    <p:cViewPr>
      <p:scale>
        <a:sx n="33" d="100"/>
        <a:sy n="33" d="100"/>
      </p:scale>
      <p:origin x="0" y="1710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32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503238"/>
          </a:xfrm>
          <a:prstGeom prst="rect">
            <a:avLst/>
          </a:prstGeom>
        </p:spPr>
        <p:txBody>
          <a:bodyPr vert="horz" lIns="91440" tIns="45720" rIns="91440" bIns="45720" rtlCol="0"/>
          <a:lstStyle>
            <a:lvl1pPr algn="r">
              <a:defRPr sz="1200"/>
            </a:lvl1pPr>
          </a:lstStyle>
          <a:p>
            <a:fld id="{02848D38-015E-44EB-91A4-00C85838B861}" type="datetimeFigureOut">
              <a:rPr lang="en-GB" smtClean="0"/>
              <a:pPr/>
              <a:t>16/06/2015</a:t>
            </a:fld>
            <a:endParaRPr lang="en-GB"/>
          </a:p>
        </p:txBody>
      </p:sp>
      <p:sp>
        <p:nvSpPr>
          <p:cNvPr id="4" name="Footer Placeholder 3"/>
          <p:cNvSpPr>
            <a:spLocks noGrp="1"/>
          </p:cNvSpPr>
          <p:nvPr>
            <p:ph type="ftr" sz="quarter" idx="2"/>
          </p:nvPr>
        </p:nvSpPr>
        <p:spPr>
          <a:xfrm>
            <a:off x="0" y="9547225"/>
            <a:ext cx="2971800" cy="50323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547225"/>
            <a:ext cx="2971800" cy="503238"/>
          </a:xfrm>
          <a:prstGeom prst="rect">
            <a:avLst/>
          </a:prstGeom>
        </p:spPr>
        <p:txBody>
          <a:bodyPr vert="horz" lIns="91440" tIns="45720" rIns="91440" bIns="45720" rtlCol="0" anchor="b"/>
          <a:lstStyle>
            <a:lvl1pPr algn="r">
              <a:defRPr sz="1200"/>
            </a:lvl1pPr>
          </a:lstStyle>
          <a:p>
            <a:fld id="{51A11753-8234-4A28-A80E-CB1D5A495003}"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50434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504348"/>
          </a:xfrm>
          <a:prstGeom prst="rect">
            <a:avLst/>
          </a:prstGeom>
        </p:spPr>
        <p:txBody>
          <a:bodyPr vert="horz" lIns="91440" tIns="45720" rIns="91440" bIns="45720" rtlCol="0"/>
          <a:lstStyle>
            <a:lvl1pPr algn="r">
              <a:defRPr sz="1200"/>
            </a:lvl1pPr>
          </a:lstStyle>
          <a:p>
            <a:fld id="{8ECE4538-A59F-4B1E-8A0E-03EE0744294E}" type="datetimeFigureOut">
              <a:rPr lang="en-GB" smtClean="0"/>
              <a:pPr/>
              <a:t>16/06/2015</a:t>
            </a:fld>
            <a:endParaRPr lang="en-GB"/>
          </a:p>
        </p:txBody>
      </p:sp>
      <p:sp>
        <p:nvSpPr>
          <p:cNvPr id="4" name="Slide Image Placeholder 3"/>
          <p:cNvSpPr>
            <a:spLocks noGrp="1" noRot="1" noChangeAspect="1"/>
          </p:cNvSpPr>
          <p:nvPr>
            <p:ph type="sldImg" idx="2"/>
          </p:nvPr>
        </p:nvSpPr>
        <p:spPr>
          <a:xfrm>
            <a:off x="1166813" y="1255713"/>
            <a:ext cx="4524375" cy="33940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837549"/>
            <a:ext cx="5486400" cy="395799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47704"/>
            <a:ext cx="2971800" cy="50434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547704"/>
            <a:ext cx="2971800" cy="504347"/>
          </a:xfrm>
          <a:prstGeom prst="rect">
            <a:avLst/>
          </a:prstGeom>
        </p:spPr>
        <p:txBody>
          <a:bodyPr vert="horz" lIns="91440" tIns="45720" rIns="91440" bIns="45720" rtlCol="0" anchor="b"/>
          <a:lstStyle>
            <a:lvl1pPr algn="r">
              <a:defRPr sz="1200"/>
            </a:lvl1pPr>
          </a:lstStyle>
          <a:p>
            <a:fld id="{F6000C6E-8EBE-403F-9DC6-D8DC19724256}" type="slidenum">
              <a:rPr lang="en-GB" smtClean="0"/>
              <a:pPr/>
              <a:t>‹#›</a:t>
            </a:fld>
            <a:endParaRPr lang="en-GB"/>
          </a:p>
        </p:txBody>
      </p:sp>
    </p:spTree>
    <p:extLst>
      <p:ext uri="{BB962C8B-B14F-4D97-AF65-F5344CB8AC3E}">
        <p14:creationId xmlns:p14="http://schemas.microsoft.com/office/powerpoint/2010/main" xmlns="" val="1818280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F6000C6E-8EBE-403F-9DC6-D8DC19724256}" type="slidenum">
              <a:rPr lang="en-GB" smtClean="0"/>
              <a:pPr/>
              <a:t>6</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pPr lvl="0"/>
            <a:r>
              <a:rPr lang="en-US" noProof="0" smtClean="0"/>
              <a:t>Click to edit Master title style</a:t>
            </a:r>
            <a:endParaRPr lang="en-GB" noProof="0" smtClean="0"/>
          </a:p>
        </p:txBody>
      </p:sp>
      <p:sp>
        <p:nvSpPr>
          <p:cNvPr id="614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noProof="0" smtClean="0"/>
              <a:t>Click to edit Master subtitle style</a:t>
            </a:r>
            <a:endParaRPr lang="en-GB" noProof="0" smtClean="0"/>
          </a:p>
        </p:txBody>
      </p:sp>
      <p:pic>
        <p:nvPicPr>
          <p:cNvPr id="6148" name="Picture 4" descr="NATSIP-LOGO"/>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xmlns="">
                <a:solidFill>
                  <a:srgbClr val="FFFFFF"/>
                </a:solidFill>
              </a14:hiddenFill>
            </a:ext>
          </a:extLst>
        </p:spPr>
      </p:pic>
      <p:sp>
        <p:nvSpPr>
          <p:cNvPr id="6152" name="Freeform 8"/>
          <p:cNvSpPr>
            <a:spLocks/>
          </p:cNvSpPr>
          <p:nvPr/>
        </p:nvSpPr>
        <p:spPr bwMode="auto">
          <a:xfrm>
            <a:off x="-7938" y="61579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928740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Tree>
    <p:extLst>
      <p:ext uri="{BB962C8B-B14F-4D97-AF65-F5344CB8AC3E}">
        <p14:creationId xmlns:p14="http://schemas.microsoft.com/office/powerpoint/2010/main" xmlns="" val="3319764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4392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43926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3273659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6185412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xmlns="" val="33371227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617558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xmlns="" val="890501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xmlns="" val="955251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224531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7610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57610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xmlns="" val="194046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468313" y="1628775"/>
            <a:ext cx="8229600" cy="43926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1031" name="Picture 7" descr="NATSIP-LOGO"/>
          <p:cNvPicPr>
            <a:picLocks noChangeAspect="1" noChangeArrowheads="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7499350" y="6096000"/>
            <a:ext cx="1546225" cy="473075"/>
          </a:xfrm>
          <a:prstGeom prst="rect">
            <a:avLst/>
          </a:prstGeom>
          <a:noFill/>
          <a:extLst>
            <a:ext uri="{909E8E84-426E-40DD-AFC4-6F175D3DCCD1}">
              <a14:hiddenFill xmlns:a14="http://schemas.microsoft.com/office/drawing/2010/main" xmlns="">
                <a:solidFill>
                  <a:srgbClr val="FFFFFF"/>
                </a:solidFill>
              </a14:hiddenFill>
            </a:ext>
          </a:extLst>
        </p:spPr>
      </p:pic>
      <p:sp>
        <p:nvSpPr>
          <p:cNvPr id="1032" name="Freeform 8"/>
          <p:cNvSpPr>
            <a:spLocks/>
          </p:cNvSpPr>
          <p:nvPr/>
        </p:nvSpPr>
        <p:spPr bwMode="auto">
          <a:xfrm>
            <a:off x="-19050" y="6348413"/>
            <a:ext cx="9201150" cy="536575"/>
          </a:xfrm>
          <a:custGeom>
            <a:avLst/>
            <a:gdLst>
              <a:gd name="T0" fmla="*/ 0 w 5796"/>
              <a:gd name="T1" fmla="*/ 0 h 338"/>
              <a:gd name="T2" fmla="*/ 0 w 5796"/>
              <a:gd name="T3" fmla="*/ 324 h 338"/>
              <a:gd name="T4" fmla="*/ 5795 w 5796"/>
              <a:gd name="T5" fmla="*/ 338 h 338"/>
              <a:gd name="T6" fmla="*/ 5796 w 5796"/>
              <a:gd name="T7" fmla="*/ 246 h 338"/>
              <a:gd name="T8" fmla="*/ 0 w 5796"/>
              <a:gd name="T9" fmla="*/ 0 h 338"/>
            </a:gdLst>
            <a:ahLst/>
            <a:cxnLst>
              <a:cxn ang="0">
                <a:pos x="T0" y="T1"/>
              </a:cxn>
              <a:cxn ang="0">
                <a:pos x="T2" y="T3"/>
              </a:cxn>
              <a:cxn ang="0">
                <a:pos x="T4" y="T5"/>
              </a:cxn>
              <a:cxn ang="0">
                <a:pos x="T6" y="T7"/>
              </a:cxn>
              <a:cxn ang="0">
                <a:pos x="T8" y="T9"/>
              </a:cxn>
            </a:cxnLst>
            <a:rect l="0" t="0" r="r" b="b"/>
            <a:pathLst>
              <a:path w="5796" h="338">
                <a:moveTo>
                  <a:pt x="0" y="0"/>
                </a:moveTo>
                <a:lnTo>
                  <a:pt x="0" y="324"/>
                </a:lnTo>
                <a:lnTo>
                  <a:pt x="5795" y="338"/>
                </a:lnTo>
                <a:lnTo>
                  <a:pt x="5796" y="246"/>
                </a:lnTo>
                <a:lnTo>
                  <a:pt x="0" y="0"/>
                </a:lnTo>
                <a:close/>
              </a:path>
            </a:pathLst>
          </a:custGeom>
          <a:solidFill>
            <a:srgbClr val="ED1B24"/>
          </a:solidFill>
          <a:ln>
            <a:noFill/>
          </a:ln>
          <a:effectLst/>
          <a:extLs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gov.uk/government/publications/implementing-the-0-to-25-special-needs-syste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publications/send-supporting-local-and-national-accountabilit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1" name="Rectangle 13"/>
          <p:cNvSpPr>
            <a:spLocks noGrp="1" noChangeArrowheads="1"/>
          </p:cNvSpPr>
          <p:nvPr>
            <p:ph type="ctrTitle"/>
          </p:nvPr>
        </p:nvSpPr>
        <p:spPr>
          <a:xfrm>
            <a:off x="611560" y="2130425"/>
            <a:ext cx="7846640" cy="2594719"/>
          </a:xfrm>
        </p:spPr>
        <p:txBody>
          <a:bodyPr/>
          <a:lstStyle/>
          <a:p>
            <a:r>
              <a:rPr lang="en-US" dirty="0" smtClean="0"/>
              <a:t>Setting Good Outcomes</a:t>
            </a:r>
            <a:endParaRPr lang="en-US" dirty="0"/>
          </a:p>
        </p:txBody>
      </p:sp>
      <p:sp>
        <p:nvSpPr>
          <p:cNvPr id="2062" name="Rectangle 14"/>
          <p:cNvSpPr>
            <a:spLocks noGrp="1" noChangeArrowheads="1"/>
          </p:cNvSpPr>
          <p:nvPr>
            <p:ph type="subTitle" idx="1"/>
          </p:nvPr>
        </p:nvSpPr>
        <p:spPr>
          <a:xfrm>
            <a:off x="1043608" y="4293096"/>
            <a:ext cx="7056784" cy="1800200"/>
          </a:xfrm>
        </p:spPr>
        <p:txBody>
          <a:bodyPr/>
          <a:lstStyle/>
          <a:p>
            <a:r>
              <a:rPr lang="en-US" dirty="0" smtClean="0"/>
              <a:t>Andrea Scrivens</a:t>
            </a:r>
            <a:endParaRPr lang="en-US" dirty="0" smtClean="0"/>
          </a:p>
          <a:p>
            <a:r>
              <a:rPr lang="en-US" dirty="0" smtClean="0"/>
              <a:t>Education Policy Adviser, NDCS</a:t>
            </a:r>
          </a:p>
          <a:p>
            <a:r>
              <a:rPr lang="en-US" dirty="0" smtClean="0"/>
              <a:t>30 June 2015</a:t>
            </a:r>
            <a:endParaRPr 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07375" cy="1143000"/>
          </a:xfrm>
        </p:spPr>
        <p:txBody>
          <a:bodyPr/>
          <a:lstStyle/>
          <a:p>
            <a:r>
              <a:rPr lang="en-GB" b="1" dirty="0" smtClean="0"/>
              <a:t>What is an outcome?</a:t>
            </a:r>
            <a:endParaRPr lang="en-GB" dirty="0"/>
          </a:p>
        </p:txBody>
      </p:sp>
      <p:sp>
        <p:nvSpPr>
          <p:cNvPr id="3" name="Content Placeholder 2"/>
          <p:cNvSpPr>
            <a:spLocks noGrp="1"/>
          </p:cNvSpPr>
          <p:nvPr>
            <p:ph idx="1"/>
          </p:nvPr>
        </p:nvSpPr>
        <p:spPr>
          <a:xfrm>
            <a:off x="468313" y="1556793"/>
            <a:ext cx="6407943" cy="4464596"/>
          </a:xfrm>
        </p:spPr>
        <p:txBody>
          <a:bodyPr/>
          <a:lstStyle/>
          <a:p>
            <a:pPr fontAlgn="t"/>
            <a:r>
              <a:rPr lang="en-GB" sz="4800" b="1" dirty="0" smtClean="0"/>
              <a:t>outcome</a:t>
            </a:r>
          </a:p>
          <a:p>
            <a:pPr fontAlgn="t">
              <a:buNone/>
            </a:pPr>
            <a:r>
              <a:rPr lang="en-GB" sz="4800" i="1" dirty="0" smtClean="0"/>
              <a:t>	</a:t>
            </a:r>
            <a:r>
              <a:rPr lang="en-GB" i="1" dirty="0" smtClean="0"/>
              <a:t>noun</a:t>
            </a:r>
            <a:r>
              <a:rPr lang="en-GB" dirty="0" smtClean="0"/>
              <a:t> : something that happens as a result of an activity or process</a:t>
            </a:r>
          </a:p>
          <a:p>
            <a:pPr>
              <a:buNone/>
            </a:pPr>
            <a:r>
              <a:rPr lang="en-GB" i="1" dirty="0" smtClean="0"/>
              <a:t>(Merriam-Webster online dictionary)</a:t>
            </a:r>
          </a:p>
          <a:p>
            <a:pPr>
              <a:buNone/>
            </a:pPr>
            <a:r>
              <a:rPr lang="en-GB" i="1" dirty="0" smtClean="0"/>
              <a:t>	n. </a:t>
            </a:r>
            <a:r>
              <a:rPr lang="en-GB" dirty="0" smtClean="0"/>
              <a:t>a result; a visible effect</a:t>
            </a:r>
          </a:p>
          <a:p>
            <a:pPr>
              <a:buNone/>
            </a:pPr>
            <a:r>
              <a:rPr lang="en-GB" i="1" dirty="0" smtClean="0"/>
              <a:t>(Concise Oxford Dictionary)</a:t>
            </a:r>
          </a:p>
          <a:p>
            <a:endParaRPr lang="en-GB" sz="4800" dirty="0"/>
          </a:p>
        </p:txBody>
      </p:sp>
      <p:pic>
        <p:nvPicPr>
          <p:cNvPr id="5" name="Picture 10" descr="_DSC0366.jpg"/>
          <p:cNvPicPr>
            <a:picLocks noChangeAspect="1"/>
          </p:cNvPicPr>
          <p:nvPr/>
        </p:nvPicPr>
        <p:blipFill>
          <a:blip r:embed="rId2" cstate="print"/>
          <a:srcRect/>
          <a:stretch>
            <a:fillRect/>
          </a:stretch>
        </p:blipFill>
        <p:spPr bwMode="auto">
          <a:xfrm>
            <a:off x="7351389" y="908720"/>
            <a:ext cx="1792611" cy="4680520"/>
          </a:xfrm>
          <a:prstGeom prst="rect">
            <a:avLst/>
          </a:prstGeom>
          <a:noFill/>
          <a:ln w="47625">
            <a:noFill/>
            <a:round/>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Outcomes: a new emphasis</a:t>
            </a:r>
            <a:endParaRPr lang="en-GB" dirty="0"/>
          </a:p>
        </p:txBody>
      </p:sp>
      <p:sp>
        <p:nvSpPr>
          <p:cNvPr id="3" name="Content Placeholder 2"/>
          <p:cNvSpPr>
            <a:spLocks noGrp="1"/>
          </p:cNvSpPr>
          <p:nvPr>
            <p:ph idx="1"/>
          </p:nvPr>
        </p:nvSpPr>
        <p:spPr>
          <a:xfrm>
            <a:off x="539551" y="1124745"/>
            <a:ext cx="8158361" cy="4896644"/>
          </a:xfrm>
        </p:spPr>
        <p:txBody>
          <a:bodyPr/>
          <a:lstStyle/>
          <a:p>
            <a:r>
              <a:rPr lang="en-GB" dirty="0" smtClean="0"/>
              <a:t>One of the principles underpinning the new framework.</a:t>
            </a:r>
          </a:p>
          <a:p>
            <a:r>
              <a:rPr lang="en-GB" dirty="0" smtClean="0"/>
              <a:t>Code of Practice (1.1) states that LAs </a:t>
            </a:r>
            <a:r>
              <a:rPr lang="en-GB" b="1" dirty="0" smtClean="0"/>
              <a:t>must </a:t>
            </a:r>
            <a:r>
              <a:rPr lang="en-GB" dirty="0" smtClean="0"/>
              <a:t>have regard to “the need to support the child or young person, and the child’s parents, in order to facilitate the development of the child or young person and to help them achieve the best possible educational and other outcomes, preparing them effectively for adulthood.”</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Outcomes: a new emphasis</a:t>
            </a:r>
            <a:endParaRPr lang="en-GB" dirty="0"/>
          </a:p>
        </p:txBody>
      </p:sp>
      <p:sp>
        <p:nvSpPr>
          <p:cNvPr id="3" name="Content Placeholder 2"/>
          <p:cNvSpPr>
            <a:spLocks noGrp="1"/>
          </p:cNvSpPr>
          <p:nvPr>
            <p:ph idx="1"/>
          </p:nvPr>
        </p:nvSpPr>
        <p:spPr>
          <a:xfrm>
            <a:off x="611560" y="1628800"/>
            <a:ext cx="8229600" cy="4392613"/>
          </a:xfrm>
        </p:spPr>
        <p:txBody>
          <a:bodyPr/>
          <a:lstStyle/>
          <a:p>
            <a:r>
              <a:rPr lang="en-GB" dirty="0" smtClean="0"/>
              <a:t>Improved outcomes are central to the joint commissioning cycle. The March 2015 guidance to local authorities, </a:t>
            </a:r>
          </a:p>
          <a:p>
            <a:pPr>
              <a:buNone/>
            </a:pPr>
            <a:r>
              <a:rPr lang="en-GB" dirty="0" smtClean="0"/>
              <a:t> </a:t>
            </a:r>
            <a:r>
              <a:rPr lang="en-GB" b="1" i="1" dirty="0" smtClean="0"/>
              <a:t>Implementing a new 0 to 25 special needs system: LAs and partners </a:t>
            </a:r>
          </a:p>
          <a:p>
            <a:pPr>
              <a:buNone/>
            </a:pPr>
            <a:r>
              <a:rPr lang="en-GB" b="1" i="1" dirty="0" smtClean="0">
                <a:hlinkClick r:id="rId2"/>
              </a:rPr>
              <a:t>www.gov.uk/government/publications/implementing-the-0-to-25-special-needs-system</a:t>
            </a:r>
            <a:endParaRPr lang="en-GB" b="1" i="1" dirty="0" smtClean="0"/>
          </a:p>
          <a:p>
            <a:pPr>
              <a:buNone/>
            </a:pPr>
            <a:r>
              <a:rPr lang="en-GB" dirty="0" smtClean="0"/>
              <a:t>states:</a:t>
            </a:r>
          </a:p>
          <a:p>
            <a:pPr>
              <a:buNone/>
            </a:pPr>
            <a:endParaRPr lang="en-GB" b="1" i="1"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Outcomes: a new emphasis</a:t>
            </a:r>
            <a:endParaRPr lang="en-GB" dirty="0"/>
          </a:p>
        </p:txBody>
      </p:sp>
      <p:sp>
        <p:nvSpPr>
          <p:cNvPr id="3" name="Content Placeholder 2"/>
          <p:cNvSpPr>
            <a:spLocks noGrp="1"/>
          </p:cNvSpPr>
          <p:nvPr>
            <p:ph idx="1"/>
          </p:nvPr>
        </p:nvSpPr>
        <p:spPr/>
        <p:txBody>
          <a:bodyPr/>
          <a:lstStyle/>
          <a:p>
            <a:r>
              <a:rPr lang="en-GB" dirty="0" smtClean="0"/>
              <a:t>“The Code encourages the LA to start by building partnerships, and use those relationships to build a joint understanding of the needs of the area, before planning, delivering and reviewing that offer so it can improve the outcomes of 0-25 year olds with SEN or disability, whether or not they have Education Health and Care plans. “</a:t>
            </a:r>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8207375" cy="1143000"/>
          </a:xfrm>
        </p:spPr>
        <p:txBody>
          <a:bodyPr/>
          <a:lstStyle/>
          <a:p>
            <a:r>
              <a:rPr lang="en-GB" dirty="0" smtClean="0"/>
              <a:t>The joint commissioning cycle</a:t>
            </a:r>
            <a:endParaRPr lang="en-GB" dirty="0"/>
          </a:p>
        </p:txBody>
      </p:sp>
      <p:pic>
        <p:nvPicPr>
          <p:cNvPr id="1026" name="Picture 2"/>
          <p:cNvPicPr>
            <a:picLocks noGrp="1" noChangeAspect="1" noChangeArrowheads="1"/>
          </p:cNvPicPr>
          <p:nvPr>
            <p:ph idx="1"/>
          </p:nvPr>
        </p:nvPicPr>
        <p:blipFill>
          <a:blip r:embed="rId3" cstate="print"/>
          <a:srcRect/>
          <a:stretch>
            <a:fillRect/>
          </a:stretch>
        </p:blipFill>
        <p:spPr bwMode="auto">
          <a:xfrm>
            <a:off x="1868265" y="1628775"/>
            <a:ext cx="5429696" cy="4392613"/>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Outcomes: a new emphasis</a:t>
            </a:r>
            <a:endParaRPr lang="en-GB" dirty="0"/>
          </a:p>
        </p:txBody>
      </p:sp>
      <p:sp>
        <p:nvSpPr>
          <p:cNvPr id="3" name="Content Placeholder 2"/>
          <p:cNvSpPr>
            <a:spLocks noGrp="1"/>
          </p:cNvSpPr>
          <p:nvPr>
            <p:ph idx="1"/>
          </p:nvPr>
        </p:nvSpPr>
        <p:spPr/>
        <p:txBody>
          <a:bodyPr/>
          <a:lstStyle/>
          <a:p>
            <a:r>
              <a:rPr lang="en-GB" dirty="0" smtClean="0"/>
              <a:t>The proposed </a:t>
            </a:r>
            <a:r>
              <a:rPr lang="en-GB" dirty="0" err="1" smtClean="0"/>
              <a:t>Ofsted</a:t>
            </a:r>
            <a:r>
              <a:rPr lang="en-GB" dirty="0" smtClean="0"/>
              <a:t>/CQC inspection of local areas will look at effective identification of need; effectiveness in meeting needs; and local arrangements to achieve better identification and outcomes. </a:t>
            </a:r>
          </a:p>
          <a:p>
            <a:r>
              <a:rPr lang="en-GB" dirty="0" smtClean="0"/>
              <a:t>For more information see:</a:t>
            </a:r>
          </a:p>
          <a:p>
            <a:pPr>
              <a:buNone/>
            </a:pPr>
            <a:r>
              <a:rPr lang="en-GB" dirty="0" smtClean="0"/>
              <a:t>	</a:t>
            </a:r>
            <a:r>
              <a:rPr lang="en-GB" dirty="0" smtClean="0">
                <a:hlinkClick r:id="rId2"/>
              </a:rPr>
              <a:t>www.gov.uk/government/publications/send-supporting-local-and-national-accountability</a:t>
            </a:r>
            <a:endParaRPr lang="en-GB" dirty="0" smtClean="0"/>
          </a:p>
          <a:p>
            <a:pPr>
              <a:buNone/>
            </a:pPr>
            <a:endParaRPr lang="en-GB"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 if you’re not yet convinced of the importance of outcomes...</a:t>
            </a:r>
            <a:endParaRPr lang="en-GB" dirty="0"/>
          </a:p>
        </p:txBody>
      </p:sp>
      <p:sp>
        <p:nvSpPr>
          <p:cNvPr id="3" name="Content Placeholder 2"/>
          <p:cNvSpPr>
            <a:spLocks noGrp="1"/>
          </p:cNvSpPr>
          <p:nvPr>
            <p:ph idx="1"/>
          </p:nvPr>
        </p:nvSpPr>
        <p:spPr/>
        <p:txBody>
          <a:bodyPr/>
          <a:lstStyle/>
          <a:p>
            <a:pPr>
              <a:buNone/>
            </a:pPr>
            <a:endParaRPr lang="en-GB" sz="3600" dirty="0" smtClean="0"/>
          </a:p>
          <a:p>
            <a:r>
              <a:rPr lang="en-GB" sz="4000" dirty="0" smtClean="0"/>
              <a:t>the word “outcomes” appears </a:t>
            </a:r>
            <a:r>
              <a:rPr lang="en-GB" sz="4000" b="1" dirty="0" smtClean="0"/>
              <a:t>230</a:t>
            </a:r>
            <a:r>
              <a:rPr lang="en-GB" sz="4000" dirty="0" smtClean="0"/>
              <a:t> times in the  2015 SEND Code of Practice!</a:t>
            </a:r>
            <a:endParaRPr lang="en-GB" sz="4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Aspirations, outcomes...What’s the difference? Where do they fit into a plan?</a:t>
            </a:r>
            <a:endParaRPr lang="en-GB" dirty="0"/>
          </a:p>
        </p:txBody>
      </p:sp>
      <p:sp>
        <p:nvSpPr>
          <p:cNvPr id="3" name="Content Placeholder 2"/>
          <p:cNvSpPr>
            <a:spLocks noGrp="1"/>
          </p:cNvSpPr>
          <p:nvPr>
            <p:ph idx="1"/>
          </p:nvPr>
        </p:nvSpPr>
        <p:spPr>
          <a:xfrm>
            <a:off x="468313" y="1844824"/>
            <a:ext cx="8229600" cy="4176564"/>
          </a:xfrm>
        </p:spPr>
        <p:txBody>
          <a:bodyPr/>
          <a:lstStyle/>
          <a:p>
            <a:r>
              <a:rPr lang="en-GB" dirty="0" smtClean="0"/>
              <a:t>An aspiration is something which it is hoped will happen further into the future e.g. employment or further study plans, or the degree of independence  hoped for in adulthood. Aspirations should appear in Section A of an EHC plan. LAs can’t be held accountable for aspirations. (9.65)</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An outcome is something which can be measured and is expected to be achieved in the not too distant future, e.g. by the end of the key stage. Outcomes are in  Section E.</a:t>
            </a:r>
          </a:p>
          <a:p>
            <a:endParaRPr lang="en-GB" dirty="0" smtClean="0"/>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hierarchy of expectation</a:t>
            </a:r>
            <a:endParaRPr lang="en-GB" dirty="0"/>
          </a:p>
        </p:txBody>
      </p:sp>
      <p:sp>
        <p:nvSpPr>
          <p:cNvPr id="3" name="Content Placeholder 2"/>
          <p:cNvSpPr>
            <a:spLocks noGrp="1"/>
          </p:cNvSpPr>
          <p:nvPr>
            <p:ph idx="1"/>
          </p:nvPr>
        </p:nvSpPr>
        <p:spPr/>
        <p:txBody>
          <a:bodyPr/>
          <a:lstStyle/>
          <a:p>
            <a:r>
              <a:rPr lang="en-GB" dirty="0" smtClean="0"/>
              <a:t>Aspiration (A): the ultimate goal</a:t>
            </a:r>
          </a:p>
          <a:p>
            <a:r>
              <a:rPr lang="en-GB" dirty="0" smtClean="0"/>
              <a:t>Outcomes (E): measurable “milestones” on the way to achieving an aspiration</a:t>
            </a:r>
          </a:p>
          <a:p>
            <a:r>
              <a:rPr lang="en-GB" dirty="0" smtClean="0"/>
              <a:t>Steps towards achieving the outcomes (E)</a:t>
            </a:r>
          </a:p>
          <a:p>
            <a:r>
              <a:rPr lang="en-GB" dirty="0" smtClean="0"/>
              <a:t>Shorter term targets, set by the school and recorded on internal planning documents, reviewed maybe once per term or half-term. </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 illustration of the hierarchy of expectation</a:t>
            </a:r>
            <a:endParaRPr lang="en-GB" dirty="0"/>
          </a:p>
        </p:txBody>
      </p:sp>
      <p:sp>
        <p:nvSpPr>
          <p:cNvPr id="3" name="Content Placeholder 2"/>
          <p:cNvSpPr>
            <a:spLocks noGrp="1"/>
          </p:cNvSpPr>
          <p:nvPr>
            <p:ph idx="1"/>
          </p:nvPr>
        </p:nvSpPr>
        <p:spPr/>
        <p:txBody>
          <a:bodyPr/>
          <a:lstStyle/>
          <a:p>
            <a:pPr>
              <a:buNone/>
            </a:pPr>
            <a:r>
              <a:rPr lang="en-GB" dirty="0" smtClean="0"/>
              <a:t>For a deaf boy in Year 7...</a:t>
            </a:r>
          </a:p>
          <a:p>
            <a:pPr>
              <a:buNone/>
            </a:pPr>
            <a:r>
              <a:rPr lang="en-GB" dirty="0" smtClean="0"/>
              <a:t>Aspirations (A) : </a:t>
            </a:r>
            <a:r>
              <a:rPr lang="en-GB" i="1" dirty="0" smtClean="0"/>
              <a:t>to get a good job; to live independently; to have friends.</a:t>
            </a:r>
          </a:p>
          <a:p>
            <a:pPr>
              <a:buNone/>
            </a:pPr>
            <a:r>
              <a:rPr lang="en-GB" dirty="0" smtClean="0"/>
              <a:t>Outcome which will mark progress towards getting a good job (E):</a:t>
            </a:r>
          </a:p>
          <a:p>
            <a:pPr>
              <a:buNone/>
            </a:pPr>
            <a:r>
              <a:rPr lang="en-GB" i="1" dirty="0" smtClean="0"/>
              <a:t>By the end of Year 9, he will achieve academic outcomes which reflect his true ability (as assessed by the EP)</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a:buNone/>
            </a:pPr>
            <a:r>
              <a:rPr lang="en-GB" dirty="0" smtClean="0"/>
              <a:t>Step towards achieving the outcome above (E):</a:t>
            </a:r>
          </a:p>
          <a:p>
            <a:pPr>
              <a:buNone/>
            </a:pPr>
            <a:r>
              <a:rPr lang="en-GB" i="1" dirty="0" smtClean="0"/>
              <a:t>He will make measurable year on year “expected progress” (see </a:t>
            </a:r>
            <a:r>
              <a:rPr lang="en-GB" i="1" dirty="0" err="1" smtClean="0"/>
              <a:t>CoP</a:t>
            </a:r>
            <a:r>
              <a:rPr lang="en-GB" i="1" dirty="0" smtClean="0"/>
              <a:t> 6.17) in English and Maths.</a:t>
            </a:r>
          </a:p>
          <a:p>
            <a:pPr>
              <a:buNone/>
            </a:pPr>
            <a:r>
              <a:rPr lang="en-GB" dirty="0" smtClean="0"/>
              <a:t>Short-term target set by school</a:t>
            </a:r>
            <a:r>
              <a:rPr lang="en-GB" i="1" dirty="0" smtClean="0"/>
              <a:t>: </a:t>
            </a:r>
          </a:p>
          <a:p>
            <a:pPr>
              <a:buNone/>
            </a:pPr>
            <a:r>
              <a:rPr lang="en-GB" i="1" dirty="0" smtClean="0"/>
              <a:t>He will be able to understand and give examples of the following terms: adjective; adverb; noun; pronoun.</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a:t>
            </a:r>
            <a:r>
              <a:rPr lang="en-GB" dirty="0" err="1" smtClean="0"/>
              <a:t>CoP</a:t>
            </a:r>
            <a:r>
              <a:rPr lang="en-GB" dirty="0" smtClean="0"/>
              <a:t> says about outcomes</a:t>
            </a:r>
            <a:endParaRPr lang="en-GB" dirty="0"/>
          </a:p>
        </p:txBody>
      </p:sp>
      <p:sp>
        <p:nvSpPr>
          <p:cNvPr id="3" name="Content Placeholder 2"/>
          <p:cNvSpPr>
            <a:spLocks noGrp="1"/>
          </p:cNvSpPr>
          <p:nvPr>
            <p:ph idx="1"/>
          </p:nvPr>
        </p:nvSpPr>
        <p:spPr/>
        <p:txBody>
          <a:bodyPr/>
          <a:lstStyle/>
          <a:p>
            <a:r>
              <a:rPr lang="en-GB" dirty="0" smtClean="0"/>
              <a:t>Outcomes should always enable children and young people to move towards the long-term aspirations of employment or higher education, independent living and community participation.” (9.64)</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the </a:t>
            </a:r>
            <a:r>
              <a:rPr lang="en-GB" dirty="0" err="1" smtClean="0"/>
              <a:t>CoP</a:t>
            </a:r>
            <a:r>
              <a:rPr lang="en-GB" dirty="0" smtClean="0"/>
              <a:t> says about outcomes</a:t>
            </a:r>
            <a:endParaRPr lang="en-GB" dirty="0"/>
          </a:p>
        </p:txBody>
      </p:sp>
      <p:sp>
        <p:nvSpPr>
          <p:cNvPr id="3" name="Content Placeholder 2"/>
          <p:cNvSpPr>
            <a:spLocks noGrp="1"/>
          </p:cNvSpPr>
          <p:nvPr>
            <p:ph idx="1"/>
          </p:nvPr>
        </p:nvSpPr>
        <p:spPr/>
        <p:txBody>
          <a:bodyPr/>
          <a:lstStyle/>
          <a:p>
            <a:r>
              <a:rPr lang="en-GB" dirty="0" smtClean="0"/>
              <a:t>“An outcome can be defined as the benefit or difference made to an individual as a result of an intervention. It should be personal and not expressed from a service perspective; it should be something that those involved have control and influence over.....it should be specific, measurable, achievable, realistic and time bound (SMART).” (9.66)</a:t>
            </a:r>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67544" y="1268761"/>
            <a:ext cx="8230369" cy="4752628"/>
          </a:xfrm>
        </p:spPr>
        <p:txBody>
          <a:bodyPr/>
          <a:lstStyle/>
          <a:p>
            <a:r>
              <a:rPr lang="en-GB" sz="2800" dirty="0" smtClean="0"/>
              <a:t>“When an outcome is focused on education or training, it will describe what the expected benefit will be to the individual as a result of the educational or training intervention.” </a:t>
            </a:r>
          </a:p>
          <a:p>
            <a:r>
              <a:rPr lang="en-GB" sz="2800" dirty="0" smtClean="0"/>
              <a:t>“Outcomes are not a description of the service being provided – for example the provision of three hours of speech and language therapy is not an outcome. In this case, the outcome is what it is intended that the speech and language therapy will help the individual to do that they cannot do now and by when this will be achieved.” (9.66)</a:t>
            </a:r>
          </a:p>
          <a:p>
            <a:pPr>
              <a:buNone/>
            </a:pPr>
            <a:endParaRPr lang="en-GB"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68313" y="980729"/>
            <a:ext cx="8229600" cy="5040660"/>
          </a:xfrm>
        </p:spPr>
        <p:txBody>
          <a:bodyPr/>
          <a:lstStyle/>
          <a:p>
            <a:r>
              <a:rPr lang="en-GB" dirty="0" smtClean="0"/>
              <a:t>“Outcomes underpin and inform the detail of EHC plans. Outcomes will usually set out what needs to be achieved by the end of a phase or stage of education in order to enable the child or young person to progress successfully to the next phase or stage.”</a:t>
            </a:r>
          </a:p>
          <a:p>
            <a:r>
              <a:rPr lang="en-GB" dirty="0" smtClean="0"/>
              <a:t>“From year 9 onwards, the nature of the outcomes will reflect the need to ensure young people are preparing for adulthood.” (9.68)</a:t>
            </a: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Developing good outcomes</a:t>
            </a:r>
            <a:endParaRPr lang="en-GB" dirty="0"/>
          </a:p>
        </p:txBody>
      </p:sp>
      <p:sp>
        <p:nvSpPr>
          <p:cNvPr id="3" name="Content Placeholder 2"/>
          <p:cNvSpPr>
            <a:spLocks noGrp="1"/>
          </p:cNvSpPr>
          <p:nvPr>
            <p:ph idx="1"/>
          </p:nvPr>
        </p:nvSpPr>
        <p:spPr/>
        <p:txBody>
          <a:bodyPr/>
          <a:lstStyle/>
          <a:p>
            <a:r>
              <a:rPr lang="en-GB" dirty="0" smtClean="0"/>
              <a:t>Good outcomes start with good assessments.</a:t>
            </a:r>
          </a:p>
          <a:p>
            <a:endParaRPr lang="en-GB" dirty="0"/>
          </a:p>
        </p:txBody>
      </p:sp>
      <p:pic>
        <p:nvPicPr>
          <p:cNvPr id="4" name="Content Placeholder 15" descr="Screen Clipping"/>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bwMode="auto">
          <a:xfrm>
            <a:off x="2699793" y="2564904"/>
            <a:ext cx="3168352" cy="3672408"/>
          </a:xfrm>
          <a:prstGeom prst="rect">
            <a:avLst/>
          </a:prstGeom>
          <a:noFill/>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good outcomes</a:t>
            </a:r>
            <a:endParaRPr lang="en-GB" dirty="0"/>
          </a:p>
        </p:txBody>
      </p:sp>
      <p:sp>
        <p:nvSpPr>
          <p:cNvPr id="3" name="Content Placeholder 2"/>
          <p:cNvSpPr>
            <a:spLocks noGrp="1"/>
          </p:cNvSpPr>
          <p:nvPr>
            <p:ph idx="1"/>
          </p:nvPr>
        </p:nvSpPr>
        <p:spPr/>
        <p:txBody>
          <a:bodyPr/>
          <a:lstStyle/>
          <a:p>
            <a:pPr>
              <a:buNone/>
            </a:pPr>
            <a:r>
              <a:rPr lang="en-GB" dirty="0" smtClean="0"/>
              <a:t>To develop outcomes, consider:</a:t>
            </a:r>
          </a:p>
          <a:p>
            <a:r>
              <a:rPr lang="en-GB" dirty="0" smtClean="0"/>
              <a:t>the aspirations of the pupil and those of their parents</a:t>
            </a:r>
          </a:p>
          <a:p>
            <a:r>
              <a:rPr lang="en-GB" dirty="0" smtClean="0"/>
              <a:t>the  challenges for the pupil as identified by thorough assessment.</a:t>
            </a:r>
          </a:p>
          <a:p>
            <a:pPr>
              <a:buNone/>
            </a:pPr>
            <a:r>
              <a:rPr lang="en-GB" dirty="0" smtClean="0"/>
              <a:t>Together they will provide the areas of focus which can then be turned into SMART outcomes.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Setting good outcomes: example</a:t>
            </a:r>
            <a:endParaRPr lang="en-GB" dirty="0"/>
          </a:p>
        </p:txBody>
      </p:sp>
      <p:sp>
        <p:nvSpPr>
          <p:cNvPr id="3" name="Content Placeholder 2"/>
          <p:cNvSpPr>
            <a:spLocks noGrp="1"/>
          </p:cNvSpPr>
          <p:nvPr>
            <p:ph idx="1"/>
          </p:nvPr>
        </p:nvSpPr>
        <p:spPr/>
        <p:txBody>
          <a:bodyPr/>
          <a:lstStyle/>
          <a:p>
            <a:pPr>
              <a:buNone/>
            </a:pPr>
            <a:r>
              <a:rPr lang="en-GB" dirty="0" smtClean="0"/>
              <a:t>Kirsty,  aged 4</a:t>
            </a:r>
          </a:p>
          <a:p>
            <a:pPr>
              <a:buNone/>
            </a:pPr>
            <a:r>
              <a:rPr lang="en-GB" b="1" dirty="0" smtClean="0"/>
              <a:t>Aspiration</a:t>
            </a:r>
            <a:r>
              <a:rPr lang="en-GB" dirty="0" smtClean="0"/>
              <a:t>: father wants her to make the most of her ability, particularly her communication skills.</a:t>
            </a:r>
          </a:p>
          <a:p>
            <a:pPr>
              <a:buNone/>
            </a:pPr>
            <a:r>
              <a:rPr lang="en-GB" b="1" dirty="0" smtClean="0"/>
              <a:t>Challenges </a:t>
            </a:r>
            <a:r>
              <a:rPr lang="en-GB" dirty="0" smtClean="0"/>
              <a:t>identified by assessment:</a:t>
            </a:r>
          </a:p>
          <a:p>
            <a:r>
              <a:rPr lang="en-GB" dirty="0" smtClean="0"/>
              <a:t>Moderate bilateral hearing loss in low and mid frequencies, and profound loss in high frequencies.</a:t>
            </a:r>
          </a:p>
          <a:p>
            <a:pPr>
              <a:buNone/>
            </a:pPr>
            <a:endParaRPr lang="en-GB"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67544" y="1916831"/>
            <a:ext cx="8230369" cy="4536505"/>
          </a:xfrm>
        </p:spPr>
        <p:txBody>
          <a:bodyPr/>
          <a:lstStyle/>
          <a:p>
            <a:pPr marL="0" indent="0"/>
            <a:r>
              <a:rPr lang="en-GB" dirty="0" smtClean="0"/>
              <a:t>Difficulties in the development of making the right speech sound; in language (both receptive and expressive) and in communication skills (using Sign Supported English).</a:t>
            </a:r>
          </a:p>
          <a:p>
            <a:pPr marL="0" indent="0"/>
            <a:r>
              <a:rPr lang="en-GB" dirty="0" smtClean="0"/>
              <a:t>Assessment of language skills at 4 years identified a delay of 2 years.</a:t>
            </a:r>
          </a:p>
          <a:p>
            <a:pPr marL="0" indent="0"/>
            <a:endParaRPr lang="en-GB"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b="1" dirty="0" smtClean="0"/>
              <a:t>Outcome</a:t>
            </a:r>
            <a:r>
              <a:rPr lang="en-GB" dirty="0" smtClean="0"/>
              <a:t>: By the end of Year 3, </a:t>
            </a:r>
            <a:r>
              <a:rPr lang="en-GB" dirty="0" err="1" smtClean="0"/>
              <a:t>Kirsty’s</a:t>
            </a:r>
            <a:r>
              <a:rPr lang="en-GB" dirty="0" smtClean="0"/>
              <a:t> speech, language and communication skills will be at  a point where they are, as a minimum, at a level or close to that expected of a child of her chronological age and ability.</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467544" y="1484784"/>
            <a:ext cx="8229600" cy="6192788"/>
          </a:xfrm>
        </p:spPr>
        <p:txBody>
          <a:bodyPr/>
          <a:lstStyle/>
          <a:p>
            <a:pPr>
              <a:buNone/>
            </a:pPr>
            <a:r>
              <a:rPr lang="en-GB" dirty="0" smtClean="0"/>
              <a:t>Steps towards achieving that outcome: </a:t>
            </a:r>
          </a:p>
          <a:p>
            <a:pPr>
              <a:buNone/>
            </a:pPr>
            <a:r>
              <a:rPr lang="en-GB" dirty="0" smtClean="0"/>
              <a:t>1)</a:t>
            </a:r>
            <a:r>
              <a:rPr lang="en-GB" dirty="0" err="1" smtClean="0"/>
              <a:t>Kirsty’s</a:t>
            </a:r>
            <a:r>
              <a:rPr lang="en-GB" dirty="0" smtClean="0"/>
              <a:t> vocabulary, spoken language and understanding of language will show year on year improvement</a:t>
            </a:r>
          </a:p>
          <a:p>
            <a:pPr>
              <a:buNone/>
            </a:pPr>
            <a:r>
              <a:rPr lang="en-GB" dirty="0" smtClean="0"/>
              <a:t>2)She will be able to make the sounds required in English.</a:t>
            </a:r>
          </a:p>
          <a:p>
            <a:pPr>
              <a:buNone/>
            </a:pPr>
            <a:endParaRPr lang="en-GB" dirty="0"/>
          </a:p>
          <a:p>
            <a:pPr>
              <a:buNone/>
            </a:pPr>
            <a:r>
              <a:rPr lang="en-GB" dirty="0" smtClean="0"/>
              <a:t>SMART targets working towards these steps will be set by the </a:t>
            </a:r>
            <a:r>
              <a:rPr lang="en-GB" dirty="0" smtClean="0"/>
              <a:t>school/nursery.</a:t>
            </a:r>
            <a:endParaRPr lang="en-GB" dirty="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to ask about an outcome</a:t>
            </a:r>
            <a:endParaRPr lang="en-GB" dirty="0"/>
          </a:p>
        </p:txBody>
      </p:sp>
      <p:sp>
        <p:nvSpPr>
          <p:cNvPr id="3" name="Content Placeholder 2"/>
          <p:cNvSpPr>
            <a:spLocks noGrp="1"/>
          </p:cNvSpPr>
          <p:nvPr>
            <p:ph idx="1"/>
          </p:nvPr>
        </p:nvSpPr>
        <p:spPr/>
        <p:txBody>
          <a:bodyPr/>
          <a:lstStyle/>
          <a:p>
            <a:r>
              <a:rPr lang="en-GB" dirty="0" smtClean="0"/>
              <a:t>Does it enable the pupil to move towards one of their/their parents’ long-term aspirations?</a:t>
            </a:r>
          </a:p>
          <a:p>
            <a:r>
              <a:rPr lang="en-GB" dirty="0" smtClean="0"/>
              <a:t>Is it SMART?</a:t>
            </a:r>
          </a:p>
          <a:p>
            <a:r>
              <a:rPr lang="en-GB" dirty="0" smtClean="0"/>
              <a:t>Is it expressed from a personal  (i.e. not service) perspective?</a:t>
            </a:r>
          </a:p>
          <a:p>
            <a:r>
              <a:rPr lang="en-GB" dirty="0" smtClean="0"/>
              <a:t>Is it something over which those who are involved have control and influence?</a:t>
            </a:r>
          </a:p>
          <a:p>
            <a:r>
              <a:rPr lang="en-GB" dirty="0" smtClean="0"/>
              <a:t>Is it clear what difference or benefit will be made to the pupil?</a:t>
            </a:r>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information</a:t>
            </a:r>
            <a:endParaRPr lang="en-GB" dirty="0"/>
          </a:p>
        </p:txBody>
      </p:sp>
      <p:sp>
        <p:nvSpPr>
          <p:cNvPr id="3" name="Content Placeholder 2"/>
          <p:cNvSpPr>
            <a:spLocks noGrp="1"/>
          </p:cNvSpPr>
          <p:nvPr>
            <p:ph idx="1"/>
          </p:nvPr>
        </p:nvSpPr>
        <p:spPr/>
        <p:txBody>
          <a:bodyPr/>
          <a:lstStyle/>
          <a:p>
            <a:pPr>
              <a:buNone/>
            </a:pPr>
            <a:r>
              <a:rPr lang="en-GB" dirty="0" smtClean="0"/>
              <a:t>See sections 9.64-9.69 of the SEND Code of Practice 2015.</a:t>
            </a:r>
          </a:p>
          <a:p>
            <a:pPr>
              <a:buNone/>
            </a:pPr>
            <a:endParaRPr lang="en-GB" dirty="0" smtClean="0"/>
          </a:p>
          <a:p>
            <a:pPr>
              <a:buNone/>
            </a:pPr>
            <a:r>
              <a:rPr lang="en-GB" dirty="0" smtClean="0"/>
              <a:t>The following documents can be downloaded</a:t>
            </a:r>
          </a:p>
          <a:p>
            <a:pPr>
              <a:buNone/>
            </a:pPr>
            <a:r>
              <a:rPr lang="en-GB" dirty="0" smtClean="0"/>
              <a:t>from the </a:t>
            </a:r>
            <a:r>
              <a:rPr lang="en-GB" dirty="0" err="1" smtClean="0"/>
              <a:t>NatSIP</a:t>
            </a:r>
            <a:r>
              <a:rPr lang="en-GB" dirty="0" smtClean="0"/>
              <a:t> website:</a:t>
            </a:r>
          </a:p>
          <a:p>
            <a:r>
              <a:rPr lang="en-GB" dirty="0" smtClean="0"/>
              <a:t>Better Assessments, Better Outcomes, Better Plans</a:t>
            </a:r>
          </a:p>
          <a:p>
            <a:r>
              <a:rPr lang="en-GB" dirty="0" smtClean="0"/>
              <a:t>Model EHC plans</a:t>
            </a:r>
          </a:p>
          <a:p>
            <a:endParaRPr lang="en-GB" dirty="0" smtClean="0"/>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NatSIP Presentation</Template>
  <TotalTime>2050</TotalTime>
  <Words>1197</Words>
  <Application>Microsoft Office PowerPoint</Application>
  <PresentationFormat>On-screen Show (4:3)</PresentationFormat>
  <Paragraphs>87</Paragraphs>
  <Slides>25</Slides>
  <Notes>1</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Setting Good Outcomes</vt:lpstr>
      <vt:lpstr>What is an outcome?</vt:lpstr>
      <vt:lpstr>Outcomes: a new emphasis</vt:lpstr>
      <vt:lpstr>Outcomes: a new emphasis</vt:lpstr>
      <vt:lpstr>Outcomes: a new emphasis</vt:lpstr>
      <vt:lpstr>The joint commissioning cycle</vt:lpstr>
      <vt:lpstr>Outcomes: a new emphasis</vt:lpstr>
      <vt:lpstr>And if you’re not yet convinced of the importance of outcomes...</vt:lpstr>
      <vt:lpstr>Aspirations, outcomes...What’s the difference? Where do they fit into a plan?</vt:lpstr>
      <vt:lpstr>Slide 10</vt:lpstr>
      <vt:lpstr>A hierarchy of expectation</vt:lpstr>
      <vt:lpstr>An illustration of the hierarchy of expectation</vt:lpstr>
      <vt:lpstr>Slide 13</vt:lpstr>
      <vt:lpstr>What the CoP says about outcomes</vt:lpstr>
      <vt:lpstr>What the CoP says about outcomes</vt:lpstr>
      <vt:lpstr>Slide 16</vt:lpstr>
      <vt:lpstr>Slide 17</vt:lpstr>
      <vt:lpstr>Developing good outcomes</vt:lpstr>
      <vt:lpstr>Writing good outcomes</vt:lpstr>
      <vt:lpstr>Setting good outcomes: example</vt:lpstr>
      <vt:lpstr>Slide 21</vt:lpstr>
      <vt:lpstr>Slide 22</vt:lpstr>
      <vt:lpstr>Slide 23</vt:lpstr>
      <vt:lpstr>Questions to ask about an outcome</vt:lpstr>
      <vt:lpstr>Further information</vt:lpstr>
    </vt:vector>
  </TitlesOfParts>
  <Company>SJ Consulting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Lilias Reary</dc:creator>
  <cp:lastModifiedBy>Andrea Scrivens</cp:lastModifiedBy>
  <cp:revision>160</cp:revision>
  <dcterms:created xsi:type="dcterms:W3CDTF">2013-09-28T15:26:51Z</dcterms:created>
  <dcterms:modified xsi:type="dcterms:W3CDTF">2015-06-16T08:40:21Z</dcterms:modified>
</cp:coreProperties>
</file>