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4"/>
  </p:notesMasterIdLst>
  <p:handoutMasterIdLst>
    <p:handoutMasterId r:id="rId25"/>
  </p:handoutMasterIdLst>
  <p:sldIdLst>
    <p:sldId id="259" r:id="rId2"/>
    <p:sldId id="298" r:id="rId3"/>
    <p:sldId id="319" r:id="rId4"/>
    <p:sldId id="321" r:id="rId5"/>
    <p:sldId id="344" r:id="rId6"/>
    <p:sldId id="346" r:id="rId7"/>
    <p:sldId id="347" r:id="rId8"/>
    <p:sldId id="364" r:id="rId9"/>
    <p:sldId id="350" r:id="rId10"/>
    <p:sldId id="376" r:id="rId11"/>
    <p:sldId id="371" r:id="rId12"/>
    <p:sldId id="353" r:id="rId13"/>
    <p:sldId id="372" r:id="rId14"/>
    <p:sldId id="365" r:id="rId15"/>
    <p:sldId id="374" r:id="rId16"/>
    <p:sldId id="366" r:id="rId17"/>
    <p:sldId id="367" r:id="rId18"/>
    <p:sldId id="368" r:id="rId19"/>
    <p:sldId id="369" r:id="rId20"/>
    <p:sldId id="333" r:id="rId21"/>
    <p:sldId id="370" r:id="rId22"/>
    <p:sldId id="337" r:id="rId23"/>
  </p:sldIdLst>
  <p:sldSz cx="9144000" cy="6858000" type="screen4x3"/>
  <p:notesSz cx="6797675" cy="9926638"/>
  <p:defaultTextStyle>
    <a:defPPr>
      <a:defRPr lang="en-GB"/>
    </a:defPPr>
    <a:lvl1pPr algn="l" rtl="0" fontAlgn="base">
      <a:spcBef>
        <a:spcPct val="0"/>
      </a:spcBef>
      <a:spcAft>
        <a:spcPct val="0"/>
      </a:spcAft>
      <a:defRPr sz="2400" kern="1200">
        <a:solidFill>
          <a:schemeClr val="tx1"/>
        </a:solidFill>
        <a:latin typeface="Times New Roman" pitchFamily="18" charset="0"/>
        <a:ea typeface="MS PGothic"/>
        <a:cs typeface="Arial" charset="0"/>
      </a:defRPr>
    </a:lvl1pPr>
    <a:lvl2pPr marL="457200" algn="l" rtl="0" fontAlgn="base">
      <a:spcBef>
        <a:spcPct val="0"/>
      </a:spcBef>
      <a:spcAft>
        <a:spcPct val="0"/>
      </a:spcAft>
      <a:defRPr sz="2400" kern="1200">
        <a:solidFill>
          <a:schemeClr val="tx1"/>
        </a:solidFill>
        <a:latin typeface="Times New Roman" pitchFamily="18" charset="0"/>
        <a:ea typeface="MS PGothic"/>
        <a:cs typeface="Arial" charset="0"/>
      </a:defRPr>
    </a:lvl2pPr>
    <a:lvl3pPr marL="914400" algn="l" rtl="0" fontAlgn="base">
      <a:spcBef>
        <a:spcPct val="0"/>
      </a:spcBef>
      <a:spcAft>
        <a:spcPct val="0"/>
      </a:spcAft>
      <a:defRPr sz="2400" kern="1200">
        <a:solidFill>
          <a:schemeClr val="tx1"/>
        </a:solidFill>
        <a:latin typeface="Times New Roman" pitchFamily="18" charset="0"/>
        <a:ea typeface="MS PGothic"/>
        <a:cs typeface="Arial" charset="0"/>
      </a:defRPr>
    </a:lvl3pPr>
    <a:lvl4pPr marL="1371600" algn="l" rtl="0" fontAlgn="base">
      <a:spcBef>
        <a:spcPct val="0"/>
      </a:spcBef>
      <a:spcAft>
        <a:spcPct val="0"/>
      </a:spcAft>
      <a:defRPr sz="2400" kern="1200">
        <a:solidFill>
          <a:schemeClr val="tx1"/>
        </a:solidFill>
        <a:latin typeface="Times New Roman" pitchFamily="18" charset="0"/>
        <a:ea typeface="MS PGothic"/>
        <a:cs typeface="Arial" charset="0"/>
      </a:defRPr>
    </a:lvl4pPr>
    <a:lvl5pPr marL="1828800" algn="l" rtl="0" fontAlgn="base">
      <a:spcBef>
        <a:spcPct val="0"/>
      </a:spcBef>
      <a:spcAft>
        <a:spcPct val="0"/>
      </a:spcAft>
      <a:defRPr sz="2400" kern="1200">
        <a:solidFill>
          <a:schemeClr val="tx1"/>
        </a:solidFill>
        <a:latin typeface="Times New Roman" pitchFamily="18" charset="0"/>
        <a:ea typeface="MS PGothic"/>
        <a:cs typeface="Arial" charset="0"/>
      </a:defRPr>
    </a:lvl5pPr>
    <a:lvl6pPr marL="2286000" algn="l" defTabSz="914400" rtl="0" eaLnBrk="1" latinLnBrk="0" hangingPunct="1">
      <a:defRPr sz="2400" kern="1200">
        <a:solidFill>
          <a:schemeClr val="tx1"/>
        </a:solidFill>
        <a:latin typeface="Times New Roman" pitchFamily="18" charset="0"/>
        <a:ea typeface="MS PGothic"/>
        <a:cs typeface="Arial" charset="0"/>
      </a:defRPr>
    </a:lvl6pPr>
    <a:lvl7pPr marL="2743200" algn="l" defTabSz="914400" rtl="0" eaLnBrk="1" latinLnBrk="0" hangingPunct="1">
      <a:defRPr sz="2400" kern="1200">
        <a:solidFill>
          <a:schemeClr val="tx1"/>
        </a:solidFill>
        <a:latin typeface="Times New Roman" pitchFamily="18" charset="0"/>
        <a:ea typeface="MS PGothic"/>
        <a:cs typeface="Arial" charset="0"/>
      </a:defRPr>
    </a:lvl7pPr>
    <a:lvl8pPr marL="3200400" algn="l" defTabSz="914400" rtl="0" eaLnBrk="1" latinLnBrk="0" hangingPunct="1">
      <a:defRPr sz="2400" kern="1200">
        <a:solidFill>
          <a:schemeClr val="tx1"/>
        </a:solidFill>
        <a:latin typeface="Times New Roman" pitchFamily="18" charset="0"/>
        <a:ea typeface="MS PGothic"/>
        <a:cs typeface="Arial" charset="0"/>
      </a:defRPr>
    </a:lvl8pPr>
    <a:lvl9pPr marL="3657600" algn="l" defTabSz="914400" rtl="0" eaLnBrk="1" latinLnBrk="0" hangingPunct="1">
      <a:defRPr sz="2400" kern="1200">
        <a:solidFill>
          <a:schemeClr val="tx1"/>
        </a:solidFill>
        <a:latin typeface="Times New Roman" pitchFamily="18" charset="0"/>
        <a:ea typeface="MS PGothic"/>
        <a:cs typeface="Arial" charset="0"/>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Graeme Douglas" initials="GD" lastIdx="5"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3366CC"/>
    <a:srgbClr val="CE7664"/>
    <a:srgbClr val="FFFF00"/>
    <a:srgbClr val="333333"/>
    <a:srgbClr val="080808"/>
    <a:srgbClr val="CCFF33"/>
    <a:srgbClr val="6666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853" autoAdjust="0"/>
    <p:restoredTop sz="78073" autoAdjust="0"/>
  </p:normalViewPr>
  <p:slideViewPr>
    <p:cSldViewPr>
      <p:cViewPr>
        <p:scale>
          <a:sx n="60" d="100"/>
          <a:sy n="60" d="100"/>
        </p:scale>
        <p:origin x="-1476" y="-420"/>
      </p:cViewPr>
      <p:guideLst>
        <p:guide orient="horz" pos="2160"/>
        <p:guide pos="2880"/>
      </p:guideLst>
    </p:cSldViewPr>
  </p:slideViewPr>
  <p:outlineViewPr>
    <p:cViewPr>
      <p:scale>
        <a:sx n="33" d="100"/>
        <a:sy n="33" d="100"/>
      </p:scale>
      <p:origin x="48" y="1488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77" d="100"/>
          <a:sy n="77" d="100"/>
        </p:scale>
        <p:origin x="-2094" y="-102"/>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5218" name="Rectangle 2"/>
          <p:cNvSpPr>
            <a:spLocks noGrp="1" noChangeArrowheads="1"/>
          </p:cNvSpPr>
          <p:nvPr>
            <p:ph type="hdr" sz="quarter"/>
          </p:nvPr>
        </p:nvSpPr>
        <p:spPr bwMode="auto">
          <a:xfrm>
            <a:off x="1"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11" charset="0"/>
                <a:ea typeface="ＭＳ Ｐゴシック" pitchFamily="-111" charset="-128"/>
                <a:cs typeface="+mn-cs"/>
              </a:defRPr>
            </a:lvl1pPr>
          </a:lstStyle>
          <a:p>
            <a:pPr>
              <a:defRPr/>
            </a:pPr>
            <a:endParaRPr lang="en-US"/>
          </a:p>
        </p:txBody>
      </p:sp>
      <p:sp>
        <p:nvSpPr>
          <p:cNvPr id="265219" name="Rectangle 3"/>
          <p:cNvSpPr>
            <a:spLocks noGrp="1" noChangeArrowheads="1"/>
          </p:cNvSpPr>
          <p:nvPr>
            <p:ph type="dt" sz="quarter" idx="1"/>
          </p:nvPr>
        </p:nvSpPr>
        <p:spPr bwMode="auto">
          <a:xfrm>
            <a:off x="3852017"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pitchFamily="-111" charset="0"/>
                <a:ea typeface="ＭＳ Ｐゴシック" pitchFamily="-111" charset="-128"/>
                <a:cs typeface="+mn-cs"/>
              </a:defRPr>
            </a:lvl1pPr>
          </a:lstStyle>
          <a:p>
            <a:pPr>
              <a:defRPr/>
            </a:pPr>
            <a:endParaRPr lang="en-US"/>
          </a:p>
        </p:txBody>
      </p:sp>
      <p:sp>
        <p:nvSpPr>
          <p:cNvPr id="265220" name="Rectangle 4"/>
          <p:cNvSpPr>
            <a:spLocks noGrp="1" noChangeArrowheads="1"/>
          </p:cNvSpPr>
          <p:nvPr>
            <p:ph type="ftr" sz="quarter" idx="2"/>
          </p:nvPr>
        </p:nvSpPr>
        <p:spPr bwMode="auto">
          <a:xfrm>
            <a:off x="1" y="9430307"/>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11" charset="0"/>
                <a:ea typeface="ＭＳ Ｐゴシック" pitchFamily="-111" charset="-128"/>
                <a:cs typeface="+mn-cs"/>
              </a:defRPr>
            </a:lvl1pPr>
          </a:lstStyle>
          <a:p>
            <a:pPr>
              <a:defRPr/>
            </a:pPr>
            <a:endParaRPr lang="en-US"/>
          </a:p>
        </p:txBody>
      </p:sp>
      <p:sp>
        <p:nvSpPr>
          <p:cNvPr id="265221" name="Rectangle 5"/>
          <p:cNvSpPr>
            <a:spLocks noGrp="1" noChangeArrowheads="1"/>
          </p:cNvSpPr>
          <p:nvPr>
            <p:ph type="sldNum" sz="quarter" idx="3"/>
          </p:nvPr>
        </p:nvSpPr>
        <p:spPr bwMode="auto">
          <a:xfrm>
            <a:off x="3852017" y="9430307"/>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pitchFamily="-111" charset="0"/>
                <a:ea typeface="ＭＳ Ｐゴシック" pitchFamily="-111" charset="-128"/>
                <a:cs typeface="+mn-cs"/>
              </a:defRPr>
            </a:lvl1pPr>
          </a:lstStyle>
          <a:p>
            <a:pPr>
              <a:defRPr/>
            </a:pPr>
            <a:fld id="{3B6039B8-9629-48E7-A7E7-AE09ACE7AE11}" type="slidenum">
              <a:rPr lang="en-GB"/>
              <a:pPr>
                <a:defRPr/>
              </a:pPr>
              <a:t>‹#›</a:t>
            </a:fld>
            <a:endParaRPr lang="en-GB"/>
          </a:p>
        </p:txBody>
      </p:sp>
    </p:spTree>
    <p:extLst>
      <p:ext uri="{BB962C8B-B14F-4D97-AF65-F5344CB8AC3E}">
        <p14:creationId xmlns:p14="http://schemas.microsoft.com/office/powerpoint/2010/main" val="1327355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1554" name="Rectangle 2"/>
          <p:cNvSpPr>
            <a:spLocks noGrp="1" noChangeArrowheads="1"/>
          </p:cNvSpPr>
          <p:nvPr>
            <p:ph type="hdr" sz="quarter"/>
          </p:nvPr>
        </p:nvSpPr>
        <p:spPr bwMode="auto">
          <a:xfrm>
            <a:off x="1"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11" charset="0"/>
                <a:ea typeface="ＭＳ Ｐゴシック" pitchFamily="-111" charset="-128"/>
                <a:cs typeface="+mn-cs"/>
              </a:defRPr>
            </a:lvl1pPr>
          </a:lstStyle>
          <a:p>
            <a:pPr>
              <a:defRPr/>
            </a:pPr>
            <a:endParaRPr lang="en-US"/>
          </a:p>
        </p:txBody>
      </p:sp>
      <p:sp>
        <p:nvSpPr>
          <p:cNvPr id="151555" name="Rectangle 3"/>
          <p:cNvSpPr>
            <a:spLocks noGrp="1" noChangeArrowheads="1"/>
          </p:cNvSpPr>
          <p:nvPr>
            <p:ph type="dt" idx="1"/>
          </p:nvPr>
        </p:nvSpPr>
        <p:spPr bwMode="auto">
          <a:xfrm>
            <a:off x="3852017"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pitchFamily="-111" charset="0"/>
                <a:ea typeface="ＭＳ Ｐゴシック" pitchFamily="-111" charset="-128"/>
                <a:cs typeface="+mn-cs"/>
              </a:defRPr>
            </a:lvl1pPr>
          </a:lstStyle>
          <a:p>
            <a:pPr>
              <a:defRPr/>
            </a:pPr>
            <a:endParaRPr lang="en-US"/>
          </a:p>
        </p:txBody>
      </p:sp>
      <p:sp>
        <p:nvSpPr>
          <p:cNvPr id="13316"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p:spPr>
      </p:sp>
      <p:sp>
        <p:nvSpPr>
          <p:cNvPr id="151557" name="Rectangle 5"/>
          <p:cNvSpPr>
            <a:spLocks noGrp="1" noChangeArrowheads="1"/>
          </p:cNvSpPr>
          <p:nvPr>
            <p:ph type="body" sz="quarter" idx="3"/>
          </p:nvPr>
        </p:nvSpPr>
        <p:spPr bwMode="auto">
          <a:xfrm>
            <a:off x="906357" y="4715154"/>
            <a:ext cx="4984962" cy="44669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151558" name="Rectangle 6"/>
          <p:cNvSpPr>
            <a:spLocks noGrp="1" noChangeArrowheads="1"/>
          </p:cNvSpPr>
          <p:nvPr>
            <p:ph type="ftr" sz="quarter" idx="4"/>
          </p:nvPr>
        </p:nvSpPr>
        <p:spPr bwMode="auto">
          <a:xfrm>
            <a:off x="1" y="9430307"/>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11" charset="0"/>
                <a:ea typeface="ＭＳ Ｐゴシック" pitchFamily="-111" charset="-128"/>
                <a:cs typeface="+mn-cs"/>
              </a:defRPr>
            </a:lvl1pPr>
          </a:lstStyle>
          <a:p>
            <a:pPr>
              <a:defRPr/>
            </a:pPr>
            <a:endParaRPr lang="en-US"/>
          </a:p>
        </p:txBody>
      </p:sp>
      <p:sp>
        <p:nvSpPr>
          <p:cNvPr id="151559" name="Rectangle 7"/>
          <p:cNvSpPr>
            <a:spLocks noGrp="1" noChangeArrowheads="1"/>
          </p:cNvSpPr>
          <p:nvPr>
            <p:ph type="sldNum" sz="quarter" idx="5"/>
          </p:nvPr>
        </p:nvSpPr>
        <p:spPr bwMode="auto">
          <a:xfrm>
            <a:off x="3852017" y="9430307"/>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pitchFamily="-111" charset="0"/>
                <a:ea typeface="ＭＳ Ｐゴシック" pitchFamily="-111" charset="-128"/>
                <a:cs typeface="+mn-cs"/>
              </a:defRPr>
            </a:lvl1pPr>
          </a:lstStyle>
          <a:p>
            <a:pPr>
              <a:defRPr/>
            </a:pPr>
            <a:fld id="{A75D143E-1463-4203-976C-BE1FDAFF2021}" type="slidenum">
              <a:rPr lang="en-GB"/>
              <a:pPr>
                <a:defRPr/>
              </a:pPr>
              <a:t>‹#›</a:t>
            </a:fld>
            <a:endParaRPr lang="en-GB"/>
          </a:p>
        </p:txBody>
      </p:sp>
    </p:spTree>
    <p:extLst>
      <p:ext uri="{BB962C8B-B14F-4D97-AF65-F5344CB8AC3E}">
        <p14:creationId xmlns:p14="http://schemas.microsoft.com/office/powerpoint/2010/main" val="74642674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10" charset="0"/>
        <a:ea typeface="MS PGothic" pitchFamily="34" charset="-128"/>
        <a:cs typeface="MS PGothic"/>
      </a:defRPr>
    </a:lvl1pPr>
    <a:lvl2pPr marL="457200" algn="l" rtl="0" eaLnBrk="0" fontAlgn="base" hangingPunct="0">
      <a:spcBef>
        <a:spcPct val="30000"/>
      </a:spcBef>
      <a:spcAft>
        <a:spcPct val="0"/>
      </a:spcAft>
      <a:defRPr sz="1200" kern="1200">
        <a:solidFill>
          <a:schemeClr val="tx1"/>
        </a:solidFill>
        <a:latin typeface="Times New Roman" pitchFamily="-110" charset="0"/>
        <a:ea typeface="MS PGothic" pitchFamily="34" charset="-128"/>
        <a:cs typeface="MS PGothic"/>
      </a:defRPr>
    </a:lvl2pPr>
    <a:lvl3pPr marL="914400" algn="l" rtl="0" eaLnBrk="0" fontAlgn="base" hangingPunct="0">
      <a:spcBef>
        <a:spcPct val="30000"/>
      </a:spcBef>
      <a:spcAft>
        <a:spcPct val="0"/>
      </a:spcAft>
      <a:defRPr sz="1200" kern="1200">
        <a:solidFill>
          <a:schemeClr val="tx1"/>
        </a:solidFill>
        <a:latin typeface="Times New Roman" pitchFamily="-110" charset="0"/>
        <a:ea typeface="MS PGothic" pitchFamily="34" charset="-128"/>
        <a:cs typeface="MS PGothic"/>
      </a:defRPr>
    </a:lvl3pPr>
    <a:lvl4pPr marL="1371600" algn="l" rtl="0" eaLnBrk="0" fontAlgn="base" hangingPunct="0">
      <a:spcBef>
        <a:spcPct val="30000"/>
      </a:spcBef>
      <a:spcAft>
        <a:spcPct val="0"/>
      </a:spcAft>
      <a:defRPr sz="1200" kern="1200">
        <a:solidFill>
          <a:schemeClr val="tx1"/>
        </a:solidFill>
        <a:latin typeface="Times New Roman" pitchFamily="-110" charset="0"/>
        <a:ea typeface="MS PGothic" pitchFamily="34" charset="-128"/>
        <a:cs typeface="MS PGothic"/>
      </a:defRPr>
    </a:lvl4pPr>
    <a:lvl5pPr marL="1828800" algn="l" rtl="0" eaLnBrk="0" fontAlgn="base" hangingPunct="0">
      <a:spcBef>
        <a:spcPct val="30000"/>
      </a:spcBef>
      <a:spcAft>
        <a:spcPct val="0"/>
      </a:spcAft>
      <a:defRPr sz="1200" kern="1200">
        <a:solidFill>
          <a:schemeClr val="tx1"/>
        </a:solidFill>
        <a:latin typeface="Times New Roman" pitchFamily="-110" charset="0"/>
        <a:ea typeface="MS PGothic" pitchFamily="34" charset="-128"/>
        <a:cs typeface="MS PGothic"/>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5"/>
          <p:cNvPicPr>
            <a:picLocks noChangeAspect="1" noChangeArrowheads="1"/>
          </p:cNvPicPr>
          <p:nvPr userDrawn="1"/>
        </p:nvPicPr>
        <p:blipFill>
          <a:blip r:embed="rId3"/>
          <a:srcRect/>
          <a:stretch>
            <a:fillRect/>
          </a:stretch>
        </p:blipFill>
        <p:spPr bwMode="auto">
          <a:xfrm>
            <a:off x="0" y="55563"/>
            <a:ext cx="9144000" cy="6858000"/>
          </a:xfrm>
          <a:prstGeom prst="rect">
            <a:avLst/>
          </a:prstGeom>
          <a:noFill/>
          <a:ln w="9525">
            <a:noFill/>
            <a:miter lim="800000"/>
            <a:headEnd/>
            <a:tailEnd/>
          </a:ln>
        </p:spPr>
      </p:pic>
      <p:sp>
        <p:nvSpPr>
          <p:cNvPr id="3074" name="Rectangle 2"/>
          <p:cNvSpPr>
            <a:spLocks noGrp="1" noChangeArrowheads="1"/>
          </p:cNvSpPr>
          <p:nvPr>
            <p:ph type="ctrTitle"/>
          </p:nvPr>
        </p:nvSpPr>
        <p:spPr>
          <a:xfrm>
            <a:off x="2097088" y="2895600"/>
            <a:ext cx="5218112" cy="1600200"/>
          </a:xfrm>
        </p:spPr>
        <p:txBody>
          <a:bodyPr anchor="t"/>
          <a:lstStyle>
            <a:lvl1pPr>
              <a:defRPr/>
            </a:lvl1pPr>
          </a:lstStyle>
          <a:p>
            <a:r>
              <a:rPr lang="en-GB"/>
              <a:t>Click to edit Master title style</a:t>
            </a:r>
          </a:p>
        </p:txBody>
      </p:sp>
      <p:sp>
        <p:nvSpPr>
          <p:cNvPr id="3083" name="Rectangle 11"/>
          <p:cNvSpPr>
            <a:spLocks noGrp="1" noChangeArrowheads="1"/>
          </p:cNvSpPr>
          <p:nvPr>
            <p:ph type="subTitle" idx="1"/>
          </p:nvPr>
        </p:nvSpPr>
        <p:spPr>
          <a:xfrm>
            <a:off x="304800" y="5562600"/>
            <a:ext cx="8458200" cy="1066800"/>
          </a:xfrm>
        </p:spPr>
        <p:txBody>
          <a:bodyPr/>
          <a:lstStyle>
            <a:lvl1pPr marL="0" indent="0">
              <a:buFont typeface="Wingdings" pitchFamily="-110" charset="2"/>
              <a:buNone/>
              <a:defRPr/>
            </a:lvl1pPr>
          </a:lstStyle>
          <a:p>
            <a:r>
              <a:rPr lang="en-GB"/>
              <a:t>Name, Department or School</a:t>
            </a:r>
            <a:br>
              <a:rPr lang="en-GB"/>
            </a:br>
            <a:r>
              <a:rPr lang="en-GB"/>
              <a:t>Date </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GB"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685800" y="1981200"/>
            <a:ext cx="38100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981200"/>
            <a:ext cx="38100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457200"/>
            <a:ext cx="1943100" cy="5181600"/>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685800" y="457200"/>
            <a:ext cx="5676900" cy="5181600"/>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4572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1027" name="Rectangle 3"/>
          <p:cNvSpPr>
            <a:spLocks noGrp="1" noChangeArrowheads="1"/>
          </p:cNvSpPr>
          <p:nvPr>
            <p:ph type="body" idx="1"/>
          </p:nvPr>
        </p:nvSpPr>
        <p:spPr bwMode="auto">
          <a:xfrm>
            <a:off x="684213" y="1989138"/>
            <a:ext cx="7772400" cy="3657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pic>
        <p:nvPicPr>
          <p:cNvPr id="1028" name="Picture 3" descr="Uni of B"/>
          <p:cNvPicPr>
            <a:picLocks noChangeAspect="1" noChangeArrowheads="1"/>
          </p:cNvPicPr>
          <p:nvPr userDrawn="1"/>
        </p:nvPicPr>
        <p:blipFill>
          <a:blip r:embed="rId13"/>
          <a:srcRect/>
          <a:stretch>
            <a:fillRect/>
          </a:stretch>
        </p:blipFill>
        <p:spPr bwMode="auto">
          <a:xfrm>
            <a:off x="7164288" y="6217045"/>
            <a:ext cx="1805087" cy="42823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60"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spcBef>
          <a:spcPct val="0"/>
        </a:spcBef>
        <a:spcAft>
          <a:spcPct val="0"/>
        </a:spcAft>
        <a:defRPr sz="4000">
          <a:solidFill>
            <a:schemeClr val="tx1"/>
          </a:solidFill>
          <a:latin typeface="+mj-lt"/>
          <a:ea typeface="MS PGothic" pitchFamily="34" charset="-128"/>
          <a:cs typeface="MS PGothic"/>
        </a:defRPr>
      </a:lvl1pPr>
      <a:lvl2pPr algn="l" rtl="0" eaLnBrk="0" fontAlgn="base" hangingPunct="0">
        <a:spcBef>
          <a:spcPct val="0"/>
        </a:spcBef>
        <a:spcAft>
          <a:spcPct val="0"/>
        </a:spcAft>
        <a:defRPr sz="4000">
          <a:solidFill>
            <a:schemeClr val="tx1"/>
          </a:solidFill>
          <a:latin typeface="Arial" pitchFamily="-110" charset="0"/>
          <a:ea typeface="MS PGothic" pitchFamily="34" charset="-128"/>
          <a:cs typeface="MS PGothic"/>
        </a:defRPr>
      </a:lvl2pPr>
      <a:lvl3pPr algn="l" rtl="0" eaLnBrk="0" fontAlgn="base" hangingPunct="0">
        <a:spcBef>
          <a:spcPct val="0"/>
        </a:spcBef>
        <a:spcAft>
          <a:spcPct val="0"/>
        </a:spcAft>
        <a:defRPr sz="4000">
          <a:solidFill>
            <a:schemeClr val="tx1"/>
          </a:solidFill>
          <a:latin typeface="Arial" pitchFamily="-110" charset="0"/>
          <a:ea typeface="MS PGothic" pitchFamily="34" charset="-128"/>
          <a:cs typeface="MS PGothic"/>
        </a:defRPr>
      </a:lvl3pPr>
      <a:lvl4pPr algn="l" rtl="0" eaLnBrk="0" fontAlgn="base" hangingPunct="0">
        <a:spcBef>
          <a:spcPct val="0"/>
        </a:spcBef>
        <a:spcAft>
          <a:spcPct val="0"/>
        </a:spcAft>
        <a:defRPr sz="4000">
          <a:solidFill>
            <a:schemeClr val="tx1"/>
          </a:solidFill>
          <a:latin typeface="Arial" pitchFamily="-110" charset="0"/>
          <a:ea typeface="MS PGothic" pitchFamily="34" charset="-128"/>
          <a:cs typeface="MS PGothic"/>
        </a:defRPr>
      </a:lvl4pPr>
      <a:lvl5pPr algn="l" rtl="0" eaLnBrk="0" fontAlgn="base" hangingPunct="0">
        <a:spcBef>
          <a:spcPct val="0"/>
        </a:spcBef>
        <a:spcAft>
          <a:spcPct val="0"/>
        </a:spcAft>
        <a:defRPr sz="4000">
          <a:solidFill>
            <a:schemeClr val="tx1"/>
          </a:solidFill>
          <a:latin typeface="Arial" pitchFamily="-110" charset="0"/>
          <a:ea typeface="MS PGothic" pitchFamily="34" charset="-128"/>
          <a:cs typeface="MS PGothic"/>
        </a:defRPr>
      </a:lvl5pPr>
      <a:lvl6pPr marL="457200" algn="l" rtl="0" fontAlgn="base">
        <a:spcBef>
          <a:spcPct val="0"/>
        </a:spcBef>
        <a:spcAft>
          <a:spcPct val="0"/>
        </a:spcAft>
        <a:defRPr sz="4000">
          <a:solidFill>
            <a:srgbClr val="CCFF33"/>
          </a:solidFill>
          <a:latin typeface="Arial" pitchFamily="-110" charset="0"/>
        </a:defRPr>
      </a:lvl6pPr>
      <a:lvl7pPr marL="914400" algn="l" rtl="0" fontAlgn="base">
        <a:spcBef>
          <a:spcPct val="0"/>
        </a:spcBef>
        <a:spcAft>
          <a:spcPct val="0"/>
        </a:spcAft>
        <a:defRPr sz="4000">
          <a:solidFill>
            <a:srgbClr val="CCFF33"/>
          </a:solidFill>
          <a:latin typeface="Arial" pitchFamily="-110" charset="0"/>
        </a:defRPr>
      </a:lvl7pPr>
      <a:lvl8pPr marL="1371600" algn="l" rtl="0" fontAlgn="base">
        <a:spcBef>
          <a:spcPct val="0"/>
        </a:spcBef>
        <a:spcAft>
          <a:spcPct val="0"/>
        </a:spcAft>
        <a:defRPr sz="4000">
          <a:solidFill>
            <a:srgbClr val="CCFF33"/>
          </a:solidFill>
          <a:latin typeface="Arial" pitchFamily="-110" charset="0"/>
        </a:defRPr>
      </a:lvl8pPr>
      <a:lvl9pPr marL="1828800" algn="l" rtl="0" fontAlgn="base">
        <a:spcBef>
          <a:spcPct val="0"/>
        </a:spcBef>
        <a:spcAft>
          <a:spcPct val="0"/>
        </a:spcAft>
        <a:defRPr sz="4000">
          <a:solidFill>
            <a:srgbClr val="CCFF33"/>
          </a:solidFill>
          <a:latin typeface="Arial" pitchFamily="-110" charset="0"/>
        </a:defRPr>
      </a:lvl9pPr>
    </p:titleStyle>
    <p:bodyStyle>
      <a:lvl1pPr marL="342900" indent="-342900" algn="l" rtl="0" eaLnBrk="0" fontAlgn="base" hangingPunct="0">
        <a:spcBef>
          <a:spcPct val="20000"/>
        </a:spcBef>
        <a:spcAft>
          <a:spcPct val="0"/>
        </a:spcAft>
        <a:buClr>
          <a:schemeClr val="tx1"/>
        </a:buClr>
        <a:buSzPct val="80000"/>
        <a:buFont typeface="Wingdings" pitchFamily="2" charset="2"/>
        <a:buChar char="o"/>
        <a:defRPr sz="2800">
          <a:solidFill>
            <a:schemeClr val="tx1"/>
          </a:solidFill>
          <a:latin typeface="+mn-lt"/>
          <a:ea typeface="MS PGothic" pitchFamily="34" charset="-128"/>
          <a:cs typeface="MS PGothic"/>
        </a:defRPr>
      </a:lvl1pPr>
      <a:lvl2pPr marL="742950" indent="-285750" algn="l" rtl="0" eaLnBrk="0" fontAlgn="base" hangingPunct="0">
        <a:spcBef>
          <a:spcPct val="20000"/>
        </a:spcBef>
        <a:spcAft>
          <a:spcPct val="0"/>
        </a:spcAft>
        <a:buClr>
          <a:schemeClr val="tx1"/>
        </a:buClr>
        <a:buFont typeface="Arial" charset="0"/>
        <a:buChar char="–"/>
        <a:defRPr sz="2800">
          <a:solidFill>
            <a:schemeClr val="tx1"/>
          </a:solidFill>
          <a:latin typeface="+mn-lt"/>
          <a:ea typeface="MS PGothic" pitchFamily="34" charset="-128"/>
          <a:cs typeface="MS PGothic"/>
        </a:defRPr>
      </a:lvl2pPr>
      <a:lvl3pPr marL="1143000" indent="-228600" algn="l" rtl="0" eaLnBrk="0" fontAlgn="base" hangingPunct="0">
        <a:spcBef>
          <a:spcPct val="20000"/>
        </a:spcBef>
        <a:spcAft>
          <a:spcPct val="0"/>
        </a:spcAft>
        <a:buClr>
          <a:schemeClr val="tx1"/>
        </a:buClr>
        <a:buSzPct val="65000"/>
        <a:buFont typeface="Wingdings" pitchFamily="2" charset="2"/>
        <a:buChar char="o"/>
        <a:defRPr sz="2800">
          <a:solidFill>
            <a:schemeClr val="tx1"/>
          </a:solidFill>
          <a:latin typeface="+mn-lt"/>
          <a:ea typeface="MS PGothic" pitchFamily="34" charset="-128"/>
          <a:cs typeface="MS PGothic"/>
        </a:defRPr>
      </a:lvl3pPr>
      <a:lvl4pPr marL="1600200" indent="-228600" algn="l" rtl="0" eaLnBrk="0" fontAlgn="base" hangingPunct="0">
        <a:spcBef>
          <a:spcPct val="20000"/>
        </a:spcBef>
        <a:spcAft>
          <a:spcPct val="0"/>
        </a:spcAft>
        <a:buClr>
          <a:schemeClr val="tx1"/>
        </a:buClr>
        <a:buSzPct val="80000"/>
        <a:buFont typeface="Arial" charset="0"/>
        <a:buChar char="–"/>
        <a:defRPr sz="2800">
          <a:solidFill>
            <a:schemeClr val="tx1"/>
          </a:solidFill>
          <a:latin typeface="+mn-lt"/>
          <a:ea typeface="MS PGothic" pitchFamily="34" charset="-128"/>
          <a:cs typeface="MS PGothic"/>
        </a:defRPr>
      </a:lvl4pPr>
      <a:lvl5pPr marL="2057400" indent="-228600" algn="l" rtl="0" eaLnBrk="0" fontAlgn="base" hangingPunct="0">
        <a:spcBef>
          <a:spcPct val="20000"/>
        </a:spcBef>
        <a:spcAft>
          <a:spcPct val="0"/>
        </a:spcAft>
        <a:buClr>
          <a:schemeClr val="tx1"/>
        </a:buClr>
        <a:buFont typeface="Arial" charset="0"/>
        <a:buChar char="»"/>
        <a:defRPr sz="2800">
          <a:solidFill>
            <a:schemeClr val="tx1"/>
          </a:solidFill>
          <a:latin typeface="+mn-lt"/>
          <a:ea typeface="MS PGothic" pitchFamily="34" charset="-128"/>
          <a:cs typeface="MS PGothic"/>
        </a:defRPr>
      </a:lvl5pPr>
      <a:lvl6pPr marL="2514600" indent="-228600" algn="l" rtl="0" fontAlgn="base">
        <a:spcBef>
          <a:spcPct val="20000"/>
        </a:spcBef>
        <a:spcAft>
          <a:spcPct val="0"/>
        </a:spcAft>
        <a:buClr>
          <a:srgbClr val="CCFF33"/>
        </a:buClr>
        <a:buChar char="»"/>
        <a:defRPr sz="2800">
          <a:solidFill>
            <a:schemeClr val="bg1"/>
          </a:solidFill>
          <a:latin typeface="+mn-lt"/>
          <a:ea typeface="ＭＳ Ｐゴシック" pitchFamily="-110" charset="-128"/>
        </a:defRPr>
      </a:lvl6pPr>
      <a:lvl7pPr marL="2971800" indent="-228600" algn="l" rtl="0" fontAlgn="base">
        <a:spcBef>
          <a:spcPct val="20000"/>
        </a:spcBef>
        <a:spcAft>
          <a:spcPct val="0"/>
        </a:spcAft>
        <a:buClr>
          <a:srgbClr val="CCFF33"/>
        </a:buClr>
        <a:buChar char="»"/>
        <a:defRPr sz="2800">
          <a:solidFill>
            <a:schemeClr val="bg1"/>
          </a:solidFill>
          <a:latin typeface="+mn-lt"/>
          <a:ea typeface="ＭＳ Ｐゴシック" pitchFamily="-110" charset="-128"/>
        </a:defRPr>
      </a:lvl7pPr>
      <a:lvl8pPr marL="3429000" indent="-228600" algn="l" rtl="0" fontAlgn="base">
        <a:spcBef>
          <a:spcPct val="20000"/>
        </a:spcBef>
        <a:spcAft>
          <a:spcPct val="0"/>
        </a:spcAft>
        <a:buClr>
          <a:srgbClr val="CCFF33"/>
        </a:buClr>
        <a:buChar char="»"/>
        <a:defRPr sz="2800">
          <a:solidFill>
            <a:schemeClr val="bg1"/>
          </a:solidFill>
          <a:latin typeface="+mn-lt"/>
          <a:ea typeface="ＭＳ Ｐゴシック" pitchFamily="-110" charset="-128"/>
        </a:defRPr>
      </a:lvl8pPr>
      <a:lvl9pPr marL="3886200" indent="-228600" algn="l" rtl="0" fontAlgn="base">
        <a:spcBef>
          <a:spcPct val="20000"/>
        </a:spcBef>
        <a:spcAft>
          <a:spcPct val="0"/>
        </a:spcAft>
        <a:buClr>
          <a:srgbClr val="CCFF33"/>
        </a:buClr>
        <a:buChar char="»"/>
        <a:defRPr sz="2800">
          <a:solidFill>
            <a:schemeClr val="bg1"/>
          </a:solidFill>
          <a:latin typeface="+mn-lt"/>
          <a:ea typeface="ＭＳ Ｐゴシック" pitchFamily="-110"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www.birmingham.ac.uk/research/activity/education/victar/index.aspx" TargetMode="External"/><Relationship Id="rId2" Type="http://schemas.openxmlformats.org/officeDocument/2006/relationships/hyperlink" Target="http://www.birmingham.ac.uk/research/activity/education/projects/transitions-study.aspx" TargetMode="External"/><Relationship Id="rId1" Type="http://schemas.openxmlformats.org/officeDocument/2006/relationships/slideLayout" Target="../slideLayouts/slideLayout2.xml"/><Relationship Id="rId4" Type="http://schemas.openxmlformats.org/officeDocument/2006/relationships/hyperlink" Target="http://www.rnib.org.uk/knowledge-and-research-hub-research-reports/education-research"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mailto:sue.keil@rnib.org.uk" TargetMode="External"/><Relationship Id="rId2" Type="http://schemas.openxmlformats.org/officeDocument/2006/relationships/hyperlink" Target="mailto:r.g.hewett@bham.ac.uk"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4"/>
          <p:cNvSpPr>
            <a:spLocks noGrp="1" noChangeArrowheads="1"/>
          </p:cNvSpPr>
          <p:nvPr>
            <p:ph type="ctrTitle"/>
          </p:nvPr>
        </p:nvSpPr>
        <p:spPr>
          <a:xfrm>
            <a:off x="1391694" y="1196752"/>
            <a:ext cx="6480721" cy="1511574"/>
          </a:xfrm>
        </p:spPr>
        <p:txBody>
          <a:bodyPr/>
          <a:lstStyle/>
          <a:p>
            <a:pPr algn="ctr"/>
            <a:r>
              <a:rPr lang="en-GB" b="1" dirty="0"/>
              <a:t>Transitions for students with </a:t>
            </a:r>
            <a:r>
              <a:rPr lang="en-GB" b="1" dirty="0" smtClean="0"/>
              <a:t>vision impairment</a:t>
            </a:r>
            <a:endParaRPr lang="en-GB" sz="2800" dirty="0" smtClean="0"/>
          </a:p>
        </p:txBody>
      </p:sp>
      <p:pic>
        <p:nvPicPr>
          <p:cNvPr id="15363" name="Picture 8" descr="Uni of B"/>
          <p:cNvPicPr>
            <a:picLocks noChangeAspect="1" noChangeArrowheads="1"/>
          </p:cNvPicPr>
          <p:nvPr/>
        </p:nvPicPr>
        <p:blipFill>
          <a:blip r:embed="rId2"/>
          <a:srcRect/>
          <a:stretch>
            <a:fillRect/>
          </a:stretch>
        </p:blipFill>
        <p:spPr bwMode="auto">
          <a:xfrm>
            <a:off x="6444208" y="5914231"/>
            <a:ext cx="2448818" cy="649288"/>
          </a:xfrm>
          <a:prstGeom prst="rect">
            <a:avLst/>
          </a:prstGeom>
          <a:noFill/>
          <a:ln w="9525">
            <a:noFill/>
            <a:miter lim="800000"/>
            <a:headEnd/>
            <a:tailEnd/>
          </a:ln>
        </p:spPr>
      </p:pic>
      <p:sp>
        <p:nvSpPr>
          <p:cNvPr id="15364" name="Rectangle 4"/>
          <p:cNvSpPr>
            <a:spLocks noChangeArrowheads="1"/>
          </p:cNvSpPr>
          <p:nvPr/>
        </p:nvSpPr>
        <p:spPr bwMode="auto">
          <a:xfrm>
            <a:off x="1895751" y="2348880"/>
            <a:ext cx="5472608" cy="2088629"/>
          </a:xfrm>
          <a:prstGeom prst="rect">
            <a:avLst/>
          </a:prstGeom>
          <a:noFill/>
          <a:ln w="9525">
            <a:noFill/>
            <a:miter lim="800000"/>
            <a:headEnd/>
            <a:tailEnd/>
          </a:ln>
        </p:spPr>
        <p:txBody>
          <a:bodyPr/>
          <a:lstStyle/>
          <a:p>
            <a:pPr algn="ctr" eaLnBrk="0" hangingPunct="0"/>
            <a:endParaRPr lang="en-GB" sz="1400" b="1" dirty="0" smtClean="0">
              <a:latin typeface="Arial" charset="0"/>
              <a:cs typeface="MS PGothic"/>
            </a:endParaRPr>
          </a:p>
          <a:p>
            <a:pPr algn="ctr" eaLnBrk="0" hangingPunct="0"/>
            <a:r>
              <a:rPr lang="en-GB" sz="2200" b="1" dirty="0" smtClean="0">
                <a:latin typeface="Arial" charset="0"/>
                <a:cs typeface="MS PGothic"/>
              </a:rPr>
              <a:t>Rachel Hewett</a:t>
            </a:r>
          </a:p>
          <a:p>
            <a:pPr algn="ctr" eaLnBrk="0" hangingPunct="0"/>
            <a:r>
              <a:rPr lang="en-GB" sz="2200" b="1" dirty="0" smtClean="0">
                <a:latin typeface="Arial" charset="0"/>
                <a:cs typeface="MS PGothic"/>
              </a:rPr>
              <a:t>VICTAR</a:t>
            </a:r>
            <a:r>
              <a:rPr lang="en-GB" sz="2200" b="1" dirty="0">
                <a:latin typeface="Arial" charset="0"/>
                <a:cs typeface="MS PGothic"/>
              </a:rPr>
              <a:t/>
            </a:r>
            <a:br>
              <a:rPr lang="en-GB" sz="2200" b="1" dirty="0">
                <a:latin typeface="Arial" charset="0"/>
                <a:cs typeface="MS PGothic"/>
              </a:rPr>
            </a:br>
            <a:r>
              <a:rPr lang="en-GB" sz="2200" b="1" dirty="0" smtClean="0">
                <a:latin typeface="Arial" charset="0"/>
                <a:cs typeface="MS PGothic"/>
              </a:rPr>
              <a:t>Department of Disability Inclusion and Special Needs, </a:t>
            </a:r>
            <a:r>
              <a:rPr lang="en-GB" sz="2200" b="1" dirty="0">
                <a:latin typeface="Arial" charset="0"/>
                <a:cs typeface="MS PGothic"/>
              </a:rPr>
              <a:t>University of </a:t>
            </a:r>
            <a:r>
              <a:rPr lang="en-GB" sz="2200" b="1" dirty="0" smtClean="0">
                <a:latin typeface="Arial" charset="0"/>
                <a:cs typeface="MS PGothic"/>
              </a:rPr>
              <a:t>Birmingham</a:t>
            </a:r>
          </a:p>
          <a:p>
            <a:pPr algn="ctr" eaLnBrk="0" hangingPunct="0"/>
            <a:endParaRPr lang="en-GB" sz="2200" b="1" dirty="0">
              <a:latin typeface="Arial" charset="0"/>
              <a:cs typeface="MS PGothic"/>
            </a:endParaRPr>
          </a:p>
          <a:p>
            <a:pPr algn="ctr" eaLnBrk="0" hangingPunct="0"/>
            <a:r>
              <a:rPr lang="en-GB" sz="2200" b="1" dirty="0" smtClean="0">
                <a:latin typeface="Arial" charset="0"/>
                <a:cs typeface="MS PGothic"/>
              </a:rPr>
              <a:t>Sue Keil</a:t>
            </a:r>
          </a:p>
          <a:p>
            <a:pPr algn="ctr" eaLnBrk="0" hangingPunct="0"/>
            <a:r>
              <a:rPr lang="en-GB" sz="2200" b="1" dirty="0" smtClean="0">
                <a:latin typeface="Arial" charset="0"/>
                <a:cs typeface="MS PGothic"/>
              </a:rPr>
              <a:t>Children, Young People and Families (CYPF) team</a:t>
            </a:r>
          </a:p>
          <a:p>
            <a:pPr algn="ctr" eaLnBrk="0" hangingPunct="0"/>
            <a:r>
              <a:rPr lang="en-GB" sz="2200" b="1" dirty="0" smtClean="0">
                <a:latin typeface="Arial" charset="0"/>
                <a:cs typeface="MS PGothic"/>
              </a:rPr>
              <a:t>RNIB</a:t>
            </a:r>
          </a:p>
          <a:p>
            <a:pPr algn="ctr" eaLnBrk="0" hangingPunct="0"/>
            <a:r>
              <a:rPr lang="en-GB" sz="2000" b="1" dirty="0">
                <a:latin typeface="Arial" charset="0"/>
                <a:cs typeface="MS PGothic"/>
              </a:rPr>
              <a:t/>
            </a:r>
            <a:br>
              <a:rPr lang="en-GB" sz="2000" b="1" dirty="0">
                <a:latin typeface="Arial" charset="0"/>
                <a:cs typeface="MS PGothic"/>
              </a:rPr>
            </a:br>
            <a:r>
              <a:rPr lang="en-GB" sz="1200" b="1" dirty="0">
                <a:latin typeface="Arial" charset="0"/>
                <a:cs typeface="MS PGothic"/>
              </a:rPr>
              <a:t/>
            </a:r>
            <a:br>
              <a:rPr lang="en-GB" sz="1200" b="1" dirty="0">
                <a:latin typeface="Arial" charset="0"/>
                <a:cs typeface="MS PGothic"/>
              </a:rPr>
            </a:br>
            <a:endParaRPr lang="en-GB" sz="2000" b="1" dirty="0">
              <a:latin typeface="+mn-lt"/>
              <a:cs typeface="MS PGothic"/>
            </a:endParaRPr>
          </a:p>
        </p:txBody>
      </p:sp>
      <p:pic>
        <p:nvPicPr>
          <p:cNvPr id="1026" name="Picture 2" descr="http://www.mileendwall.org.uk/img/logos/rni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4" y="5619750"/>
            <a:ext cx="2481064" cy="12382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research.northumbria.ac.uk/support/wp-content/uploads/2013/11/Nuffield-logo-full-colou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7824" y="5642741"/>
            <a:ext cx="2808387" cy="11094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764704"/>
            <a:ext cx="7772400" cy="1143000"/>
          </a:xfrm>
        </p:spPr>
        <p:txBody>
          <a:bodyPr/>
          <a:lstStyle/>
          <a:p>
            <a:r>
              <a:rPr lang="en-GB" b="1" dirty="0"/>
              <a:t>Background to the project</a:t>
            </a:r>
          </a:p>
        </p:txBody>
      </p:sp>
      <p:sp>
        <p:nvSpPr>
          <p:cNvPr id="3" name="Content Placeholder 2"/>
          <p:cNvSpPr>
            <a:spLocks noGrp="1"/>
          </p:cNvSpPr>
          <p:nvPr>
            <p:ph idx="1"/>
          </p:nvPr>
        </p:nvSpPr>
        <p:spPr>
          <a:xfrm>
            <a:off x="683568" y="2060848"/>
            <a:ext cx="7772400" cy="3657600"/>
          </a:xfrm>
        </p:spPr>
        <p:txBody>
          <a:bodyPr/>
          <a:lstStyle/>
          <a:p>
            <a:r>
              <a:rPr lang="en-GB" dirty="0" smtClean="0"/>
              <a:t>Five-year </a:t>
            </a:r>
            <a:r>
              <a:rPr lang="en-GB" dirty="0"/>
              <a:t>longitudinal study </a:t>
            </a:r>
            <a:endParaRPr lang="en-GB" dirty="0" smtClean="0"/>
          </a:p>
          <a:p>
            <a:pPr lvl="1"/>
            <a:r>
              <a:rPr lang="en-GB" dirty="0" smtClean="0"/>
              <a:t>Phase one funded by RNIB</a:t>
            </a:r>
          </a:p>
          <a:p>
            <a:pPr lvl="1"/>
            <a:r>
              <a:rPr lang="en-GB" dirty="0" smtClean="0"/>
              <a:t>Phase two funded by Nuffield Foundation</a:t>
            </a:r>
            <a:endParaRPr lang="en-GB" dirty="0"/>
          </a:p>
          <a:p>
            <a:r>
              <a:rPr lang="en-GB" dirty="0"/>
              <a:t>Tracking the experience of over 80 </a:t>
            </a:r>
            <a:r>
              <a:rPr lang="en-GB" dirty="0" smtClean="0"/>
              <a:t>young </a:t>
            </a:r>
            <a:r>
              <a:rPr lang="en-GB" dirty="0"/>
              <a:t>people </a:t>
            </a:r>
            <a:r>
              <a:rPr lang="en-GB" dirty="0" smtClean="0"/>
              <a:t>with vision impairment through </a:t>
            </a:r>
            <a:r>
              <a:rPr lang="en-GB" dirty="0"/>
              <a:t>post-14 </a:t>
            </a:r>
            <a:r>
              <a:rPr lang="en-GB" dirty="0" smtClean="0"/>
              <a:t>transition</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3064497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04664"/>
            <a:ext cx="7772400" cy="1143000"/>
          </a:xfrm>
        </p:spPr>
        <p:txBody>
          <a:bodyPr/>
          <a:lstStyle/>
          <a:p>
            <a:r>
              <a:rPr lang="en-GB" b="1" dirty="0"/>
              <a:t>Background to the project</a:t>
            </a:r>
          </a:p>
        </p:txBody>
      </p:sp>
      <p:sp>
        <p:nvSpPr>
          <p:cNvPr id="3" name="Content Placeholder 2"/>
          <p:cNvSpPr>
            <a:spLocks noGrp="1"/>
          </p:cNvSpPr>
          <p:nvPr>
            <p:ph idx="1"/>
          </p:nvPr>
        </p:nvSpPr>
        <p:spPr>
          <a:xfrm>
            <a:off x="395536" y="1556792"/>
            <a:ext cx="7772400" cy="3657600"/>
          </a:xfrm>
        </p:spPr>
        <p:txBody>
          <a:bodyPr/>
          <a:lstStyle/>
          <a:p>
            <a:pPr lvl="0"/>
            <a:r>
              <a:rPr lang="en-GB" dirty="0" smtClean="0"/>
              <a:t>Concerns relating to the transition experience of young people with visual impairments – how well is education preparing them for adult life?</a:t>
            </a:r>
          </a:p>
          <a:p>
            <a:pPr lvl="0"/>
            <a:r>
              <a:rPr lang="en-GB" dirty="0" smtClean="0"/>
              <a:t>Research findings show that the employment rate of people with visual impairments in the UK is very low</a:t>
            </a:r>
          </a:p>
          <a:p>
            <a:pPr lvl="0"/>
            <a:r>
              <a:rPr lang="en-GB" dirty="0" smtClean="0"/>
              <a:t>Recent secondary data analysis of the UK labour force survey suggests that 44.4% of 16-25 year olds with vision impairment are not in education, employment or training (NEET)</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16767597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764704"/>
            <a:ext cx="7772400" cy="1143000"/>
          </a:xfrm>
        </p:spPr>
        <p:txBody>
          <a:bodyPr/>
          <a:lstStyle/>
          <a:p>
            <a:r>
              <a:rPr lang="en-GB" b="1" dirty="0" smtClean="0"/>
              <a:t>Longitudinal Study</a:t>
            </a:r>
            <a:endParaRPr lang="en-GB" b="1" dirty="0"/>
          </a:p>
        </p:txBody>
      </p:sp>
      <p:sp>
        <p:nvSpPr>
          <p:cNvPr id="3" name="Content Placeholder 2"/>
          <p:cNvSpPr>
            <a:spLocks noGrp="1"/>
          </p:cNvSpPr>
          <p:nvPr>
            <p:ph idx="1"/>
          </p:nvPr>
        </p:nvSpPr>
        <p:spPr>
          <a:xfrm>
            <a:off x="395536" y="1916832"/>
            <a:ext cx="8060432" cy="3657600"/>
          </a:xfrm>
        </p:spPr>
        <p:txBody>
          <a:bodyPr/>
          <a:lstStyle/>
          <a:p>
            <a:r>
              <a:rPr lang="en-GB" dirty="0" smtClean="0"/>
              <a:t>82 </a:t>
            </a:r>
            <a:r>
              <a:rPr lang="en-GB" dirty="0"/>
              <a:t>participants recruited through local authority sensory support services. At the time they were aged 13-16. Now they are aged </a:t>
            </a:r>
            <a:r>
              <a:rPr lang="en-GB" dirty="0" smtClean="0"/>
              <a:t>18-21. </a:t>
            </a:r>
            <a:endParaRPr lang="en-GB" sz="2400" dirty="0"/>
          </a:p>
          <a:p>
            <a:r>
              <a:rPr lang="en-GB" dirty="0"/>
              <a:t>We have collected data </a:t>
            </a:r>
            <a:r>
              <a:rPr lang="en-GB" dirty="0" smtClean="0"/>
              <a:t>on their experiences twice </a:t>
            </a:r>
            <a:r>
              <a:rPr lang="en-GB" dirty="0"/>
              <a:t>a year </a:t>
            </a:r>
          </a:p>
          <a:p>
            <a:pPr lvl="0"/>
            <a:r>
              <a:rPr lang="en-GB" dirty="0"/>
              <a:t>Themes </a:t>
            </a:r>
            <a:r>
              <a:rPr lang="en-GB" dirty="0" smtClean="0"/>
              <a:t>explored </a:t>
            </a:r>
            <a:r>
              <a:rPr lang="en-GB" dirty="0"/>
              <a:t>include: details of their </a:t>
            </a:r>
            <a:r>
              <a:rPr lang="en-GB" dirty="0" smtClean="0"/>
              <a:t>vision </a:t>
            </a:r>
            <a:r>
              <a:rPr lang="en-GB" dirty="0"/>
              <a:t>impairment; educational experiences; access to exams; accessing information; use of technology; independence skills; self-advocacy skills; disability related benefits</a:t>
            </a:r>
          </a:p>
        </p:txBody>
      </p:sp>
    </p:spTree>
    <p:extLst>
      <p:ext uri="{BB962C8B-B14F-4D97-AF65-F5344CB8AC3E}">
        <p14:creationId xmlns:p14="http://schemas.microsoft.com/office/powerpoint/2010/main" val="167524531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404664"/>
            <a:ext cx="7772400" cy="1143000"/>
          </a:xfrm>
        </p:spPr>
        <p:txBody>
          <a:bodyPr/>
          <a:lstStyle/>
          <a:p>
            <a:r>
              <a:rPr lang="en-GB" b="1" dirty="0" smtClean="0">
                <a:solidFill>
                  <a:srgbClr val="003399"/>
                </a:solidFill>
              </a:rPr>
              <a:t>Participants</a:t>
            </a:r>
            <a:endParaRPr lang="en-GB" dirty="0"/>
          </a:p>
        </p:txBody>
      </p:sp>
      <p:sp>
        <p:nvSpPr>
          <p:cNvPr id="3" name="Content Placeholder 2"/>
          <p:cNvSpPr>
            <a:spLocks noGrp="1"/>
          </p:cNvSpPr>
          <p:nvPr>
            <p:ph idx="1"/>
          </p:nvPr>
        </p:nvSpPr>
        <p:spPr>
          <a:xfrm>
            <a:off x="395536" y="1628800"/>
            <a:ext cx="8352928" cy="3657600"/>
          </a:xfrm>
        </p:spPr>
        <p:txBody>
          <a:bodyPr/>
          <a:lstStyle/>
          <a:p>
            <a:endParaRPr lang="en-GB" b="1" dirty="0" smtClean="0"/>
          </a:p>
          <a:p>
            <a:pPr marL="0" indent="0">
              <a:buNone/>
            </a:pPr>
            <a:endParaRPr lang="en-GB" b="1" dirty="0" smtClean="0"/>
          </a:p>
        </p:txBody>
      </p:sp>
      <p:graphicFrame>
        <p:nvGraphicFramePr>
          <p:cNvPr id="6" name="Table 5"/>
          <p:cNvGraphicFramePr>
            <a:graphicFrameLocks noGrp="1"/>
          </p:cNvGraphicFramePr>
          <p:nvPr>
            <p:extLst>
              <p:ext uri="{D42A27DB-BD31-4B8C-83A1-F6EECF244321}">
                <p14:modId xmlns:p14="http://schemas.microsoft.com/office/powerpoint/2010/main" val="2546737985"/>
              </p:ext>
            </p:extLst>
          </p:nvPr>
        </p:nvGraphicFramePr>
        <p:xfrm>
          <a:off x="395536" y="1412776"/>
          <a:ext cx="8136903" cy="5036056"/>
        </p:xfrm>
        <a:graphic>
          <a:graphicData uri="http://schemas.openxmlformats.org/drawingml/2006/table">
            <a:tbl>
              <a:tblPr firstRow="1" bandRow="1">
                <a:tableStyleId>{5C22544A-7EE6-4342-B048-85BDC9FD1C3A}</a:tableStyleId>
              </a:tblPr>
              <a:tblGrid>
                <a:gridCol w="2304256"/>
                <a:gridCol w="2694127"/>
                <a:gridCol w="1569260"/>
                <a:gridCol w="1569260"/>
              </a:tblGrid>
              <a:tr h="514856">
                <a:tc>
                  <a:txBody>
                    <a:bodyPr/>
                    <a:lstStyle/>
                    <a:p>
                      <a:r>
                        <a:rPr lang="en-GB" dirty="0" smtClean="0">
                          <a:solidFill>
                            <a:schemeClr val="accent4"/>
                          </a:solidFill>
                        </a:rPr>
                        <a:t>Characteristic</a:t>
                      </a:r>
                      <a:endParaRPr lang="en-GB" dirty="0">
                        <a:solidFill>
                          <a:schemeClr val="accent4"/>
                        </a:solidFill>
                      </a:endParaRPr>
                    </a:p>
                  </a:txBody>
                  <a:tcPr>
                    <a:solidFill>
                      <a:schemeClr val="accent6">
                        <a:lumMod val="20000"/>
                        <a:lumOff val="80000"/>
                      </a:schemeClr>
                    </a:solidFill>
                  </a:tcPr>
                </a:tc>
                <a:tc>
                  <a:txBody>
                    <a:bodyPr/>
                    <a:lstStyle/>
                    <a:p>
                      <a:endParaRPr lang="en-GB" dirty="0">
                        <a:solidFill>
                          <a:schemeClr val="accent4"/>
                        </a:solidFill>
                      </a:endParaRPr>
                    </a:p>
                  </a:txBody>
                  <a:tcPr>
                    <a:solidFill>
                      <a:schemeClr val="accent6">
                        <a:lumMod val="20000"/>
                        <a:lumOff val="80000"/>
                      </a:schemeClr>
                    </a:solidFill>
                  </a:tcPr>
                </a:tc>
                <a:tc>
                  <a:txBody>
                    <a:bodyPr/>
                    <a:lstStyle/>
                    <a:p>
                      <a:r>
                        <a:rPr lang="en-GB" dirty="0" smtClean="0">
                          <a:solidFill>
                            <a:schemeClr val="accent4"/>
                          </a:solidFill>
                        </a:rPr>
                        <a:t>Total</a:t>
                      </a:r>
                      <a:r>
                        <a:rPr lang="en-GB" baseline="0" dirty="0" smtClean="0">
                          <a:solidFill>
                            <a:schemeClr val="accent4"/>
                          </a:solidFill>
                        </a:rPr>
                        <a:t> (N)</a:t>
                      </a:r>
                      <a:endParaRPr lang="en-GB" dirty="0">
                        <a:solidFill>
                          <a:schemeClr val="accent4"/>
                        </a:solidFill>
                      </a:endParaRPr>
                    </a:p>
                  </a:txBody>
                  <a:tcPr>
                    <a:solidFill>
                      <a:schemeClr val="accent6">
                        <a:lumMod val="20000"/>
                        <a:lumOff val="80000"/>
                      </a:schemeClr>
                    </a:solidFill>
                  </a:tcPr>
                </a:tc>
                <a:tc>
                  <a:txBody>
                    <a:bodyPr/>
                    <a:lstStyle/>
                    <a:p>
                      <a:r>
                        <a:rPr lang="en-GB" dirty="0" smtClean="0">
                          <a:solidFill>
                            <a:schemeClr val="accent4"/>
                          </a:solidFill>
                        </a:rPr>
                        <a:t>Total (%)</a:t>
                      </a:r>
                      <a:endParaRPr lang="en-GB" dirty="0">
                        <a:solidFill>
                          <a:schemeClr val="accent4"/>
                        </a:solidFill>
                      </a:endParaRPr>
                    </a:p>
                  </a:txBody>
                  <a:tcPr>
                    <a:solidFill>
                      <a:schemeClr val="accent6">
                        <a:lumMod val="20000"/>
                        <a:lumOff val="80000"/>
                      </a:schemeClr>
                    </a:solidFill>
                  </a:tcPr>
                </a:tc>
              </a:tr>
              <a:tr h="370840">
                <a:tc>
                  <a:txBody>
                    <a:bodyPr/>
                    <a:lstStyle/>
                    <a:p>
                      <a:r>
                        <a:rPr lang="en-GB" dirty="0" smtClean="0">
                          <a:solidFill>
                            <a:schemeClr val="accent4"/>
                          </a:solidFill>
                        </a:rPr>
                        <a:t>Gender</a:t>
                      </a:r>
                      <a:endParaRPr lang="en-GB" dirty="0">
                        <a:solidFill>
                          <a:schemeClr val="accent4"/>
                        </a:solidFill>
                      </a:endParaRPr>
                    </a:p>
                  </a:txBody>
                  <a:tcPr>
                    <a:solidFill>
                      <a:schemeClr val="accent6">
                        <a:lumMod val="20000"/>
                        <a:lumOff val="80000"/>
                      </a:schemeClr>
                    </a:solidFill>
                  </a:tcPr>
                </a:tc>
                <a:tc>
                  <a:txBody>
                    <a:bodyPr/>
                    <a:lstStyle/>
                    <a:p>
                      <a:r>
                        <a:rPr lang="en-GB" dirty="0" smtClean="0">
                          <a:solidFill>
                            <a:schemeClr val="accent4"/>
                          </a:solidFill>
                        </a:rPr>
                        <a:t>Male</a:t>
                      </a:r>
                      <a:endParaRPr lang="en-GB" dirty="0">
                        <a:solidFill>
                          <a:schemeClr val="accent4"/>
                        </a:solidFill>
                      </a:endParaRPr>
                    </a:p>
                  </a:txBody>
                  <a:tcPr>
                    <a:solidFill>
                      <a:schemeClr val="accent6">
                        <a:lumMod val="20000"/>
                        <a:lumOff val="80000"/>
                      </a:schemeClr>
                    </a:solidFill>
                  </a:tcPr>
                </a:tc>
                <a:tc>
                  <a:txBody>
                    <a:bodyPr/>
                    <a:lstStyle/>
                    <a:p>
                      <a:r>
                        <a:rPr lang="en-GB" dirty="0" smtClean="0">
                          <a:solidFill>
                            <a:schemeClr val="accent4"/>
                          </a:solidFill>
                        </a:rPr>
                        <a:t>37</a:t>
                      </a:r>
                      <a:endParaRPr lang="en-GB" dirty="0">
                        <a:solidFill>
                          <a:schemeClr val="accent4"/>
                        </a:solidFill>
                      </a:endParaRPr>
                    </a:p>
                  </a:txBody>
                  <a:tcPr>
                    <a:solidFill>
                      <a:schemeClr val="accent6">
                        <a:lumMod val="20000"/>
                        <a:lumOff val="80000"/>
                      </a:schemeClr>
                    </a:solidFill>
                  </a:tcPr>
                </a:tc>
                <a:tc>
                  <a:txBody>
                    <a:bodyPr/>
                    <a:lstStyle/>
                    <a:p>
                      <a:r>
                        <a:rPr lang="en-GB" dirty="0" smtClean="0">
                          <a:solidFill>
                            <a:schemeClr val="accent4"/>
                          </a:solidFill>
                        </a:rPr>
                        <a:t>45%</a:t>
                      </a:r>
                      <a:endParaRPr lang="en-GB" dirty="0">
                        <a:solidFill>
                          <a:schemeClr val="accent4"/>
                        </a:solidFill>
                      </a:endParaRPr>
                    </a:p>
                  </a:txBody>
                  <a:tcPr>
                    <a:solidFill>
                      <a:schemeClr val="accent6">
                        <a:lumMod val="20000"/>
                        <a:lumOff val="80000"/>
                      </a:schemeClr>
                    </a:solidFill>
                  </a:tcPr>
                </a:tc>
              </a:tr>
              <a:tr h="370840">
                <a:tc>
                  <a:txBody>
                    <a:bodyPr/>
                    <a:lstStyle/>
                    <a:p>
                      <a:endParaRPr lang="en-GB" dirty="0">
                        <a:solidFill>
                          <a:schemeClr val="accent4"/>
                        </a:solidFill>
                      </a:endParaRPr>
                    </a:p>
                  </a:txBody>
                  <a:tcPr>
                    <a:solidFill>
                      <a:schemeClr val="accent6">
                        <a:lumMod val="20000"/>
                        <a:lumOff val="80000"/>
                      </a:schemeClr>
                    </a:solidFill>
                  </a:tcPr>
                </a:tc>
                <a:tc>
                  <a:txBody>
                    <a:bodyPr/>
                    <a:lstStyle/>
                    <a:p>
                      <a:r>
                        <a:rPr lang="en-GB" dirty="0" smtClean="0">
                          <a:solidFill>
                            <a:schemeClr val="accent4"/>
                          </a:solidFill>
                        </a:rPr>
                        <a:t>Female</a:t>
                      </a:r>
                      <a:endParaRPr lang="en-GB" dirty="0">
                        <a:solidFill>
                          <a:schemeClr val="accent4"/>
                        </a:solidFill>
                      </a:endParaRPr>
                    </a:p>
                  </a:txBody>
                  <a:tcPr>
                    <a:solidFill>
                      <a:schemeClr val="accent6">
                        <a:lumMod val="20000"/>
                        <a:lumOff val="80000"/>
                      </a:schemeClr>
                    </a:solidFill>
                  </a:tcPr>
                </a:tc>
                <a:tc>
                  <a:txBody>
                    <a:bodyPr/>
                    <a:lstStyle/>
                    <a:p>
                      <a:r>
                        <a:rPr lang="en-GB" dirty="0" smtClean="0">
                          <a:solidFill>
                            <a:schemeClr val="accent4"/>
                          </a:solidFill>
                        </a:rPr>
                        <a:t>45</a:t>
                      </a:r>
                      <a:endParaRPr lang="en-GB" dirty="0">
                        <a:solidFill>
                          <a:schemeClr val="accent4"/>
                        </a:solidFill>
                      </a:endParaRPr>
                    </a:p>
                  </a:txBody>
                  <a:tcPr>
                    <a:solidFill>
                      <a:schemeClr val="accent6">
                        <a:lumMod val="20000"/>
                        <a:lumOff val="80000"/>
                      </a:schemeClr>
                    </a:solidFill>
                  </a:tcPr>
                </a:tc>
                <a:tc>
                  <a:txBody>
                    <a:bodyPr/>
                    <a:lstStyle/>
                    <a:p>
                      <a:r>
                        <a:rPr lang="en-GB" dirty="0" smtClean="0">
                          <a:solidFill>
                            <a:schemeClr val="accent4"/>
                          </a:solidFill>
                        </a:rPr>
                        <a:t>55%</a:t>
                      </a:r>
                      <a:endParaRPr lang="en-GB" dirty="0">
                        <a:solidFill>
                          <a:schemeClr val="accent4"/>
                        </a:solidFill>
                      </a:endParaRPr>
                    </a:p>
                  </a:txBody>
                  <a:tcPr>
                    <a:solidFill>
                      <a:schemeClr val="accent6">
                        <a:lumMod val="20000"/>
                        <a:lumOff val="80000"/>
                      </a:schemeClr>
                    </a:solidFill>
                  </a:tcPr>
                </a:tc>
              </a:tr>
              <a:tr h="370840">
                <a:tc>
                  <a:txBody>
                    <a:bodyPr/>
                    <a:lstStyle/>
                    <a:p>
                      <a:endParaRPr lang="en-GB" dirty="0">
                        <a:solidFill>
                          <a:schemeClr val="accent4"/>
                        </a:solidFill>
                      </a:endParaRPr>
                    </a:p>
                  </a:txBody>
                  <a:tcPr>
                    <a:solidFill>
                      <a:schemeClr val="accent6">
                        <a:lumMod val="20000"/>
                        <a:lumOff val="80000"/>
                      </a:schemeClr>
                    </a:solidFill>
                  </a:tcPr>
                </a:tc>
                <a:tc>
                  <a:txBody>
                    <a:bodyPr/>
                    <a:lstStyle/>
                    <a:p>
                      <a:endParaRPr lang="en-GB" dirty="0">
                        <a:solidFill>
                          <a:schemeClr val="accent4"/>
                        </a:solidFill>
                      </a:endParaRPr>
                    </a:p>
                  </a:txBody>
                  <a:tcPr>
                    <a:solidFill>
                      <a:schemeClr val="accent6">
                        <a:lumMod val="20000"/>
                        <a:lumOff val="80000"/>
                      </a:schemeClr>
                    </a:solidFill>
                  </a:tcPr>
                </a:tc>
                <a:tc>
                  <a:txBody>
                    <a:bodyPr/>
                    <a:lstStyle/>
                    <a:p>
                      <a:endParaRPr lang="en-GB" dirty="0">
                        <a:solidFill>
                          <a:schemeClr val="accent4"/>
                        </a:solidFill>
                      </a:endParaRPr>
                    </a:p>
                  </a:txBody>
                  <a:tcPr>
                    <a:solidFill>
                      <a:schemeClr val="accent6">
                        <a:lumMod val="20000"/>
                        <a:lumOff val="80000"/>
                      </a:schemeClr>
                    </a:solidFill>
                  </a:tcPr>
                </a:tc>
                <a:tc>
                  <a:txBody>
                    <a:bodyPr/>
                    <a:lstStyle/>
                    <a:p>
                      <a:endParaRPr lang="en-GB" dirty="0">
                        <a:solidFill>
                          <a:schemeClr val="accent4"/>
                        </a:solidFill>
                      </a:endParaRPr>
                    </a:p>
                  </a:txBody>
                  <a:tcPr>
                    <a:solidFill>
                      <a:schemeClr val="accent6">
                        <a:lumMod val="20000"/>
                        <a:lumOff val="80000"/>
                      </a:schemeClr>
                    </a:solidFill>
                  </a:tcPr>
                </a:tc>
              </a:tr>
              <a:tr h="370840">
                <a:tc>
                  <a:txBody>
                    <a:bodyPr/>
                    <a:lstStyle/>
                    <a:p>
                      <a:r>
                        <a:rPr lang="en-GB" dirty="0" smtClean="0">
                          <a:solidFill>
                            <a:schemeClr val="accent4"/>
                          </a:solidFill>
                        </a:rPr>
                        <a:t>Preferred reading format</a:t>
                      </a:r>
                      <a:endParaRPr lang="en-GB" dirty="0">
                        <a:solidFill>
                          <a:schemeClr val="accent4"/>
                        </a:solidFill>
                      </a:endParaRPr>
                    </a:p>
                  </a:txBody>
                  <a:tcPr>
                    <a:solidFill>
                      <a:schemeClr val="accent6">
                        <a:lumMod val="20000"/>
                        <a:lumOff val="80000"/>
                      </a:schemeClr>
                    </a:solidFill>
                  </a:tcPr>
                </a:tc>
                <a:tc>
                  <a:txBody>
                    <a:bodyPr/>
                    <a:lstStyle/>
                    <a:p>
                      <a:r>
                        <a:rPr lang="en-GB" dirty="0" smtClean="0">
                          <a:solidFill>
                            <a:schemeClr val="accent4"/>
                          </a:solidFill>
                        </a:rPr>
                        <a:t>Normal</a:t>
                      </a:r>
                      <a:r>
                        <a:rPr lang="en-GB" baseline="0" dirty="0" smtClean="0">
                          <a:solidFill>
                            <a:schemeClr val="accent4"/>
                          </a:solidFill>
                        </a:rPr>
                        <a:t> to large print (</a:t>
                      </a:r>
                      <a:r>
                        <a:rPr lang="en-GB" baseline="0" dirty="0" err="1" smtClean="0">
                          <a:solidFill>
                            <a:schemeClr val="accent4"/>
                          </a:solidFill>
                        </a:rPr>
                        <a:t>pt</a:t>
                      </a:r>
                      <a:r>
                        <a:rPr lang="en-GB" baseline="0" dirty="0" smtClean="0">
                          <a:solidFill>
                            <a:schemeClr val="accent4"/>
                          </a:solidFill>
                        </a:rPr>
                        <a:t> 12-17)</a:t>
                      </a:r>
                      <a:endParaRPr lang="en-GB" dirty="0">
                        <a:solidFill>
                          <a:schemeClr val="accent4"/>
                        </a:solidFill>
                      </a:endParaRPr>
                    </a:p>
                  </a:txBody>
                  <a:tcPr>
                    <a:solidFill>
                      <a:schemeClr val="accent6">
                        <a:lumMod val="20000"/>
                        <a:lumOff val="80000"/>
                      </a:schemeClr>
                    </a:solidFill>
                  </a:tcPr>
                </a:tc>
                <a:tc>
                  <a:txBody>
                    <a:bodyPr/>
                    <a:lstStyle/>
                    <a:p>
                      <a:r>
                        <a:rPr lang="en-GB" dirty="0" smtClean="0">
                          <a:solidFill>
                            <a:schemeClr val="accent4"/>
                          </a:solidFill>
                        </a:rPr>
                        <a:t>37</a:t>
                      </a:r>
                      <a:endParaRPr lang="en-GB" dirty="0">
                        <a:solidFill>
                          <a:schemeClr val="accent4"/>
                        </a:solidFill>
                      </a:endParaRPr>
                    </a:p>
                  </a:txBody>
                  <a:tcPr>
                    <a:solidFill>
                      <a:schemeClr val="accent6">
                        <a:lumMod val="20000"/>
                        <a:lumOff val="80000"/>
                      </a:schemeClr>
                    </a:solidFill>
                  </a:tcPr>
                </a:tc>
                <a:tc>
                  <a:txBody>
                    <a:bodyPr/>
                    <a:lstStyle/>
                    <a:p>
                      <a:r>
                        <a:rPr lang="en-GB" dirty="0" smtClean="0">
                          <a:solidFill>
                            <a:schemeClr val="accent4"/>
                          </a:solidFill>
                        </a:rPr>
                        <a:t>45%</a:t>
                      </a:r>
                      <a:endParaRPr lang="en-GB" dirty="0">
                        <a:solidFill>
                          <a:schemeClr val="accent4"/>
                        </a:solidFill>
                      </a:endParaRPr>
                    </a:p>
                  </a:txBody>
                  <a:tcPr>
                    <a:solidFill>
                      <a:schemeClr val="accent6">
                        <a:lumMod val="20000"/>
                        <a:lumOff val="80000"/>
                      </a:schemeClr>
                    </a:solidFill>
                  </a:tcPr>
                </a:tc>
              </a:tr>
              <a:tr h="370840">
                <a:tc>
                  <a:txBody>
                    <a:bodyPr/>
                    <a:lstStyle/>
                    <a:p>
                      <a:endParaRPr lang="en-GB" dirty="0">
                        <a:solidFill>
                          <a:schemeClr val="accent4"/>
                        </a:solidFill>
                      </a:endParaRPr>
                    </a:p>
                  </a:txBody>
                  <a:tcPr>
                    <a:solidFill>
                      <a:schemeClr val="accent6">
                        <a:lumMod val="20000"/>
                        <a:lumOff val="80000"/>
                      </a:schemeClr>
                    </a:solidFill>
                  </a:tcPr>
                </a:tc>
                <a:tc>
                  <a:txBody>
                    <a:bodyPr/>
                    <a:lstStyle/>
                    <a:p>
                      <a:r>
                        <a:rPr lang="en-GB" dirty="0" smtClean="0">
                          <a:solidFill>
                            <a:schemeClr val="accent4"/>
                          </a:solidFill>
                        </a:rPr>
                        <a:t>Large print (</a:t>
                      </a:r>
                      <a:r>
                        <a:rPr lang="en-GB" dirty="0" err="1" smtClean="0">
                          <a:solidFill>
                            <a:schemeClr val="accent4"/>
                          </a:solidFill>
                        </a:rPr>
                        <a:t>pt</a:t>
                      </a:r>
                      <a:r>
                        <a:rPr lang="en-GB" dirty="0" smtClean="0">
                          <a:solidFill>
                            <a:schemeClr val="accent4"/>
                          </a:solidFill>
                        </a:rPr>
                        <a:t> 18-27)</a:t>
                      </a:r>
                      <a:endParaRPr lang="en-GB" dirty="0">
                        <a:solidFill>
                          <a:schemeClr val="accent4"/>
                        </a:solidFill>
                      </a:endParaRPr>
                    </a:p>
                  </a:txBody>
                  <a:tcPr>
                    <a:solidFill>
                      <a:schemeClr val="accent6">
                        <a:lumMod val="20000"/>
                        <a:lumOff val="80000"/>
                      </a:schemeClr>
                    </a:solidFill>
                  </a:tcPr>
                </a:tc>
                <a:tc>
                  <a:txBody>
                    <a:bodyPr/>
                    <a:lstStyle/>
                    <a:p>
                      <a:r>
                        <a:rPr lang="en-GB" dirty="0" smtClean="0">
                          <a:solidFill>
                            <a:schemeClr val="accent4"/>
                          </a:solidFill>
                        </a:rPr>
                        <a:t>27</a:t>
                      </a:r>
                      <a:endParaRPr lang="en-GB" dirty="0">
                        <a:solidFill>
                          <a:schemeClr val="accent4"/>
                        </a:solidFill>
                      </a:endParaRPr>
                    </a:p>
                  </a:txBody>
                  <a:tcPr>
                    <a:solidFill>
                      <a:schemeClr val="accent6">
                        <a:lumMod val="20000"/>
                        <a:lumOff val="80000"/>
                      </a:schemeClr>
                    </a:solidFill>
                  </a:tcPr>
                </a:tc>
                <a:tc>
                  <a:txBody>
                    <a:bodyPr/>
                    <a:lstStyle/>
                    <a:p>
                      <a:r>
                        <a:rPr lang="en-GB" dirty="0" smtClean="0">
                          <a:solidFill>
                            <a:schemeClr val="accent4"/>
                          </a:solidFill>
                        </a:rPr>
                        <a:t>33%</a:t>
                      </a:r>
                      <a:endParaRPr lang="en-GB" dirty="0">
                        <a:solidFill>
                          <a:schemeClr val="accent4"/>
                        </a:solidFill>
                      </a:endParaRPr>
                    </a:p>
                  </a:txBody>
                  <a:tcPr>
                    <a:solidFill>
                      <a:schemeClr val="accent6">
                        <a:lumMod val="20000"/>
                        <a:lumOff val="80000"/>
                      </a:schemeClr>
                    </a:solidFill>
                  </a:tcPr>
                </a:tc>
              </a:tr>
              <a:tr h="370840">
                <a:tc>
                  <a:txBody>
                    <a:bodyPr/>
                    <a:lstStyle/>
                    <a:p>
                      <a:endParaRPr lang="en-GB" dirty="0">
                        <a:solidFill>
                          <a:schemeClr val="accent4"/>
                        </a:solidFill>
                      </a:endParaRPr>
                    </a:p>
                  </a:txBody>
                  <a:tcPr>
                    <a:solidFill>
                      <a:schemeClr val="accent6">
                        <a:lumMod val="20000"/>
                        <a:lumOff val="80000"/>
                      </a:schemeClr>
                    </a:solidFill>
                  </a:tcPr>
                </a:tc>
                <a:tc>
                  <a:txBody>
                    <a:bodyPr/>
                    <a:lstStyle/>
                    <a:p>
                      <a:r>
                        <a:rPr lang="en-GB" dirty="0" smtClean="0">
                          <a:solidFill>
                            <a:schemeClr val="accent4"/>
                          </a:solidFill>
                        </a:rPr>
                        <a:t>Very large print (</a:t>
                      </a:r>
                      <a:r>
                        <a:rPr lang="en-GB" dirty="0" err="1" smtClean="0">
                          <a:solidFill>
                            <a:schemeClr val="accent4"/>
                          </a:solidFill>
                        </a:rPr>
                        <a:t>pt</a:t>
                      </a:r>
                      <a:r>
                        <a:rPr lang="en-GB" dirty="0" smtClean="0">
                          <a:solidFill>
                            <a:schemeClr val="accent4"/>
                          </a:solidFill>
                        </a:rPr>
                        <a:t> 28+)</a:t>
                      </a:r>
                      <a:endParaRPr lang="en-GB" dirty="0">
                        <a:solidFill>
                          <a:schemeClr val="accent4"/>
                        </a:solidFill>
                      </a:endParaRPr>
                    </a:p>
                  </a:txBody>
                  <a:tcPr>
                    <a:solidFill>
                      <a:schemeClr val="accent6">
                        <a:lumMod val="20000"/>
                        <a:lumOff val="80000"/>
                      </a:schemeClr>
                    </a:solidFill>
                  </a:tcPr>
                </a:tc>
                <a:tc>
                  <a:txBody>
                    <a:bodyPr/>
                    <a:lstStyle/>
                    <a:p>
                      <a:r>
                        <a:rPr lang="en-GB" dirty="0" smtClean="0">
                          <a:solidFill>
                            <a:schemeClr val="accent4"/>
                          </a:solidFill>
                        </a:rPr>
                        <a:t>4</a:t>
                      </a:r>
                      <a:endParaRPr lang="en-GB" dirty="0">
                        <a:solidFill>
                          <a:schemeClr val="accent4"/>
                        </a:solidFill>
                      </a:endParaRPr>
                    </a:p>
                  </a:txBody>
                  <a:tcPr>
                    <a:solidFill>
                      <a:schemeClr val="accent6">
                        <a:lumMod val="20000"/>
                        <a:lumOff val="80000"/>
                      </a:schemeClr>
                    </a:solidFill>
                  </a:tcPr>
                </a:tc>
                <a:tc>
                  <a:txBody>
                    <a:bodyPr/>
                    <a:lstStyle/>
                    <a:p>
                      <a:r>
                        <a:rPr lang="en-GB" dirty="0" smtClean="0">
                          <a:solidFill>
                            <a:schemeClr val="accent4"/>
                          </a:solidFill>
                        </a:rPr>
                        <a:t>5%</a:t>
                      </a:r>
                      <a:endParaRPr lang="en-GB" dirty="0">
                        <a:solidFill>
                          <a:schemeClr val="accent4"/>
                        </a:solidFill>
                      </a:endParaRPr>
                    </a:p>
                  </a:txBody>
                  <a:tcPr>
                    <a:solidFill>
                      <a:schemeClr val="accent6">
                        <a:lumMod val="20000"/>
                        <a:lumOff val="80000"/>
                      </a:schemeClr>
                    </a:solidFill>
                  </a:tcPr>
                </a:tc>
              </a:tr>
              <a:tr h="370840">
                <a:tc>
                  <a:txBody>
                    <a:bodyPr/>
                    <a:lstStyle/>
                    <a:p>
                      <a:endParaRPr lang="en-GB" dirty="0">
                        <a:solidFill>
                          <a:schemeClr val="accent4"/>
                        </a:solidFill>
                      </a:endParaRPr>
                    </a:p>
                  </a:txBody>
                  <a:tcPr>
                    <a:solidFill>
                      <a:schemeClr val="accent6">
                        <a:lumMod val="20000"/>
                        <a:lumOff val="80000"/>
                      </a:schemeClr>
                    </a:solidFill>
                  </a:tcPr>
                </a:tc>
                <a:tc>
                  <a:txBody>
                    <a:bodyPr/>
                    <a:lstStyle/>
                    <a:p>
                      <a:r>
                        <a:rPr lang="en-GB" dirty="0" smtClean="0">
                          <a:solidFill>
                            <a:schemeClr val="accent4"/>
                          </a:solidFill>
                        </a:rPr>
                        <a:t>Braille</a:t>
                      </a:r>
                      <a:endParaRPr lang="en-GB" dirty="0">
                        <a:solidFill>
                          <a:schemeClr val="accent4"/>
                        </a:solidFill>
                      </a:endParaRPr>
                    </a:p>
                  </a:txBody>
                  <a:tcPr>
                    <a:solidFill>
                      <a:schemeClr val="accent6">
                        <a:lumMod val="20000"/>
                        <a:lumOff val="80000"/>
                      </a:schemeClr>
                    </a:solidFill>
                  </a:tcPr>
                </a:tc>
                <a:tc>
                  <a:txBody>
                    <a:bodyPr/>
                    <a:lstStyle/>
                    <a:p>
                      <a:r>
                        <a:rPr lang="en-GB" dirty="0" smtClean="0">
                          <a:solidFill>
                            <a:schemeClr val="accent4"/>
                          </a:solidFill>
                        </a:rPr>
                        <a:t>14</a:t>
                      </a:r>
                      <a:endParaRPr lang="en-GB" dirty="0">
                        <a:solidFill>
                          <a:schemeClr val="accent4"/>
                        </a:solidFill>
                      </a:endParaRPr>
                    </a:p>
                  </a:txBody>
                  <a:tcPr>
                    <a:solidFill>
                      <a:schemeClr val="accent6">
                        <a:lumMod val="20000"/>
                        <a:lumOff val="80000"/>
                      </a:schemeClr>
                    </a:solidFill>
                  </a:tcPr>
                </a:tc>
                <a:tc>
                  <a:txBody>
                    <a:bodyPr/>
                    <a:lstStyle/>
                    <a:p>
                      <a:r>
                        <a:rPr lang="en-GB" dirty="0" smtClean="0">
                          <a:solidFill>
                            <a:schemeClr val="accent4"/>
                          </a:solidFill>
                        </a:rPr>
                        <a:t>17%</a:t>
                      </a:r>
                      <a:endParaRPr lang="en-GB" dirty="0">
                        <a:solidFill>
                          <a:schemeClr val="accent4"/>
                        </a:solidFill>
                      </a:endParaRPr>
                    </a:p>
                  </a:txBody>
                  <a:tcPr>
                    <a:solidFill>
                      <a:schemeClr val="accent6">
                        <a:lumMod val="20000"/>
                        <a:lumOff val="80000"/>
                      </a:schemeClr>
                    </a:solidFill>
                  </a:tcPr>
                </a:tc>
              </a:tr>
              <a:tr h="370840">
                <a:tc>
                  <a:txBody>
                    <a:bodyPr/>
                    <a:lstStyle/>
                    <a:p>
                      <a:endParaRPr lang="en-GB" dirty="0">
                        <a:solidFill>
                          <a:schemeClr val="accent4"/>
                        </a:solidFill>
                      </a:endParaRPr>
                    </a:p>
                  </a:txBody>
                  <a:tcPr>
                    <a:solidFill>
                      <a:schemeClr val="accent6">
                        <a:lumMod val="20000"/>
                        <a:lumOff val="80000"/>
                      </a:schemeClr>
                    </a:solidFill>
                  </a:tcPr>
                </a:tc>
                <a:tc>
                  <a:txBody>
                    <a:bodyPr/>
                    <a:lstStyle/>
                    <a:p>
                      <a:endParaRPr lang="en-GB" dirty="0">
                        <a:solidFill>
                          <a:schemeClr val="accent4"/>
                        </a:solidFill>
                      </a:endParaRPr>
                    </a:p>
                  </a:txBody>
                  <a:tcPr>
                    <a:solidFill>
                      <a:schemeClr val="accent6">
                        <a:lumMod val="20000"/>
                        <a:lumOff val="80000"/>
                      </a:schemeClr>
                    </a:solidFill>
                  </a:tcPr>
                </a:tc>
                <a:tc>
                  <a:txBody>
                    <a:bodyPr/>
                    <a:lstStyle/>
                    <a:p>
                      <a:endParaRPr lang="en-GB" dirty="0">
                        <a:solidFill>
                          <a:schemeClr val="accent4"/>
                        </a:solidFill>
                      </a:endParaRPr>
                    </a:p>
                  </a:txBody>
                  <a:tcPr>
                    <a:solidFill>
                      <a:schemeClr val="accent6">
                        <a:lumMod val="20000"/>
                        <a:lumOff val="80000"/>
                      </a:schemeClr>
                    </a:solidFill>
                  </a:tcPr>
                </a:tc>
                <a:tc>
                  <a:txBody>
                    <a:bodyPr/>
                    <a:lstStyle/>
                    <a:p>
                      <a:endParaRPr lang="en-GB" dirty="0">
                        <a:solidFill>
                          <a:schemeClr val="accent4"/>
                        </a:solidFill>
                      </a:endParaRPr>
                    </a:p>
                  </a:txBody>
                  <a:tcPr>
                    <a:solidFill>
                      <a:schemeClr val="accent6">
                        <a:lumMod val="20000"/>
                        <a:lumOff val="80000"/>
                      </a:schemeClr>
                    </a:solidFill>
                  </a:tcPr>
                </a:tc>
              </a:tr>
              <a:tr h="370840">
                <a:tc>
                  <a:txBody>
                    <a:bodyPr/>
                    <a:lstStyle/>
                    <a:p>
                      <a:r>
                        <a:rPr lang="en-GB" dirty="0" smtClean="0">
                          <a:solidFill>
                            <a:schemeClr val="accent4"/>
                          </a:solidFill>
                        </a:rPr>
                        <a:t>Type</a:t>
                      </a:r>
                      <a:r>
                        <a:rPr lang="en-GB" baseline="0" dirty="0" smtClean="0">
                          <a:solidFill>
                            <a:schemeClr val="accent4"/>
                          </a:solidFill>
                        </a:rPr>
                        <a:t> of school at time of recruitment</a:t>
                      </a:r>
                      <a:endParaRPr lang="en-GB" dirty="0">
                        <a:solidFill>
                          <a:schemeClr val="accent4"/>
                        </a:solidFill>
                      </a:endParaRPr>
                    </a:p>
                  </a:txBody>
                  <a:tcPr>
                    <a:solidFill>
                      <a:schemeClr val="accent6">
                        <a:lumMod val="20000"/>
                        <a:lumOff val="80000"/>
                      </a:schemeClr>
                    </a:solidFill>
                  </a:tcPr>
                </a:tc>
                <a:tc>
                  <a:txBody>
                    <a:bodyPr/>
                    <a:lstStyle/>
                    <a:p>
                      <a:r>
                        <a:rPr lang="en-GB" dirty="0" smtClean="0">
                          <a:solidFill>
                            <a:schemeClr val="accent4"/>
                          </a:solidFill>
                        </a:rPr>
                        <a:t>Mainstream/mainstream school with attached resource base</a:t>
                      </a:r>
                      <a:endParaRPr lang="en-GB" dirty="0">
                        <a:solidFill>
                          <a:schemeClr val="accent4"/>
                        </a:solidFill>
                      </a:endParaRPr>
                    </a:p>
                  </a:txBody>
                  <a:tcPr>
                    <a:solidFill>
                      <a:schemeClr val="accent6">
                        <a:lumMod val="20000"/>
                        <a:lumOff val="80000"/>
                      </a:schemeClr>
                    </a:solidFill>
                  </a:tcPr>
                </a:tc>
                <a:tc>
                  <a:txBody>
                    <a:bodyPr/>
                    <a:lstStyle/>
                    <a:p>
                      <a:r>
                        <a:rPr lang="en-GB" dirty="0" smtClean="0">
                          <a:solidFill>
                            <a:schemeClr val="accent4"/>
                          </a:solidFill>
                        </a:rPr>
                        <a:t>66</a:t>
                      </a:r>
                      <a:endParaRPr lang="en-GB" dirty="0">
                        <a:solidFill>
                          <a:schemeClr val="accent4"/>
                        </a:solidFill>
                      </a:endParaRPr>
                    </a:p>
                  </a:txBody>
                  <a:tcPr>
                    <a:solidFill>
                      <a:schemeClr val="accent6">
                        <a:lumMod val="20000"/>
                        <a:lumOff val="80000"/>
                      </a:schemeClr>
                    </a:solidFill>
                  </a:tcPr>
                </a:tc>
                <a:tc>
                  <a:txBody>
                    <a:bodyPr/>
                    <a:lstStyle/>
                    <a:p>
                      <a:r>
                        <a:rPr lang="en-GB" dirty="0" smtClean="0">
                          <a:solidFill>
                            <a:schemeClr val="accent4"/>
                          </a:solidFill>
                        </a:rPr>
                        <a:t>80%</a:t>
                      </a:r>
                      <a:endParaRPr lang="en-GB" dirty="0">
                        <a:solidFill>
                          <a:schemeClr val="accent4"/>
                        </a:solidFill>
                      </a:endParaRPr>
                    </a:p>
                  </a:txBody>
                  <a:tcPr>
                    <a:solidFill>
                      <a:schemeClr val="accent6">
                        <a:lumMod val="20000"/>
                        <a:lumOff val="80000"/>
                      </a:schemeClr>
                    </a:solidFill>
                  </a:tcPr>
                </a:tc>
              </a:tr>
              <a:tr h="370840">
                <a:tc>
                  <a:txBody>
                    <a:bodyPr/>
                    <a:lstStyle/>
                    <a:p>
                      <a:endParaRPr lang="en-GB" dirty="0">
                        <a:solidFill>
                          <a:schemeClr val="accent4"/>
                        </a:solidFill>
                      </a:endParaRPr>
                    </a:p>
                  </a:txBody>
                  <a:tcPr>
                    <a:solidFill>
                      <a:schemeClr val="accent6">
                        <a:lumMod val="20000"/>
                        <a:lumOff val="80000"/>
                      </a:schemeClr>
                    </a:solidFill>
                  </a:tcPr>
                </a:tc>
                <a:tc>
                  <a:txBody>
                    <a:bodyPr/>
                    <a:lstStyle/>
                    <a:p>
                      <a:r>
                        <a:rPr lang="en-GB" dirty="0" smtClean="0">
                          <a:solidFill>
                            <a:schemeClr val="accent4"/>
                          </a:solidFill>
                        </a:rPr>
                        <a:t>Special school</a:t>
                      </a:r>
                      <a:endParaRPr lang="en-GB" dirty="0">
                        <a:solidFill>
                          <a:schemeClr val="accent4"/>
                        </a:solidFill>
                      </a:endParaRPr>
                    </a:p>
                  </a:txBody>
                  <a:tcPr>
                    <a:solidFill>
                      <a:schemeClr val="accent6">
                        <a:lumMod val="20000"/>
                        <a:lumOff val="80000"/>
                      </a:schemeClr>
                    </a:solidFill>
                  </a:tcPr>
                </a:tc>
                <a:tc>
                  <a:txBody>
                    <a:bodyPr/>
                    <a:lstStyle/>
                    <a:p>
                      <a:r>
                        <a:rPr lang="en-GB" dirty="0" smtClean="0"/>
                        <a:t>16</a:t>
                      </a:r>
                      <a:endParaRPr lang="en-GB" dirty="0"/>
                    </a:p>
                  </a:txBody>
                  <a:tcPr>
                    <a:solidFill>
                      <a:schemeClr val="accent6">
                        <a:lumMod val="20000"/>
                        <a:lumOff val="80000"/>
                      </a:schemeClr>
                    </a:solidFill>
                  </a:tcPr>
                </a:tc>
                <a:tc>
                  <a:txBody>
                    <a:bodyPr/>
                    <a:lstStyle/>
                    <a:p>
                      <a:r>
                        <a:rPr lang="en-GB" dirty="0" smtClean="0"/>
                        <a:t>20%</a:t>
                      </a:r>
                      <a:endParaRPr lang="en-GB" dirty="0"/>
                    </a:p>
                  </a:txBody>
                  <a:tcPr>
                    <a:solidFill>
                      <a:schemeClr val="accent6">
                        <a:lumMod val="20000"/>
                        <a:lumOff val="80000"/>
                      </a:schemeClr>
                    </a:solidFill>
                  </a:tcPr>
                </a:tc>
              </a:tr>
            </a:tbl>
          </a:graphicData>
        </a:graphic>
      </p:graphicFrame>
    </p:spTree>
    <p:extLst>
      <p:ext uri="{BB962C8B-B14F-4D97-AF65-F5344CB8AC3E}">
        <p14:creationId xmlns:p14="http://schemas.microsoft.com/office/powerpoint/2010/main" val="14546767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382" y="548680"/>
            <a:ext cx="7772400" cy="1143000"/>
          </a:xfrm>
        </p:spPr>
        <p:txBody>
          <a:bodyPr/>
          <a:lstStyle/>
          <a:p>
            <a:r>
              <a:rPr lang="en-GB" b="1" dirty="0" smtClean="0">
                <a:solidFill>
                  <a:srgbClr val="003399"/>
                </a:solidFill>
              </a:rPr>
              <a:t>Participants</a:t>
            </a:r>
            <a:endParaRPr lang="en-GB" dirty="0">
              <a:solidFill>
                <a:srgbClr val="003399"/>
              </a:solidFill>
            </a:endParaRPr>
          </a:p>
        </p:txBody>
      </p:sp>
      <p:sp>
        <p:nvSpPr>
          <p:cNvPr id="3" name="Content Placeholder 2"/>
          <p:cNvSpPr>
            <a:spLocks noGrp="1"/>
          </p:cNvSpPr>
          <p:nvPr>
            <p:ph idx="1"/>
          </p:nvPr>
        </p:nvSpPr>
        <p:spPr>
          <a:xfrm>
            <a:off x="395536" y="1628800"/>
            <a:ext cx="8352928" cy="3657600"/>
          </a:xfrm>
        </p:spPr>
        <p:txBody>
          <a:bodyPr/>
          <a:lstStyle/>
          <a:p>
            <a:endParaRPr lang="en-GB" b="1" dirty="0" smtClean="0"/>
          </a:p>
          <a:p>
            <a:pPr marL="0" indent="0">
              <a:buNone/>
            </a:pPr>
            <a:endParaRPr lang="en-GB" b="1" dirty="0" smtClean="0"/>
          </a:p>
        </p:txBody>
      </p:sp>
      <p:graphicFrame>
        <p:nvGraphicFramePr>
          <p:cNvPr id="6" name="Table 5"/>
          <p:cNvGraphicFramePr>
            <a:graphicFrameLocks noGrp="1"/>
          </p:cNvGraphicFramePr>
          <p:nvPr>
            <p:extLst>
              <p:ext uri="{D42A27DB-BD31-4B8C-83A1-F6EECF244321}">
                <p14:modId xmlns:p14="http://schemas.microsoft.com/office/powerpoint/2010/main" val="2271150113"/>
              </p:ext>
            </p:extLst>
          </p:nvPr>
        </p:nvGraphicFramePr>
        <p:xfrm>
          <a:off x="467544" y="1493520"/>
          <a:ext cx="8136903" cy="5364480"/>
        </p:xfrm>
        <a:graphic>
          <a:graphicData uri="http://schemas.openxmlformats.org/drawingml/2006/table">
            <a:tbl>
              <a:tblPr firstRow="1" bandRow="1">
                <a:tableStyleId>{5C22544A-7EE6-4342-B048-85BDC9FD1C3A}</a:tableStyleId>
              </a:tblPr>
              <a:tblGrid>
                <a:gridCol w="2615433"/>
                <a:gridCol w="2382950"/>
                <a:gridCol w="1569260"/>
                <a:gridCol w="1569260"/>
              </a:tblGrid>
              <a:tr h="370840">
                <a:tc>
                  <a:txBody>
                    <a:bodyPr/>
                    <a:lstStyle/>
                    <a:p>
                      <a:r>
                        <a:rPr lang="en-GB" sz="2000" dirty="0" smtClean="0">
                          <a:solidFill>
                            <a:schemeClr val="accent4"/>
                          </a:solidFill>
                        </a:rPr>
                        <a:t>Characteristic</a:t>
                      </a:r>
                      <a:endParaRPr lang="en-GB" sz="2000" dirty="0">
                        <a:solidFill>
                          <a:schemeClr val="accent4"/>
                        </a:solidFill>
                      </a:endParaRPr>
                    </a:p>
                  </a:txBody>
                  <a:tcPr>
                    <a:solidFill>
                      <a:schemeClr val="accent6">
                        <a:lumMod val="20000"/>
                        <a:lumOff val="80000"/>
                      </a:schemeClr>
                    </a:solidFill>
                  </a:tcPr>
                </a:tc>
                <a:tc>
                  <a:txBody>
                    <a:bodyPr/>
                    <a:lstStyle/>
                    <a:p>
                      <a:endParaRPr lang="en-GB" sz="2000" dirty="0">
                        <a:solidFill>
                          <a:schemeClr val="accent4"/>
                        </a:solidFill>
                      </a:endParaRPr>
                    </a:p>
                  </a:txBody>
                  <a:tcPr>
                    <a:solidFill>
                      <a:schemeClr val="accent6">
                        <a:lumMod val="20000"/>
                        <a:lumOff val="80000"/>
                      </a:schemeClr>
                    </a:solidFill>
                  </a:tcPr>
                </a:tc>
                <a:tc>
                  <a:txBody>
                    <a:bodyPr/>
                    <a:lstStyle/>
                    <a:p>
                      <a:r>
                        <a:rPr lang="en-GB" sz="2000" dirty="0" smtClean="0">
                          <a:solidFill>
                            <a:schemeClr val="accent4"/>
                          </a:solidFill>
                        </a:rPr>
                        <a:t>Total</a:t>
                      </a:r>
                      <a:r>
                        <a:rPr lang="en-GB" sz="2000" baseline="0" dirty="0" smtClean="0">
                          <a:solidFill>
                            <a:schemeClr val="accent4"/>
                          </a:solidFill>
                        </a:rPr>
                        <a:t> (N)</a:t>
                      </a:r>
                      <a:endParaRPr lang="en-GB" sz="2000" dirty="0">
                        <a:solidFill>
                          <a:schemeClr val="accent4"/>
                        </a:solidFill>
                      </a:endParaRPr>
                    </a:p>
                  </a:txBody>
                  <a:tcPr>
                    <a:solidFill>
                      <a:schemeClr val="accent6">
                        <a:lumMod val="20000"/>
                        <a:lumOff val="80000"/>
                      </a:schemeClr>
                    </a:solidFill>
                  </a:tcPr>
                </a:tc>
                <a:tc>
                  <a:txBody>
                    <a:bodyPr/>
                    <a:lstStyle/>
                    <a:p>
                      <a:r>
                        <a:rPr lang="en-GB" sz="2000" dirty="0" smtClean="0">
                          <a:solidFill>
                            <a:schemeClr val="accent4"/>
                          </a:solidFill>
                        </a:rPr>
                        <a:t>Total (%)</a:t>
                      </a:r>
                      <a:endParaRPr lang="en-GB" sz="2000" dirty="0">
                        <a:solidFill>
                          <a:schemeClr val="accent4"/>
                        </a:solidFill>
                      </a:endParaRPr>
                    </a:p>
                  </a:txBody>
                  <a:tcPr>
                    <a:solidFill>
                      <a:schemeClr val="accent6">
                        <a:lumMod val="20000"/>
                        <a:lumOff val="80000"/>
                      </a:schemeClr>
                    </a:solidFill>
                  </a:tcPr>
                </a:tc>
              </a:tr>
              <a:tr h="370840">
                <a:tc>
                  <a:txBody>
                    <a:bodyPr/>
                    <a:lstStyle/>
                    <a:p>
                      <a:r>
                        <a:rPr lang="en-GB" sz="2000" dirty="0" smtClean="0">
                          <a:solidFill>
                            <a:schemeClr val="accent4"/>
                          </a:solidFill>
                        </a:rPr>
                        <a:t>Additional Special Needs</a:t>
                      </a:r>
                      <a:endParaRPr lang="en-GB" sz="2000" dirty="0">
                        <a:solidFill>
                          <a:schemeClr val="accent4"/>
                        </a:solidFill>
                      </a:endParaRPr>
                    </a:p>
                  </a:txBody>
                  <a:tcPr>
                    <a:solidFill>
                      <a:schemeClr val="accent6">
                        <a:lumMod val="20000"/>
                        <a:lumOff val="80000"/>
                      </a:schemeClr>
                    </a:solidFill>
                  </a:tcPr>
                </a:tc>
                <a:tc>
                  <a:txBody>
                    <a:bodyPr/>
                    <a:lstStyle/>
                    <a:p>
                      <a:r>
                        <a:rPr lang="en-GB" sz="2000" dirty="0" smtClean="0">
                          <a:solidFill>
                            <a:schemeClr val="accent4"/>
                          </a:solidFill>
                        </a:rPr>
                        <a:t>Yes</a:t>
                      </a:r>
                      <a:endParaRPr lang="en-GB" sz="2000" dirty="0">
                        <a:solidFill>
                          <a:schemeClr val="accent4"/>
                        </a:solidFill>
                      </a:endParaRPr>
                    </a:p>
                  </a:txBody>
                  <a:tcPr>
                    <a:solidFill>
                      <a:schemeClr val="accent6">
                        <a:lumMod val="20000"/>
                        <a:lumOff val="80000"/>
                      </a:schemeClr>
                    </a:solidFill>
                  </a:tcPr>
                </a:tc>
                <a:tc>
                  <a:txBody>
                    <a:bodyPr/>
                    <a:lstStyle/>
                    <a:p>
                      <a:r>
                        <a:rPr lang="en-GB" sz="2000" dirty="0" smtClean="0">
                          <a:solidFill>
                            <a:schemeClr val="accent4"/>
                          </a:solidFill>
                        </a:rPr>
                        <a:t>13</a:t>
                      </a:r>
                      <a:endParaRPr lang="en-GB" sz="2000" dirty="0">
                        <a:solidFill>
                          <a:schemeClr val="accent4"/>
                        </a:solidFill>
                      </a:endParaRPr>
                    </a:p>
                  </a:txBody>
                  <a:tcPr>
                    <a:solidFill>
                      <a:schemeClr val="accent6">
                        <a:lumMod val="20000"/>
                        <a:lumOff val="80000"/>
                      </a:schemeClr>
                    </a:solidFill>
                  </a:tcPr>
                </a:tc>
                <a:tc>
                  <a:txBody>
                    <a:bodyPr/>
                    <a:lstStyle/>
                    <a:p>
                      <a:r>
                        <a:rPr lang="en-GB" sz="2000" dirty="0" smtClean="0">
                          <a:solidFill>
                            <a:schemeClr val="accent4"/>
                          </a:solidFill>
                        </a:rPr>
                        <a:t>16%</a:t>
                      </a:r>
                      <a:endParaRPr lang="en-GB" sz="2000" dirty="0">
                        <a:solidFill>
                          <a:schemeClr val="accent4"/>
                        </a:solidFill>
                      </a:endParaRPr>
                    </a:p>
                  </a:txBody>
                  <a:tcPr>
                    <a:solidFill>
                      <a:schemeClr val="accent6">
                        <a:lumMod val="20000"/>
                        <a:lumOff val="80000"/>
                      </a:schemeClr>
                    </a:solidFill>
                  </a:tcPr>
                </a:tc>
              </a:tr>
              <a:tr h="370840">
                <a:tc>
                  <a:txBody>
                    <a:bodyPr/>
                    <a:lstStyle/>
                    <a:p>
                      <a:endParaRPr lang="en-GB" sz="2000" dirty="0">
                        <a:solidFill>
                          <a:schemeClr val="accent4"/>
                        </a:solidFill>
                      </a:endParaRPr>
                    </a:p>
                  </a:txBody>
                  <a:tcPr>
                    <a:solidFill>
                      <a:schemeClr val="accent6">
                        <a:lumMod val="20000"/>
                        <a:lumOff val="80000"/>
                      </a:schemeClr>
                    </a:solidFill>
                  </a:tcPr>
                </a:tc>
                <a:tc>
                  <a:txBody>
                    <a:bodyPr/>
                    <a:lstStyle/>
                    <a:p>
                      <a:r>
                        <a:rPr lang="en-GB" sz="2000" dirty="0" smtClean="0">
                          <a:solidFill>
                            <a:schemeClr val="accent4"/>
                          </a:solidFill>
                        </a:rPr>
                        <a:t>No</a:t>
                      </a:r>
                      <a:endParaRPr lang="en-GB" sz="2000" dirty="0">
                        <a:solidFill>
                          <a:schemeClr val="accent4"/>
                        </a:solidFill>
                      </a:endParaRPr>
                    </a:p>
                  </a:txBody>
                  <a:tcPr>
                    <a:solidFill>
                      <a:schemeClr val="accent6">
                        <a:lumMod val="20000"/>
                        <a:lumOff val="80000"/>
                      </a:schemeClr>
                    </a:solidFill>
                  </a:tcPr>
                </a:tc>
                <a:tc>
                  <a:txBody>
                    <a:bodyPr/>
                    <a:lstStyle/>
                    <a:p>
                      <a:r>
                        <a:rPr lang="en-GB" sz="2000" dirty="0" smtClean="0">
                          <a:solidFill>
                            <a:schemeClr val="accent4"/>
                          </a:solidFill>
                        </a:rPr>
                        <a:t>58</a:t>
                      </a:r>
                      <a:endParaRPr lang="en-GB" sz="2000" dirty="0">
                        <a:solidFill>
                          <a:schemeClr val="accent4"/>
                        </a:solidFill>
                      </a:endParaRPr>
                    </a:p>
                  </a:txBody>
                  <a:tcPr>
                    <a:solidFill>
                      <a:schemeClr val="accent6">
                        <a:lumMod val="20000"/>
                        <a:lumOff val="80000"/>
                      </a:schemeClr>
                    </a:solidFill>
                  </a:tcPr>
                </a:tc>
                <a:tc>
                  <a:txBody>
                    <a:bodyPr/>
                    <a:lstStyle/>
                    <a:p>
                      <a:r>
                        <a:rPr lang="en-GB" sz="2000" dirty="0" smtClean="0">
                          <a:solidFill>
                            <a:schemeClr val="accent4"/>
                          </a:solidFill>
                        </a:rPr>
                        <a:t>71%</a:t>
                      </a:r>
                      <a:endParaRPr lang="en-GB" sz="2000" dirty="0">
                        <a:solidFill>
                          <a:schemeClr val="accent4"/>
                        </a:solidFill>
                      </a:endParaRPr>
                    </a:p>
                  </a:txBody>
                  <a:tcPr>
                    <a:solidFill>
                      <a:schemeClr val="accent6">
                        <a:lumMod val="20000"/>
                        <a:lumOff val="80000"/>
                      </a:schemeClr>
                    </a:solidFill>
                  </a:tcPr>
                </a:tc>
              </a:tr>
              <a:tr h="370840">
                <a:tc>
                  <a:txBody>
                    <a:bodyPr/>
                    <a:lstStyle/>
                    <a:p>
                      <a:endParaRPr lang="en-GB" sz="2000" dirty="0">
                        <a:solidFill>
                          <a:schemeClr val="accent4"/>
                        </a:solidFill>
                      </a:endParaRPr>
                    </a:p>
                  </a:txBody>
                  <a:tcPr>
                    <a:solidFill>
                      <a:schemeClr val="accent6">
                        <a:lumMod val="20000"/>
                        <a:lumOff val="80000"/>
                      </a:schemeClr>
                    </a:solidFill>
                  </a:tcPr>
                </a:tc>
                <a:tc>
                  <a:txBody>
                    <a:bodyPr/>
                    <a:lstStyle/>
                    <a:p>
                      <a:r>
                        <a:rPr lang="en-GB" sz="2000" dirty="0" smtClean="0">
                          <a:solidFill>
                            <a:schemeClr val="accent4"/>
                          </a:solidFill>
                        </a:rPr>
                        <a:t>Unknown</a:t>
                      </a:r>
                      <a:endParaRPr lang="en-GB" sz="2000" dirty="0">
                        <a:solidFill>
                          <a:schemeClr val="accent4"/>
                        </a:solidFill>
                      </a:endParaRPr>
                    </a:p>
                  </a:txBody>
                  <a:tcPr>
                    <a:solidFill>
                      <a:schemeClr val="accent6">
                        <a:lumMod val="20000"/>
                        <a:lumOff val="80000"/>
                      </a:schemeClr>
                    </a:solidFill>
                  </a:tcPr>
                </a:tc>
                <a:tc>
                  <a:txBody>
                    <a:bodyPr/>
                    <a:lstStyle/>
                    <a:p>
                      <a:r>
                        <a:rPr lang="en-GB" sz="2000" dirty="0" smtClean="0">
                          <a:solidFill>
                            <a:schemeClr val="accent4"/>
                          </a:solidFill>
                        </a:rPr>
                        <a:t>11</a:t>
                      </a:r>
                      <a:endParaRPr lang="en-GB" sz="2000" dirty="0">
                        <a:solidFill>
                          <a:schemeClr val="accent4"/>
                        </a:solidFill>
                      </a:endParaRPr>
                    </a:p>
                  </a:txBody>
                  <a:tcPr>
                    <a:solidFill>
                      <a:schemeClr val="accent6">
                        <a:lumMod val="20000"/>
                        <a:lumOff val="80000"/>
                      </a:schemeClr>
                    </a:solidFill>
                  </a:tcPr>
                </a:tc>
                <a:tc>
                  <a:txBody>
                    <a:bodyPr/>
                    <a:lstStyle/>
                    <a:p>
                      <a:r>
                        <a:rPr lang="en-GB" sz="2000" dirty="0" smtClean="0">
                          <a:solidFill>
                            <a:schemeClr val="accent4"/>
                          </a:solidFill>
                        </a:rPr>
                        <a:t>13%</a:t>
                      </a:r>
                      <a:endParaRPr lang="en-GB" sz="2000" dirty="0">
                        <a:solidFill>
                          <a:schemeClr val="accent4"/>
                        </a:solidFill>
                      </a:endParaRPr>
                    </a:p>
                  </a:txBody>
                  <a:tcPr>
                    <a:solidFill>
                      <a:schemeClr val="accent6">
                        <a:lumMod val="20000"/>
                        <a:lumOff val="80000"/>
                      </a:schemeClr>
                    </a:solidFill>
                  </a:tcPr>
                </a:tc>
              </a:tr>
              <a:tr h="370840">
                <a:tc>
                  <a:txBody>
                    <a:bodyPr/>
                    <a:lstStyle/>
                    <a:p>
                      <a:endParaRPr lang="en-GB" sz="2000" dirty="0">
                        <a:solidFill>
                          <a:schemeClr val="accent4"/>
                        </a:solidFill>
                      </a:endParaRPr>
                    </a:p>
                  </a:txBody>
                  <a:tcPr>
                    <a:solidFill>
                      <a:schemeClr val="accent6">
                        <a:lumMod val="20000"/>
                        <a:lumOff val="80000"/>
                      </a:schemeClr>
                    </a:solidFill>
                  </a:tcPr>
                </a:tc>
                <a:tc>
                  <a:txBody>
                    <a:bodyPr/>
                    <a:lstStyle/>
                    <a:p>
                      <a:endParaRPr lang="en-GB" sz="2000" dirty="0">
                        <a:solidFill>
                          <a:schemeClr val="accent4"/>
                        </a:solidFill>
                      </a:endParaRPr>
                    </a:p>
                  </a:txBody>
                  <a:tcPr>
                    <a:solidFill>
                      <a:schemeClr val="accent6">
                        <a:lumMod val="20000"/>
                        <a:lumOff val="80000"/>
                      </a:schemeClr>
                    </a:solidFill>
                  </a:tcPr>
                </a:tc>
                <a:tc>
                  <a:txBody>
                    <a:bodyPr/>
                    <a:lstStyle/>
                    <a:p>
                      <a:endParaRPr lang="en-GB" sz="2000" dirty="0">
                        <a:solidFill>
                          <a:schemeClr val="accent4"/>
                        </a:solidFill>
                      </a:endParaRPr>
                    </a:p>
                  </a:txBody>
                  <a:tcPr>
                    <a:solidFill>
                      <a:schemeClr val="accent6">
                        <a:lumMod val="20000"/>
                        <a:lumOff val="80000"/>
                      </a:schemeClr>
                    </a:solidFill>
                  </a:tcPr>
                </a:tc>
                <a:tc>
                  <a:txBody>
                    <a:bodyPr/>
                    <a:lstStyle/>
                    <a:p>
                      <a:endParaRPr lang="en-GB" sz="2000" dirty="0">
                        <a:solidFill>
                          <a:schemeClr val="accent4"/>
                        </a:solidFill>
                      </a:endParaRPr>
                    </a:p>
                  </a:txBody>
                  <a:tcPr>
                    <a:solidFill>
                      <a:schemeClr val="accent6">
                        <a:lumMod val="20000"/>
                        <a:lumOff val="80000"/>
                      </a:schemeClr>
                    </a:solidFill>
                  </a:tcPr>
                </a:tc>
              </a:tr>
              <a:tr h="370840">
                <a:tc>
                  <a:txBody>
                    <a:bodyPr/>
                    <a:lstStyle/>
                    <a:p>
                      <a:r>
                        <a:rPr lang="en-GB" sz="2000" dirty="0" smtClean="0">
                          <a:solidFill>
                            <a:schemeClr val="accent4"/>
                          </a:solidFill>
                        </a:rPr>
                        <a:t>Statement of Special</a:t>
                      </a:r>
                      <a:r>
                        <a:rPr lang="en-GB" sz="2000" baseline="0" dirty="0" smtClean="0">
                          <a:solidFill>
                            <a:schemeClr val="accent4"/>
                          </a:solidFill>
                        </a:rPr>
                        <a:t> Educational Needs</a:t>
                      </a:r>
                      <a:endParaRPr lang="en-GB" sz="2000" dirty="0">
                        <a:solidFill>
                          <a:schemeClr val="accent4"/>
                        </a:solidFill>
                      </a:endParaRPr>
                    </a:p>
                  </a:txBody>
                  <a:tcPr>
                    <a:solidFill>
                      <a:schemeClr val="accent6">
                        <a:lumMod val="20000"/>
                        <a:lumOff val="80000"/>
                      </a:schemeClr>
                    </a:solidFill>
                  </a:tcPr>
                </a:tc>
                <a:tc>
                  <a:txBody>
                    <a:bodyPr/>
                    <a:lstStyle/>
                    <a:p>
                      <a:r>
                        <a:rPr lang="en-GB" sz="2000" dirty="0" smtClean="0">
                          <a:solidFill>
                            <a:schemeClr val="accent4"/>
                          </a:solidFill>
                        </a:rPr>
                        <a:t>Yes</a:t>
                      </a:r>
                      <a:endParaRPr lang="en-GB" sz="2000" dirty="0">
                        <a:solidFill>
                          <a:schemeClr val="accent4"/>
                        </a:solidFill>
                      </a:endParaRPr>
                    </a:p>
                  </a:txBody>
                  <a:tcPr>
                    <a:solidFill>
                      <a:schemeClr val="accent6">
                        <a:lumMod val="20000"/>
                        <a:lumOff val="80000"/>
                      </a:schemeClr>
                    </a:solidFill>
                  </a:tcPr>
                </a:tc>
                <a:tc>
                  <a:txBody>
                    <a:bodyPr/>
                    <a:lstStyle/>
                    <a:p>
                      <a:r>
                        <a:rPr lang="en-GB" sz="2000" dirty="0" smtClean="0">
                          <a:solidFill>
                            <a:schemeClr val="accent4"/>
                          </a:solidFill>
                        </a:rPr>
                        <a:t>54</a:t>
                      </a:r>
                      <a:endParaRPr lang="en-GB" sz="2000" dirty="0">
                        <a:solidFill>
                          <a:schemeClr val="accent4"/>
                        </a:solidFill>
                      </a:endParaRPr>
                    </a:p>
                  </a:txBody>
                  <a:tcPr>
                    <a:solidFill>
                      <a:schemeClr val="accent6">
                        <a:lumMod val="20000"/>
                        <a:lumOff val="80000"/>
                      </a:schemeClr>
                    </a:solidFill>
                  </a:tcPr>
                </a:tc>
                <a:tc>
                  <a:txBody>
                    <a:bodyPr/>
                    <a:lstStyle/>
                    <a:p>
                      <a:r>
                        <a:rPr lang="en-GB" sz="2000" dirty="0" smtClean="0">
                          <a:solidFill>
                            <a:schemeClr val="accent4"/>
                          </a:solidFill>
                        </a:rPr>
                        <a:t>66%</a:t>
                      </a:r>
                      <a:endParaRPr lang="en-GB" sz="2000" dirty="0">
                        <a:solidFill>
                          <a:schemeClr val="accent4"/>
                        </a:solidFill>
                      </a:endParaRPr>
                    </a:p>
                  </a:txBody>
                  <a:tcPr>
                    <a:solidFill>
                      <a:schemeClr val="accent6">
                        <a:lumMod val="20000"/>
                        <a:lumOff val="80000"/>
                      </a:schemeClr>
                    </a:solidFill>
                  </a:tcPr>
                </a:tc>
              </a:tr>
              <a:tr h="370840">
                <a:tc>
                  <a:txBody>
                    <a:bodyPr/>
                    <a:lstStyle/>
                    <a:p>
                      <a:endParaRPr lang="en-GB" sz="2000" dirty="0">
                        <a:solidFill>
                          <a:schemeClr val="accent4"/>
                        </a:solidFill>
                      </a:endParaRPr>
                    </a:p>
                  </a:txBody>
                  <a:tcPr>
                    <a:solidFill>
                      <a:schemeClr val="accent6">
                        <a:lumMod val="20000"/>
                        <a:lumOff val="80000"/>
                      </a:schemeClr>
                    </a:solidFill>
                  </a:tcPr>
                </a:tc>
                <a:tc>
                  <a:txBody>
                    <a:bodyPr/>
                    <a:lstStyle/>
                    <a:p>
                      <a:r>
                        <a:rPr lang="en-GB" sz="2000" dirty="0" smtClean="0">
                          <a:solidFill>
                            <a:schemeClr val="accent4"/>
                          </a:solidFill>
                        </a:rPr>
                        <a:t>No</a:t>
                      </a:r>
                      <a:endParaRPr lang="en-GB" sz="2000" dirty="0">
                        <a:solidFill>
                          <a:schemeClr val="accent4"/>
                        </a:solidFill>
                      </a:endParaRPr>
                    </a:p>
                  </a:txBody>
                  <a:tcPr>
                    <a:solidFill>
                      <a:schemeClr val="accent6">
                        <a:lumMod val="20000"/>
                        <a:lumOff val="80000"/>
                      </a:schemeClr>
                    </a:solidFill>
                  </a:tcPr>
                </a:tc>
                <a:tc>
                  <a:txBody>
                    <a:bodyPr/>
                    <a:lstStyle/>
                    <a:p>
                      <a:r>
                        <a:rPr lang="en-GB" sz="2000" dirty="0" smtClean="0">
                          <a:solidFill>
                            <a:schemeClr val="accent4"/>
                          </a:solidFill>
                        </a:rPr>
                        <a:t>18</a:t>
                      </a:r>
                      <a:endParaRPr lang="en-GB" sz="2000" dirty="0">
                        <a:solidFill>
                          <a:schemeClr val="accent4"/>
                        </a:solidFill>
                      </a:endParaRPr>
                    </a:p>
                  </a:txBody>
                  <a:tcPr>
                    <a:solidFill>
                      <a:schemeClr val="accent6">
                        <a:lumMod val="20000"/>
                        <a:lumOff val="80000"/>
                      </a:schemeClr>
                    </a:solidFill>
                  </a:tcPr>
                </a:tc>
                <a:tc>
                  <a:txBody>
                    <a:bodyPr/>
                    <a:lstStyle/>
                    <a:p>
                      <a:r>
                        <a:rPr lang="en-GB" sz="2000" dirty="0" smtClean="0">
                          <a:solidFill>
                            <a:schemeClr val="accent4"/>
                          </a:solidFill>
                        </a:rPr>
                        <a:t>22%</a:t>
                      </a:r>
                      <a:endParaRPr lang="en-GB" sz="2000" dirty="0">
                        <a:solidFill>
                          <a:schemeClr val="accent4"/>
                        </a:solidFill>
                      </a:endParaRPr>
                    </a:p>
                  </a:txBody>
                  <a:tcPr>
                    <a:solidFill>
                      <a:schemeClr val="accent6">
                        <a:lumMod val="20000"/>
                        <a:lumOff val="80000"/>
                      </a:schemeClr>
                    </a:solidFill>
                  </a:tcPr>
                </a:tc>
              </a:tr>
              <a:tr h="370840">
                <a:tc>
                  <a:txBody>
                    <a:bodyPr/>
                    <a:lstStyle/>
                    <a:p>
                      <a:endParaRPr lang="en-GB" sz="2000" dirty="0">
                        <a:solidFill>
                          <a:schemeClr val="accent4"/>
                        </a:solidFill>
                      </a:endParaRPr>
                    </a:p>
                  </a:txBody>
                  <a:tcPr>
                    <a:solidFill>
                      <a:schemeClr val="accent6">
                        <a:lumMod val="20000"/>
                        <a:lumOff val="80000"/>
                      </a:schemeClr>
                    </a:solidFill>
                  </a:tcPr>
                </a:tc>
                <a:tc>
                  <a:txBody>
                    <a:bodyPr/>
                    <a:lstStyle/>
                    <a:p>
                      <a:r>
                        <a:rPr lang="en-GB" sz="2000" dirty="0" smtClean="0">
                          <a:solidFill>
                            <a:schemeClr val="accent4"/>
                          </a:solidFill>
                        </a:rPr>
                        <a:t>Unknown</a:t>
                      </a:r>
                      <a:endParaRPr lang="en-GB" sz="2000" dirty="0">
                        <a:solidFill>
                          <a:schemeClr val="accent4"/>
                        </a:solidFill>
                      </a:endParaRPr>
                    </a:p>
                  </a:txBody>
                  <a:tcPr>
                    <a:solidFill>
                      <a:schemeClr val="accent6">
                        <a:lumMod val="20000"/>
                        <a:lumOff val="80000"/>
                      </a:schemeClr>
                    </a:solidFill>
                  </a:tcPr>
                </a:tc>
                <a:tc>
                  <a:txBody>
                    <a:bodyPr/>
                    <a:lstStyle/>
                    <a:p>
                      <a:r>
                        <a:rPr lang="en-GB" sz="2000" dirty="0" smtClean="0">
                          <a:solidFill>
                            <a:schemeClr val="accent4"/>
                          </a:solidFill>
                        </a:rPr>
                        <a:t>10</a:t>
                      </a:r>
                      <a:endParaRPr lang="en-GB" sz="2000" dirty="0">
                        <a:solidFill>
                          <a:schemeClr val="accent4"/>
                        </a:solidFill>
                      </a:endParaRPr>
                    </a:p>
                  </a:txBody>
                  <a:tcPr>
                    <a:solidFill>
                      <a:schemeClr val="accent6">
                        <a:lumMod val="20000"/>
                        <a:lumOff val="80000"/>
                      </a:schemeClr>
                    </a:solidFill>
                  </a:tcPr>
                </a:tc>
                <a:tc>
                  <a:txBody>
                    <a:bodyPr/>
                    <a:lstStyle/>
                    <a:p>
                      <a:r>
                        <a:rPr lang="en-GB" sz="2000" dirty="0" smtClean="0">
                          <a:solidFill>
                            <a:schemeClr val="accent4"/>
                          </a:solidFill>
                        </a:rPr>
                        <a:t>12%</a:t>
                      </a:r>
                      <a:endParaRPr lang="en-GB" sz="2000" dirty="0">
                        <a:solidFill>
                          <a:schemeClr val="accent4"/>
                        </a:solidFill>
                      </a:endParaRPr>
                    </a:p>
                  </a:txBody>
                  <a:tcPr>
                    <a:solidFill>
                      <a:schemeClr val="accent6">
                        <a:lumMod val="20000"/>
                        <a:lumOff val="80000"/>
                      </a:schemeClr>
                    </a:solidFill>
                  </a:tcPr>
                </a:tc>
              </a:tr>
              <a:tr h="370840">
                <a:tc>
                  <a:txBody>
                    <a:bodyPr/>
                    <a:lstStyle/>
                    <a:p>
                      <a:endParaRPr lang="en-GB" sz="2000" dirty="0">
                        <a:solidFill>
                          <a:schemeClr val="accent4"/>
                        </a:solidFill>
                      </a:endParaRPr>
                    </a:p>
                  </a:txBody>
                  <a:tcPr>
                    <a:solidFill>
                      <a:schemeClr val="accent6">
                        <a:lumMod val="20000"/>
                        <a:lumOff val="80000"/>
                      </a:schemeClr>
                    </a:solidFill>
                  </a:tcPr>
                </a:tc>
                <a:tc>
                  <a:txBody>
                    <a:bodyPr/>
                    <a:lstStyle/>
                    <a:p>
                      <a:endParaRPr lang="en-GB" sz="2000" dirty="0">
                        <a:solidFill>
                          <a:schemeClr val="accent4"/>
                        </a:solidFill>
                      </a:endParaRPr>
                    </a:p>
                  </a:txBody>
                  <a:tcPr>
                    <a:solidFill>
                      <a:schemeClr val="accent6">
                        <a:lumMod val="20000"/>
                        <a:lumOff val="80000"/>
                      </a:schemeClr>
                    </a:solidFill>
                  </a:tcPr>
                </a:tc>
                <a:tc>
                  <a:txBody>
                    <a:bodyPr/>
                    <a:lstStyle/>
                    <a:p>
                      <a:endParaRPr lang="en-GB" sz="2000" dirty="0">
                        <a:solidFill>
                          <a:schemeClr val="accent4"/>
                        </a:solidFill>
                      </a:endParaRPr>
                    </a:p>
                  </a:txBody>
                  <a:tcPr>
                    <a:solidFill>
                      <a:schemeClr val="accent6">
                        <a:lumMod val="20000"/>
                        <a:lumOff val="80000"/>
                      </a:schemeClr>
                    </a:solidFill>
                  </a:tcPr>
                </a:tc>
                <a:tc>
                  <a:txBody>
                    <a:bodyPr/>
                    <a:lstStyle/>
                    <a:p>
                      <a:endParaRPr lang="en-GB" sz="2000" dirty="0">
                        <a:solidFill>
                          <a:schemeClr val="accent4"/>
                        </a:solidFill>
                      </a:endParaRPr>
                    </a:p>
                  </a:txBody>
                  <a:tcPr>
                    <a:solidFill>
                      <a:schemeClr val="accent6">
                        <a:lumMod val="20000"/>
                        <a:lumOff val="80000"/>
                      </a:schemeClr>
                    </a:solidFill>
                  </a:tcPr>
                </a:tc>
              </a:tr>
              <a:tr h="370840">
                <a:tc>
                  <a:txBody>
                    <a:bodyPr/>
                    <a:lstStyle/>
                    <a:p>
                      <a:r>
                        <a:rPr lang="en-GB" sz="2000" dirty="0" smtClean="0">
                          <a:solidFill>
                            <a:schemeClr val="accent4"/>
                          </a:solidFill>
                        </a:rPr>
                        <a:t>Cohort recruited into</a:t>
                      </a:r>
                      <a:endParaRPr lang="en-GB" sz="2000" dirty="0">
                        <a:solidFill>
                          <a:schemeClr val="accent4"/>
                        </a:solidFill>
                      </a:endParaRPr>
                    </a:p>
                  </a:txBody>
                  <a:tcPr>
                    <a:solidFill>
                      <a:schemeClr val="accent6">
                        <a:lumMod val="20000"/>
                        <a:lumOff val="80000"/>
                      </a:schemeClr>
                    </a:solidFill>
                  </a:tcPr>
                </a:tc>
                <a:tc>
                  <a:txBody>
                    <a:bodyPr/>
                    <a:lstStyle/>
                    <a:p>
                      <a:r>
                        <a:rPr lang="en-GB" sz="2000" dirty="0" smtClean="0">
                          <a:solidFill>
                            <a:schemeClr val="accent4"/>
                          </a:solidFill>
                        </a:rPr>
                        <a:t>Year 9</a:t>
                      </a:r>
                      <a:endParaRPr lang="en-GB" sz="2000" dirty="0">
                        <a:solidFill>
                          <a:schemeClr val="accent4"/>
                        </a:solidFill>
                      </a:endParaRPr>
                    </a:p>
                  </a:txBody>
                  <a:tcPr>
                    <a:solidFill>
                      <a:schemeClr val="accent6">
                        <a:lumMod val="20000"/>
                        <a:lumOff val="80000"/>
                      </a:schemeClr>
                    </a:solidFill>
                  </a:tcPr>
                </a:tc>
                <a:tc>
                  <a:txBody>
                    <a:bodyPr/>
                    <a:lstStyle/>
                    <a:p>
                      <a:r>
                        <a:rPr lang="en-GB" sz="2000" dirty="0" smtClean="0">
                          <a:solidFill>
                            <a:schemeClr val="accent4"/>
                          </a:solidFill>
                        </a:rPr>
                        <a:t>30</a:t>
                      </a:r>
                      <a:endParaRPr lang="en-GB" sz="2000" dirty="0">
                        <a:solidFill>
                          <a:schemeClr val="accent4"/>
                        </a:solidFill>
                      </a:endParaRPr>
                    </a:p>
                  </a:txBody>
                  <a:tcPr>
                    <a:solidFill>
                      <a:schemeClr val="accent6">
                        <a:lumMod val="20000"/>
                        <a:lumOff val="80000"/>
                      </a:schemeClr>
                    </a:solidFill>
                  </a:tcPr>
                </a:tc>
                <a:tc>
                  <a:txBody>
                    <a:bodyPr/>
                    <a:lstStyle/>
                    <a:p>
                      <a:r>
                        <a:rPr lang="en-GB" sz="2000" dirty="0" smtClean="0">
                          <a:solidFill>
                            <a:schemeClr val="accent4"/>
                          </a:solidFill>
                        </a:rPr>
                        <a:t>37%</a:t>
                      </a:r>
                      <a:endParaRPr lang="en-GB" sz="2000" dirty="0">
                        <a:solidFill>
                          <a:schemeClr val="accent4"/>
                        </a:solidFill>
                      </a:endParaRPr>
                    </a:p>
                  </a:txBody>
                  <a:tcPr>
                    <a:solidFill>
                      <a:schemeClr val="accent6">
                        <a:lumMod val="20000"/>
                        <a:lumOff val="80000"/>
                      </a:schemeClr>
                    </a:solidFill>
                  </a:tcPr>
                </a:tc>
              </a:tr>
              <a:tr h="370840">
                <a:tc>
                  <a:txBody>
                    <a:bodyPr/>
                    <a:lstStyle/>
                    <a:p>
                      <a:endParaRPr lang="en-GB" sz="2000" dirty="0">
                        <a:solidFill>
                          <a:schemeClr val="accent4"/>
                        </a:solidFill>
                      </a:endParaRPr>
                    </a:p>
                  </a:txBody>
                  <a:tcPr>
                    <a:solidFill>
                      <a:schemeClr val="accent6">
                        <a:lumMod val="20000"/>
                        <a:lumOff val="80000"/>
                      </a:schemeClr>
                    </a:solidFill>
                  </a:tcPr>
                </a:tc>
                <a:tc>
                  <a:txBody>
                    <a:bodyPr/>
                    <a:lstStyle/>
                    <a:p>
                      <a:r>
                        <a:rPr lang="en-GB" sz="2000" dirty="0" smtClean="0">
                          <a:solidFill>
                            <a:schemeClr val="accent4"/>
                          </a:solidFill>
                        </a:rPr>
                        <a:t>Year 10</a:t>
                      </a:r>
                      <a:endParaRPr lang="en-GB" sz="2000" dirty="0">
                        <a:solidFill>
                          <a:schemeClr val="accent4"/>
                        </a:solidFill>
                      </a:endParaRPr>
                    </a:p>
                  </a:txBody>
                  <a:tcPr>
                    <a:solidFill>
                      <a:schemeClr val="accent6">
                        <a:lumMod val="20000"/>
                        <a:lumOff val="80000"/>
                      </a:schemeClr>
                    </a:solidFill>
                  </a:tcPr>
                </a:tc>
                <a:tc>
                  <a:txBody>
                    <a:bodyPr/>
                    <a:lstStyle/>
                    <a:p>
                      <a:r>
                        <a:rPr lang="en-GB" sz="2000" dirty="0" smtClean="0">
                          <a:solidFill>
                            <a:schemeClr val="accent4"/>
                          </a:solidFill>
                        </a:rPr>
                        <a:t>6</a:t>
                      </a:r>
                      <a:endParaRPr lang="en-GB" sz="2000" dirty="0">
                        <a:solidFill>
                          <a:schemeClr val="accent4"/>
                        </a:solidFill>
                      </a:endParaRPr>
                    </a:p>
                  </a:txBody>
                  <a:tcPr>
                    <a:solidFill>
                      <a:schemeClr val="accent6">
                        <a:lumMod val="20000"/>
                        <a:lumOff val="80000"/>
                      </a:schemeClr>
                    </a:solidFill>
                  </a:tcPr>
                </a:tc>
                <a:tc>
                  <a:txBody>
                    <a:bodyPr/>
                    <a:lstStyle/>
                    <a:p>
                      <a:r>
                        <a:rPr lang="en-GB" sz="2000" dirty="0" smtClean="0">
                          <a:solidFill>
                            <a:schemeClr val="accent4"/>
                          </a:solidFill>
                        </a:rPr>
                        <a:t>7%</a:t>
                      </a:r>
                      <a:endParaRPr lang="en-GB" sz="2000" dirty="0">
                        <a:solidFill>
                          <a:schemeClr val="accent4"/>
                        </a:solidFill>
                      </a:endParaRPr>
                    </a:p>
                  </a:txBody>
                  <a:tcPr>
                    <a:solidFill>
                      <a:schemeClr val="accent6">
                        <a:lumMod val="20000"/>
                        <a:lumOff val="80000"/>
                      </a:schemeClr>
                    </a:solidFill>
                  </a:tcPr>
                </a:tc>
              </a:tr>
              <a:tr h="370840">
                <a:tc>
                  <a:txBody>
                    <a:bodyPr/>
                    <a:lstStyle/>
                    <a:p>
                      <a:endParaRPr lang="en-GB" sz="2000" dirty="0">
                        <a:solidFill>
                          <a:schemeClr val="accent4"/>
                        </a:solidFill>
                      </a:endParaRPr>
                    </a:p>
                  </a:txBody>
                  <a:tcPr>
                    <a:solidFill>
                      <a:schemeClr val="accent6">
                        <a:lumMod val="20000"/>
                        <a:lumOff val="80000"/>
                      </a:schemeClr>
                    </a:solidFill>
                  </a:tcPr>
                </a:tc>
                <a:tc>
                  <a:txBody>
                    <a:bodyPr/>
                    <a:lstStyle/>
                    <a:p>
                      <a:r>
                        <a:rPr lang="en-GB" sz="2000" dirty="0" smtClean="0">
                          <a:solidFill>
                            <a:schemeClr val="accent4"/>
                          </a:solidFill>
                        </a:rPr>
                        <a:t>Year 11</a:t>
                      </a:r>
                      <a:endParaRPr lang="en-GB" sz="2000" dirty="0">
                        <a:solidFill>
                          <a:schemeClr val="accent4"/>
                        </a:solidFill>
                      </a:endParaRPr>
                    </a:p>
                  </a:txBody>
                  <a:tcPr>
                    <a:solidFill>
                      <a:schemeClr val="accent6">
                        <a:lumMod val="20000"/>
                        <a:lumOff val="80000"/>
                      </a:schemeClr>
                    </a:solidFill>
                  </a:tcPr>
                </a:tc>
                <a:tc>
                  <a:txBody>
                    <a:bodyPr/>
                    <a:lstStyle/>
                    <a:p>
                      <a:r>
                        <a:rPr lang="en-GB" sz="2000" dirty="0" smtClean="0">
                          <a:solidFill>
                            <a:schemeClr val="accent4"/>
                          </a:solidFill>
                        </a:rPr>
                        <a:t>46</a:t>
                      </a:r>
                      <a:endParaRPr lang="en-GB" sz="2000" dirty="0">
                        <a:solidFill>
                          <a:schemeClr val="accent4"/>
                        </a:solidFill>
                      </a:endParaRPr>
                    </a:p>
                  </a:txBody>
                  <a:tcPr>
                    <a:solidFill>
                      <a:schemeClr val="accent6">
                        <a:lumMod val="20000"/>
                        <a:lumOff val="80000"/>
                      </a:schemeClr>
                    </a:solidFill>
                  </a:tcPr>
                </a:tc>
                <a:tc>
                  <a:txBody>
                    <a:bodyPr/>
                    <a:lstStyle/>
                    <a:p>
                      <a:r>
                        <a:rPr lang="en-GB" sz="2000" dirty="0" smtClean="0">
                          <a:solidFill>
                            <a:schemeClr val="accent4"/>
                          </a:solidFill>
                        </a:rPr>
                        <a:t>56%</a:t>
                      </a:r>
                      <a:endParaRPr lang="en-GB" sz="2000" dirty="0">
                        <a:solidFill>
                          <a:schemeClr val="accent4"/>
                        </a:solidFill>
                      </a:endParaRPr>
                    </a:p>
                  </a:txBody>
                  <a:tcPr>
                    <a:solidFill>
                      <a:schemeClr val="accent6">
                        <a:lumMod val="20000"/>
                        <a:lumOff val="80000"/>
                      </a:schemeClr>
                    </a:solidFill>
                  </a:tcPr>
                </a:tc>
              </a:tr>
            </a:tbl>
          </a:graphicData>
        </a:graphic>
      </p:graphicFrame>
    </p:spTree>
    <p:extLst>
      <p:ext uri="{BB962C8B-B14F-4D97-AF65-F5344CB8AC3E}">
        <p14:creationId xmlns:p14="http://schemas.microsoft.com/office/powerpoint/2010/main" val="28893883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476672"/>
            <a:ext cx="8964488" cy="1143000"/>
          </a:xfrm>
        </p:spPr>
        <p:txBody>
          <a:bodyPr/>
          <a:lstStyle/>
          <a:p>
            <a:r>
              <a:rPr lang="en-GB" sz="2800" b="1" dirty="0" smtClean="0">
                <a:solidFill>
                  <a:srgbClr val="003399"/>
                </a:solidFill>
              </a:rPr>
              <a:t>Where are our participants now? (Autumn 2014) </a:t>
            </a:r>
            <a:endParaRPr lang="en-GB" sz="2800" dirty="0">
              <a:solidFill>
                <a:srgbClr val="003399"/>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3648930614"/>
              </p:ext>
            </p:extLst>
          </p:nvPr>
        </p:nvGraphicFramePr>
        <p:xfrm>
          <a:off x="467544" y="1493520"/>
          <a:ext cx="8229600" cy="5364480"/>
        </p:xfrm>
        <a:graphic>
          <a:graphicData uri="http://schemas.openxmlformats.org/drawingml/2006/table">
            <a:tbl>
              <a:tblPr firstRow="1" bandRow="1">
                <a:tableStyleId>{5C22544A-7EE6-4342-B048-85BDC9FD1C3A}</a:tableStyleId>
              </a:tblPr>
              <a:tblGrid>
                <a:gridCol w="2743200"/>
                <a:gridCol w="2743200"/>
                <a:gridCol w="2743200"/>
              </a:tblGrid>
              <a:tr h="370840">
                <a:tc>
                  <a:txBody>
                    <a:bodyPr/>
                    <a:lstStyle/>
                    <a:p>
                      <a:r>
                        <a:rPr lang="en-GB" sz="2200" dirty="0" smtClean="0">
                          <a:solidFill>
                            <a:schemeClr val="tx1"/>
                          </a:solidFill>
                        </a:rPr>
                        <a:t>What</a:t>
                      </a:r>
                      <a:r>
                        <a:rPr lang="en-GB" sz="2200" baseline="0" dirty="0" smtClean="0">
                          <a:solidFill>
                            <a:schemeClr val="tx1"/>
                          </a:solidFill>
                        </a:rPr>
                        <a:t> is the participant doing currently?</a:t>
                      </a:r>
                      <a:endParaRPr lang="en-GB" sz="2200" dirty="0">
                        <a:solidFill>
                          <a:schemeClr val="tx1"/>
                        </a:solidFill>
                      </a:endParaRPr>
                    </a:p>
                  </a:txBody>
                  <a:tcPr>
                    <a:noFill/>
                  </a:tcPr>
                </a:tc>
                <a:tc>
                  <a:txBody>
                    <a:bodyPr/>
                    <a:lstStyle/>
                    <a:p>
                      <a:r>
                        <a:rPr lang="en-GB" sz="2200" dirty="0" smtClean="0">
                          <a:solidFill>
                            <a:schemeClr val="tx1"/>
                          </a:solidFill>
                        </a:rPr>
                        <a:t>Participants</a:t>
                      </a:r>
                      <a:r>
                        <a:rPr lang="en-GB" sz="2200" baseline="0" dirty="0" smtClean="0">
                          <a:solidFill>
                            <a:schemeClr val="tx1"/>
                          </a:solidFill>
                        </a:rPr>
                        <a:t> (N)</a:t>
                      </a:r>
                      <a:endParaRPr lang="en-GB" sz="2200" dirty="0">
                        <a:solidFill>
                          <a:schemeClr val="tx1"/>
                        </a:solidFill>
                      </a:endParaRPr>
                    </a:p>
                  </a:txBody>
                  <a:tcPr>
                    <a:noFill/>
                  </a:tcPr>
                </a:tc>
                <a:tc>
                  <a:txBody>
                    <a:bodyPr/>
                    <a:lstStyle/>
                    <a:p>
                      <a:r>
                        <a:rPr lang="en-GB" sz="2200" dirty="0" smtClean="0">
                          <a:solidFill>
                            <a:schemeClr val="tx1"/>
                          </a:solidFill>
                        </a:rPr>
                        <a:t>Participants (%)</a:t>
                      </a:r>
                      <a:endParaRPr lang="en-GB" sz="2200" dirty="0">
                        <a:solidFill>
                          <a:schemeClr val="tx1"/>
                        </a:solidFill>
                      </a:endParaRPr>
                    </a:p>
                  </a:txBody>
                  <a:tcPr>
                    <a:noFill/>
                  </a:tcPr>
                </a:tc>
              </a:tr>
              <a:tr h="370840">
                <a:tc>
                  <a:txBody>
                    <a:bodyPr/>
                    <a:lstStyle/>
                    <a:p>
                      <a:r>
                        <a:rPr lang="en-GB" sz="2200" dirty="0" smtClean="0">
                          <a:solidFill>
                            <a:schemeClr val="tx1"/>
                          </a:solidFill>
                        </a:rPr>
                        <a:t>University</a:t>
                      </a:r>
                      <a:endParaRPr lang="en-GB" sz="2200" dirty="0">
                        <a:solidFill>
                          <a:schemeClr val="tx1"/>
                        </a:solidFill>
                      </a:endParaRPr>
                    </a:p>
                  </a:txBody>
                  <a:tcPr>
                    <a:noFill/>
                  </a:tcPr>
                </a:tc>
                <a:tc>
                  <a:txBody>
                    <a:bodyPr/>
                    <a:lstStyle/>
                    <a:p>
                      <a:r>
                        <a:rPr lang="en-GB" sz="2200" dirty="0" smtClean="0">
                          <a:solidFill>
                            <a:schemeClr val="tx1"/>
                          </a:solidFill>
                        </a:rPr>
                        <a:t>29</a:t>
                      </a:r>
                      <a:endParaRPr lang="en-GB" sz="2200" dirty="0">
                        <a:solidFill>
                          <a:schemeClr val="tx1"/>
                        </a:solidFill>
                      </a:endParaRPr>
                    </a:p>
                  </a:txBody>
                  <a:tcPr>
                    <a:noFill/>
                  </a:tcPr>
                </a:tc>
                <a:tc>
                  <a:txBody>
                    <a:bodyPr/>
                    <a:lstStyle/>
                    <a:p>
                      <a:r>
                        <a:rPr lang="en-GB" sz="2200" dirty="0" smtClean="0">
                          <a:solidFill>
                            <a:schemeClr val="tx1"/>
                          </a:solidFill>
                        </a:rPr>
                        <a:t>40%</a:t>
                      </a:r>
                      <a:endParaRPr lang="en-GB" sz="2200" dirty="0">
                        <a:solidFill>
                          <a:schemeClr val="tx1"/>
                        </a:solidFill>
                      </a:endParaRPr>
                    </a:p>
                  </a:txBody>
                  <a:tcPr>
                    <a:noFill/>
                  </a:tcPr>
                </a:tc>
              </a:tr>
              <a:tr h="370840">
                <a:tc>
                  <a:txBody>
                    <a:bodyPr/>
                    <a:lstStyle/>
                    <a:p>
                      <a:r>
                        <a:rPr lang="en-GB" sz="2200" dirty="0" smtClean="0">
                          <a:solidFill>
                            <a:schemeClr val="tx1"/>
                          </a:solidFill>
                        </a:rPr>
                        <a:t>FE/Sixth</a:t>
                      </a:r>
                      <a:r>
                        <a:rPr lang="en-GB" sz="2200" baseline="0" dirty="0" smtClean="0">
                          <a:solidFill>
                            <a:schemeClr val="tx1"/>
                          </a:solidFill>
                        </a:rPr>
                        <a:t> form</a:t>
                      </a:r>
                      <a:endParaRPr lang="en-GB" sz="2200" dirty="0">
                        <a:solidFill>
                          <a:schemeClr val="tx1"/>
                        </a:solidFill>
                      </a:endParaRPr>
                    </a:p>
                  </a:txBody>
                  <a:tcPr>
                    <a:noFill/>
                  </a:tcPr>
                </a:tc>
                <a:tc>
                  <a:txBody>
                    <a:bodyPr/>
                    <a:lstStyle/>
                    <a:p>
                      <a:r>
                        <a:rPr lang="en-GB" sz="2200" dirty="0" smtClean="0">
                          <a:solidFill>
                            <a:schemeClr val="tx1"/>
                          </a:solidFill>
                        </a:rPr>
                        <a:t>15</a:t>
                      </a:r>
                      <a:endParaRPr lang="en-GB" sz="2200" dirty="0">
                        <a:solidFill>
                          <a:schemeClr val="tx1"/>
                        </a:solidFill>
                      </a:endParaRPr>
                    </a:p>
                  </a:txBody>
                  <a:tcPr>
                    <a:noFill/>
                  </a:tcPr>
                </a:tc>
                <a:tc>
                  <a:txBody>
                    <a:bodyPr/>
                    <a:lstStyle/>
                    <a:p>
                      <a:r>
                        <a:rPr lang="en-GB" sz="2200" dirty="0" smtClean="0">
                          <a:solidFill>
                            <a:schemeClr val="tx1"/>
                          </a:solidFill>
                        </a:rPr>
                        <a:t>21%</a:t>
                      </a:r>
                      <a:endParaRPr lang="en-GB" sz="2200" dirty="0">
                        <a:solidFill>
                          <a:schemeClr val="tx1"/>
                        </a:solidFill>
                      </a:endParaRPr>
                    </a:p>
                  </a:txBody>
                  <a:tcPr>
                    <a:noFill/>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200" dirty="0" smtClean="0">
                          <a:solidFill>
                            <a:schemeClr val="tx1"/>
                          </a:solidFill>
                        </a:rPr>
                        <a:t>Employed</a:t>
                      </a:r>
                    </a:p>
                  </a:txBody>
                  <a:tcPr>
                    <a:noFill/>
                  </a:tcPr>
                </a:tc>
                <a:tc>
                  <a:txBody>
                    <a:bodyPr/>
                    <a:lstStyle/>
                    <a:p>
                      <a:r>
                        <a:rPr lang="en-GB" sz="2200" dirty="0" smtClean="0">
                          <a:solidFill>
                            <a:schemeClr val="tx1"/>
                          </a:solidFill>
                        </a:rPr>
                        <a:t>14</a:t>
                      </a:r>
                      <a:endParaRPr lang="en-GB" sz="2200" dirty="0">
                        <a:solidFill>
                          <a:schemeClr val="tx1"/>
                        </a:solidFill>
                      </a:endParaRPr>
                    </a:p>
                  </a:txBody>
                  <a:tcPr>
                    <a:noFill/>
                  </a:tcPr>
                </a:tc>
                <a:tc>
                  <a:txBody>
                    <a:bodyPr/>
                    <a:lstStyle/>
                    <a:p>
                      <a:r>
                        <a:rPr lang="en-GB" sz="2200" dirty="0" smtClean="0">
                          <a:solidFill>
                            <a:schemeClr val="tx1"/>
                          </a:solidFill>
                        </a:rPr>
                        <a:t>19%</a:t>
                      </a:r>
                      <a:endParaRPr lang="en-GB" sz="2200" dirty="0">
                        <a:solidFill>
                          <a:schemeClr val="tx1"/>
                        </a:solidFill>
                      </a:endParaRPr>
                    </a:p>
                  </a:txBody>
                  <a:tcPr>
                    <a:noFill/>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200" dirty="0" smtClean="0">
                          <a:solidFill>
                            <a:schemeClr val="tx1"/>
                          </a:solidFill>
                        </a:rPr>
                        <a:t>Unemployed</a:t>
                      </a:r>
                    </a:p>
                  </a:txBody>
                  <a:tcPr>
                    <a:noFill/>
                  </a:tcPr>
                </a:tc>
                <a:tc>
                  <a:txBody>
                    <a:bodyPr/>
                    <a:lstStyle/>
                    <a:p>
                      <a:r>
                        <a:rPr lang="en-GB" sz="2200" dirty="0" smtClean="0">
                          <a:solidFill>
                            <a:schemeClr val="tx1"/>
                          </a:solidFill>
                        </a:rPr>
                        <a:t>6</a:t>
                      </a:r>
                      <a:endParaRPr lang="en-GB" sz="2200" dirty="0">
                        <a:solidFill>
                          <a:schemeClr val="tx1"/>
                        </a:solidFill>
                      </a:endParaRPr>
                    </a:p>
                  </a:txBody>
                  <a:tcPr>
                    <a:noFill/>
                  </a:tcPr>
                </a:tc>
                <a:tc>
                  <a:txBody>
                    <a:bodyPr/>
                    <a:lstStyle/>
                    <a:p>
                      <a:r>
                        <a:rPr lang="en-GB" sz="2200" dirty="0" smtClean="0">
                          <a:solidFill>
                            <a:schemeClr val="tx1"/>
                          </a:solidFill>
                        </a:rPr>
                        <a:t>8%</a:t>
                      </a:r>
                      <a:endParaRPr lang="en-GB" sz="2200" dirty="0">
                        <a:solidFill>
                          <a:schemeClr val="tx1"/>
                        </a:solidFill>
                      </a:endParaRPr>
                    </a:p>
                  </a:txBody>
                  <a:tcPr>
                    <a:noFill/>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200" dirty="0" smtClean="0">
                          <a:solidFill>
                            <a:schemeClr val="tx1"/>
                          </a:solidFill>
                        </a:rPr>
                        <a:t>Gap year</a:t>
                      </a:r>
                    </a:p>
                  </a:txBody>
                  <a:tcPr>
                    <a:noFill/>
                  </a:tcPr>
                </a:tc>
                <a:tc>
                  <a:txBody>
                    <a:bodyPr/>
                    <a:lstStyle/>
                    <a:p>
                      <a:r>
                        <a:rPr lang="en-GB" sz="2200" dirty="0" smtClean="0">
                          <a:solidFill>
                            <a:schemeClr val="tx1"/>
                          </a:solidFill>
                        </a:rPr>
                        <a:t>3</a:t>
                      </a:r>
                      <a:endParaRPr lang="en-GB" sz="2200" dirty="0">
                        <a:solidFill>
                          <a:schemeClr val="tx1"/>
                        </a:solidFill>
                      </a:endParaRPr>
                    </a:p>
                  </a:txBody>
                  <a:tcPr>
                    <a:noFill/>
                  </a:tcPr>
                </a:tc>
                <a:tc>
                  <a:txBody>
                    <a:bodyPr/>
                    <a:lstStyle/>
                    <a:p>
                      <a:r>
                        <a:rPr lang="en-GB" sz="2200" dirty="0" smtClean="0">
                          <a:solidFill>
                            <a:schemeClr val="tx1"/>
                          </a:solidFill>
                        </a:rPr>
                        <a:t>4%</a:t>
                      </a:r>
                      <a:endParaRPr lang="en-GB" sz="2200" dirty="0">
                        <a:solidFill>
                          <a:schemeClr val="tx1"/>
                        </a:solidFill>
                      </a:endParaRPr>
                    </a:p>
                  </a:txBody>
                  <a:tcPr>
                    <a:noFill/>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200" dirty="0" smtClean="0">
                          <a:solidFill>
                            <a:schemeClr val="tx1"/>
                          </a:solidFill>
                        </a:rPr>
                        <a:t>Voluntary work</a:t>
                      </a:r>
                    </a:p>
                  </a:txBody>
                  <a:tcPr>
                    <a:noFill/>
                  </a:tcPr>
                </a:tc>
                <a:tc>
                  <a:txBody>
                    <a:bodyPr/>
                    <a:lstStyle/>
                    <a:p>
                      <a:r>
                        <a:rPr lang="en-GB" sz="2200" dirty="0" smtClean="0">
                          <a:solidFill>
                            <a:schemeClr val="tx1"/>
                          </a:solidFill>
                        </a:rPr>
                        <a:t>2</a:t>
                      </a:r>
                      <a:endParaRPr lang="en-GB" sz="2200" dirty="0">
                        <a:solidFill>
                          <a:schemeClr val="tx1"/>
                        </a:solidFill>
                      </a:endParaRPr>
                    </a:p>
                  </a:txBody>
                  <a:tcPr>
                    <a:noFill/>
                  </a:tcPr>
                </a:tc>
                <a:tc>
                  <a:txBody>
                    <a:bodyPr/>
                    <a:lstStyle/>
                    <a:p>
                      <a:r>
                        <a:rPr lang="en-GB" sz="2200" dirty="0" smtClean="0">
                          <a:solidFill>
                            <a:schemeClr val="tx1"/>
                          </a:solidFill>
                        </a:rPr>
                        <a:t>3%</a:t>
                      </a:r>
                      <a:endParaRPr lang="en-GB" sz="2200" dirty="0">
                        <a:solidFill>
                          <a:schemeClr val="tx1"/>
                        </a:solidFill>
                      </a:endParaRPr>
                    </a:p>
                  </a:txBody>
                  <a:tcPr>
                    <a:noFill/>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200" dirty="0" smtClean="0">
                          <a:solidFill>
                            <a:schemeClr val="tx1"/>
                          </a:solidFill>
                        </a:rPr>
                        <a:t>Maternity leave</a:t>
                      </a:r>
                    </a:p>
                  </a:txBody>
                  <a:tcPr>
                    <a:noFill/>
                  </a:tcPr>
                </a:tc>
                <a:tc>
                  <a:txBody>
                    <a:bodyPr/>
                    <a:lstStyle/>
                    <a:p>
                      <a:r>
                        <a:rPr lang="en-GB" sz="2200" dirty="0" smtClean="0">
                          <a:solidFill>
                            <a:schemeClr val="tx1"/>
                          </a:solidFill>
                        </a:rPr>
                        <a:t>1</a:t>
                      </a:r>
                      <a:endParaRPr lang="en-GB" sz="2200" dirty="0">
                        <a:solidFill>
                          <a:schemeClr val="tx1"/>
                        </a:solidFill>
                      </a:endParaRPr>
                    </a:p>
                  </a:txBody>
                  <a:tcPr>
                    <a:noFill/>
                  </a:tcPr>
                </a:tc>
                <a:tc>
                  <a:txBody>
                    <a:bodyPr/>
                    <a:lstStyle/>
                    <a:p>
                      <a:r>
                        <a:rPr lang="en-GB" sz="2200" dirty="0" smtClean="0">
                          <a:solidFill>
                            <a:schemeClr val="tx1"/>
                          </a:solidFill>
                        </a:rPr>
                        <a:t>1%</a:t>
                      </a:r>
                      <a:endParaRPr lang="en-GB" sz="2200" dirty="0">
                        <a:solidFill>
                          <a:schemeClr val="tx1"/>
                        </a:solidFill>
                      </a:endParaRPr>
                    </a:p>
                  </a:txBody>
                  <a:tcPr>
                    <a:noFill/>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200" dirty="0" smtClean="0">
                          <a:solidFill>
                            <a:schemeClr val="tx1"/>
                          </a:solidFill>
                        </a:rPr>
                        <a:t>Apprenticeship</a:t>
                      </a:r>
                    </a:p>
                  </a:txBody>
                  <a:tcPr>
                    <a:noFill/>
                  </a:tcPr>
                </a:tc>
                <a:tc>
                  <a:txBody>
                    <a:bodyPr/>
                    <a:lstStyle/>
                    <a:p>
                      <a:r>
                        <a:rPr lang="en-GB" sz="2200" dirty="0" smtClean="0">
                          <a:solidFill>
                            <a:schemeClr val="tx1"/>
                          </a:solidFill>
                        </a:rPr>
                        <a:t>1</a:t>
                      </a:r>
                      <a:endParaRPr lang="en-GB" sz="2200" dirty="0">
                        <a:solidFill>
                          <a:schemeClr val="tx1"/>
                        </a:solidFill>
                      </a:endParaRPr>
                    </a:p>
                  </a:txBody>
                  <a:tcPr>
                    <a:noFill/>
                  </a:tcPr>
                </a:tc>
                <a:tc>
                  <a:txBody>
                    <a:bodyPr/>
                    <a:lstStyle/>
                    <a:p>
                      <a:r>
                        <a:rPr lang="en-GB" sz="2200" dirty="0" smtClean="0">
                          <a:solidFill>
                            <a:schemeClr val="tx1"/>
                          </a:solidFill>
                        </a:rPr>
                        <a:t>1%</a:t>
                      </a:r>
                      <a:endParaRPr lang="en-GB" sz="2200" dirty="0">
                        <a:solidFill>
                          <a:schemeClr val="tx1"/>
                        </a:solidFill>
                      </a:endParaRPr>
                    </a:p>
                  </a:txBody>
                  <a:tcPr>
                    <a:noFill/>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200" dirty="0" smtClean="0">
                          <a:solidFill>
                            <a:schemeClr val="tx1"/>
                          </a:solidFill>
                        </a:rPr>
                        <a:t>Currently</a:t>
                      </a:r>
                      <a:r>
                        <a:rPr lang="en-GB" sz="2200" baseline="0" dirty="0" smtClean="0">
                          <a:solidFill>
                            <a:schemeClr val="tx1"/>
                          </a:solidFill>
                        </a:rPr>
                        <a:t> unknown</a:t>
                      </a:r>
                      <a:endParaRPr lang="en-GB" sz="2200" dirty="0" smtClean="0">
                        <a:solidFill>
                          <a:schemeClr val="tx1"/>
                        </a:solidFill>
                      </a:endParaRPr>
                    </a:p>
                  </a:txBody>
                  <a:tcPr>
                    <a:noFill/>
                  </a:tcPr>
                </a:tc>
                <a:tc>
                  <a:txBody>
                    <a:bodyPr/>
                    <a:lstStyle/>
                    <a:p>
                      <a:r>
                        <a:rPr lang="en-GB" sz="2200" dirty="0" smtClean="0">
                          <a:solidFill>
                            <a:schemeClr val="tx1"/>
                          </a:solidFill>
                        </a:rPr>
                        <a:t>2</a:t>
                      </a:r>
                      <a:endParaRPr lang="en-GB" sz="2200" dirty="0">
                        <a:solidFill>
                          <a:schemeClr val="tx1"/>
                        </a:solidFill>
                      </a:endParaRPr>
                    </a:p>
                  </a:txBody>
                  <a:tcPr>
                    <a:noFill/>
                  </a:tcPr>
                </a:tc>
                <a:tc>
                  <a:txBody>
                    <a:bodyPr/>
                    <a:lstStyle/>
                    <a:p>
                      <a:r>
                        <a:rPr lang="en-GB" sz="2200" dirty="0" smtClean="0">
                          <a:solidFill>
                            <a:schemeClr val="tx1"/>
                          </a:solidFill>
                        </a:rPr>
                        <a:t>3%</a:t>
                      </a:r>
                      <a:endParaRPr lang="en-GB" sz="2200" dirty="0">
                        <a:solidFill>
                          <a:schemeClr val="tx1"/>
                        </a:solidFill>
                      </a:endParaRPr>
                    </a:p>
                  </a:txBody>
                  <a:tcPr>
                    <a:noFill/>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200" b="1" dirty="0" smtClean="0">
                          <a:solidFill>
                            <a:schemeClr val="tx1"/>
                          </a:solidFill>
                        </a:rPr>
                        <a:t>Total</a:t>
                      </a:r>
                    </a:p>
                  </a:txBody>
                  <a:tcPr>
                    <a:noFill/>
                  </a:tcPr>
                </a:tc>
                <a:tc>
                  <a:txBody>
                    <a:bodyPr/>
                    <a:lstStyle/>
                    <a:p>
                      <a:r>
                        <a:rPr lang="en-GB" sz="2200" b="1" dirty="0" smtClean="0">
                          <a:solidFill>
                            <a:schemeClr val="tx1"/>
                          </a:solidFill>
                        </a:rPr>
                        <a:t>73</a:t>
                      </a:r>
                      <a:endParaRPr lang="en-GB" sz="2200" b="1" dirty="0">
                        <a:solidFill>
                          <a:schemeClr val="tx1"/>
                        </a:solidFill>
                      </a:endParaRPr>
                    </a:p>
                  </a:txBody>
                  <a:tcPr>
                    <a:noFill/>
                  </a:tcPr>
                </a:tc>
                <a:tc>
                  <a:txBody>
                    <a:bodyPr/>
                    <a:lstStyle/>
                    <a:p>
                      <a:r>
                        <a:rPr lang="en-GB" sz="2200" b="1" dirty="0" smtClean="0">
                          <a:solidFill>
                            <a:schemeClr val="tx1"/>
                          </a:solidFill>
                        </a:rPr>
                        <a:t>100%</a:t>
                      </a:r>
                      <a:endParaRPr lang="en-GB" sz="2200" b="1" dirty="0">
                        <a:solidFill>
                          <a:schemeClr val="tx1"/>
                        </a:solidFill>
                      </a:endParaRPr>
                    </a:p>
                  </a:txBody>
                  <a:tcPr>
                    <a:noFill/>
                  </a:tcPr>
                </a:tc>
              </a:tr>
            </a:tbl>
          </a:graphicData>
        </a:graphic>
      </p:graphicFrame>
    </p:spTree>
    <p:extLst>
      <p:ext uri="{BB962C8B-B14F-4D97-AF65-F5344CB8AC3E}">
        <p14:creationId xmlns:p14="http://schemas.microsoft.com/office/powerpoint/2010/main" val="32740202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Preparation for transition from school: key themes</a:t>
            </a:r>
            <a:endParaRPr lang="en-GB" b="1" dirty="0"/>
          </a:p>
        </p:txBody>
      </p:sp>
      <p:sp>
        <p:nvSpPr>
          <p:cNvPr id="3" name="Content Placeholder 2"/>
          <p:cNvSpPr>
            <a:spLocks noGrp="1"/>
          </p:cNvSpPr>
          <p:nvPr>
            <p:ph idx="1"/>
          </p:nvPr>
        </p:nvSpPr>
        <p:spPr>
          <a:xfrm>
            <a:off x="683568" y="1772816"/>
            <a:ext cx="7772400" cy="3657600"/>
          </a:xfrm>
        </p:spPr>
        <p:txBody>
          <a:bodyPr/>
          <a:lstStyle/>
          <a:p>
            <a:r>
              <a:rPr lang="en-GB" dirty="0" smtClean="0"/>
              <a:t>Independent learning – access to written information</a:t>
            </a:r>
          </a:p>
          <a:p>
            <a:r>
              <a:rPr lang="en-GB" dirty="0" smtClean="0"/>
              <a:t>Independent living – mobility and independence skills</a:t>
            </a:r>
          </a:p>
          <a:p>
            <a:r>
              <a:rPr lang="en-GB" dirty="0" smtClean="0"/>
              <a:t>Information needs – careers advice, DSA, Access to Work</a:t>
            </a:r>
          </a:p>
          <a:p>
            <a:r>
              <a:rPr lang="en-GB" dirty="0" smtClean="0"/>
              <a:t>Churning, NEETs – vulnerability factors</a:t>
            </a:r>
          </a:p>
          <a:p>
            <a:r>
              <a:rPr lang="en-GB" dirty="0" smtClean="0"/>
              <a:t>Next steps – proposed resources, tracking the YP into employment</a:t>
            </a:r>
            <a:endParaRPr lang="en-GB"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557808"/>
            <a:ext cx="7772400" cy="1143000"/>
          </a:xfrm>
        </p:spPr>
        <p:txBody>
          <a:bodyPr/>
          <a:lstStyle/>
          <a:p>
            <a:r>
              <a:rPr lang="en-GB" sz="3200" b="1" dirty="0" smtClean="0"/>
              <a:t>Independent learning: accessing information – Low vision aids</a:t>
            </a:r>
            <a:endParaRPr lang="en-GB" sz="3200" b="1" dirty="0"/>
          </a:p>
        </p:txBody>
      </p:sp>
      <p:sp>
        <p:nvSpPr>
          <p:cNvPr id="3" name="Content Placeholder 2"/>
          <p:cNvSpPr>
            <a:spLocks noGrp="1"/>
          </p:cNvSpPr>
          <p:nvPr>
            <p:ph idx="1"/>
          </p:nvPr>
        </p:nvSpPr>
        <p:spPr>
          <a:xfrm>
            <a:off x="395536" y="1700808"/>
            <a:ext cx="8060432" cy="4392488"/>
          </a:xfrm>
        </p:spPr>
        <p:txBody>
          <a:bodyPr/>
          <a:lstStyle/>
          <a:p>
            <a:endParaRPr lang="en-GB" dirty="0" smtClean="0"/>
          </a:p>
          <a:p>
            <a:pPr marL="457200" lvl="1" indent="0">
              <a:buNone/>
            </a:pPr>
            <a:endParaRPr lang="en-GB" dirty="0"/>
          </a:p>
        </p:txBody>
      </p:sp>
      <p:sp>
        <p:nvSpPr>
          <p:cNvPr id="5" name="Content Placeholder 2"/>
          <p:cNvSpPr txBox="1">
            <a:spLocks/>
          </p:cNvSpPr>
          <p:nvPr/>
        </p:nvSpPr>
        <p:spPr bwMode="auto">
          <a:xfrm>
            <a:off x="395536" y="1700808"/>
            <a:ext cx="8060432" cy="43924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tx1"/>
              </a:buClr>
              <a:buSzPct val="80000"/>
              <a:buFont typeface="Wingdings" pitchFamily="2" charset="2"/>
              <a:buChar char="o"/>
              <a:defRPr sz="2800">
                <a:solidFill>
                  <a:schemeClr val="tx1"/>
                </a:solidFill>
                <a:latin typeface="+mn-lt"/>
                <a:ea typeface="MS PGothic" pitchFamily="34" charset="-128"/>
                <a:cs typeface="MS PGothic"/>
              </a:defRPr>
            </a:lvl1pPr>
            <a:lvl2pPr marL="742950" indent="-285750" algn="l" rtl="0" eaLnBrk="0" fontAlgn="base" hangingPunct="0">
              <a:spcBef>
                <a:spcPct val="20000"/>
              </a:spcBef>
              <a:spcAft>
                <a:spcPct val="0"/>
              </a:spcAft>
              <a:buClr>
                <a:schemeClr val="tx1"/>
              </a:buClr>
              <a:buFont typeface="Arial" charset="0"/>
              <a:buChar char="–"/>
              <a:defRPr sz="2800">
                <a:solidFill>
                  <a:schemeClr val="tx1"/>
                </a:solidFill>
                <a:latin typeface="+mn-lt"/>
                <a:ea typeface="MS PGothic" pitchFamily="34" charset="-128"/>
                <a:cs typeface="MS PGothic"/>
              </a:defRPr>
            </a:lvl2pPr>
            <a:lvl3pPr marL="1143000" indent="-228600" algn="l" rtl="0" eaLnBrk="0" fontAlgn="base" hangingPunct="0">
              <a:spcBef>
                <a:spcPct val="20000"/>
              </a:spcBef>
              <a:spcAft>
                <a:spcPct val="0"/>
              </a:spcAft>
              <a:buClr>
                <a:schemeClr val="tx1"/>
              </a:buClr>
              <a:buSzPct val="65000"/>
              <a:buFont typeface="Wingdings" pitchFamily="2" charset="2"/>
              <a:buChar char="o"/>
              <a:defRPr sz="2800">
                <a:solidFill>
                  <a:schemeClr val="tx1"/>
                </a:solidFill>
                <a:latin typeface="+mn-lt"/>
                <a:ea typeface="MS PGothic" pitchFamily="34" charset="-128"/>
                <a:cs typeface="MS PGothic"/>
              </a:defRPr>
            </a:lvl3pPr>
            <a:lvl4pPr marL="1600200" indent="-228600" algn="l" rtl="0" eaLnBrk="0" fontAlgn="base" hangingPunct="0">
              <a:spcBef>
                <a:spcPct val="20000"/>
              </a:spcBef>
              <a:spcAft>
                <a:spcPct val="0"/>
              </a:spcAft>
              <a:buClr>
                <a:schemeClr val="tx1"/>
              </a:buClr>
              <a:buSzPct val="80000"/>
              <a:buFont typeface="Arial" charset="0"/>
              <a:buChar char="–"/>
              <a:defRPr sz="2800">
                <a:solidFill>
                  <a:schemeClr val="tx1"/>
                </a:solidFill>
                <a:latin typeface="+mn-lt"/>
                <a:ea typeface="MS PGothic" pitchFamily="34" charset="-128"/>
                <a:cs typeface="MS PGothic"/>
              </a:defRPr>
            </a:lvl4pPr>
            <a:lvl5pPr marL="2057400" indent="-228600" algn="l" rtl="0" eaLnBrk="0" fontAlgn="base" hangingPunct="0">
              <a:spcBef>
                <a:spcPct val="20000"/>
              </a:spcBef>
              <a:spcAft>
                <a:spcPct val="0"/>
              </a:spcAft>
              <a:buClr>
                <a:schemeClr val="tx1"/>
              </a:buClr>
              <a:buFont typeface="Arial" charset="0"/>
              <a:buChar char="»"/>
              <a:defRPr sz="2800">
                <a:solidFill>
                  <a:schemeClr val="tx1"/>
                </a:solidFill>
                <a:latin typeface="+mn-lt"/>
                <a:ea typeface="MS PGothic" pitchFamily="34" charset="-128"/>
                <a:cs typeface="MS PGothic"/>
              </a:defRPr>
            </a:lvl5pPr>
            <a:lvl6pPr marL="2514600" indent="-228600" algn="l" rtl="0" fontAlgn="base">
              <a:spcBef>
                <a:spcPct val="20000"/>
              </a:spcBef>
              <a:spcAft>
                <a:spcPct val="0"/>
              </a:spcAft>
              <a:buClr>
                <a:srgbClr val="CCFF33"/>
              </a:buClr>
              <a:buChar char="»"/>
              <a:defRPr sz="2800">
                <a:solidFill>
                  <a:schemeClr val="bg1"/>
                </a:solidFill>
                <a:latin typeface="+mn-lt"/>
                <a:ea typeface="ＭＳ Ｐゴシック" pitchFamily="-110" charset="-128"/>
              </a:defRPr>
            </a:lvl6pPr>
            <a:lvl7pPr marL="2971800" indent="-228600" algn="l" rtl="0" fontAlgn="base">
              <a:spcBef>
                <a:spcPct val="20000"/>
              </a:spcBef>
              <a:spcAft>
                <a:spcPct val="0"/>
              </a:spcAft>
              <a:buClr>
                <a:srgbClr val="CCFF33"/>
              </a:buClr>
              <a:buChar char="»"/>
              <a:defRPr sz="2800">
                <a:solidFill>
                  <a:schemeClr val="bg1"/>
                </a:solidFill>
                <a:latin typeface="+mn-lt"/>
                <a:ea typeface="ＭＳ Ｐゴシック" pitchFamily="-110" charset="-128"/>
              </a:defRPr>
            </a:lvl7pPr>
            <a:lvl8pPr marL="3429000" indent="-228600" algn="l" rtl="0" fontAlgn="base">
              <a:spcBef>
                <a:spcPct val="20000"/>
              </a:spcBef>
              <a:spcAft>
                <a:spcPct val="0"/>
              </a:spcAft>
              <a:buClr>
                <a:srgbClr val="CCFF33"/>
              </a:buClr>
              <a:buChar char="»"/>
              <a:defRPr sz="2800">
                <a:solidFill>
                  <a:schemeClr val="bg1"/>
                </a:solidFill>
                <a:latin typeface="+mn-lt"/>
                <a:ea typeface="ＭＳ Ｐゴシック" pitchFamily="-110" charset="-128"/>
              </a:defRPr>
            </a:lvl8pPr>
            <a:lvl9pPr marL="3886200" indent="-228600" algn="l" rtl="0" fontAlgn="base">
              <a:spcBef>
                <a:spcPct val="20000"/>
              </a:spcBef>
              <a:spcAft>
                <a:spcPct val="0"/>
              </a:spcAft>
              <a:buClr>
                <a:srgbClr val="CCFF33"/>
              </a:buClr>
              <a:buChar char="»"/>
              <a:defRPr sz="2800">
                <a:solidFill>
                  <a:schemeClr val="bg1"/>
                </a:solidFill>
                <a:latin typeface="+mn-lt"/>
                <a:ea typeface="ＭＳ Ｐゴシック" pitchFamily="-110" charset="-128"/>
              </a:defRPr>
            </a:lvl9pPr>
          </a:lstStyle>
          <a:p>
            <a:r>
              <a:rPr lang="en-GB" dirty="0" smtClean="0"/>
              <a:t>Just over half the participants had used low vision aids at school, and while some saw the benefits, many spoke of difficulties in using them</a:t>
            </a:r>
          </a:p>
          <a:p>
            <a:pPr marL="342900" lvl="1" indent="-342900">
              <a:buSzPct val="80000"/>
              <a:buFont typeface="Wingdings" pitchFamily="2" charset="2"/>
              <a:buChar char="o"/>
            </a:pPr>
            <a:r>
              <a:rPr lang="en-GB" sz="2000" dirty="0" smtClean="0"/>
              <a:t>“I think they helped me quite a lot. I think I would have struggled a lot more without them, because that was the time that we were introduced to the fact that we would be doing a lot of reading…books and things like that, it was difficult to enlarge them or anything like that.”</a:t>
            </a:r>
          </a:p>
          <a:p>
            <a:pPr marL="342900" lvl="1" indent="-342900">
              <a:buSzPct val="80000"/>
            </a:pPr>
            <a:r>
              <a:rPr lang="en-GB" sz="2000" dirty="0" smtClean="0"/>
              <a:t>“Magnifiers are the worst things that have ever been invented. They’re just… Cos you’re focusing on one part and by the time you’ve got to the next part you miss half a line and you miss these bits and these bits. It’s just absolute hell!”</a:t>
            </a:r>
            <a:endParaRPr lang="en-GB" dirty="0" smtClean="0"/>
          </a:p>
          <a:p>
            <a:pPr marL="0" indent="0">
              <a:buNone/>
            </a:pPr>
            <a:endParaRPr lang="en-GB" dirty="0" smtClean="0"/>
          </a:p>
        </p:txBody>
      </p:sp>
    </p:spTree>
    <p:extLst>
      <p:ext uri="{BB962C8B-B14F-4D97-AF65-F5344CB8AC3E}">
        <p14:creationId xmlns:p14="http://schemas.microsoft.com/office/powerpoint/2010/main" val="32494388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585" y="1036606"/>
            <a:ext cx="7772400" cy="1143000"/>
          </a:xfrm>
        </p:spPr>
        <p:txBody>
          <a:bodyPr/>
          <a:lstStyle/>
          <a:p>
            <a:r>
              <a:rPr lang="en-GB" sz="3200" b="1" dirty="0" smtClean="0"/>
              <a:t>Independent learning: accessing information – Low vision aids</a:t>
            </a:r>
            <a:endParaRPr lang="en-GB" sz="3200" b="1" dirty="0"/>
          </a:p>
        </p:txBody>
      </p:sp>
      <p:sp>
        <p:nvSpPr>
          <p:cNvPr id="3" name="Content Placeholder 2"/>
          <p:cNvSpPr>
            <a:spLocks noGrp="1"/>
          </p:cNvSpPr>
          <p:nvPr>
            <p:ph idx="1"/>
          </p:nvPr>
        </p:nvSpPr>
        <p:spPr>
          <a:xfrm>
            <a:off x="395536" y="1700808"/>
            <a:ext cx="8060432" cy="4392488"/>
          </a:xfrm>
        </p:spPr>
        <p:txBody>
          <a:bodyPr/>
          <a:lstStyle/>
          <a:p>
            <a:endParaRPr lang="en-GB" dirty="0" smtClean="0"/>
          </a:p>
          <a:p>
            <a:pPr marL="457200" lvl="1" indent="0">
              <a:buNone/>
            </a:pPr>
            <a:endParaRPr lang="en-GB" dirty="0"/>
          </a:p>
        </p:txBody>
      </p:sp>
      <p:sp>
        <p:nvSpPr>
          <p:cNvPr id="5" name="Content Placeholder 2"/>
          <p:cNvSpPr txBox="1">
            <a:spLocks/>
          </p:cNvSpPr>
          <p:nvPr/>
        </p:nvSpPr>
        <p:spPr bwMode="auto">
          <a:xfrm>
            <a:off x="395536" y="2204864"/>
            <a:ext cx="8060432" cy="43924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tx1"/>
              </a:buClr>
              <a:buSzPct val="80000"/>
              <a:buFont typeface="Wingdings" pitchFamily="2" charset="2"/>
              <a:buChar char="o"/>
              <a:defRPr sz="2800">
                <a:solidFill>
                  <a:schemeClr val="tx1"/>
                </a:solidFill>
                <a:latin typeface="+mn-lt"/>
                <a:ea typeface="MS PGothic" pitchFamily="34" charset="-128"/>
                <a:cs typeface="MS PGothic"/>
              </a:defRPr>
            </a:lvl1pPr>
            <a:lvl2pPr marL="742950" indent="-285750" algn="l" rtl="0" eaLnBrk="0" fontAlgn="base" hangingPunct="0">
              <a:spcBef>
                <a:spcPct val="20000"/>
              </a:spcBef>
              <a:spcAft>
                <a:spcPct val="0"/>
              </a:spcAft>
              <a:buClr>
                <a:schemeClr val="tx1"/>
              </a:buClr>
              <a:buFont typeface="Arial" charset="0"/>
              <a:buChar char="–"/>
              <a:defRPr sz="2800">
                <a:solidFill>
                  <a:schemeClr val="tx1"/>
                </a:solidFill>
                <a:latin typeface="+mn-lt"/>
                <a:ea typeface="MS PGothic" pitchFamily="34" charset="-128"/>
                <a:cs typeface="MS PGothic"/>
              </a:defRPr>
            </a:lvl2pPr>
            <a:lvl3pPr marL="1143000" indent="-228600" algn="l" rtl="0" eaLnBrk="0" fontAlgn="base" hangingPunct="0">
              <a:spcBef>
                <a:spcPct val="20000"/>
              </a:spcBef>
              <a:spcAft>
                <a:spcPct val="0"/>
              </a:spcAft>
              <a:buClr>
                <a:schemeClr val="tx1"/>
              </a:buClr>
              <a:buSzPct val="65000"/>
              <a:buFont typeface="Wingdings" pitchFamily="2" charset="2"/>
              <a:buChar char="o"/>
              <a:defRPr sz="2800">
                <a:solidFill>
                  <a:schemeClr val="tx1"/>
                </a:solidFill>
                <a:latin typeface="+mn-lt"/>
                <a:ea typeface="MS PGothic" pitchFamily="34" charset="-128"/>
                <a:cs typeface="MS PGothic"/>
              </a:defRPr>
            </a:lvl3pPr>
            <a:lvl4pPr marL="1600200" indent="-228600" algn="l" rtl="0" eaLnBrk="0" fontAlgn="base" hangingPunct="0">
              <a:spcBef>
                <a:spcPct val="20000"/>
              </a:spcBef>
              <a:spcAft>
                <a:spcPct val="0"/>
              </a:spcAft>
              <a:buClr>
                <a:schemeClr val="tx1"/>
              </a:buClr>
              <a:buSzPct val="80000"/>
              <a:buFont typeface="Arial" charset="0"/>
              <a:buChar char="–"/>
              <a:defRPr sz="2800">
                <a:solidFill>
                  <a:schemeClr val="tx1"/>
                </a:solidFill>
                <a:latin typeface="+mn-lt"/>
                <a:ea typeface="MS PGothic" pitchFamily="34" charset="-128"/>
                <a:cs typeface="MS PGothic"/>
              </a:defRPr>
            </a:lvl4pPr>
            <a:lvl5pPr marL="2057400" indent="-228600" algn="l" rtl="0" eaLnBrk="0" fontAlgn="base" hangingPunct="0">
              <a:spcBef>
                <a:spcPct val="20000"/>
              </a:spcBef>
              <a:spcAft>
                <a:spcPct val="0"/>
              </a:spcAft>
              <a:buClr>
                <a:schemeClr val="tx1"/>
              </a:buClr>
              <a:buFont typeface="Arial" charset="0"/>
              <a:buChar char="»"/>
              <a:defRPr sz="2800">
                <a:solidFill>
                  <a:schemeClr val="tx1"/>
                </a:solidFill>
                <a:latin typeface="+mn-lt"/>
                <a:ea typeface="MS PGothic" pitchFamily="34" charset="-128"/>
                <a:cs typeface="MS PGothic"/>
              </a:defRPr>
            </a:lvl5pPr>
            <a:lvl6pPr marL="2514600" indent="-228600" algn="l" rtl="0" fontAlgn="base">
              <a:spcBef>
                <a:spcPct val="20000"/>
              </a:spcBef>
              <a:spcAft>
                <a:spcPct val="0"/>
              </a:spcAft>
              <a:buClr>
                <a:srgbClr val="CCFF33"/>
              </a:buClr>
              <a:buChar char="»"/>
              <a:defRPr sz="2800">
                <a:solidFill>
                  <a:schemeClr val="bg1"/>
                </a:solidFill>
                <a:latin typeface="+mn-lt"/>
                <a:ea typeface="ＭＳ Ｐゴシック" pitchFamily="-110" charset="-128"/>
              </a:defRPr>
            </a:lvl6pPr>
            <a:lvl7pPr marL="2971800" indent="-228600" algn="l" rtl="0" fontAlgn="base">
              <a:spcBef>
                <a:spcPct val="20000"/>
              </a:spcBef>
              <a:spcAft>
                <a:spcPct val="0"/>
              </a:spcAft>
              <a:buClr>
                <a:srgbClr val="CCFF33"/>
              </a:buClr>
              <a:buChar char="»"/>
              <a:defRPr sz="2800">
                <a:solidFill>
                  <a:schemeClr val="bg1"/>
                </a:solidFill>
                <a:latin typeface="+mn-lt"/>
                <a:ea typeface="ＭＳ Ｐゴシック" pitchFamily="-110" charset="-128"/>
              </a:defRPr>
            </a:lvl7pPr>
            <a:lvl8pPr marL="3429000" indent="-228600" algn="l" rtl="0" fontAlgn="base">
              <a:spcBef>
                <a:spcPct val="20000"/>
              </a:spcBef>
              <a:spcAft>
                <a:spcPct val="0"/>
              </a:spcAft>
              <a:buClr>
                <a:srgbClr val="CCFF33"/>
              </a:buClr>
              <a:buChar char="»"/>
              <a:defRPr sz="2800">
                <a:solidFill>
                  <a:schemeClr val="bg1"/>
                </a:solidFill>
                <a:latin typeface="+mn-lt"/>
                <a:ea typeface="ＭＳ Ｐゴシック" pitchFamily="-110" charset="-128"/>
              </a:defRPr>
            </a:lvl8pPr>
            <a:lvl9pPr marL="3886200" indent="-228600" algn="l" rtl="0" fontAlgn="base">
              <a:spcBef>
                <a:spcPct val="20000"/>
              </a:spcBef>
              <a:spcAft>
                <a:spcPct val="0"/>
              </a:spcAft>
              <a:buClr>
                <a:srgbClr val="CCFF33"/>
              </a:buClr>
              <a:buChar char="»"/>
              <a:defRPr sz="2800">
                <a:solidFill>
                  <a:schemeClr val="bg1"/>
                </a:solidFill>
                <a:latin typeface="+mn-lt"/>
                <a:ea typeface="ＭＳ Ｐゴシック" pitchFamily="-110" charset="-128"/>
              </a:defRPr>
            </a:lvl9pPr>
          </a:lstStyle>
          <a:p>
            <a:r>
              <a:rPr lang="en-GB" dirty="0" smtClean="0"/>
              <a:t>Few of the participants received LVAs through low vision clinics – evidence some were given aids inappropriate to their needs and have discounted LVAs altogether</a:t>
            </a:r>
          </a:p>
          <a:p>
            <a:r>
              <a:rPr lang="en-GB" dirty="0" smtClean="0"/>
              <a:t>Gap in knowledge – evidence that those who were given LVAs in school rather than through low vision clinics do not know where to go to get LVAs now that they have left education </a:t>
            </a:r>
          </a:p>
          <a:p>
            <a:pPr lvl="1"/>
            <a:endParaRPr lang="en-GB" dirty="0" smtClean="0"/>
          </a:p>
        </p:txBody>
      </p:sp>
    </p:spTree>
    <p:extLst>
      <p:ext uri="{BB962C8B-B14F-4D97-AF65-F5344CB8AC3E}">
        <p14:creationId xmlns:p14="http://schemas.microsoft.com/office/powerpoint/2010/main" val="14658002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985292"/>
            <a:ext cx="7772400" cy="1143000"/>
          </a:xfrm>
        </p:spPr>
        <p:txBody>
          <a:bodyPr/>
          <a:lstStyle/>
          <a:p>
            <a:r>
              <a:rPr lang="en-GB" sz="3200" b="1" dirty="0" smtClean="0"/>
              <a:t>Independent learning: accessing information</a:t>
            </a:r>
            <a:endParaRPr lang="en-GB" sz="3200" b="1" dirty="0"/>
          </a:p>
        </p:txBody>
      </p:sp>
      <p:sp>
        <p:nvSpPr>
          <p:cNvPr id="3" name="Content Placeholder 2"/>
          <p:cNvSpPr>
            <a:spLocks noGrp="1"/>
          </p:cNvSpPr>
          <p:nvPr>
            <p:ph idx="1"/>
          </p:nvPr>
        </p:nvSpPr>
        <p:spPr>
          <a:xfrm>
            <a:off x="395536" y="1700808"/>
            <a:ext cx="8060432" cy="4392488"/>
          </a:xfrm>
        </p:spPr>
        <p:txBody>
          <a:bodyPr/>
          <a:lstStyle/>
          <a:p>
            <a:endParaRPr lang="en-GB" dirty="0" smtClean="0"/>
          </a:p>
          <a:p>
            <a:pPr marL="457200" lvl="1" indent="0">
              <a:buNone/>
            </a:pPr>
            <a:endParaRPr lang="en-GB" dirty="0"/>
          </a:p>
        </p:txBody>
      </p:sp>
      <p:sp>
        <p:nvSpPr>
          <p:cNvPr id="5" name="Content Placeholder 2"/>
          <p:cNvSpPr txBox="1">
            <a:spLocks/>
          </p:cNvSpPr>
          <p:nvPr/>
        </p:nvSpPr>
        <p:spPr bwMode="auto">
          <a:xfrm>
            <a:off x="395536" y="2204864"/>
            <a:ext cx="8060432" cy="43924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tx1"/>
              </a:buClr>
              <a:buSzPct val="80000"/>
              <a:buFont typeface="Wingdings" pitchFamily="2" charset="2"/>
              <a:buChar char="o"/>
              <a:defRPr sz="2800">
                <a:solidFill>
                  <a:schemeClr val="tx1"/>
                </a:solidFill>
                <a:latin typeface="+mn-lt"/>
                <a:ea typeface="MS PGothic" pitchFamily="34" charset="-128"/>
                <a:cs typeface="MS PGothic"/>
              </a:defRPr>
            </a:lvl1pPr>
            <a:lvl2pPr marL="742950" indent="-285750" algn="l" rtl="0" eaLnBrk="0" fontAlgn="base" hangingPunct="0">
              <a:spcBef>
                <a:spcPct val="20000"/>
              </a:spcBef>
              <a:spcAft>
                <a:spcPct val="0"/>
              </a:spcAft>
              <a:buClr>
                <a:schemeClr val="tx1"/>
              </a:buClr>
              <a:buFont typeface="Arial" charset="0"/>
              <a:buChar char="–"/>
              <a:defRPr sz="2800">
                <a:solidFill>
                  <a:schemeClr val="tx1"/>
                </a:solidFill>
                <a:latin typeface="+mn-lt"/>
                <a:ea typeface="MS PGothic" pitchFamily="34" charset="-128"/>
                <a:cs typeface="MS PGothic"/>
              </a:defRPr>
            </a:lvl2pPr>
            <a:lvl3pPr marL="1143000" indent="-228600" algn="l" rtl="0" eaLnBrk="0" fontAlgn="base" hangingPunct="0">
              <a:spcBef>
                <a:spcPct val="20000"/>
              </a:spcBef>
              <a:spcAft>
                <a:spcPct val="0"/>
              </a:spcAft>
              <a:buClr>
                <a:schemeClr val="tx1"/>
              </a:buClr>
              <a:buSzPct val="65000"/>
              <a:buFont typeface="Wingdings" pitchFamily="2" charset="2"/>
              <a:buChar char="o"/>
              <a:defRPr sz="2800">
                <a:solidFill>
                  <a:schemeClr val="tx1"/>
                </a:solidFill>
                <a:latin typeface="+mn-lt"/>
                <a:ea typeface="MS PGothic" pitchFamily="34" charset="-128"/>
                <a:cs typeface="MS PGothic"/>
              </a:defRPr>
            </a:lvl3pPr>
            <a:lvl4pPr marL="1600200" indent="-228600" algn="l" rtl="0" eaLnBrk="0" fontAlgn="base" hangingPunct="0">
              <a:spcBef>
                <a:spcPct val="20000"/>
              </a:spcBef>
              <a:spcAft>
                <a:spcPct val="0"/>
              </a:spcAft>
              <a:buClr>
                <a:schemeClr val="tx1"/>
              </a:buClr>
              <a:buSzPct val="80000"/>
              <a:buFont typeface="Arial" charset="0"/>
              <a:buChar char="–"/>
              <a:defRPr sz="2800">
                <a:solidFill>
                  <a:schemeClr val="tx1"/>
                </a:solidFill>
                <a:latin typeface="+mn-lt"/>
                <a:ea typeface="MS PGothic" pitchFamily="34" charset="-128"/>
                <a:cs typeface="MS PGothic"/>
              </a:defRPr>
            </a:lvl4pPr>
            <a:lvl5pPr marL="2057400" indent="-228600" algn="l" rtl="0" eaLnBrk="0" fontAlgn="base" hangingPunct="0">
              <a:spcBef>
                <a:spcPct val="20000"/>
              </a:spcBef>
              <a:spcAft>
                <a:spcPct val="0"/>
              </a:spcAft>
              <a:buClr>
                <a:schemeClr val="tx1"/>
              </a:buClr>
              <a:buFont typeface="Arial" charset="0"/>
              <a:buChar char="»"/>
              <a:defRPr sz="2800">
                <a:solidFill>
                  <a:schemeClr val="tx1"/>
                </a:solidFill>
                <a:latin typeface="+mn-lt"/>
                <a:ea typeface="MS PGothic" pitchFamily="34" charset="-128"/>
                <a:cs typeface="MS PGothic"/>
              </a:defRPr>
            </a:lvl5pPr>
            <a:lvl6pPr marL="2514600" indent="-228600" algn="l" rtl="0" fontAlgn="base">
              <a:spcBef>
                <a:spcPct val="20000"/>
              </a:spcBef>
              <a:spcAft>
                <a:spcPct val="0"/>
              </a:spcAft>
              <a:buClr>
                <a:srgbClr val="CCFF33"/>
              </a:buClr>
              <a:buChar char="»"/>
              <a:defRPr sz="2800">
                <a:solidFill>
                  <a:schemeClr val="bg1"/>
                </a:solidFill>
                <a:latin typeface="+mn-lt"/>
                <a:ea typeface="ＭＳ Ｐゴシック" pitchFamily="-110" charset="-128"/>
              </a:defRPr>
            </a:lvl6pPr>
            <a:lvl7pPr marL="2971800" indent="-228600" algn="l" rtl="0" fontAlgn="base">
              <a:spcBef>
                <a:spcPct val="20000"/>
              </a:spcBef>
              <a:spcAft>
                <a:spcPct val="0"/>
              </a:spcAft>
              <a:buClr>
                <a:srgbClr val="CCFF33"/>
              </a:buClr>
              <a:buChar char="»"/>
              <a:defRPr sz="2800">
                <a:solidFill>
                  <a:schemeClr val="bg1"/>
                </a:solidFill>
                <a:latin typeface="+mn-lt"/>
                <a:ea typeface="ＭＳ Ｐゴシック" pitchFamily="-110" charset="-128"/>
              </a:defRPr>
            </a:lvl7pPr>
            <a:lvl8pPr marL="3429000" indent="-228600" algn="l" rtl="0" fontAlgn="base">
              <a:spcBef>
                <a:spcPct val="20000"/>
              </a:spcBef>
              <a:spcAft>
                <a:spcPct val="0"/>
              </a:spcAft>
              <a:buClr>
                <a:srgbClr val="CCFF33"/>
              </a:buClr>
              <a:buChar char="»"/>
              <a:defRPr sz="2800">
                <a:solidFill>
                  <a:schemeClr val="bg1"/>
                </a:solidFill>
                <a:latin typeface="+mn-lt"/>
                <a:ea typeface="ＭＳ Ｐゴシック" pitchFamily="-110" charset="-128"/>
              </a:defRPr>
            </a:lvl8pPr>
            <a:lvl9pPr marL="3886200" indent="-228600" algn="l" rtl="0" fontAlgn="base">
              <a:spcBef>
                <a:spcPct val="20000"/>
              </a:spcBef>
              <a:spcAft>
                <a:spcPct val="0"/>
              </a:spcAft>
              <a:buClr>
                <a:srgbClr val="CCFF33"/>
              </a:buClr>
              <a:buChar char="»"/>
              <a:defRPr sz="2800">
                <a:solidFill>
                  <a:schemeClr val="bg1"/>
                </a:solidFill>
                <a:latin typeface="+mn-lt"/>
                <a:ea typeface="ＭＳ Ｐゴシック" pitchFamily="-110" charset="-128"/>
              </a:defRPr>
            </a:lvl9pPr>
          </a:lstStyle>
          <a:p>
            <a:r>
              <a:rPr lang="en-GB" dirty="0" smtClean="0"/>
              <a:t>20 participants use braille</a:t>
            </a:r>
          </a:p>
          <a:p>
            <a:r>
              <a:rPr lang="en-GB" dirty="0" smtClean="0"/>
              <a:t>More favourable outcomes for those who were taught braille at a very young age</a:t>
            </a:r>
          </a:p>
          <a:p>
            <a:pPr lvl="1"/>
            <a:r>
              <a:rPr lang="en-GB" sz="2000" dirty="0"/>
              <a:t>“It was good cos I could already read it and everything. I was never behind academically because of having to learn braille. So that was good. Basically I could go to primary school and I only had to learn grade 2 but in effect I could get any work that we were given and I could still read it</a:t>
            </a:r>
            <a:r>
              <a:rPr lang="en-GB" sz="2000" dirty="0" smtClean="0"/>
              <a:t>.”</a:t>
            </a:r>
            <a:endParaRPr lang="en-GB" dirty="0" smtClean="0"/>
          </a:p>
          <a:p>
            <a:r>
              <a:rPr lang="en-GB" dirty="0" smtClean="0"/>
              <a:t>Specific circumstances where participants would favour braille over electronic material – choice is important</a:t>
            </a:r>
          </a:p>
          <a:p>
            <a:endParaRPr lang="en-GB" dirty="0" smtClean="0"/>
          </a:p>
          <a:p>
            <a:endParaRPr lang="en-GB" dirty="0" smtClean="0"/>
          </a:p>
        </p:txBody>
      </p:sp>
    </p:spTree>
    <p:extLst>
      <p:ext uri="{BB962C8B-B14F-4D97-AF65-F5344CB8AC3E}">
        <p14:creationId xmlns:p14="http://schemas.microsoft.com/office/powerpoint/2010/main" val="33565835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845840"/>
            <a:ext cx="7772400" cy="1143000"/>
          </a:xfrm>
        </p:spPr>
        <p:txBody>
          <a:bodyPr/>
          <a:lstStyle/>
          <a:p>
            <a:r>
              <a:rPr lang="en-GB" sz="3200" b="1" dirty="0" smtClean="0"/>
              <a:t>Independent learning: accessing information - technology</a:t>
            </a:r>
            <a:endParaRPr lang="en-GB" sz="3200" b="1" dirty="0">
              <a:solidFill>
                <a:srgbClr val="003399"/>
              </a:solidFill>
            </a:endParaRPr>
          </a:p>
        </p:txBody>
      </p:sp>
      <p:sp>
        <p:nvSpPr>
          <p:cNvPr id="3" name="Content Placeholder 2"/>
          <p:cNvSpPr>
            <a:spLocks noGrp="1"/>
          </p:cNvSpPr>
          <p:nvPr>
            <p:ph idx="1"/>
          </p:nvPr>
        </p:nvSpPr>
        <p:spPr>
          <a:xfrm>
            <a:off x="395536" y="1700808"/>
            <a:ext cx="8060432" cy="4392488"/>
          </a:xfrm>
        </p:spPr>
        <p:txBody>
          <a:bodyPr/>
          <a:lstStyle/>
          <a:p>
            <a:endParaRPr lang="en-GB" dirty="0" smtClean="0"/>
          </a:p>
          <a:p>
            <a:pPr marL="457200" lvl="1" indent="0">
              <a:buNone/>
            </a:pPr>
            <a:endParaRPr lang="en-GB" dirty="0"/>
          </a:p>
        </p:txBody>
      </p:sp>
      <p:sp>
        <p:nvSpPr>
          <p:cNvPr id="4" name="Content Placeholder 2"/>
          <p:cNvSpPr txBox="1">
            <a:spLocks/>
          </p:cNvSpPr>
          <p:nvPr/>
        </p:nvSpPr>
        <p:spPr bwMode="auto">
          <a:xfrm>
            <a:off x="395536" y="1988840"/>
            <a:ext cx="8060432" cy="43924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tx1"/>
              </a:buClr>
              <a:buSzPct val="80000"/>
              <a:buFont typeface="Wingdings" pitchFamily="2" charset="2"/>
              <a:buChar char="o"/>
              <a:defRPr sz="2800">
                <a:solidFill>
                  <a:schemeClr val="tx1"/>
                </a:solidFill>
                <a:latin typeface="+mn-lt"/>
                <a:ea typeface="MS PGothic" pitchFamily="34" charset="-128"/>
                <a:cs typeface="MS PGothic"/>
              </a:defRPr>
            </a:lvl1pPr>
            <a:lvl2pPr marL="742950" indent="-285750" algn="l" rtl="0" eaLnBrk="0" fontAlgn="base" hangingPunct="0">
              <a:spcBef>
                <a:spcPct val="20000"/>
              </a:spcBef>
              <a:spcAft>
                <a:spcPct val="0"/>
              </a:spcAft>
              <a:buClr>
                <a:schemeClr val="tx1"/>
              </a:buClr>
              <a:buFont typeface="Arial" charset="0"/>
              <a:buChar char="–"/>
              <a:defRPr sz="2800">
                <a:solidFill>
                  <a:schemeClr val="tx1"/>
                </a:solidFill>
                <a:latin typeface="+mn-lt"/>
                <a:ea typeface="MS PGothic" pitchFamily="34" charset="-128"/>
                <a:cs typeface="MS PGothic"/>
              </a:defRPr>
            </a:lvl2pPr>
            <a:lvl3pPr marL="1143000" indent="-228600" algn="l" rtl="0" eaLnBrk="0" fontAlgn="base" hangingPunct="0">
              <a:spcBef>
                <a:spcPct val="20000"/>
              </a:spcBef>
              <a:spcAft>
                <a:spcPct val="0"/>
              </a:spcAft>
              <a:buClr>
                <a:schemeClr val="tx1"/>
              </a:buClr>
              <a:buSzPct val="65000"/>
              <a:buFont typeface="Wingdings" pitchFamily="2" charset="2"/>
              <a:buChar char="o"/>
              <a:defRPr sz="2800">
                <a:solidFill>
                  <a:schemeClr val="tx1"/>
                </a:solidFill>
                <a:latin typeface="+mn-lt"/>
                <a:ea typeface="MS PGothic" pitchFamily="34" charset="-128"/>
                <a:cs typeface="MS PGothic"/>
              </a:defRPr>
            </a:lvl3pPr>
            <a:lvl4pPr marL="1600200" indent="-228600" algn="l" rtl="0" eaLnBrk="0" fontAlgn="base" hangingPunct="0">
              <a:spcBef>
                <a:spcPct val="20000"/>
              </a:spcBef>
              <a:spcAft>
                <a:spcPct val="0"/>
              </a:spcAft>
              <a:buClr>
                <a:schemeClr val="tx1"/>
              </a:buClr>
              <a:buSzPct val="80000"/>
              <a:buFont typeface="Arial" charset="0"/>
              <a:buChar char="–"/>
              <a:defRPr sz="2800">
                <a:solidFill>
                  <a:schemeClr val="tx1"/>
                </a:solidFill>
                <a:latin typeface="+mn-lt"/>
                <a:ea typeface="MS PGothic" pitchFamily="34" charset="-128"/>
                <a:cs typeface="MS PGothic"/>
              </a:defRPr>
            </a:lvl4pPr>
            <a:lvl5pPr marL="2057400" indent="-228600" algn="l" rtl="0" eaLnBrk="0" fontAlgn="base" hangingPunct="0">
              <a:spcBef>
                <a:spcPct val="20000"/>
              </a:spcBef>
              <a:spcAft>
                <a:spcPct val="0"/>
              </a:spcAft>
              <a:buClr>
                <a:schemeClr val="tx1"/>
              </a:buClr>
              <a:buFont typeface="Arial" charset="0"/>
              <a:buChar char="»"/>
              <a:defRPr sz="2800">
                <a:solidFill>
                  <a:schemeClr val="tx1"/>
                </a:solidFill>
                <a:latin typeface="+mn-lt"/>
                <a:ea typeface="MS PGothic" pitchFamily="34" charset="-128"/>
                <a:cs typeface="MS PGothic"/>
              </a:defRPr>
            </a:lvl5pPr>
            <a:lvl6pPr marL="2514600" indent="-228600" algn="l" rtl="0" fontAlgn="base">
              <a:spcBef>
                <a:spcPct val="20000"/>
              </a:spcBef>
              <a:spcAft>
                <a:spcPct val="0"/>
              </a:spcAft>
              <a:buClr>
                <a:srgbClr val="CCFF33"/>
              </a:buClr>
              <a:buChar char="»"/>
              <a:defRPr sz="2800">
                <a:solidFill>
                  <a:schemeClr val="bg1"/>
                </a:solidFill>
                <a:latin typeface="+mn-lt"/>
                <a:ea typeface="ＭＳ Ｐゴシック" pitchFamily="-110" charset="-128"/>
              </a:defRPr>
            </a:lvl6pPr>
            <a:lvl7pPr marL="2971800" indent="-228600" algn="l" rtl="0" fontAlgn="base">
              <a:spcBef>
                <a:spcPct val="20000"/>
              </a:spcBef>
              <a:spcAft>
                <a:spcPct val="0"/>
              </a:spcAft>
              <a:buClr>
                <a:srgbClr val="CCFF33"/>
              </a:buClr>
              <a:buChar char="»"/>
              <a:defRPr sz="2800">
                <a:solidFill>
                  <a:schemeClr val="bg1"/>
                </a:solidFill>
                <a:latin typeface="+mn-lt"/>
                <a:ea typeface="ＭＳ Ｐゴシック" pitchFamily="-110" charset="-128"/>
              </a:defRPr>
            </a:lvl7pPr>
            <a:lvl8pPr marL="3429000" indent="-228600" algn="l" rtl="0" fontAlgn="base">
              <a:spcBef>
                <a:spcPct val="20000"/>
              </a:spcBef>
              <a:spcAft>
                <a:spcPct val="0"/>
              </a:spcAft>
              <a:buClr>
                <a:srgbClr val="CCFF33"/>
              </a:buClr>
              <a:buChar char="»"/>
              <a:defRPr sz="2800">
                <a:solidFill>
                  <a:schemeClr val="bg1"/>
                </a:solidFill>
                <a:latin typeface="+mn-lt"/>
                <a:ea typeface="ＭＳ Ｐゴシック" pitchFamily="-110" charset="-128"/>
              </a:defRPr>
            </a:lvl8pPr>
            <a:lvl9pPr marL="3886200" indent="-228600" algn="l" rtl="0" fontAlgn="base">
              <a:spcBef>
                <a:spcPct val="20000"/>
              </a:spcBef>
              <a:spcAft>
                <a:spcPct val="0"/>
              </a:spcAft>
              <a:buClr>
                <a:srgbClr val="CCFF33"/>
              </a:buClr>
              <a:buChar char="»"/>
              <a:defRPr sz="2800">
                <a:solidFill>
                  <a:schemeClr val="bg1"/>
                </a:solidFill>
                <a:latin typeface="+mn-lt"/>
                <a:ea typeface="ＭＳ Ｐゴシック" pitchFamily="-110" charset="-128"/>
              </a:defRPr>
            </a:lvl9pPr>
          </a:lstStyle>
          <a:p>
            <a:r>
              <a:rPr lang="en-GB" sz="2600" dirty="0" smtClean="0"/>
              <a:t>Movement by the young people away from using specialist software towards making adjustments to mainstream equipment</a:t>
            </a:r>
          </a:p>
          <a:p>
            <a:pPr lvl="1"/>
            <a:r>
              <a:rPr lang="en-GB" sz="2000" dirty="0"/>
              <a:t>“I turn the screen resolution to 600 x 900 I think it is. Basically it makes things a bit bigger.”</a:t>
            </a:r>
          </a:p>
          <a:p>
            <a:r>
              <a:rPr lang="en-GB" dirty="0"/>
              <a:t> </a:t>
            </a:r>
            <a:r>
              <a:rPr lang="en-GB" sz="2600" dirty="0" smtClean="0"/>
              <a:t>Participants making use of mainstream devices which have inbuilt accessibility options</a:t>
            </a:r>
          </a:p>
          <a:p>
            <a:pPr lvl="1"/>
            <a:r>
              <a:rPr lang="en-GB" sz="2000" dirty="0"/>
              <a:t>I use an iPad in my placement for my notes. You can adjust the brightness and the darkness. Can enlarge things when they need enlarging. You can do all kinds of things with it – it’s the best thing I’ve ever had. </a:t>
            </a:r>
            <a:endParaRPr lang="en-GB" sz="2000" dirty="0" smtClean="0"/>
          </a:p>
          <a:p>
            <a:endParaRPr lang="en-GB" dirty="0" smtClean="0"/>
          </a:p>
        </p:txBody>
      </p:sp>
    </p:spTree>
    <p:extLst>
      <p:ext uri="{BB962C8B-B14F-4D97-AF65-F5344CB8AC3E}">
        <p14:creationId xmlns:p14="http://schemas.microsoft.com/office/powerpoint/2010/main" val="5270207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980728"/>
            <a:ext cx="7772400" cy="1143000"/>
          </a:xfrm>
        </p:spPr>
        <p:txBody>
          <a:bodyPr/>
          <a:lstStyle/>
          <a:p>
            <a:r>
              <a:rPr lang="en-GB" sz="3200" b="1" dirty="0" smtClean="0"/>
              <a:t>Independent learning: accessing information</a:t>
            </a:r>
            <a:endParaRPr lang="en-GB" sz="3200" b="1" dirty="0">
              <a:solidFill>
                <a:srgbClr val="003399"/>
              </a:solidFill>
            </a:endParaRPr>
          </a:p>
        </p:txBody>
      </p:sp>
      <p:sp>
        <p:nvSpPr>
          <p:cNvPr id="3" name="Content Placeholder 2"/>
          <p:cNvSpPr>
            <a:spLocks noGrp="1"/>
          </p:cNvSpPr>
          <p:nvPr>
            <p:ph idx="1"/>
          </p:nvPr>
        </p:nvSpPr>
        <p:spPr>
          <a:xfrm>
            <a:off x="395536" y="1700808"/>
            <a:ext cx="8060432" cy="4392488"/>
          </a:xfrm>
        </p:spPr>
        <p:txBody>
          <a:bodyPr/>
          <a:lstStyle/>
          <a:p>
            <a:endParaRPr lang="en-GB" dirty="0" smtClean="0"/>
          </a:p>
          <a:p>
            <a:pPr marL="457200" lvl="1" indent="0">
              <a:buNone/>
            </a:pPr>
            <a:endParaRPr lang="en-GB" dirty="0"/>
          </a:p>
        </p:txBody>
      </p:sp>
      <p:sp>
        <p:nvSpPr>
          <p:cNvPr id="4" name="Content Placeholder 2"/>
          <p:cNvSpPr txBox="1">
            <a:spLocks/>
          </p:cNvSpPr>
          <p:nvPr/>
        </p:nvSpPr>
        <p:spPr bwMode="auto">
          <a:xfrm>
            <a:off x="395536" y="2481977"/>
            <a:ext cx="8060432" cy="43924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tx1"/>
              </a:buClr>
              <a:buSzPct val="80000"/>
              <a:buFont typeface="Wingdings" pitchFamily="2" charset="2"/>
              <a:buChar char="o"/>
              <a:defRPr sz="2800">
                <a:solidFill>
                  <a:schemeClr val="tx1"/>
                </a:solidFill>
                <a:latin typeface="+mn-lt"/>
                <a:ea typeface="MS PGothic" pitchFamily="34" charset="-128"/>
                <a:cs typeface="MS PGothic"/>
              </a:defRPr>
            </a:lvl1pPr>
            <a:lvl2pPr marL="742950" indent="-285750" algn="l" rtl="0" eaLnBrk="0" fontAlgn="base" hangingPunct="0">
              <a:spcBef>
                <a:spcPct val="20000"/>
              </a:spcBef>
              <a:spcAft>
                <a:spcPct val="0"/>
              </a:spcAft>
              <a:buClr>
                <a:schemeClr val="tx1"/>
              </a:buClr>
              <a:buFont typeface="Arial" charset="0"/>
              <a:buChar char="–"/>
              <a:defRPr sz="2800">
                <a:solidFill>
                  <a:schemeClr val="tx1"/>
                </a:solidFill>
                <a:latin typeface="+mn-lt"/>
                <a:ea typeface="MS PGothic" pitchFamily="34" charset="-128"/>
                <a:cs typeface="MS PGothic"/>
              </a:defRPr>
            </a:lvl2pPr>
            <a:lvl3pPr marL="1143000" indent="-228600" algn="l" rtl="0" eaLnBrk="0" fontAlgn="base" hangingPunct="0">
              <a:spcBef>
                <a:spcPct val="20000"/>
              </a:spcBef>
              <a:spcAft>
                <a:spcPct val="0"/>
              </a:spcAft>
              <a:buClr>
                <a:schemeClr val="tx1"/>
              </a:buClr>
              <a:buSzPct val="65000"/>
              <a:buFont typeface="Wingdings" pitchFamily="2" charset="2"/>
              <a:buChar char="o"/>
              <a:defRPr sz="2800">
                <a:solidFill>
                  <a:schemeClr val="tx1"/>
                </a:solidFill>
                <a:latin typeface="+mn-lt"/>
                <a:ea typeface="MS PGothic" pitchFamily="34" charset="-128"/>
                <a:cs typeface="MS PGothic"/>
              </a:defRPr>
            </a:lvl3pPr>
            <a:lvl4pPr marL="1600200" indent="-228600" algn="l" rtl="0" eaLnBrk="0" fontAlgn="base" hangingPunct="0">
              <a:spcBef>
                <a:spcPct val="20000"/>
              </a:spcBef>
              <a:spcAft>
                <a:spcPct val="0"/>
              </a:spcAft>
              <a:buClr>
                <a:schemeClr val="tx1"/>
              </a:buClr>
              <a:buSzPct val="80000"/>
              <a:buFont typeface="Arial" charset="0"/>
              <a:buChar char="–"/>
              <a:defRPr sz="2800">
                <a:solidFill>
                  <a:schemeClr val="tx1"/>
                </a:solidFill>
                <a:latin typeface="+mn-lt"/>
                <a:ea typeface="MS PGothic" pitchFamily="34" charset="-128"/>
                <a:cs typeface="MS PGothic"/>
              </a:defRPr>
            </a:lvl4pPr>
            <a:lvl5pPr marL="2057400" indent="-228600" algn="l" rtl="0" eaLnBrk="0" fontAlgn="base" hangingPunct="0">
              <a:spcBef>
                <a:spcPct val="20000"/>
              </a:spcBef>
              <a:spcAft>
                <a:spcPct val="0"/>
              </a:spcAft>
              <a:buClr>
                <a:schemeClr val="tx1"/>
              </a:buClr>
              <a:buFont typeface="Arial" charset="0"/>
              <a:buChar char="»"/>
              <a:defRPr sz="2800">
                <a:solidFill>
                  <a:schemeClr val="tx1"/>
                </a:solidFill>
                <a:latin typeface="+mn-lt"/>
                <a:ea typeface="MS PGothic" pitchFamily="34" charset="-128"/>
                <a:cs typeface="MS PGothic"/>
              </a:defRPr>
            </a:lvl5pPr>
            <a:lvl6pPr marL="2514600" indent="-228600" algn="l" rtl="0" fontAlgn="base">
              <a:spcBef>
                <a:spcPct val="20000"/>
              </a:spcBef>
              <a:spcAft>
                <a:spcPct val="0"/>
              </a:spcAft>
              <a:buClr>
                <a:srgbClr val="CCFF33"/>
              </a:buClr>
              <a:buChar char="»"/>
              <a:defRPr sz="2800">
                <a:solidFill>
                  <a:schemeClr val="bg1"/>
                </a:solidFill>
                <a:latin typeface="+mn-lt"/>
                <a:ea typeface="ＭＳ Ｐゴシック" pitchFamily="-110" charset="-128"/>
              </a:defRPr>
            </a:lvl6pPr>
            <a:lvl7pPr marL="2971800" indent="-228600" algn="l" rtl="0" fontAlgn="base">
              <a:spcBef>
                <a:spcPct val="20000"/>
              </a:spcBef>
              <a:spcAft>
                <a:spcPct val="0"/>
              </a:spcAft>
              <a:buClr>
                <a:srgbClr val="CCFF33"/>
              </a:buClr>
              <a:buChar char="»"/>
              <a:defRPr sz="2800">
                <a:solidFill>
                  <a:schemeClr val="bg1"/>
                </a:solidFill>
                <a:latin typeface="+mn-lt"/>
                <a:ea typeface="ＭＳ Ｐゴシック" pitchFamily="-110" charset="-128"/>
              </a:defRPr>
            </a:lvl7pPr>
            <a:lvl8pPr marL="3429000" indent="-228600" algn="l" rtl="0" fontAlgn="base">
              <a:spcBef>
                <a:spcPct val="20000"/>
              </a:spcBef>
              <a:spcAft>
                <a:spcPct val="0"/>
              </a:spcAft>
              <a:buClr>
                <a:srgbClr val="CCFF33"/>
              </a:buClr>
              <a:buChar char="»"/>
              <a:defRPr sz="2800">
                <a:solidFill>
                  <a:schemeClr val="bg1"/>
                </a:solidFill>
                <a:latin typeface="+mn-lt"/>
                <a:ea typeface="ＭＳ Ｐゴシック" pitchFamily="-110" charset="-128"/>
              </a:defRPr>
            </a:lvl8pPr>
            <a:lvl9pPr marL="3886200" indent="-228600" algn="l" rtl="0" fontAlgn="base">
              <a:spcBef>
                <a:spcPct val="20000"/>
              </a:spcBef>
              <a:spcAft>
                <a:spcPct val="0"/>
              </a:spcAft>
              <a:buClr>
                <a:srgbClr val="CCFF33"/>
              </a:buClr>
              <a:buChar char="»"/>
              <a:defRPr sz="2800">
                <a:solidFill>
                  <a:schemeClr val="bg1"/>
                </a:solidFill>
                <a:latin typeface="+mn-lt"/>
                <a:ea typeface="ＭＳ Ｐゴシック" pitchFamily="-110" charset="-128"/>
              </a:defRPr>
            </a:lvl9pPr>
          </a:lstStyle>
          <a:p>
            <a:r>
              <a:rPr lang="en-GB" sz="2600" dirty="0" smtClean="0"/>
              <a:t>Question of whether mainstream technology alone be sufficient when in the workplace. </a:t>
            </a:r>
          </a:p>
          <a:p>
            <a:r>
              <a:rPr lang="en-GB" sz="2600" dirty="0" smtClean="0"/>
              <a:t>Important that the young people have a range of methods for accessing information</a:t>
            </a:r>
          </a:p>
          <a:p>
            <a:r>
              <a:rPr lang="en-GB" sz="2600" dirty="0" smtClean="0"/>
              <a:t>Thinking beyond what skills are needed to access the curriculum </a:t>
            </a:r>
          </a:p>
          <a:p>
            <a:endParaRPr lang="en-GB" dirty="0" smtClean="0"/>
          </a:p>
        </p:txBody>
      </p:sp>
    </p:spTree>
    <p:extLst>
      <p:ext uri="{BB962C8B-B14F-4D97-AF65-F5344CB8AC3E}">
        <p14:creationId xmlns:p14="http://schemas.microsoft.com/office/powerpoint/2010/main" val="46049596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764704"/>
            <a:ext cx="7772400" cy="1143000"/>
          </a:xfrm>
        </p:spPr>
        <p:txBody>
          <a:bodyPr/>
          <a:lstStyle/>
          <a:p>
            <a:r>
              <a:rPr lang="en-GB" sz="3600" b="1" dirty="0" smtClean="0"/>
              <a:t>Independent living: mobility skills</a:t>
            </a:r>
            <a:endParaRPr lang="en-GB" sz="3600" b="1" dirty="0"/>
          </a:p>
        </p:txBody>
      </p:sp>
      <p:sp>
        <p:nvSpPr>
          <p:cNvPr id="3" name="Content Placeholder 2"/>
          <p:cNvSpPr>
            <a:spLocks noGrp="1"/>
          </p:cNvSpPr>
          <p:nvPr>
            <p:ph idx="1"/>
          </p:nvPr>
        </p:nvSpPr>
        <p:spPr>
          <a:xfrm>
            <a:off x="251520" y="2132856"/>
            <a:ext cx="8276456" cy="3657600"/>
          </a:xfrm>
        </p:spPr>
        <p:txBody>
          <a:bodyPr/>
          <a:lstStyle/>
          <a:p>
            <a:r>
              <a:rPr lang="en-GB" dirty="0" smtClean="0"/>
              <a:t>In general limited mobility training for participants who did not attend specialist schools. Some who struggled in getting around independently had never even heard of mobility training</a:t>
            </a:r>
          </a:p>
          <a:p>
            <a:pPr lvl="1"/>
            <a:r>
              <a:rPr lang="en-GB" sz="2000" dirty="0" smtClean="0"/>
              <a:t>“I </a:t>
            </a:r>
            <a:r>
              <a:rPr lang="en-GB" sz="2000" dirty="0"/>
              <a:t>had a bit of mobility. It must have been, it was so infrequent. So when I was in Year 10, I would have mobility once every two weeks. And then for some reason in Year 11 it completely stopped. And then funny enough, during the summer holiday, in between Year 11 and Year 12, I had mobility twice, in six weeks. I don’t know if it was because I wasn’t picking up the routes, or that it was infrequent, or if the mobility teacher wasn’t… I just didn’t find it helpful at all, I didn’t learn anything</a:t>
            </a:r>
            <a:r>
              <a:rPr lang="en-GB" sz="2000" dirty="0" smtClean="0"/>
              <a:t>.” </a:t>
            </a:r>
            <a:endParaRPr lang="en-GB" sz="2000" dirty="0" smtClean="0">
              <a:solidFill>
                <a:srgbClr val="FF0000"/>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692696"/>
            <a:ext cx="7772400" cy="1143000"/>
          </a:xfrm>
        </p:spPr>
        <p:txBody>
          <a:bodyPr/>
          <a:lstStyle/>
          <a:p>
            <a:r>
              <a:rPr lang="en-GB" sz="3600" b="1" dirty="0" smtClean="0"/>
              <a:t>Information needs</a:t>
            </a:r>
            <a:r>
              <a:rPr lang="en-GB" dirty="0" smtClean="0"/>
              <a:t/>
            </a:r>
            <a:br>
              <a:rPr lang="en-GB" dirty="0" smtClean="0"/>
            </a:br>
            <a:endParaRPr lang="en-GB" dirty="0"/>
          </a:p>
        </p:txBody>
      </p:sp>
      <p:sp>
        <p:nvSpPr>
          <p:cNvPr id="3" name="Content Placeholder 2"/>
          <p:cNvSpPr>
            <a:spLocks noGrp="1"/>
          </p:cNvSpPr>
          <p:nvPr>
            <p:ph idx="1"/>
          </p:nvPr>
        </p:nvSpPr>
        <p:spPr>
          <a:xfrm>
            <a:off x="323528" y="1484784"/>
            <a:ext cx="7772400" cy="3657600"/>
          </a:xfrm>
        </p:spPr>
        <p:txBody>
          <a:bodyPr/>
          <a:lstStyle/>
          <a:p>
            <a:r>
              <a:rPr lang="en-GB" dirty="0" smtClean="0"/>
              <a:t>Careers advice – mixed response towards careers advice previously received, with some reacting badly to receiving advice from people they felt ill-equipped to do so:</a:t>
            </a:r>
          </a:p>
          <a:p>
            <a:pPr lvl="1"/>
            <a:r>
              <a:rPr lang="en-GB" sz="2000" dirty="0"/>
              <a:t>“They tried, but I said no! They are from Connexions, and I am like, Connexions sort of advise everyone, they don’t know anything about my visual impairment and like they are probably just going to go onto Google and do some research that I could do in my spare time.</a:t>
            </a:r>
            <a:endParaRPr lang="en-GB" sz="2000" dirty="0" smtClean="0">
              <a:solidFill>
                <a:srgbClr val="FF0000"/>
              </a:solidFill>
            </a:endParaRPr>
          </a:p>
          <a:p>
            <a:r>
              <a:rPr lang="en-GB" sz="2400" dirty="0" smtClean="0"/>
              <a:t>Access </a:t>
            </a:r>
            <a:r>
              <a:rPr lang="en-GB" sz="2400" dirty="0"/>
              <a:t>to Work </a:t>
            </a:r>
            <a:r>
              <a:rPr lang="en-GB" sz="2400" dirty="0">
                <a:solidFill>
                  <a:srgbClr val="FF0000"/>
                </a:solidFill>
              </a:rPr>
              <a:t> </a:t>
            </a:r>
            <a:r>
              <a:rPr lang="en-GB" sz="2400" dirty="0"/>
              <a:t>- </a:t>
            </a:r>
            <a:r>
              <a:rPr lang="en-GB" sz="2400" dirty="0" smtClean="0"/>
              <a:t>two thirds hadn’t heard of Access to Work scheme &amp; despite 14 participants being in employment/apprenticeships, none of have requested an access to work assessment. Limited engagement with this scheme. </a:t>
            </a:r>
            <a:endParaRPr lang="en-GB" sz="2400" dirty="0"/>
          </a:p>
        </p:txBody>
      </p:sp>
    </p:spTree>
    <p:extLst>
      <p:ext uri="{BB962C8B-B14F-4D97-AF65-F5344CB8AC3E}">
        <p14:creationId xmlns:p14="http://schemas.microsoft.com/office/powerpoint/2010/main" val="79526509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343" y="980728"/>
            <a:ext cx="8784976" cy="1143000"/>
          </a:xfrm>
        </p:spPr>
        <p:txBody>
          <a:bodyPr/>
          <a:lstStyle/>
          <a:p>
            <a:r>
              <a:rPr lang="en-GB" sz="3600" b="1" dirty="0" smtClean="0"/>
              <a:t>Information needs: Disabled Students Allowance</a:t>
            </a:r>
            <a:r>
              <a:rPr lang="en-GB" dirty="0" smtClean="0"/>
              <a:t/>
            </a:r>
            <a:br>
              <a:rPr lang="en-GB" dirty="0" smtClean="0"/>
            </a:br>
            <a:endParaRPr lang="en-GB" dirty="0"/>
          </a:p>
        </p:txBody>
      </p:sp>
      <p:sp>
        <p:nvSpPr>
          <p:cNvPr id="3" name="Content Placeholder 2"/>
          <p:cNvSpPr>
            <a:spLocks noGrp="1"/>
          </p:cNvSpPr>
          <p:nvPr>
            <p:ph idx="1"/>
          </p:nvPr>
        </p:nvSpPr>
        <p:spPr>
          <a:xfrm>
            <a:off x="14080" y="2060848"/>
            <a:ext cx="8496944" cy="3657600"/>
          </a:xfrm>
        </p:spPr>
        <p:txBody>
          <a:bodyPr/>
          <a:lstStyle/>
          <a:p>
            <a:r>
              <a:rPr lang="en-GB" dirty="0" smtClean="0"/>
              <a:t>Problems </a:t>
            </a:r>
            <a:r>
              <a:rPr lang="en-GB" dirty="0"/>
              <a:t>identified in the </a:t>
            </a:r>
            <a:r>
              <a:rPr lang="en-GB" dirty="0" smtClean="0"/>
              <a:t>Disabled Student Allowance </a:t>
            </a:r>
            <a:r>
              <a:rPr lang="en-GB" dirty="0"/>
              <a:t>process, at all stages of </a:t>
            </a:r>
            <a:r>
              <a:rPr lang="en-GB" dirty="0" smtClean="0"/>
              <a:t>application, some </a:t>
            </a:r>
            <a:r>
              <a:rPr lang="en-GB" smtClean="0"/>
              <a:t>of which came down to limited </a:t>
            </a:r>
            <a:r>
              <a:rPr lang="en-GB" dirty="0"/>
              <a:t>specialist support provided when going through DSA assessment </a:t>
            </a:r>
            <a:r>
              <a:rPr lang="en-GB" dirty="0" smtClean="0"/>
              <a:t>process</a:t>
            </a:r>
          </a:p>
          <a:p>
            <a:pPr marL="457200" lvl="1" indent="0">
              <a:buNone/>
            </a:pPr>
            <a:endParaRPr lang="en-GB" dirty="0"/>
          </a:p>
          <a:p>
            <a:endParaRPr lang="en-GB"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692696"/>
            <a:ext cx="8471945" cy="1143000"/>
          </a:xfrm>
        </p:spPr>
        <p:txBody>
          <a:bodyPr/>
          <a:lstStyle/>
          <a:p>
            <a:r>
              <a:rPr lang="en-GB" sz="3200" b="1" dirty="0" smtClean="0"/>
              <a:t>Churning, NEETS: vulnerability factors</a:t>
            </a:r>
            <a:r>
              <a:rPr lang="en-GB" sz="3600" dirty="0" smtClean="0"/>
              <a:t/>
            </a:r>
            <a:br>
              <a:rPr lang="en-GB" sz="3600" dirty="0" smtClean="0"/>
            </a:br>
            <a:endParaRPr lang="en-GB" sz="3600" dirty="0"/>
          </a:p>
        </p:txBody>
      </p:sp>
      <p:sp>
        <p:nvSpPr>
          <p:cNvPr id="3" name="Content Placeholder 2"/>
          <p:cNvSpPr>
            <a:spLocks noGrp="1"/>
          </p:cNvSpPr>
          <p:nvPr>
            <p:ph idx="1"/>
          </p:nvPr>
        </p:nvSpPr>
        <p:spPr>
          <a:xfrm>
            <a:off x="0" y="1700808"/>
            <a:ext cx="9036496" cy="3657600"/>
          </a:xfrm>
        </p:spPr>
        <p:txBody>
          <a:bodyPr/>
          <a:lstStyle/>
          <a:p>
            <a:r>
              <a:rPr lang="en-GB" sz="2600" dirty="0" smtClean="0"/>
              <a:t>Evidence of “churning” amongst some participants</a:t>
            </a:r>
          </a:p>
          <a:p>
            <a:pPr lvl="1"/>
            <a:r>
              <a:rPr lang="en-GB" sz="2600" dirty="0" smtClean="0"/>
              <a:t>Some not prepared to move into labour market – repeating courses</a:t>
            </a:r>
          </a:p>
          <a:p>
            <a:pPr lvl="1"/>
            <a:r>
              <a:rPr lang="en-GB" sz="2600" dirty="0" smtClean="0"/>
              <a:t>Others have had difficulties on courses and repeated course/taken a new course at same level</a:t>
            </a:r>
          </a:p>
          <a:p>
            <a:r>
              <a:rPr lang="en-GB" sz="2600" dirty="0" smtClean="0"/>
              <a:t>NEET (Not in Employment, Education or Training)</a:t>
            </a:r>
          </a:p>
          <a:p>
            <a:pPr lvl="1"/>
            <a:r>
              <a:rPr lang="en-GB" sz="2600" dirty="0"/>
              <a:t>6</a:t>
            </a:r>
            <a:r>
              <a:rPr lang="en-GB" sz="2600" dirty="0" smtClean="0"/>
              <a:t> participants who could be described as NEET</a:t>
            </a:r>
          </a:p>
          <a:p>
            <a:pPr lvl="1"/>
            <a:r>
              <a:rPr lang="en-GB" sz="2600" dirty="0" smtClean="0"/>
              <a:t>Tended to be those who did not achieve sufficient qualifications to continue to higher education</a:t>
            </a:r>
          </a:p>
          <a:p>
            <a:pPr lvl="1"/>
            <a:r>
              <a:rPr lang="en-GB" sz="2600" dirty="0" smtClean="0"/>
              <a:t>Three participants long term NEET all registered as blind</a:t>
            </a:r>
          </a:p>
          <a:p>
            <a:endParaRPr lang="en-GB" sz="26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836712"/>
            <a:ext cx="7772400" cy="1143000"/>
          </a:xfrm>
        </p:spPr>
        <p:txBody>
          <a:bodyPr/>
          <a:lstStyle/>
          <a:p>
            <a:r>
              <a:rPr lang="en-GB" sz="3600" b="1" dirty="0" smtClean="0"/>
              <a:t>Next steps: developing resources</a:t>
            </a:r>
            <a:endParaRPr lang="en-GB" sz="3600" b="1" dirty="0"/>
          </a:p>
        </p:txBody>
      </p:sp>
      <p:sp>
        <p:nvSpPr>
          <p:cNvPr id="3" name="Content Placeholder 2"/>
          <p:cNvSpPr>
            <a:spLocks noGrp="1"/>
          </p:cNvSpPr>
          <p:nvPr>
            <p:ph idx="1"/>
          </p:nvPr>
        </p:nvSpPr>
        <p:spPr>
          <a:xfrm>
            <a:off x="467544" y="1844824"/>
            <a:ext cx="7772400" cy="3657600"/>
          </a:xfrm>
        </p:spPr>
        <p:txBody>
          <a:bodyPr/>
          <a:lstStyle/>
          <a:p>
            <a:pPr lvl="0"/>
            <a:r>
              <a:rPr lang="en-GB" dirty="0" smtClean="0"/>
              <a:t>Develop a series of resources designed to provide tailored practical guidance for:</a:t>
            </a:r>
          </a:p>
          <a:p>
            <a:pPr lvl="1"/>
            <a:r>
              <a:rPr lang="en-GB" dirty="0" smtClean="0"/>
              <a:t>young people with VI</a:t>
            </a:r>
          </a:p>
          <a:p>
            <a:pPr lvl="1"/>
            <a:r>
              <a:rPr lang="en-GB" dirty="0" smtClean="0"/>
              <a:t>Those providing direct help and services (e.g. parents, teachers, FE and HE providers, employment and rehabilitation officers)</a:t>
            </a:r>
          </a:p>
          <a:p>
            <a:pPr lvl="1"/>
            <a:r>
              <a:rPr lang="en-GB" dirty="0" smtClean="0"/>
              <a:t>Employers, private and public service providers, policy makers</a:t>
            </a:r>
          </a:p>
          <a:p>
            <a:r>
              <a:rPr lang="en-GB" dirty="0" smtClean="0"/>
              <a:t>YP involved in piloting and evaluation</a:t>
            </a:r>
          </a:p>
          <a:p>
            <a:endParaRPr lang="en-GB"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908720"/>
            <a:ext cx="7772400" cy="1143000"/>
          </a:xfrm>
        </p:spPr>
        <p:txBody>
          <a:bodyPr/>
          <a:lstStyle/>
          <a:p>
            <a:r>
              <a:rPr lang="en-GB" sz="3600" b="1" dirty="0" smtClean="0"/>
              <a:t>Next steps: tracking the YP into employment</a:t>
            </a:r>
            <a:endParaRPr lang="en-GB" sz="3600" b="1" dirty="0"/>
          </a:p>
        </p:txBody>
      </p:sp>
      <p:sp>
        <p:nvSpPr>
          <p:cNvPr id="3" name="Content Placeholder 2"/>
          <p:cNvSpPr>
            <a:spLocks noGrp="1"/>
          </p:cNvSpPr>
          <p:nvPr>
            <p:ph idx="1"/>
          </p:nvPr>
        </p:nvSpPr>
        <p:spPr>
          <a:xfrm>
            <a:off x="683568" y="2276872"/>
            <a:ext cx="7772400" cy="3657600"/>
          </a:xfrm>
        </p:spPr>
        <p:txBody>
          <a:bodyPr/>
          <a:lstStyle/>
          <a:p>
            <a:r>
              <a:rPr lang="en-GB" dirty="0" smtClean="0"/>
              <a:t>Continue tracking our cohort of young people as they follow their transition journey into adulthood.</a:t>
            </a:r>
          </a:p>
          <a:p>
            <a:r>
              <a:rPr lang="en-GB" dirty="0" smtClean="0"/>
              <a:t>We intend to focus particularly on:</a:t>
            </a:r>
          </a:p>
          <a:p>
            <a:pPr lvl="1"/>
            <a:r>
              <a:rPr lang="en-GB" dirty="0" smtClean="0"/>
              <a:t>their experiences of looking for employment, </a:t>
            </a:r>
          </a:p>
          <a:p>
            <a:pPr lvl="1"/>
            <a:r>
              <a:rPr lang="en-GB" dirty="0" smtClean="0"/>
              <a:t>their experiences as they seek to live independently</a:t>
            </a:r>
            <a:endParaRPr lang="en-GB"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32656"/>
            <a:ext cx="8748464" cy="1143000"/>
          </a:xfrm>
        </p:spPr>
        <p:txBody>
          <a:bodyPr/>
          <a:lstStyle/>
          <a:p>
            <a:r>
              <a:rPr lang="en-GB" b="1" dirty="0" smtClean="0"/>
              <a:t>Further information</a:t>
            </a:r>
            <a:endParaRPr lang="en-GB" b="1" dirty="0"/>
          </a:p>
        </p:txBody>
      </p:sp>
      <p:sp>
        <p:nvSpPr>
          <p:cNvPr id="3" name="Content Placeholder 2"/>
          <p:cNvSpPr>
            <a:spLocks noGrp="1"/>
          </p:cNvSpPr>
          <p:nvPr>
            <p:ph idx="1"/>
          </p:nvPr>
        </p:nvSpPr>
        <p:spPr>
          <a:xfrm>
            <a:off x="28447" y="1484784"/>
            <a:ext cx="8928992" cy="4608512"/>
          </a:xfrm>
        </p:spPr>
        <p:txBody>
          <a:bodyPr/>
          <a:lstStyle/>
          <a:p>
            <a:r>
              <a:rPr lang="en-GB" dirty="0" smtClean="0"/>
              <a:t>Project website:</a:t>
            </a:r>
          </a:p>
          <a:p>
            <a:pPr marL="0" indent="0">
              <a:buNone/>
            </a:pPr>
            <a:r>
              <a:rPr lang="en-GB" dirty="0" smtClean="0">
                <a:hlinkClick r:id="rId2"/>
              </a:rPr>
              <a:t>http://www.birmingham.ac.uk/research/activity/education/projects/transitions-study.aspx</a:t>
            </a:r>
            <a:endParaRPr lang="en-GB" dirty="0" smtClean="0"/>
          </a:p>
          <a:p>
            <a:pPr marL="342900" lvl="1" indent="-342900">
              <a:buSzPct val="80000"/>
              <a:buFont typeface="Wingdings" pitchFamily="2" charset="2"/>
              <a:buChar char="o"/>
            </a:pPr>
            <a:r>
              <a:rPr lang="en-GB" dirty="0" smtClean="0"/>
              <a:t>VICTAR website:</a:t>
            </a:r>
          </a:p>
          <a:p>
            <a:pPr marL="0" lvl="1" indent="0">
              <a:buSzPct val="80000"/>
              <a:buNone/>
            </a:pPr>
            <a:r>
              <a:rPr lang="en-GB" dirty="0" smtClean="0">
                <a:hlinkClick r:id="rId3"/>
              </a:rPr>
              <a:t>http://www.birmingham.ac.uk/research/activity/education/victar/index.aspx</a:t>
            </a:r>
            <a:r>
              <a:rPr lang="en-GB" dirty="0" smtClean="0"/>
              <a:t> </a:t>
            </a:r>
          </a:p>
          <a:p>
            <a:r>
              <a:rPr lang="en-GB" dirty="0" smtClean="0"/>
              <a:t>RNIB website: </a:t>
            </a:r>
          </a:p>
          <a:p>
            <a:pPr>
              <a:buNone/>
            </a:pPr>
            <a:r>
              <a:rPr lang="en-GB" dirty="0" smtClean="0">
                <a:hlinkClick r:id="rId4"/>
              </a:rPr>
              <a:t>http://www.rnib.org.uk/knowledge-and-research-hub-research-reports/education-research</a:t>
            </a:r>
            <a:endParaRPr lang="en-GB" dirty="0" smtClean="0"/>
          </a:p>
          <a:p>
            <a:endParaRPr lang="en-GB" dirty="0" smtClean="0"/>
          </a:p>
          <a:p>
            <a:pPr marL="0" lvl="1" indent="0">
              <a:buSzPct val="80000"/>
              <a:buNone/>
            </a:pPr>
            <a:endParaRPr lang="en-GB" sz="3200" dirty="0"/>
          </a:p>
          <a:p>
            <a:pPr marL="0" lvl="1" indent="0">
              <a:buSzPct val="80000"/>
              <a:buNone/>
            </a:pPr>
            <a:endParaRPr lang="en-GB" sz="3200" dirty="0" smtClean="0"/>
          </a:p>
          <a:p>
            <a:pPr marL="0" lvl="1" indent="0">
              <a:buSzPct val="80000"/>
              <a:buNone/>
            </a:pPr>
            <a:endParaRPr lang="en-GB" sz="3200" dirty="0" smtClean="0"/>
          </a:p>
          <a:p>
            <a:pPr marL="0" lvl="1" indent="0">
              <a:buSzPct val="80000"/>
              <a:buNone/>
            </a:pPr>
            <a:endParaRPr lang="en-GB" sz="3200" dirty="0" smtClean="0"/>
          </a:p>
          <a:p>
            <a:pPr marL="0" indent="0">
              <a:buNone/>
            </a:pPr>
            <a:endParaRPr lang="en-GB" dirty="0"/>
          </a:p>
          <a:p>
            <a:pPr lvl="1"/>
            <a:endParaRPr lang="en-GB" dirty="0"/>
          </a:p>
          <a:p>
            <a:pPr lvl="1"/>
            <a:endParaRPr lang="en-GB" dirty="0"/>
          </a:p>
          <a:p>
            <a:endParaRPr lang="en-GB" dirty="0"/>
          </a:p>
          <a:p>
            <a:endParaRPr lang="en-GB" dirty="0"/>
          </a:p>
        </p:txBody>
      </p:sp>
    </p:spTree>
    <p:extLst>
      <p:ext uri="{BB962C8B-B14F-4D97-AF65-F5344CB8AC3E}">
        <p14:creationId xmlns:p14="http://schemas.microsoft.com/office/powerpoint/2010/main" val="212317901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Contacts:</a:t>
            </a:r>
            <a:endParaRPr lang="en-GB" b="1" dirty="0"/>
          </a:p>
        </p:txBody>
      </p:sp>
      <p:sp>
        <p:nvSpPr>
          <p:cNvPr id="3" name="Content Placeholder 2"/>
          <p:cNvSpPr>
            <a:spLocks noGrp="1"/>
          </p:cNvSpPr>
          <p:nvPr>
            <p:ph idx="1"/>
          </p:nvPr>
        </p:nvSpPr>
        <p:spPr/>
        <p:txBody>
          <a:bodyPr/>
          <a:lstStyle/>
          <a:p>
            <a:r>
              <a:rPr lang="en-GB" dirty="0" smtClean="0"/>
              <a:t>Rachel Hewett: </a:t>
            </a:r>
            <a:r>
              <a:rPr lang="en-GB" dirty="0" smtClean="0">
                <a:hlinkClick r:id="rId2"/>
              </a:rPr>
              <a:t>r.g.hewett@bham.ac.uk</a:t>
            </a:r>
            <a:r>
              <a:rPr lang="en-GB" dirty="0" smtClean="0"/>
              <a:t> </a:t>
            </a:r>
          </a:p>
          <a:p>
            <a:pPr>
              <a:buNone/>
            </a:pPr>
            <a:endParaRPr lang="en-GB" dirty="0" smtClean="0"/>
          </a:p>
          <a:p>
            <a:r>
              <a:rPr lang="en-GB" dirty="0" smtClean="0"/>
              <a:t>Sue Keil: </a:t>
            </a:r>
            <a:r>
              <a:rPr lang="en-GB" dirty="0" smtClean="0">
                <a:hlinkClick r:id="rId3"/>
              </a:rPr>
              <a:t>sue.keil@rnib.org.uk</a:t>
            </a:r>
            <a:endParaRPr lang="en-GB" dirty="0" smtClean="0"/>
          </a:p>
          <a:p>
            <a:endParaRPr lang="en-GB"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Acknowledgements</a:t>
            </a:r>
            <a:endParaRPr lang="en-GB" dirty="0"/>
          </a:p>
        </p:txBody>
      </p:sp>
      <p:sp>
        <p:nvSpPr>
          <p:cNvPr id="3" name="Content Placeholder 2"/>
          <p:cNvSpPr>
            <a:spLocks noGrp="1"/>
          </p:cNvSpPr>
          <p:nvPr>
            <p:ph idx="1"/>
          </p:nvPr>
        </p:nvSpPr>
        <p:spPr/>
        <p:txBody>
          <a:bodyPr/>
          <a:lstStyle/>
          <a:p>
            <a:r>
              <a:rPr lang="en-GB" dirty="0" smtClean="0"/>
              <a:t>Project team</a:t>
            </a:r>
          </a:p>
          <a:p>
            <a:pPr lvl="1"/>
            <a:r>
              <a:rPr lang="en-GB" dirty="0" smtClean="0"/>
              <a:t>Graeme Douglas, PI</a:t>
            </a:r>
          </a:p>
          <a:p>
            <a:pPr marL="457200" lvl="1" indent="0">
              <a:buNone/>
            </a:pPr>
            <a:endParaRPr lang="en-GB" dirty="0"/>
          </a:p>
          <a:p>
            <a:r>
              <a:rPr lang="en-GB" dirty="0" smtClean="0"/>
              <a:t>Funders</a:t>
            </a:r>
            <a:endParaRPr lang="en-GB" dirty="0"/>
          </a:p>
          <a:p>
            <a:pPr lvl="1"/>
            <a:r>
              <a:rPr lang="en-GB" dirty="0" smtClean="0"/>
              <a:t>Royal National Institute of Blind People</a:t>
            </a:r>
            <a:endParaRPr lang="en-GB" dirty="0"/>
          </a:p>
          <a:p>
            <a:pPr lvl="1"/>
            <a:r>
              <a:rPr lang="en-GB" dirty="0" smtClean="0"/>
              <a:t>Nuffield Foundation</a:t>
            </a:r>
            <a:endParaRPr lang="en-GB" dirty="0"/>
          </a:p>
          <a:p>
            <a:pPr lvl="1"/>
            <a:endParaRPr lang="en-GB" dirty="0" smtClean="0"/>
          </a:p>
        </p:txBody>
      </p:sp>
    </p:spTree>
    <p:extLst>
      <p:ext uri="{BB962C8B-B14F-4D97-AF65-F5344CB8AC3E}">
        <p14:creationId xmlns:p14="http://schemas.microsoft.com/office/powerpoint/2010/main" val="2248865485"/>
      </p:ext>
    </p:extLst>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1">
      <a:dk1>
        <a:srgbClr val="000000"/>
      </a:dk1>
      <a:lt1>
        <a:srgbClr val="FFFFFF"/>
      </a:lt1>
      <a:dk2>
        <a:srgbClr val="000000"/>
      </a:dk2>
      <a:lt2>
        <a:srgbClr val="808080"/>
      </a:lt2>
      <a:accent1>
        <a:srgbClr val="00FFFF"/>
      </a:accent1>
      <a:accent2>
        <a:srgbClr val="3333CC"/>
      </a:accent2>
      <a:accent3>
        <a:srgbClr val="FFFFFF"/>
      </a:accent3>
      <a:accent4>
        <a:srgbClr val="000000"/>
      </a:accent4>
      <a:accent5>
        <a:srgbClr val="AAFFFF"/>
      </a:accent5>
      <a:accent6>
        <a:srgbClr val="2D2DB9"/>
      </a:accent6>
      <a:hlink>
        <a:srgbClr val="000099"/>
      </a:hlink>
      <a:folHlink>
        <a:srgbClr val="000099"/>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Default Design 8">
        <a:dk1>
          <a:srgbClr val="CCFF66"/>
        </a:dk1>
        <a:lt1>
          <a:srgbClr val="FFFFFF"/>
        </a:lt1>
        <a:dk2>
          <a:srgbClr val="CCFF33"/>
        </a:dk2>
        <a:lt2>
          <a:srgbClr val="5F5F5F"/>
        </a:lt2>
        <a:accent1>
          <a:srgbClr val="B2B2B2"/>
        </a:accent1>
        <a:accent2>
          <a:srgbClr val="0000CC"/>
        </a:accent2>
        <a:accent3>
          <a:srgbClr val="FFFFFF"/>
        </a:accent3>
        <a:accent4>
          <a:srgbClr val="AEDA56"/>
        </a:accent4>
        <a:accent5>
          <a:srgbClr val="D5D5D5"/>
        </a:accent5>
        <a:accent6>
          <a:srgbClr val="0000B9"/>
        </a:accent6>
        <a:hlink>
          <a:srgbClr val="6699FF"/>
        </a:hlink>
        <a:folHlink>
          <a:srgbClr val="D60093"/>
        </a:folHlink>
      </a:clrScheme>
      <a:clrMap bg1="lt1" tx1="dk1" bg2="lt2" tx2="dk2" accent1="accent1" accent2="accent2" accent3="accent3" accent4="accent4" accent5="accent5" accent6="accent6" hlink="hlink" folHlink="folHlink"/>
    </a:extraClrScheme>
    <a:extraClrScheme>
      <a:clrScheme name="Default Design 9">
        <a:dk1>
          <a:srgbClr val="000000"/>
        </a:dk1>
        <a:lt1>
          <a:srgbClr val="FFFFFF"/>
        </a:lt1>
        <a:dk2>
          <a:srgbClr val="000000"/>
        </a:dk2>
        <a:lt2>
          <a:srgbClr val="808080"/>
        </a:lt2>
        <a:accent1>
          <a:srgbClr val="00FFFF"/>
        </a:accent1>
        <a:accent2>
          <a:srgbClr val="3333CC"/>
        </a:accent2>
        <a:accent3>
          <a:srgbClr val="FFFFFF"/>
        </a:accent3>
        <a:accent4>
          <a:srgbClr val="000000"/>
        </a:accent4>
        <a:accent5>
          <a:srgbClr val="AAFFFF"/>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Default Design 8">
        <a:dk1>
          <a:srgbClr val="CCFF66"/>
        </a:dk1>
        <a:lt1>
          <a:srgbClr val="FFFFFF"/>
        </a:lt1>
        <a:dk2>
          <a:srgbClr val="CCFF33"/>
        </a:dk2>
        <a:lt2>
          <a:srgbClr val="5F5F5F"/>
        </a:lt2>
        <a:accent1>
          <a:srgbClr val="B2B2B2"/>
        </a:accent1>
        <a:accent2>
          <a:srgbClr val="0000CC"/>
        </a:accent2>
        <a:accent3>
          <a:srgbClr val="FFFFFF"/>
        </a:accent3>
        <a:accent4>
          <a:srgbClr val="AEDA56"/>
        </a:accent4>
        <a:accent5>
          <a:srgbClr val="D5D5D5"/>
        </a:accent5>
        <a:accent6>
          <a:srgbClr val="0000B9"/>
        </a:accent6>
        <a:hlink>
          <a:srgbClr val="6699FF"/>
        </a:hlink>
        <a:folHlink>
          <a:srgbClr val="D60093"/>
        </a:folHlink>
      </a:clrScheme>
      <a:clrMap bg1="lt1" tx1="dk1" bg2="lt2" tx2="dk2" accent1="accent1" accent2="accent2" accent3="accent3" accent4="accent4" accent5="accent5" accent6="accent6" hlink="hlink" folHlink="folHlink"/>
    </a:extraClrScheme>
    <a:extraClrScheme>
      <a:clrScheme name="Default Design 9">
        <a:dk1>
          <a:srgbClr val="000000"/>
        </a:dk1>
        <a:lt1>
          <a:srgbClr val="FFFFFF"/>
        </a:lt1>
        <a:dk2>
          <a:srgbClr val="000000"/>
        </a:dk2>
        <a:lt2>
          <a:srgbClr val="808080"/>
        </a:lt2>
        <a:accent1>
          <a:srgbClr val="00FFFF"/>
        </a:accent1>
        <a:accent2>
          <a:srgbClr val="3333CC"/>
        </a:accent2>
        <a:accent3>
          <a:srgbClr val="FFFFFF"/>
        </a:accent3>
        <a:accent4>
          <a:srgbClr val="000000"/>
        </a:accent4>
        <a:accent5>
          <a:srgbClr val="AAFFFF"/>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10">
        <a:dk1>
          <a:srgbClr val="000000"/>
        </a:dk1>
        <a:lt1>
          <a:srgbClr val="FFFFFF"/>
        </a:lt1>
        <a:dk2>
          <a:srgbClr val="000000"/>
        </a:dk2>
        <a:lt2>
          <a:srgbClr val="808080"/>
        </a:lt2>
        <a:accent1>
          <a:srgbClr val="00FFFF"/>
        </a:accent1>
        <a:accent2>
          <a:srgbClr val="3333CC"/>
        </a:accent2>
        <a:accent3>
          <a:srgbClr val="FFFFFF"/>
        </a:accent3>
        <a:accent4>
          <a:srgbClr val="000000"/>
        </a:accent4>
        <a:accent5>
          <a:srgbClr val="AAFFFF"/>
        </a:accent5>
        <a:accent6>
          <a:srgbClr val="2D2DB9"/>
        </a:accent6>
        <a:hlink>
          <a:srgbClr val="000099"/>
        </a:hlink>
        <a:folHlink>
          <a:srgbClr val="B2B2B2"/>
        </a:folHlink>
      </a:clrScheme>
      <a:clrMap bg1="lt1" tx1="dk1" bg2="lt2" tx2="dk2" accent1="accent1" accent2="accent2" accent3="accent3" accent4="accent4" accent5="accent5" accent6="accent6" hlink="hlink" folHlink="folHlink"/>
    </a:extraClrScheme>
    <a:extraClrScheme>
      <a:clrScheme name="Default Design 11">
        <a:dk1>
          <a:srgbClr val="000000"/>
        </a:dk1>
        <a:lt1>
          <a:srgbClr val="FFFFFF"/>
        </a:lt1>
        <a:dk2>
          <a:srgbClr val="000000"/>
        </a:dk2>
        <a:lt2>
          <a:srgbClr val="808080"/>
        </a:lt2>
        <a:accent1>
          <a:srgbClr val="00FFFF"/>
        </a:accent1>
        <a:accent2>
          <a:srgbClr val="3333CC"/>
        </a:accent2>
        <a:accent3>
          <a:srgbClr val="FFFFFF"/>
        </a:accent3>
        <a:accent4>
          <a:srgbClr val="000000"/>
        </a:accent4>
        <a:accent5>
          <a:srgbClr val="AAFFFF"/>
        </a:accent5>
        <a:accent6>
          <a:srgbClr val="2D2DB9"/>
        </a:accent6>
        <a:hlink>
          <a:srgbClr val="000099"/>
        </a:hlink>
        <a:folHlink>
          <a:srgbClr val="0000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Default Design 9">
    <a:dk1>
      <a:srgbClr val="000000"/>
    </a:dk1>
    <a:lt1>
      <a:srgbClr val="FFFFFF"/>
    </a:lt1>
    <a:dk2>
      <a:srgbClr val="000000"/>
    </a:dk2>
    <a:lt2>
      <a:srgbClr val="808080"/>
    </a:lt2>
    <a:accent1>
      <a:srgbClr val="00FFFF"/>
    </a:accent1>
    <a:accent2>
      <a:srgbClr val="3333CC"/>
    </a:accent2>
    <a:accent3>
      <a:srgbClr val="FFFFFF"/>
    </a:accent3>
    <a:accent4>
      <a:srgbClr val="000000"/>
    </a:accent4>
    <a:accent5>
      <a:srgbClr val="AAFFFF"/>
    </a:accent5>
    <a:accent6>
      <a:srgbClr val="2D2DB9"/>
    </a:accent6>
    <a:hlink>
      <a:srgbClr val="CCCCFF"/>
    </a:hlink>
    <a:folHlink>
      <a:srgbClr val="B2B2B2"/>
    </a:folHlink>
  </a:clrScheme>
</a:themeOverride>
</file>

<file path=docProps/app.xml><?xml version="1.0" encoding="utf-8"?>
<Properties xmlns="http://schemas.openxmlformats.org/officeDocument/2006/extended-properties" xmlns:vt="http://schemas.openxmlformats.org/officeDocument/2006/docPropsVTypes">
  <Template/>
  <TotalTime>32781</TotalTime>
  <Words>1382</Words>
  <Application>Microsoft Office PowerPoint</Application>
  <PresentationFormat>On-screen Show (4:3)</PresentationFormat>
  <Paragraphs>202</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Default Design</vt:lpstr>
      <vt:lpstr>Transitions for students with vision impairment</vt:lpstr>
      <vt:lpstr>Background to the project</vt:lpstr>
      <vt:lpstr>Background to the project</vt:lpstr>
      <vt:lpstr>Longitudinal Study</vt:lpstr>
      <vt:lpstr>Participants</vt:lpstr>
      <vt:lpstr>Participants</vt:lpstr>
      <vt:lpstr>Where are our participants now? (Autumn 2014) </vt:lpstr>
      <vt:lpstr>Preparation for transition from school: key themes</vt:lpstr>
      <vt:lpstr>Independent learning: accessing information – Low vision aids</vt:lpstr>
      <vt:lpstr>Independent learning: accessing information – Low vision aids</vt:lpstr>
      <vt:lpstr>Independent learning: accessing information</vt:lpstr>
      <vt:lpstr>Independent learning: accessing information - technology</vt:lpstr>
      <vt:lpstr>Independent learning: accessing information</vt:lpstr>
      <vt:lpstr>Independent living: mobility skills</vt:lpstr>
      <vt:lpstr>Information needs </vt:lpstr>
      <vt:lpstr>Information needs: Disabled Students Allowance </vt:lpstr>
      <vt:lpstr>Churning, NEETS: vulnerability factors </vt:lpstr>
      <vt:lpstr>Next steps: developing resources</vt:lpstr>
      <vt:lpstr>Next steps: tracking the YP into employment</vt:lpstr>
      <vt:lpstr>Further information</vt:lpstr>
      <vt:lpstr>Contacts:</vt:lpstr>
      <vt:lpstr>Acknowledgements</vt:lpstr>
    </vt:vector>
  </TitlesOfParts>
  <Company>The University of Birmingham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Independent Learning</dc:title>
  <dc:creator>Graeme Douglas</dc:creator>
  <dc:description>Reflection: developing skills for independent learning – implications for transition 
Summing up presentation for RNIB conference in Independent Learning (14-11-13)</dc:description>
  <cp:lastModifiedBy>Windows User</cp:lastModifiedBy>
  <cp:revision>543</cp:revision>
  <cp:lastPrinted>2014-09-23T11:21:06Z</cp:lastPrinted>
  <dcterms:created xsi:type="dcterms:W3CDTF">2009-03-28T08:58:18Z</dcterms:created>
  <dcterms:modified xsi:type="dcterms:W3CDTF">2015-01-29T14:35:42Z</dcterms:modified>
</cp:coreProperties>
</file>