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media/image2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9144000" cy="6858000"/>
  <p:notesSz cx="6858000" cy="9144000"/>
  <p:defaultTextStyle>
    <a:lvl1pPr>
      <a:defRPr>
        <a:latin typeface="Calibri"/>
        <a:ea typeface="Calibri"/>
        <a:cs typeface="Calibri"/>
        <a:sym typeface="Calibri"/>
      </a:defRPr>
    </a:lvl1pPr>
    <a:lvl2pPr indent="457200">
      <a:defRPr>
        <a:latin typeface="Calibri"/>
        <a:ea typeface="Calibri"/>
        <a:cs typeface="Calibri"/>
        <a:sym typeface="Calibri"/>
      </a:defRPr>
    </a:lvl2pPr>
    <a:lvl3pPr indent="914400">
      <a:defRPr>
        <a:latin typeface="Calibri"/>
        <a:ea typeface="Calibri"/>
        <a:cs typeface="Calibri"/>
        <a:sym typeface="Calibri"/>
      </a:defRPr>
    </a:lvl3pPr>
    <a:lvl4pPr indent="1371600">
      <a:defRPr>
        <a:latin typeface="Calibri"/>
        <a:ea typeface="Calibri"/>
        <a:cs typeface="Calibri"/>
        <a:sym typeface="Calibri"/>
      </a:defRPr>
    </a:lvl4pPr>
    <a:lvl5pPr indent="1828800">
      <a:defRPr>
        <a:latin typeface="Calibri"/>
        <a:ea typeface="Calibri"/>
        <a:cs typeface="Calibri"/>
        <a:sym typeface="Calibri"/>
      </a:defRPr>
    </a:lvl5pPr>
    <a:lvl6pPr>
      <a:defRPr>
        <a:latin typeface="Calibri"/>
        <a:ea typeface="Calibri"/>
        <a:cs typeface="Calibri"/>
        <a:sym typeface="Calibri"/>
      </a:defRPr>
    </a:lvl6pPr>
    <a:lvl7pPr>
      <a:defRPr>
        <a:latin typeface="Calibri"/>
        <a:ea typeface="Calibri"/>
        <a:cs typeface="Calibri"/>
        <a:sym typeface="Calibri"/>
      </a:defRPr>
    </a:lvl7pPr>
    <a:lvl8pPr>
      <a:defRPr>
        <a:latin typeface="Calibri"/>
        <a:ea typeface="Calibri"/>
        <a:cs typeface="Calibri"/>
        <a:sym typeface="Calibri"/>
      </a:defRPr>
    </a:lvl8pPr>
    <a:lvl9pPr>
      <a:defRPr>
        <a:latin typeface="Calibri"/>
        <a:ea typeface="Calibri"/>
        <a:cs typeface="Calibri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7F3F4"/>
          </a:solidFill>
        </a:fill>
      </a:tcStyle>
    </a:wholeTbl>
    <a:band2H>
      <a:tcTxStyle b="def" i="def"/>
      <a:tcStyle>
        <a:tcBdr/>
        <a:fill>
          <a:solidFill>
            <a:srgbClr val="F3F9FA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CCCDA"/>
          </a:solidFill>
        </a:fill>
      </a:tcStyle>
    </a:wholeTbl>
    <a:band2H>
      <a:tcTxStyle b="def" i="def"/>
      <a:tcStyle>
        <a:tcBdr/>
        <a:fill>
          <a:solidFill>
            <a:srgbClr val="E7E7ED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BE0E3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BE0E3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  <p:sp>
        <p:nvSpPr>
          <p:cNvPr id="10" name="Shape 10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1pPr>
    <a:lvl2pPr indent="228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2pPr>
    <a:lvl3pPr indent="457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3pPr>
    <a:lvl4pPr indent="685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4pPr>
    <a:lvl5pPr indent="9144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5pPr>
    <a:lvl6pPr indent="11430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6pPr>
    <a:lvl7pPr indent="1371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7pPr>
    <a:lvl8pPr indent="1600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8pPr>
    <a:lvl9pPr indent="1828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7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b="0" sz="1800"/>
            </a:pPr>
            <a:r>
              <a:rPr b="1" sz="4400"/>
              <a:t>Title Text</a:t>
            </a:r>
          </a:p>
        </p:txBody>
      </p:sp>
      <p:sp>
        <p:nvSpPr>
          <p:cNvPr id="8" name="Shape 8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  <a:endParaRPr sz="3200"/>
          </a:p>
          <a:p>
            <a:pPr lvl="1">
              <a:defRPr sz="1800"/>
            </a:pPr>
            <a:r>
              <a:rPr sz="3200"/>
              <a:t>Body Level Two</a:t>
            </a:r>
            <a:endParaRPr sz="3200"/>
          </a:p>
          <a:p>
            <a:pPr lvl="2">
              <a:defRPr sz="1800"/>
            </a:pPr>
            <a:r>
              <a:rPr sz="3200"/>
              <a:t>Body Level Three</a:t>
            </a:r>
            <a:endParaRPr sz="3200"/>
          </a:p>
          <a:p>
            <a:pPr lvl="3">
              <a:defRPr sz="1800"/>
            </a:pPr>
            <a:r>
              <a:rPr sz="3200"/>
              <a:t>Body Level Four</a:t>
            </a:r>
            <a:endParaRPr sz="3200"/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</p:spTree>
  </p:cSld>
  <p:clrMapOvr>
    <a:masterClrMapping/>
  </p:clrMapOvr>
  <p:transition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>
            <p:ph type="title"/>
          </p:nvPr>
        </p:nvSpPr>
        <p:spPr>
          <a:xfrm>
            <a:off x="685800" y="1844675"/>
            <a:ext cx="7772400" cy="20415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 lvl="0">
              <a:defRPr b="0" sz="1800"/>
            </a:pPr>
            <a:r>
              <a:rPr b="1" sz="4400"/>
              <a:t>Title Text</a:t>
            </a:r>
          </a:p>
        </p:txBody>
      </p:sp>
      <p:sp>
        <p:nvSpPr>
          <p:cNvPr id="3" name="Shape 3"/>
          <p:cNvSpPr/>
          <p:nvPr>
            <p:ph type="body" idx="1"/>
          </p:nvPr>
        </p:nvSpPr>
        <p:spPr>
          <a:xfrm>
            <a:off x="622300" y="3340100"/>
            <a:ext cx="6400800" cy="2971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/>
          <a:p>
            <a:pPr lvl="0">
              <a:defRPr sz="1800"/>
            </a:pPr>
            <a:r>
              <a:rPr sz="3200"/>
              <a:t>Body Level One</a:t>
            </a:r>
            <a:endParaRPr sz="3200"/>
          </a:p>
          <a:p>
            <a:pPr lvl="1">
              <a:defRPr sz="1800"/>
            </a:pPr>
            <a:r>
              <a:rPr sz="3200"/>
              <a:t>Body Level Two</a:t>
            </a:r>
            <a:endParaRPr sz="3200"/>
          </a:p>
          <a:p>
            <a:pPr lvl="2">
              <a:defRPr sz="1800"/>
            </a:pPr>
            <a:r>
              <a:rPr sz="3200"/>
              <a:t>Body Level Three</a:t>
            </a:r>
            <a:endParaRPr sz="3200"/>
          </a:p>
          <a:p>
            <a:pPr lvl="3">
              <a:defRPr sz="1800"/>
            </a:pPr>
            <a:r>
              <a:rPr sz="3200"/>
              <a:t>Body Level Four</a:t>
            </a:r>
            <a:endParaRPr sz="3200"/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pic>
        <p:nvPicPr>
          <p:cNvPr id="4" name="NATSIP-LOGO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79612" y="404812"/>
            <a:ext cx="5184776" cy="1585913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Shape 5"/>
          <p:cNvSpPr/>
          <p:nvPr/>
        </p:nvSpPr>
        <p:spPr>
          <a:xfrm>
            <a:off x="-7938" y="6157912"/>
            <a:ext cx="9161463" cy="7143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8784"/>
                </a:moveTo>
                <a:lnTo>
                  <a:pt x="0" y="21216"/>
                </a:lnTo>
                <a:lnTo>
                  <a:pt x="21600" y="21600"/>
                </a:lnTo>
                <a:lnTo>
                  <a:pt x="21589" y="0"/>
                </a:lnTo>
                <a:lnTo>
                  <a:pt x="0" y="8784"/>
                </a:lnTo>
                <a:close/>
              </a:path>
            </a:pathLst>
          </a:custGeom>
          <a:solidFill>
            <a:srgbClr val="ED1B2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defRPr>
                <a:latin typeface="Arial"/>
                <a:ea typeface="Arial"/>
                <a:cs typeface="Arial"/>
                <a:sym typeface="Arial"/>
              </a:defRPr>
            </a:p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</p:sldLayoutIdLst>
  <p:transition spd="med" advClick="1"/>
  <p:txStyles>
    <p:titleStyle>
      <a:lvl1pPr algn="ctr">
        <a:defRPr b="1" sz="4400">
          <a:latin typeface="Calibri"/>
          <a:ea typeface="Calibri"/>
          <a:cs typeface="Calibri"/>
          <a:sym typeface="Calibri"/>
        </a:defRPr>
      </a:lvl1pPr>
      <a:lvl2pPr algn="ctr">
        <a:defRPr b="1" sz="4400">
          <a:latin typeface="Calibri"/>
          <a:ea typeface="Calibri"/>
          <a:cs typeface="Calibri"/>
          <a:sym typeface="Calibri"/>
        </a:defRPr>
      </a:lvl2pPr>
      <a:lvl3pPr algn="ctr">
        <a:defRPr b="1" sz="4400">
          <a:latin typeface="Calibri"/>
          <a:ea typeface="Calibri"/>
          <a:cs typeface="Calibri"/>
          <a:sym typeface="Calibri"/>
        </a:defRPr>
      </a:lvl3pPr>
      <a:lvl4pPr algn="ctr">
        <a:defRPr b="1" sz="4400">
          <a:latin typeface="Calibri"/>
          <a:ea typeface="Calibri"/>
          <a:cs typeface="Calibri"/>
          <a:sym typeface="Calibri"/>
        </a:defRPr>
      </a:lvl4pPr>
      <a:lvl5pPr algn="ctr">
        <a:defRPr b="1" sz="4400">
          <a:latin typeface="Calibri"/>
          <a:ea typeface="Calibri"/>
          <a:cs typeface="Calibri"/>
          <a:sym typeface="Calibri"/>
        </a:defRPr>
      </a:lvl5pPr>
      <a:lvl6pPr indent="457200" algn="ctr">
        <a:defRPr b="1" sz="4400">
          <a:latin typeface="Calibri"/>
          <a:ea typeface="Calibri"/>
          <a:cs typeface="Calibri"/>
          <a:sym typeface="Calibri"/>
        </a:defRPr>
      </a:lvl6pPr>
      <a:lvl7pPr indent="914400" algn="ctr">
        <a:defRPr b="1" sz="4400">
          <a:latin typeface="Calibri"/>
          <a:ea typeface="Calibri"/>
          <a:cs typeface="Calibri"/>
          <a:sym typeface="Calibri"/>
        </a:defRPr>
      </a:lvl7pPr>
      <a:lvl8pPr indent="1371600" algn="ctr">
        <a:defRPr b="1" sz="4400">
          <a:latin typeface="Calibri"/>
          <a:ea typeface="Calibri"/>
          <a:cs typeface="Calibri"/>
          <a:sym typeface="Calibri"/>
        </a:defRPr>
      </a:lvl8pPr>
      <a:lvl9pPr indent="1828800" algn="ctr">
        <a:defRPr b="1" sz="4400">
          <a:latin typeface="Calibri"/>
          <a:ea typeface="Calibri"/>
          <a:cs typeface="Calibri"/>
          <a:sym typeface="Calibri"/>
        </a:defRPr>
      </a:lvl9pPr>
    </p:titleStyle>
    <p:bodyStyle>
      <a:lvl1pPr algn="ctr">
        <a:spcBef>
          <a:spcPts val="700"/>
        </a:spcBef>
        <a:defRPr sz="3200">
          <a:latin typeface="Calibri"/>
          <a:ea typeface="Calibri"/>
          <a:cs typeface="Calibri"/>
          <a:sym typeface="Calibri"/>
        </a:defRPr>
      </a:lvl1pPr>
      <a:lvl2pPr indent="457200" algn="ctr">
        <a:spcBef>
          <a:spcPts val="700"/>
        </a:spcBef>
        <a:defRPr sz="3200">
          <a:latin typeface="Calibri"/>
          <a:ea typeface="Calibri"/>
          <a:cs typeface="Calibri"/>
          <a:sym typeface="Calibri"/>
        </a:defRPr>
      </a:lvl2pPr>
      <a:lvl3pPr indent="914400" algn="ctr">
        <a:spcBef>
          <a:spcPts val="700"/>
        </a:spcBef>
        <a:defRPr sz="3200">
          <a:latin typeface="Calibri"/>
          <a:ea typeface="Calibri"/>
          <a:cs typeface="Calibri"/>
          <a:sym typeface="Calibri"/>
        </a:defRPr>
      </a:lvl3pPr>
      <a:lvl4pPr indent="1371600" algn="ctr">
        <a:spcBef>
          <a:spcPts val="700"/>
        </a:spcBef>
        <a:defRPr sz="3200">
          <a:latin typeface="Calibri"/>
          <a:ea typeface="Calibri"/>
          <a:cs typeface="Calibri"/>
          <a:sym typeface="Calibri"/>
        </a:defRPr>
      </a:lvl4pPr>
      <a:lvl5pPr indent="1828800" algn="ctr">
        <a:spcBef>
          <a:spcPts val="700"/>
        </a:spcBef>
        <a:defRPr sz="3200">
          <a:latin typeface="Calibri"/>
          <a:ea typeface="Calibri"/>
          <a:cs typeface="Calibri"/>
          <a:sym typeface="Calibri"/>
        </a:defRPr>
      </a:lvl5pPr>
      <a:lvl6pPr indent="2286000" algn="ctr">
        <a:spcBef>
          <a:spcPts val="700"/>
        </a:spcBef>
        <a:defRPr sz="3200">
          <a:latin typeface="Calibri"/>
          <a:ea typeface="Calibri"/>
          <a:cs typeface="Calibri"/>
          <a:sym typeface="Calibri"/>
        </a:defRPr>
      </a:lvl6pPr>
      <a:lvl7pPr indent="2743200" algn="ctr">
        <a:spcBef>
          <a:spcPts val="700"/>
        </a:spcBef>
        <a:defRPr sz="3200">
          <a:latin typeface="Calibri"/>
          <a:ea typeface="Calibri"/>
          <a:cs typeface="Calibri"/>
          <a:sym typeface="Calibri"/>
        </a:defRPr>
      </a:lvl7pPr>
      <a:lvl8pPr indent="3200400" algn="ctr">
        <a:spcBef>
          <a:spcPts val="700"/>
        </a:spcBef>
        <a:defRPr sz="3200">
          <a:latin typeface="Calibri"/>
          <a:ea typeface="Calibri"/>
          <a:cs typeface="Calibri"/>
          <a:sym typeface="Calibri"/>
        </a:defRPr>
      </a:lvl8pPr>
      <a:lvl9pPr indent="3657600" algn="ctr">
        <a:spcBef>
          <a:spcPts val="700"/>
        </a:spcBef>
        <a:defRPr sz="3200">
          <a:latin typeface="Calibri"/>
          <a:ea typeface="Calibri"/>
          <a:cs typeface="Calibri"/>
          <a:sym typeface="Calibri"/>
        </a:defRPr>
      </a:lvl9pPr>
    </p:bodyStyle>
    <p:otherStyle>
      <a:lvl1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1pPr>
      <a:lvl2pPr indent="457200"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2pPr>
      <a:lvl3pPr indent="914400"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3pPr>
      <a:lvl4pPr indent="1371600"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4pPr>
      <a:lvl5pPr indent="1828800"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5pPr>
      <a:lvl6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6pPr>
      <a:lvl7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7pPr>
      <a:lvl8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8pPr>
      <a:lvl9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natsip.org.uk/index.php/doc-library-login/cat_view/54-natsip-documents/168-quality-improvement-for-services" TargetMode="External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Relationship Id="rId3" Type="http://schemas.openxmlformats.org/officeDocument/2006/relationships/image" Target="../media/image2.tif"/><Relationship Id="rId4" Type="http://schemas.openxmlformats.org/officeDocument/2006/relationships/image" Target="../media/image3.tif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/>
          <p:nvPr>
            <p:ph type="title"/>
          </p:nvPr>
        </p:nvSpPr>
        <p:spPr>
          <a:xfrm>
            <a:off x="685800" y="2791856"/>
            <a:ext cx="7772400" cy="1470026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0">
              <a:defRPr b="0" sz="1800"/>
            </a:pPr>
            <a:r>
              <a:rPr b="1" sz="4400"/>
              <a:t>Quality Improvement Support Pack</a:t>
            </a:r>
          </a:p>
        </p:txBody>
      </p:sp>
    </p:spTree>
  </p:cSld>
  <p:clrMapOvr>
    <a:masterClrMapping/>
  </p:clrMapOvr>
  <p:transition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/>
          <p:nvPr>
            <p:ph type="body" idx="1"/>
          </p:nvPr>
        </p:nvSpPr>
        <p:spPr>
          <a:xfrm>
            <a:off x="1371600" y="2845223"/>
            <a:ext cx="6400801" cy="2971801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endParaRPr sz="4300"/>
          </a:p>
          <a:p>
            <a:pPr lvl="0">
              <a:defRPr sz="1800"/>
            </a:pPr>
            <a:r>
              <a:rPr sz="4300"/>
              <a:t>vipashyana and shamatha</a:t>
            </a:r>
            <a:endParaRPr sz="4300"/>
          </a:p>
        </p:txBody>
      </p:sp>
    </p:spTree>
  </p:cSld>
  <p:clrMapOvr>
    <a:masterClrMapping/>
  </p:clrMapOvr>
  <p:transition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/>
          <p:nvPr>
            <p:ph type="body" idx="1"/>
          </p:nvPr>
        </p:nvSpPr>
        <p:spPr>
          <a:xfrm>
            <a:off x="1704802" y="6820369"/>
            <a:ext cx="6400801" cy="2971801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  <p:pic>
        <p:nvPicPr>
          <p:cNvPr id="17" name="photo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</a:p>
        </p:txBody>
      </p:sp>
      <p:sp>
        <p:nvSpPr>
          <p:cNvPr id="20" name="Shape 20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</a:p>
        </p:txBody>
      </p:sp>
      <p:pic>
        <p:nvPicPr>
          <p:cNvPr id="21" name="photo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723467" y="1983878"/>
            <a:ext cx="3224276" cy="429903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23"/>
          <p:cNvSpPr/>
          <p:nvPr>
            <p:ph type="title"/>
          </p:nvPr>
        </p:nvSpPr>
        <p:spPr>
          <a:xfrm>
            <a:off x="685800" y="2497137"/>
            <a:ext cx="7772400" cy="3154363"/>
          </a:xfrm>
          <a:prstGeom prst="rect">
            <a:avLst/>
          </a:prstGeom>
        </p:spPr>
        <p:txBody>
          <a:bodyPr/>
          <a:lstStyle>
            <a:lvl1pPr>
              <a:defRPr u="sng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hlinkClick r:id="rId2" invalidUrl="" action="" tgtFrame="" tooltip="" history="1" highlightClick="0" endSnd="0"/>
              </a:defRPr>
            </a:lvl1pPr>
          </a:lstStyle>
          <a:p>
            <a:pPr lvl="0">
              <a:defRPr b="0" sz="1800" u="none">
                <a:solidFill>
                  <a:srgbClr val="000000"/>
                </a:solidFill>
                <a:uFillTx/>
              </a:defRPr>
            </a:pPr>
            <a:r>
              <a:rPr b="1" sz="4400" u="sng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hlinkClick r:id="rId2" invalidUrl="" action="" tgtFrame="" tooltip="" history="1" highlightClick="0" endSnd="0"/>
              </a:rPr>
              <a:t>http://www.natsip.org.uk/index.php/doc-library-login/cat_view/54-natsip-documents/168-quality-improvement-for-services</a:t>
            </a:r>
            <a:endParaRPr b="1" sz="2900"/>
          </a:p>
        </p:txBody>
      </p:sp>
      <p:sp>
        <p:nvSpPr>
          <p:cNvPr id="24" name="Shape 24"/>
          <p:cNvSpPr/>
          <p:nvPr>
            <p:ph type="body" idx="1"/>
          </p:nvPr>
        </p:nvSpPr>
        <p:spPr>
          <a:xfrm>
            <a:off x="1371600" y="5272087"/>
            <a:ext cx="6400800" cy="1585913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</p:spTree>
  </p:cSld>
  <p:clrMapOvr>
    <a:masterClrMapping/>
  </p:clrMapOvr>
  <p:transition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/>
          <p:nvPr>
            <p:ph type="title"/>
          </p:nvPr>
        </p:nvSpPr>
        <p:spPr>
          <a:xfrm>
            <a:off x="685800" y="2083739"/>
            <a:ext cx="7772400" cy="3981159"/>
          </a:xfrm>
          <a:prstGeom prst="rect">
            <a:avLst/>
          </a:prstGeom>
        </p:spPr>
        <p:txBody>
          <a:bodyPr/>
          <a:lstStyle>
            <a:lvl1pPr>
              <a:defRPr sz="9300"/>
            </a:lvl1pPr>
          </a:lstStyle>
          <a:p>
            <a:pPr lvl="0">
              <a:defRPr b="0" sz="1800"/>
            </a:pPr>
            <a:r>
              <a:rPr b="1" sz="9300"/>
              <a:t>HugeThanks</a:t>
            </a:r>
          </a:p>
        </p:txBody>
      </p:sp>
      <p:sp>
        <p:nvSpPr>
          <p:cNvPr id="27" name="Shape 27"/>
          <p:cNvSpPr/>
          <p:nvPr>
            <p:ph type="body" idx="1"/>
          </p:nvPr>
        </p:nvSpPr>
        <p:spPr>
          <a:xfrm>
            <a:off x="1587500" y="6210300"/>
            <a:ext cx="6400800" cy="29718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</p:spTree>
  </p:cSld>
  <p:clrMapOvr>
    <a:masterClrMapping/>
  </p:clrMapOvr>
  <p:transition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>
            <p:ph type="title"/>
          </p:nvPr>
        </p:nvSpPr>
        <p:spPr>
          <a:xfrm>
            <a:off x="685800" y="941228"/>
            <a:ext cx="7772400" cy="2944972"/>
          </a:xfrm>
          <a:prstGeom prst="rect">
            <a:avLst/>
          </a:prstGeom>
        </p:spPr>
        <p:txBody>
          <a:bodyPr/>
          <a:lstStyle/>
          <a:p>
            <a:pPr lvl="0">
              <a:defRPr b="0" sz="1800"/>
            </a:pPr>
            <a:r>
              <a:rPr b="1" sz="4400"/>
              <a:t>Top Ten</a:t>
            </a:r>
          </a:p>
        </p:txBody>
      </p:sp>
      <p:sp>
        <p:nvSpPr>
          <p:cNvPr id="30" name="Shape 30"/>
          <p:cNvSpPr/>
          <p:nvPr>
            <p:ph type="body" idx="1"/>
          </p:nvPr>
        </p:nvSpPr>
        <p:spPr>
          <a:xfrm>
            <a:off x="851693" y="2816482"/>
            <a:ext cx="7440614" cy="401167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1400"/>
              <a:t>10.Sensory Strategy </a:t>
            </a:r>
            <a:endParaRPr sz="1400"/>
          </a:p>
          <a:p>
            <a:pPr lvl="0">
              <a:defRPr sz="1800"/>
            </a:pPr>
            <a:r>
              <a:rPr sz="1400"/>
              <a:t>9.Budget information/charges/costs</a:t>
            </a:r>
            <a:endParaRPr sz="1400"/>
          </a:p>
          <a:p>
            <a:pPr lvl="0">
              <a:defRPr sz="1800"/>
            </a:pPr>
            <a:r>
              <a:rPr sz="1400"/>
              <a:t>8. Information and support on tribunals</a:t>
            </a:r>
            <a:endParaRPr sz="1400"/>
          </a:p>
          <a:p>
            <a:pPr lvl="0">
              <a:defRPr sz="1800"/>
            </a:pPr>
            <a:r>
              <a:rPr sz="1400"/>
              <a:t>7.Record of Involvement/SLA/Information to schools</a:t>
            </a:r>
            <a:endParaRPr sz="1400"/>
          </a:p>
          <a:p>
            <a:pPr lvl="0">
              <a:defRPr sz="1800"/>
            </a:pPr>
            <a:r>
              <a:rPr sz="1400"/>
              <a:t>6. Evaluation reports/justifications/proving you make a difference</a:t>
            </a:r>
            <a:endParaRPr sz="1400"/>
          </a:p>
          <a:p>
            <a:pPr lvl="0">
              <a:defRPr sz="1800"/>
            </a:pPr>
            <a:r>
              <a:rPr sz="1400"/>
              <a:t>5. Equipment:policies/home use/repairs/insurance</a:t>
            </a:r>
            <a:endParaRPr sz="1400"/>
          </a:p>
          <a:p>
            <a:pPr lvl="0">
              <a:defRPr sz="1800"/>
            </a:pPr>
            <a:r>
              <a:rPr sz="1400"/>
              <a:t>4.Addressing new processes/policies (i pads)</a:t>
            </a:r>
            <a:endParaRPr sz="1400"/>
          </a:p>
          <a:p>
            <a:pPr lvl="0">
              <a:defRPr sz="1800"/>
            </a:pPr>
            <a:r>
              <a:rPr sz="1400"/>
              <a:t>3.Impact of interventions log</a:t>
            </a:r>
            <a:endParaRPr sz="1400"/>
          </a:p>
          <a:p>
            <a:pPr lvl="0">
              <a:defRPr sz="1800"/>
            </a:pPr>
            <a:r>
              <a:rPr sz="1400"/>
              <a:t>2.SEF for Services</a:t>
            </a:r>
            <a:endParaRPr sz="1400"/>
          </a:p>
          <a:p>
            <a:pPr lvl="0">
              <a:defRPr sz="1800"/>
            </a:pPr>
            <a:r>
              <a:rPr sz="1400"/>
              <a:t>1. Matrix of different types of support for children with outcomes</a:t>
            </a:r>
          </a:p>
        </p:txBody>
      </p:sp>
    </p:spTree>
  </p:cSld>
  <p:clrMapOvr>
    <a:masterClrMapping/>
  </p:clrMapOvr>
  <p:transition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presetClass="entr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nodeType="clickEffect" presetClass="entr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Class="entr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nodeType="clickEffect" presetClass="entr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nodeType="clickEffect" presetClass="entr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nodeType="clickEffect" presetClass="entr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nodeType="clickEffect" presetClass="entr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nodeType="clickEffect" presetClass="entr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nodeType="clickEffect" presetClass="entr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nodeType="clickEffect" presetClass="entr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0" fill="hold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nodeType="clickEffect" presetClass="entr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4" fill="hold"/>
                                        <p:tgtEl>
                                          <p:spTgt spid="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nodeType="clickEffect" presetClass="entr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8" fill="hold"/>
                                        <p:tgtEl>
                                          <p:spTgt spid="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30" grpId="2"/>
      <p:bldP build="whole" bldLvl="1" animBg="1" rev="0" advAuto="0" spid="2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>
            <p:ph type="title"/>
          </p:nvPr>
        </p:nvSpPr>
        <p:spPr>
          <a:xfrm>
            <a:off x="685800" y="1844675"/>
            <a:ext cx="7772400" cy="3719029"/>
          </a:xfrm>
          <a:prstGeom prst="rect">
            <a:avLst/>
          </a:prstGeom>
        </p:spPr>
        <p:txBody>
          <a:bodyPr/>
          <a:lstStyle>
            <a:lvl1pPr>
              <a:defRPr sz="4000"/>
            </a:lvl1pPr>
          </a:lstStyle>
          <a:p>
            <a:pPr lvl="0">
              <a:defRPr b="0" sz="1800"/>
            </a:pPr>
            <a:r>
              <a:rPr b="1" sz="4000"/>
              <a:t>The whole is more than the sum of its parts.  Aristotle</a:t>
            </a:r>
          </a:p>
        </p:txBody>
      </p:sp>
      <p:sp>
        <p:nvSpPr>
          <p:cNvPr id="33" name="Shape 33"/>
          <p:cNvSpPr/>
          <p:nvPr>
            <p:ph type="body" idx="1"/>
          </p:nvPr>
        </p:nvSpPr>
        <p:spPr>
          <a:xfrm>
            <a:off x="1371600" y="7015610"/>
            <a:ext cx="6400800" cy="2971801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</p:spTree>
  </p:cSld>
  <p:clrMapOvr>
    <a:masterClrMapping/>
  </p:clrMapOvr>
  <p:transition spd="slow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/>
          <p:nvPr>
            <p:ph type="body" idx="1"/>
          </p:nvPr>
        </p:nvSpPr>
        <p:spPr>
          <a:xfrm>
            <a:off x="-451188" y="3725697"/>
            <a:ext cx="7582050" cy="2971801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endParaRPr sz="3200"/>
          </a:p>
          <a:p>
            <a:pPr lvl="0">
              <a:defRPr sz="1800"/>
            </a:pPr>
            <a:endParaRPr sz="3200"/>
          </a:p>
          <a:p>
            <a:pPr lvl="0">
              <a:defRPr sz="1800"/>
            </a:pPr>
            <a:r>
              <a:rPr sz="3200"/>
              <a:t>lynda@earfoundation.org.uk</a:t>
            </a:r>
            <a:endParaRPr sz="3200"/>
          </a:p>
          <a:p>
            <a:pPr lvl="0">
              <a:defRPr sz="1800"/>
            </a:pPr>
            <a:r>
              <a:rPr sz="3200"/>
              <a:t>tina@earfoundation.org.uk</a:t>
            </a:r>
          </a:p>
        </p:txBody>
      </p:sp>
      <p:pic>
        <p:nvPicPr>
          <p:cNvPr id="36" name="pasted-image.t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7561" y="3023961"/>
            <a:ext cx="3467101" cy="15367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7" name="pasted-image.tif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458923" y="2147011"/>
            <a:ext cx="3606801" cy="22479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8" name="pasted-image.tif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278912" y="4791951"/>
            <a:ext cx="2057401" cy="13208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/>
          <p:nvPr>
            <p:ph type="title"/>
          </p:nvPr>
        </p:nvSpPr>
        <p:spPr>
          <a:xfrm>
            <a:off x="2529538" y="1898157"/>
            <a:ext cx="7772004" cy="3892144"/>
          </a:xfrm>
          <a:prstGeom prst="rect">
            <a:avLst/>
          </a:prstGeom>
        </p:spPr>
        <p:txBody>
          <a:bodyPr/>
          <a:lstStyle/>
          <a:p>
            <a:pPr lvl="0">
              <a:defRPr b="0" sz="1800"/>
            </a:pPr>
            <a:endParaRPr b="1" sz="4400"/>
          </a:p>
          <a:p>
            <a:pPr lvl="0">
              <a:defRPr b="0" sz="1800"/>
            </a:pPr>
            <a:endParaRPr b="1" sz="4400"/>
          </a:p>
          <a:p>
            <a:pPr lvl="0">
              <a:defRPr b="0" sz="1800"/>
            </a:pPr>
            <a:endParaRPr b="1" sz="4400"/>
          </a:p>
          <a:p>
            <a:pPr lvl="0">
              <a:defRPr b="0" sz="1800"/>
            </a:pPr>
            <a:endParaRPr b="1" sz="4400"/>
          </a:p>
        </p:txBody>
      </p:sp>
      <p:sp>
        <p:nvSpPr>
          <p:cNvPr id="41" name="Shape 41"/>
          <p:cNvSpPr/>
          <p:nvPr>
            <p:ph type="body" idx="1"/>
          </p:nvPr>
        </p:nvSpPr>
        <p:spPr>
          <a:xfrm>
            <a:off x="-601625" y="4001494"/>
            <a:ext cx="6400801" cy="2971801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endParaRPr sz="3200"/>
          </a:p>
          <a:p>
            <a:pPr lvl="0">
              <a:defRPr sz="1800"/>
            </a:pPr>
            <a:endParaRPr sz="3200"/>
          </a:p>
          <a:p>
            <a:pPr lvl="0">
              <a:defRPr sz="1800"/>
            </a:pPr>
            <a:endParaRPr sz="3200"/>
          </a:p>
        </p:txBody>
      </p:sp>
      <p:pic>
        <p:nvPicPr>
          <p:cNvPr id="42" name="Sign-posts-Contact-info.jpg"/>
          <p:cNvPicPr/>
          <p:nvPr/>
        </p:nvPicPr>
        <p:blipFill>
          <a:blip r:embed="rId2">
            <a:extLst/>
          </a:blip>
          <a:srcRect l="19760" t="0" r="0" b="0"/>
          <a:stretch>
            <a:fillRect/>
          </a:stretch>
        </p:blipFill>
        <p:spPr>
          <a:xfrm>
            <a:off x="2314575" y="2202656"/>
            <a:ext cx="4514809" cy="374331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theme/theme1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BBE0E3"/>
          </a:solidFill>
          <a:prstDash val="solid"/>
          <a:bevel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BBE0E3"/>
          </a:solidFill>
          <a:prstDash val="solid"/>
          <a:bevel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