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2" r:id="rId2"/>
    <p:sldId id="264" r:id="rId3"/>
    <p:sldId id="256" r:id="rId4"/>
    <p:sldId id="258" r:id="rId5"/>
    <p:sldId id="270" r:id="rId6"/>
    <p:sldId id="262" r:id="rId7"/>
    <p:sldId id="266" r:id="rId8"/>
    <p:sldId id="267" r:id="rId9"/>
    <p:sldId id="268" r:id="rId10"/>
    <p:sldId id="271" r:id="rId11"/>
    <p:sldId id="274" r:id="rId12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BCEC1A-EE4E-4E8C-893B-623511214370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92FCC3-B72C-4F80-A079-9DC2AEAAEB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3848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74F2CD-EC31-4AD9-97B8-D8DF3CBDEDEE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6BC7E9-633C-493B-857D-33539334C8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418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BC7E9-633C-493B-857D-33539334C88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074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BC7E9-633C-493B-857D-33539334C88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402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BC7E9-633C-493B-857D-33539334C88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146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Speak to Rachel about </a:t>
            </a:r>
            <a:r>
              <a:rPr lang="en-GB" dirty="0" err="1" smtClean="0"/>
              <a:t>Xanthe</a:t>
            </a:r>
            <a:r>
              <a:rPr lang="en-GB" dirty="0" smtClean="0"/>
              <a:t>.</a:t>
            </a:r>
            <a:r>
              <a:rPr lang="en-GB" baseline="0" dirty="0" smtClean="0"/>
              <a:t>  We had to ensure mum could be included in the MAP by allowing her all the information on her IPAD.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6BC7E9-633C-493B-857D-33539334C88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001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138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646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288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180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23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917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126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766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855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480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684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8D8FA-2F92-43B4-82A4-E02BE8C459A3}" type="datetimeFigureOut">
              <a:rPr lang="en-GB" smtClean="0"/>
              <a:t>04/07/2014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06F96-E01D-491E-A03E-A3BD1F445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006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Education, Health and Care Plans</a:t>
            </a:r>
            <a:br>
              <a:rPr lang="en-GB" b="1" dirty="0" smtClean="0"/>
            </a:br>
            <a:r>
              <a:rPr lang="en-GB" b="1" dirty="0" smtClean="0"/>
              <a:t>Sensory Service Implications</a:t>
            </a:r>
            <a:endParaRPr lang="en-GB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Tony Bowyer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Sensory Service Lead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Leeds City Council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6" name="Picture 5" descr="Big orange thum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509120"/>
            <a:ext cx="1566863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971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The Leeds context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dirty="0" smtClean="0"/>
              <a:t>Currently 180K CYP but 253K aged 0 - 25</a:t>
            </a:r>
          </a:p>
          <a:p>
            <a:r>
              <a:rPr lang="en-GB" sz="3000" dirty="0" smtClean="0"/>
              <a:t>2,000 statements </a:t>
            </a:r>
          </a:p>
          <a:p>
            <a:r>
              <a:rPr lang="en-GB" sz="3000" dirty="0" smtClean="0"/>
              <a:t>400 new statements last year</a:t>
            </a:r>
          </a:p>
          <a:p>
            <a:r>
              <a:rPr lang="en-GB" sz="3000" dirty="0" smtClean="0"/>
              <a:t>Funding is not linked to statements – banded system</a:t>
            </a:r>
          </a:p>
          <a:p>
            <a:r>
              <a:rPr lang="en-GB" sz="3000" dirty="0"/>
              <a:t>S</a:t>
            </a:r>
            <a:r>
              <a:rPr lang="en-GB" sz="3000" dirty="0" smtClean="0"/>
              <a:t>ervices can be accessed without statements</a:t>
            </a:r>
          </a:p>
          <a:p>
            <a:r>
              <a:rPr lang="en-GB" sz="3000" dirty="0"/>
              <a:t>M</a:t>
            </a:r>
            <a:r>
              <a:rPr lang="en-GB" sz="3000" dirty="0" smtClean="0"/>
              <a:t>ost sensory impaired children do </a:t>
            </a:r>
            <a:r>
              <a:rPr lang="en-GB" sz="3000" b="1" dirty="0" smtClean="0"/>
              <a:t>not</a:t>
            </a:r>
            <a:r>
              <a:rPr lang="en-GB" sz="3000" dirty="0" smtClean="0"/>
              <a:t> have a </a:t>
            </a:r>
            <a:r>
              <a:rPr lang="en-GB" sz="3000" dirty="0" smtClean="0"/>
              <a:t>statement</a:t>
            </a:r>
            <a:endParaRPr lang="en-GB" sz="3000" dirty="0" smtClean="0"/>
          </a:p>
          <a:p>
            <a:endParaRPr lang="en-GB" dirty="0"/>
          </a:p>
        </p:txBody>
      </p:sp>
      <p:pic>
        <p:nvPicPr>
          <p:cNvPr id="5" name="Picture 4" descr="Big orange thum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413979"/>
            <a:ext cx="864096" cy="99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232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Co-producing the new assessment process and EHC plan in Leeds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Development led by statutory SEN team</a:t>
            </a:r>
          </a:p>
          <a:p>
            <a:r>
              <a:rPr lang="en-GB" dirty="0" smtClean="0"/>
              <a:t>Development assisted by working group from Education, Health, Social Care including </a:t>
            </a:r>
            <a:r>
              <a:rPr lang="en-GB" dirty="0"/>
              <a:t>- Sensory </a:t>
            </a:r>
            <a:r>
              <a:rPr lang="en-GB" dirty="0" smtClean="0"/>
              <a:t>Service, paediatricians, therapy managers, parent/carer forum, </a:t>
            </a:r>
            <a:r>
              <a:rPr lang="en-GB" dirty="0"/>
              <a:t>the voluntary </a:t>
            </a:r>
            <a:r>
              <a:rPr lang="en-GB" dirty="0" smtClean="0"/>
              <a:t>sector, transitions team </a:t>
            </a:r>
            <a:r>
              <a:rPr lang="en-GB" dirty="0"/>
              <a:t>and </a:t>
            </a:r>
            <a:r>
              <a:rPr lang="en-GB" dirty="0" smtClean="0"/>
              <a:t>schools etc.</a:t>
            </a:r>
          </a:p>
          <a:p>
            <a:r>
              <a:rPr lang="en-GB" dirty="0" smtClean="0"/>
              <a:t>CYP consulted at each stage of the planning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6" name="Picture 5" descr="Big orange thum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229200"/>
            <a:ext cx="864096" cy="99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987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Features of producing an EHC Plan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400" dirty="0"/>
              <a:t>A home visit by </a:t>
            </a:r>
            <a:r>
              <a:rPr lang="en-GB" sz="3400" dirty="0" smtClean="0"/>
              <a:t>SEN case </a:t>
            </a:r>
            <a:r>
              <a:rPr lang="en-GB" sz="3400" dirty="0"/>
              <a:t>officer to each family upon request for assessment; to listen to their story and discuss outcomes and support the ‘tell us once’ </a:t>
            </a:r>
            <a:r>
              <a:rPr lang="en-GB" sz="3400" dirty="0" smtClean="0"/>
              <a:t>approach</a:t>
            </a:r>
          </a:p>
          <a:p>
            <a:r>
              <a:rPr lang="en-GB" sz="3400" dirty="0" smtClean="0"/>
              <a:t>Info gathered</a:t>
            </a:r>
            <a:endParaRPr lang="en-GB" sz="3400" dirty="0"/>
          </a:p>
          <a:p>
            <a:r>
              <a:rPr lang="en-GB" sz="3400" dirty="0" smtClean="0"/>
              <a:t>Multi-Agency Panel (MAP) meeting to make decisions whether to assess – can include sensory service professionals</a:t>
            </a:r>
          </a:p>
          <a:p>
            <a:r>
              <a:rPr lang="en-GB" sz="3400" dirty="0"/>
              <a:t>F</a:t>
            </a:r>
            <a:r>
              <a:rPr lang="en-GB" sz="3400" dirty="0" smtClean="0"/>
              <a:t>amilies invited to MAP and take part in the discussions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</p:txBody>
      </p:sp>
      <p:pic>
        <p:nvPicPr>
          <p:cNvPr id="4" name="Picture 3" descr="Big orange thum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229200"/>
            <a:ext cx="864096" cy="99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528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Features of producing an EHC plan (2)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Common </a:t>
            </a:r>
            <a:r>
              <a:rPr lang="en-GB" dirty="0"/>
              <a:t>form for all advice givers </a:t>
            </a:r>
            <a:r>
              <a:rPr lang="en-GB" dirty="0" smtClean="0"/>
              <a:t>that </a:t>
            </a:r>
            <a:r>
              <a:rPr lang="en-GB" dirty="0"/>
              <a:t>supports the outcomes model and collects the </a:t>
            </a:r>
            <a:r>
              <a:rPr lang="en-GB" dirty="0" smtClean="0"/>
              <a:t>views, aspirations, strengths of </a:t>
            </a:r>
            <a:r>
              <a:rPr lang="en-GB" dirty="0"/>
              <a:t>the </a:t>
            </a:r>
            <a:r>
              <a:rPr lang="en-GB" dirty="0" smtClean="0"/>
              <a:t>child</a:t>
            </a:r>
          </a:p>
          <a:p>
            <a:r>
              <a:rPr lang="en-GB" dirty="0" smtClean="0"/>
              <a:t>Plan drafted</a:t>
            </a:r>
            <a:endParaRPr lang="en-GB" dirty="0"/>
          </a:p>
          <a:p>
            <a:r>
              <a:rPr lang="en-GB" dirty="0"/>
              <a:t>A </a:t>
            </a:r>
            <a:r>
              <a:rPr lang="en-GB" dirty="0" smtClean="0"/>
              <a:t>Next Steps </a:t>
            </a:r>
            <a:r>
              <a:rPr lang="en-GB" dirty="0"/>
              <a:t>meeting </a:t>
            </a:r>
            <a:r>
              <a:rPr lang="en-GB" dirty="0" smtClean="0"/>
              <a:t>– family and professionals </a:t>
            </a:r>
            <a:r>
              <a:rPr lang="en-GB" dirty="0"/>
              <a:t>agree </a:t>
            </a:r>
            <a:r>
              <a:rPr lang="en-GB" dirty="0" smtClean="0"/>
              <a:t>outcomes and the </a:t>
            </a:r>
            <a:r>
              <a:rPr lang="en-GB" dirty="0"/>
              <a:t>draft </a:t>
            </a:r>
            <a:r>
              <a:rPr lang="en-GB" dirty="0" smtClean="0"/>
              <a:t>plan; </a:t>
            </a:r>
            <a:r>
              <a:rPr lang="en-GB" dirty="0"/>
              <a:t>and include the personal budget discussion </a:t>
            </a:r>
          </a:p>
          <a:p>
            <a:r>
              <a:rPr lang="en-GB" dirty="0"/>
              <a:t>P</a:t>
            </a:r>
            <a:r>
              <a:rPr lang="en-GB" dirty="0" smtClean="0"/>
              <a:t>erson </a:t>
            </a:r>
            <a:r>
              <a:rPr lang="en-GB" dirty="0"/>
              <a:t>centred plan </a:t>
            </a:r>
            <a:r>
              <a:rPr lang="en-GB" dirty="0" smtClean="0"/>
              <a:t>produced</a:t>
            </a:r>
          </a:p>
          <a:p>
            <a:r>
              <a:rPr lang="en-GB" dirty="0" smtClean="0"/>
              <a:t>Family </a:t>
            </a:r>
            <a:r>
              <a:rPr lang="en-GB" dirty="0"/>
              <a:t>can choose a key worker / facilitator - to support them at meetings etc. </a:t>
            </a:r>
            <a:r>
              <a:rPr lang="en-GB" dirty="0" smtClean="0"/>
              <a:t>throughout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Big orange thum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877" y="5805264"/>
            <a:ext cx="677229" cy="78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27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EHC pilot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6 families trialled the new process - including a pupil with visual impairment</a:t>
            </a:r>
          </a:p>
          <a:p>
            <a:r>
              <a:rPr lang="en-GB" dirty="0" smtClean="0"/>
              <a:t>Moving target with the updates to the Code of Practice</a:t>
            </a:r>
          </a:p>
          <a:p>
            <a:r>
              <a:rPr lang="en-GB" dirty="0"/>
              <a:t>Initial feedback very positive</a:t>
            </a:r>
          </a:p>
          <a:p>
            <a:r>
              <a:rPr lang="en-GB" dirty="0" smtClean="0"/>
              <a:t>Full feedback meetings with schools</a:t>
            </a:r>
            <a:r>
              <a:rPr lang="en-GB" dirty="0"/>
              <a:t>, families and </a:t>
            </a:r>
            <a:r>
              <a:rPr lang="en-GB" dirty="0" smtClean="0"/>
              <a:t>professionals mid-July 2014</a:t>
            </a:r>
          </a:p>
        </p:txBody>
      </p:sp>
      <p:pic>
        <p:nvPicPr>
          <p:cNvPr id="4" name="Picture 3" descr="Big orange thum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229200"/>
            <a:ext cx="864096" cy="99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407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Issues for Sensory Service - Time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Time required in new process to </a:t>
            </a:r>
          </a:p>
          <a:p>
            <a:pPr lvl="1"/>
            <a:r>
              <a:rPr lang="en-GB" dirty="0" smtClean="0"/>
              <a:t>Produce more detailed and holistic reports with detailed outcomes, pupil views etc.</a:t>
            </a:r>
          </a:p>
          <a:p>
            <a:pPr lvl="1"/>
            <a:r>
              <a:rPr lang="en-GB" dirty="0" smtClean="0"/>
              <a:t>Attend MAP decision making panels as required</a:t>
            </a:r>
          </a:p>
          <a:p>
            <a:pPr lvl="1"/>
            <a:r>
              <a:rPr lang="en-GB" dirty="0" smtClean="0"/>
              <a:t>Attend Next Steps meeting – approx. 2 hours each</a:t>
            </a:r>
          </a:p>
          <a:p>
            <a:pPr lvl="1"/>
            <a:r>
              <a:rPr lang="en-GB" dirty="0" smtClean="0"/>
              <a:t>Provide facilitator / key worker role if requested</a:t>
            </a:r>
          </a:p>
          <a:p>
            <a:pPr marL="457200" lvl="1" indent="0">
              <a:buNone/>
            </a:pPr>
            <a:endParaRPr lang="en-GB" dirty="0" smtClean="0"/>
          </a:p>
          <a:p>
            <a:pPr marL="457200" lvl="1" indent="0">
              <a:buNone/>
            </a:pPr>
            <a:r>
              <a:rPr lang="en-GB" b="1" dirty="0" smtClean="0"/>
              <a:t>But </a:t>
            </a:r>
            <a:r>
              <a:rPr lang="en-GB" dirty="0" smtClean="0"/>
              <a:t>- May save time by getting it right first time</a:t>
            </a:r>
          </a:p>
        </p:txBody>
      </p:sp>
      <p:pic>
        <p:nvPicPr>
          <p:cNvPr id="4" name="Picture 3" descr="Big orange thum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421403"/>
            <a:ext cx="685181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946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Issues – greater numbers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Extended age range – 0 to 25 </a:t>
            </a:r>
          </a:p>
          <a:p>
            <a:r>
              <a:rPr lang="en-GB" dirty="0" smtClean="0"/>
              <a:t>Extended range of settings - not just schools</a:t>
            </a:r>
          </a:p>
          <a:p>
            <a:r>
              <a:rPr lang="en-GB" dirty="0" smtClean="0"/>
              <a:t>Post </a:t>
            </a:r>
            <a:r>
              <a:rPr lang="en-GB" smtClean="0"/>
              <a:t>19 students </a:t>
            </a:r>
            <a:r>
              <a:rPr lang="en-GB" dirty="0" smtClean="0"/>
              <a:t>funding through EHC plan</a:t>
            </a:r>
          </a:p>
          <a:p>
            <a:r>
              <a:rPr lang="en-GB" dirty="0" smtClean="0"/>
              <a:t>Greater awareness among professionals and parents</a:t>
            </a:r>
          </a:p>
          <a:p>
            <a:r>
              <a:rPr lang="en-GB" dirty="0" smtClean="0"/>
              <a:t>Potential lure of personal budgets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GB" sz="3200" dirty="0"/>
              <a:t>Conversion programme for statements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Big orange thum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229200"/>
            <a:ext cx="864096" cy="99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972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Issues - Professional development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Understanding the purpose, principles, process and paperwork</a:t>
            </a:r>
          </a:p>
          <a:p>
            <a:r>
              <a:rPr lang="en-GB" dirty="0" smtClean="0"/>
              <a:t>Multi agency coordination – skills and language</a:t>
            </a:r>
          </a:p>
          <a:p>
            <a:r>
              <a:rPr lang="en-GB" dirty="0" smtClean="0"/>
              <a:t>Gathering </a:t>
            </a:r>
            <a:r>
              <a:rPr lang="en-GB" dirty="0"/>
              <a:t>and reflecting </a:t>
            </a:r>
            <a:r>
              <a:rPr lang="en-GB" dirty="0" smtClean="0"/>
              <a:t>true pupil </a:t>
            </a:r>
            <a:r>
              <a:rPr lang="en-GB" dirty="0"/>
              <a:t>voice, aspirations </a:t>
            </a:r>
            <a:r>
              <a:rPr lang="en-GB" dirty="0" smtClean="0"/>
              <a:t>etc.</a:t>
            </a:r>
          </a:p>
          <a:p>
            <a:r>
              <a:rPr lang="en-GB" dirty="0" smtClean="0"/>
              <a:t>Developing, articulating, delivering and measuring SMART outcomes</a:t>
            </a:r>
          </a:p>
          <a:p>
            <a:r>
              <a:rPr lang="en-GB" dirty="0" smtClean="0"/>
              <a:t>Writing more person centred holistic advice</a:t>
            </a:r>
          </a:p>
          <a:p>
            <a:r>
              <a:rPr lang="en-GB" dirty="0" smtClean="0"/>
              <a:t>Working as a key worker/facilitator</a:t>
            </a:r>
          </a:p>
          <a:p>
            <a:endParaRPr lang="en-GB" dirty="0" smtClean="0"/>
          </a:p>
        </p:txBody>
      </p:sp>
      <p:pic>
        <p:nvPicPr>
          <p:cNvPr id="4" name="Picture 3" descr="Big orange thum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229200"/>
            <a:ext cx="864096" cy="99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6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Issues – personal budgets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Social Care – creative thinking re short breaks, respite, support workers, local resources etc.</a:t>
            </a:r>
          </a:p>
          <a:p>
            <a:r>
              <a:rPr lang="en-GB" dirty="0" smtClean="0"/>
              <a:t>Health - ?</a:t>
            </a:r>
          </a:p>
          <a:p>
            <a:r>
              <a:rPr lang="en-GB" dirty="0" smtClean="0"/>
              <a:t>Education – </a:t>
            </a:r>
          </a:p>
          <a:p>
            <a:pPr lvl="1"/>
            <a:r>
              <a:rPr lang="en-GB" dirty="0" smtClean="0"/>
              <a:t>what can be disaggregated?</a:t>
            </a:r>
          </a:p>
          <a:p>
            <a:pPr lvl="1"/>
            <a:r>
              <a:rPr lang="en-GB" dirty="0" smtClean="0"/>
              <a:t>What will work in schools?</a:t>
            </a:r>
          </a:p>
          <a:p>
            <a:pPr lvl="1"/>
            <a:r>
              <a:rPr lang="en-GB" dirty="0" smtClean="0"/>
              <a:t>Specificity versus personal budgets?</a:t>
            </a:r>
          </a:p>
          <a:p>
            <a:pPr lvl="1"/>
            <a:r>
              <a:rPr lang="en-GB" dirty="0" smtClean="0"/>
              <a:t>Funding Element 3 – top up funding? </a:t>
            </a:r>
          </a:p>
          <a:p>
            <a:pPr lvl="1"/>
            <a:endParaRPr lang="en-GB" dirty="0" smtClean="0"/>
          </a:p>
          <a:p>
            <a:endParaRPr lang="en-GB" dirty="0" smtClean="0"/>
          </a:p>
        </p:txBody>
      </p:sp>
      <p:pic>
        <p:nvPicPr>
          <p:cNvPr id="4" name="Picture 3" descr="Big orange thum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229200"/>
            <a:ext cx="864096" cy="99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532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6000" dirty="0" smtClean="0"/>
          </a:p>
          <a:p>
            <a:pPr marL="0" indent="0" algn="ctr">
              <a:buNone/>
            </a:pPr>
            <a:r>
              <a:rPr lang="en-GB" sz="6000" dirty="0" smtClean="0"/>
              <a:t>Thank you for listening</a:t>
            </a:r>
            <a:endParaRPr lang="en-GB" sz="6000" dirty="0"/>
          </a:p>
        </p:txBody>
      </p:sp>
      <p:pic>
        <p:nvPicPr>
          <p:cNvPr id="4" name="Picture 3" descr="Big orange thum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229200"/>
            <a:ext cx="864096" cy="99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530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970</TotalTime>
  <Words>538</Words>
  <Application>Microsoft Office PowerPoint</Application>
  <PresentationFormat>On-screen Show (4:3)</PresentationFormat>
  <Paragraphs>68</Paragraphs>
  <Slides>11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Education, Health and Care Plans Sensory Service Implications</vt:lpstr>
      <vt:lpstr>The Leeds context</vt:lpstr>
      <vt:lpstr>Co-producing the new assessment process and EHC plan in Leeds</vt:lpstr>
      <vt:lpstr>Features of producing an EHC Plan</vt:lpstr>
      <vt:lpstr>Features of producing an EHC plan (2)</vt:lpstr>
      <vt:lpstr>EHC pilot</vt:lpstr>
      <vt:lpstr>Issues for Sensory Service - Time</vt:lpstr>
      <vt:lpstr>Issues – greater numbers</vt:lpstr>
      <vt:lpstr>Issues - Professional development</vt:lpstr>
      <vt:lpstr>Issues – personal budgets</vt:lpstr>
      <vt:lpstr>PowerPoint Presentation</vt:lpstr>
    </vt:vector>
  </TitlesOfParts>
  <Company>Leeds City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Co- producing the new assessment process and EHC plan</dc:title>
  <dc:creator>Coyle, Victoria</dc:creator>
  <cp:lastModifiedBy>Bowyer, Tony</cp:lastModifiedBy>
  <cp:revision>44</cp:revision>
  <cp:lastPrinted>2014-07-02T17:24:26Z</cp:lastPrinted>
  <dcterms:created xsi:type="dcterms:W3CDTF">2014-06-12T08:27:27Z</dcterms:created>
  <dcterms:modified xsi:type="dcterms:W3CDTF">2014-07-04T08:13:40Z</dcterms:modified>
</cp:coreProperties>
</file>