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35"/>
  </p:notesMasterIdLst>
  <p:handoutMasterIdLst>
    <p:handoutMasterId r:id="rId36"/>
  </p:handoutMasterIdLst>
  <p:sldIdLst>
    <p:sldId id="256" r:id="rId2"/>
    <p:sldId id="264" r:id="rId3"/>
    <p:sldId id="265" r:id="rId4"/>
    <p:sldId id="262" r:id="rId5"/>
    <p:sldId id="263" r:id="rId6"/>
    <p:sldId id="277" r:id="rId7"/>
    <p:sldId id="278" r:id="rId8"/>
    <p:sldId id="280" r:id="rId9"/>
    <p:sldId id="279" r:id="rId10"/>
    <p:sldId id="267" r:id="rId11"/>
    <p:sldId id="268" r:id="rId12"/>
    <p:sldId id="269" r:id="rId13"/>
    <p:sldId id="270" r:id="rId14"/>
    <p:sldId id="281" r:id="rId15"/>
    <p:sldId id="282" r:id="rId16"/>
    <p:sldId id="275" r:id="rId17"/>
    <p:sldId id="272" r:id="rId18"/>
    <p:sldId id="273" r:id="rId19"/>
    <p:sldId id="274" r:id="rId20"/>
    <p:sldId id="283" r:id="rId21"/>
    <p:sldId id="285" r:id="rId22"/>
    <p:sldId id="286" r:id="rId23"/>
    <p:sldId id="289" r:id="rId24"/>
    <p:sldId id="294" r:id="rId25"/>
    <p:sldId id="296" r:id="rId26"/>
    <p:sldId id="299" r:id="rId27"/>
    <p:sldId id="297" r:id="rId28"/>
    <p:sldId id="287" r:id="rId29"/>
    <p:sldId id="288" r:id="rId30"/>
    <p:sldId id="284" r:id="rId31"/>
    <p:sldId id="290" r:id="rId32"/>
    <p:sldId id="298" r:id="rId33"/>
    <p:sldId id="291" r:id="rId34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99FF"/>
    <a:srgbClr val="66CCFF"/>
    <a:srgbClr val="CCE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76" d="100"/>
          <a:sy n="76" d="100"/>
        </p:scale>
        <p:origin x="-978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378"/>
    </p:cViewPr>
  </p:outlineViewPr>
  <p:notesTextViewPr>
    <p:cViewPr>
      <p:scale>
        <a:sx n="1" d="1"/>
        <a:sy n="1" d="1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BA18E7-9494-4073-BAF2-D0819FFC9388}" type="doc">
      <dgm:prSet loTypeId="urn:microsoft.com/office/officeart/2011/layout/CircleProcess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1843B7EC-DE01-458B-B0B0-1703355F777A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Referral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4578E199-1AA9-4493-9B61-6C570CA6D4FE}" type="parTrans" cxnId="{1DAE66E2-586F-4B8D-8772-CC20C1096959}">
      <dgm:prSet/>
      <dgm:spPr/>
      <dgm:t>
        <a:bodyPr/>
        <a:lstStyle/>
        <a:p>
          <a:endParaRPr lang="en-GB"/>
        </a:p>
      </dgm:t>
    </dgm:pt>
    <dgm:pt modelId="{F8355192-D8D0-40F3-86B6-D68CF9136BDF}" type="sibTrans" cxnId="{1DAE66E2-586F-4B8D-8772-CC20C1096959}">
      <dgm:prSet/>
      <dgm:spPr/>
      <dgm:t>
        <a:bodyPr/>
        <a:lstStyle/>
        <a:p>
          <a:endParaRPr lang="en-GB"/>
        </a:p>
      </dgm:t>
    </dgm:pt>
    <dgm:pt modelId="{D3AA3435-E06A-4C2A-8F94-3525DF0392F4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Assessment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290C9A1A-05E2-4B55-8ABB-95E652D97AF1}" type="parTrans" cxnId="{5CA2DA9F-6FAC-4174-82D3-577967C4222B}">
      <dgm:prSet/>
      <dgm:spPr/>
      <dgm:t>
        <a:bodyPr/>
        <a:lstStyle/>
        <a:p>
          <a:endParaRPr lang="en-GB"/>
        </a:p>
      </dgm:t>
    </dgm:pt>
    <dgm:pt modelId="{5C3C07FA-7521-45F7-95B0-6C48ACF3B921}" type="sibTrans" cxnId="{5CA2DA9F-6FAC-4174-82D3-577967C4222B}">
      <dgm:prSet/>
      <dgm:spPr/>
      <dgm:t>
        <a:bodyPr/>
        <a:lstStyle/>
        <a:p>
          <a:endParaRPr lang="en-GB"/>
        </a:p>
      </dgm:t>
    </dgm:pt>
    <dgm:pt modelId="{96CD048D-E3FE-4737-AA22-B3FAF8579BED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Planning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E5ED8C5B-1844-465B-9BF5-6F2F490EBF3E}" type="parTrans" cxnId="{B7E87A80-6964-4040-9F37-6FE6013DEB1A}">
      <dgm:prSet/>
      <dgm:spPr/>
      <dgm:t>
        <a:bodyPr/>
        <a:lstStyle/>
        <a:p>
          <a:endParaRPr lang="en-GB"/>
        </a:p>
      </dgm:t>
    </dgm:pt>
    <dgm:pt modelId="{2D1FB202-22A9-42C1-BDF1-F5C53AB8B5E8}" type="sibTrans" cxnId="{B7E87A80-6964-4040-9F37-6FE6013DEB1A}">
      <dgm:prSet/>
      <dgm:spPr/>
      <dgm:t>
        <a:bodyPr/>
        <a:lstStyle/>
        <a:p>
          <a:endParaRPr lang="en-GB"/>
        </a:p>
      </dgm:t>
    </dgm:pt>
    <dgm:pt modelId="{4D5673B2-03C1-46FF-8E9E-540E1A5E221D}" type="pres">
      <dgm:prSet presAssocID="{97BA18E7-9494-4073-BAF2-D0819FFC9388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GB"/>
        </a:p>
      </dgm:t>
    </dgm:pt>
    <dgm:pt modelId="{491D777C-C332-4FC0-9C96-DCC04120D20A}" type="pres">
      <dgm:prSet presAssocID="{96CD048D-E3FE-4737-AA22-B3FAF8579BED}" presName="Accent3" presStyleCnt="0"/>
      <dgm:spPr/>
    </dgm:pt>
    <dgm:pt modelId="{47763121-287A-4FB7-B234-0C41218B8091}" type="pres">
      <dgm:prSet presAssocID="{96CD048D-E3FE-4737-AA22-B3FAF8579BED}" presName="Accent" presStyleLbl="node1" presStyleIdx="0" presStyleCnt="3"/>
      <dgm:spPr/>
    </dgm:pt>
    <dgm:pt modelId="{432A5BEC-DA08-49EA-8827-1FD11A0C2A45}" type="pres">
      <dgm:prSet presAssocID="{96CD048D-E3FE-4737-AA22-B3FAF8579BED}" presName="ParentBackground3" presStyleCnt="0"/>
      <dgm:spPr/>
    </dgm:pt>
    <dgm:pt modelId="{F0DD8D46-97B1-4EB9-8948-A43845C35AB2}" type="pres">
      <dgm:prSet presAssocID="{96CD048D-E3FE-4737-AA22-B3FAF8579BED}" presName="ParentBackground" presStyleLbl="fgAcc1" presStyleIdx="0" presStyleCnt="3"/>
      <dgm:spPr/>
      <dgm:t>
        <a:bodyPr/>
        <a:lstStyle/>
        <a:p>
          <a:endParaRPr lang="en-GB"/>
        </a:p>
      </dgm:t>
    </dgm:pt>
    <dgm:pt modelId="{A327BE62-F041-491A-B002-43A31E328393}" type="pres">
      <dgm:prSet presAssocID="{96CD048D-E3FE-4737-AA22-B3FAF8579BE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CECCDE8-C4D7-4BD5-892D-B1E956595B2E}" type="pres">
      <dgm:prSet presAssocID="{D3AA3435-E06A-4C2A-8F94-3525DF0392F4}" presName="Accent2" presStyleCnt="0"/>
      <dgm:spPr/>
    </dgm:pt>
    <dgm:pt modelId="{0F2A9D1A-2F60-4298-AF86-EF5DCA28C4A8}" type="pres">
      <dgm:prSet presAssocID="{D3AA3435-E06A-4C2A-8F94-3525DF0392F4}" presName="Accent" presStyleLbl="node1" presStyleIdx="1" presStyleCnt="3"/>
      <dgm:spPr/>
    </dgm:pt>
    <dgm:pt modelId="{40DFE8F6-97F1-407A-9416-578160457AA6}" type="pres">
      <dgm:prSet presAssocID="{D3AA3435-E06A-4C2A-8F94-3525DF0392F4}" presName="ParentBackground2" presStyleCnt="0"/>
      <dgm:spPr/>
    </dgm:pt>
    <dgm:pt modelId="{AE992343-DB1D-434F-A71E-33FB8C2D4C87}" type="pres">
      <dgm:prSet presAssocID="{D3AA3435-E06A-4C2A-8F94-3525DF0392F4}" presName="ParentBackground" presStyleLbl="fgAcc1" presStyleIdx="1" presStyleCnt="3" custLinFactNeighborX="-1060" custLinFactNeighborY="570"/>
      <dgm:spPr/>
      <dgm:t>
        <a:bodyPr/>
        <a:lstStyle/>
        <a:p>
          <a:endParaRPr lang="en-GB"/>
        </a:p>
      </dgm:t>
    </dgm:pt>
    <dgm:pt modelId="{483747D9-0F90-4DAB-933B-BF28FE58E9A2}" type="pres">
      <dgm:prSet presAssocID="{D3AA3435-E06A-4C2A-8F94-3525DF0392F4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7D62864-045E-4DAB-B575-BC7D93025F2D}" type="pres">
      <dgm:prSet presAssocID="{1843B7EC-DE01-458B-B0B0-1703355F777A}" presName="Accent1" presStyleCnt="0"/>
      <dgm:spPr/>
    </dgm:pt>
    <dgm:pt modelId="{21B26818-7223-437B-9846-13F0BA1CE72C}" type="pres">
      <dgm:prSet presAssocID="{1843B7EC-DE01-458B-B0B0-1703355F777A}" presName="Accent" presStyleLbl="node1" presStyleIdx="2" presStyleCnt="3"/>
      <dgm:spPr/>
    </dgm:pt>
    <dgm:pt modelId="{FE26766A-066F-4B5D-B77F-1E34CCC6A237}" type="pres">
      <dgm:prSet presAssocID="{1843B7EC-DE01-458B-B0B0-1703355F777A}" presName="ParentBackground1" presStyleCnt="0"/>
      <dgm:spPr/>
    </dgm:pt>
    <dgm:pt modelId="{4C61559D-D3DC-4C9B-8D04-0B56CCDD33FB}" type="pres">
      <dgm:prSet presAssocID="{1843B7EC-DE01-458B-B0B0-1703355F777A}" presName="ParentBackground" presStyleLbl="fgAcc1" presStyleIdx="2" presStyleCnt="3"/>
      <dgm:spPr/>
      <dgm:t>
        <a:bodyPr/>
        <a:lstStyle/>
        <a:p>
          <a:endParaRPr lang="en-GB"/>
        </a:p>
      </dgm:t>
    </dgm:pt>
    <dgm:pt modelId="{9EDACE39-2496-4776-872A-BDA15CC2C2FF}" type="pres">
      <dgm:prSet presAssocID="{1843B7EC-DE01-458B-B0B0-1703355F777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CA2DA9F-6FAC-4174-82D3-577967C4222B}" srcId="{97BA18E7-9494-4073-BAF2-D0819FFC9388}" destId="{D3AA3435-E06A-4C2A-8F94-3525DF0392F4}" srcOrd="1" destOrd="0" parTransId="{290C9A1A-05E2-4B55-8ABB-95E652D97AF1}" sibTransId="{5C3C07FA-7521-45F7-95B0-6C48ACF3B921}"/>
    <dgm:cxn modelId="{1DAE66E2-586F-4B8D-8772-CC20C1096959}" srcId="{97BA18E7-9494-4073-BAF2-D0819FFC9388}" destId="{1843B7EC-DE01-458B-B0B0-1703355F777A}" srcOrd="0" destOrd="0" parTransId="{4578E199-1AA9-4493-9B61-6C570CA6D4FE}" sibTransId="{F8355192-D8D0-40F3-86B6-D68CF9136BDF}"/>
    <dgm:cxn modelId="{B7E87A80-6964-4040-9F37-6FE6013DEB1A}" srcId="{97BA18E7-9494-4073-BAF2-D0819FFC9388}" destId="{96CD048D-E3FE-4737-AA22-B3FAF8579BED}" srcOrd="2" destOrd="0" parTransId="{E5ED8C5B-1844-465B-9BF5-6F2F490EBF3E}" sibTransId="{2D1FB202-22A9-42C1-BDF1-F5C53AB8B5E8}"/>
    <dgm:cxn modelId="{898EFB5A-8BEF-41ED-9BB2-87C304C0B9FB}" type="presOf" srcId="{97BA18E7-9494-4073-BAF2-D0819FFC9388}" destId="{4D5673B2-03C1-46FF-8E9E-540E1A5E221D}" srcOrd="0" destOrd="0" presId="urn:microsoft.com/office/officeart/2011/layout/CircleProcess"/>
    <dgm:cxn modelId="{7CAC3940-95E4-430D-99BB-A301CE8E0A78}" type="presOf" srcId="{D3AA3435-E06A-4C2A-8F94-3525DF0392F4}" destId="{AE992343-DB1D-434F-A71E-33FB8C2D4C87}" srcOrd="0" destOrd="0" presId="urn:microsoft.com/office/officeart/2011/layout/CircleProcess"/>
    <dgm:cxn modelId="{C85EF25A-D04C-479A-B7CF-426E28E1AA6B}" type="presOf" srcId="{96CD048D-E3FE-4737-AA22-B3FAF8579BED}" destId="{F0DD8D46-97B1-4EB9-8948-A43845C35AB2}" srcOrd="0" destOrd="0" presId="urn:microsoft.com/office/officeart/2011/layout/CircleProcess"/>
    <dgm:cxn modelId="{113E382B-1D53-499C-BFE7-B1E8817B5129}" type="presOf" srcId="{96CD048D-E3FE-4737-AA22-B3FAF8579BED}" destId="{A327BE62-F041-491A-B002-43A31E328393}" srcOrd="1" destOrd="0" presId="urn:microsoft.com/office/officeart/2011/layout/CircleProcess"/>
    <dgm:cxn modelId="{299D4242-5793-4737-AE3C-8B5FF5ADB6B9}" type="presOf" srcId="{1843B7EC-DE01-458B-B0B0-1703355F777A}" destId="{9EDACE39-2496-4776-872A-BDA15CC2C2FF}" srcOrd="1" destOrd="0" presId="urn:microsoft.com/office/officeart/2011/layout/CircleProcess"/>
    <dgm:cxn modelId="{8006E81F-ECF3-4A49-8A12-182DA0DB1CED}" type="presOf" srcId="{D3AA3435-E06A-4C2A-8F94-3525DF0392F4}" destId="{483747D9-0F90-4DAB-933B-BF28FE58E9A2}" srcOrd="1" destOrd="0" presId="urn:microsoft.com/office/officeart/2011/layout/CircleProcess"/>
    <dgm:cxn modelId="{59AEA705-489E-49A5-9026-4EF147B5D6B8}" type="presOf" srcId="{1843B7EC-DE01-458B-B0B0-1703355F777A}" destId="{4C61559D-D3DC-4C9B-8D04-0B56CCDD33FB}" srcOrd="0" destOrd="0" presId="urn:microsoft.com/office/officeart/2011/layout/CircleProcess"/>
    <dgm:cxn modelId="{4ECEE7EB-F43F-4A15-BEBE-2072089FD46E}" type="presParOf" srcId="{4D5673B2-03C1-46FF-8E9E-540E1A5E221D}" destId="{491D777C-C332-4FC0-9C96-DCC04120D20A}" srcOrd="0" destOrd="0" presId="urn:microsoft.com/office/officeart/2011/layout/CircleProcess"/>
    <dgm:cxn modelId="{CE1C63C5-373F-48F7-9DAD-C1FE0DA5E046}" type="presParOf" srcId="{491D777C-C332-4FC0-9C96-DCC04120D20A}" destId="{47763121-287A-4FB7-B234-0C41218B8091}" srcOrd="0" destOrd="0" presId="urn:microsoft.com/office/officeart/2011/layout/CircleProcess"/>
    <dgm:cxn modelId="{6D4DD59B-661A-4742-AB8A-A2852A607B12}" type="presParOf" srcId="{4D5673B2-03C1-46FF-8E9E-540E1A5E221D}" destId="{432A5BEC-DA08-49EA-8827-1FD11A0C2A45}" srcOrd="1" destOrd="0" presId="urn:microsoft.com/office/officeart/2011/layout/CircleProcess"/>
    <dgm:cxn modelId="{2C7AE4EA-FBFF-4B54-BD02-72662E1F5241}" type="presParOf" srcId="{432A5BEC-DA08-49EA-8827-1FD11A0C2A45}" destId="{F0DD8D46-97B1-4EB9-8948-A43845C35AB2}" srcOrd="0" destOrd="0" presId="urn:microsoft.com/office/officeart/2011/layout/CircleProcess"/>
    <dgm:cxn modelId="{B43C839B-58A8-4F00-BE6E-77C68FABAADB}" type="presParOf" srcId="{4D5673B2-03C1-46FF-8E9E-540E1A5E221D}" destId="{A327BE62-F041-491A-B002-43A31E328393}" srcOrd="2" destOrd="0" presId="urn:microsoft.com/office/officeart/2011/layout/CircleProcess"/>
    <dgm:cxn modelId="{401713CA-AB82-4E7E-97D1-5769BD3CBD31}" type="presParOf" srcId="{4D5673B2-03C1-46FF-8E9E-540E1A5E221D}" destId="{2CECCDE8-C4D7-4BD5-892D-B1E956595B2E}" srcOrd="3" destOrd="0" presId="urn:microsoft.com/office/officeart/2011/layout/CircleProcess"/>
    <dgm:cxn modelId="{F49CEB75-C5DA-47B0-B2CF-34556C8893F9}" type="presParOf" srcId="{2CECCDE8-C4D7-4BD5-892D-B1E956595B2E}" destId="{0F2A9D1A-2F60-4298-AF86-EF5DCA28C4A8}" srcOrd="0" destOrd="0" presId="urn:microsoft.com/office/officeart/2011/layout/CircleProcess"/>
    <dgm:cxn modelId="{9B903824-BCD6-4FC6-9620-0E3ECBFEC3AC}" type="presParOf" srcId="{4D5673B2-03C1-46FF-8E9E-540E1A5E221D}" destId="{40DFE8F6-97F1-407A-9416-578160457AA6}" srcOrd="4" destOrd="0" presId="urn:microsoft.com/office/officeart/2011/layout/CircleProcess"/>
    <dgm:cxn modelId="{FD401394-75EC-41DE-A425-1B1E08313669}" type="presParOf" srcId="{40DFE8F6-97F1-407A-9416-578160457AA6}" destId="{AE992343-DB1D-434F-A71E-33FB8C2D4C87}" srcOrd="0" destOrd="0" presId="urn:microsoft.com/office/officeart/2011/layout/CircleProcess"/>
    <dgm:cxn modelId="{F835ED50-FD03-4910-ABE9-25E8E9687A03}" type="presParOf" srcId="{4D5673B2-03C1-46FF-8E9E-540E1A5E221D}" destId="{483747D9-0F90-4DAB-933B-BF28FE58E9A2}" srcOrd="5" destOrd="0" presId="urn:microsoft.com/office/officeart/2011/layout/CircleProcess"/>
    <dgm:cxn modelId="{931E24E7-34D6-4D95-9D46-153D7B076286}" type="presParOf" srcId="{4D5673B2-03C1-46FF-8E9E-540E1A5E221D}" destId="{37D62864-045E-4DAB-B575-BC7D93025F2D}" srcOrd="6" destOrd="0" presId="urn:microsoft.com/office/officeart/2011/layout/CircleProcess"/>
    <dgm:cxn modelId="{B832B293-0674-4115-B8A2-73A307CA8747}" type="presParOf" srcId="{37D62864-045E-4DAB-B575-BC7D93025F2D}" destId="{21B26818-7223-437B-9846-13F0BA1CE72C}" srcOrd="0" destOrd="0" presId="urn:microsoft.com/office/officeart/2011/layout/CircleProcess"/>
    <dgm:cxn modelId="{89F98DE7-03E1-4192-A9C1-7CF33B80FD07}" type="presParOf" srcId="{4D5673B2-03C1-46FF-8E9E-540E1A5E221D}" destId="{FE26766A-066F-4B5D-B77F-1E34CCC6A237}" srcOrd="7" destOrd="0" presId="urn:microsoft.com/office/officeart/2011/layout/CircleProcess"/>
    <dgm:cxn modelId="{268E9E8E-A99C-45D8-B2E3-C3E19CC07E41}" type="presParOf" srcId="{FE26766A-066F-4B5D-B77F-1E34CCC6A237}" destId="{4C61559D-D3DC-4C9B-8D04-0B56CCDD33FB}" srcOrd="0" destOrd="0" presId="urn:microsoft.com/office/officeart/2011/layout/CircleProcess"/>
    <dgm:cxn modelId="{52109750-A1E6-4BC1-935C-22D48F93C9EC}" type="presParOf" srcId="{4D5673B2-03C1-46FF-8E9E-540E1A5E221D}" destId="{9EDACE39-2496-4776-872A-BDA15CC2C2FF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088B0D-15A2-4F42-8F63-74E3984167C2}" type="doc">
      <dgm:prSet loTypeId="urn:microsoft.com/office/officeart/2005/8/layout/hProcess11" loCatId="process" qsTypeId="urn:microsoft.com/office/officeart/2005/8/quickstyle/simple5" qsCatId="simple" csTypeId="urn:microsoft.com/office/officeart/2005/8/colors/colorful1" csCatId="colorful" phldr="1"/>
      <dgm:spPr/>
    </dgm:pt>
    <dgm:pt modelId="{0C6A7256-9E94-4F0F-AB6C-A6ACFAE4F113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Referral received by LA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9E62B079-01F9-4E91-B156-24E2A10CD762}" type="parTrans" cxnId="{D142B07D-A751-4BF7-A41E-8FF94E0091D0}">
      <dgm:prSet/>
      <dgm:spPr/>
      <dgm:t>
        <a:bodyPr/>
        <a:lstStyle/>
        <a:p>
          <a:endParaRPr lang="en-GB"/>
        </a:p>
      </dgm:t>
    </dgm:pt>
    <dgm:pt modelId="{B3594D22-DD61-436B-ADFE-24E8B09F93A3}" type="sibTrans" cxnId="{D142B07D-A751-4BF7-A41E-8FF94E0091D0}">
      <dgm:prSet/>
      <dgm:spPr/>
      <dgm:t>
        <a:bodyPr/>
        <a:lstStyle/>
        <a:p>
          <a:endParaRPr lang="en-GB"/>
        </a:p>
      </dgm:t>
    </dgm:pt>
    <dgm:pt modelId="{D87E4475-8C24-44D4-9732-4183527B738C}">
      <dgm:prSet phldrT="[Text]"/>
      <dgm:spPr/>
      <dgm:t>
        <a:bodyPr/>
        <a:lstStyle/>
        <a:p>
          <a:endParaRPr lang="en-GB" dirty="0" smtClean="0">
            <a:latin typeface="Calibri" pitchFamily="34" charset="0"/>
            <a:cs typeface="Calibri" pitchFamily="34" charset="0"/>
          </a:endParaRPr>
        </a:p>
        <a:p>
          <a:r>
            <a:rPr lang="en-GB" dirty="0" smtClean="0">
              <a:latin typeface="Calibri" pitchFamily="34" charset="0"/>
              <a:cs typeface="Calibri" pitchFamily="34" charset="0"/>
            </a:rPr>
            <a:t>SEND panel considers referral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B8D7EF02-5801-4DA9-865D-779DD81022CB}" type="parTrans" cxnId="{0886E75C-621B-4AD9-928B-27AE233FFFD5}">
      <dgm:prSet/>
      <dgm:spPr/>
      <dgm:t>
        <a:bodyPr/>
        <a:lstStyle/>
        <a:p>
          <a:endParaRPr lang="en-GB"/>
        </a:p>
      </dgm:t>
    </dgm:pt>
    <dgm:pt modelId="{E28BE362-6699-4995-835A-06FF60B33DDE}" type="sibTrans" cxnId="{0886E75C-621B-4AD9-928B-27AE233FFFD5}">
      <dgm:prSet/>
      <dgm:spPr/>
      <dgm:t>
        <a:bodyPr/>
        <a:lstStyle/>
        <a:p>
          <a:endParaRPr lang="en-GB"/>
        </a:p>
      </dgm:t>
    </dgm:pt>
    <dgm:pt modelId="{FF05AC1E-5166-4874-BDA2-B150885DA31E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Accepted or recommended for non-statutory support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7C161FAE-EE54-4BAC-B42E-7882F927842A}" type="parTrans" cxnId="{041B81EE-34D1-4B30-8098-3EFB9B2906B9}">
      <dgm:prSet/>
      <dgm:spPr/>
      <dgm:t>
        <a:bodyPr/>
        <a:lstStyle/>
        <a:p>
          <a:endParaRPr lang="en-GB"/>
        </a:p>
      </dgm:t>
    </dgm:pt>
    <dgm:pt modelId="{EDDCF872-F6AD-477B-A69E-0AFD51CFF841}" type="sibTrans" cxnId="{041B81EE-34D1-4B30-8098-3EFB9B2906B9}">
      <dgm:prSet/>
      <dgm:spPr/>
      <dgm:t>
        <a:bodyPr/>
        <a:lstStyle/>
        <a:p>
          <a:endParaRPr lang="en-GB"/>
        </a:p>
      </dgm:t>
    </dgm:pt>
    <dgm:pt modelId="{820B32FF-36B4-4E78-8371-DF5C2AB55CC3}" type="pres">
      <dgm:prSet presAssocID="{53088B0D-15A2-4F42-8F63-74E3984167C2}" presName="Name0" presStyleCnt="0">
        <dgm:presLayoutVars>
          <dgm:dir/>
          <dgm:resizeHandles val="exact"/>
        </dgm:presLayoutVars>
      </dgm:prSet>
      <dgm:spPr/>
    </dgm:pt>
    <dgm:pt modelId="{45EAFA16-4B10-4D6D-BD17-8EDCC933BC0D}" type="pres">
      <dgm:prSet presAssocID="{53088B0D-15A2-4F42-8F63-74E3984167C2}" presName="arrow" presStyleLbl="bgShp" presStyleIdx="0" presStyleCnt="1" custFlipVert="1" custScaleY="137755" custLinFactNeighborX="935" custLinFactNeighborY="25510"/>
      <dgm:spPr/>
    </dgm:pt>
    <dgm:pt modelId="{EF9A0A41-B0DF-4391-BD39-3263812DDAB7}" type="pres">
      <dgm:prSet presAssocID="{53088B0D-15A2-4F42-8F63-74E3984167C2}" presName="points" presStyleCnt="0"/>
      <dgm:spPr/>
    </dgm:pt>
    <dgm:pt modelId="{B8E1D824-B716-49A7-AAD7-5D6F8E40D26F}" type="pres">
      <dgm:prSet presAssocID="{0C6A7256-9E94-4F0F-AB6C-A6ACFAE4F113}" presName="compositeA" presStyleCnt="0"/>
      <dgm:spPr/>
    </dgm:pt>
    <dgm:pt modelId="{C85B7922-4C77-45BE-A48B-47BB99D50531}" type="pres">
      <dgm:prSet presAssocID="{0C6A7256-9E94-4F0F-AB6C-A6ACFAE4F113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DC46BD-E292-4ED8-9C56-FCC514FD614C}" type="pres">
      <dgm:prSet presAssocID="{0C6A7256-9E94-4F0F-AB6C-A6ACFAE4F113}" presName="circleA" presStyleLbl="node1" presStyleIdx="0" presStyleCnt="3" custLinFactY="1021" custLinFactNeighborX="-13265" custLinFactNeighborY="100000"/>
      <dgm:spPr/>
    </dgm:pt>
    <dgm:pt modelId="{55912002-9508-488E-9DB1-BBF821DE81EF}" type="pres">
      <dgm:prSet presAssocID="{0C6A7256-9E94-4F0F-AB6C-A6ACFAE4F113}" presName="spaceA" presStyleCnt="0"/>
      <dgm:spPr/>
    </dgm:pt>
    <dgm:pt modelId="{E8049D3B-AA1C-43DE-9000-8E9B5C4F96B5}" type="pres">
      <dgm:prSet presAssocID="{B3594D22-DD61-436B-ADFE-24E8B09F93A3}" presName="space" presStyleCnt="0"/>
      <dgm:spPr/>
    </dgm:pt>
    <dgm:pt modelId="{3FA8C066-0C04-490A-95E2-8C4A8B1BC596}" type="pres">
      <dgm:prSet presAssocID="{D87E4475-8C24-44D4-9732-4183527B738C}" presName="compositeB" presStyleCnt="0"/>
      <dgm:spPr/>
    </dgm:pt>
    <dgm:pt modelId="{D060E952-CE4C-4514-A8AF-E9C5E5A0C280}" type="pres">
      <dgm:prSet presAssocID="{D87E4475-8C24-44D4-9732-4183527B738C}" presName="textB" presStyleLbl="revTx" presStyleIdx="1" presStyleCnt="3" custLinFactY="-39796" custLinFactNeighborX="1183" custLinFactNeighborY="-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41C866-634F-4B76-9347-D9C7F356F116}" type="pres">
      <dgm:prSet presAssocID="{D87E4475-8C24-44D4-9732-4183527B738C}" presName="circleB" presStyleLbl="node1" presStyleIdx="1" presStyleCnt="3" custLinFactY="1021" custLinFactNeighborX="-13265" custLinFactNeighborY="100000"/>
      <dgm:spPr/>
    </dgm:pt>
    <dgm:pt modelId="{697EAD85-446C-4776-8194-B0309E0A7FB7}" type="pres">
      <dgm:prSet presAssocID="{D87E4475-8C24-44D4-9732-4183527B738C}" presName="spaceB" presStyleCnt="0"/>
      <dgm:spPr/>
    </dgm:pt>
    <dgm:pt modelId="{98B162E4-1E9A-4E0F-B809-FB906279F4D5}" type="pres">
      <dgm:prSet presAssocID="{E28BE362-6699-4995-835A-06FF60B33DDE}" presName="space" presStyleCnt="0"/>
      <dgm:spPr/>
    </dgm:pt>
    <dgm:pt modelId="{BED780C4-364F-4CCA-B252-5629C0ED4AAD}" type="pres">
      <dgm:prSet presAssocID="{FF05AC1E-5166-4874-BDA2-B150885DA31E}" presName="compositeA" presStyleCnt="0"/>
      <dgm:spPr/>
    </dgm:pt>
    <dgm:pt modelId="{3840BCE3-504C-4674-A35B-CAC12CA13517}" type="pres">
      <dgm:prSet presAssocID="{FF05AC1E-5166-4874-BDA2-B150885DA31E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A59D3A4-41E4-4B05-B95F-6AA01B9C10C6}" type="pres">
      <dgm:prSet presAssocID="{FF05AC1E-5166-4874-BDA2-B150885DA31E}" presName="circleA" presStyleLbl="node1" presStyleIdx="2" presStyleCnt="3" custLinFactY="1021" custLinFactNeighborX="-13265" custLinFactNeighborY="100000"/>
      <dgm:spPr/>
    </dgm:pt>
    <dgm:pt modelId="{8B41A7A0-FFDD-4D07-8012-3C767B00F5DD}" type="pres">
      <dgm:prSet presAssocID="{FF05AC1E-5166-4874-BDA2-B150885DA31E}" presName="spaceA" presStyleCnt="0"/>
      <dgm:spPr/>
    </dgm:pt>
  </dgm:ptLst>
  <dgm:cxnLst>
    <dgm:cxn modelId="{BC5BE558-68AE-4664-8C47-E12172408952}" type="presOf" srcId="{FF05AC1E-5166-4874-BDA2-B150885DA31E}" destId="{3840BCE3-504C-4674-A35B-CAC12CA13517}" srcOrd="0" destOrd="0" presId="urn:microsoft.com/office/officeart/2005/8/layout/hProcess11"/>
    <dgm:cxn modelId="{041B81EE-34D1-4B30-8098-3EFB9B2906B9}" srcId="{53088B0D-15A2-4F42-8F63-74E3984167C2}" destId="{FF05AC1E-5166-4874-BDA2-B150885DA31E}" srcOrd="2" destOrd="0" parTransId="{7C161FAE-EE54-4BAC-B42E-7882F927842A}" sibTransId="{EDDCF872-F6AD-477B-A69E-0AFD51CFF841}"/>
    <dgm:cxn modelId="{5A36176D-250E-469E-B5AA-08063446B5EB}" type="presOf" srcId="{D87E4475-8C24-44D4-9732-4183527B738C}" destId="{D060E952-CE4C-4514-A8AF-E9C5E5A0C280}" srcOrd="0" destOrd="0" presId="urn:microsoft.com/office/officeart/2005/8/layout/hProcess11"/>
    <dgm:cxn modelId="{D142B07D-A751-4BF7-A41E-8FF94E0091D0}" srcId="{53088B0D-15A2-4F42-8F63-74E3984167C2}" destId="{0C6A7256-9E94-4F0F-AB6C-A6ACFAE4F113}" srcOrd="0" destOrd="0" parTransId="{9E62B079-01F9-4E91-B156-24E2A10CD762}" sibTransId="{B3594D22-DD61-436B-ADFE-24E8B09F93A3}"/>
    <dgm:cxn modelId="{B287860B-0775-473D-A74C-BC38EEB80D47}" type="presOf" srcId="{0C6A7256-9E94-4F0F-AB6C-A6ACFAE4F113}" destId="{C85B7922-4C77-45BE-A48B-47BB99D50531}" srcOrd="0" destOrd="0" presId="urn:microsoft.com/office/officeart/2005/8/layout/hProcess11"/>
    <dgm:cxn modelId="{C4DCB4BD-DF02-4AEB-8D61-CB74CF11E702}" type="presOf" srcId="{53088B0D-15A2-4F42-8F63-74E3984167C2}" destId="{820B32FF-36B4-4E78-8371-DF5C2AB55CC3}" srcOrd="0" destOrd="0" presId="urn:microsoft.com/office/officeart/2005/8/layout/hProcess11"/>
    <dgm:cxn modelId="{0886E75C-621B-4AD9-928B-27AE233FFFD5}" srcId="{53088B0D-15A2-4F42-8F63-74E3984167C2}" destId="{D87E4475-8C24-44D4-9732-4183527B738C}" srcOrd="1" destOrd="0" parTransId="{B8D7EF02-5801-4DA9-865D-779DD81022CB}" sibTransId="{E28BE362-6699-4995-835A-06FF60B33DDE}"/>
    <dgm:cxn modelId="{C730CD72-64EC-431D-B210-C70620FA3049}" type="presParOf" srcId="{820B32FF-36B4-4E78-8371-DF5C2AB55CC3}" destId="{45EAFA16-4B10-4D6D-BD17-8EDCC933BC0D}" srcOrd="0" destOrd="0" presId="urn:microsoft.com/office/officeart/2005/8/layout/hProcess11"/>
    <dgm:cxn modelId="{861A0717-FDB8-49CC-8FA2-973D8A83A4DB}" type="presParOf" srcId="{820B32FF-36B4-4E78-8371-DF5C2AB55CC3}" destId="{EF9A0A41-B0DF-4391-BD39-3263812DDAB7}" srcOrd="1" destOrd="0" presId="urn:microsoft.com/office/officeart/2005/8/layout/hProcess11"/>
    <dgm:cxn modelId="{73E9E125-A0EF-495A-B852-6FFC1C030BBB}" type="presParOf" srcId="{EF9A0A41-B0DF-4391-BD39-3263812DDAB7}" destId="{B8E1D824-B716-49A7-AAD7-5D6F8E40D26F}" srcOrd="0" destOrd="0" presId="urn:microsoft.com/office/officeart/2005/8/layout/hProcess11"/>
    <dgm:cxn modelId="{1886295C-F91E-44BE-960D-A43BA281A64A}" type="presParOf" srcId="{B8E1D824-B716-49A7-AAD7-5D6F8E40D26F}" destId="{C85B7922-4C77-45BE-A48B-47BB99D50531}" srcOrd="0" destOrd="0" presId="urn:microsoft.com/office/officeart/2005/8/layout/hProcess11"/>
    <dgm:cxn modelId="{F0A7E610-2767-4A0A-92C5-BFD1426ED58A}" type="presParOf" srcId="{B8E1D824-B716-49A7-AAD7-5D6F8E40D26F}" destId="{F9DC46BD-E292-4ED8-9C56-FCC514FD614C}" srcOrd="1" destOrd="0" presId="urn:microsoft.com/office/officeart/2005/8/layout/hProcess11"/>
    <dgm:cxn modelId="{E31E5394-A396-4EC8-B1D6-7F4ABE4D31E1}" type="presParOf" srcId="{B8E1D824-B716-49A7-AAD7-5D6F8E40D26F}" destId="{55912002-9508-488E-9DB1-BBF821DE81EF}" srcOrd="2" destOrd="0" presId="urn:microsoft.com/office/officeart/2005/8/layout/hProcess11"/>
    <dgm:cxn modelId="{5380B648-FB98-407A-AF87-5B86BB0A5661}" type="presParOf" srcId="{EF9A0A41-B0DF-4391-BD39-3263812DDAB7}" destId="{E8049D3B-AA1C-43DE-9000-8E9B5C4F96B5}" srcOrd="1" destOrd="0" presId="urn:microsoft.com/office/officeart/2005/8/layout/hProcess11"/>
    <dgm:cxn modelId="{77278FE4-F5A5-4832-A332-6B505DB8B694}" type="presParOf" srcId="{EF9A0A41-B0DF-4391-BD39-3263812DDAB7}" destId="{3FA8C066-0C04-490A-95E2-8C4A8B1BC596}" srcOrd="2" destOrd="0" presId="urn:microsoft.com/office/officeart/2005/8/layout/hProcess11"/>
    <dgm:cxn modelId="{AE5214D6-EE27-475C-B3E9-B7F9674AFD99}" type="presParOf" srcId="{3FA8C066-0C04-490A-95E2-8C4A8B1BC596}" destId="{D060E952-CE4C-4514-A8AF-E9C5E5A0C280}" srcOrd="0" destOrd="0" presId="urn:microsoft.com/office/officeart/2005/8/layout/hProcess11"/>
    <dgm:cxn modelId="{29BF870D-F56D-4246-AB17-39306C9AB9EE}" type="presParOf" srcId="{3FA8C066-0C04-490A-95E2-8C4A8B1BC596}" destId="{5D41C866-634F-4B76-9347-D9C7F356F116}" srcOrd="1" destOrd="0" presId="urn:microsoft.com/office/officeart/2005/8/layout/hProcess11"/>
    <dgm:cxn modelId="{E71E7866-E4E0-4138-B3F2-CAAFC891484A}" type="presParOf" srcId="{3FA8C066-0C04-490A-95E2-8C4A8B1BC596}" destId="{697EAD85-446C-4776-8194-B0309E0A7FB7}" srcOrd="2" destOrd="0" presId="urn:microsoft.com/office/officeart/2005/8/layout/hProcess11"/>
    <dgm:cxn modelId="{2014C9B1-CD74-470B-9E9A-9DFD55AC9803}" type="presParOf" srcId="{EF9A0A41-B0DF-4391-BD39-3263812DDAB7}" destId="{98B162E4-1E9A-4E0F-B809-FB906279F4D5}" srcOrd="3" destOrd="0" presId="urn:microsoft.com/office/officeart/2005/8/layout/hProcess11"/>
    <dgm:cxn modelId="{D670705C-B615-41C4-AAD8-63B4F922A4D7}" type="presParOf" srcId="{EF9A0A41-B0DF-4391-BD39-3263812DDAB7}" destId="{BED780C4-364F-4CCA-B252-5629C0ED4AAD}" srcOrd="4" destOrd="0" presId="urn:microsoft.com/office/officeart/2005/8/layout/hProcess11"/>
    <dgm:cxn modelId="{E94F0783-0913-4D35-9925-450721FDCE91}" type="presParOf" srcId="{BED780C4-364F-4CCA-B252-5629C0ED4AAD}" destId="{3840BCE3-504C-4674-A35B-CAC12CA13517}" srcOrd="0" destOrd="0" presId="urn:microsoft.com/office/officeart/2005/8/layout/hProcess11"/>
    <dgm:cxn modelId="{539AEA7D-B463-4F8B-8A50-523368C4E677}" type="presParOf" srcId="{BED780C4-364F-4CCA-B252-5629C0ED4AAD}" destId="{7A59D3A4-41E4-4B05-B95F-6AA01B9C10C6}" srcOrd="1" destOrd="0" presId="urn:microsoft.com/office/officeart/2005/8/layout/hProcess11"/>
    <dgm:cxn modelId="{96ED841D-9485-4494-8EEA-95BE1AF6EC0E}" type="presParOf" srcId="{BED780C4-364F-4CCA-B252-5629C0ED4AAD}" destId="{8B41A7A0-FFDD-4D07-8012-3C767B00F5D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E8C2E3-952E-4CE7-89EC-F673D0010968}" type="doc">
      <dgm:prSet loTypeId="urn:microsoft.com/office/officeart/2005/8/layout/hProcess11" loCatId="process" qsTypeId="urn:microsoft.com/office/officeart/2005/8/quickstyle/simple5" qsCatId="simple" csTypeId="urn:microsoft.com/office/officeart/2005/8/colors/colorful1" csCatId="colorful" phldr="1"/>
      <dgm:spPr/>
    </dgm:pt>
    <dgm:pt modelId="{8018B466-1FB0-4670-A4AD-923C429B33F7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SEN team meet with family – consent and explanation of the process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4F0AD43A-16D6-4871-AFA8-2C4BF34D4591}" type="parTrans" cxnId="{DA40E64C-BD19-4E6A-9320-DF90DD96891D}">
      <dgm:prSet/>
      <dgm:spPr/>
      <dgm:t>
        <a:bodyPr/>
        <a:lstStyle/>
        <a:p>
          <a:endParaRPr lang="en-GB"/>
        </a:p>
      </dgm:t>
    </dgm:pt>
    <dgm:pt modelId="{4F493AAC-01A0-472E-A02C-F170DE244E50}" type="sibTrans" cxnId="{DA40E64C-BD19-4E6A-9320-DF90DD96891D}">
      <dgm:prSet/>
      <dgm:spPr/>
      <dgm:t>
        <a:bodyPr/>
        <a:lstStyle/>
        <a:p>
          <a:endParaRPr lang="en-GB"/>
        </a:p>
      </dgm:t>
    </dgm:pt>
    <dgm:pt modelId="{57816D13-09A7-4F44-B6B2-B63AD57443BD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Assessment planning meeting held; family and all professionals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157DC18D-7A61-4037-8073-2E11DC3AE166}" type="parTrans" cxnId="{34AB4136-693D-4631-8326-E39D3EA7D0D3}">
      <dgm:prSet/>
      <dgm:spPr/>
      <dgm:t>
        <a:bodyPr/>
        <a:lstStyle/>
        <a:p>
          <a:endParaRPr lang="en-GB"/>
        </a:p>
      </dgm:t>
    </dgm:pt>
    <dgm:pt modelId="{5D9F9DF5-B41C-406E-BA32-83AE86A518F9}" type="sibTrans" cxnId="{34AB4136-693D-4631-8326-E39D3EA7D0D3}">
      <dgm:prSet/>
      <dgm:spPr/>
      <dgm:t>
        <a:bodyPr/>
        <a:lstStyle/>
        <a:p>
          <a:endParaRPr lang="en-GB"/>
        </a:p>
      </dgm:t>
    </dgm:pt>
    <dgm:pt modelId="{912D405D-CF7F-4FBF-8AD6-02099D3BEB01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New/further assessment work completed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A2995381-205D-4536-855E-D1DB042D656C}" type="parTrans" cxnId="{09A8A72D-A305-4576-A93B-0D77D67320B3}">
      <dgm:prSet/>
      <dgm:spPr/>
      <dgm:t>
        <a:bodyPr/>
        <a:lstStyle/>
        <a:p>
          <a:endParaRPr lang="en-GB"/>
        </a:p>
      </dgm:t>
    </dgm:pt>
    <dgm:pt modelId="{2B11B2A0-B3A8-483C-954B-415DB0ECFCA5}" type="sibTrans" cxnId="{09A8A72D-A305-4576-A93B-0D77D67320B3}">
      <dgm:prSet/>
      <dgm:spPr/>
      <dgm:t>
        <a:bodyPr/>
        <a:lstStyle/>
        <a:p>
          <a:endParaRPr lang="en-GB"/>
        </a:p>
      </dgm:t>
    </dgm:pt>
    <dgm:pt modelId="{872A5F8D-EB48-4268-8A9E-96DAA3D440FC}" type="pres">
      <dgm:prSet presAssocID="{D3E8C2E3-952E-4CE7-89EC-F673D0010968}" presName="Name0" presStyleCnt="0">
        <dgm:presLayoutVars>
          <dgm:dir/>
          <dgm:resizeHandles val="exact"/>
        </dgm:presLayoutVars>
      </dgm:prSet>
      <dgm:spPr/>
    </dgm:pt>
    <dgm:pt modelId="{A019AADE-3837-4C65-B912-4BAFFAA5A247}" type="pres">
      <dgm:prSet presAssocID="{D3E8C2E3-952E-4CE7-89EC-F673D0010968}" presName="arrow" presStyleLbl="bgShp" presStyleIdx="0" presStyleCnt="1"/>
      <dgm:spPr/>
    </dgm:pt>
    <dgm:pt modelId="{287F5EAE-F6F3-4CC8-970C-332E561B8FC3}" type="pres">
      <dgm:prSet presAssocID="{D3E8C2E3-952E-4CE7-89EC-F673D0010968}" presName="points" presStyleCnt="0"/>
      <dgm:spPr/>
    </dgm:pt>
    <dgm:pt modelId="{70AFA4EC-263A-46C4-BBD3-1F7DDE4E7C98}" type="pres">
      <dgm:prSet presAssocID="{8018B466-1FB0-4670-A4AD-923C429B33F7}" presName="compositeA" presStyleCnt="0"/>
      <dgm:spPr/>
    </dgm:pt>
    <dgm:pt modelId="{4E4CEA93-FEFD-4835-A9D5-B6DFB218654D}" type="pres">
      <dgm:prSet presAssocID="{8018B466-1FB0-4670-A4AD-923C429B33F7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0A90351-B6AA-4F48-B604-3622A88036CA}" type="pres">
      <dgm:prSet presAssocID="{8018B466-1FB0-4670-A4AD-923C429B33F7}" presName="circleA" presStyleLbl="node1" presStyleIdx="0" presStyleCnt="3"/>
      <dgm:spPr/>
    </dgm:pt>
    <dgm:pt modelId="{C850A9AC-75D6-437A-89AD-9908B12624F4}" type="pres">
      <dgm:prSet presAssocID="{8018B466-1FB0-4670-A4AD-923C429B33F7}" presName="spaceA" presStyleCnt="0"/>
      <dgm:spPr/>
    </dgm:pt>
    <dgm:pt modelId="{BFE6A6D1-B023-4880-BF79-D8860B5847B5}" type="pres">
      <dgm:prSet presAssocID="{4F493AAC-01A0-472E-A02C-F170DE244E50}" presName="space" presStyleCnt="0"/>
      <dgm:spPr/>
    </dgm:pt>
    <dgm:pt modelId="{5F2E8FE4-19BE-4C80-AACD-F34B69374B2C}" type="pres">
      <dgm:prSet presAssocID="{57816D13-09A7-4F44-B6B2-B63AD57443BD}" presName="compositeB" presStyleCnt="0"/>
      <dgm:spPr/>
    </dgm:pt>
    <dgm:pt modelId="{63CDF180-34FE-4959-B03C-C2063F0C6CAD}" type="pres">
      <dgm:prSet presAssocID="{57816D13-09A7-4F44-B6B2-B63AD57443BD}" presName="textB" presStyleLbl="revTx" presStyleIdx="1" presStyleCnt="3" custLinFactY="-48533" custLinFactNeighborX="5039" custLinFactNeighborY="-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CD976F0-5B76-4616-92E8-48D8695810C8}" type="pres">
      <dgm:prSet presAssocID="{57816D13-09A7-4F44-B6B2-B63AD57443BD}" presName="circleB" presStyleLbl="node1" presStyleIdx="1" presStyleCnt="3"/>
      <dgm:spPr/>
    </dgm:pt>
    <dgm:pt modelId="{C318D668-0FD2-4140-BB8D-D6D94CC37489}" type="pres">
      <dgm:prSet presAssocID="{57816D13-09A7-4F44-B6B2-B63AD57443BD}" presName="spaceB" presStyleCnt="0"/>
      <dgm:spPr/>
    </dgm:pt>
    <dgm:pt modelId="{A566BD09-5D7C-4769-ACD2-1C2FCA75369E}" type="pres">
      <dgm:prSet presAssocID="{5D9F9DF5-B41C-406E-BA32-83AE86A518F9}" presName="space" presStyleCnt="0"/>
      <dgm:spPr/>
    </dgm:pt>
    <dgm:pt modelId="{23B28A4C-8B64-4EAC-8387-E11C62D4450B}" type="pres">
      <dgm:prSet presAssocID="{912D405D-CF7F-4FBF-8AD6-02099D3BEB01}" presName="compositeA" presStyleCnt="0"/>
      <dgm:spPr/>
    </dgm:pt>
    <dgm:pt modelId="{8FA48264-41BF-49CC-AE74-D2600E70848E}" type="pres">
      <dgm:prSet presAssocID="{912D405D-CF7F-4FBF-8AD6-02099D3BEB01}" presName="textA" presStyleLbl="revTx" presStyleIdx="2" presStyleCnt="3" custLinFactNeighborX="-3103" custLinFactNeighborY="-222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6412844-46F5-471D-BC49-34F6783197FD}" type="pres">
      <dgm:prSet presAssocID="{912D405D-CF7F-4FBF-8AD6-02099D3BEB01}" presName="circleA" presStyleLbl="node1" presStyleIdx="2" presStyleCnt="3"/>
      <dgm:spPr/>
    </dgm:pt>
    <dgm:pt modelId="{D3512609-9DD4-4F14-A248-530A8617073D}" type="pres">
      <dgm:prSet presAssocID="{912D405D-CF7F-4FBF-8AD6-02099D3BEB01}" presName="spaceA" presStyleCnt="0"/>
      <dgm:spPr/>
    </dgm:pt>
  </dgm:ptLst>
  <dgm:cxnLst>
    <dgm:cxn modelId="{09A8A72D-A305-4576-A93B-0D77D67320B3}" srcId="{D3E8C2E3-952E-4CE7-89EC-F673D0010968}" destId="{912D405D-CF7F-4FBF-8AD6-02099D3BEB01}" srcOrd="2" destOrd="0" parTransId="{A2995381-205D-4536-855E-D1DB042D656C}" sibTransId="{2B11B2A0-B3A8-483C-954B-415DB0ECFCA5}"/>
    <dgm:cxn modelId="{4CD8239B-C6CF-4EEB-9026-019001F8B692}" type="presOf" srcId="{57816D13-09A7-4F44-B6B2-B63AD57443BD}" destId="{63CDF180-34FE-4959-B03C-C2063F0C6CAD}" srcOrd="0" destOrd="0" presId="urn:microsoft.com/office/officeart/2005/8/layout/hProcess11"/>
    <dgm:cxn modelId="{3B730577-8A79-481D-9B9F-4701A9FE6C0D}" type="presOf" srcId="{D3E8C2E3-952E-4CE7-89EC-F673D0010968}" destId="{872A5F8D-EB48-4268-8A9E-96DAA3D440FC}" srcOrd="0" destOrd="0" presId="urn:microsoft.com/office/officeart/2005/8/layout/hProcess11"/>
    <dgm:cxn modelId="{DA40E64C-BD19-4E6A-9320-DF90DD96891D}" srcId="{D3E8C2E3-952E-4CE7-89EC-F673D0010968}" destId="{8018B466-1FB0-4670-A4AD-923C429B33F7}" srcOrd="0" destOrd="0" parTransId="{4F0AD43A-16D6-4871-AFA8-2C4BF34D4591}" sibTransId="{4F493AAC-01A0-472E-A02C-F170DE244E50}"/>
    <dgm:cxn modelId="{464683B8-F7A5-4E8D-8B43-FF8E15E5F9FD}" type="presOf" srcId="{912D405D-CF7F-4FBF-8AD6-02099D3BEB01}" destId="{8FA48264-41BF-49CC-AE74-D2600E70848E}" srcOrd="0" destOrd="0" presId="urn:microsoft.com/office/officeart/2005/8/layout/hProcess11"/>
    <dgm:cxn modelId="{34AB4136-693D-4631-8326-E39D3EA7D0D3}" srcId="{D3E8C2E3-952E-4CE7-89EC-F673D0010968}" destId="{57816D13-09A7-4F44-B6B2-B63AD57443BD}" srcOrd="1" destOrd="0" parTransId="{157DC18D-7A61-4037-8073-2E11DC3AE166}" sibTransId="{5D9F9DF5-B41C-406E-BA32-83AE86A518F9}"/>
    <dgm:cxn modelId="{2701384E-00EB-4CA5-9DF2-A10E748D103C}" type="presOf" srcId="{8018B466-1FB0-4670-A4AD-923C429B33F7}" destId="{4E4CEA93-FEFD-4835-A9D5-B6DFB218654D}" srcOrd="0" destOrd="0" presId="urn:microsoft.com/office/officeart/2005/8/layout/hProcess11"/>
    <dgm:cxn modelId="{3BA1F23D-82D3-4FCA-8FA2-779DB1666A07}" type="presParOf" srcId="{872A5F8D-EB48-4268-8A9E-96DAA3D440FC}" destId="{A019AADE-3837-4C65-B912-4BAFFAA5A247}" srcOrd="0" destOrd="0" presId="urn:microsoft.com/office/officeart/2005/8/layout/hProcess11"/>
    <dgm:cxn modelId="{F7C96405-2A9C-4922-A32B-AF86D1593C4D}" type="presParOf" srcId="{872A5F8D-EB48-4268-8A9E-96DAA3D440FC}" destId="{287F5EAE-F6F3-4CC8-970C-332E561B8FC3}" srcOrd="1" destOrd="0" presId="urn:microsoft.com/office/officeart/2005/8/layout/hProcess11"/>
    <dgm:cxn modelId="{17D78896-02E8-41A5-8BDD-13DD5CCE6A23}" type="presParOf" srcId="{287F5EAE-F6F3-4CC8-970C-332E561B8FC3}" destId="{70AFA4EC-263A-46C4-BBD3-1F7DDE4E7C98}" srcOrd="0" destOrd="0" presId="urn:microsoft.com/office/officeart/2005/8/layout/hProcess11"/>
    <dgm:cxn modelId="{7488F579-3015-4457-AF71-D7F01DCCCD02}" type="presParOf" srcId="{70AFA4EC-263A-46C4-BBD3-1F7DDE4E7C98}" destId="{4E4CEA93-FEFD-4835-A9D5-B6DFB218654D}" srcOrd="0" destOrd="0" presId="urn:microsoft.com/office/officeart/2005/8/layout/hProcess11"/>
    <dgm:cxn modelId="{14B6C4AC-E621-4138-9FA9-D8794233F1DF}" type="presParOf" srcId="{70AFA4EC-263A-46C4-BBD3-1F7DDE4E7C98}" destId="{B0A90351-B6AA-4F48-B604-3622A88036CA}" srcOrd="1" destOrd="0" presId="urn:microsoft.com/office/officeart/2005/8/layout/hProcess11"/>
    <dgm:cxn modelId="{592A4825-0856-48C6-9062-D8C3B56A7723}" type="presParOf" srcId="{70AFA4EC-263A-46C4-BBD3-1F7DDE4E7C98}" destId="{C850A9AC-75D6-437A-89AD-9908B12624F4}" srcOrd="2" destOrd="0" presId="urn:microsoft.com/office/officeart/2005/8/layout/hProcess11"/>
    <dgm:cxn modelId="{9B389FB2-AE50-4281-8F86-38CB2CB9E26B}" type="presParOf" srcId="{287F5EAE-F6F3-4CC8-970C-332E561B8FC3}" destId="{BFE6A6D1-B023-4880-BF79-D8860B5847B5}" srcOrd="1" destOrd="0" presId="urn:microsoft.com/office/officeart/2005/8/layout/hProcess11"/>
    <dgm:cxn modelId="{CED31090-50B3-4E3F-9824-5C178939261F}" type="presParOf" srcId="{287F5EAE-F6F3-4CC8-970C-332E561B8FC3}" destId="{5F2E8FE4-19BE-4C80-AACD-F34B69374B2C}" srcOrd="2" destOrd="0" presId="urn:microsoft.com/office/officeart/2005/8/layout/hProcess11"/>
    <dgm:cxn modelId="{91F8B70C-F364-4C39-90A5-D134AF4D2639}" type="presParOf" srcId="{5F2E8FE4-19BE-4C80-AACD-F34B69374B2C}" destId="{63CDF180-34FE-4959-B03C-C2063F0C6CAD}" srcOrd="0" destOrd="0" presId="urn:microsoft.com/office/officeart/2005/8/layout/hProcess11"/>
    <dgm:cxn modelId="{89A82AD5-0FBB-4CE7-AE15-DD4D57219C55}" type="presParOf" srcId="{5F2E8FE4-19BE-4C80-AACD-F34B69374B2C}" destId="{9CD976F0-5B76-4616-92E8-48D8695810C8}" srcOrd="1" destOrd="0" presId="urn:microsoft.com/office/officeart/2005/8/layout/hProcess11"/>
    <dgm:cxn modelId="{E2A340F3-525D-47AF-8F23-D7E3485A4544}" type="presParOf" srcId="{5F2E8FE4-19BE-4C80-AACD-F34B69374B2C}" destId="{C318D668-0FD2-4140-BB8D-D6D94CC37489}" srcOrd="2" destOrd="0" presId="urn:microsoft.com/office/officeart/2005/8/layout/hProcess11"/>
    <dgm:cxn modelId="{A80F4BEB-73EC-4E3B-A57C-FCE4E43A0705}" type="presParOf" srcId="{287F5EAE-F6F3-4CC8-970C-332E561B8FC3}" destId="{A566BD09-5D7C-4769-ACD2-1C2FCA75369E}" srcOrd="3" destOrd="0" presId="urn:microsoft.com/office/officeart/2005/8/layout/hProcess11"/>
    <dgm:cxn modelId="{5720E816-C66E-4757-902A-D3BABACB6D8C}" type="presParOf" srcId="{287F5EAE-F6F3-4CC8-970C-332E561B8FC3}" destId="{23B28A4C-8B64-4EAC-8387-E11C62D4450B}" srcOrd="4" destOrd="0" presId="urn:microsoft.com/office/officeart/2005/8/layout/hProcess11"/>
    <dgm:cxn modelId="{259EC0C4-01B1-4F8F-9090-50E49BCCB77A}" type="presParOf" srcId="{23B28A4C-8B64-4EAC-8387-E11C62D4450B}" destId="{8FA48264-41BF-49CC-AE74-D2600E70848E}" srcOrd="0" destOrd="0" presId="urn:microsoft.com/office/officeart/2005/8/layout/hProcess11"/>
    <dgm:cxn modelId="{9C63659B-C6D0-45FF-B57D-63503C843176}" type="presParOf" srcId="{23B28A4C-8B64-4EAC-8387-E11C62D4450B}" destId="{C6412844-46F5-471D-BC49-34F6783197FD}" srcOrd="1" destOrd="0" presId="urn:microsoft.com/office/officeart/2005/8/layout/hProcess11"/>
    <dgm:cxn modelId="{1E80C55C-958D-45A5-B068-78C883E8172C}" type="presParOf" srcId="{23B28A4C-8B64-4EAC-8387-E11C62D4450B}" destId="{D3512609-9DD4-4F14-A248-530A8617073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741BCB-3624-4050-8F28-DD89FFF4193B}" type="doc">
      <dgm:prSet loTypeId="urn:microsoft.com/office/officeart/2005/8/layout/hProcess11" loCatId="process" qsTypeId="urn:microsoft.com/office/officeart/2005/8/quickstyle/simple5" qsCatId="simple" csTypeId="urn:microsoft.com/office/officeart/2005/8/colors/colorful1" csCatId="colorful" phldr="1"/>
      <dgm:spPr/>
    </dgm:pt>
    <dgm:pt modelId="{7B9295D4-0C03-4531-B935-34A8B2EA9271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Support planning meeting held; identification of outcomes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2BB7561D-50BB-4967-9AB6-9692E30FCB00}" type="parTrans" cxnId="{33E9947C-C706-456A-B326-9872815E0358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EC913952-7284-45B5-9E42-E038EBD076FC}" type="sibTrans" cxnId="{33E9947C-C706-456A-B326-9872815E0358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FDF50CE5-BB38-4305-AD8D-AC8A256D7417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Proposed EHC plan written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E11CAD7F-5786-47BA-8B8D-EFF551943860}" type="parTrans" cxnId="{0E4F3893-5268-4BD1-BEF5-C2E1AF430F16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4B5F2FA9-19E5-4911-8590-2DE922CB13DB}" type="sibTrans" cxnId="{0E4F3893-5268-4BD1-BEF5-C2E1AF430F16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B6239F15-65B4-4895-A328-67023B89923D}">
      <dgm:prSet phldrT="[Text]"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Proposed plan delivered to parents</a:t>
          </a:r>
        </a:p>
        <a:p>
          <a:endParaRPr lang="en-GB" dirty="0" smtClean="0">
            <a:latin typeface="Calibri" pitchFamily="34" charset="0"/>
            <a:cs typeface="Calibri" pitchFamily="34" charset="0"/>
          </a:endParaRPr>
        </a:p>
        <a:p>
          <a:endParaRPr lang="en-GB" dirty="0" smtClean="0">
            <a:latin typeface="Calibri" pitchFamily="34" charset="0"/>
            <a:cs typeface="Calibri" pitchFamily="34" charset="0"/>
          </a:endParaRPr>
        </a:p>
      </dgm:t>
    </dgm:pt>
    <dgm:pt modelId="{83310028-17DD-4846-811C-EDEE4064AA88}" type="parTrans" cxnId="{B21C9B2F-F79C-484C-A6B7-3E52DE3A9F40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76193C26-E879-4F45-B81C-34C82182AE63}" type="sibTrans" cxnId="{B21C9B2F-F79C-484C-A6B7-3E52DE3A9F40}">
      <dgm:prSet/>
      <dgm:spPr/>
      <dgm:t>
        <a:bodyPr/>
        <a:lstStyle/>
        <a:p>
          <a:endParaRPr lang="en-GB">
            <a:latin typeface="Calibri" pitchFamily="34" charset="0"/>
            <a:cs typeface="Calibri" pitchFamily="34" charset="0"/>
          </a:endParaRPr>
        </a:p>
      </dgm:t>
    </dgm:pt>
    <dgm:pt modelId="{26F13CDB-D5CA-4195-AA06-755B50178C2E}">
      <dgm:prSet/>
      <dgm:spPr/>
      <dgm:t>
        <a:bodyPr/>
        <a:lstStyle/>
        <a:p>
          <a:r>
            <a:rPr lang="en-GB" dirty="0" smtClean="0">
              <a:latin typeface="Calibri" pitchFamily="34" charset="0"/>
              <a:cs typeface="Calibri" pitchFamily="34" charset="0"/>
            </a:rPr>
            <a:t>Plan finalised, shared and implemented</a:t>
          </a:r>
          <a:endParaRPr lang="en-GB" dirty="0">
            <a:latin typeface="Calibri" pitchFamily="34" charset="0"/>
            <a:cs typeface="Calibri" pitchFamily="34" charset="0"/>
          </a:endParaRPr>
        </a:p>
      </dgm:t>
    </dgm:pt>
    <dgm:pt modelId="{6AE51423-ACE8-4A8A-B805-81E8CF16A32F}" type="parTrans" cxnId="{2319736C-6E3E-455E-957E-A6FD9D3D98D8}">
      <dgm:prSet/>
      <dgm:spPr/>
      <dgm:t>
        <a:bodyPr/>
        <a:lstStyle/>
        <a:p>
          <a:endParaRPr lang="en-GB"/>
        </a:p>
      </dgm:t>
    </dgm:pt>
    <dgm:pt modelId="{89D726E4-C627-49C4-A4F7-172496591B38}" type="sibTrans" cxnId="{2319736C-6E3E-455E-957E-A6FD9D3D98D8}">
      <dgm:prSet/>
      <dgm:spPr/>
      <dgm:t>
        <a:bodyPr/>
        <a:lstStyle/>
        <a:p>
          <a:endParaRPr lang="en-GB"/>
        </a:p>
      </dgm:t>
    </dgm:pt>
    <dgm:pt modelId="{9A47C851-B091-475B-B6C3-B3757F324F28}" type="pres">
      <dgm:prSet presAssocID="{7C741BCB-3624-4050-8F28-DD89FFF4193B}" presName="Name0" presStyleCnt="0">
        <dgm:presLayoutVars>
          <dgm:dir/>
          <dgm:resizeHandles val="exact"/>
        </dgm:presLayoutVars>
      </dgm:prSet>
      <dgm:spPr/>
    </dgm:pt>
    <dgm:pt modelId="{4256850B-F029-4F20-B040-1E26212F6EFD}" type="pres">
      <dgm:prSet presAssocID="{7C741BCB-3624-4050-8F28-DD89FFF4193B}" presName="arrow" presStyleLbl="bgShp" presStyleIdx="0" presStyleCnt="1" custLinFactNeighborY="53"/>
      <dgm:spPr/>
    </dgm:pt>
    <dgm:pt modelId="{765875C0-0110-426C-A043-9A257AA26004}" type="pres">
      <dgm:prSet presAssocID="{7C741BCB-3624-4050-8F28-DD89FFF4193B}" presName="points" presStyleCnt="0"/>
      <dgm:spPr/>
    </dgm:pt>
    <dgm:pt modelId="{CF5FD73C-58AE-4D27-83F9-5A2BF0659EFE}" type="pres">
      <dgm:prSet presAssocID="{7B9295D4-0C03-4531-B935-34A8B2EA9271}" presName="compositeA" presStyleCnt="0"/>
      <dgm:spPr/>
    </dgm:pt>
    <dgm:pt modelId="{62206877-6EB3-4211-9087-CC343B42082C}" type="pres">
      <dgm:prSet presAssocID="{7B9295D4-0C03-4531-B935-34A8B2EA9271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4A778E-ED73-4329-92DF-AD458D2EEEBA}" type="pres">
      <dgm:prSet presAssocID="{7B9295D4-0C03-4531-B935-34A8B2EA9271}" presName="circleA" presStyleLbl="node1" presStyleIdx="0" presStyleCnt="4"/>
      <dgm:spPr/>
    </dgm:pt>
    <dgm:pt modelId="{8DAA46B7-DB05-4B77-B2F1-976AA8E1BD14}" type="pres">
      <dgm:prSet presAssocID="{7B9295D4-0C03-4531-B935-34A8B2EA9271}" presName="spaceA" presStyleCnt="0"/>
      <dgm:spPr/>
    </dgm:pt>
    <dgm:pt modelId="{A081ED8A-B1AC-4F71-A556-8624E7F122EC}" type="pres">
      <dgm:prSet presAssocID="{EC913952-7284-45B5-9E42-E038EBD076FC}" presName="space" presStyleCnt="0"/>
      <dgm:spPr/>
    </dgm:pt>
    <dgm:pt modelId="{5652B88D-2364-408C-8A18-E08BB6C8550E}" type="pres">
      <dgm:prSet presAssocID="{FDF50CE5-BB38-4305-AD8D-AC8A256D7417}" presName="compositeB" presStyleCnt="0"/>
      <dgm:spPr/>
    </dgm:pt>
    <dgm:pt modelId="{AD4E202C-6FC7-429B-A36E-593C4FC49690}" type="pres">
      <dgm:prSet presAssocID="{FDF50CE5-BB38-4305-AD8D-AC8A256D7417}" presName="textB" presStyleLbl="revTx" presStyleIdx="1" presStyleCnt="4" custLinFactY="-37335" custLinFactNeighborX="995" custLinFactNeighborY="-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5132C09-323D-4C13-98B4-F7FA4C8731DA}" type="pres">
      <dgm:prSet presAssocID="{FDF50CE5-BB38-4305-AD8D-AC8A256D7417}" presName="circleB" presStyleLbl="node1" presStyleIdx="1" presStyleCnt="4"/>
      <dgm:spPr/>
    </dgm:pt>
    <dgm:pt modelId="{B594468A-D48E-4821-B695-3B39C3F00806}" type="pres">
      <dgm:prSet presAssocID="{FDF50CE5-BB38-4305-AD8D-AC8A256D7417}" presName="spaceB" presStyleCnt="0"/>
      <dgm:spPr/>
    </dgm:pt>
    <dgm:pt modelId="{3BE5C31D-804B-4C03-8AB8-A748FCAE6B46}" type="pres">
      <dgm:prSet presAssocID="{4B5F2FA9-19E5-4911-8590-2DE922CB13DB}" presName="space" presStyleCnt="0"/>
      <dgm:spPr/>
    </dgm:pt>
    <dgm:pt modelId="{61D6152B-D168-4C65-B94B-75411815CAFB}" type="pres">
      <dgm:prSet presAssocID="{B6239F15-65B4-4895-A328-67023B89923D}" presName="compositeA" presStyleCnt="0"/>
      <dgm:spPr/>
    </dgm:pt>
    <dgm:pt modelId="{7AD6A1F0-FEDC-4AE1-909B-CA63E2F9CA38}" type="pres">
      <dgm:prSet presAssocID="{B6239F15-65B4-4895-A328-67023B89923D}" presName="textA" presStyleLbl="revTx" presStyleIdx="2" presStyleCnt="4" custLinFactNeighborX="-1929" custLinFactNeighborY="1176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D100A2C-4995-4DD8-A4BA-1AC960E8497D}" type="pres">
      <dgm:prSet presAssocID="{B6239F15-65B4-4895-A328-67023B89923D}" presName="circleA" presStyleLbl="node1" presStyleIdx="2" presStyleCnt="4"/>
      <dgm:spPr/>
    </dgm:pt>
    <dgm:pt modelId="{BB3E4251-63F4-4D56-BEE8-C3E34D72EDEF}" type="pres">
      <dgm:prSet presAssocID="{B6239F15-65B4-4895-A328-67023B89923D}" presName="spaceA" presStyleCnt="0"/>
      <dgm:spPr/>
    </dgm:pt>
    <dgm:pt modelId="{01F34FC1-0CF6-4B60-9844-0C9ABFBB34F8}" type="pres">
      <dgm:prSet presAssocID="{76193C26-E879-4F45-B81C-34C82182AE63}" presName="space" presStyleCnt="0"/>
      <dgm:spPr/>
    </dgm:pt>
    <dgm:pt modelId="{67FB2CCB-12FB-459A-842B-7BB2A63A4292}" type="pres">
      <dgm:prSet presAssocID="{26F13CDB-D5CA-4195-AA06-755B50178C2E}" presName="compositeB" presStyleCnt="0"/>
      <dgm:spPr/>
    </dgm:pt>
    <dgm:pt modelId="{138E76C8-66DE-4CC6-B1DB-DA4241EECD1E}" type="pres">
      <dgm:prSet presAssocID="{26F13CDB-D5CA-4195-AA06-755B50178C2E}" presName="textB" presStyleLbl="revTx" presStyleIdx="3" presStyleCnt="4" custLinFactY="-37335" custLinFactNeighborX="-4769" custLinFactNeighborY="-10000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7671BFB-CCCF-4E8D-818C-75DA06F7D97C}" type="pres">
      <dgm:prSet presAssocID="{26F13CDB-D5CA-4195-AA06-755B50178C2E}" presName="circleB" presStyleLbl="node1" presStyleIdx="3" presStyleCnt="4"/>
      <dgm:spPr/>
    </dgm:pt>
    <dgm:pt modelId="{A0EC7609-2467-49BB-9D35-25DC1B27786D}" type="pres">
      <dgm:prSet presAssocID="{26F13CDB-D5CA-4195-AA06-755B50178C2E}" presName="spaceB" presStyleCnt="0"/>
      <dgm:spPr/>
    </dgm:pt>
  </dgm:ptLst>
  <dgm:cxnLst>
    <dgm:cxn modelId="{2319736C-6E3E-455E-957E-A6FD9D3D98D8}" srcId="{7C741BCB-3624-4050-8F28-DD89FFF4193B}" destId="{26F13CDB-D5CA-4195-AA06-755B50178C2E}" srcOrd="3" destOrd="0" parTransId="{6AE51423-ACE8-4A8A-B805-81E8CF16A32F}" sibTransId="{89D726E4-C627-49C4-A4F7-172496591B38}"/>
    <dgm:cxn modelId="{33E9947C-C706-456A-B326-9872815E0358}" srcId="{7C741BCB-3624-4050-8F28-DD89FFF4193B}" destId="{7B9295D4-0C03-4531-B935-34A8B2EA9271}" srcOrd="0" destOrd="0" parTransId="{2BB7561D-50BB-4967-9AB6-9692E30FCB00}" sibTransId="{EC913952-7284-45B5-9E42-E038EBD076FC}"/>
    <dgm:cxn modelId="{FCDB66CD-A4E9-473E-BBA3-D6DBD1F20DD8}" type="presOf" srcId="{7B9295D4-0C03-4531-B935-34A8B2EA9271}" destId="{62206877-6EB3-4211-9087-CC343B42082C}" srcOrd="0" destOrd="0" presId="urn:microsoft.com/office/officeart/2005/8/layout/hProcess11"/>
    <dgm:cxn modelId="{0E4F3893-5268-4BD1-BEF5-C2E1AF430F16}" srcId="{7C741BCB-3624-4050-8F28-DD89FFF4193B}" destId="{FDF50CE5-BB38-4305-AD8D-AC8A256D7417}" srcOrd="1" destOrd="0" parTransId="{E11CAD7F-5786-47BA-8B8D-EFF551943860}" sibTransId="{4B5F2FA9-19E5-4911-8590-2DE922CB13DB}"/>
    <dgm:cxn modelId="{423C6DED-EFC0-4522-A23E-0EB1F067EFA6}" type="presOf" srcId="{B6239F15-65B4-4895-A328-67023B89923D}" destId="{7AD6A1F0-FEDC-4AE1-909B-CA63E2F9CA38}" srcOrd="0" destOrd="0" presId="urn:microsoft.com/office/officeart/2005/8/layout/hProcess11"/>
    <dgm:cxn modelId="{B21C9B2F-F79C-484C-A6B7-3E52DE3A9F40}" srcId="{7C741BCB-3624-4050-8F28-DD89FFF4193B}" destId="{B6239F15-65B4-4895-A328-67023B89923D}" srcOrd="2" destOrd="0" parTransId="{83310028-17DD-4846-811C-EDEE4064AA88}" sibTransId="{76193C26-E879-4F45-B81C-34C82182AE63}"/>
    <dgm:cxn modelId="{D4ED12BC-B94B-4CBB-9795-F94B8D051AEC}" type="presOf" srcId="{7C741BCB-3624-4050-8F28-DD89FFF4193B}" destId="{9A47C851-B091-475B-B6C3-B3757F324F28}" srcOrd="0" destOrd="0" presId="urn:microsoft.com/office/officeart/2005/8/layout/hProcess11"/>
    <dgm:cxn modelId="{D107F351-46E3-41F9-9783-D44F0D1C1099}" type="presOf" srcId="{FDF50CE5-BB38-4305-AD8D-AC8A256D7417}" destId="{AD4E202C-6FC7-429B-A36E-593C4FC49690}" srcOrd="0" destOrd="0" presId="urn:microsoft.com/office/officeart/2005/8/layout/hProcess11"/>
    <dgm:cxn modelId="{3D6C8B9B-C4EC-4091-A1F2-4E05936E737D}" type="presOf" srcId="{26F13CDB-D5CA-4195-AA06-755B50178C2E}" destId="{138E76C8-66DE-4CC6-B1DB-DA4241EECD1E}" srcOrd="0" destOrd="0" presId="urn:microsoft.com/office/officeart/2005/8/layout/hProcess11"/>
    <dgm:cxn modelId="{241CC493-38F5-4901-BC11-7008F0461E09}" type="presParOf" srcId="{9A47C851-B091-475B-B6C3-B3757F324F28}" destId="{4256850B-F029-4F20-B040-1E26212F6EFD}" srcOrd="0" destOrd="0" presId="urn:microsoft.com/office/officeart/2005/8/layout/hProcess11"/>
    <dgm:cxn modelId="{D04F94CC-E4BD-4DCF-944A-7BD496949680}" type="presParOf" srcId="{9A47C851-B091-475B-B6C3-B3757F324F28}" destId="{765875C0-0110-426C-A043-9A257AA26004}" srcOrd="1" destOrd="0" presId="urn:microsoft.com/office/officeart/2005/8/layout/hProcess11"/>
    <dgm:cxn modelId="{D366406A-7C72-40B5-9163-1F6289AF107A}" type="presParOf" srcId="{765875C0-0110-426C-A043-9A257AA26004}" destId="{CF5FD73C-58AE-4D27-83F9-5A2BF0659EFE}" srcOrd="0" destOrd="0" presId="urn:microsoft.com/office/officeart/2005/8/layout/hProcess11"/>
    <dgm:cxn modelId="{093E0261-FDF5-4898-8F83-2393F73EFF08}" type="presParOf" srcId="{CF5FD73C-58AE-4D27-83F9-5A2BF0659EFE}" destId="{62206877-6EB3-4211-9087-CC343B42082C}" srcOrd="0" destOrd="0" presId="urn:microsoft.com/office/officeart/2005/8/layout/hProcess11"/>
    <dgm:cxn modelId="{4F1A6C29-C88E-4BD7-8527-1BD9A0D3531B}" type="presParOf" srcId="{CF5FD73C-58AE-4D27-83F9-5A2BF0659EFE}" destId="{E94A778E-ED73-4329-92DF-AD458D2EEEBA}" srcOrd="1" destOrd="0" presId="urn:microsoft.com/office/officeart/2005/8/layout/hProcess11"/>
    <dgm:cxn modelId="{FF6A2434-E2B2-4048-A269-ACE261CD86FF}" type="presParOf" srcId="{CF5FD73C-58AE-4D27-83F9-5A2BF0659EFE}" destId="{8DAA46B7-DB05-4B77-B2F1-976AA8E1BD14}" srcOrd="2" destOrd="0" presId="urn:microsoft.com/office/officeart/2005/8/layout/hProcess11"/>
    <dgm:cxn modelId="{E14DA0EB-A712-41B0-B935-D0E7C503FAC2}" type="presParOf" srcId="{765875C0-0110-426C-A043-9A257AA26004}" destId="{A081ED8A-B1AC-4F71-A556-8624E7F122EC}" srcOrd="1" destOrd="0" presId="urn:microsoft.com/office/officeart/2005/8/layout/hProcess11"/>
    <dgm:cxn modelId="{5FA158D5-2514-44C1-BFA0-9F33692D8A79}" type="presParOf" srcId="{765875C0-0110-426C-A043-9A257AA26004}" destId="{5652B88D-2364-408C-8A18-E08BB6C8550E}" srcOrd="2" destOrd="0" presId="urn:microsoft.com/office/officeart/2005/8/layout/hProcess11"/>
    <dgm:cxn modelId="{A1CB0BF0-8628-489D-B0F5-388FF4887BCC}" type="presParOf" srcId="{5652B88D-2364-408C-8A18-E08BB6C8550E}" destId="{AD4E202C-6FC7-429B-A36E-593C4FC49690}" srcOrd="0" destOrd="0" presId="urn:microsoft.com/office/officeart/2005/8/layout/hProcess11"/>
    <dgm:cxn modelId="{3E0B497A-2109-46DC-A40C-90A18D8F84F0}" type="presParOf" srcId="{5652B88D-2364-408C-8A18-E08BB6C8550E}" destId="{F5132C09-323D-4C13-98B4-F7FA4C8731DA}" srcOrd="1" destOrd="0" presId="urn:microsoft.com/office/officeart/2005/8/layout/hProcess11"/>
    <dgm:cxn modelId="{1CCB5B0E-9293-4A46-8CAD-4C314AEA244C}" type="presParOf" srcId="{5652B88D-2364-408C-8A18-E08BB6C8550E}" destId="{B594468A-D48E-4821-B695-3B39C3F00806}" srcOrd="2" destOrd="0" presId="urn:microsoft.com/office/officeart/2005/8/layout/hProcess11"/>
    <dgm:cxn modelId="{6A8990E4-D0DC-4362-99CB-0D0B7EC9F31F}" type="presParOf" srcId="{765875C0-0110-426C-A043-9A257AA26004}" destId="{3BE5C31D-804B-4C03-8AB8-A748FCAE6B46}" srcOrd="3" destOrd="0" presId="urn:microsoft.com/office/officeart/2005/8/layout/hProcess11"/>
    <dgm:cxn modelId="{C3F8C4FA-E2CA-4FAF-869B-3EB52D015EF7}" type="presParOf" srcId="{765875C0-0110-426C-A043-9A257AA26004}" destId="{61D6152B-D168-4C65-B94B-75411815CAFB}" srcOrd="4" destOrd="0" presId="urn:microsoft.com/office/officeart/2005/8/layout/hProcess11"/>
    <dgm:cxn modelId="{A896F015-1B2C-42C2-A8C3-DF9FC6998C27}" type="presParOf" srcId="{61D6152B-D168-4C65-B94B-75411815CAFB}" destId="{7AD6A1F0-FEDC-4AE1-909B-CA63E2F9CA38}" srcOrd="0" destOrd="0" presId="urn:microsoft.com/office/officeart/2005/8/layout/hProcess11"/>
    <dgm:cxn modelId="{E8959FAD-35A5-4A53-B46B-6A220001D353}" type="presParOf" srcId="{61D6152B-D168-4C65-B94B-75411815CAFB}" destId="{9D100A2C-4995-4DD8-A4BA-1AC960E8497D}" srcOrd="1" destOrd="0" presId="urn:microsoft.com/office/officeart/2005/8/layout/hProcess11"/>
    <dgm:cxn modelId="{F3BCAD5C-F935-4F6A-A3B3-7C41CA693A79}" type="presParOf" srcId="{61D6152B-D168-4C65-B94B-75411815CAFB}" destId="{BB3E4251-63F4-4D56-BEE8-C3E34D72EDEF}" srcOrd="2" destOrd="0" presId="urn:microsoft.com/office/officeart/2005/8/layout/hProcess11"/>
    <dgm:cxn modelId="{E32F11CF-71B6-4FB5-BB08-6ADE346D5005}" type="presParOf" srcId="{765875C0-0110-426C-A043-9A257AA26004}" destId="{01F34FC1-0CF6-4B60-9844-0C9ABFBB34F8}" srcOrd="5" destOrd="0" presId="urn:microsoft.com/office/officeart/2005/8/layout/hProcess11"/>
    <dgm:cxn modelId="{8DC41002-8135-439D-B3DF-9CFF3450702F}" type="presParOf" srcId="{765875C0-0110-426C-A043-9A257AA26004}" destId="{67FB2CCB-12FB-459A-842B-7BB2A63A4292}" srcOrd="6" destOrd="0" presId="urn:microsoft.com/office/officeart/2005/8/layout/hProcess11"/>
    <dgm:cxn modelId="{C5926EB9-DADA-4F04-BDBF-83558D377C97}" type="presParOf" srcId="{67FB2CCB-12FB-459A-842B-7BB2A63A4292}" destId="{138E76C8-66DE-4CC6-B1DB-DA4241EECD1E}" srcOrd="0" destOrd="0" presId="urn:microsoft.com/office/officeart/2005/8/layout/hProcess11"/>
    <dgm:cxn modelId="{28FF63AA-200C-4CFA-BB73-408500B26286}" type="presParOf" srcId="{67FB2CCB-12FB-459A-842B-7BB2A63A4292}" destId="{F7671BFB-CCCF-4E8D-818C-75DA06F7D97C}" srcOrd="1" destOrd="0" presId="urn:microsoft.com/office/officeart/2005/8/layout/hProcess11"/>
    <dgm:cxn modelId="{91DDFBDD-D9A5-49EB-9D9F-0468D98384E9}" type="presParOf" srcId="{67FB2CCB-12FB-459A-842B-7BB2A63A4292}" destId="{A0EC7609-2467-49BB-9D35-25DC1B27786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CAF28F8-4838-4B65-A428-6003D3A430BB}" type="datetimeFigureOut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59D234F-992A-4698-9AEC-6D2ACBD3F9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5868F03-C821-41CC-B922-9B754B170EC0}" type="datetimeFigureOut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4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D45B5AF-C983-4B15-A9F9-49C3770361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ADFB8A-341E-4E78-8A87-2C2C29F6237C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25780B-B876-442A-9916-E429AF11766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73D40F-BACF-4350-966A-0BBC8C2B4056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DEF42-AF9D-4EEA-87FF-D22F159424E7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7540F-0A94-4600-9886-4A167BE1B9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B2CAE63-91F9-4BB5-A632-B2C6BD53A171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0E1B0D8-DE8B-4166-841C-BA6358F081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Straight Connector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Straight Connector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66F7F-4FBE-4C37-BED8-49F4247EBB97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A3DAB-2C60-4E1C-A545-293FBBA1BA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E7ED5-59DC-4E57-ADA5-CAE0776E8EA4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9888-872F-4EED-9A30-FD08618667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D967-CF5A-4DB5-8EB2-43E35CE6E4D2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50399-19A7-4772-BD38-8DE78D2234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FD52BFE-B197-40A6-BF41-6ED679C627A5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24C22D1-16A0-4969-89BE-1823AB458B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3D4B-10B0-4780-B5D1-40AE90A22B3D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B4E87-253E-48C8-9C6B-FCE8C1A8A5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E945DA4-759A-497B-A25F-C078FE421FB0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685095B-90B7-4ECA-ACC0-938E4ECA53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6DC08C1-E4F6-437B-8512-83F2EC7AC15E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CDD5630-B860-49F9-8EC2-38824CFF95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46324-CD15-44A6-BC26-C2C09AEA155F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9E233-9B1C-4D51-BE6B-DA4438785A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4BEBD-4C7E-4563-89E1-DB7C3160809B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55D72-8A5E-4506-B811-D5FDFC88D5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BB7539-B671-4ADC-84AB-F91DB58623D1}" type="datetime1">
              <a:rPr lang="en-GB"/>
              <a:pPr>
                <a:defRPr/>
              </a:pPr>
              <a:t>19/06/2013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SEND Pathfinder National Champion programme</a:t>
            </a: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D83A49-F8E3-4EA1-A58A-607981F551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5" r:id="rId4"/>
    <p:sldLayoutId id="2147484114" r:id="rId5"/>
    <p:sldLayoutId id="2147484119" r:id="rId6"/>
    <p:sldLayoutId id="2147484113" r:id="rId7"/>
    <p:sldLayoutId id="2147484120" r:id="rId8"/>
    <p:sldLayoutId id="2147484121" r:id="rId9"/>
    <p:sldLayoutId id="2147484112" r:id="rId10"/>
    <p:sldLayoutId id="214748411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0C61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AABBD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AACC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ctrTitle"/>
          </p:nvPr>
        </p:nvSpPr>
        <p:spPr bwMode="auto">
          <a:xfrm>
            <a:off x="2286000" y="3124200"/>
            <a:ext cx="6172200" cy="18938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cap="none" smtClean="0">
                <a:latin typeface="Calibri" pitchFamily="34" charset="0"/>
              </a:rPr>
              <a:t>LA Pathfinder developments</a:t>
            </a:r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pPr eaLnBrk="1" hangingPunct="1"/>
            <a:r>
              <a:rPr lang="en-GB" smtClean="0">
                <a:latin typeface="Calibri" pitchFamily="34" charset="0"/>
              </a:rPr>
              <a:t>Emma Straker and Lesley Gallagher</a:t>
            </a:r>
          </a:p>
          <a:p>
            <a:pPr eaLnBrk="1" hangingPunct="1"/>
            <a:r>
              <a:rPr lang="en-GB" smtClean="0">
                <a:latin typeface="Calibri" pitchFamily="34" charset="0"/>
              </a:rPr>
              <a:t>June 2013</a:t>
            </a:r>
          </a:p>
        </p:txBody>
      </p:sp>
      <p:pic>
        <p:nvPicPr>
          <p:cNvPr id="15363" name="Picture 4" descr="HBC_Logo-CMY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260350"/>
            <a:ext cx="654050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4500563" y="260350"/>
            <a:ext cx="36052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Background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defRPr/>
            </a:pPr>
            <a:r>
              <a:rPr lang="en-GB" b="1" dirty="0">
                <a:latin typeface="Calibri" pitchFamily="34" charset="0"/>
                <a:cs typeface="Calibri" pitchFamily="34" charset="0"/>
              </a:rPr>
              <a:t>March 2011: </a:t>
            </a:r>
            <a:r>
              <a:rPr lang="en-GB" dirty="0">
                <a:latin typeface="Calibri" pitchFamily="34" charset="0"/>
                <a:cs typeface="Calibri" pitchFamily="34" charset="0"/>
              </a:rPr>
              <a:t>Green Paper published – ‘Support and Aspiration: A new approach to special educational needs and disability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’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8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b="1" dirty="0">
                <a:latin typeface="Calibri" pitchFamily="34" charset="0"/>
                <a:cs typeface="Calibri" pitchFamily="34" charset="0"/>
              </a:rPr>
              <a:t>September 2011: </a:t>
            </a:r>
            <a:r>
              <a:rPr lang="en-GB" dirty="0">
                <a:latin typeface="Calibri" pitchFamily="34" charset="0"/>
                <a:cs typeface="Calibri" pitchFamily="34" charset="0"/>
              </a:rPr>
              <a:t>31 Local Authority ‘Pathfinders’ announced to test the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proposals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8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b="1" dirty="0">
                <a:latin typeface="Calibri" pitchFamily="34" charset="0"/>
                <a:cs typeface="Calibri" pitchFamily="34" charset="0"/>
              </a:rPr>
              <a:t>September 2012: </a:t>
            </a:r>
            <a:r>
              <a:rPr lang="en-GB" dirty="0">
                <a:latin typeface="Calibri" pitchFamily="34" charset="0"/>
                <a:cs typeface="Calibri" pitchFamily="34" charset="0"/>
              </a:rPr>
              <a:t>Draft ‘Children and Families Bill’ published, with timetable for parliamentary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scrutiny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8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b="1" dirty="0">
                <a:latin typeface="Calibri" pitchFamily="34" charset="0"/>
                <a:cs typeface="Calibri" pitchFamily="34" charset="0"/>
              </a:rPr>
              <a:t>September 2014: </a:t>
            </a:r>
            <a:r>
              <a:rPr lang="en-GB" dirty="0">
                <a:latin typeface="Calibri" pitchFamily="34" charset="0"/>
                <a:cs typeface="Calibri" pitchFamily="34" charset="0"/>
              </a:rPr>
              <a:t>Children and Families Bill due to be implemented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A summary of the reforms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A new 0-25 </a:t>
            </a:r>
            <a:r>
              <a:rPr lang="en-GB" b="1" smtClean="0">
                <a:latin typeface="Calibri" pitchFamily="34" charset="0"/>
              </a:rPr>
              <a:t>co-ordinated assessment</a:t>
            </a:r>
            <a:r>
              <a:rPr lang="en-GB" smtClean="0">
                <a:latin typeface="Calibri" pitchFamily="34" charset="0"/>
              </a:rPr>
              <a:t> process and single </a:t>
            </a:r>
            <a:r>
              <a:rPr lang="en-GB" b="1" smtClean="0">
                <a:latin typeface="Calibri" pitchFamily="34" charset="0"/>
              </a:rPr>
              <a:t>Education, Health and Care Plan</a:t>
            </a:r>
            <a:r>
              <a:rPr lang="en-GB" smtClean="0">
                <a:latin typeface="Calibri" pitchFamily="34" charset="0"/>
              </a:rPr>
              <a:t> </a:t>
            </a:r>
          </a:p>
          <a:p>
            <a:r>
              <a:rPr lang="en-GB" smtClean="0">
                <a:latin typeface="Calibri" pitchFamily="34" charset="0"/>
              </a:rPr>
              <a:t>The </a:t>
            </a:r>
            <a:r>
              <a:rPr lang="en-GB" b="1" smtClean="0">
                <a:latin typeface="Calibri" pitchFamily="34" charset="0"/>
              </a:rPr>
              <a:t>option of a personal budget</a:t>
            </a:r>
            <a:r>
              <a:rPr lang="en-GB" smtClean="0">
                <a:latin typeface="Calibri" pitchFamily="34" charset="0"/>
              </a:rPr>
              <a:t> for all families with children with an EHC Plan</a:t>
            </a:r>
          </a:p>
          <a:p>
            <a:r>
              <a:rPr lang="en-GB" smtClean="0">
                <a:latin typeface="Calibri" pitchFamily="34" charset="0"/>
              </a:rPr>
              <a:t>Local authorities and other services setting out a </a:t>
            </a:r>
            <a:r>
              <a:rPr lang="en-GB" b="1" smtClean="0">
                <a:latin typeface="Calibri" pitchFamily="34" charset="0"/>
              </a:rPr>
              <a:t>local offer of all services</a:t>
            </a:r>
            <a:r>
              <a:rPr lang="en-GB" smtClean="0">
                <a:latin typeface="Calibri" pitchFamily="34" charset="0"/>
              </a:rPr>
              <a:t> available</a:t>
            </a:r>
          </a:p>
          <a:p>
            <a:r>
              <a:rPr lang="en-GB" smtClean="0">
                <a:latin typeface="Calibri" pitchFamily="34" charset="0"/>
              </a:rPr>
              <a:t>A new approach to identifying SEN through a </a:t>
            </a:r>
            <a:r>
              <a:rPr lang="en-GB" b="1" smtClean="0">
                <a:latin typeface="Calibri" pitchFamily="34" charset="0"/>
              </a:rPr>
              <a:t>single</a:t>
            </a:r>
            <a:r>
              <a:rPr lang="en-GB" smtClean="0">
                <a:latin typeface="Calibri" pitchFamily="34" charset="0"/>
              </a:rPr>
              <a:t> Early Years setting-based category and school-based </a:t>
            </a:r>
            <a:r>
              <a:rPr lang="en-GB" b="1" smtClean="0">
                <a:latin typeface="Calibri" pitchFamily="34" charset="0"/>
              </a:rPr>
              <a:t>category of SEN</a:t>
            </a:r>
          </a:p>
          <a:p>
            <a:r>
              <a:rPr lang="en-GB" smtClean="0">
                <a:latin typeface="Calibri" pitchFamily="34" charset="0"/>
              </a:rPr>
              <a:t>A new </a:t>
            </a:r>
            <a:r>
              <a:rPr lang="en-GB" b="1" smtClean="0">
                <a:latin typeface="Calibri" pitchFamily="34" charset="0"/>
              </a:rPr>
              <a:t>duty on health to provide services </a:t>
            </a:r>
            <a:r>
              <a:rPr lang="en-GB" smtClean="0">
                <a:latin typeface="Calibri" pitchFamily="34" charset="0"/>
              </a:rPr>
              <a:t>detailed in EHC plans</a:t>
            </a:r>
          </a:p>
          <a:p>
            <a:endParaRPr lang="en-GB" b="1" smtClean="0">
              <a:latin typeface="Calibri" pitchFamily="34" charset="0"/>
            </a:endParaRPr>
          </a:p>
          <a:p>
            <a:endParaRPr lang="en-GB" smtClean="0">
              <a:latin typeface="Calibri" pitchFamily="34" charset="0"/>
            </a:endParaRPr>
          </a:p>
          <a:p>
            <a:endParaRPr lang="en-GB" smtClean="0">
              <a:latin typeface="Calibri" pitchFamily="34" charset="0"/>
            </a:endParaRPr>
          </a:p>
          <a:p>
            <a:endParaRPr lang="en-GB" smtClean="0">
              <a:latin typeface="Calibri" pitchFamily="34" charset="0"/>
            </a:endParaRPr>
          </a:p>
          <a:p>
            <a:endParaRPr lang="en-GB" smtClean="0"/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Emerging principles from the Pathfinders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</a:rPr>
              <a:t>Co-ordinated assessment and single EHC plan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</a:rPr>
              <a:t>Children</a:t>
            </a:r>
            <a:r>
              <a:rPr lang="en-GB" dirty="0">
                <a:latin typeface="Calibri" pitchFamily="34" charset="0"/>
              </a:rPr>
              <a:t>, young people and their families at the centre of the </a:t>
            </a:r>
            <a:r>
              <a:rPr lang="en-GB" dirty="0" smtClean="0">
                <a:latin typeface="Calibri" pitchFamily="34" charset="0"/>
              </a:rPr>
              <a:t>process</a:t>
            </a:r>
            <a:endParaRPr lang="en-GB" dirty="0">
              <a:latin typeface="Calibri" pitchFamily="34" charset="0"/>
            </a:endParaRPr>
          </a:p>
          <a:p>
            <a:pPr>
              <a:defRPr/>
            </a:pPr>
            <a:r>
              <a:rPr lang="en-GB" dirty="0">
                <a:latin typeface="Calibri" pitchFamily="34" charset="0"/>
              </a:rPr>
              <a:t>A “tell us once” approach to sharing </a:t>
            </a:r>
            <a:r>
              <a:rPr lang="en-GB" dirty="0" smtClean="0">
                <a:latin typeface="Calibri" pitchFamily="34" charset="0"/>
              </a:rPr>
              <a:t>information</a:t>
            </a:r>
            <a:endParaRPr lang="en-GB" dirty="0">
              <a:latin typeface="Calibri" pitchFamily="34" charset="0"/>
            </a:endParaRPr>
          </a:p>
          <a:p>
            <a:pPr>
              <a:defRPr/>
            </a:pPr>
            <a:r>
              <a:rPr lang="en-GB" dirty="0">
                <a:latin typeface="Calibri" pitchFamily="34" charset="0"/>
              </a:rPr>
              <a:t>Use of </a:t>
            </a:r>
            <a:r>
              <a:rPr lang="en-GB" dirty="0" smtClean="0">
                <a:latin typeface="Calibri" pitchFamily="34" charset="0"/>
              </a:rPr>
              <a:t>person </a:t>
            </a:r>
            <a:r>
              <a:rPr lang="en-GB" dirty="0">
                <a:latin typeface="Calibri" pitchFamily="34" charset="0"/>
              </a:rPr>
              <a:t>centred and key working approaches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</a:rPr>
              <a:t>Plans </a:t>
            </a:r>
            <a:r>
              <a:rPr lang="en-GB" dirty="0">
                <a:latin typeface="Calibri" pitchFamily="34" charset="0"/>
              </a:rPr>
              <a:t>focused on outcomes (short and long term) </a:t>
            </a:r>
            <a:r>
              <a:rPr lang="en-GB" dirty="0" smtClean="0">
                <a:latin typeface="Calibri" pitchFamily="34" charset="0"/>
              </a:rPr>
              <a:t>with detailed an specific provision requirements</a:t>
            </a:r>
          </a:p>
          <a:p>
            <a:pPr>
              <a:defRPr/>
            </a:pPr>
            <a:r>
              <a:rPr lang="en-GB" dirty="0">
                <a:latin typeface="Calibri" pitchFamily="34" charset="0"/>
              </a:rPr>
              <a:t>More streamlined but time invested in joint agreement on key outcomes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>
              <a:latin typeface="Calibri" pitchFamily="34" charset="0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Emerging </a:t>
            </a:r>
            <a:r>
              <a:rPr lang="en-GB" dirty="0">
                <a:latin typeface="Calibri" pitchFamily="34" charset="0"/>
                <a:cs typeface="Calibri" pitchFamily="34" charset="0"/>
              </a:rPr>
              <a:t>principles from the Pathfinders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6688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Personal budgets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Development of an indicative budget for all EHC plans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Exploration of funding streams where choice and control can be offered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Use of notional budgets and direct payments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b="1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Local offer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Informative and helpful, not just a directory of services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Collaborative development with families and young people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Easily accessible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Pathfinder national champion programme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13 Pathfinder LA’s, one in each region;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Sharing learning and practice with non-pathfinder LA partnerships including CCG’s, health providers, schools, colleges, parent carers, young people and the voluntary/community sector;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Support offered across 6 thematic areas: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1600" dirty="0" smtClean="0">
                <a:latin typeface="Calibri" pitchFamily="34" charset="0"/>
                <a:cs typeface="Calibri" pitchFamily="34" charset="0"/>
              </a:rPr>
              <a:t>     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- Preparing for adulthood and post 16;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2000" dirty="0" smtClean="0">
                <a:latin typeface="Calibri" pitchFamily="34" charset="0"/>
                <a:cs typeface="Calibri" pitchFamily="34" charset="0"/>
              </a:rPr>
              <a:t>     - Co-ordinated assessment and Education, Health and Care plans;   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    - Personal budgets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    - Local offer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    - Joint commissioning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2000" dirty="0" smtClean="0">
                <a:latin typeface="Calibri" pitchFamily="34" charset="0"/>
                <a:cs typeface="Calibri" pitchFamily="34" charset="0"/>
              </a:rPr>
              <a:t>    - Engagement with children and young people and parents/carers</a:t>
            </a:r>
          </a:p>
          <a:p>
            <a:pPr>
              <a:defRPr/>
            </a:pP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GB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4932363" y="233363"/>
            <a:ext cx="36052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Delivery of the programme</a:t>
            </a:r>
            <a:endParaRPr lang="en-GB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Regular </a:t>
            </a:r>
            <a:r>
              <a:rPr lang="en-GB" dirty="0">
                <a:latin typeface="Calibri" pitchFamily="34" charset="0"/>
                <a:cs typeface="Calibri" pitchFamily="34" charset="0"/>
              </a:rPr>
              <a:t>sharing of information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across the region;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One </a:t>
            </a:r>
            <a:r>
              <a:rPr lang="en-GB" dirty="0">
                <a:latin typeface="Calibri" pitchFamily="34" charset="0"/>
                <a:cs typeface="Calibri" pitchFamily="34" charset="0"/>
              </a:rPr>
              <a:t>regional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conference;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Four workshops/seminars per thematic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area;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Contribute </a:t>
            </a:r>
            <a:r>
              <a:rPr lang="en-GB" dirty="0">
                <a:latin typeface="Calibri" pitchFamily="34" charset="0"/>
                <a:cs typeface="Calibri" pitchFamily="34" charset="0"/>
              </a:rPr>
              <a:t>to developing self-evaluation tools 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A </a:t>
            </a:r>
            <a:r>
              <a:rPr lang="en-GB" dirty="0">
                <a:latin typeface="Calibri" pitchFamily="34" charset="0"/>
                <a:cs typeface="Calibri" pitchFamily="34" charset="0"/>
              </a:rPr>
              <a:t>minimum of one 1:1 support day with each individual non-pathfinder local authority area 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Quarterly </a:t>
            </a:r>
            <a:r>
              <a:rPr lang="en-GB" dirty="0">
                <a:latin typeface="Calibri" pitchFamily="34" charset="0"/>
                <a:cs typeface="Calibri" pitchFamily="34" charset="0"/>
              </a:rPr>
              <a:t>case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studies</a:t>
            </a:r>
            <a:endParaRPr lang="en-GB" sz="2800" dirty="0"/>
          </a:p>
          <a:p>
            <a:pPr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530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Pathfinder national champion programme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Middlesbrough Hearing and Visually Impaired Services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Joint arrangement across the Tees Valley (Middlesbrough, Hartlepool, Stockton &amp; Billingham, Redcar &amp; Cleveland) to provide educational support to sensory impaired children</a:t>
            </a:r>
          </a:p>
          <a:p>
            <a:r>
              <a:rPr lang="en-GB" smtClean="0">
                <a:latin typeface="Calibri" pitchFamily="34" charset="0"/>
              </a:rPr>
              <a:t>Middlesbrough is the lead LA</a:t>
            </a:r>
          </a:p>
          <a:p>
            <a:r>
              <a:rPr lang="en-GB" smtClean="0">
                <a:latin typeface="Calibri" pitchFamily="34" charset="0"/>
              </a:rPr>
              <a:t>Delegated Primary and Secondary resource bases</a:t>
            </a:r>
          </a:p>
          <a:p>
            <a:r>
              <a:rPr lang="en-GB" smtClean="0">
                <a:latin typeface="Calibri" pitchFamily="34" charset="0"/>
              </a:rPr>
              <a:t>455 CYP on the peripatetic caseload – 99 Hartlepool </a:t>
            </a:r>
          </a:p>
          <a:p>
            <a:r>
              <a:rPr lang="en-GB" smtClean="0">
                <a:latin typeface="Calibri" pitchFamily="34" charset="0"/>
              </a:rPr>
              <a:t>74 statemented CYP – 10 Hartlepool</a:t>
            </a:r>
          </a:p>
          <a:p>
            <a:r>
              <a:rPr lang="en-GB" smtClean="0">
                <a:latin typeface="Calibri" pitchFamily="34" charset="0"/>
              </a:rPr>
              <a:t>31 CYP in the Primary resource base – 2 Hartlepool</a:t>
            </a:r>
          </a:p>
          <a:p>
            <a:r>
              <a:rPr lang="en-GB" smtClean="0">
                <a:latin typeface="Calibri" pitchFamily="34" charset="0"/>
              </a:rPr>
              <a:t>28  CYP in the Secondary resource base – 4 Hartlepool</a:t>
            </a:r>
          </a:p>
          <a:p>
            <a:endParaRPr lang="en-GB" smtClean="0">
              <a:latin typeface="Calibri" pitchFamily="34" charset="0"/>
            </a:endParaRPr>
          </a:p>
          <a:p>
            <a:endParaRPr lang="en-GB" smtClean="0">
              <a:latin typeface="Calibri" pitchFamily="34" charset="0"/>
            </a:endParaRPr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Hartlepool context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578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Population c. 90,000</a:t>
            </a:r>
          </a:p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High levels of deprivation</a:t>
            </a:r>
          </a:p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37 schools (including 2 special)</a:t>
            </a:r>
          </a:p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c. 350 children with a Statement of SEN </a:t>
            </a:r>
          </a:p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60 statutory assessments completed per year</a:t>
            </a:r>
          </a:p>
          <a:p>
            <a:pPr>
              <a:lnSpc>
                <a:spcPct val="150000"/>
              </a:lnSpc>
            </a:pPr>
            <a:r>
              <a:rPr lang="en-GB" smtClean="0">
                <a:latin typeface="Calibri" pitchFamily="34" charset="0"/>
              </a:rPr>
              <a:t>Above average prevalence of sensory impairment</a:t>
            </a:r>
          </a:p>
        </p:txBody>
      </p:sp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250825" y="60848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</a:t>
            </a:r>
            <a:r>
              <a:rPr lang="en-GB" dirty="0">
                <a:latin typeface="Calibri" pitchFamily="34" charset="0"/>
                <a:cs typeface="Calibri" pitchFamily="34" charset="0"/>
              </a:rPr>
              <a:t>a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ssessment process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603" name="TextBox 4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assessment process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GB" b="1" smtClean="0">
                <a:latin typeface="Calibri" pitchFamily="34" charset="0"/>
              </a:rPr>
              <a:t>Stage One: Referral</a:t>
            </a:r>
          </a:p>
          <a:p>
            <a:pPr marL="0" indent="0">
              <a:buFont typeface="Wingdings" pitchFamily="2" charset="2"/>
              <a:buNone/>
            </a:pPr>
            <a:endParaRPr lang="en-GB" smtClean="0">
              <a:latin typeface="Calibri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2060848"/>
          <a:ext cx="7704856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628" name="TextBox 4"/>
          <p:cNvSpPr txBox="1">
            <a:spLocks noChangeArrowheads="1"/>
          </p:cNvSpPr>
          <p:nvPr/>
        </p:nvSpPr>
        <p:spPr bwMode="auto">
          <a:xfrm>
            <a:off x="2279650" y="5226050"/>
            <a:ext cx="3384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 b="1">
                <a:latin typeface="Calibri" pitchFamily="34" charset="0"/>
              </a:rPr>
              <a:t>6 weeks</a:t>
            </a:r>
          </a:p>
        </p:txBody>
      </p:sp>
      <p:sp>
        <p:nvSpPr>
          <p:cNvPr id="26629" name="TextBox 5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assessment process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62372" y="2276872"/>
          <a:ext cx="7931224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651" name="TextBox 4"/>
          <p:cNvSpPr txBox="1">
            <a:spLocks noChangeArrowheads="1"/>
          </p:cNvSpPr>
          <p:nvPr/>
        </p:nvSpPr>
        <p:spPr bwMode="auto">
          <a:xfrm>
            <a:off x="468313" y="5648325"/>
            <a:ext cx="763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 b="1">
                <a:latin typeface="Calibri" pitchFamily="34" charset="0"/>
              </a:rPr>
              <a:t>8 weeks</a:t>
            </a:r>
          </a:p>
        </p:txBody>
      </p:sp>
      <p:sp>
        <p:nvSpPr>
          <p:cNvPr id="27652" name="TextBox 5"/>
          <p:cNvSpPr txBox="1">
            <a:spLocks noChangeArrowheads="1"/>
          </p:cNvSpPr>
          <p:nvPr/>
        </p:nvSpPr>
        <p:spPr bwMode="auto">
          <a:xfrm>
            <a:off x="611188" y="1557338"/>
            <a:ext cx="71294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1">
                <a:latin typeface="Calibri" pitchFamily="34" charset="0"/>
              </a:rPr>
              <a:t>Stage Two: Assessment</a:t>
            </a:r>
          </a:p>
        </p:txBody>
      </p:sp>
      <p:sp>
        <p:nvSpPr>
          <p:cNvPr id="27653" name="TextBox 6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assessment process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67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GB" b="1" smtClean="0">
                <a:latin typeface="Calibri" pitchFamily="34" charset="0"/>
              </a:rPr>
              <a:t>Stage Three: Planning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2060848"/>
          <a:ext cx="8136904" cy="47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657225" y="5302250"/>
            <a:ext cx="7200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 b="1">
                <a:latin typeface="Calibri" pitchFamily="34" charset="0"/>
              </a:rPr>
              <a:t>6 weeks</a:t>
            </a:r>
          </a:p>
        </p:txBody>
      </p:sp>
      <p:sp>
        <p:nvSpPr>
          <p:cNvPr id="28677" name="TextBox 5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SPOTLIGHT ON [</a:t>
            </a:r>
            <a:r>
              <a:rPr lang="en-GB" i="1" cap="none" smtClean="0">
                <a:latin typeface="Calibri" pitchFamily="34" charset="0"/>
              </a:rPr>
              <a:t>NAME</a:t>
            </a:r>
            <a:r>
              <a:rPr lang="en-GB" cap="none" smtClean="0">
                <a:latin typeface="Calibri" pitchFamily="34" charset="0"/>
              </a:rPr>
              <a:t>]</a:t>
            </a:r>
          </a:p>
        </p:txBody>
      </p:sp>
      <p:sp>
        <p:nvSpPr>
          <p:cNvPr id="30722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smtClean="0">
                <a:latin typeface="Calibri" pitchFamily="34" charset="0"/>
              </a:rPr>
              <a:t>First test cohort</a:t>
            </a:r>
          </a:p>
          <a:p>
            <a:r>
              <a:rPr lang="en-GB" smtClean="0">
                <a:latin typeface="Calibri" pitchFamily="34" charset="0"/>
              </a:rPr>
              <a:t>Mainstream school reception class</a:t>
            </a:r>
          </a:p>
          <a:p>
            <a:r>
              <a:rPr lang="en-GB" smtClean="0">
                <a:latin typeface="Calibri" pitchFamily="34" charset="0"/>
              </a:rPr>
              <a:t>Profoundly deaf, cochlear implants fitted</a:t>
            </a:r>
          </a:p>
          <a:p>
            <a:r>
              <a:rPr lang="en-GB" smtClean="0">
                <a:latin typeface="Calibri" pitchFamily="34" charset="0"/>
              </a:rPr>
              <a:t>Identified for assessment through care co-ordination</a:t>
            </a:r>
          </a:p>
          <a:p>
            <a:r>
              <a:rPr lang="en-GB" smtClean="0">
                <a:latin typeface="Calibri" pitchFamily="34" charset="0"/>
              </a:rPr>
              <a:t>Support team included Mum, social care, school, ToD, SaLT</a:t>
            </a:r>
          </a:p>
        </p:txBody>
      </p:sp>
      <p:sp>
        <p:nvSpPr>
          <p:cNvPr id="30723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  <p:pic>
        <p:nvPicPr>
          <p:cNvPr id="30724" name="Picture 6" descr="Picture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1388" y="1719263"/>
            <a:ext cx="2998787" cy="399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AN ASSESSMENT TOOL – FOR SENSORY CYP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000" smtClean="0">
                <a:latin typeface="Calibri" pitchFamily="34" charset="0"/>
              </a:rPr>
              <a:t>The NatSIP tool </a:t>
            </a:r>
            <a:r>
              <a:rPr lang="en-GB" sz="2000" b="1" smtClean="0">
                <a:latin typeface="Calibri" pitchFamily="34" charset="0"/>
              </a:rPr>
              <a:t>BETTER ASSESSMENT, BETTER PLANS, BETTER</a:t>
            </a:r>
          </a:p>
          <a:p>
            <a:pPr>
              <a:buFont typeface="Wingdings" pitchFamily="2" charset="2"/>
              <a:buNone/>
            </a:pPr>
            <a:r>
              <a:rPr lang="en-GB" sz="2000" b="1" smtClean="0">
                <a:latin typeface="Calibri" pitchFamily="34" charset="0"/>
              </a:rPr>
              <a:t>OUTCOME </a:t>
            </a:r>
            <a:r>
              <a:rPr lang="en-GB" sz="2000" smtClean="0">
                <a:latin typeface="Calibri" pitchFamily="34" charset="0"/>
              </a:rPr>
              <a:t>identifies the information needed to ensure:</a:t>
            </a:r>
          </a:p>
          <a:p>
            <a:r>
              <a:rPr lang="en-GB" sz="2000" smtClean="0">
                <a:latin typeface="Calibri" pitchFamily="34" charset="0"/>
              </a:rPr>
              <a:t>that plans for education, health and care support are based on a full and thorough understanding of that person’s needs and their implications. </a:t>
            </a:r>
          </a:p>
          <a:p>
            <a:r>
              <a:rPr lang="en-GB" sz="2000" smtClean="0">
                <a:latin typeface="Calibri" pitchFamily="34" charset="0"/>
              </a:rPr>
              <a:t>any barriers to their development and achievement are identified and measures are put in place to address them.</a:t>
            </a:r>
          </a:p>
          <a:p>
            <a:pPr>
              <a:buFont typeface="Wingdings" pitchFamily="2" charset="2"/>
              <a:buNone/>
            </a:pPr>
            <a:r>
              <a:rPr lang="en-GB" sz="2000" smtClean="0">
                <a:latin typeface="Calibri" pitchFamily="34" charset="0"/>
              </a:rPr>
              <a:t>The document provides:</a:t>
            </a:r>
          </a:p>
          <a:p>
            <a:r>
              <a:rPr lang="en-GB" sz="2000" smtClean="0">
                <a:latin typeface="Calibri" pitchFamily="34" charset="0"/>
              </a:rPr>
              <a:t>A template to illustrate how those working in education, health and social care could record relevant assessment information and the implications.</a:t>
            </a:r>
          </a:p>
          <a:p>
            <a:r>
              <a:rPr lang="en-GB" sz="2000" smtClean="0">
                <a:latin typeface="Calibri" pitchFamily="34" charset="0"/>
              </a:rPr>
              <a:t>A table setting out the information and assessment required to produce an EHC Plan that focuses on improving outcomes.</a:t>
            </a:r>
            <a:r>
              <a:rPr lang="en-GB" sz="1800" smtClean="0">
                <a:latin typeface="Calibri" pitchFamily="34" charset="0"/>
              </a:rPr>
              <a:t> 	</a:t>
            </a:r>
          </a:p>
        </p:txBody>
      </p:sp>
      <p:sp>
        <p:nvSpPr>
          <p:cNvPr id="32771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single EHC Plan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One: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Personal details</a:t>
            </a:r>
          </a:p>
          <a:p>
            <a:pPr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Two: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a personalised profile of the child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the child’s current needs</a:t>
            </a:r>
          </a:p>
          <a:p>
            <a:pPr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Three: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the support the child needs to succeed and achieve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the child’s support plan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education placement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- who’s involved</a:t>
            </a:r>
          </a:p>
          <a:p>
            <a:pPr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Four: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Agreeing the plan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en-GB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 </a:t>
            </a:r>
          </a:p>
        </p:txBody>
      </p:sp>
      <p:sp>
        <p:nvSpPr>
          <p:cNvPr id="33795" name="TextBox 3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single EHC Plan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Belongs to the child and family, not professionals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8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Optional picture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sz="800" dirty="0" smtClean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Legalistic aspects moved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2"/>
          <a:srcRect l="36485" t="21918" r="36076" b="9589"/>
          <a:stretch>
            <a:fillRect/>
          </a:stretch>
        </p:blipFill>
        <p:spPr bwMode="auto">
          <a:xfrm>
            <a:off x="4392613" y="1449388"/>
            <a:ext cx="35687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Box 4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single EHC Plan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Two: All About Me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Optional use of first person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What do people like and admire about the child?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What’s important TO and FOR them?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What’s working and what’s not working?</a:t>
            </a:r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 l="34465" t="12500" r="32417" b="4623"/>
          <a:stretch>
            <a:fillRect/>
          </a:stretch>
        </p:blipFill>
        <p:spPr bwMode="auto">
          <a:xfrm>
            <a:off x="4519613" y="1449388"/>
            <a:ext cx="3386137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TextBox 4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single EHC Plan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40675" cy="110807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n-GB" b="1" dirty="0" smtClean="0">
                <a:latin typeface="Calibri" pitchFamily="34" charset="0"/>
                <a:cs typeface="Calibri" pitchFamily="34" charset="0"/>
              </a:rPr>
              <a:t>Part Three: The Support Plan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Focuses on outcomes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Detailed provision to support progress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Frequency and provider of support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Annual cost</a:t>
            </a:r>
          </a:p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Funding agency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 l="29263" t="27196" r="27264" b="48991"/>
          <a:stretch>
            <a:fillRect/>
          </a:stretch>
        </p:blipFill>
        <p:spPr bwMode="auto">
          <a:xfrm>
            <a:off x="614363" y="4333875"/>
            <a:ext cx="7389812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Box 4"/>
          <p:cNvSpPr txBox="1">
            <a:spLocks noChangeArrowheads="1"/>
          </p:cNvSpPr>
          <p:nvPr/>
        </p:nvSpPr>
        <p:spPr bwMode="auto">
          <a:xfrm>
            <a:off x="5067300" y="142875"/>
            <a:ext cx="3605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SPOTLIGHT ON [</a:t>
            </a:r>
            <a:r>
              <a:rPr lang="en-GB" i="1" cap="none" smtClean="0">
                <a:latin typeface="Calibri" pitchFamily="34" charset="0"/>
              </a:rPr>
              <a:t>NAME</a:t>
            </a:r>
            <a:r>
              <a:rPr lang="en-GB" cap="none" smtClean="0">
                <a:latin typeface="Calibri" pitchFamily="34" charset="0"/>
              </a:rPr>
              <a:t>]</a:t>
            </a:r>
          </a:p>
        </p:txBody>
      </p:sp>
      <p:sp>
        <p:nvSpPr>
          <p:cNvPr id="37890" name="Content Placeholder 4"/>
          <p:cNvSpPr>
            <a:spLocks noGrp="1"/>
          </p:cNvSpPr>
          <p:nvPr>
            <p:ph sz="quarter" idx="1"/>
          </p:nvPr>
        </p:nvSpPr>
        <p:spPr>
          <a:xfrm>
            <a:off x="4437063" y="1600200"/>
            <a:ext cx="3487737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Personalised profile</a:t>
            </a:r>
          </a:p>
          <a:p>
            <a:r>
              <a:rPr lang="en-GB" smtClean="0">
                <a:latin typeface="Calibri" pitchFamily="34" charset="0"/>
              </a:rPr>
              <a:t>Current needs</a:t>
            </a:r>
          </a:p>
          <a:p>
            <a:r>
              <a:rPr lang="en-GB" smtClean="0">
                <a:latin typeface="Calibri" pitchFamily="34" charset="0"/>
              </a:rPr>
              <a:t>Support plan - outcomes</a:t>
            </a:r>
          </a:p>
          <a:p>
            <a:r>
              <a:rPr lang="en-GB" smtClean="0">
                <a:latin typeface="Calibri" pitchFamily="34" charset="0"/>
              </a:rPr>
              <a:t>Review cycle</a:t>
            </a:r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5021263" y="188913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  <p:pic>
        <p:nvPicPr>
          <p:cNvPr id="37894" name="Picture 6" descr="Picture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854200"/>
            <a:ext cx="2998788" cy="399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The local offer – an example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914" name="Rectangle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Details of all services available to children, young people and their families at different stages in their lives</a:t>
            </a:r>
          </a:p>
          <a:p>
            <a:r>
              <a:rPr lang="en-GB" smtClean="0">
                <a:latin typeface="Calibri" pitchFamily="34" charset="0"/>
              </a:rPr>
              <a:t>Clear, concise and relevant information</a:t>
            </a:r>
          </a:p>
          <a:p>
            <a:r>
              <a:rPr lang="en-GB" smtClean="0">
                <a:latin typeface="Calibri" pitchFamily="34" charset="0"/>
              </a:rPr>
              <a:t>Provide a mechanism for feedback – complaints and redress</a:t>
            </a:r>
          </a:p>
          <a:p>
            <a:pPr>
              <a:buFont typeface="Wingdings" pitchFamily="2" charset="2"/>
              <a:buNone/>
            </a:pPr>
            <a:endParaRPr lang="en-GB" smtClean="0">
              <a:latin typeface="Calibri" pitchFamily="34" charset="0"/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/>
          <a:srcRect l="5081" t="12701" r="3134" b="8203"/>
          <a:stretch>
            <a:fillRect/>
          </a:stretch>
        </p:blipFill>
        <p:spPr bwMode="auto">
          <a:xfrm>
            <a:off x="4140200" y="3573463"/>
            <a:ext cx="3779838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Box 5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/>
          <p:cNvPicPr>
            <a:picLocks noChangeAspect="1" noChangeArrowheads="1"/>
          </p:cNvPicPr>
          <p:nvPr/>
        </p:nvPicPr>
        <p:blipFill>
          <a:blip r:embed="rId2"/>
          <a:srcRect l="5081" t="12701" r="3134" b="8203"/>
          <a:stretch>
            <a:fillRect/>
          </a:stretch>
        </p:blipFill>
        <p:spPr bwMode="auto">
          <a:xfrm>
            <a:off x="395288" y="333375"/>
            <a:ext cx="7848600" cy="540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Box 2"/>
          <p:cNvSpPr txBox="1">
            <a:spLocks noChangeArrowheads="1"/>
          </p:cNvSpPr>
          <p:nvPr/>
        </p:nvSpPr>
        <p:spPr bwMode="auto">
          <a:xfrm>
            <a:off x="250825" y="61737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SENSORY SUPPORT SERVICES LOCAL OFFER</a:t>
            </a:r>
          </a:p>
        </p:txBody>
      </p:sp>
      <p:sp>
        <p:nvSpPr>
          <p:cNvPr id="40962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342900" indent="-342900">
              <a:buFont typeface="Wingdings" pitchFamily="2" charset="2"/>
              <a:buNone/>
            </a:pPr>
            <a:r>
              <a:rPr lang="en-GB" b="1" smtClean="0">
                <a:latin typeface="Calibri" pitchFamily="34" charset="0"/>
              </a:rPr>
              <a:t>General information</a:t>
            </a:r>
          </a:p>
          <a:p>
            <a:pPr marL="342900" indent="-342900"/>
            <a:r>
              <a:rPr lang="en-GB" smtClean="0">
                <a:latin typeface="Calibri" pitchFamily="34" charset="0"/>
              </a:rPr>
              <a:t>Name of the Service – Middlesbrough Hearing Impaired Service</a:t>
            </a:r>
          </a:p>
          <a:p>
            <a:pPr marL="342900" indent="-342900"/>
            <a:r>
              <a:rPr lang="en-GB" smtClean="0">
                <a:latin typeface="Calibri" pitchFamily="34" charset="0"/>
              </a:rPr>
              <a:t>Base- Sensory Support Centre, Whinney Banks Primary School Site, Fakenham Avenue, Middlesbrough, TS5 4QQ</a:t>
            </a:r>
          </a:p>
          <a:p>
            <a:pPr marL="342900" indent="-342900"/>
            <a:r>
              <a:rPr lang="en-GB" smtClean="0">
                <a:latin typeface="Calibri" pitchFamily="34" charset="0"/>
              </a:rPr>
              <a:t>Contact details – Tel: 01642 354354, Fax 01642 354356, Minicom: 01642 354357, SMS 07825 358104, e-mail: lesley-ann_gallagher@middlesbrough.gov.uk</a:t>
            </a:r>
          </a:p>
          <a:p>
            <a:pPr marL="342900" indent="-342900">
              <a:buFont typeface="Wingdings" pitchFamily="2" charset="2"/>
              <a:buNone/>
            </a:pPr>
            <a:endParaRPr lang="en-GB" smtClean="0">
              <a:latin typeface="Calibri" pitchFamily="34" charset="0"/>
            </a:endParaRPr>
          </a:p>
        </p:txBody>
      </p:sp>
      <p:sp>
        <p:nvSpPr>
          <p:cNvPr id="40963" name="TextBox 3"/>
          <p:cNvSpPr txBox="1">
            <a:spLocks noChangeArrowheads="1"/>
          </p:cNvSpPr>
          <p:nvPr/>
        </p:nvSpPr>
        <p:spPr bwMode="auto">
          <a:xfrm>
            <a:off x="250825" y="6084888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SENSORY SUPPORT SERVICES LOCAL OFFER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smtClean="0">
                <a:latin typeface="Calibri" pitchFamily="34" charset="0"/>
              </a:rPr>
              <a:t>Universal Offer</a:t>
            </a:r>
          </a:p>
          <a:p>
            <a:r>
              <a:rPr lang="en-GB" smtClean="0">
                <a:latin typeface="Calibri" pitchFamily="34" charset="0"/>
              </a:rPr>
              <a:t>NHSP</a:t>
            </a:r>
          </a:p>
          <a:p>
            <a:r>
              <a:rPr lang="en-GB" smtClean="0">
                <a:latin typeface="Calibri" pitchFamily="34" charset="0"/>
              </a:rPr>
              <a:t>Information on HI Service website</a:t>
            </a:r>
          </a:p>
          <a:p>
            <a:r>
              <a:rPr lang="en-GB" smtClean="0">
                <a:latin typeface="Calibri" pitchFamily="34" charset="0"/>
              </a:rPr>
              <a:t>Advice and information available to parents, schools and professionals by contacting the Service</a:t>
            </a:r>
          </a:p>
          <a:p>
            <a:r>
              <a:rPr lang="en-GB" smtClean="0">
                <a:latin typeface="Calibri" pitchFamily="34" charset="0"/>
              </a:rPr>
              <a:t>Deaf awareness training provided to settings and professionals</a:t>
            </a:r>
          </a:p>
          <a:p>
            <a:endParaRPr lang="en-GB" smtClean="0"/>
          </a:p>
        </p:txBody>
      </p:sp>
      <p:sp>
        <p:nvSpPr>
          <p:cNvPr id="41987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SENSORY SUPPORT SERVICES LOCAL OFFER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mtClean="0">
                <a:latin typeface="Calibri" pitchFamily="34" charset="0"/>
              </a:rPr>
              <a:t>Targeted offer – the occasional caseload</a:t>
            </a:r>
          </a:p>
          <a:p>
            <a:r>
              <a:rPr lang="en-GB" smtClean="0">
                <a:latin typeface="Calibri" pitchFamily="34" charset="0"/>
              </a:rPr>
              <a:t>Specialist Intervention – the regular caseload</a:t>
            </a:r>
          </a:p>
          <a:p>
            <a:r>
              <a:rPr lang="en-GB" smtClean="0">
                <a:latin typeface="Calibri" pitchFamily="34" charset="0"/>
              </a:rPr>
              <a:t>Route in – referral of a CYP with a permanent educationally significant hearing loss by a Paediatric Audiologist or ENT Consultant with the consent of parents</a:t>
            </a:r>
          </a:p>
          <a:p>
            <a:r>
              <a:rPr lang="en-GB" smtClean="0">
                <a:latin typeface="Calibri" pitchFamily="34" charset="0"/>
              </a:rPr>
              <a:t>Eligibility – support levels determined by use of the NatSIP Eligibility Criteria for Scoring Support Levels </a:t>
            </a:r>
          </a:p>
          <a:p>
            <a:endParaRPr lang="en-GB" smtClean="0">
              <a:latin typeface="Calibri" pitchFamily="34" charset="0"/>
            </a:endParaRPr>
          </a:p>
        </p:txBody>
      </p:sp>
      <p:sp>
        <p:nvSpPr>
          <p:cNvPr id="43011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SENSORY SUPPORT SERVICES LOCAL OFFER</a:t>
            </a:r>
          </a:p>
        </p:txBody>
      </p:sp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000" b="1" smtClean="0">
                <a:latin typeface="Calibri" pitchFamily="34" charset="0"/>
              </a:rPr>
              <a:t>Targeted offer – the occasional caseload </a:t>
            </a:r>
          </a:p>
          <a:p>
            <a:r>
              <a:rPr lang="en-GB" sz="2000" smtClean="0">
                <a:latin typeface="Calibri" pitchFamily="34" charset="0"/>
              </a:rPr>
              <a:t>Advice on teaching style, language modification, NC implications, acoustic considerations, exam concessions </a:t>
            </a:r>
          </a:p>
          <a:p>
            <a:r>
              <a:rPr lang="en-GB" sz="2000" smtClean="0">
                <a:latin typeface="Calibri" pitchFamily="34" charset="0"/>
              </a:rPr>
              <a:t>Appropriate overview negotiated with HT/CT/SENCO/parents </a:t>
            </a:r>
          </a:p>
          <a:p>
            <a:r>
              <a:rPr lang="en-GB" sz="2000" smtClean="0">
                <a:latin typeface="Calibri" pitchFamily="34" charset="0"/>
              </a:rPr>
              <a:t>Attendance at audiological hearing aid review appointments</a:t>
            </a:r>
          </a:p>
          <a:p>
            <a:r>
              <a:rPr lang="en-GB" sz="2000" smtClean="0">
                <a:latin typeface="Calibri" pitchFamily="34" charset="0"/>
              </a:rPr>
              <a:t>Radio hearing aid system for use in school and other appropriate technology </a:t>
            </a:r>
          </a:p>
          <a:p>
            <a:r>
              <a:rPr lang="en-GB" sz="2000" smtClean="0">
                <a:latin typeface="Calibri" pitchFamily="34" charset="0"/>
              </a:rPr>
              <a:t>Assessments of functional hearing </a:t>
            </a:r>
          </a:p>
          <a:p>
            <a:r>
              <a:rPr lang="en-GB" sz="2000" smtClean="0">
                <a:latin typeface="Calibri" pitchFamily="34" charset="0"/>
              </a:rPr>
              <a:t>INSET to staff/pupils/parents/governors </a:t>
            </a:r>
          </a:p>
          <a:p>
            <a:r>
              <a:rPr lang="en-GB" sz="2000" smtClean="0">
                <a:latin typeface="Calibri" pitchFamily="34" charset="0"/>
              </a:rPr>
              <a:t>Advice on teaching strategies </a:t>
            </a:r>
          </a:p>
          <a:p>
            <a:r>
              <a:rPr lang="en-GB" sz="2000" smtClean="0">
                <a:latin typeface="Calibri" pitchFamily="34" charset="0"/>
              </a:rPr>
              <a:t>Key Stage advice</a:t>
            </a:r>
          </a:p>
          <a:p>
            <a:endParaRPr lang="en-GB" sz="2000" smtClean="0">
              <a:latin typeface="Calibri" pitchFamily="34" charset="0"/>
            </a:endParaRPr>
          </a:p>
          <a:p>
            <a:endParaRPr lang="en-GB" sz="2000" smtClean="0"/>
          </a:p>
        </p:txBody>
      </p:sp>
      <p:sp>
        <p:nvSpPr>
          <p:cNvPr id="44035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SENSORY SUPPORT SERVICES LOCAL OFFER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1800" b="1" smtClean="0">
                <a:latin typeface="Calibri" pitchFamily="34" charset="0"/>
              </a:rPr>
              <a:t>Specialist Intervention – the regular caseload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Advice on teaching style, language modification, NC implications, exam considerations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Appropriate pupil support negotiated with HT/CT/SENCO (maximum of one session between 45 minutes and 75 minutes per week)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Attendance at audiological hearing aid review appointments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Radio hearing aid system for use in school and other appropriate technology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Functional hearing and linguistic assessments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Key Stage advice and support where appropriate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Twice yearly individual targets from Service to inform parents and pupil's school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Copies of targets &amp; annual report sent to parents, school and professionals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Input to review/transition planning meetings &amp; liaison prior to all transfers </a:t>
            </a:r>
          </a:p>
          <a:p>
            <a:pPr>
              <a:lnSpc>
                <a:spcPct val="90000"/>
              </a:lnSpc>
            </a:pPr>
            <a:r>
              <a:rPr lang="en-GB" sz="1800" smtClean="0">
                <a:latin typeface="Calibri" pitchFamily="34" charset="0"/>
              </a:rPr>
              <a:t>INSET to staff/pupils/parents/governors</a:t>
            </a:r>
          </a:p>
          <a:p>
            <a:pPr>
              <a:lnSpc>
                <a:spcPct val="90000"/>
              </a:lnSpc>
            </a:pPr>
            <a:endParaRPr lang="en-GB" sz="18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Manor College of Technology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608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493838"/>
            <a:ext cx="6472237" cy="475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Box 4"/>
          <p:cNvSpPr txBox="1">
            <a:spLocks noChangeArrowheads="1"/>
          </p:cNvSpPr>
          <p:nvPr/>
        </p:nvSpPr>
        <p:spPr bwMode="auto">
          <a:xfrm>
            <a:off x="5021263" y="14287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8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333375"/>
            <a:ext cx="7467600" cy="6140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Transition arrangements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813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Pathfinders to offer new assessment process for all referrals from September 2013;</a:t>
            </a:r>
          </a:p>
          <a:p>
            <a:r>
              <a:rPr lang="en-GB" smtClean="0">
                <a:latin typeface="Calibri" pitchFamily="34" charset="0"/>
              </a:rPr>
              <a:t>Conversion of existing statements – likely to be through Annual Review process;</a:t>
            </a:r>
          </a:p>
          <a:p>
            <a:r>
              <a:rPr lang="en-GB" smtClean="0">
                <a:latin typeface="Calibri" pitchFamily="34" charset="0"/>
              </a:rPr>
              <a:t>Support to non Pathfinder LAs underway from National Champions;</a:t>
            </a:r>
          </a:p>
          <a:p>
            <a:r>
              <a:rPr lang="en-GB" smtClean="0">
                <a:latin typeface="Calibri" pitchFamily="34" charset="0"/>
              </a:rPr>
              <a:t>Publication of ‘How to’ and case studies.</a:t>
            </a:r>
          </a:p>
          <a:p>
            <a:endParaRPr lang="en-GB" smtClean="0">
              <a:latin typeface="Calibri" pitchFamily="34" charset="0"/>
            </a:endParaRPr>
          </a:p>
          <a:p>
            <a:endParaRPr lang="en-GB" smtClean="0">
              <a:latin typeface="Calibri" pitchFamily="34" charset="0"/>
            </a:endParaRPr>
          </a:p>
        </p:txBody>
      </p:sp>
      <p:sp>
        <p:nvSpPr>
          <p:cNvPr id="48131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Next steps?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915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Are you in a Pathfinder area?</a:t>
            </a:r>
          </a:p>
          <a:p>
            <a:r>
              <a:rPr lang="en-GB" smtClean="0">
                <a:latin typeface="Calibri" pitchFamily="34" charset="0"/>
              </a:rPr>
              <a:t>Who is your regional Pathfinder champion? Make contact?</a:t>
            </a:r>
          </a:p>
          <a:p>
            <a:r>
              <a:rPr lang="en-GB" smtClean="0">
                <a:latin typeface="Calibri" pitchFamily="34" charset="0"/>
              </a:rPr>
              <a:t>Who is your SEND contact in the LA?</a:t>
            </a:r>
          </a:p>
          <a:p>
            <a:r>
              <a:rPr lang="en-GB" smtClean="0">
                <a:latin typeface="Calibri" pitchFamily="34" charset="0"/>
              </a:rPr>
              <a:t>Raise EHCP as an agenda item at regional sensory groups</a:t>
            </a:r>
          </a:p>
          <a:p>
            <a:r>
              <a:rPr lang="en-GB" smtClean="0">
                <a:latin typeface="Calibri" pitchFamily="34" charset="0"/>
              </a:rPr>
              <a:t>Indicative Code of Practice – how will this impact?</a:t>
            </a:r>
          </a:p>
          <a:p>
            <a:r>
              <a:rPr lang="en-GB" smtClean="0">
                <a:latin typeface="Calibri" pitchFamily="34" charset="0"/>
              </a:rPr>
              <a:t>Look at “food for thought” items on the SEND Pathfinder website</a:t>
            </a:r>
          </a:p>
          <a:p>
            <a:r>
              <a:rPr lang="en-GB" smtClean="0">
                <a:latin typeface="Calibri" pitchFamily="34" charset="0"/>
              </a:rPr>
              <a:t>NATSIP assessment tool – how can you use this?</a:t>
            </a:r>
          </a:p>
        </p:txBody>
      </p:sp>
      <p:sp>
        <p:nvSpPr>
          <p:cNvPr id="49155" name="TextBox 3"/>
          <p:cNvSpPr txBox="1">
            <a:spLocks noChangeArrowheads="1"/>
          </p:cNvSpPr>
          <p:nvPr/>
        </p:nvSpPr>
        <p:spPr bwMode="auto">
          <a:xfrm>
            <a:off x="4976813" y="188913"/>
            <a:ext cx="360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pPr algn="r"/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GB" cap="none" smtClean="0">
                <a:latin typeface="Calibri" pitchFamily="34" charset="0"/>
              </a:rPr>
              <a:t>NEXT STEPS?</a:t>
            </a:r>
          </a:p>
        </p:txBody>
      </p:sp>
      <p:sp>
        <p:nvSpPr>
          <p:cNvPr id="5017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7940675" cy="4873625"/>
          </a:xfrm>
        </p:spPr>
        <p:txBody>
          <a:bodyPr/>
          <a:lstStyle/>
          <a:p>
            <a:r>
              <a:rPr lang="en-GB" smtClean="0">
                <a:latin typeface="Calibri" pitchFamily="34" charset="0"/>
              </a:rPr>
              <a:t>Look out for the November 2013 BATOD magazine article on preparation for EHCP</a:t>
            </a:r>
          </a:p>
          <a:p>
            <a:r>
              <a:rPr lang="en-GB" smtClean="0">
                <a:latin typeface="Calibri" pitchFamily="34" charset="0"/>
              </a:rPr>
              <a:t>Consider your caseload – who has a   Statement, who needs assessment?</a:t>
            </a:r>
          </a:p>
          <a:p>
            <a:r>
              <a:rPr lang="en-GB" smtClean="0">
                <a:latin typeface="Calibri" pitchFamily="34" charset="0"/>
              </a:rPr>
              <a:t>Consider the implications for your Service</a:t>
            </a:r>
          </a:p>
          <a:p>
            <a:r>
              <a:rPr lang="en-GB" smtClean="0">
                <a:latin typeface="Calibri" pitchFamily="34" charset="0"/>
              </a:rPr>
              <a:t>Refer CYP early</a:t>
            </a:r>
          </a:p>
          <a:p>
            <a:r>
              <a:rPr lang="en-GB" smtClean="0">
                <a:latin typeface="Calibri" pitchFamily="34" charset="0"/>
              </a:rPr>
              <a:t>Potential for TOD/TOVI to be key workers</a:t>
            </a:r>
          </a:p>
          <a:p>
            <a:r>
              <a:rPr lang="en-GB" smtClean="0">
                <a:latin typeface="Calibri" pitchFamily="34" charset="0"/>
              </a:rPr>
              <a:t>Attendance at training</a:t>
            </a:r>
          </a:p>
          <a:p>
            <a:r>
              <a:rPr lang="en-GB" smtClean="0">
                <a:latin typeface="Calibri" pitchFamily="34" charset="0"/>
              </a:rPr>
              <a:t>Process needs an up-front time investment</a:t>
            </a:r>
            <a:endParaRPr lang="en-GB" smtClean="0"/>
          </a:p>
        </p:txBody>
      </p:sp>
      <p:sp>
        <p:nvSpPr>
          <p:cNvPr id="50179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2138" y="2393950"/>
            <a:ext cx="2879725" cy="1143000"/>
          </a:xfrm>
        </p:spPr>
        <p:txBody>
          <a:bodyPr/>
          <a:lstStyle/>
          <a:p>
            <a:pPr algn="ctr">
              <a:defRPr/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Questions?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02" name="TextBox 3"/>
          <p:cNvSpPr txBox="1">
            <a:spLocks noChangeArrowheads="1"/>
          </p:cNvSpPr>
          <p:nvPr/>
        </p:nvSpPr>
        <p:spPr bwMode="auto">
          <a:xfrm>
            <a:off x="250825" y="6092825"/>
            <a:ext cx="360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Hartlepool Borough Council</a:t>
            </a:r>
          </a:p>
          <a:p>
            <a:r>
              <a:rPr lang="en-GB" sz="1200" b="1">
                <a:solidFill>
                  <a:srgbClr val="0070C0"/>
                </a:solidFill>
                <a:latin typeface="Calibri" pitchFamily="34" charset="0"/>
              </a:rPr>
              <a:t>SEND Pathfinder National Champion programme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822</TotalTime>
  <Words>1527</Words>
  <Application>Microsoft Office PowerPoint</Application>
  <PresentationFormat>On-screen Show (4:3)</PresentationFormat>
  <Paragraphs>262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7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Arial</vt:lpstr>
      <vt:lpstr>Century Schoolbook</vt:lpstr>
      <vt:lpstr>Wingdings</vt:lpstr>
      <vt:lpstr>Wingdings 2</vt:lpstr>
      <vt:lpstr>Calibri</vt:lpstr>
      <vt:lpstr>Oriel</vt:lpstr>
      <vt:lpstr>Oriel</vt:lpstr>
      <vt:lpstr>Oriel</vt:lpstr>
      <vt:lpstr>Oriel</vt:lpstr>
      <vt:lpstr>Oriel</vt:lpstr>
      <vt:lpstr>Oriel</vt:lpstr>
      <vt:lpstr>Oriel</vt:lpstr>
      <vt:lpstr>LA Pathfinder developments</vt:lpstr>
      <vt:lpstr>BACKGROUND</vt:lpstr>
      <vt:lpstr>A SUMMARY OF THE REFORMS</vt:lpstr>
      <vt:lpstr>EMERGING PRINCIPLES FROM THE PATHFINDERS</vt:lpstr>
      <vt:lpstr>EMERGING PRINCIPLES FROM THE PATHFINDERS</vt:lpstr>
      <vt:lpstr>PATHFINDER NATIONAL CHAMPION PROGRAMME</vt:lpstr>
      <vt:lpstr>PATHFINDER NATIONAL CHAMPION PROGRAMME</vt:lpstr>
      <vt:lpstr>Middlesbrough Hearing and Visually Impaired Services</vt:lpstr>
      <vt:lpstr>THE HARTLEPOOL CONTEXT</vt:lpstr>
      <vt:lpstr>THE ASSESSMENT PROCESS – AN EXAMPLE</vt:lpstr>
      <vt:lpstr>THE ASSESSMENT PROCESS – AN EXAMPLE</vt:lpstr>
      <vt:lpstr>THE ASSESSMENT PROCESS – AN EXAMPLE</vt:lpstr>
      <vt:lpstr>THE ASSESSMENT PROCESS – AN EXAMPLE</vt:lpstr>
      <vt:lpstr>SPOTLIGHT ON [NAME]</vt:lpstr>
      <vt:lpstr>AN ASSESSMENT TOOL – FOR SENSORY CYP</vt:lpstr>
      <vt:lpstr>THE SINGLE EHC PLAN – AN EXAMPLE</vt:lpstr>
      <vt:lpstr>THE SINGLE EHC PLAN – AN EXAMPLE</vt:lpstr>
      <vt:lpstr>THE SINGLE EHC PLAN – AN EXAMPLE</vt:lpstr>
      <vt:lpstr>THE SINGLE EHC PLAN – AN EXAMPLE</vt:lpstr>
      <vt:lpstr>SPOTLIGHT ON [NAME]</vt:lpstr>
      <vt:lpstr>THE LOCAL OFFER – AN EXAMPLE</vt:lpstr>
      <vt:lpstr>Slide 22</vt:lpstr>
      <vt:lpstr>SENSORY SUPPORT SERVICES LOCAL OFFER</vt:lpstr>
      <vt:lpstr>SENSORY SUPPORT SERVICES LOCAL OFFER</vt:lpstr>
      <vt:lpstr>SENSORY SUPPORT SERVICES LOCAL OFFER</vt:lpstr>
      <vt:lpstr>SENSORY SUPPORT SERVICES LOCAL OFFER</vt:lpstr>
      <vt:lpstr>SENSORY SUPPORT SERVICES LOCAL OFFER</vt:lpstr>
      <vt:lpstr>MANOR COLLEGE OF TECHNOLOGY</vt:lpstr>
      <vt:lpstr>Slide 29</vt:lpstr>
      <vt:lpstr>TRANSITION ARRANGEMENTS</vt:lpstr>
      <vt:lpstr>NEXT STEPS?</vt:lpstr>
      <vt:lpstr>NEXT STEPS?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Special educational needs</dc:title>
  <dc:creator>Emma</dc:creator>
  <cp:lastModifiedBy>Steve Johnson</cp:lastModifiedBy>
  <cp:revision>52</cp:revision>
  <dcterms:created xsi:type="dcterms:W3CDTF">2012-10-14T07:30:05Z</dcterms:created>
  <dcterms:modified xsi:type="dcterms:W3CDTF">2013-06-19T10:51:46Z</dcterms:modified>
</cp:coreProperties>
</file>