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heme/themeOverride4.xml" ContentType="application/vnd.openxmlformats-officedocument.themeOverride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88" r:id="rId2"/>
    <p:sldId id="287" r:id="rId3"/>
    <p:sldId id="264" r:id="rId4"/>
    <p:sldId id="263" r:id="rId5"/>
    <p:sldId id="265" r:id="rId6"/>
    <p:sldId id="266" r:id="rId7"/>
    <p:sldId id="277" r:id="rId8"/>
    <p:sldId id="268" r:id="rId9"/>
    <p:sldId id="262" r:id="rId10"/>
    <p:sldId id="260" r:id="rId11"/>
    <p:sldId id="273" r:id="rId12"/>
    <p:sldId id="285" r:id="rId13"/>
    <p:sldId id="305" r:id="rId14"/>
    <p:sldId id="297" r:id="rId15"/>
    <p:sldId id="299" r:id="rId16"/>
    <p:sldId id="300" r:id="rId17"/>
    <p:sldId id="301" r:id="rId18"/>
    <p:sldId id="302" r:id="rId19"/>
    <p:sldId id="303" r:id="rId20"/>
    <p:sldId id="304" r:id="rId21"/>
    <p:sldId id="286" r:id="rId2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4" autoAdjust="0"/>
    <p:restoredTop sz="74818" autoAdjust="0"/>
  </p:normalViewPr>
  <p:slideViewPr>
    <p:cSldViewPr>
      <p:cViewPr varScale="1">
        <p:scale>
          <a:sx n="42" d="100"/>
          <a:sy n="42" d="100"/>
        </p:scale>
        <p:origin x="-1320" y="-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3C021C-52EB-49BF-AA26-C0DB2F388CFA}" type="doc">
      <dgm:prSet loTypeId="urn:microsoft.com/office/officeart/2005/8/layout/hList7" loCatId="list" qsTypeId="urn:microsoft.com/office/officeart/2005/8/quickstyle/simple1#1" qsCatId="simple" csTypeId="urn:microsoft.com/office/officeart/2005/8/colors/accent1_2#1" csCatId="accent1" phldr="1"/>
      <dgm:spPr/>
    </dgm:pt>
    <dgm:pt modelId="{2EC4AFE4-EEC5-4A43-A6E0-E048C42BE7F0}">
      <dgm:prSet phldrT="[Text]"/>
      <dgm:spPr/>
      <dgm:t>
        <a:bodyPr/>
        <a:lstStyle/>
        <a:p>
          <a:r>
            <a:rPr lang="en-GB" dirty="0" smtClean="0"/>
            <a:t>Student </a:t>
          </a:r>
          <a:endParaRPr lang="en-US" dirty="0"/>
        </a:p>
      </dgm:t>
    </dgm:pt>
    <dgm:pt modelId="{145F576B-2831-4728-B5E7-014B8E4CCDD9}" type="parTrans" cxnId="{479C0142-B183-4FC8-8BB5-A7791908FC8C}">
      <dgm:prSet/>
      <dgm:spPr/>
      <dgm:t>
        <a:bodyPr/>
        <a:lstStyle/>
        <a:p>
          <a:endParaRPr lang="en-US"/>
        </a:p>
      </dgm:t>
    </dgm:pt>
    <dgm:pt modelId="{B614942D-E7D8-4B5D-921F-B9F14E121A14}" type="sibTrans" cxnId="{479C0142-B183-4FC8-8BB5-A7791908FC8C}">
      <dgm:prSet/>
      <dgm:spPr/>
      <dgm:t>
        <a:bodyPr/>
        <a:lstStyle/>
        <a:p>
          <a:endParaRPr lang="en-US"/>
        </a:p>
      </dgm:t>
    </dgm:pt>
    <dgm:pt modelId="{12D58816-BAEC-4BE5-9E0B-9CECCDBDEA76}">
      <dgm:prSet phldrT="[Text]"/>
      <dgm:spPr/>
      <dgm:t>
        <a:bodyPr/>
        <a:lstStyle/>
        <a:p>
          <a:r>
            <a:rPr lang="en-GB" dirty="0" smtClean="0"/>
            <a:t>Skills match</a:t>
          </a:r>
          <a:endParaRPr lang="en-US" dirty="0"/>
        </a:p>
      </dgm:t>
    </dgm:pt>
    <dgm:pt modelId="{3DF07A8C-4012-4508-A032-313F3356A80E}" type="parTrans" cxnId="{C46959ED-9276-4C49-AFC6-21239F8D2A45}">
      <dgm:prSet/>
      <dgm:spPr/>
      <dgm:t>
        <a:bodyPr/>
        <a:lstStyle/>
        <a:p>
          <a:endParaRPr lang="en-US"/>
        </a:p>
      </dgm:t>
    </dgm:pt>
    <dgm:pt modelId="{DE9669B7-39C4-445A-B762-FF655A5AD5EF}" type="sibTrans" cxnId="{C46959ED-9276-4C49-AFC6-21239F8D2A45}">
      <dgm:prSet/>
      <dgm:spPr/>
      <dgm:t>
        <a:bodyPr/>
        <a:lstStyle/>
        <a:p>
          <a:endParaRPr lang="en-US"/>
        </a:p>
      </dgm:t>
    </dgm:pt>
    <dgm:pt modelId="{31D22ACA-D1B5-4B7C-A341-9501A583652D}">
      <dgm:prSet phldrT="[Text]"/>
      <dgm:spPr/>
      <dgm:t>
        <a:bodyPr/>
        <a:lstStyle/>
        <a:p>
          <a:r>
            <a:rPr lang="en-GB" dirty="0" smtClean="0"/>
            <a:t>SSW</a:t>
          </a:r>
          <a:endParaRPr lang="en-US" dirty="0"/>
        </a:p>
      </dgm:t>
    </dgm:pt>
    <dgm:pt modelId="{15132C88-6709-41D3-80D5-AB99AAC060C1}" type="parTrans" cxnId="{B1E3188B-E0E0-48DB-AB70-C2F15CFCD4AF}">
      <dgm:prSet/>
      <dgm:spPr/>
      <dgm:t>
        <a:bodyPr/>
        <a:lstStyle/>
        <a:p>
          <a:endParaRPr lang="en-US"/>
        </a:p>
      </dgm:t>
    </dgm:pt>
    <dgm:pt modelId="{F04F8C95-F05E-4889-A25A-A96AC34170D1}" type="sibTrans" cxnId="{B1E3188B-E0E0-48DB-AB70-C2F15CFCD4AF}">
      <dgm:prSet/>
      <dgm:spPr/>
      <dgm:t>
        <a:bodyPr/>
        <a:lstStyle/>
        <a:p>
          <a:endParaRPr lang="en-US"/>
        </a:p>
      </dgm:t>
    </dgm:pt>
    <dgm:pt modelId="{CD9202DA-B0BB-4AB9-A421-4E1207B4F5FD}" type="pres">
      <dgm:prSet presAssocID="{ED3C021C-52EB-49BF-AA26-C0DB2F388CFA}" presName="Name0" presStyleCnt="0">
        <dgm:presLayoutVars>
          <dgm:dir/>
          <dgm:resizeHandles val="exact"/>
        </dgm:presLayoutVars>
      </dgm:prSet>
      <dgm:spPr/>
    </dgm:pt>
    <dgm:pt modelId="{5C43E987-86B5-47F7-959E-28D4B4319906}" type="pres">
      <dgm:prSet presAssocID="{ED3C021C-52EB-49BF-AA26-C0DB2F388CFA}" presName="fgShape" presStyleLbl="fgShp" presStyleIdx="0" presStyleCnt="1"/>
      <dgm:spPr/>
    </dgm:pt>
    <dgm:pt modelId="{EFBF8EA9-E904-4163-931F-A223346FCBD2}" type="pres">
      <dgm:prSet presAssocID="{ED3C021C-52EB-49BF-AA26-C0DB2F388CFA}" presName="linComp" presStyleCnt="0"/>
      <dgm:spPr/>
    </dgm:pt>
    <dgm:pt modelId="{F1434C34-C417-470A-A5B4-E50F61AFAA59}" type="pres">
      <dgm:prSet presAssocID="{2EC4AFE4-EEC5-4A43-A6E0-E048C42BE7F0}" presName="compNode" presStyleCnt="0"/>
      <dgm:spPr/>
    </dgm:pt>
    <dgm:pt modelId="{C670C161-FD7B-4397-9578-18CF0B5A7372}" type="pres">
      <dgm:prSet presAssocID="{2EC4AFE4-EEC5-4A43-A6E0-E048C42BE7F0}" presName="bkgdShape" presStyleLbl="node1" presStyleIdx="0" presStyleCnt="3" custLinFactNeighborX="-2492" custLinFactNeighborY="1879"/>
      <dgm:spPr/>
      <dgm:t>
        <a:bodyPr/>
        <a:lstStyle/>
        <a:p>
          <a:endParaRPr lang="en-US"/>
        </a:p>
      </dgm:t>
    </dgm:pt>
    <dgm:pt modelId="{02B45984-11A8-4AB7-B3DC-49115791B9C4}" type="pres">
      <dgm:prSet presAssocID="{2EC4AFE4-EEC5-4A43-A6E0-E048C42BE7F0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1672E5-5A70-44DC-94A0-EC346CCB57C7}" type="pres">
      <dgm:prSet presAssocID="{2EC4AFE4-EEC5-4A43-A6E0-E048C42BE7F0}" presName="invisiNode" presStyleLbl="node1" presStyleIdx="0" presStyleCnt="3"/>
      <dgm:spPr/>
    </dgm:pt>
    <dgm:pt modelId="{801E0540-C482-40F9-9FEE-E9EC376EB6EF}" type="pres">
      <dgm:prSet presAssocID="{2EC4AFE4-EEC5-4A43-A6E0-E048C42BE7F0}" presName="imagNode" presStyleLbl="fgImgPlace1" presStyleIdx="0" presStyleCnt="3" custScaleX="84458" custScaleY="8967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91369A4A-70CA-451C-904A-04FDA028B92C}" type="pres">
      <dgm:prSet presAssocID="{B614942D-E7D8-4B5D-921F-B9F14E121A14}" presName="sibTrans" presStyleLbl="sibTrans2D1" presStyleIdx="0" presStyleCnt="0"/>
      <dgm:spPr/>
      <dgm:t>
        <a:bodyPr/>
        <a:lstStyle/>
        <a:p>
          <a:endParaRPr lang="en-US"/>
        </a:p>
      </dgm:t>
    </dgm:pt>
    <dgm:pt modelId="{A0E22BFB-919D-4896-BB66-0D0E7B668556}" type="pres">
      <dgm:prSet presAssocID="{12D58816-BAEC-4BE5-9E0B-9CECCDBDEA76}" presName="compNode" presStyleCnt="0"/>
      <dgm:spPr/>
    </dgm:pt>
    <dgm:pt modelId="{42B704C3-F5E7-47B9-B9E5-F202487D9B2B}" type="pres">
      <dgm:prSet presAssocID="{12D58816-BAEC-4BE5-9E0B-9CECCDBDEA76}" presName="bkgdShape" presStyleLbl="node1" presStyleIdx="1" presStyleCnt="3"/>
      <dgm:spPr/>
      <dgm:t>
        <a:bodyPr/>
        <a:lstStyle/>
        <a:p>
          <a:endParaRPr lang="en-US"/>
        </a:p>
      </dgm:t>
    </dgm:pt>
    <dgm:pt modelId="{4E7EFE78-1970-4294-B744-392284EC518A}" type="pres">
      <dgm:prSet presAssocID="{12D58816-BAEC-4BE5-9E0B-9CECCDBDEA76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3CE150-3DDF-454E-8C40-FC6855E24A42}" type="pres">
      <dgm:prSet presAssocID="{12D58816-BAEC-4BE5-9E0B-9CECCDBDEA76}" presName="invisiNode" presStyleLbl="node1" presStyleIdx="1" presStyleCnt="3"/>
      <dgm:spPr/>
    </dgm:pt>
    <dgm:pt modelId="{92599EAF-0F94-43FE-9052-E5C819B78CDB}" type="pres">
      <dgm:prSet presAssocID="{12D58816-BAEC-4BE5-9E0B-9CECCDBDEA76}" presName="imagNode" presStyleLbl="fgImgPlace1" presStyleIdx="1" presStyleCnt="3" custScaleX="90284" custScaleY="78387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C3654A16-4BB4-4565-93CF-7244300755B2}" type="pres">
      <dgm:prSet presAssocID="{DE9669B7-39C4-445A-B762-FF655A5AD5EF}" presName="sibTrans" presStyleLbl="sibTrans2D1" presStyleIdx="0" presStyleCnt="0"/>
      <dgm:spPr/>
      <dgm:t>
        <a:bodyPr/>
        <a:lstStyle/>
        <a:p>
          <a:endParaRPr lang="en-US"/>
        </a:p>
      </dgm:t>
    </dgm:pt>
    <dgm:pt modelId="{D4620BBC-D4F1-486C-A4E6-7046920CF52E}" type="pres">
      <dgm:prSet presAssocID="{31D22ACA-D1B5-4B7C-A341-9501A583652D}" presName="compNode" presStyleCnt="0"/>
      <dgm:spPr/>
    </dgm:pt>
    <dgm:pt modelId="{875C7F55-46A8-489A-A8A0-358C6D50DBEC}" type="pres">
      <dgm:prSet presAssocID="{31D22ACA-D1B5-4B7C-A341-9501A583652D}" presName="bkgdShape" presStyleLbl="node1" presStyleIdx="2" presStyleCnt="3"/>
      <dgm:spPr/>
      <dgm:t>
        <a:bodyPr/>
        <a:lstStyle/>
        <a:p>
          <a:endParaRPr lang="en-US"/>
        </a:p>
      </dgm:t>
    </dgm:pt>
    <dgm:pt modelId="{493B6C7F-3F17-4A74-8620-F3D5BB78C491}" type="pres">
      <dgm:prSet presAssocID="{31D22ACA-D1B5-4B7C-A341-9501A583652D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F8ED64A-60C4-4EA7-B89B-13FEFEBCD6D2}" type="pres">
      <dgm:prSet presAssocID="{31D22ACA-D1B5-4B7C-A341-9501A583652D}" presName="invisiNode" presStyleLbl="node1" presStyleIdx="2" presStyleCnt="3"/>
      <dgm:spPr/>
    </dgm:pt>
    <dgm:pt modelId="{DC4389B6-7BEC-44BE-B4DF-622EC4E05560}" type="pres">
      <dgm:prSet presAssocID="{31D22ACA-D1B5-4B7C-A341-9501A583652D}" presName="imagNode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AE9B2BE4-63F6-41F9-B3AC-E8C128BB21F8}" type="presOf" srcId="{B614942D-E7D8-4B5D-921F-B9F14E121A14}" destId="{91369A4A-70CA-451C-904A-04FDA028B92C}" srcOrd="0" destOrd="0" presId="urn:microsoft.com/office/officeart/2005/8/layout/hList7"/>
    <dgm:cxn modelId="{479C0142-B183-4FC8-8BB5-A7791908FC8C}" srcId="{ED3C021C-52EB-49BF-AA26-C0DB2F388CFA}" destId="{2EC4AFE4-EEC5-4A43-A6E0-E048C42BE7F0}" srcOrd="0" destOrd="0" parTransId="{145F576B-2831-4728-B5E7-014B8E4CCDD9}" sibTransId="{B614942D-E7D8-4B5D-921F-B9F14E121A14}"/>
    <dgm:cxn modelId="{C46959ED-9276-4C49-AFC6-21239F8D2A45}" srcId="{ED3C021C-52EB-49BF-AA26-C0DB2F388CFA}" destId="{12D58816-BAEC-4BE5-9E0B-9CECCDBDEA76}" srcOrd="1" destOrd="0" parTransId="{3DF07A8C-4012-4508-A032-313F3356A80E}" sibTransId="{DE9669B7-39C4-445A-B762-FF655A5AD5EF}"/>
    <dgm:cxn modelId="{36C33070-C319-4FF8-AE82-0AD657AC2A53}" type="presOf" srcId="{12D58816-BAEC-4BE5-9E0B-9CECCDBDEA76}" destId="{42B704C3-F5E7-47B9-B9E5-F202487D9B2B}" srcOrd="0" destOrd="0" presId="urn:microsoft.com/office/officeart/2005/8/layout/hList7"/>
    <dgm:cxn modelId="{6ADC418A-E0B4-4AD1-8B28-CBE03CD68D24}" type="presOf" srcId="{ED3C021C-52EB-49BF-AA26-C0DB2F388CFA}" destId="{CD9202DA-B0BB-4AB9-A421-4E1207B4F5FD}" srcOrd="0" destOrd="0" presId="urn:microsoft.com/office/officeart/2005/8/layout/hList7"/>
    <dgm:cxn modelId="{4D003159-DF03-42DD-9E57-755CDE337BBD}" type="presOf" srcId="{31D22ACA-D1B5-4B7C-A341-9501A583652D}" destId="{493B6C7F-3F17-4A74-8620-F3D5BB78C491}" srcOrd="1" destOrd="0" presId="urn:microsoft.com/office/officeart/2005/8/layout/hList7"/>
    <dgm:cxn modelId="{B4230961-F12C-4B69-971D-3551201954C7}" type="presOf" srcId="{2EC4AFE4-EEC5-4A43-A6E0-E048C42BE7F0}" destId="{C670C161-FD7B-4397-9578-18CF0B5A7372}" srcOrd="0" destOrd="0" presId="urn:microsoft.com/office/officeart/2005/8/layout/hList7"/>
    <dgm:cxn modelId="{F9D39506-6EAD-4A16-9A82-5DFFC4135B0B}" type="presOf" srcId="{2EC4AFE4-EEC5-4A43-A6E0-E048C42BE7F0}" destId="{02B45984-11A8-4AB7-B3DC-49115791B9C4}" srcOrd="1" destOrd="0" presId="urn:microsoft.com/office/officeart/2005/8/layout/hList7"/>
    <dgm:cxn modelId="{BD713F6C-56E4-4F9F-8471-14A511095704}" type="presOf" srcId="{31D22ACA-D1B5-4B7C-A341-9501A583652D}" destId="{875C7F55-46A8-489A-A8A0-358C6D50DBEC}" srcOrd="0" destOrd="0" presId="urn:microsoft.com/office/officeart/2005/8/layout/hList7"/>
    <dgm:cxn modelId="{AB931B43-2919-46BE-82B5-782A0225A79E}" type="presOf" srcId="{DE9669B7-39C4-445A-B762-FF655A5AD5EF}" destId="{C3654A16-4BB4-4565-93CF-7244300755B2}" srcOrd="0" destOrd="0" presId="urn:microsoft.com/office/officeart/2005/8/layout/hList7"/>
    <dgm:cxn modelId="{57A5A9AB-419C-4C06-B380-328CC6B04EBB}" type="presOf" srcId="{12D58816-BAEC-4BE5-9E0B-9CECCDBDEA76}" destId="{4E7EFE78-1970-4294-B744-392284EC518A}" srcOrd="1" destOrd="0" presId="urn:microsoft.com/office/officeart/2005/8/layout/hList7"/>
    <dgm:cxn modelId="{B1E3188B-E0E0-48DB-AB70-C2F15CFCD4AF}" srcId="{ED3C021C-52EB-49BF-AA26-C0DB2F388CFA}" destId="{31D22ACA-D1B5-4B7C-A341-9501A583652D}" srcOrd="2" destOrd="0" parTransId="{15132C88-6709-41D3-80D5-AB99AAC060C1}" sibTransId="{F04F8C95-F05E-4889-A25A-A96AC34170D1}"/>
    <dgm:cxn modelId="{5440B6FD-9A24-454C-965A-D1351C3F938A}" type="presParOf" srcId="{CD9202DA-B0BB-4AB9-A421-4E1207B4F5FD}" destId="{5C43E987-86B5-47F7-959E-28D4B4319906}" srcOrd="0" destOrd="0" presId="urn:microsoft.com/office/officeart/2005/8/layout/hList7"/>
    <dgm:cxn modelId="{64FE752C-5B0E-43FC-A1AD-3F30A597734F}" type="presParOf" srcId="{CD9202DA-B0BB-4AB9-A421-4E1207B4F5FD}" destId="{EFBF8EA9-E904-4163-931F-A223346FCBD2}" srcOrd="1" destOrd="0" presId="urn:microsoft.com/office/officeart/2005/8/layout/hList7"/>
    <dgm:cxn modelId="{9193558E-8A85-41B6-9270-EAA3FBEB14A3}" type="presParOf" srcId="{EFBF8EA9-E904-4163-931F-A223346FCBD2}" destId="{F1434C34-C417-470A-A5B4-E50F61AFAA59}" srcOrd="0" destOrd="0" presId="urn:microsoft.com/office/officeart/2005/8/layout/hList7"/>
    <dgm:cxn modelId="{AB12198E-6677-4E5C-B9D9-3B13A010C71F}" type="presParOf" srcId="{F1434C34-C417-470A-A5B4-E50F61AFAA59}" destId="{C670C161-FD7B-4397-9578-18CF0B5A7372}" srcOrd="0" destOrd="0" presId="urn:microsoft.com/office/officeart/2005/8/layout/hList7"/>
    <dgm:cxn modelId="{689AD911-1BB8-425C-B32D-FD07D72BF925}" type="presParOf" srcId="{F1434C34-C417-470A-A5B4-E50F61AFAA59}" destId="{02B45984-11A8-4AB7-B3DC-49115791B9C4}" srcOrd="1" destOrd="0" presId="urn:microsoft.com/office/officeart/2005/8/layout/hList7"/>
    <dgm:cxn modelId="{4DBC11AA-AF5C-4B86-BA5F-06B9022E0E68}" type="presParOf" srcId="{F1434C34-C417-470A-A5B4-E50F61AFAA59}" destId="{351672E5-5A70-44DC-94A0-EC346CCB57C7}" srcOrd="2" destOrd="0" presId="urn:microsoft.com/office/officeart/2005/8/layout/hList7"/>
    <dgm:cxn modelId="{D27BB0D5-10C3-4004-8C65-50F72D760B2F}" type="presParOf" srcId="{F1434C34-C417-470A-A5B4-E50F61AFAA59}" destId="{801E0540-C482-40F9-9FEE-E9EC376EB6EF}" srcOrd="3" destOrd="0" presId="urn:microsoft.com/office/officeart/2005/8/layout/hList7"/>
    <dgm:cxn modelId="{DDE2DCB8-834C-4F11-8F58-094A937D3E96}" type="presParOf" srcId="{EFBF8EA9-E904-4163-931F-A223346FCBD2}" destId="{91369A4A-70CA-451C-904A-04FDA028B92C}" srcOrd="1" destOrd="0" presId="urn:microsoft.com/office/officeart/2005/8/layout/hList7"/>
    <dgm:cxn modelId="{04CEEFA3-37C0-45E7-9388-F5FC467A4F78}" type="presParOf" srcId="{EFBF8EA9-E904-4163-931F-A223346FCBD2}" destId="{A0E22BFB-919D-4896-BB66-0D0E7B668556}" srcOrd="2" destOrd="0" presId="urn:microsoft.com/office/officeart/2005/8/layout/hList7"/>
    <dgm:cxn modelId="{F233752D-1846-4D4B-96BE-31378B71116D}" type="presParOf" srcId="{A0E22BFB-919D-4896-BB66-0D0E7B668556}" destId="{42B704C3-F5E7-47B9-B9E5-F202487D9B2B}" srcOrd="0" destOrd="0" presId="urn:microsoft.com/office/officeart/2005/8/layout/hList7"/>
    <dgm:cxn modelId="{738C1B20-682A-40F2-98A0-36B4E7FDFD85}" type="presParOf" srcId="{A0E22BFB-919D-4896-BB66-0D0E7B668556}" destId="{4E7EFE78-1970-4294-B744-392284EC518A}" srcOrd="1" destOrd="0" presId="urn:microsoft.com/office/officeart/2005/8/layout/hList7"/>
    <dgm:cxn modelId="{2FB79016-8170-4A96-AF9A-FA3EF955A303}" type="presParOf" srcId="{A0E22BFB-919D-4896-BB66-0D0E7B668556}" destId="{4D3CE150-3DDF-454E-8C40-FC6855E24A42}" srcOrd="2" destOrd="0" presId="urn:microsoft.com/office/officeart/2005/8/layout/hList7"/>
    <dgm:cxn modelId="{40D8356E-B977-460D-9477-D233B7B22AC8}" type="presParOf" srcId="{A0E22BFB-919D-4896-BB66-0D0E7B668556}" destId="{92599EAF-0F94-43FE-9052-E5C819B78CDB}" srcOrd="3" destOrd="0" presId="urn:microsoft.com/office/officeart/2005/8/layout/hList7"/>
    <dgm:cxn modelId="{BBF8EBD6-1340-443B-8842-1F794DCCE7FD}" type="presParOf" srcId="{EFBF8EA9-E904-4163-931F-A223346FCBD2}" destId="{C3654A16-4BB4-4565-93CF-7244300755B2}" srcOrd="3" destOrd="0" presId="urn:microsoft.com/office/officeart/2005/8/layout/hList7"/>
    <dgm:cxn modelId="{93BB87F4-8945-4773-81E6-D71D8D4C2C42}" type="presParOf" srcId="{EFBF8EA9-E904-4163-931F-A223346FCBD2}" destId="{D4620BBC-D4F1-486C-A4E6-7046920CF52E}" srcOrd="4" destOrd="0" presId="urn:microsoft.com/office/officeart/2005/8/layout/hList7"/>
    <dgm:cxn modelId="{61A88A61-7BAB-4492-8CB6-7EC64B5BA22A}" type="presParOf" srcId="{D4620BBC-D4F1-486C-A4E6-7046920CF52E}" destId="{875C7F55-46A8-489A-A8A0-358C6D50DBEC}" srcOrd="0" destOrd="0" presId="urn:microsoft.com/office/officeart/2005/8/layout/hList7"/>
    <dgm:cxn modelId="{7C68200F-7B6A-41AB-AC8A-59AF277AD959}" type="presParOf" srcId="{D4620BBC-D4F1-486C-A4E6-7046920CF52E}" destId="{493B6C7F-3F17-4A74-8620-F3D5BB78C491}" srcOrd="1" destOrd="0" presId="urn:microsoft.com/office/officeart/2005/8/layout/hList7"/>
    <dgm:cxn modelId="{88816BE8-84DD-47EA-8282-51EF6D641B1A}" type="presParOf" srcId="{D4620BBC-D4F1-486C-A4E6-7046920CF52E}" destId="{AF8ED64A-60C4-4EA7-B89B-13FEFEBCD6D2}" srcOrd="2" destOrd="0" presId="urn:microsoft.com/office/officeart/2005/8/layout/hList7"/>
    <dgm:cxn modelId="{A20A5774-D2BF-4742-AFA5-DCB317AEFEF8}" type="presParOf" srcId="{D4620BBC-D4F1-486C-A4E6-7046920CF52E}" destId="{DC4389B6-7BEC-44BE-B4DF-622EC4E05560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024D2AD-EC15-4735-B5B6-0C4D4F9B079F}" type="doc">
      <dgm:prSet loTypeId="urn:microsoft.com/office/officeart/2005/8/layout/venn2" loCatId="relationship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en-US"/>
        </a:p>
      </dgm:t>
    </dgm:pt>
    <dgm:pt modelId="{E6849456-6D51-46BC-B974-B828F637930A}">
      <dgm:prSet phldrT="[Text]"/>
      <dgm:spPr/>
      <dgm:t>
        <a:bodyPr/>
        <a:lstStyle/>
        <a:p>
          <a:r>
            <a:rPr lang="en-GB" b="1" dirty="0" smtClean="0">
              <a:latin typeface="Arial" pitchFamily="34" charset="0"/>
              <a:cs typeface="Arial" pitchFamily="34" charset="0"/>
            </a:rPr>
            <a:t>Course taster day, staff training trips, exams, in class support, tutorials</a:t>
          </a:r>
          <a:endParaRPr lang="en-US" b="1" dirty="0">
            <a:latin typeface="Arial" pitchFamily="34" charset="0"/>
            <a:cs typeface="Arial" pitchFamily="34" charset="0"/>
          </a:endParaRPr>
        </a:p>
      </dgm:t>
    </dgm:pt>
    <dgm:pt modelId="{F6B35153-C322-4FD9-88C9-0884ABACE577}" type="parTrans" cxnId="{93F8AD72-25BF-4C7D-AD8D-DDEAEE79823E}">
      <dgm:prSet/>
      <dgm:spPr/>
      <dgm:t>
        <a:bodyPr/>
        <a:lstStyle/>
        <a:p>
          <a:endParaRPr lang="en-US"/>
        </a:p>
      </dgm:t>
    </dgm:pt>
    <dgm:pt modelId="{F33E3226-37C2-4DB0-9389-DD2B158C0671}" type="sibTrans" cxnId="{93F8AD72-25BF-4C7D-AD8D-DDEAEE79823E}">
      <dgm:prSet/>
      <dgm:spPr/>
      <dgm:t>
        <a:bodyPr/>
        <a:lstStyle/>
        <a:p>
          <a:endParaRPr lang="en-US"/>
        </a:p>
      </dgm:t>
    </dgm:pt>
    <dgm:pt modelId="{94A7F33C-C9F6-4B88-A4FD-22F3A2E5B4CF}">
      <dgm:prSet phldrT="[Text]"/>
      <dgm:spPr/>
      <dgm:t>
        <a:bodyPr/>
        <a:lstStyle/>
        <a:p>
          <a:r>
            <a:rPr lang="en-GB" b="1" dirty="0" smtClean="0">
              <a:latin typeface="Arial" pitchFamily="34" charset="0"/>
              <a:cs typeface="Arial" pitchFamily="34" charset="0"/>
            </a:rPr>
            <a:t>Assessments  - NATED, VIEW</a:t>
          </a:r>
          <a:endParaRPr lang="en-US" b="1" dirty="0">
            <a:latin typeface="Arial" pitchFamily="34" charset="0"/>
            <a:cs typeface="Arial" pitchFamily="34" charset="0"/>
          </a:endParaRPr>
        </a:p>
      </dgm:t>
    </dgm:pt>
    <dgm:pt modelId="{404E03B6-42AE-4A68-B9AC-6C748561C1FF}" type="parTrans" cxnId="{DF73B908-9013-4D85-A1F6-163F14FD801E}">
      <dgm:prSet/>
      <dgm:spPr/>
      <dgm:t>
        <a:bodyPr/>
        <a:lstStyle/>
        <a:p>
          <a:endParaRPr lang="en-US"/>
        </a:p>
      </dgm:t>
    </dgm:pt>
    <dgm:pt modelId="{37433191-85BD-4B40-9143-5835E8B90266}" type="sibTrans" cxnId="{DF73B908-9013-4D85-A1F6-163F14FD801E}">
      <dgm:prSet/>
      <dgm:spPr/>
      <dgm:t>
        <a:bodyPr/>
        <a:lstStyle/>
        <a:p>
          <a:endParaRPr lang="en-US"/>
        </a:p>
      </dgm:t>
    </dgm:pt>
    <dgm:pt modelId="{3F67F216-04B7-4C40-BD4A-68AC0E46C890}">
      <dgm:prSet phldrT="[Text]"/>
      <dgm:spPr/>
      <dgm:t>
        <a:bodyPr/>
        <a:lstStyle/>
        <a:p>
          <a:r>
            <a:rPr lang="en-GB" b="1" dirty="0" smtClean="0">
              <a:latin typeface="Arial" pitchFamily="34" charset="0"/>
              <a:cs typeface="Arial" pitchFamily="34" charset="0"/>
            </a:rPr>
            <a:t>College / trainer provider</a:t>
          </a:r>
          <a:endParaRPr lang="en-US" b="1" dirty="0">
            <a:latin typeface="Arial" pitchFamily="34" charset="0"/>
            <a:cs typeface="Arial" pitchFamily="34" charset="0"/>
          </a:endParaRPr>
        </a:p>
      </dgm:t>
    </dgm:pt>
    <dgm:pt modelId="{31112458-DE16-4565-9E63-6569EC9C0F82}" type="parTrans" cxnId="{6729E964-8653-4C48-9628-69B907244E4C}">
      <dgm:prSet/>
      <dgm:spPr/>
      <dgm:t>
        <a:bodyPr/>
        <a:lstStyle/>
        <a:p>
          <a:endParaRPr lang="en-US"/>
        </a:p>
      </dgm:t>
    </dgm:pt>
    <dgm:pt modelId="{92879076-4563-4B00-AB77-D6148AD8EA20}" type="sibTrans" cxnId="{6729E964-8653-4C48-9628-69B907244E4C}">
      <dgm:prSet/>
      <dgm:spPr/>
      <dgm:t>
        <a:bodyPr/>
        <a:lstStyle/>
        <a:p>
          <a:endParaRPr lang="en-US"/>
        </a:p>
      </dgm:t>
    </dgm:pt>
    <dgm:pt modelId="{7D308DDD-C935-4C23-A994-76CD383C4990}">
      <dgm:prSet phldrT="[Text]"/>
      <dgm:spPr/>
      <dgm:t>
        <a:bodyPr/>
        <a:lstStyle/>
        <a:p>
          <a:r>
            <a:rPr lang="en-GB" b="1" dirty="0" smtClean="0">
              <a:latin typeface="Arial" pitchFamily="34" charset="0"/>
              <a:cs typeface="Arial" pitchFamily="34" charset="0"/>
            </a:rPr>
            <a:t>Post 16 AT </a:t>
          </a:r>
        </a:p>
        <a:p>
          <a:r>
            <a:rPr lang="en-GB" b="1" dirty="0" smtClean="0">
              <a:latin typeface="Arial" pitchFamily="34" charset="0"/>
              <a:cs typeface="Arial" pitchFamily="34" charset="0"/>
            </a:rPr>
            <a:t>Student </a:t>
          </a:r>
          <a:endParaRPr lang="en-US" b="1" dirty="0">
            <a:latin typeface="Arial" pitchFamily="34" charset="0"/>
            <a:cs typeface="Arial" pitchFamily="34" charset="0"/>
          </a:endParaRPr>
        </a:p>
      </dgm:t>
    </dgm:pt>
    <dgm:pt modelId="{2777DA80-CC28-463C-969C-A2AF967EA657}" type="parTrans" cxnId="{50CCF4C3-A6C5-4B3C-82F8-BD74C3D66EC0}">
      <dgm:prSet/>
      <dgm:spPr/>
      <dgm:t>
        <a:bodyPr/>
        <a:lstStyle/>
        <a:p>
          <a:endParaRPr lang="en-US"/>
        </a:p>
      </dgm:t>
    </dgm:pt>
    <dgm:pt modelId="{CA369407-2637-42B5-A265-1637CF88BF75}" type="sibTrans" cxnId="{50CCF4C3-A6C5-4B3C-82F8-BD74C3D66EC0}">
      <dgm:prSet/>
      <dgm:spPr/>
      <dgm:t>
        <a:bodyPr/>
        <a:lstStyle/>
        <a:p>
          <a:endParaRPr lang="en-US"/>
        </a:p>
      </dgm:t>
    </dgm:pt>
    <dgm:pt modelId="{781A1223-3BF0-44E6-A602-487279BE835F}" type="pres">
      <dgm:prSet presAssocID="{0024D2AD-EC15-4735-B5B6-0C4D4F9B079F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AE2D6E3-38DA-498F-962E-8C632A4DA54F}" type="pres">
      <dgm:prSet presAssocID="{0024D2AD-EC15-4735-B5B6-0C4D4F9B079F}" presName="comp1" presStyleCnt="0"/>
      <dgm:spPr/>
    </dgm:pt>
    <dgm:pt modelId="{A7D4179B-B9E4-4819-B1F8-38D4F09DCBE5}" type="pres">
      <dgm:prSet presAssocID="{0024D2AD-EC15-4735-B5B6-0C4D4F9B079F}" presName="circle1" presStyleLbl="node1" presStyleIdx="0" presStyleCnt="4" custScaleX="125209"/>
      <dgm:spPr/>
      <dgm:t>
        <a:bodyPr/>
        <a:lstStyle/>
        <a:p>
          <a:endParaRPr lang="en-US"/>
        </a:p>
      </dgm:t>
    </dgm:pt>
    <dgm:pt modelId="{B4AB78A6-C414-4CD2-B0E4-DDDCBA493CD8}" type="pres">
      <dgm:prSet presAssocID="{0024D2AD-EC15-4735-B5B6-0C4D4F9B079F}" presName="c1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5D279D-87E6-4A3D-B60D-0511F9F0CCF3}" type="pres">
      <dgm:prSet presAssocID="{0024D2AD-EC15-4735-B5B6-0C4D4F9B079F}" presName="comp2" presStyleCnt="0"/>
      <dgm:spPr/>
    </dgm:pt>
    <dgm:pt modelId="{8353DFD3-B603-4C4B-B892-9C615C491DA1}" type="pres">
      <dgm:prSet presAssocID="{0024D2AD-EC15-4735-B5B6-0C4D4F9B079F}" presName="circle2" presStyleLbl="node1" presStyleIdx="1" presStyleCnt="4" custLinFactNeighborX="1919" custLinFactNeighborY="-301"/>
      <dgm:spPr/>
      <dgm:t>
        <a:bodyPr/>
        <a:lstStyle/>
        <a:p>
          <a:endParaRPr lang="en-US"/>
        </a:p>
      </dgm:t>
    </dgm:pt>
    <dgm:pt modelId="{F29A6AF7-5002-43E0-8FBB-95615D8E5E12}" type="pres">
      <dgm:prSet presAssocID="{0024D2AD-EC15-4735-B5B6-0C4D4F9B079F}" presName="c2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A98682-2984-4073-96C5-524616C8D987}" type="pres">
      <dgm:prSet presAssocID="{0024D2AD-EC15-4735-B5B6-0C4D4F9B079F}" presName="comp3" presStyleCnt="0"/>
      <dgm:spPr/>
    </dgm:pt>
    <dgm:pt modelId="{5A98836F-AF71-4719-B685-187D69FEEE93}" type="pres">
      <dgm:prSet presAssocID="{0024D2AD-EC15-4735-B5B6-0C4D4F9B079F}" presName="circle3" presStyleLbl="node1" presStyleIdx="2" presStyleCnt="4"/>
      <dgm:spPr/>
      <dgm:t>
        <a:bodyPr/>
        <a:lstStyle/>
        <a:p>
          <a:endParaRPr lang="en-US"/>
        </a:p>
      </dgm:t>
    </dgm:pt>
    <dgm:pt modelId="{7093E948-4CAB-448B-BA9B-D27A7CFE46F4}" type="pres">
      <dgm:prSet presAssocID="{0024D2AD-EC15-4735-B5B6-0C4D4F9B079F}" presName="c3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FE44C9-5DD3-40AB-84FE-BD5376117F7B}" type="pres">
      <dgm:prSet presAssocID="{0024D2AD-EC15-4735-B5B6-0C4D4F9B079F}" presName="comp4" presStyleCnt="0"/>
      <dgm:spPr/>
    </dgm:pt>
    <dgm:pt modelId="{831A5704-19A5-43F1-A9F3-3222C9409481}" type="pres">
      <dgm:prSet presAssocID="{0024D2AD-EC15-4735-B5B6-0C4D4F9B079F}" presName="circle4" presStyleLbl="node1" presStyleIdx="3" presStyleCnt="4" custScaleX="107952" custLinFactNeighborX="3684" custLinFactNeighborY="8778"/>
      <dgm:spPr/>
      <dgm:t>
        <a:bodyPr/>
        <a:lstStyle/>
        <a:p>
          <a:endParaRPr lang="en-US"/>
        </a:p>
      </dgm:t>
    </dgm:pt>
    <dgm:pt modelId="{95B2245B-C85B-421D-8E86-4894775C6D3F}" type="pres">
      <dgm:prSet presAssocID="{0024D2AD-EC15-4735-B5B6-0C4D4F9B079F}" presName="c4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3ECAB2C-6F9D-4509-9205-DA042279F5DF}" type="presOf" srcId="{0024D2AD-EC15-4735-B5B6-0C4D4F9B079F}" destId="{781A1223-3BF0-44E6-A602-487279BE835F}" srcOrd="0" destOrd="0" presId="urn:microsoft.com/office/officeart/2005/8/layout/venn2"/>
    <dgm:cxn modelId="{50CCF4C3-A6C5-4B3C-82F8-BD74C3D66EC0}" srcId="{0024D2AD-EC15-4735-B5B6-0C4D4F9B079F}" destId="{7D308DDD-C935-4C23-A994-76CD383C4990}" srcOrd="3" destOrd="0" parTransId="{2777DA80-CC28-463C-969C-A2AF967EA657}" sibTransId="{CA369407-2637-42B5-A265-1637CF88BF75}"/>
    <dgm:cxn modelId="{6A41BEF0-042E-4087-B127-C3678FF3CCFB}" type="presOf" srcId="{E6849456-6D51-46BC-B974-B828F637930A}" destId="{A7D4179B-B9E4-4819-B1F8-38D4F09DCBE5}" srcOrd="0" destOrd="0" presId="urn:microsoft.com/office/officeart/2005/8/layout/venn2"/>
    <dgm:cxn modelId="{93F8AD72-25BF-4C7D-AD8D-DDEAEE79823E}" srcId="{0024D2AD-EC15-4735-B5B6-0C4D4F9B079F}" destId="{E6849456-6D51-46BC-B974-B828F637930A}" srcOrd="0" destOrd="0" parTransId="{F6B35153-C322-4FD9-88C9-0884ABACE577}" sibTransId="{F33E3226-37C2-4DB0-9389-DD2B158C0671}"/>
    <dgm:cxn modelId="{D7A40B60-323A-4AA0-980C-9EAC7C5E1317}" type="presOf" srcId="{94A7F33C-C9F6-4B88-A4FD-22F3A2E5B4CF}" destId="{F29A6AF7-5002-43E0-8FBB-95615D8E5E12}" srcOrd="1" destOrd="0" presId="urn:microsoft.com/office/officeart/2005/8/layout/venn2"/>
    <dgm:cxn modelId="{C5F2F7E7-1510-43F6-B53F-032B5B7DB032}" type="presOf" srcId="{3F67F216-04B7-4C40-BD4A-68AC0E46C890}" destId="{7093E948-4CAB-448B-BA9B-D27A7CFE46F4}" srcOrd="1" destOrd="0" presId="urn:microsoft.com/office/officeart/2005/8/layout/venn2"/>
    <dgm:cxn modelId="{DF73B908-9013-4D85-A1F6-163F14FD801E}" srcId="{0024D2AD-EC15-4735-B5B6-0C4D4F9B079F}" destId="{94A7F33C-C9F6-4B88-A4FD-22F3A2E5B4CF}" srcOrd="1" destOrd="0" parTransId="{404E03B6-42AE-4A68-B9AC-6C748561C1FF}" sibTransId="{37433191-85BD-4B40-9143-5835E8B90266}"/>
    <dgm:cxn modelId="{A02B43FD-2176-4ABF-8B3D-83F3BF041716}" type="presOf" srcId="{94A7F33C-C9F6-4B88-A4FD-22F3A2E5B4CF}" destId="{8353DFD3-B603-4C4B-B892-9C615C491DA1}" srcOrd="0" destOrd="0" presId="urn:microsoft.com/office/officeart/2005/8/layout/venn2"/>
    <dgm:cxn modelId="{E224ABB1-500D-47E3-986C-2471CE0002AA}" type="presOf" srcId="{7D308DDD-C935-4C23-A994-76CD383C4990}" destId="{95B2245B-C85B-421D-8E86-4894775C6D3F}" srcOrd="1" destOrd="0" presId="urn:microsoft.com/office/officeart/2005/8/layout/venn2"/>
    <dgm:cxn modelId="{0C4ABCCD-A03B-43FC-BDA4-448C956456BE}" type="presOf" srcId="{E6849456-6D51-46BC-B974-B828F637930A}" destId="{B4AB78A6-C414-4CD2-B0E4-DDDCBA493CD8}" srcOrd="1" destOrd="0" presId="urn:microsoft.com/office/officeart/2005/8/layout/venn2"/>
    <dgm:cxn modelId="{6729E964-8653-4C48-9628-69B907244E4C}" srcId="{0024D2AD-EC15-4735-B5B6-0C4D4F9B079F}" destId="{3F67F216-04B7-4C40-BD4A-68AC0E46C890}" srcOrd="2" destOrd="0" parTransId="{31112458-DE16-4565-9E63-6569EC9C0F82}" sibTransId="{92879076-4563-4B00-AB77-D6148AD8EA20}"/>
    <dgm:cxn modelId="{19B6B763-B2C7-409B-A880-2F494C6676C8}" type="presOf" srcId="{7D308DDD-C935-4C23-A994-76CD383C4990}" destId="{831A5704-19A5-43F1-A9F3-3222C9409481}" srcOrd="0" destOrd="0" presId="urn:microsoft.com/office/officeart/2005/8/layout/venn2"/>
    <dgm:cxn modelId="{2AAFAAB4-0A93-400A-A783-C747DB23F79B}" type="presOf" srcId="{3F67F216-04B7-4C40-BD4A-68AC0E46C890}" destId="{5A98836F-AF71-4719-B685-187D69FEEE93}" srcOrd="0" destOrd="0" presId="urn:microsoft.com/office/officeart/2005/8/layout/venn2"/>
    <dgm:cxn modelId="{A8A4CEAF-D019-41CC-B842-0C715331C61A}" type="presParOf" srcId="{781A1223-3BF0-44E6-A602-487279BE835F}" destId="{CAE2D6E3-38DA-498F-962E-8C632A4DA54F}" srcOrd="0" destOrd="0" presId="urn:microsoft.com/office/officeart/2005/8/layout/venn2"/>
    <dgm:cxn modelId="{EC8E8057-C93B-434B-B0B1-82A2403E3033}" type="presParOf" srcId="{CAE2D6E3-38DA-498F-962E-8C632A4DA54F}" destId="{A7D4179B-B9E4-4819-B1F8-38D4F09DCBE5}" srcOrd="0" destOrd="0" presId="urn:microsoft.com/office/officeart/2005/8/layout/venn2"/>
    <dgm:cxn modelId="{89E181A7-E211-49FC-8D33-1DD42156EA1A}" type="presParOf" srcId="{CAE2D6E3-38DA-498F-962E-8C632A4DA54F}" destId="{B4AB78A6-C414-4CD2-B0E4-DDDCBA493CD8}" srcOrd="1" destOrd="0" presId="urn:microsoft.com/office/officeart/2005/8/layout/venn2"/>
    <dgm:cxn modelId="{F45B7245-4077-4E24-BE20-106B558B4FE5}" type="presParOf" srcId="{781A1223-3BF0-44E6-A602-487279BE835F}" destId="{995D279D-87E6-4A3D-B60D-0511F9F0CCF3}" srcOrd="1" destOrd="0" presId="urn:microsoft.com/office/officeart/2005/8/layout/venn2"/>
    <dgm:cxn modelId="{D85759A0-8800-401D-B25C-EFCA6EB454A4}" type="presParOf" srcId="{995D279D-87E6-4A3D-B60D-0511F9F0CCF3}" destId="{8353DFD3-B603-4C4B-B892-9C615C491DA1}" srcOrd="0" destOrd="0" presId="urn:microsoft.com/office/officeart/2005/8/layout/venn2"/>
    <dgm:cxn modelId="{1A22BC22-7941-4015-8F77-E5536C1FB5B7}" type="presParOf" srcId="{995D279D-87E6-4A3D-B60D-0511F9F0CCF3}" destId="{F29A6AF7-5002-43E0-8FBB-95615D8E5E12}" srcOrd="1" destOrd="0" presId="urn:microsoft.com/office/officeart/2005/8/layout/venn2"/>
    <dgm:cxn modelId="{35836109-D787-4E7B-9F81-5C7DA9EA7C3B}" type="presParOf" srcId="{781A1223-3BF0-44E6-A602-487279BE835F}" destId="{F4A98682-2984-4073-96C5-524616C8D987}" srcOrd="2" destOrd="0" presId="urn:microsoft.com/office/officeart/2005/8/layout/venn2"/>
    <dgm:cxn modelId="{392A0503-CE10-4924-AFC8-C2203DEE66D5}" type="presParOf" srcId="{F4A98682-2984-4073-96C5-524616C8D987}" destId="{5A98836F-AF71-4719-B685-187D69FEEE93}" srcOrd="0" destOrd="0" presId="urn:microsoft.com/office/officeart/2005/8/layout/venn2"/>
    <dgm:cxn modelId="{8D20C603-D1F2-4159-B302-B7CEEE25D2A0}" type="presParOf" srcId="{F4A98682-2984-4073-96C5-524616C8D987}" destId="{7093E948-4CAB-448B-BA9B-D27A7CFE46F4}" srcOrd="1" destOrd="0" presId="urn:microsoft.com/office/officeart/2005/8/layout/venn2"/>
    <dgm:cxn modelId="{0E65BD09-B29B-4E5E-BE5D-3DED0895BAF6}" type="presParOf" srcId="{781A1223-3BF0-44E6-A602-487279BE835F}" destId="{49FE44C9-5DD3-40AB-84FE-BD5376117F7B}" srcOrd="3" destOrd="0" presId="urn:microsoft.com/office/officeart/2005/8/layout/venn2"/>
    <dgm:cxn modelId="{C2B58396-D84B-49A4-945A-F827859C3246}" type="presParOf" srcId="{49FE44C9-5DD3-40AB-84FE-BD5376117F7B}" destId="{831A5704-19A5-43F1-A9F3-3222C9409481}" srcOrd="0" destOrd="0" presId="urn:microsoft.com/office/officeart/2005/8/layout/venn2"/>
    <dgm:cxn modelId="{279F951D-FB5A-40AF-8404-7C1664A75C66}" type="presParOf" srcId="{49FE44C9-5DD3-40AB-84FE-BD5376117F7B}" destId="{95B2245B-C85B-421D-8E86-4894775C6D3F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670C161-FD7B-4397-9578-18CF0B5A7372}">
      <dsp:nvSpPr>
        <dsp:cNvPr id="0" name=""/>
        <dsp:cNvSpPr/>
      </dsp:nvSpPr>
      <dsp:spPr>
        <a:xfrm>
          <a:off x="0" y="0"/>
          <a:ext cx="2234603" cy="41044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200" kern="1200" dirty="0" smtClean="0"/>
            <a:t>Student </a:t>
          </a:r>
          <a:endParaRPr lang="en-US" sz="3200" kern="1200" dirty="0"/>
        </a:p>
      </dsp:txBody>
      <dsp:txXfrm>
        <a:off x="0" y="1641782"/>
        <a:ext cx="2234603" cy="1641782"/>
      </dsp:txXfrm>
    </dsp:sp>
    <dsp:sp modelId="{801E0540-C482-40F9-9FEE-E9EC376EB6EF}">
      <dsp:nvSpPr>
        <dsp:cNvPr id="0" name=""/>
        <dsp:cNvSpPr/>
      </dsp:nvSpPr>
      <dsp:spPr>
        <a:xfrm>
          <a:off x="541559" y="316841"/>
          <a:ext cx="1154358" cy="1225636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B704C3-F5E7-47B9-B9E5-F202487D9B2B}">
      <dsp:nvSpPr>
        <dsp:cNvPr id="0" name=""/>
        <dsp:cNvSpPr/>
      </dsp:nvSpPr>
      <dsp:spPr>
        <a:xfrm>
          <a:off x="2303078" y="0"/>
          <a:ext cx="2234603" cy="41044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200" kern="1200" dirty="0" smtClean="0"/>
            <a:t>Skills match</a:t>
          </a:r>
          <a:endParaRPr lang="en-US" sz="3200" kern="1200" dirty="0"/>
        </a:p>
      </dsp:txBody>
      <dsp:txXfrm>
        <a:off x="2303078" y="1641782"/>
        <a:ext cx="2234603" cy="1641782"/>
      </dsp:txXfrm>
    </dsp:sp>
    <dsp:sp modelId="{92599EAF-0F94-43FE-9052-E5C819B78CDB}">
      <dsp:nvSpPr>
        <dsp:cNvPr id="0" name=""/>
        <dsp:cNvSpPr/>
      </dsp:nvSpPr>
      <dsp:spPr>
        <a:xfrm>
          <a:off x="2803386" y="393968"/>
          <a:ext cx="1233987" cy="1071380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5C7F55-46A8-489A-A8A0-358C6D50DBEC}">
      <dsp:nvSpPr>
        <dsp:cNvPr id="0" name=""/>
        <dsp:cNvSpPr/>
      </dsp:nvSpPr>
      <dsp:spPr>
        <a:xfrm>
          <a:off x="4604719" y="0"/>
          <a:ext cx="2234603" cy="41044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200" kern="1200" dirty="0" smtClean="0"/>
            <a:t>SSW</a:t>
          </a:r>
          <a:endParaRPr lang="en-US" sz="3200" kern="1200" dirty="0"/>
        </a:p>
      </dsp:txBody>
      <dsp:txXfrm>
        <a:off x="4604719" y="1641782"/>
        <a:ext cx="2234603" cy="1641782"/>
      </dsp:txXfrm>
    </dsp:sp>
    <dsp:sp modelId="{DC4389B6-7BEC-44BE-B4DF-622EC4E05560}">
      <dsp:nvSpPr>
        <dsp:cNvPr id="0" name=""/>
        <dsp:cNvSpPr/>
      </dsp:nvSpPr>
      <dsp:spPr>
        <a:xfrm>
          <a:off x="5038629" y="246267"/>
          <a:ext cx="1366783" cy="1366783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43E987-86B5-47F7-959E-28D4B4319906}">
      <dsp:nvSpPr>
        <dsp:cNvPr id="0" name=""/>
        <dsp:cNvSpPr/>
      </dsp:nvSpPr>
      <dsp:spPr>
        <a:xfrm>
          <a:off x="273630" y="3283564"/>
          <a:ext cx="6293499" cy="615668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7D4179B-B9E4-4819-B1F8-38D4F09DCBE5}">
      <dsp:nvSpPr>
        <dsp:cNvPr id="0" name=""/>
        <dsp:cNvSpPr/>
      </dsp:nvSpPr>
      <dsp:spPr>
        <a:xfrm>
          <a:off x="1089973" y="0"/>
          <a:ext cx="6568516" cy="524604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b="1" kern="1200" dirty="0" smtClean="0">
              <a:latin typeface="Arial" pitchFamily="34" charset="0"/>
              <a:cs typeface="Arial" pitchFamily="34" charset="0"/>
            </a:rPr>
            <a:t>Course taster day, staff training trips, exams, in class support, tutorials</a:t>
          </a:r>
          <a:endParaRPr lang="en-US" sz="1100" b="1" kern="1200" dirty="0">
            <a:latin typeface="Arial" pitchFamily="34" charset="0"/>
            <a:cs typeface="Arial" pitchFamily="34" charset="0"/>
          </a:endParaRPr>
        </a:p>
      </dsp:txBody>
      <dsp:txXfrm>
        <a:off x="3455953" y="262302"/>
        <a:ext cx="1836557" cy="786906"/>
      </dsp:txXfrm>
    </dsp:sp>
    <dsp:sp modelId="{8353DFD3-B603-4C4B-B892-9C615C491DA1}">
      <dsp:nvSpPr>
        <dsp:cNvPr id="0" name=""/>
        <dsp:cNvSpPr/>
      </dsp:nvSpPr>
      <dsp:spPr>
        <a:xfrm>
          <a:off x="2356352" y="1036575"/>
          <a:ext cx="4196833" cy="419683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b="1" kern="1200" dirty="0" smtClean="0">
              <a:latin typeface="Arial" pitchFamily="34" charset="0"/>
              <a:cs typeface="Arial" pitchFamily="34" charset="0"/>
            </a:rPr>
            <a:t>Assessments  - NATED, VIEW</a:t>
          </a:r>
          <a:endParaRPr lang="en-US" sz="1100" b="1" kern="1200" dirty="0">
            <a:latin typeface="Arial" pitchFamily="34" charset="0"/>
            <a:cs typeface="Arial" pitchFamily="34" charset="0"/>
          </a:endParaRPr>
        </a:p>
      </dsp:txBody>
      <dsp:txXfrm>
        <a:off x="3721372" y="1288385"/>
        <a:ext cx="1466793" cy="755430"/>
      </dsp:txXfrm>
    </dsp:sp>
    <dsp:sp modelId="{5A98836F-AF71-4719-B685-187D69FEEE93}">
      <dsp:nvSpPr>
        <dsp:cNvPr id="0" name=""/>
        <dsp:cNvSpPr/>
      </dsp:nvSpPr>
      <dsp:spPr>
        <a:xfrm>
          <a:off x="2800419" y="2098416"/>
          <a:ext cx="3147625" cy="314762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b="1" kern="1200" dirty="0" smtClean="0">
              <a:latin typeface="Arial" pitchFamily="34" charset="0"/>
              <a:cs typeface="Arial" pitchFamily="34" charset="0"/>
            </a:rPr>
            <a:t>College / trainer provider</a:t>
          </a:r>
          <a:endParaRPr lang="en-US" sz="1100" b="1" kern="1200" dirty="0">
            <a:latin typeface="Arial" pitchFamily="34" charset="0"/>
            <a:cs typeface="Arial" pitchFamily="34" charset="0"/>
          </a:endParaRPr>
        </a:p>
      </dsp:txBody>
      <dsp:txXfrm>
        <a:off x="3640835" y="2334488"/>
        <a:ext cx="1466793" cy="708215"/>
      </dsp:txXfrm>
    </dsp:sp>
    <dsp:sp modelId="{831A5704-19A5-43F1-A9F3-3222C9409481}">
      <dsp:nvSpPr>
        <dsp:cNvPr id="0" name=""/>
        <dsp:cNvSpPr/>
      </dsp:nvSpPr>
      <dsp:spPr>
        <a:xfrm>
          <a:off x="3318896" y="3147625"/>
          <a:ext cx="2265282" cy="209841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b="1" kern="1200" dirty="0" smtClean="0">
              <a:latin typeface="Arial" pitchFamily="34" charset="0"/>
              <a:cs typeface="Arial" pitchFamily="34" charset="0"/>
            </a:rPr>
            <a:t>Post 16 AT 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b="1" kern="1200" dirty="0" smtClean="0">
              <a:latin typeface="Arial" pitchFamily="34" charset="0"/>
              <a:cs typeface="Arial" pitchFamily="34" charset="0"/>
            </a:rPr>
            <a:t>Student </a:t>
          </a:r>
          <a:endParaRPr lang="en-US" sz="1100" b="1" kern="1200" dirty="0">
            <a:latin typeface="Arial" pitchFamily="34" charset="0"/>
            <a:cs typeface="Arial" pitchFamily="34" charset="0"/>
          </a:endParaRPr>
        </a:p>
      </dsp:txBody>
      <dsp:txXfrm>
        <a:off x="3650639" y="3672229"/>
        <a:ext cx="1601796" cy="10492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9E920F38-40C2-459E-AC5A-77A7BD7AC190}" type="datetimeFigureOut">
              <a:rPr lang="en-GB"/>
              <a:pPr>
                <a:defRPr/>
              </a:pPr>
              <a:t>11/06/2013</a:t>
            </a:fld>
            <a:endParaRPr lang="en-GB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F410D402-427B-4900-8F9D-ABEAF24402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FA898B0-7EAF-4CF1-821D-2D3917E33343}" type="datetimeFigureOut">
              <a:rPr lang="en-US"/>
              <a:pPr>
                <a:defRPr/>
              </a:pPr>
              <a:t>6/11/2013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4CB6528-CAC0-4435-B0D1-88B8FB5CA4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E0440B7-1ACE-4889-BF67-70CE11A2AA7D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4CB6528-CAC0-4435-B0D1-88B8FB5CA477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46455AB-378B-47AE-8C69-FB3C6B2F2978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BD0E4A9-8EE6-4196-A6E9-AF0FC96F76CA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94D1692-3148-4FA6-AE57-E8F5E3DB575A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02D2ECC-89AC-4F99-B685-581E53B23AF8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B16B441-8527-4FCE-8F0C-2F7B53BB07B9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F9548A-EA61-4B07-A3F0-35AD76CC85FE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F9548A-EA61-4B07-A3F0-35AD76CC85FE}" type="slidenum">
              <a:rPr lang="en-GB" smtClean="0"/>
              <a:pPr/>
              <a:t>14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F9548A-EA61-4B07-A3F0-35AD76CC85FE}" type="slidenum">
              <a:rPr lang="en-GB" smtClean="0"/>
              <a:pPr/>
              <a:t>15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F9548A-EA61-4B07-A3F0-35AD76CC85FE}" type="slidenum">
              <a:rPr lang="en-GB" smtClean="0"/>
              <a:pPr/>
              <a:t>16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F9548A-EA61-4B07-A3F0-35AD76CC85FE}" type="slidenum">
              <a:rPr lang="en-GB" smtClean="0"/>
              <a:pPr/>
              <a:t>17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F9548A-EA61-4B07-A3F0-35AD76CC85FE}" type="slidenum">
              <a:rPr lang="en-GB" smtClean="0"/>
              <a:pPr/>
              <a:t>18</a:t>
            </a:fld>
            <a:endParaRPr lang="en-GB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55000" lnSpcReduction="20000"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F9548A-EA61-4B07-A3F0-35AD76CC85FE}" type="slidenum">
              <a:rPr lang="en-GB" smtClean="0"/>
              <a:pPr/>
              <a:t>19</a:t>
            </a:fld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l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F9548A-EA61-4B07-A3F0-35AD76CC85FE}" type="slidenum">
              <a:rPr lang="en-GB" smtClean="0"/>
              <a:pPr/>
              <a:t>20</a:t>
            </a:fld>
            <a:endParaRPr lang="en-GB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6AD68AC-AB62-4414-B3BF-623F18FD8606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1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26F26F1D-D4F7-47CC-A97E-68A077C26E7F}" type="datetimeFigureOut">
              <a:rPr lang="en-US"/>
              <a:pPr>
                <a:defRPr/>
              </a:pPr>
              <a:t>6/11/2013</a:t>
            </a:fld>
            <a:endParaRPr lang="en-US"/>
          </a:p>
        </p:txBody>
      </p:sp>
      <p:sp>
        <p:nvSpPr>
          <p:cNvPr id="12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6F1B374B-7084-4EDA-B584-F6487D2B76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SCC 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6165850"/>
            <a:ext cx="79216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9FDD419-7D5C-40AE-9337-F6E5F06A6762}" type="datetimeFigureOut">
              <a:rPr lang="en-US"/>
              <a:pPr>
                <a:defRPr/>
              </a:pPr>
              <a:t>6/11/2013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FDDD78E-D6EA-40F5-9710-06A990EBB2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Chevron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4EC73A6-C1D2-4B37-A41B-F10A41EF3B4C}" type="datetimeFigureOut">
              <a:rPr lang="en-US"/>
              <a:pPr>
                <a:defRPr/>
              </a:pPr>
              <a:t>6/11/2013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004541F-E443-4AD1-913E-2735E931D6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DF28A8B-9BD5-4460-B7D5-D3DB96CCCEA1}" type="datetimeFigureOut">
              <a:rPr lang="en-US"/>
              <a:pPr>
                <a:defRPr/>
              </a:pPr>
              <a:t>6/11/2013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8617095-E8C2-41D2-B931-218C5ED010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4FAD2E0-A450-401B-A2BF-E8DCA7CA3220}" type="datetimeFigureOut">
              <a:rPr lang="en-US"/>
              <a:pPr>
                <a:defRPr/>
              </a:pPr>
              <a:t>6/11/2013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1B199C4-0429-4815-9C0A-0DF7F6619E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262BE1F-CA79-4C9D-A27A-1BB0EBDDDEA4}" type="datetimeFigureOut">
              <a:rPr lang="en-US"/>
              <a:pPr>
                <a:defRPr/>
              </a:pPr>
              <a:t>6/11/2013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56A704C-970B-430B-8700-644359DF47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C83A6-4264-4D7E-8C91-824D8E818B7C}" type="datetimeFigureOut">
              <a:rPr lang="en-US"/>
              <a:pPr>
                <a:defRPr/>
              </a:pPr>
              <a:t>6/11/2013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3CA52-815C-40B2-8FB1-3F3EDA7E10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E38F920-C5AE-4A4F-9B70-903C83626A15}" type="datetimeFigureOut">
              <a:rPr lang="en-US"/>
              <a:pPr>
                <a:defRPr/>
              </a:pPr>
              <a:t>6/11/2013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8E9C881-60CC-462B-BE7F-8D78E3E079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7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Freeform 8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hevron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hevron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B82AE1BD-F92A-47BD-96DC-136FA62CA15F}" type="datetimeFigureOut">
              <a:rPr lang="en-US"/>
              <a:pPr>
                <a:defRPr/>
              </a:pPr>
              <a:t>6/11/2013</a:t>
            </a:fld>
            <a:endParaRPr lang="en-US"/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CCB6C4B6-FA8C-45F4-84D0-55EA7F9862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9FC749-7958-4DE4-8AFB-A65253EFB4F7}" type="datetimeFigureOut">
              <a:rPr lang="en-US"/>
              <a:pPr>
                <a:defRPr/>
              </a:pPr>
              <a:t>6/11/2013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056E9F-3E2B-41EE-A87A-09D3E193AA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894D2D-F7C0-45C1-A715-F2426F1DE827}" type="datetimeFigureOut">
              <a:rPr lang="en-US"/>
              <a:pPr>
                <a:defRPr/>
              </a:pPr>
              <a:t>6/11/2013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C1B20-E854-4375-ACA5-05E77859D9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89989C15-43EF-45BA-988A-9D5B59E87517}" type="datetimeFigureOut">
              <a:rPr lang="en-US"/>
              <a:pPr>
                <a:defRPr/>
              </a:pPr>
              <a:t>6/11/2013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5502D594-98FA-4A10-A090-1688789395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8" r:id="rId1"/>
    <p:sldLayoutId id="2147483939" r:id="rId2"/>
    <p:sldLayoutId id="2147483940" r:id="rId3"/>
    <p:sldLayoutId id="2147483941" r:id="rId4"/>
    <p:sldLayoutId id="2147483942" r:id="rId5"/>
    <p:sldLayoutId id="2147483943" r:id="rId6"/>
    <p:sldLayoutId id="2147483935" r:id="rId7"/>
    <p:sldLayoutId id="2147483944" r:id="rId8"/>
    <p:sldLayoutId id="2147483945" r:id="rId9"/>
    <p:sldLayoutId id="2147483936" r:id="rId10"/>
    <p:sldLayoutId id="214748393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GB" sz="3200" b="1" i="1" dirty="0" smtClean="0">
                <a:latin typeface="Arial" charset="0"/>
                <a:cs typeface="Arial" charset="0"/>
              </a:rPr>
              <a:t>Physical &amp; Sensory Support</a:t>
            </a:r>
          </a:p>
          <a:p>
            <a:pPr algn="ctr">
              <a:buNone/>
            </a:pPr>
            <a:r>
              <a:rPr lang="en-GB" sz="3600" b="1" i="1" dirty="0" smtClean="0"/>
              <a:t> </a:t>
            </a:r>
            <a:r>
              <a:rPr lang="en-GB" sz="1400" b="1" i="1" dirty="0" smtClean="0"/>
              <a:t>“specialist support for living and learning”</a:t>
            </a:r>
            <a:endParaRPr lang="en-GB" sz="1400" dirty="0" smtClean="0"/>
          </a:p>
          <a:p>
            <a:pPr algn="ctr">
              <a:buNone/>
            </a:pPr>
            <a:endParaRPr lang="en-GB" sz="3600" dirty="0" smtClean="0"/>
          </a:p>
          <a:p>
            <a:pPr algn="ctr">
              <a:buNone/>
            </a:pPr>
            <a:r>
              <a:rPr lang="en-GB" sz="3600" b="1" dirty="0" err="1" smtClean="0">
                <a:latin typeface="Arial" charset="0"/>
                <a:cs typeface="Arial" charset="0"/>
              </a:rPr>
              <a:t>Nicki</a:t>
            </a:r>
            <a:r>
              <a:rPr lang="en-GB" sz="3600" b="1" dirty="0" smtClean="0">
                <a:latin typeface="Arial" charset="0"/>
                <a:cs typeface="Arial" charset="0"/>
              </a:rPr>
              <a:t> Harris</a:t>
            </a:r>
          </a:p>
          <a:p>
            <a:pPr algn="ctr">
              <a:buNone/>
            </a:pPr>
            <a:endParaRPr lang="en-GB" sz="3600" b="1" dirty="0" smtClean="0">
              <a:latin typeface="Arial" charset="0"/>
              <a:cs typeface="Arial" charset="0"/>
            </a:endParaRPr>
          </a:p>
          <a:p>
            <a:pPr algn="ctr">
              <a:buNone/>
            </a:pPr>
            <a:r>
              <a:rPr lang="en-GB" sz="3600" b="1" dirty="0" smtClean="0">
                <a:latin typeface="Arial" charset="0"/>
                <a:cs typeface="Arial" charset="0"/>
              </a:rPr>
              <a:t>Lead Professional - Post 16</a:t>
            </a:r>
          </a:p>
          <a:p>
            <a:pPr algn="ctr"/>
            <a:endParaRPr lang="en-GB" sz="3600" dirty="0" smtClean="0"/>
          </a:p>
          <a:p>
            <a:pPr algn="r">
              <a:buNone/>
            </a:pPr>
            <a:r>
              <a:rPr lang="en-GB" sz="2000" dirty="0" smtClean="0"/>
              <a:t>18</a:t>
            </a:r>
            <a:r>
              <a:rPr lang="en-GB" sz="2000" baseline="30000" dirty="0" smtClean="0"/>
              <a:t>th</a:t>
            </a:r>
            <a:r>
              <a:rPr lang="en-GB" sz="2000" dirty="0" smtClean="0"/>
              <a:t> June 2013</a:t>
            </a:r>
          </a:p>
          <a:p>
            <a:endParaRPr lang="en-GB" dirty="0" smtClean="0"/>
          </a:p>
        </p:txBody>
      </p:sp>
      <p:pic>
        <p:nvPicPr>
          <p:cNvPr id="10244" name="Picture 4" descr="C:\Users\Sue\AppData\Local\Temp\notes45C983\HoSSLogoMay1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332656"/>
            <a:ext cx="1347869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Rectangle 6"/>
          <p:cNvSpPr>
            <a:spLocks noChangeArrowheads="1"/>
          </p:cNvSpPr>
          <p:nvPr/>
        </p:nvSpPr>
        <p:spPr bwMode="auto">
          <a:xfrm>
            <a:off x="6227763" y="188640"/>
            <a:ext cx="252095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en-GB" sz="900" dirty="0">
                <a:ea typeface="Calibri" pitchFamily="34" charset="0"/>
                <a:cs typeface="Arial" charset="0"/>
              </a:rPr>
              <a:t>The </a:t>
            </a:r>
            <a:r>
              <a:rPr lang="en-GB" sz="900" dirty="0" err="1">
                <a:ea typeface="Calibri" pitchFamily="34" charset="0"/>
                <a:cs typeface="Arial" charset="0"/>
              </a:rPr>
              <a:t>HoSS</a:t>
            </a:r>
            <a:r>
              <a:rPr lang="en-GB" sz="900" dirty="0">
                <a:ea typeface="Calibri" pitchFamily="34" charset="0"/>
                <a:cs typeface="Arial" charset="0"/>
              </a:rPr>
              <a:t> E‐mail Forum is supported by:</a:t>
            </a:r>
          </a:p>
          <a:p>
            <a:pPr eaLnBrk="0" hangingPunct="0"/>
            <a:endParaRPr lang="en-GB" dirty="0">
              <a:ea typeface="Calibri" pitchFamily="34" charset="0"/>
              <a:cs typeface="Arial" charset="0"/>
            </a:endParaRPr>
          </a:p>
        </p:txBody>
      </p:sp>
      <p:pic>
        <p:nvPicPr>
          <p:cNvPr id="10246" name="Picture 2" descr="NATSIP-LOGO s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59513" y="404664"/>
            <a:ext cx="1768475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250825" y="1773238"/>
            <a:ext cx="8229600" cy="4525962"/>
          </a:xfrm>
        </p:spPr>
        <p:txBody>
          <a:bodyPr/>
          <a:lstStyle/>
          <a:p>
            <a:pPr algn="ctr"/>
            <a:endParaRPr lang="en-GB" sz="3600" smtClean="0"/>
          </a:p>
          <a:p>
            <a:endParaRPr lang="en-GB" smtClean="0"/>
          </a:p>
        </p:txBody>
      </p:sp>
      <p:pic>
        <p:nvPicPr>
          <p:cNvPr id="7" name="Picture 6" descr="SCAN0000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8" y="0"/>
            <a:ext cx="9071992" cy="5733256"/>
          </a:xfrm>
          <a:prstGeom prst="rect">
            <a:avLst/>
          </a:prstGeom>
        </p:spPr>
      </p:pic>
      <p:pic>
        <p:nvPicPr>
          <p:cNvPr id="8" name="Picture 4" descr="C:\Users\Sue\AppData\Local\Temp\notes45C983\HoSSLogoMay1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260648"/>
            <a:ext cx="1347869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ontent Placeholder 1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666332"/>
          </a:xfrm>
        </p:spPr>
        <p:txBody>
          <a:bodyPr/>
          <a:lstStyle/>
          <a:p>
            <a:pPr eaLnBrk="1" hangingPunct="1"/>
            <a:endParaRPr lang="en-GB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 smtClean="0">
                <a:latin typeface="Arial" pitchFamily="34" charset="0"/>
                <a:cs typeface="Arial" pitchFamily="34" charset="0"/>
              </a:rPr>
              <a:t>             Appropriate Support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1259632" y="1628800"/>
          <a:ext cx="6840760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Picture 4" descr="C:\Users\Sue\AppData\Local\Temp\notes45C983\HoSSLogoMay13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1561" y="332656"/>
            <a:ext cx="1539146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z="4000" dirty="0" smtClean="0">
                <a:latin typeface="Arial" charset="0"/>
                <a:cs typeface="Arial" charset="0"/>
              </a:rPr>
              <a:t>Year 9 Transition planning </a:t>
            </a:r>
          </a:p>
          <a:p>
            <a:pPr eaLnBrk="1" hangingPunct="1"/>
            <a:r>
              <a:rPr lang="en-GB" sz="4000" dirty="0" smtClean="0">
                <a:latin typeface="Arial" charset="0"/>
                <a:cs typeface="Arial" charset="0"/>
              </a:rPr>
              <a:t>Post 16 participation in AR</a:t>
            </a:r>
          </a:p>
          <a:p>
            <a:pPr eaLnBrk="1" hangingPunct="1"/>
            <a:r>
              <a:rPr lang="en-GB" sz="4000" dirty="0" smtClean="0">
                <a:latin typeface="Arial" charset="0"/>
                <a:cs typeface="Arial" charset="0"/>
              </a:rPr>
              <a:t>Post 16 liaison with school colleagues</a:t>
            </a:r>
          </a:p>
          <a:p>
            <a:pPr eaLnBrk="1" hangingPunct="1"/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 smtClean="0">
                <a:effectLst/>
                <a:latin typeface="Arial" pitchFamily="34" charset="0"/>
                <a:cs typeface="Arial" pitchFamily="34" charset="0"/>
              </a:rPr>
              <a:t>T - 24</a:t>
            </a:r>
            <a:endParaRPr lang="en-US" dirty="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4" descr="C:\Users\Sue\AppData\Local\Temp\notes45C983\HoSSLogoMay1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332656"/>
            <a:ext cx="1347869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z="4000" dirty="0" smtClean="0">
                <a:latin typeface="Arial" charset="0"/>
                <a:cs typeface="Arial" charset="0"/>
              </a:rPr>
              <a:t>Year 10 AR </a:t>
            </a:r>
          </a:p>
          <a:p>
            <a:pPr eaLnBrk="1" hangingPunct="1"/>
            <a:r>
              <a:rPr lang="en-GB" sz="4000" dirty="0" smtClean="0">
                <a:latin typeface="Arial" charset="0"/>
                <a:cs typeface="Arial" charset="0"/>
              </a:rPr>
              <a:t>Advice on open days – support </a:t>
            </a:r>
          </a:p>
          <a:p>
            <a:pPr eaLnBrk="1" hangingPunct="1"/>
            <a:r>
              <a:rPr lang="en-GB" sz="4000" dirty="0" smtClean="0">
                <a:latin typeface="Arial" charset="0"/>
                <a:cs typeface="Arial" charset="0"/>
              </a:rPr>
              <a:t>Taster days</a:t>
            </a:r>
          </a:p>
          <a:p>
            <a:pPr eaLnBrk="1" hangingPunct="1"/>
            <a:r>
              <a:rPr lang="en-GB" sz="4000" dirty="0" smtClean="0">
                <a:latin typeface="Arial" charset="0"/>
                <a:cs typeface="Arial" charset="0"/>
              </a:rPr>
              <a:t>Interviews – ‘talk the talk’</a:t>
            </a:r>
            <a:endParaRPr lang="en-US" sz="4000" dirty="0" smtClean="0">
              <a:latin typeface="Arial" charset="0"/>
              <a:cs typeface="Arial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 - 12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4" descr="C:\Users\Sue\AppData\Local\Temp\notes45C983\HoSSLogoMay1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332656"/>
            <a:ext cx="1347869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z="3600" smtClean="0">
                <a:latin typeface="Arial" charset="0"/>
                <a:cs typeface="Arial" charset="0"/>
              </a:rPr>
              <a:t>Year 11 AR</a:t>
            </a:r>
          </a:p>
          <a:p>
            <a:pPr eaLnBrk="1" hangingPunct="1"/>
            <a:r>
              <a:rPr lang="en-GB" sz="3600" smtClean="0">
                <a:latin typeface="Arial" charset="0"/>
                <a:cs typeface="Arial" charset="0"/>
              </a:rPr>
              <a:t>Course choice / college choice</a:t>
            </a:r>
          </a:p>
          <a:p>
            <a:pPr eaLnBrk="1" hangingPunct="1"/>
            <a:r>
              <a:rPr lang="en-GB" sz="3600" smtClean="0">
                <a:latin typeface="Arial" charset="0"/>
                <a:cs typeface="Arial" charset="0"/>
              </a:rPr>
              <a:t>Applications</a:t>
            </a:r>
          </a:p>
          <a:p>
            <a:pPr eaLnBrk="1" hangingPunct="1"/>
            <a:r>
              <a:rPr lang="en-GB" sz="3600" smtClean="0">
                <a:latin typeface="Arial" charset="0"/>
                <a:cs typeface="Arial" charset="0"/>
              </a:rPr>
              <a:t>Course interview  / screening tests</a:t>
            </a:r>
          </a:p>
          <a:p>
            <a:pPr eaLnBrk="1" hangingPunct="1"/>
            <a:r>
              <a:rPr lang="en-GB" sz="3600" smtClean="0">
                <a:latin typeface="Arial" charset="0"/>
                <a:cs typeface="Arial" charset="0"/>
              </a:rPr>
              <a:t>Support for interview – LSM interview</a:t>
            </a:r>
          </a:p>
          <a:p>
            <a:pPr eaLnBrk="1" hangingPunct="1"/>
            <a:r>
              <a:rPr lang="en-GB" sz="3600" smtClean="0">
                <a:latin typeface="Arial" charset="0"/>
                <a:cs typeface="Arial" charset="0"/>
              </a:rPr>
              <a:t>Liaison </a:t>
            </a:r>
            <a:endParaRPr lang="en-US" sz="3600" smtClean="0">
              <a:latin typeface="Arial" charset="0"/>
              <a:cs typeface="Arial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 smtClean="0">
                <a:effectLst/>
                <a:latin typeface="Arial" pitchFamily="34" charset="0"/>
                <a:cs typeface="Arial" pitchFamily="34" charset="0"/>
              </a:rPr>
              <a:t>T</a:t>
            </a:r>
            <a:endParaRPr lang="en-US" dirty="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4" descr="C:\Users\Sue\AppData\Local\Temp\notes45C983\HoSSLogoMay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332656"/>
            <a:ext cx="1347869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1052736"/>
          <a:ext cx="8748464" cy="52460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 smtClean="0">
                <a:effectLst/>
              </a:rPr>
              <a:t>          The whole picture</a:t>
            </a:r>
            <a:endParaRPr lang="en-US" dirty="0">
              <a:effectLst/>
            </a:endParaRPr>
          </a:p>
        </p:txBody>
      </p:sp>
      <p:pic>
        <p:nvPicPr>
          <p:cNvPr id="5" name="Picture 4" descr="C:\Users\Sue\AppData\Local\Temp\notes45C983\HoSSLogoMay13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87624" y="332656"/>
            <a:ext cx="1347869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1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4468812"/>
          </a:xfrm>
        </p:spPr>
        <p:txBody>
          <a:bodyPr/>
          <a:lstStyle/>
          <a:p>
            <a:pPr eaLnBrk="1" hangingPunct="1"/>
            <a:r>
              <a:rPr lang="en-GB" sz="3200" dirty="0" smtClean="0">
                <a:latin typeface="Arial" charset="0"/>
                <a:cs typeface="Arial" charset="0"/>
              </a:rPr>
              <a:t>Contacted by Disability Advisor</a:t>
            </a:r>
          </a:p>
          <a:p>
            <a:pPr eaLnBrk="1" hangingPunct="1"/>
            <a:r>
              <a:rPr lang="en-GB" sz="3200" dirty="0" smtClean="0">
                <a:latin typeface="Arial" charset="0"/>
                <a:cs typeface="Arial" charset="0"/>
              </a:rPr>
              <a:t>Support Needs Meeting </a:t>
            </a:r>
          </a:p>
          <a:p>
            <a:pPr eaLnBrk="1" hangingPunct="1"/>
            <a:r>
              <a:rPr lang="en-GB" sz="3200" dirty="0" smtClean="0">
                <a:latin typeface="Arial" charset="0"/>
                <a:cs typeface="Arial" charset="0"/>
              </a:rPr>
              <a:t>Course content – what support is needed? </a:t>
            </a:r>
          </a:p>
          <a:p>
            <a:pPr eaLnBrk="1" hangingPunct="1"/>
            <a:r>
              <a:rPr lang="en-GB" sz="3200" dirty="0" smtClean="0">
                <a:latin typeface="Arial" charset="0"/>
                <a:cs typeface="Arial" charset="0"/>
              </a:rPr>
              <a:t>Any extras – trips?</a:t>
            </a:r>
          </a:p>
          <a:p>
            <a:pPr eaLnBrk="1" hangingPunct="1"/>
            <a:r>
              <a:rPr lang="en-GB" sz="3200" dirty="0" smtClean="0">
                <a:latin typeface="Arial" charset="0"/>
                <a:cs typeface="Arial" charset="0"/>
              </a:rPr>
              <a:t>Exam – modified papers, exam support</a:t>
            </a:r>
          </a:p>
          <a:p>
            <a:pPr eaLnBrk="1" hangingPunct="1"/>
            <a:r>
              <a:rPr lang="en-GB" sz="3200" dirty="0" smtClean="0">
                <a:latin typeface="Arial" charset="0"/>
                <a:cs typeface="Arial" charset="0"/>
              </a:rPr>
              <a:t>Support package – notes, communication support, interpreting, equipment, tutorials and e coaching   </a:t>
            </a:r>
            <a:endParaRPr lang="en-US" sz="3200" dirty="0" smtClean="0">
              <a:latin typeface="Arial" charset="0"/>
              <a:cs typeface="Arial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 smtClean="0"/>
              <a:t>     Preparation for </a:t>
            </a:r>
            <a:br>
              <a:rPr lang="en-GB" dirty="0" smtClean="0"/>
            </a:br>
            <a:r>
              <a:rPr lang="en-GB" dirty="0" smtClean="0"/>
              <a:t>     university  students </a:t>
            </a:r>
            <a:endParaRPr lang="en-US" dirty="0"/>
          </a:p>
        </p:txBody>
      </p:sp>
      <p:pic>
        <p:nvPicPr>
          <p:cNvPr id="4" name="Picture 4" descr="C:\Users\Sue\AppData\Local\Temp\notes45C983\HoSSLogoMay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332656"/>
            <a:ext cx="1347869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z="4000" smtClean="0">
                <a:latin typeface="Arial" charset="0"/>
                <a:cs typeface="Arial" charset="0"/>
              </a:rPr>
              <a:t>Notes</a:t>
            </a:r>
          </a:p>
          <a:p>
            <a:pPr eaLnBrk="1" hangingPunct="1"/>
            <a:r>
              <a:rPr lang="en-GB" sz="4000" smtClean="0">
                <a:latin typeface="Arial" charset="0"/>
                <a:cs typeface="Arial" charset="0"/>
              </a:rPr>
              <a:t>Tutorials</a:t>
            </a:r>
          </a:p>
          <a:p>
            <a:pPr eaLnBrk="1" hangingPunct="1"/>
            <a:r>
              <a:rPr lang="en-GB" sz="4000" smtClean="0">
                <a:latin typeface="Arial" charset="0"/>
                <a:cs typeface="Arial" charset="0"/>
              </a:rPr>
              <a:t>Equipment </a:t>
            </a:r>
          </a:p>
          <a:p>
            <a:pPr eaLnBrk="1" hangingPunct="1"/>
            <a:r>
              <a:rPr lang="en-GB" sz="4000" smtClean="0">
                <a:latin typeface="Arial" charset="0"/>
                <a:cs typeface="Arial" charset="0"/>
              </a:rPr>
              <a:t>Staff training </a:t>
            </a:r>
          </a:p>
          <a:p>
            <a:pPr eaLnBrk="1" hangingPunct="1"/>
            <a:r>
              <a:rPr lang="en-GB" sz="4000" smtClean="0">
                <a:latin typeface="Arial" charset="0"/>
                <a:cs typeface="Arial" charset="0"/>
              </a:rPr>
              <a:t>Support for trips</a:t>
            </a:r>
          </a:p>
          <a:p>
            <a:pPr eaLnBrk="1" hangingPunct="1"/>
            <a:r>
              <a:rPr lang="en-GB" sz="4000" smtClean="0">
                <a:latin typeface="Arial" charset="0"/>
                <a:cs typeface="Arial" charset="0"/>
              </a:rPr>
              <a:t>Transcripts</a:t>
            </a:r>
          </a:p>
          <a:p>
            <a:pPr eaLnBrk="1" hangingPunct="1"/>
            <a:endParaRPr lang="en-GB" sz="4000" smtClean="0">
              <a:latin typeface="Arial" charset="0"/>
              <a:cs typeface="Arial" charset="0"/>
            </a:endParaRPr>
          </a:p>
          <a:p>
            <a:pPr eaLnBrk="1" hangingPunct="1"/>
            <a:endParaRPr lang="en-US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 smtClean="0">
                <a:effectLst/>
                <a:latin typeface="Arial" pitchFamily="34" charset="0"/>
                <a:cs typeface="Arial" pitchFamily="34" charset="0"/>
              </a:rPr>
              <a:t>          Chargeable bespoke </a:t>
            </a:r>
            <a:br>
              <a:rPr lang="en-GB" dirty="0" smtClean="0">
                <a:effectLst/>
                <a:latin typeface="Arial" pitchFamily="34" charset="0"/>
                <a:cs typeface="Arial" pitchFamily="34" charset="0"/>
              </a:rPr>
            </a:br>
            <a:r>
              <a:rPr lang="en-GB" dirty="0" smtClean="0">
                <a:effectLst/>
                <a:latin typeface="Arial" pitchFamily="34" charset="0"/>
                <a:cs typeface="Arial" pitchFamily="34" charset="0"/>
              </a:rPr>
              <a:t>            support package  </a:t>
            </a:r>
            <a:endParaRPr lang="en-US" dirty="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4" descr="C:\Users\Sue\AppData\Local\Temp\notes45C983\HoSSLogoMay1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332656"/>
            <a:ext cx="1347869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z="3600" smtClean="0">
                <a:latin typeface="Arial" charset="0"/>
                <a:cs typeface="Arial" charset="0"/>
              </a:rPr>
              <a:t>DSA</a:t>
            </a:r>
          </a:p>
          <a:p>
            <a:pPr eaLnBrk="1" hangingPunct="1"/>
            <a:r>
              <a:rPr lang="en-GB" sz="3600" smtClean="0">
                <a:latin typeface="Arial" charset="0"/>
                <a:cs typeface="Arial" charset="0"/>
              </a:rPr>
              <a:t>College</a:t>
            </a:r>
          </a:p>
          <a:p>
            <a:pPr eaLnBrk="1" hangingPunct="1"/>
            <a:r>
              <a:rPr lang="en-GB" sz="3600" smtClean="0">
                <a:latin typeface="Arial" charset="0"/>
                <a:cs typeface="Arial" charset="0"/>
              </a:rPr>
              <a:t>Access to Work</a:t>
            </a:r>
          </a:p>
          <a:p>
            <a:pPr eaLnBrk="1" hangingPunct="1"/>
            <a:r>
              <a:rPr lang="en-GB" sz="3600" smtClean="0">
                <a:latin typeface="Arial" charset="0"/>
                <a:cs typeface="Arial" charset="0"/>
              </a:rPr>
              <a:t>Training – various courses </a:t>
            </a:r>
          </a:p>
          <a:p>
            <a:pPr eaLnBrk="1" hangingPunct="1"/>
            <a:r>
              <a:rPr lang="en-GB" sz="3600" smtClean="0">
                <a:latin typeface="Arial" charset="0"/>
                <a:cs typeface="Arial" charset="0"/>
              </a:rPr>
              <a:t>Consultancy</a:t>
            </a:r>
          </a:p>
          <a:p>
            <a:pPr eaLnBrk="1" hangingPunct="1"/>
            <a:r>
              <a:rPr lang="en-GB" sz="3600" smtClean="0">
                <a:latin typeface="Arial" charset="0"/>
                <a:cs typeface="Arial" charset="0"/>
              </a:rPr>
              <a:t>Interpreting </a:t>
            </a:r>
          </a:p>
          <a:p>
            <a:pPr eaLnBrk="1" hangingPunct="1"/>
            <a:r>
              <a:rPr lang="en-GB" sz="3600" smtClean="0">
                <a:latin typeface="Arial" charset="0"/>
                <a:cs typeface="Arial" charset="0"/>
              </a:rPr>
              <a:t>Transcripts  </a:t>
            </a:r>
            <a:endParaRPr lang="en-US" sz="3600" smtClean="0">
              <a:latin typeface="Arial" charset="0"/>
              <a:cs typeface="Arial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 smtClean="0">
                <a:effectLst/>
                <a:latin typeface="Arial" pitchFamily="34" charset="0"/>
                <a:cs typeface="Arial" pitchFamily="34" charset="0"/>
              </a:rPr>
              <a:t>Chargeable </a:t>
            </a:r>
            <a:endParaRPr lang="en-US" dirty="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4" descr="C:\Users\Sue\AppData\Local\Temp\notes45C983\HoSSLogoMay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332656"/>
            <a:ext cx="1347869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z="3000" smtClean="0">
                <a:latin typeface="Arial" charset="0"/>
                <a:cs typeface="Arial" charset="0"/>
              </a:rPr>
              <a:t>On-costs</a:t>
            </a:r>
          </a:p>
          <a:p>
            <a:pPr eaLnBrk="1" hangingPunct="1"/>
            <a:r>
              <a:rPr lang="en-GB" sz="3000" smtClean="0">
                <a:latin typeface="Arial" charset="0"/>
                <a:cs typeface="Arial" charset="0"/>
              </a:rPr>
              <a:t>Sickness – own, dependents </a:t>
            </a:r>
          </a:p>
          <a:p>
            <a:pPr eaLnBrk="1" hangingPunct="1"/>
            <a:r>
              <a:rPr lang="en-GB" sz="3000" smtClean="0">
                <a:latin typeface="Arial" charset="0"/>
                <a:cs typeface="Arial" charset="0"/>
              </a:rPr>
              <a:t>Holiday pay</a:t>
            </a:r>
          </a:p>
          <a:p>
            <a:pPr eaLnBrk="1" hangingPunct="1"/>
            <a:r>
              <a:rPr lang="en-GB" sz="3000" smtClean="0">
                <a:latin typeface="Arial" charset="0"/>
                <a:cs typeface="Arial" charset="0"/>
              </a:rPr>
              <a:t>Travel </a:t>
            </a:r>
          </a:p>
          <a:p>
            <a:pPr eaLnBrk="1" hangingPunct="1"/>
            <a:r>
              <a:rPr lang="en-GB" sz="3000" smtClean="0">
                <a:latin typeface="Arial" charset="0"/>
                <a:cs typeface="Arial" charset="0"/>
              </a:rPr>
              <a:t>Travel time</a:t>
            </a:r>
          </a:p>
          <a:p>
            <a:pPr eaLnBrk="1" hangingPunct="1"/>
            <a:r>
              <a:rPr lang="en-GB" sz="3000" smtClean="0">
                <a:latin typeface="Arial" charset="0"/>
                <a:cs typeface="Arial" charset="0"/>
              </a:rPr>
              <a:t>Appraisals</a:t>
            </a:r>
          </a:p>
          <a:p>
            <a:pPr eaLnBrk="1" hangingPunct="1"/>
            <a:r>
              <a:rPr lang="en-GB" sz="3000" smtClean="0">
                <a:latin typeface="Arial" charset="0"/>
                <a:cs typeface="Arial" charset="0"/>
              </a:rPr>
              <a:t>CPD</a:t>
            </a:r>
          </a:p>
          <a:p>
            <a:pPr eaLnBrk="1" hangingPunct="1"/>
            <a:r>
              <a:rPr lang="en-GB" sz="3000" smtClean="0">
                <a:latin typeface="Arial" charset="0"/>
                <a:cs typeface="Arial" charset="0"/>
              </a:rPr>
              <a:t>Compassionate leave</a:t>
            </a:r>
          </a:p>
          <a:p>
            <a:pPr eaLnBrk="1" hangingPunct="1"/>
            <a:r>
              <a:rPr lang="en-GB" sz="3000" smtClean="0">
                <a:latin typeface="Arial" charset="0"/>
                <a:cs typeface="Arial" charset="0"/>
              </a:rPr>
              <a:t>Study leave</a:t>
            </a:r>
            <a:endParaRPr lang="en-US" sz="3000" smtClean="0">
              <a:latin typeface="Arial" charset="0"/>
              <a:cs typeface="Arial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 smtClean="0">
                <a:effectLst/>
                <a:latin typeface="Arial" pitchFamily="34" charset="0"/>
                <a:cs typeface="Arial" pitchFamily="34" charset="0"/>
              </a:rPr>
              <a:t>         Additional costs</a:t>
            </a:r>
            <a:endParaRPr lang="en-US" dirty="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4" descr="C:\Users\Sue\AppData\Local\Temp\notes45C983\HoSSLogoMay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332656"/>
            <a:ext cx="1347869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3850" y="333375"/>
            <a:ext cx="82296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 smtClean="0">
                <a:effectLst/>
                <a:latin typeface="Arial" pitchFamily="34" charset="0"/>
                <a:cs typeface="Arial" pitchFamily="34" charset="0"/>
              </a:rPr>
              <a:t>       Current Activity</a:t>
            </a:r>
            <a:br>
              <a:rPr lang="en-US" dirty="0" smtClean="0">
                <a:effectLst/>
                <a:latin typeface="Arial" pitchFamily="34" charset="0"/>
                <a:cs typeface="Arial" pitchFamily="34" charset="0"/>
              </a:rPr>
            </a:br>
            <a:endParaRPr lang="en-US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07" name="Content Placeholder 3"/>
          <p:cNvSpPr>
            <a:spLocks noGrp="1"/>
          </p:cNvSpPr>
          <p:nvPr>
            <p:ph idx="1"/>
          </p:nvPr>
        </p:nvSpPr>
        <p:spPr>
          <a:xfrm>
            <a:off x="684213" y="1484313"/>
            <a:ext cx="8229600" cy="4525962"/>
          </a:xfrm>
        </p:spPr>
        <p:txBody>
          <a:bodyPr/>
          <a:lstStyle/>
          <a:p>
            <a:pPr>
              <a:buFont typeface="Wingdings 3" pitchFamily="18" charset="2"/>
              <a:buNone/>
            </a:pPr>
            <a:endParaRPr lang="en-GB" smtClean="0"/>
          </a:p>
          <a:p>
            <a:pPr>
              <a:buFont typeface="Wingdings 3" pitchFamily="18" charset="2"/>
              <a:buNone/>
            </a:pPr>
            <a:r>
              <a:rPr lang="en-GB" sz="3200" smtClean="0"/>
              <a:t>Funding</a:t>
            </a:r>
          </a:p>
          <a:p>
            <a:pPr>
              <a:buFont typeface="Wingdings 3" pitchFamily="18" charset="2"/>
              <a:buNone/>
            </a:pPr>
            <a:endParaRPr lang="en-GB" sz="3200" smtClean="0"/>
          </a:p>
          <a:p>
            <a:pPr>
              <a:buFont typeface="Wingdings 3" pitchFamily="18" charset="2"/>
              <a:buNone/>
            </a:pPr>
            <a:endParaRPr lang="en-GB" sz="3200" smtClean="0"/>
          </a:p>
          <a:p>
            <a:pPr>
              <a:buFont typeface="Wingdings 3" pitchFamily="18" charset="2"/>
              <a:buNone/>
            </a:pPr>
            <a:r>
              <a:rPr lang="en-GB" sz="3200" smtClean="0"/>
              <a:t>Local Offer</a:t>
            </a:r>
          </a:p>
          <a:p>
            <a:pPr>
              <a:buFont typeface="Wingdings 3" pitchFamily="18" charset="2"/>
              <a:buNone/>
            </a:pPr>
            <a:endParaRPr lang="en-GB" sz="3200" smtClean="0"/>
          </a:p>
          <a:p>
            <a:pPr>
              <a:buFont typeface="Wingdings 3" pitchFamily="18" charset="2"/>
              <a:buNone/>
            </a:pPr>
            <a:endParaRPr lang="en-GB" sz="3200" smtClean="0"/>
          </a:p>
          <a:p>
            <a:pPr>
              <a:buFont typeface="Wingdings 3" pitchFamily="18" charset="2"/>
              <a:buNone/>
            </a:pPr>
            <a:r>
              <a:rPr lang="en-GB" sz="3200" smtClean="0"/>
              <a:t>Collaborative Working</a:t>
            </a:r>
          </a:p>
          <a:p>
            <a:endParaRPr lang="en-GB" smtClean="0"/>
          </a:p>
          <a:p>
            <a:r>
              <a:rPr lang="en-GB" smtClean="0"/>
              <a:t> </a:t>
            </a:r>
          </a:p>
        </p:txBody>
      </p:sp>
      <p:pic>
        <p:nvPicPr>
          <p:cNvPr id="4" name="Picture 4" descr="C:\Users\Sue\AppData\Local\Temp\notes45C983\HoSSLogoMay1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332656"/>
            <a:ext cx="1347869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3600" b="1" dirty="0" smtClean="0"/>
              <a:t>                           F/HE Provision                      </a:t>
            </a:r>
            <a:endParaRPr lang="en-GB" sz="3600" b="1" dirty="0"/>
          </a:p>
        </p:txBody>
      </p:sp>
      <p:pic>
        <p:nvPicPr>
          <p:cNvPr id="21" name="Content Placeholder 20" descr="ISSS Logo-D -Dec 201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51520" y="1844824"/>
            <a:ext cx="5384539" cy="3888432"/>
          </a:xfrm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67544" y="404664"/>
            <a:ext cx="81534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800">
                <a:solidFill>
                  <a:srgbClr val="8D181F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5724128" y="3933056"/>
            <a:ext cx="3168352" cy="2160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>
              <a:buFontTx/>
              <a:buNone/>
              <a:defRPr baseline="0">
                <a:solidFill>
                  <a:srgbClr val="8D181F"/>
                </a:solidFill>
              </a:defRPr>
            </a:lvl1pPr>
          </a:lstStyle>
          <a:p>
            <a:pPr>
              <a:lnSpc>
                <a:spcPct val="90000"/>
              </a:lnSpc>
            </a:pPr>
            <a:r>
              <a:rPr lang="en-GB" sz="3200" dirty="0" smtClean="0">
                <a:solidFill>
                  <a:schemeClr val="tx1"/>
                </a:solidFill>
              </a:rPr>
              <a:t>Brian Perry</a:t>
            </a:r>
          </a:p>
          <a:p>
            <a:pPr>
              <a:lnSpc>
                <a:spcPct val="90000"/>
              </a:lnSpc>
            </a:pPr>
            <a:r>
              <a:rPr lang="en-GB" sz="2400" dirty="0" smtClean="0">
                <a:solidFill>
                  <a:schemeClr val="tx1"/>
                </a:solidFill>
              </a:rPr>
              <a:t>Principal Teacher of                                                       the Deaf   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8305800" y="76200"/>
            <a:ext cx="687388" cy="228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333A429B-CC03-408D-8CF6-7BC6DC0406E7}" type="slidenum">
              <a:rPr lang="en-US"/>
              <a:pPr/>
              <a:t>13</a:t>
            </a:fld>
            <a:endParaRPr lang="en-US" sz="1400" b="0" dirty="0">
              <a:solidFill>
                <a:schemeClr val="tx1"/>
              </a:solidFill>
              <a:latin typeface="Times" pitchFamily="1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152400" y="6362700"/>
            <a:ext cx="22002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bg1"/>
                </a:solidFill>
                <a:latin typeface="Arial" charset="0"/>
              </a:rPr>
              <a:t>www.worcestershire.gov.uk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24128" y="3212976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0" dirty="0" smtClean="0">
                <a:solidFill>
                  <a:srgbClr val="8D181F"/>
                </a:solidFill>
                <a:latin typeface="+mj-lt"/>
              </a:rPr>
              <a:t>Speaker:</a:t>
            </a:r>
            <a:endParaRPr lang="en-GB" sz="3200" b="0" dirty="0">
              <a:solidFill>
                <a:srgbClr val="8D181F"/>
              </a:solidFill>
              <a:latin typeface="+mj-lt"/>
            </a:endParaRPr>
          </a:p>
        </p:txBody>
      </p:sp>
      <p:sp>
        <p:nvSpPr>
          <p:cNvPr id="10" name="Rectangle 13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-32" y="-24"/>
            <a:ext cx="4495800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solidFill>
                  <a:schemeClr val="bg1"/>
                </a:solidFill>
                <a:latin typeface="+mn-lt"/>
              </a:defRPr>
            </a:lvl1pPr>
          </a:lstStyle>
          <a:p>
            <a:pPr algn="ctr"/>
            <a:r>
              <a:rPr lang="en-US" dirty="0" smtClean="0"/>
              <a:t>Integrated Specialist Support Service</a:t>
            </a:r>
          </a:p>
        </p:txBody>
      </p:sp>
      <p:pic>
        <p:nvPicPr>
          <p:cNvPr id="12" name="Picture 4" descr="C:\Users\Sue\AppData\Local\Temp\notes45C983\HoSSLogoMay1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332656"/>
            <a:ext cx="1347869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3600" b="1" dirty="0" smtClean="0"/>
              <a:t>                           F/HE Provision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 smtClean="0"/>
              <a:t>Service Structure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Principal Teacher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Senior Specialist Teacher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Administrator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Qualified teachers for each area of specialism provided: Teacher of the Deaf, Qualified Teacher of the Visually Impaired, Specialist Teacher for Autism/CCD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Deaf Field Worker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Area Support Coordinators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Communication Support Workers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Support Workers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Mobility Training Officer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Transcription Coordinator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Braille proof reader</a:t>
            </a:r>
          </a:p>
          <a:p>
            <a:pPr lvl="1">
              <a:buNone/>
            </a:pPr>
            <a:endParaRPr lang="en-GB" dirty="0" smtClean="0"/>
          </a:p>
          <a:p>
            <a:endParaRPr lang="en-GB" dirty="0" smtClean="0"/>
          </a:p>
        </p:txBody>
      </p:sp>
      <p:pic>
        <p:nvPicPr>
          <p:cNvPr id="4" name="Content Placeholder 20" descr="ISSS Logo-D -Dec 20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5589240"/>
            <a:ext cx="1395992" cy="1008112"/>
          </a:xfrm>
          <a:prstGeom prst="rect">
            <a:avLst/>
          </a:prstGeom>
        </p:spPr>
      </p:pic>
      <p:pic>
        <p:nvPicPr>
          <p:cNvPr id="6" name="Picture 4" descr="C:\Users\Sue\AppData\Local\Temp\notes45C983\HoSSLogoMay1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332656"/>
            <a:ext cx="1347869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3600" b="1" dirty="0" smtClean="0"/>
              <a:t>                           F/HE Provision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 smtClean="0"/>
              <a:t>Remit of Service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All costs to be reclaimed via each individual student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No financial support provided by Worcestershire County Council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At present support is provided to nine Colleges and two Universities across three Counties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Costs reclaimed from Colleges for FE Learners and HI via Disabled Student Allowance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Assessment of support and individual learner costs identified 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NATED and VIEW assessments used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Liaison with ISSS colleagues incorporating their reports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Attendance at Annual Reviews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Individual Support package provided – including Specialist Teacher and / or Support Worker and /or Equipment</a:t>
            </a:r>
          </a:p>
          <a:p>
            <a:pPr lvl="1">
              <a:buNone/>
            </a:pPr>
            <a:endParaRPr lang="en-GB" dirty="0" smtClean="0"/>
          </a:p>
          <a:p>
            <a:endParaRPr lang="en-GB" dirty="0" smtClean="0"/>
          </a:p>
        </p:txBody>
      </p:sp>
      <p:pic>
        <p:nvPicPr>
          <p:cNvPr id="4" name="Content Placeholder 20" descr="ISSS Logo-D -Dec 20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5661248"/>
            <a:ext cx="1395992" cy="1008112"/>
          </a:xfrm>
          <a:prstGeom prst="rect">
            <a:avLst/>
          </a:prstGeom>
        </p:spPr>
      </p:pic>
      <p:pic>
        <p:nvPicPr>
          <p:cNvPr id="6" name="Picture 4" descr="C:\Users\Sue\AppData\Local\Temp\notes45C983\HoSSLogoMay1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332656"/>
            <a:ext cx="1347869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3600" b="1" dirty="0" smtClean="0"/>
              <a:t>                           F/HE Provision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dirty="0" smtClean="0"/>
              <a:t>Profile of Learners Supported during 2012/13:</a:t>
            </a:r>
            <a:br>
              <a:rPr lang="en-GB" dirty="0" smtClean="0"/>
            </a:br>
            <a:endParaRPr lang="en-GB" dirty="0" smtClean="0"/>
          </a:p>
          <a:p>
            <a:pPr lvl="1">
              <a:buNone/>
            </a:pPr>
            <a:r>
              <a:rPr lang="en-GB" dirty="0" smtClean="0"/>
              <a:t>HI		–   58 learners</a:t>
            </a:r>
          </a:p>
          <a:p>
            <a:pPr lvl="1">
              <a:buNone/>
            </a:pPr>
            <a:r>
              <a:rPr lang="en-GB" dirty="0" smtClean="0"/>
              <a:t>VI 		–   46 learners</a:t>
            </a:r>
          </a:p>
          <a:p>
            <a:pPr lvl="1">
              <a:buNone/>
            </a:pPr>
            <a:r>
              <a:rPr lang="en-GB" dirty="0" smtClean="0"/>
              <a:t>ASD 	– 164 learners</a:t>
            </a:r>
          </a:p>
          <a:p>
            <a:pPr lvl="1">
              <a:buNone/>
            </a:pPr>
            <a:r>
              <a:rPr lang="en-GB" dirty="0" smtClean="0"/>
              <a:t>Total	– 268 learners</a:t>
            </a:r>
            <a:br>
              <a:rPr lang="en-GB" dirty="0" smtClean="0"/>
            </a:br>
            <a:endParaRPr lang="en-GB" dirty="0" smtClean="0"/>
          </a:p>
          <a:p>
            <a:r>
              <a:rPr lang="en-GB" dirty="0" smtClean="0"/>
              <a:t>Age profile 16 – 65+</a:t>
            </a:r>
          </a:p>
        </p:txBody>
      </p:sp>
      <p:pic>
        <p:nvPicPr>
          <p:cNvPr id="4" name="Content Placeholder 20" descr="ISSS Logo-D -Dec 20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5445224"/>
            <a:ext cx="1395992" cy="1008112"/>
          </a:xfrm>
          <a:prstGeom prst="rect">
            <a:avLst/>
          </a:prstGeom>
        </p:spPr>
      </p:pic>
      <p:pic>
        <p:nvPicPr>
          <p:cNvPr id="6" name="Picture 4" descr="C:\Users\Sue\AppData\Local\Temp\notes45C983\HoSSLogoMay1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332656"/>
            <a:ext cx="1347869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3600" b="1" dirty="0" smtClean="0"/>
              <a:t>                           F/HE Provision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b="1" dirty="0" smtClean="0"/>
              <a:t>CURRENT ACTIVITY</a:t>
            </a:r>
          </a:p>
          <a:p>
            <a:pPr algn="ctr">
              <a:buNone/>
            </a:pPr>
            <a:endParaRPr lang="en-GB" b="1" dirty="0" smtClean="0"/>
          </a:p>
          <a:p>
            <a:r>
              <a:rPr lang="en-GB" dirty="0" smtClean="0"/>
              <a:t>Provision in Worcestershire:</a:t>
            </a:r>
          </a:p>
          <a:p>
            <a:endParaRPr lang="en-GB" dirty="0" smtClean="0"/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Post 16 Assessment and Placement Manager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Two ‘assessment officers’ formally from connexions team who used to work with LLDD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They will be carrying out 139a assessments with all learners with a statement.</a:t>
            </a:r>
          </a:p>
          <a:p>
            <a:endParaRPr lang="en-GB" dirty="0" smtClean="0"/>
          </a:p>
          <a:p>
            <a:pPr lvl="1"/>
            <a:endParaRPr lang="en-GB" dirty="0" smtClean="0"/>
          </a:p>
        </p:txBody>
      </p:sp>
      <p:pic>
        <p:nvPicPr>
          <p:cNvPr id="4" name="Content Placeholder 20" descr="ISSS Logo-D -Dec 20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5589240"/>
            <a:ext cx="1395992" cy="1008112"/>
          </a:xfrm>
          <a:prstGeom prst="rect">
            <a:avLst/>
          </a:prstGeom>
        </p:spPr>
      </p:pic>
      <p:pic>
        <p:nvPicPr>
          <p:cNvPr id="6" name="Picture 4" descr="C:\Users\Sue\AppData\Local\Temp\notes45C983\HoSSLogoMay1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332656"/>
            <a:ext cx="1347869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 smtClean="0"/>
              <a:t>                          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435280" cy="4608512"/>
          </a:xfrm>
        </p:spPr>
        <p:txBody>
          <a:bodyPr>
            <a:normAutofit fontScale="25000" lnSpcReduction="20000"/>
          </a:bodyPr>
          <a:lstStyle/>
          <a:p>
            <a:endParaRPr lang="en-GB" sz="8000" b="1" dirty="0" smtClean="0"/>
          </a:p>
          <a:p>
            <a:r>
              <a:rPr lang="en-GB" sz="9600" b="1" dirty="0" smtClean="0"/>
              <a:t>Opportunities?</a:t>
            </a:r>
          </a:p>
          <a:p>
            <a:pPr>
              <a:buFont typeface="Arial" pitchFamily="34" charset="0"/>
              <a:buChar char="•"/>
            </a:pPr>
            <a:endParaRPr lang="en-GB" sz="2900" b="1" dirty="0" smtClean="0"/>
          </a:p>
          <a:p>
            <a:pPr>
              <a:buFont typeface="Arial" pitchFamily="34" charset="0"/>
              <a:buChar char="•"/>
            </a:pPr>
            <a:endParaRPr lang="en-GB" sz="2900" b="1" dirty="0" smtClean="0"/>
          </a:p>
          <a:p>
            <a:pPr lvl="1">
              <a:buFont typeface="Arial" pitchFamily="34" charset="0"/>
              <a:buChar char="•"/>
            </a:pPr>
            <a:r>
              <a:rPr lang="en-GB" sz="9600" dirty="0" smtClean="0"/>
              <a:t>LA to provide LDA assessments and adequate support for LLDD - rural areas?</a:t>
            </a:r>
          </a:p>
          <a:p>
            <a:pPr lvl="1">
              <a:buFont typeface="Arial" pitchFamily="34" charset="0"/>
              <a:buChar char="•"/>
            </a:pPr>
            <a:r>
              <a:rPr lang="en-GB" sz="9600" dirty="0" smtClean="0"/>
              <a:t>School v College level of support</a:t>
            </a:r>
          </a:p>
          <a:p>
            <a:pPr lvl="1">
              <a:buFont typeface="Arial" pitchFamily="34" charset="0"/>
              <a:buChar char="•"/>
            </a:pPr>
            <a:r>
              <a:rPr lang="en-GB" sz="9600" dirty="0" smtClean="0"/>
              <a:t>Will local authorities who have not ‘</a:t>
            </a:r>
            <a:r>
              <a:rPr lang="en-GB" sz="9600" dirty="0" err="1" smtClean="0"/>
              <a:t>statemented</a:t>
            </a:r>
            <a:r>
              <a:rPr lang="en-GB" sz="9600" dirty="0" smtClean="0"/>
              <a:t>’ many learners with high level needs be disadvantage under the new arrangements? </a:t>
            </a:r>
          </a:p>
          <a:p>
            <a:pPr lvl="1">
              <a:buFont typeface="Arial" pitchFamily="34" charset="0"/>
              <a:buChar char="•"/>
            </a:pPr>
            <a:r>
              <a:rPr lang="en-GB" sz="9600" dirty="0" smtClean="0"/>
              <a:t>Flexibility of staff</a:t>
            </a:r>
          </a:p>
          <a:p>
            <a:pPr lvl="1">
              <a:buFont typeface="Arial" pitchFamily="34" charset="0"/>
              <a:buChar char="•"/>
            </a:pPr>
            <a:r>
              <a:rPr lang="en-GB" sz="9600" dirty="0" smtClean="0"/>
              <a:t>Time taken to appoint/train new staff in appropriate numbers</a:t>
            </a:r>
          </a:p>
          <a:p>
            <a:pPr lvl="1">
              <a:buFont typeface="Arial" pitchFamily="34" charset="0"/>
              <a:buChar char="•"/>
            </a:pPr>
            <a:r>
              <a:rPr lang="en-GB" sz="9600" dirty="0" smtClean="0"/>
              <a:t>Number of students?</a:t>
            </a:r>
          </a:p>
          <a:p>
            <a:pPr lvl="1"/>
            <a:endParaRPr lang="en-GB" sz="4800" dirty="0" smtClean="0"/>
          </a:p>
          <a:p>
            <a:pPr lvl="1"/>
            <a:endParaRPr lang="en-GB" sz="2500" dirty="0" smtClean="0"/>
          </a:p>
          <a:p>
            <a:endParaRPr lang="en-GB" sz="2900" dirty="0" smtClean="0"/>
          </a:p>
          <a:p>
            <a:endParaRPr lang="en-GB" sz="2900" b="1" dirty="0" smtClean="0"/>
          </a:p>
          <a:p>
            <a:pPr>
              <a:buNone/>
            </a:pPr>
            <a:r>
              <a:rPr lang="en-GB" sz="1400" b="1" dirty="0" smtClean="0"/>
              <a:t> </a:t>
            </a:r>
            <a:endParaRPr lang="en-GB" sz="1400" dirty="0" smtClean="0"/>
          </a:p>
          <a:p>
            <a:pPr>
              <a:buNone/>
            </a:pPr>
            <a:endParaRPr lang="en-GB" sz="1400" dirty="0" smtClean="0"/>
          </a:p>
          <a:p>
            <a:pPr>
              <a:buNone/>
            </a:pPr>
            <a:endParaRPr lang="en-GB" sz="1400" dirty="0" smtClean="0"/>
          </a:p>
          <a:p>
            <a:pPr>
              <a:buNone/>
            </a:pPr>
            <a:endParaRPr lang="en-GB" sz="1400" dirty="0" smtClean="0"/>
          </a:p>
          <a:p>
            <a:endParaRPr lang="en-GB" sz="6000" dirty="0" smtClean="0"/>
          </a:p>
          <a:p>
            <a:endParaRPr lang="en-GB" sz="6000" dirty="0" smtClean="0"/>
          </a:p>
          <a:p>
            <a:pPr>
              <a:buNone/>
            </a:pPr>
            <a:endParaRPr lang="en-GB" sz="6000" b="1" dirty="0" smtClean="0"/>
          </a:p>
          <a:p>
            <a:pPr algn="ctr"/>
            <a:endParaRPr lang="en-GB" sz="5600" dirty="0" smtClean="0"/>
          </a:p>
          <a:p>
            <a:endParaRPr lang="en-GB" sz="4000" dirty="0" smtClean="0"/>
          </a:p>
          <a:p>
            <a:pPr algn="ctr">
              <a:buNone/>
            </a:pPr>
            <a:r>
              <a:rPr lang="en-GB" sz="3700" b="1" dirty="0" smtClean="0"/>
              <a:t> </a:t>
            </a:r>
            <a:endParaRPr lang="en-GB" sz="3700" dirty="0" smtClean="0"/>
          </a:p>
          <a:p>
            <a:pPr>
              <a:buNone/>
            </a:pPr>
            <a:r>
              <a:rPr lang="en-GB" sz="3700" dirty="0" smtClean="0"/>
              <a:t> </a:t>
            </a:r>
          </a:p>
          <a:p>
            <a:endParaRPr lang="en-GB" sz="3700" dirty="0" smtClean="0"/>
          </a:p>
        </p:txBody>
      </p:sp>
      <p:pic>
        <p:nvPicPr>
          <p:cNvPr id="4" name="Content Placeholder 20" descr="ISSS Logo-D -Dec 20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5733256"/>
            <a:ext cx="1395992" cy="1008112"/>
          </a:xfrm>
          <a:prstGeom prst="rect">
            <a:avLst/>
          </a:prstGeom>
        </p:spPr>
      </p:pic>
      <p:pic>
        <p:nvPicPr>
          <p:cNvPr id="5" name="Picture 4" descr="C:\Users\Sue\AppData\Local\Temp\notes45C983\HoSSLogoMay1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6013" y="333376"/>
            <a:ext cx="1727795" cy="923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 smtClean="0"/>
              <a:t>                          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435280" cy="4824536"/>
          </a:xfrm>
        </p:spPr>
        <p:txBody>
          <a:bodyPr>
            <a:normAutofit fontScale="25000" lnSpcReduction="20000"/>
          </a:bodyPr>
          <a:lstStyle/>
          <a:p>
            <a:endParaRPr lang="en-GB" sz="6400" b="1" dirty="0" smtClean="0"/>
          </a:p>
          <a:p>
            <a:r>
              <a:rPr lang="en-GB" sz="9600" b="1" dirty="0" smtClean="0"/>
              <a:t>Opportunities?</a:t>
            </a:r>
          </a:p>
          <a:p>
            <a:pPr>
              <a:buFont typeface="Arial" pitchFamily="34" charset="0"/>
              <a:buChar char="•"/>
            </a:pPr>
            <a:endParaRPr lang="en-GB" sz="6400" b="1" dirty="0" smtClean="0"/>
          </a:p>
          <a:p>
            <a:pPr lvl="1">
              <a:buFont typeface="Arial" pitchFamily="34" charset="0"/>
              <a:buChar char="•"/>
            </a:pPr>
            <a:r>
              <a:rPr lang="en-GB" sz="9600" dirty="0" smtClean="0"/>
              <a:t>Potential pay discrepancies College v Local Authority</a:t>
            </a:r>
          </a:p>
          <a:p>
            <a:pPr lvl="1">
              <a:buFont typeface="Arial" pitchFamily="34" charset="0"/>
              <a:buChar char="•"/>
            </a:pPr>
            <a:r>
              <a:rPr lang="en-GB" sz="9600" dirty="0" smtClean="0"/>
              <a:t>Contracts</a:t>
            </a:r>
          </a:p>
          <a:p>
            <a:pPr lvl="1">
              <a:buFont typeface="Arial" pitchFamily="34" charset="0"/>
              <a:buChar char="•"/>
            </a:pPr>
            <a:r>
              <a:rPr lang="en-GB" sz="9600" dirty="0" smtClean="0"/>
              <a:t>Core Costs of service</a:t>
            </a:r>
          </a:p>
          <a:p>
            <a:pPr lvl="1">
              <a:buFont typeface="Arial" pitchFamily="34" charset="0"/>
              <a:buChar char="•"/>
            </a:pPr>
            <a:r>
              <a:rPr lang="en-GB" sz="9600" dirty="0" smtClean="0"/>
              <a:t>Service Level Agreements</a:t>
            </a:r>
          </a:p>
          <a:p>
            <a:pPr lvl="1">
              <a:buFont typeface="Arial" pitchFamily="34" charset="0"/>
              <a:buChar char="•"/>
            </a:pPr>
            <a:r>
              <a:rPr lang="en-GB" sz="9600" dirty="0" smtClean="0"/>
              <a:t>Constant timetable changes</a:t>
            </a:r>
          </a:p>
          <a:p>
            <a:pPr lvl="1">
              <a:buFont typeface="Arial" pitchFamily="34" charset="0"/>
              <a:buChar char="•"/>
            </a:pPr>
            <a:r>
              <a:rPr lang="en-GB" sz="9600" dirty="0" smtClean="0"/>
              <a:t>Protecting staff salaries / working hours </a:t>
            </a:r>
          </a:p>
          <a:p>
            <a:pPr lvl="1">
              <a:buFont typeface="Arial" pitchFamily="34" charset="0"/>
              <a:buChar char="•"/>
            </a:pPr>
            <a:r>
              <a:rPr lang="en-GB" sz="9600" dirty="0" smtClean="0"/>
              <a:t>Skills mix v Redeployment</a:t>
            </a:r>
          </a:p>
          <a:p>
            <a:pPr lvl="1">
              <a:buFont typeface="Arial" pitchFamily="34" charset="0"/>
              <a:buChar char="•"/>
            </a:pPr>
            <a:r>
              <a:rPr lang="en-GB" sz="9600" dirty="0" smtClean="0"/>
              <a:t>Cautious estimates to colleges</a:t>
            </a:r>
          </a:p>
          <a:p>
            <a:pPr lvl="1">
              <a:buNone/>
            </a:pPr>
            <a:endParaRPr lang="en-GB" sz="9600" dirty="0" smtClean="0"/>
          </a:p>
          <a:p>
            <a:pPr lvl="2"/>
            <a:endParaRPr lang="en-GB" sz="2100" b="1" dirty="0" smtClean="0"/>
          </a:p>
          <a:p>
            <a:pPr lvl="2"/>
            <a:endParaRPr lang="en-GB" sz="2100" b="1" dirty="0" smtClean="0"/>
          </a:p>
          <a:p>
            <a:endParaRPr lang="en-GB" sz="2900" b="1" dirty="0" smtClean="0"/>
          </a:p>
          <a:p>
            <a:pPr>
              <a:buNone/>
            </a:pPr>
            <a:r>
              <a:rPr lang="en-GB" sz="1400" dirty="0" smtClean="0"/>
              <a:t>	</a:t>
            </a:r>
          </a:p>
          <a:p>
            <a:endParaRPr lang="en-GB" sz="6000" dirty="0" smtClean="0"/>
          </a:p>
          <a:p>
            <a:endParaRPr lang="en-GB" sz="6000" dirty="0" smtClean="0"/>
          </a:p>
          <a:p>
            <a:pPr>
              <a:buNone/>
            </a:pPr>
            <a:endParaRPr lang="en-GB" sz="6000" b="1" dirty="0" smtClean="0"/>
          </a:p>
          <a:p>
            <a:pPr algn="ctr"/>
            <a:endParaRPr lang="en-GB" sz="5600" dirty="0" smtClean="0"/>
          </a:p>
          <a:p>
            <a:endParaRPr lang="en-GB" sz="4000" dirty="0" smtClean="0"/>
          </a:p>
          <a:p>
            <a:pPr algn="ctr">
              <a:buNone/>
            </a:pPr>
            <a:r>
              <a:rPr lang="en-GB" sz="3700" b="1" dirty="0" smtClean="0"/>
              <a:t> </a:t>
            </a:r>
            <a:endParaRPr lang="en-GB" sz="3700" dirty="0" smtClean="0"/>
          </a:p>
          <a:p>
            <a:pPr>
              <a:buNone/>
            </a:pPr>
            <a:r>
              <a:rPr lang="en-GB" sz="3700" dirty="0" smtClean="0"/>
              <a:t> </a:t>
            </a:r>
          </a:p>
          <a:p>
            <a:endParaRPr lang="en-GB" sz="3700" dirty="0" smtClean="0"/>
          </a:p>
        </p:txBody>
      </p:sp>
      <p:pic>
        <p:nvPicPr>
          <p:cNvPr id="4" name="Content Placeholder 20" descr="ISSS Logo-D -Dec 20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5733256"/>
            <a:ext cx="1395992" cy="1008112"/>
          </a:xfrm>
          <a:prstGeom prst="rect">
            <a:avLst/>
          </a:prstGeom>
        </p:spPr>
      </p:pic>
      <p:pic>
        <p:nvPicPr>
          <p:cNvPr id="6" name="Picture 4" descr="C:\Users\Sue\AppData\Local\Temp\notes45C983\HoSSLogoMay1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332656"/>
            <a:ext cx="1347869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 smtClean="0"/>
              <a:t>                          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435280" cy="4680520"/>
          </a:xfrm>
        </p:spPr>
        <p:txBody>
          <a:bodyPr>
            <a:normAutofit fontScale="25000" lnSpcReduction="20000"/>
          </a:bodyPr>
          <a:lstStyle/>
          <a:p>
            <a:endParaRPr lang="en-GB" sz="6400" b="1" dirty="0" smtClean="0"/>
          </a:p>
          <a:p>
            <a:r>
              <a:rPr lang="en-GB" sz="9600" b="1" dirty="0" smtClean="0"/>
              <a:t>Opportunities?</a:t>
            </a:r>
          </a:p>
          <a:p>
            <a:endParaRPr lang="en-GB" sz="8000" b="1" dirty="0" smtClean="0"/>
          </a:p>
          <a:p>
            <a:pPr lvl="1">
              <a:buFont typeface="Arial" pitchFamily="34" charset="0"/>
              <a:buChar char="•"/>
            </a:pPr>
            <a:r>
              <a:rPr lang="en-GB" sz="9600" dirty="0" smtClean="0"/>
              <a:t>Collaborative working relationships with Colleges / Universities</a:t>
            </a:r>
          </a:p>
          <a:p>
            <a:pPr lvl="1">
              <a:buFont typeface="Arial" pitchFamily="34" charset="0"/>
              <a:buChar char="•"/>
            </a:pPr>
            <a:r>
              <a:rPr lang="en-GB" sz="9600" dirty="0" smtClean="0"/>
              <a:t>Realistic and inclusive LA charges</a:t>
            </a:r>
          </a:p>
          <a:p>
            <a:pPr lvl="1">
              <a:buFont typeface="Arial" pitchFamily="34" charset="0"/>
              <a:buChar char="•"/>
            </a:pPr>
            <a:r>
              <a:rPr lang="en-GB" sz="9600" dirty="0" smtClean="0"/>
              <a:t>Quality Standards</a:t>
            </a:r>
          </a:p>
          <a:p>
            <a:pPr lvl="1">
              <a:buFont typeface="Arial" pitchFamily="34" charset="0"/>
              <a:buChar char="•"/>
            </a:pPr>
            <a:r>
              <a:rPr lang="en-GB" sz="9600" dirty="0" smtClean="0"/>
              <a:t>Different term dates for colleges and Universities and schools – contacts dependent on academic year?</a:t>
            </a:r>
          </a:p>
          <a:p>
            <a:pPr lvl="1">
              <a:buFontTx/>
              <a:buChar char="-"/>
            </a:pPr>
            <a:endParaRPr lang="en-GB" sz="9600" dirty="0" smtClean="0"/>
          </a:p>
          <a:p>
            <a:pPr lvl="1"/>
            <a:endParaRPr lang="en-GB" sz="5600" dirty="0" smtClean="0"/>
          </a:p>
          <a:p>
            <a:pPr lvl="1"/>
            <a:endParaRPr lang="en-GB" sz="6400" dirty="0" smtClean="0"/>
          </a:p>
          <a:p>
            <a:pPr lvl="2"/>
            <a:endParaRPr lang="en-GB" sz="4800" b="1" dirty="0" smtClean="0"/>
          </a:p>
          <a:p>
            <a:pPr lvl="2"/>
            <a:endParaRPr lang="en-GB" sz="2100" b="1" dirty="0" smtClean="0"/>
          </a:p>
          <a:p>
            <a:pPr lvl="2"/>
            <a:endParaRPr lang="en-GB" sz="2100" b="1" dirty="0" smtClean="0"/>
          </a:p>
          <a:p>
            <a:endParaRPr lang="en-GB" sz="2900" b="1" dirty="0" smtClean="0"/>
          </a:p>
          <a:p>
            <a:pPr>
              <a:buNone/>
            </a:pPr>
            <a:r>
              <a:rPr lang="en-GB" sz="1400" dirty="0" smtClean="0"/>
              <a:t>	</a:t>
            </a:r>
          </a:p>
          <a:p>
            <a:endParaRPr lang="en-GB" sz="6000" dirty="0" smtClean="0"/>
          </a:p>
          <a:p>
            <a:endParaRPr lang="en-GB" sz="6000" dirty="0" smtClean="0"/>
          </a:p>
          <a:p>
            <a:pPr>
              <a:buNone/>
            </a:pPr>
            <a:endParaRPr lang="en-GB" sz="6000" b="1" dirty="0" smtClean="0"/>
          </a:p>
          <a:p>
            <a:pPr algn="ctr"/>
            <a:endParaRPr lang="en-GB" sz="5600" dirty="0" smtClean="0"/>
          </a:p>
          <a:p>
            <a:endParaRPr lang="en-GB" sz="4000" dirty="0" smtClean="0"/>
          </a:p>
          <a:p>
            <a:pPr algn="ctr">
              <a:buNone/>
            </a:pPr>
            <a:r>
              <a:rPr lang="en-GB" sz="3700" b="1" dirty="0" smtClean="0"/>
              <a:t> </a:t>
            </a:r>
            <a:endParaRPr lang="en-GB" sz="3700" dirty="0" smtClean="0"/>
          </a:p>
          <a:p>
            <a:pPr>
              <a:buNone/>
            </a:pPr>
            <a:r>
              <a:rPr lang="en-GB" sz="3700" dirty="0" smtClean="0"/>
              <a:t> </a:t>
            </a:r>
          </a:p>
          <a:p>
            <a:endParaRPr lang="en-GB" sz="3700" dirty="0" smtClean="0"/>
          </a:p>
        </p:txBody>
      </p:sp>
      <p:pic>
        <p:nvPicPr>
          <p:cNvPr id="4" name="Content Placeholder 20" descr="ISSS Logo-D -Dec 20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5949280"/>
            <a:ext cx="1395992" cy="764704"/>
          </a:xfrm>
          <a:prstGeom prst="rect">
            <a:avLst/>
          </a:prstGeom>
        </p:spPr>
      </p:pic>
      <p:pic>
        <p:nvPicPr>
          <p:cNvPr id="6" name="Picture 4" descr="C:\Users\Sue\AppData\Local\Temp\notes45C983\HoSSLogoMay1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332656"/>
            <a:ext cx="1347869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1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026025"/>
          </a:xfrm>
        </p:spPr>
        <p:txBody>
          <a:bodyPr/>
          <a:lstStyle/>
          <a:p>
            <a:pPr eaLnBrk="1" hangingPunct="1"/>
            <a:r>
              <a:rPr lang="en-US" sz="5400" dirty="0" smtClean="0">
                <a:latin typeface="Arial" charset="0"/>
                <a:cs typeface="Arial" charset="0"/>
              </a:rPr>
              <a:t>E</a:t>
            </a:r>
            <a:r>
              <a:rPr lang="en-US" sz="3000" dirty="0" smtClean="0">
                <a:latin typeface="Arial" charset="0"/>
                <a:cs typeface="Arial" charset="0"/>
              </a:rPr>
              <a:t>ducate colleges and LAs</a:t>
            </a:r>
            <a:br>
              <a:rPr lang="en-US" sz="3000" dirty="0" smtClean="0">
                <a:latin typeface="Arial" charset="0"/>
                <a:cs typeface="Arial" charset="0"/>
              </a:rPr>
            </a:br>
            <a:endParaRPr lang="en-US" sz="3000" dirty="0" smtClean="0">
              <a:latin typeface="Arial" charset="0"/>
              <a:cs typeface="Arial" charset="0"/>
            </a:endParaRPr>
          </a:p>
          <a:p>
            <a:pPr eaLnBrk="1" hangingPunct="1"/>
            <a:r>
              <a:rPr lang="en-US" sz="5400" dirty="0" smtClean="0">
                <a:latin typeface="Arial" charset="0"/>
                <a:cs typeface="Arial" charset="0"/>
              </a:rPr>
              <a:t>H</a:t>
            </a:r>
            <a:r>
              <a:rPr lang="en-US" sz="3000" dirty="0" smtClean="0">
                <a:latin typeface="Arial" charset="0"/>
                <a:cs typeface="Arial" charset="0"/>
              </a:rPr>
              <a:t>igh impact low incidence</a:t>
            </a:r>
            <a:br>
              <a:rPr lang="en-US" sz="3000" dirty="0" smtClean="0">
                <a:latin typeface="Arial" charset="0"/>
                <a:cs typeface="Arial" charset="0"/>
              </a:rPr>
            </a:br>
            <a:endParaRPr lang="en-US" sz="3000" dirty="0" smtClean="0">
              <a:latin typeface="Arial" charset="0"/>
              <a:cs typeface="Arial" charset="0"/>
            </a:endParaRPr>
          </a:p>
          <a:p>
            <a:pPr eaLnBrk="1" hangingPunct="1"/>
            <a:r>
              <a:rPr lang="en-US" sz="5400" dirty="0" smtClean="0">
                <a:latin typeface="Arial" charset="0"/>
                <a:cs typeface="Arial" charset="0"/>
              </a:rPr>
              <a:t>C</a:t>
            </a:r>
            <a:r>
              <a:rPr lang="en-US" sz="3000" dirty="0" smtClean="0">
                <a:latin typeface="Arial" charset="0"/>
                <a:cs typeface="Arial" charset="0"/>
              </a:rPr>
              <a:t>heaper staff – non-specialist?</a:t>
            </a:r>
            <a:br>
              <a:rPr lang="en-US" sz="3000" dirty="0" smtClean="0">
                <a:latin typeface="Arial" charset="0"/>
                <a:cs typeface="Arial" charset="0"/>
              </a:rPr>
            </a:br>
            <a:endParaRPr lang="en-US" sz="3000" dirty="0" smtClean="0">
              <a:latin typeface="Arial" charset="0"/>
              <a:cs typeface="Arial" charset="0"/>
            </a:endParaRPr>
          </a:p>
          <a:p>
            <a:pPr eaLnBrk="1" hangingPunct="1"/>
            <a:r>
              <a:rPr lang="en-US" sz="5400" dirty="0" smtClean="0">
                <a:latin typeface="Arial" charset="0"/>
                <a:cs typeface="Arial" charset="0"/>
              </a:rPr>
              <a:t>P</a:t>
            </a:r>
            <a:r>
              <a:rPr lang="en-US" sz="3000" dirty="0" smtClean="0">
                <a:latin typeface="Arial" charset="0"/>
                <a:cs typeface="Arial" charset="0"/>
              </a:rPr>
              <a:t>rovision equality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3850" y="333375"/>
            <a:ext cx="8229600" cy="4318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en-US" dirty="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Content Placeholder 20" descr="ISSS Logo-D -Dec 20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5976664"/>
            <a:ext cx="1395992" cy="764704"/>
          </a:xfrm>
          <a:prstGeom prst="rect">
            <a:avLst/>
          </a:prstGeom>
        </p:spPr>
      </p:pic>
      <p:pic>
        <p:nvPicPr>
          <p:cNvPr id="5" name="Picture 4" descr="C:\Users\Sue\AppData\Local\Temp\notes45C983\HoSSLogoMay1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332656"/>
            <a:ext cx="1347869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627</TotalTime>
  <Words>579</Words>
  <Application>Microsoft Office PowerPoint</Application>
  <PresentationFormat>On-screen Show (4:3)</PresentationFormat>
  <Paragraphs>218</Paragraphs>
  <Slides>21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Concourse</vt:lpstr>
      <vt:lpstr>Slide 1</vt:lpstr>
      <vt:lpstr>Slide 2</vt:lpstr>
      <vt:lpstr>             Appropriate Support</vt:lpstr>
      <vt:lpstr>T - 24</vt:lpstr>
      <vt:lpstr>T - 12</vt:lpstr>
      <vt:lpstr>T</vt:lpstr>
      <vt:lpstr>          The whole picture</vt:lpstr>
      <vt:lpstr>     Preparation for       university  students </vt:lpstr>
      <vt:lpstr>          Chargeable bespoke              support package  </vt:lpstr>
      <vt:lpstr>Chargeable </vt:lpstr>
      <vt:lpstr>         Additional costs</vt:lpstr>
      <vt:lpstr>       Current Activity </vt:lpstr>
      <vt:lpstr>                           F/HE Provision                      </vt:lpstr>
      <vt:lpstr>                           F/HE Provision</vt:lpstr>
      <vt:lpstr>                           F/HE Provision</vt:lpstr>
      <vt:lpstr>                           F/HE Provision</vt:lpstr>
      <vt:lpstr>                           F/HE Provision</vt:lpstr>
      <vt:lpstr>                           </vt:lpstr>
      <vt:lpstr>                           </vt:lpstr>
      <vt:lpstr>                           </vt:lpstr>
      <vt:lpstr>Slide 21</vt:lpstr>
    </vt:vector>
  </TitlesOfParts>
  <Company>Surrey County Council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Surrey’s Post 16 Team Physical &amp; Sensory Support</dc:title>
  <dc:creator>Surrey County Council</dc:creator>
  <cp:lastModifiedBy>Sue</cp:lastModifiedBy>
  <cp:revision>83</cp:revision>
  <dcterms:created xsi:type="dcterms:W3CDTF">2011-06-24T07:55:45Z</dcterms:created>
  <dcterms:modified xsi:type="dcterms:W3CDTF">2013-06-11T12:03:38Z</dcterms:modified>
</cp:coreProperties>
</file>