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2" r:id="rId1"/>
    <p:sldMasterId id="2147483650" r:id="rId2"/>
  </p:sldMasterIdLst>
  <p:handoutMasterIdLst>
    <p:handoutMasterId r:id="rId16"/>
  </p:handoutMasterIdLst>
  <p:sldIdLst>
    <p:sldId id="256" r:id="rId3"/>
    <p:sldId id="269" r:id="rId4"/>
    <p:sldId id="270" r:id="rId5"/>
    <p:sldId id="271" r:id="rId6"/>
    <p:sldId id="287" r:id="rId7"/>
    <p:sldId id="274" r:id="rId8"/>
    <p:sldId id="281" r:id="rId9"/>
    <p:sldId id="267" r:id="rId10"/>
    <p:sldId id="282" r:id="rId11"/>
    <p:sldId id="285" r:id="rId12"/>
    <p:sldId id="284" r:id="rId13"/>
    <p:sldId id="279" r:id="rId14"/>
    <p:sldId id="288" r:id="rId15"/>
  </p:sldIdLst>
  <p:sldSz cx="9144000" cy="6858000" type="screen4x3"/>
  <p:notesSz cx="6834188" cy="9979025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5" autoAdjust="0"/>
    <p:restoredTop sz="94664" autoAdjust="0"/>
  </p:normalViewPr>
  <p:slideViewPr>
    <p:cSldViewPr>
      <p:cViewPr varScale="1">
        <p:scale>
          <a:sx n="101" d="100"/>
          <a:sy n="101" d="100"/>
        </p:scale>
        <p:origin x="-2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71125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135BA7-8B6A-435A-B145-775AD5B0B9BE}" type="datetimeFigureOut">
              <a:rPr lang="en-GB" smtClean="0"/>
              <a:pPr/>
              <a:t>16/06/2011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78342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71125" y="9478342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C17431-9AE5-4E2B-B89D-EE94C296152A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60800"/>
            <a:ext cx="6400800" cy="1223963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78A1F26-4BE8-44F6-AC0E-2498D0EBFD8D}" type="slidenum">
              <a:rPr lang="en-GB"/>
              <a:pPr/>
              <a:t>‹#›</a:t>
            </a:fld>
            <a:endParaRPr lang="en-GB" dirty="0"/>
          </a:p>
        </p:txBody>
      </p:sp>
      <p:pic>
        <p:nvPicPr>
          <p:cNvPr id="25607" name="Picture 7" descr="bas of powerpoint te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108575"/>
            <a:ext cx="9144000" cy="1749425"/>
          </a:xfrm>
          <a:prstGeom prst="rect">
            <a:avLst/>
          </a:prstGeom>
          <a:noFill/>
        </p:spPr>
      </p:pic>
      <p:pic>
        <p:nvPicPr>
          <p:cNvPr id="25608" name="Picture 8" descr="NDCS logo powerpoint CMY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228600"/>
            <a:ext cx="1790700" cy="14351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C229B6-E9B1-4682-8C96-A6C46FA029FE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B0C75-84FB-4C63-A77B-1F5087973352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9138"/>
            <a:ext cx="3810000" cy="41036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9138"/>
            <a:ext cx="3810000" cy="41036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B3702-C0B5-4A41-8BEA-62FF6A9577BE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8A214A-C42C-4FCB-89D2-D0F9106FECC6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F43AA-4B7E-4951-ACB9-A6068AC22937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75FF44-B807-47BE-B9C9-9519E0FC3363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3ECC8B-A906-46FE-B010-BD3AE12A718D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4F50EB-4DF4-4879-8F5C-9C4D9B6A7102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40462F-DA77-42C9-BB94-9DCD760C6737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32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32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FC3761-CF9A-4052-B8D2-7E116DB3F6CA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60800"/>
            <a:ext cx="6400800" cy="1223963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85B0A23-0D84-471E-A88A-E3A178E7A857}" type="slidenum">
              <a:rPr lang="en-GB"/>
              <a:pPr/>
              <a:t>‹#›</a:t>
            </a:fld>
            <a:endParaRPr lang="en-GB" dirty="0"/>
          </a:p>
        </p:txBody>
      </p:sp>
      <p:pic>
        <p:nvPicPr>
          <p:cNvPr id="17415" name="Picture 7" descr="bas of powerpoint te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108575"/>
            <a:ext cx="9144000" cy="1749425"/>
          </a:xfrm>
          <a:prstGeom prst="rect">
            <a:avLst/>
          </a:prstGeom>
          <a:noFill/>
        </p:spPr>
      </p:pic>
      <p:pic>
        <p:nvPicPr>
          <p:cNvPr id="17416" name="Picture 8" descr="NDCS logo powerpoint CMY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86600" y="228600"/>
            <a:ext cx="1790700" cy="1435100"/>
          </a:xfrm>
          <a:prstGeom prst="rect">
            <a:avLst/>
          </a:prstGeom>
          <a:noFill/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169731-8CCD-4E46-A18A-3FF2C3BCF558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1F8A8A-C53E-4366-AC14-6CA2EE2DBE39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9138"/>
            <a:ext cx="3810000" cy="3024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9138"/>
            <a:ext cx="3810000" cy="30241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6F4D71-EC8C-4B6B-AD72-41EC5219861A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52A3A8-38F9-4835-97EC-F847F3A12183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42D4B3-D6D2-4497-8395-B35580C1F942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49ED30-81BC-4174-A1B0-37C0E73F1A08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361E0-4320-47C2-98B8-20B392B367CE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1E87DA-D135-4BEA-83B3-F82E95745E97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76A731-A664-45CE-8F42-732415AE54FF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44037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44037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F62119-FCCC-4CD1-B7BA-B2A10C715BD7}" type="slidenum">
              <a:rPr lang="en-GB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62626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9138"/>
            <a:ext cx="7772400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dirty="0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dirty="0"/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1A02F73-C2DE-4442-8FE6-698C2475FDAC}" type="slidenum">
              <a:rPr lang="en-GB"/>
              <a:pPr/>
              <a:t>‹#›</a:t>
            </a:fld>
            <a:endParaRPr lang="en-GB" dirty="0"/>
          </a:p>
        </p:txBody>
      </p:sp>
      <p:pic>
        <p:nvPicPr>
          <p:cNvPr id="24584" name="Picture 8" descr="NDCS logo powerpoint CMYK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086600" y="228600"/>
            <a:ext cx="1790700" cy="14351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62626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9138"/>
            <a:ext cx="7772400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 dirty="0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 dirty="0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8218587-5526-467E-AE1A-7B6F008FA75B}" type="slidenum">
              <a:rPr lang="en-GB"/>
              <a:pPr/>
              <a:t>‹#›</a:t>
            </a:fld>
            <a:endParaRPr lang="en-GB" dirty="0"/>
          </a:p>
        </p:txBody>
      </p:sp>
      <p:pic>
        <p:nvPicPr>
          <p:cNvPr id="10247" name="Picture 7" descr="bas of powerpoint temp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5108575"/>
            <a:ext cx="9144000" cy="1749425"/>
          </a:xfrm>
          <a:prstGeom prst="rect">
            <a:avLst/>
          </a:prstGeom>
          <a:noFill/>
        </p:spPr>
      </p:pic>
      <p:pic>
        <p:nvPicPr>
          <p:cNvPr id="10248" name="Picture 8" descr="NDCS logo powerpoint CMYK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086600" y="228600"/>
            <a:ext cx="1790700" cy="14351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pitchFamily="1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/quotes/authors/w/winston_churchill.htm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16832"/>
            <a:ext cx="7772400" cy="1944216"/>
          </a:xfrm>
        </p:spPr>
        <p:txBody>
          <a:bodyPr/>
          <a:lstStyle/>
          <a:p>
            <a:r>
              <a:rPr lang="en-GB" sz="3600" b="1" dirty="0" smtClean="0"/>
              <a:t>Green paper implications for funding of children with sensory impairment</a:t>
            </a:r>
            <a:endParaRPr lang="en-GB" sz="3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Brian Gale</a:t>
            </a:r>
          </a:p>
          <a:p>
            <a:r>
              <a:rPr lang="en-GB" dirty="0" smtClean="0"/>
              <a:t>Director Policy &amp; Campaigns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48680"/>
            <a:ext cx="6262688" cy="1143000"/>
          </a:xfrm>
        </p:spPr>
        <p:txBody>
          <a:bodyPr/>
          <a:lstStyle/>
          <a:p>
            <a:r>
              <a:rPr lang="en-GB" dirty="0" smtClean="0"/>
              <a:t>Dedicated Schools Grant</a:t>
            </a:r>
            <a:endParaRPr lang="en-GB" dirty="0"/>
          </a:p>
        </p:txBody>
      </p:sp>
      <p:grpSp>
        <p:nvGrpSpPr>
          <p:cNvPr id="3" name="Group 107"/>
          <p:cNvGrpSpPr/>
          <p:nvPr/>
        </p:nvGrpSpPr>
        <p:grpSpPr>
          <a:xfrm>
            <a:off x="611560" y="1692097"/>
            <a:ext cx="7920880" cy="4616648"/>
            <a:chOff x="611560" y="1692097"/>
            <a:chExt cx="7920880" cy="4616648"/>
          </a:xfrm>
        </p:grpSpPr>
        <p:sp>
          <p:nvSpPr>
            <p:cNvPr id="4" name="TextBox 3"/>
            <p:cNvSpPr txBox="1"/>
            <p:nvPr/>
          </p:nvSpPr>
          <p:spPr>
            <a:xfrm>
              <a:off x="611560" y="2276872"/>
              <a:ext cx="6048672" cy="403187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 smtClean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660232" y="2276872"/>
              <a:ext cx="1872208" cy="4031873"/>
            </a:xfrm>
            <a:prstGeom prst="rect">
              <a:avLst/>
            </a:prstGeom>
            <a:noFill/>
            <a:ln w="3175">
              <a:solidFill>
                <a:schemeClr val="tx1">
                  <a:alpha val="9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en-GB" sz="1600" dirty="0" smtClean="0"/>
            </a:p>
            <a:p>
              <a:pPr algn="ctr"/>
              <a:r>
                <a:rPr lang="en-GB" sz="1600" b="1" dirty="0" smtClean="0"/>
                <a:t>Sensory Support</a:t>
              </a:r>
            </a:p>
            <a:p>
              <a:pPr algn="ctr"/>
              <a:endParaRPr lang="en-GB" sz="1600" dirty="0" smtClean="0"/>
            </a:p>
            <a:p>
              <a:pPr algn="ctr"/>
              <a:endParaRPr lang="en-GB" sz="1600" dirty="0" smtClean="0"/>
            </a:p>
            <a:p>
              <a:pPr algn="ctr"/>
              <a:endParaRPr lang="en-GB" sz="1600" dirty="0" smtClean="0"/>
            </a:p>
            <a:p>
              <a:pPr algn="ctr"/>
              <a:r>
                <a:rPr lang="en-GB" sz="1600" dirty="0" smtClean="0"/>
                <a:t>Other Service</a:t>
              </a:r>
            </a:p>
            <a:p>
              <a:pPr algn="ctr"/>
              <a:endParaRPr lang="en-GB" sz="1600" dirty="0"/>
            </a:p>
            <a:p>
              <a:pPr algn="ctr"/>
              <a:r>
                <a:rPr lang="en-GB" sz="1600" dirty="0" smtClean="0"/>
                <a:t>Other Service</a:t>
              </a:r>
            </a:p>
            <a:p>
              <a:pPr algn="ctr"/>
              <a:endParaRPr lang="en-GB" sz="1600" dirty="0"/>
            </a:p>
            <a:p>
              <a:pPr algn="ctr"/>
              <a:endParaRPr lang="en-GB" sz="1600" dirty="0"/>
            </a:p>
            <a:p>
              <a:pPr algn="ctr"/>
              <a:r>
                <a:rPr lang="en-GB" sz="1600" dirty="0" smtClean="0"/>
                <a:t>Other Service</a:t>
              </a:r>
            </a:p>
            <a:p>
              <a:pPr algn="ctr"/>
              <a:endParaRPr lang="en-GB" sz="1600" dirty="0" smtClean="0"/>
            </a:p>
            <a:p>
              <a:pPr algn="ctr"/>
              <a:endParaRPr lang="en-GB" sz="1600" dirty="0"/>
            </a:p>
            <a:p>
              <a:pPr algn="ctr"/>
              <a:r>
                <a:rPr lang="en-GB" sz="1600" dirty="0" smtClean="0"/>
                <a:t>Other Service</a:t>
              </a:r>
            </a:p>
            <a:p>
              <a:pPr algn="ctr"/>
              <a:endParaRPr lang="en-GB" sz="1600" dirty="0"/>
            </a:p>
            <a:p>
              <a:pPr algn="ctr"/>
              <a:r>
                <a:rPr lang="en-GB" sz="1600" dirty="0" smtClean="0"/>
                <a:t>Other Service</a:t>
              </a:r>
              <a:endParaRPr lang="en-GB" sz="1600" dirty="0"/>
            </a:p>
          </p:txBody>
        </p:sp>
        <p:grpSp>
          <p:nvGrpSpPr>
            <p:cNvPr id="5" name="Group 10"/>
            <p:cNvGrpSpPr/>
            <p:nvPr/>
          </p:nvGrpSpPr>
          <p:grpSpPr>
            <a:xfrm>
              <a:off x="827584" y="2348880"/>
              <a:ext cx="792088" cy="720080"/>
              <a:chOff x="4211960" y="3140968"/>
              <a:chExt cx="792088" cy="720080"/>
            </a:xfrm>
          </p:grpSpPr>
          <p:sp>
            <p:nvSpPr>
              <p:cNvPr id="10" name="Flowchart: Connector 9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6" name="Group 11"/>
            <p:cNvGrpSpPr/>
            <p:nvPr/>
          </p:nvGrpSpPr>
          <p:grpSpPr>
            <a:xfrm>
              <a:off x="5724128" y="2348880"/>
              <a:ext cx="792088" cy="720080"/>
              <a:chOff x="4211960" y="3140968"/>
              <a:chExt cx="792088" cy="720080"/>
            </a:xfrm>
          </p:grpSpPr>
          <p:sp>
            <p:nvSpPr>
              <p:cNvPr id="13" name="Flowchart: Connector 12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14" name="TextBox 13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9" name="Group 14"/>
            <p:cNvGrpSpPr/>
            <p:nvPr/>
          </p:nvGrpSpPr>
          <p:grpSpPr>
            <a:xfrm>
              <a:off x="3491880" y="5517232"/>
              <a:ext cx="792088" cy="720080"/>
              <a:chOff x="4211960" y="3140968"/>
              <a:chExt cx="792088" cy="720080"/>
            </a:xfrm>
          </p:grpSpPr>
          <p:sp>
            <p:nvSpPr>
              <p:cNvPr id="16" name="Flowchart: Connector 15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11" name="Group 17"/>
            <p:cNvGrpSpPr/>
            <p:nvPr/>
          </p:nvGrpSpPr>
          <p:grpSpPr>
            <a:xfrm>
              <a:off x="5796136" y="5517232"/>
              <a:ext cx="792088" cy="720080"/>
              <a:chOff x="4211960" y="3140968"/>
              <a:chExt cx="792088" cy="720080"/>
            </a:xfrm>
          </p:grpSpPr>
          <p:sp>
            <p:nvSpPr>
              <p:cNvPr id="19" name="Flowchart: Connector 18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12" name="Group 72"/>
            <p:cNvGrpSpPr/>
            <p:nvPr/>
          </p:nvGrpSpPr>
          <p:grpSpPr>
            <a:xfrm>
              <a:off x="1835696" y="2348880"/>
              <a:ext cx="1296144" cy="1224136"/>
              <a:chOff x="1691680" y="2780928"/>
              <a:chExt cx="1296144" cy="1224136"/>
            </a:xfrm>
          </p:grpSpPr>
          <p:sp>
            <p:nvSpPr>
              <p:cNvPr id="22" name="Flowchart: Connector 21"/>
              <p:cNvSpPr/>
              <p:nvPr/>
            </p:nvSpPr>
            <p:spPr bwMode="auto">
              <a:xfrm>
                <a:off x="1691680" y="2780928"/>
                <a:ext cx="1296144" cy="1224136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1737503" y="3212976"/>
                <a:ext cx="1178313" cy="29431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15" name="Group 23"/>
            <p:cNvGrpSpPr/>
            <p:nvPr/>
          </p:nvGrpSpPr>
          <p:grpSpPr>
            <a:xfrm>
              <a:off x="3419872" y="4653136"/>
              <a:ext cx="792088" cy="720080"/>
              <a:chOff x="4211960" y="3140968"/>
              <a:chExt cx="792088" cy="720080"/>
            </a:xfrm>
          </p:grpSpPr>
          <p:sp>
            <p:nvSpPr>
              <p:cNvPr id="25" name="Flowchart: Connector 24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18" name="Group 27"/>
            <p:cNvGrpSpPr/>
            <p:nvPr/>
          </p:nvGrpSpPr>
          <p:grpSpPr>
            <a:xfrm>
              <a:off x="3203848" y="2564904"/>
              <a:ext cx="792088" cy="792088"/>
              <a:chOff x="4211960" y="3140968"/>
              <a:chExt cx="792088" cy="720080"/>
            </a:xfrm>
          </p:grpSpPr>
          <p:sp>
            <p:nvSpPr>
              <p:cNvPr id="29" name="Flowchart: Connector 28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21" name="Group 71"/>
            <p:cNvGrpSpPr/>
            <p:nvPr/>
          </p:nvGrpSpPr>
          <p:grpSpPr>
            <a:xfrm>
              <a:off x="2843808" y="3645024"/>
              <a:ext cx="1080120" cy="1008112"/>
              <a:chOff x="2843808" y="3645024"/>
              <a:chExt cx="1080120" cy="1008112"/>
            </a:xfrm>
          </p:grpSpPr>
          <p:sp>
            <p:nvSpPr>
              <p:cNvPr id="32" name="Flowchart: Connector 31"/>
              <p:cNvSpPr/>
              <p:nvPr/>
            </p:nvSpPr>
            <p:spPr bwMode="auto">
              <a:xfrm>
                <a:off x="2843808" y="3645024"/>
                <a:ext cx="1080120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2915816" y="4016097"/>
                <a:ext cx="981927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24" name="Group 70"/>
            <p:cNvGrpSpPr/>
            <p:nvPr/>
          </p:nvGrpSpPr>
          <p:grpSpPr>
            <a:xfrm>
              <a:off x="1835696" y="4221088"/>
              <a:ext cx="1080120" cy="1008112"/>
              <a:chOff x="1331640" y="4869160"/>
              <a:chExt cx="1080120" cy="1008112"/>
            </a:xfrm>
          </p:grpSpPr>
          <p:sp>
            <p:nvSpPr>
              <p:cNvPr id="35" name="Flowchart: Connector 34"/>
              <p:cNvSpPr/>
              <p:nvPr/>
            </p:nvSpPr>
            <p:spPr bwMode="auto">
              <a:xfrm>
                <a:off x="1331640" y="4869160"/>
                <a:ext cx="1008112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1495295" y="5229200"/>
                <a:ext cx="916465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27" name="Group 36"/>
            <p:cNvGrpSpPr/>
            <p:nvPr/>
          </p:nvGrpSpPr>
          <p:grpSpPr>
            <a:xfrm>
              <a:off x="3851920" y="3284984"/>
              <a:ext cx="792088" cy="720080"/>
              <a:chOff x="4211960" y="3140968"/>
              <a:chExt cx="792088" cy="720080"/>
            </a:xfrm>
          </p:grpSpPr>
          <p:sp>
            <p:nvSpPr>
              <p:cNvPr id="38" name="Flowchart: Connector 37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39" name="TextBox 38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28" name="Group 73"/>
            <p:cNvGrpSpPr/>
            <p:nvPr/>
          </p:nvGrpSpPr>
          <p:grpSpPr>
            <a:xfrm>
              <a:off x="5148064" y="3140968"/>
              <a:ext cx="1368152" cy="1224136"/>
              <a:chOff x="5220072" y="3212976"/>
              <a:chExt cx="1368152" cy="1224136"/>
            </a:xfrm>
          </p:grpSpPr>
          <p:sp>
            <p:nvSpPr>
              <p:cNvPr id="41" name="Flowchart: Connector 40"/>
              <p:cNvSpPr/>
              <p:nvPr/>
            </p:nvSpPr>
            <p:spPr bwMode="auto">
              <a:xfrm>
                <a:off x="5220072" y="3212976"/>
                <a:ext cx="1368152" cy="1224136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42" name="TextBox 41"/>
              <p:cNvSpPr txBox="1"/>
              <p:nvPr/>
            </p:nvSpPr>
            <p:spPr>
              <a:xfrm>
                <a:off x="5292080" y="3656056"/>
                <a:ext cx="1243775" cy="277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31" name="Group 42"/>
            <p:cNvGrpSpPr/>
            <p:nvPr/>
          </p:nvGrpSpPr>
          <p:grpSpPr>
            <a:xfrm>
              <a:off x="755576" y="4149080"/>
              <a:ext cx="792088" cy="720080"/>
              <a:chOff x="4211960" y="3140968"/>
              <a:chExt cx="792088" cy="720080"/>
            </a:xfrm>
          </p:grpSpPr>
          <p:sp>
            <p:nvSpPr>
              <p:cNvPr id="44" name="Flowchart: Connector 43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cxnSp>
          <p:nvCxnSpPr>
            <p:cNvPr id="61" name="Straight Connector 60"/>
            <p:cNvCxnSpPr/>
            <p:nvPr/>
          </p:nvCxnSpPr>
          <p:spPr bwMode="auto">
            <a:xfrm>
              <a:off x="6660232" y="3356992"/>
              <a:ext cx="1872208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4" name="Straight Connector 63"/>
            <p:cNvCxnSpPr/>
            <p:nvPr/>
          </p:nvCxnSpPr>
          <p:spPr bwMode="auto">
            <a:xfrm>
              <a:off x="6660232" y="4437112"/>
              <a:ext cx="1872208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5" name="Straight Connector 64"/>
            <p:cNvCxnSpPr/>
            <p:nvPr/>
          </p:nvCxnSpPr>
          <p:spPr bwMode="auto">
            <a:xfrm>
              <a:off x="6660232" y="3933056"/>
              <a:ext cx="1872208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8" name="Straight Connector 67"/>
            <p:cNvCxnSpPr/>
            <p:nvPr/>
          </p:nvCxnSpPr>
          <p:spPr bwMode="auto">
            <a:xfrm>
              <a:off x="6660232" y="5229200"/>
              <a:ext cx="1872208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9" name="Straight Connector 68"/>
            <p:cNvCxnSpPr/>
            <p:nvPr/>
          </p:nvCxnSpPr>
          <p:spPr bwMode="auto">
            <a:xfrm>
              <a:off x="6660232" y="5877272"/>
              <a:ext cx="1872208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75" name="TextBox 74"/>
            <p:cNvSpPr txBox="1"/>
            <p:nvPr/>
          </p:nvSpPr>
          <p:spPr>
            <a:xfrm>
              <a:off x="611560" y="1938318"/>
              <a:ext cx="6048672" cy="338554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Individual Schools Budget</a:t>
              </a:r>
              <a:endParaRPr lang="en-GB" sz="1600" b="1" dirty="0"/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6660232" y="1692097"/>
              <a:ext cx="1872208" cy="584775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/>
                <a:t>Centrally Funded Services</a:t>
              </a:r>
              <a:endParaRPr lang="en-GB" sz="1600" b="1" dirty="0"/>
            </a:p>
          </p:txBody>
        </p:sp>
        <p:grpSp>
          <p:nvGrpSpPr>
            <p:cNvPr id="34" name="Group 76"/>
            <p:cNvGrpSpPr/>
            <p:nvPr/>
          </p:nvGrpSpPr>
          <p:grpSpPr>
            <a:xfrm>
              <a:off x="755576" y="4941168"/>
              <a:ext cx="1368152" cy="1296144"/>
              <a:chOff x="5220072" y="3212976"/>
              <a:chExt cx="1368152" cy="1224136"/>
            </a:xfrm>
          </p:grpSpPr>
          <p:sp>
            <p:nvSpPr>
              <p:cNvPr id="78" name="Flowchart: Connector 77"/>
              <p:cNvSpPr/>
              <p:nvPr/>
            </p:nvSpPr>
            <p:spPr bwMode="auto">
              <a:xfrm>
                <a:off x="5220072" y="3212976"/>
                <a:ext cx="1368152" cy="1224136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79" name="TextBox 78"/>
              <p:cNvSpPr txBox="1"/>
              <p:nvPr/>
            </p:nvSpPr>
            <p:spPr>
              <a:xfrm>
                <a:off x="5292080" y="3656056"/>
                <a:ext cx="1243775" cy="277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37" name="Group 79"/>
            <p:cNvGrpSpPr/>
            <p:nvPr/>
          </p:nvGrpSpPr>
          <p:grpSpPr>
            <a:xfrm>
              <a:off x="5580112" y="4437112"/>
              <a:ext cx="1080120" cy="1008112"/>
              <a:chOff x="1331640" y="4869160"/>
              <a:chExt cx="1080120" cy="1008112"/>
            </a:xfrm>
          </p:grpSpPr>
          <p:sp>
            <p:nvSpPr>
              <p:cNvPr id="81" name="Flowchart: Connector 80"/>
              <p:cNvSpPr/>
              <p:nvPr/>
            </p:nvSpPr>
            <p:spPr bwMode="auto">
              <a:xfrm>
                <a:off x="1331640" y="4869160"/>
                <a:ext cx="1008112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82" name="TextBox 81"/>
              <p:cNvSpPr txBox="1"/>
              <p:nvPr/>
            </p:nvSpPr>
            <p:spPr>
              <a:xfrm>
                <a:off x="1495295" y="5229200"/>
                <a:ext cx="916465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40" name="Group 82"/>
            <p:cNvGrpSpPr/>
            <p:nvPr/>
          </p:nvGrpSpPr>
          <p:grpSpPr>
            <a:xfrm>
              <a:off x="4283968" y="3933056"/>
              <a:ext cx="1071736" cy="927720"/>
              <a:chOff x="1331640" y="4869160"/>
              <a:chExt cx="1080120" cy="1008112"/>
            </a:xfrm>
          </p:grpSpPr>
          <p:sp>
            <p:nvSpPr>
              <p:cNvPr id="84" name="Flowchart: Connector 83"/>
              <p:cNvSpPr/>
              <p:nvPr/>
            </p:nvSpPr>
            <p:spPr bwMode="auto">
              <a:xfrm>
                <a:off x="1331640" y="4869160"/>
                <a:ext cx="1008112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1495295" y="5229200"/>
                <a:ext cx="916465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43" name="Group 85"/>
            <p:cNvGrpSpPr/>
            <p:nvPr/>
          </p:nvGrpSpPr>
          <p:grpSpPr>
            <a:xfrm>
              <a:off x="2339752" y="5157192"/>
              <a:ext cx="1152128" cy="1008112"/>
              <a:chOff x="1331640" y="4869160"/>
              <a:chExt cx="1080120" cy="1008112"/>
            </a:xfrm>
          </p:grpSpPr>
          <p:sp>
            <p:nvSpPr>
              <p:cNvPr id="87" name="Flowchart: Connector 86"/>
              <p:cNvSpPr/>
              <p:nvPr/>
            </p:nvSpPr>
            <p:spPr bwMode="auto">
              <a:xfrm>
                <a:off x="1331640" y="4869160"/>
                <a:ext cx="1008112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1495295" y="5229200"/>
                <a:ext cx="916465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46" name="Group 88"/>
            <p:cNvGrpSpPr/>
            <p:nvPr/>
          </p:nvGrpSpPr>
          <p:grpSpPr>
            <a:xfrm>
              <a:off x="4283968" y="2348880"/>
              <a:ext cx="1152128" cy="1008112"/>
              <a:chOff x="1331640" y="4869160"/>
              <a:chExt cx="1080120" cy="1008112"/>
            </a:xfrm>
          </p:grpSpPr>
          <p:sp>
            <p:nvSpPr>
              <p:cNvPr id="90" name="Flowchart: Connector 89"/>
              <p:cNvSpPr/>
              <p:nvPr/>
            </p:nvSpPr>
            <p:spPr bwMode="auto">
              <a:xfrm>
                <a:off x="1331640" y="4869160"/>
                <a:ext cx="1008112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91" name="TextBox 90"/>
              <p:cNvSpPr txBox="1"/>
              <p:nvPr/>
            </p:nvSpPr>
            <p:spPr>
              <a:xfrm>
                <a:off x="1495295" y="5229200"/>
                <a:ext cx="916465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47" name="Group 95"/>
            <p:cNvGrpSpPr/>
            <p:nvPr/>
          </p:nvGrpSpPr>
          <p:grpSpPr>
            <a:xfrm>
              <a:off x="4355976" y="4941168"/>
              <a:ext cx="1368152" cy="1296144"/>
              <a:chOff x="5220072" y="3212976"/>
              <a:chExt cx="1368152" cy="1224136"/>
            </a:xfrm>
          </p:grpSpPr>
          <p:sp>
            <p:nvSpPr>
              <p:cNvPr id="97" name="Flowchart: Connector 96"/>
              <p:cNvSpPr/>
              <p:nvPr/>
            </p:nvSpPr>
            <p:spPr bwMode="auto">
              <a:xfrm>
                <a:off x="5220072" y="3212976"/>
                <a:ext cx="1368152" cy="1224136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98" name="TextBox 97"/>
              <p:cNvSpPr txBox="1"/>
              <p:nvPr/>
            </p:nvSpPr>
            <p:spPr>
              <a:xfrm>
                <a:off x="5292080" y="3656056"/>
                <a:ext cx="1243775" cy="277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48" name="Group 101"/>
            <p:cNvGrpSpPr/>
            <p:nvPr/>
          </p:nvGrpSpPr>
          <p:grpSpPr>
            <a:xfrm>
              <a:off x="1475656" y="3429000"/>
              <a:ext cx="792088" cy="792088"/>
              <a:chOff x="4211960" y="3140968"/>
              <a:chExt cx="792088" cy="720080"/>
            </a:xfrm>
          </p:grpSpPr>
          <p:sp>
            <p:nvSpPr>
              <p:cNvPr id="103" name="Flowchart: Connector 102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104" name="TextBox 103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49" name="Group 104"/>
            <p:cNvGrpSpPr/>
            <p:nvPr/>
          </p:nvGrpSpPr>
          <p:grpSpPr>
            <a:xfrm>
              <a:off x="683568" y="3212976"/>
              <a:ext cx="792088" cy="720080"/>
              <a:chOff x="4211960" y="3140968"/>
              <a:chExt cx="792088" cy="720080"/>
            </a:xfrm>
          </p:grpSpPr>
          <p:sp>
            <p:nvSpPr>
              <p:cNvPr id="106" name="Flowchart: Connector 105"/>
              <p:cNvSpPr/>
              <p:nvPr/>
            </p:nvSpPr>
            <p:spPr bwMode="auto">
              <a:xfrm>
                <a:off x="4211960" y="314096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107" name="TextBox 106"/>
              <p:cNvSpPr txBox="1"/>
              <p:nvPr/>
            </p:nvSpPr>
            <p:spPr>
              <a:xfrm>
                <a:off x="4283968" y="335699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2493471"/>
            <a:ext cx="6480720" cy="4031873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sz="1600" dirty="0" smtClean="0"/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 smtClean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85800" y="629816"/>
            <a:ext cx="6262688" cy="1143000"/>
          </a:xfrm>
        </p:spPr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grpSp>
        <p:nvGrpSpPr>
          <p:cNvPr id="2" name="Group 117"/>
          <p:cNvGrpSpPr/>
          <p:nvPr/>
        </p:nvGrpSpPr>
        <p:grpSpPr>
          <a:xfrm>
            <a:off x="827584" y="2564904"/>
            <a:ext cx="792088" cy="720080"/>
            <a:chOff x="827584" y="2564904"/>
            <a:chExt cx="792088" cy="720080"/>
          </a:xfrm>
        </p:grpSpPr>
        <p:sp>
          <p:nvSpPr>
            <p:cNvPr id="8" name="Flowchart: Connector 7"/>
            <p:cNvSpPr/>
            <p:nvPr/>
          </p:nvSpPr>
          <p:spPr bwMode="auto">
            <a:xfrm>
              <a:off x="827584" y="2564904"/>
              <a:ext cx="792088" cy="72008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899592" y="2780928"/>
              <a:ext cx="72008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3" name="Group 124"/>
          <p:cNvGrpSpPr/>
          <p:nvPr/>
        </p:nvGrpSpPr>
        <p:grpSpPr>
          <a:xfrm>
            <a:off x="5652120" y="2564904"/>
            <a:ext cx="792088" cy="720080"/>
            <a:chOff x="5724128" y="2564904"/>
            <a:chExt cx="792088" cy="720080"/>
          </a:xfrm>
        </p:grpSpPr>
        <p:sp>
          <p:nvSpPr>
            <p:cNvPr id="11" name="Flowchart: Connector 10"/>
            <p:cNvSpPr/>
            <p:nvPr/>
          </p:nvSpPr>
          <p:spPr bwMode="auto">
            <a:xfrm>
              <a:off x="5724128" y="2564904"/>
              <a:ext cx="792088" cy="72008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796136" y="2780928"/>
              <a:ext cx="72008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6" name="Group 105"/>
          <p:cNvGrpSpPr/>
          <p:nvPr/>
        </p:nvGrpSpPr>
        <p:grpSpPr>
          <a:xfrm>
            <a:off x="2123728" y="5733256"/>
            <a:ext cx="792088" cy="720080"/>
            <a:chOff x="3491880" y="5733256"/>
            <a:chExt cx="792088" cy="720080"/>
          </a:xfrm>
        </p:grpSpPr>
        <p:sp>
          <p:nvSpPr>
            <p:cNvPr id="14" name="Flowchart: Connector 13"/>
            <p:cNvSpPr/>
            <p:nvPr/>
          </p:nvSpPr>
          <p:spPr bwMode="auto">
            <a:xfrm>
              <a:off x="3491880" y="5733256"/>
              <a:ext cx="792088" cy="72008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563888" y="5949280"/>
              <a:ext cx="72008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7" name="Group 97"/>
          <p:cNvGrpSpPr/>
          <p:nvPr/>
        </p:nvGrpSpPr>
        <p:grpSpPr>
          <a:xfrm>
            <a:off x="5940152" y="5733256"/>
            <a:ext cx="792088" cy="720080"/>
            <a:chOff x="5796136" y="5733256"/>
            <a:chExt cx="792088" cy="720080"/>
          </a:xfrm>
        </p:grpSpPr>
        <p:sp>
          <p:nvSpPr>
            <p:cNvPr id="17" name="Flowchart: Connector 16"/>
            <p:cNvSpPr/>
            <p:nvPr/>
          </p:nvSpPr>
          <p:spPr bwMode="auto">
            <a:xfrm>
              <a:off x="5796136" y="5733256"/>
              <a:ext cx="792088" cy="72008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868144" y="5949280"/>
              <a:ext cx="72008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0" name="Group 121"/>
          <p:cNvGrpSpPr/>
          <p:nvPr/>
        </p:nvGrpSpPr>
        <p:grpSpPr>
          <a:xfrm>
            <a:off x="1835696" y="2564904"/>
            <a:ext cx="1296144" cy="1224136"/>
            <a:chOff x="1835696" y="2564904"/>
            <a:chExt cx="1296144" cy="1224136"/>
          </a:xfrm>
        </p:grpSpPr>
        <p:sp>
          <p:nvSpPr>
            <p:cNvPr id="20" name="Flowchart: Connector 19"/>
            <p:cNvSpPr/>
            <p:nvPr/>
          </p:nvSpPr>
          <p:spPr bwMode="auto">
            <a:xfrm>
              <a:off x="1835696" y="2564904"/>
              <a:ext cx="1296144" cy="1224136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881519" y="2996952"/>
              <a:ext cx="1178313" cy="29431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3" name="Group 101"/>
          <p:cNvGrpSpPr/>
          <p:nvPr/>
        </p:nvGrpSpPr>
        <p:grpSpPr>
          <a:xfrm>
            <a:off x="3707904" y="4725144"/>
            <a:ext cx="792088" cy="720080"/>
            <a:chOff x="3419872" y="4869160"/>
            <a:chExt cx="792088" cy="720080"/>
          </a:xfrm>
        </p:grpSpPr>
        <p:sp>
          <p:nvSpPr>
            <p:cNvPr id="23" name="Flowchart: Connector 22"/>
            <p:cNvSpPr/>
            <p:nvPr/>
          </p:nvSpPr>
          <p:spPr bwMode="auto">
            <a:xfrm>
              <a:off x="3419872" y="4869160"/>
              <a:ext cx="792088" cy="72008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491880" y="5085184"/>
              <a:ext cx="72008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6" name="Group 100"/>
          <p:cNvGrpSpPr/>
          <p:nvPr/>
        </p:nvGrpSpPr>
        <p:grpSpPr>
          <a:xfrm>
            <a:off x="3419872" y="2636912"/>
            <a:ext cx="792088" cy="792088"/>
            <a:chOff x="3203848" y="2780928"/>
            <a:chExt cx="792088" cy="792088"/>
          </a:xfrm>
        </p:grpSpPr>
        <p:sp>
          <p:nvSpPr>
            <p:cNvPr id="26" name="Flowchart: Connector 25"/>
            <p:cNvSpPr/>
            <p:nvPr/>
          </p:nvSpPr>
          <p:spPr bwMode="auto">
            <a:xfrm>
              <a:off x="3203848" y="2780928"/>
              <a:ext cx="792088" cy="792088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275856" y="3018554"/>
              <a:ext cx="720080" cy="3046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19" name="Group 104"/>
          <p:cNvGrpSpPr/>
          <p:nvPr/>
        </p:nvGrpSpPr>
        <p:grpSpPr>
          <a:xfrm>
            <a:off x="2843808" y="3789040"/>
            <a:ext cx="1080120" cy="1008112"/>
            <a:chOff x="2699792" y="3573016"/>
            <a:chExt cx="1080120" cy="1008112"/>
          </a:xfrm>
        </p:grpSpPr>
        <p:sp>
          <p:nvSpPr>
            <p:cNvPr id="29" name="Flowchart: Connector 28"/>
            <p:cNvSpPr/>
            <p:nvPr/>
          </p:nvSpPr>
          <p:spPr bwMode="auto">
            <a:xfrm>
              <a:off x="2699792" y="3573016"/>
              <a:ext cx="1080120" cy="1008112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771800" y="3933056"/>
              <a:ext cx="981927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22" name="Group 106"/>
          <p:cNvGrpSpPr/>
          <p:nvPr/>
        </p:nvGrpSpPr>
        <p:grpSpPr>
          <a:xfrm>
            <a:off x="2123728" y="4581128"/>
            <a:ext cx="1080120" cy="1008112"/>
            <a:chOff x="1835696" y="4437112"/>
            <a:chExt cx="1080120" cy="1008112"/>
          </a:xfrm>
        </p:grpSpPr>
        <p:sp>
          <p:nvSpPr>
            <p:cNvPr id="32" name="Flowchart: Connector 31"/>
            <p:cNvSpPr/>
            <p:nvPr/>
          </p:nvSpPr>
          <p:spPr bwMode="auto">
            <a:xfrm>
              <a:off x="1835696" y="4437112"/>
              <a:ext cx="1008112" cy="1008112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1999351" y="4797152"/>
              <a:ext cx="916465" cy="3877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25" name="Group 122"/>
          <p:cNvGrpSpPr/>
          <p:nvPr/>
        </p:nvGrpSpPr>
        <p:grpSpPr>
          <a:xfrm>
            <a:off x="3851920" y="3501008"/>
            <a:ext cx="792088" cy="720080"/>
            <a:chOff x="3851920" y="3501008"/>
            <a:chExt cx="792088" cy="720080"/>
          </a:xfrm>
        </p:grpSpPr>
        <p:sp>
          <p:nvSpPr>
            <p:cNvPr id="35" name="Flowchart: Connector 34"/>
            <p:cNvSpPr/>
            <p:nvPr/>
          </p:nvSpPr>
          <p:spPr bwMode="auto">
            <a:xfrm>
              <a:off x="3851920" y="3501008"/>
              <a:ext cx="792088" cy="72008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923928" y="3717032"/>
              <a:ext cx="72008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28" name="Group 95"/>
          <p:cNvGrpSpPr/>
          <p:nvPr/>
        </p:nvGrpSpPr>
        <p:grpSpPr>
          <a:xfrm>
            <a:off x="5436096" y="3356992"/>
            <a:ext cx="1368152" cy="1224136"/>
            <a:chOff x="5148064" y="3356992"/>
            <a:chExt cx="1368152" cy="1224136"/>
          </a:xfrm>
        </p:grpSpPr>
        <p:sp>
          <p:nvSpPr>
            <p:cNvPr id="38" name="Flowchart: Connector 37"/>
            <p:cNvSpPr/>
            <p:nvPr/>
          </p:nvSpPr>
          <p:spPr bwMode="auto">
            <a:xfrm>
              <a:off x="5148064" y="3356992"/>
              <a:ext cx="1368152" cy="1224136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220072" y="3800072"/>
              <a:ext cx="1243775" cy="27700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31" name="Group 108"/>
          <p:cNvGrpSpPr/>
          <p:nvPr/>
        </p:nvGrpSpPr>
        <p:grpSpPr>
          <a:xfrm>
            <a:off x="971600" y="4293096"/>
            <a:ext cx="792088" cy="720080"/>
            <a:chOff x="755576" y="4365104"/>
            <a:chExt cx="792088" cy="720080"/>
          </a:xfrm>
        </p:grpSpPr>
        <p:sp>
          <p:nvSpPr>
            <p:cNvPr id="41" name="Flowchart: Connector 40"/>
            <p:cNvSpPr/>
            <p:nvPr/>
          </p:nvSpPr>
          <p:spPr bwMode="auto">
            <a:xfrm>
              <a:off x="755576" y="4365104"/>
              <a:ext cx="792088" cy="72008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27584" y="4581128"/>
              <a:ext cx="72008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611560" y="2154342"/>
            <a:ext cx="6480720" cy="338554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 smtClean="0"/>
              <a:t>Individual Schools Budget</a:t>
            </a:r>
            <a:endParaRPr lang="en-GB" sz="16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7092280" y="1692097"/>
            <a:ext cx="1440160" cy="830997"/>
          </a:xfrm>
          <a:prstGeom prst="rect">
            <a:avLst/>
          </a:prstGeom>
          <a:noFill/>
          <a:ln w="3175">
            <a:noFill/>
          </a:ln>
        </p:spPr>
        <p:txBody>
          <a:bodyPr wrap="square" rtlCol="0">
            <a:spAutoFit/>
          </a:bodyPr>
          <a:lstStyle/>
          <a:p>
            <a:r>
              <a:rPr lang="en-GB" sz="1600" b="1" dirty="0" smtClean="0"/>
              <a:t>Centrally Funded Services</a:t>
            </a:r>
            <a:endParaRPr lang="en-GB" sz="1600" b="1" dirty="0"/>
          </a:p>
        </p:txBody>
      </p:sp>
      <p:grpSp>
        <p:nvGrpSpPr>
          <p:cNvPr id="34" name="Group 120"/>
          <p:cNvGrpSpPr/>
          <p:nvPr/>
        </p:nvGrpSpPr>
        <p:grpSpPr>
          <a:xfrm>
            <a:off x="683568" y="5157192"/>
            <a:ext cx="1368152" cy="1296144"/>
            <a:chOff x="683568" y="5157192"/>
            <a:chExt cx="1368152" cy="1296144"/>
          </a:xfrm>
        </p:grpSpPr>
        <p:sp>
          <p:nvSpPr>
            <p:cNvPr id="51" name="Flowchart: Connector 50"/>
            <p:cNvSpPr/>
            <p:nvPr/>
          </p:nvSpPr>
          <p:spPr bwMode="auto">
            <a:xfrm>
              <a:off x="683568" y="5157192"/>
              <a:ext cx="1368152" cy="1296144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55576" y="5626336"/>
              <a:ext cx="1243775" cy="29329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37" name="Group 96"/>
          <p:cNvGrpSpPr/>
          <p:nvPr/>
        </p:nvGrpSpPr>
        <p:grpSpPr>
          <a:xfrm>
            <a:off x="5652120" y="4653136"/>
            <a:ext cx="1080120" cy="1008112"/>
            <a:chOff x="5580112" y="4653136"/>
            <a:chExt cx="1080120" cy="1008112"/>
          </a:xfrm>
        </p:grpSpPr>
        <p:sp>
          <p:nvSpPr>
            <p:cNvPr id="54" name="Flowchart: Connector 53"/>
            <p:cNvSpPr/>
            <p:nvPr/>
          </p:nvSpPr>
          <p:spPr bwMode="auto">
            <a:xfrm>
              <a:off x="5580112" y="4653136"/>
              <a:ext cx="1008112" cy="1008112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743767" y="5013176"/>
              <a:ext cx="916465" cy="3877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40" name="Group 98"/>
          <p:cNvGrpSpPr/>
          <p:nvPr/>
        </p:nvGrpSpPr>
        <p:grpSpPr>
          <a:xfrm>
            <a:off x="4499992" y="4085456"/>
            <a:ext cx="1071736" cy="927720"/>
            <a:chOff x="4283968" y="4149080"/>
            <a:chExt cx="1071736" cy="927720"/>
          </a:xfrm>
        </p:grpSpPr>
        <p:sp>
          <p:nvSpPr>
            <p:cNvPr id="57" name="Flowchart: Connector 56"/>
            <p:cNvSpPr/>
            <p:nvPr/>
          </p:nvSpPr>
          <p:spPr bwMode="auto">
            <a:xfrm>
              <a:off x="4283968" y="4149080"/>
              <a:ext cx="1000287" cy="92772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446353" y="4480409"/>
              <a:ext cx="909351" cy="35687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43" name="Group 103"/>
          <p:cNvGrpSpPr/>
          <p:nvPr/>
        </p:nvGrpSpPr>
        <p:grpSpPr>
          <a:xfrm>
            <a:off x="3059832" y="5445224"/>
            <a:ext cx="1152128" cy="1008112"/>
            <a:chOff x="2339752" y="5373216"/>
            <a:chExt cx="1152128" cy="1008112"/>
          </a:xfrm>
        </p:grpSpPr>
        <p:sp>
          <p:nvSpPr>
            <p:cNvPr id="60" name="Flowchart: Connector 59"/>
            <p:cNvSpPr/>
            <p:nvPr/>
          </p:nvSpPr>
          <p:spPr bwMode="auto">
            <a:xfrm>
              <a:off x="2339752" y="5373216"/>
              <a:ext cx="1075319" cy="1008112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2514317" y="5733256"/>
              <a:ext cx="977563" cy="3877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44" name="Group 99"/>
          <p:cNvGrpSpPr/>
          <p:nvPr/>
        </p:nvGrpSpPr>
        <p:grpSpPr>
          <a:xfrm>
            <a:off x="4499992" y="2636912"/>
            <a:ext cx="1152128" cy="1008112"/>
            <a:chOff x="4283968" y="2564904"/>
            <a:chExt cx="1152128" cy="1008112"/>
          </a:xfrm>
        </p:grpSpPr>
        <p:sp>
          <p:nvSpPr>
            <p:cNvPr id="63" name="Flowchart: Connector 62"/>
            <p:cNvSpPr/>
            <p:nvPr/>
          </p:nvSpPr>
          <p:spPr bwMode="auto">
            <a:xfrm>
              <a:off x="4283968" y="2564904"/>
              <a:ext cx="1075319" cy="1008112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4458533" y="2924944"/>
              <a:ext cx="977563" cy="3877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45" name="Group 123"/>
          <p:cNvGrpSpPr/>
          <p:nvPr/>
        </p:nvGrpSpPr>
        <p:grpSpPr>
          <a:xfrm>
            <a:off x="4355976" y="5157192"/>
            <a:ext cx="1368152" cy="1296144"/>
            <a:chOff x="4355976" y="5157192"/>
            <a:chExt cx="1368152" cy="1296144"/>
          </a:xfrm>
        </p:grpSpPr>
        <p:sp>
          <p:nvSpPr>
            <p:cNvPr id="66" name="Flowchart: Connector 65"/>
            <p:cNvSpPr/>
            <p:nvPr/>
          </p:nvSpPr>
          <p:spPr bwMode="auto">
            <a:xfrm>
              <a:off x="4355976" y="5157192"/>
              <a:ext cx="1368152" cy="1296144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427984" y="5626336"/>
              <a:ext cx="1243775" cy="29329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46" name="Group 107"/>
          <p:cNvGrpSpPr/>
          <p:nvPr/>
        </p:nvGrpSpPr>
        <p:grpSpPr>
          <a:xfrm>
            <a:off x="1763688" y="3789040"/>
            <a:ext cx="792088" cy="792088"/>
            <a:chOff x="1475656" y="3645024"/>
            <a:chExt cx="792088" cy="792088"/>
          </a:xfrm>
        </p:grpSpPr>
        <p:sp>
          <p:nvSpPr>
            <p:cNvPr id="69" name="Flowchart: Connector 68"/>
            <p:cNvSpPr/>
            <p:nvPr/>
          </p:nvSpPr>
          <p:spPr bwMode="auto">
            <a:xfrm>
              <a:off x="1475656" y="3645024"/>
              <a:ext cx="792088" cy="792088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1547664" y="3882650"/>
              <a:ext cx="720080" cy="3046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grpSp>
        <p:nvGrpSpPr>
          <p:cNvPr id="47" name="Group 118"/>
          <p:cNvGrpSpPr/>
          <p:nvPr/>
        </p:nvGrpSpPr>
        <p:grpSpPr>
          <a:xfrm>
            <a:off x="683568" y="3429000"/>
            <a:ext cx="792088" cy="720080"/>
            <a:chOff x="683568" y="3429000"/>
            <a:chExt cx="792088" cy="720080"/>
          </a:xfrm>
        </p:grpSpPr>
        <p:sp>
          <p:nvSpPr>
            <p:cNvPr id="72" name="Flowchart: Connector 71"/>
            <p:cNvSpPr/>
            <p:nvPr/>
          </p:nvSpPr>
          <p:spPr bwMode="auto">
            <a:xfrm>
              <a:off x="683568" y="3429000"/>
              <a:ext cx="792088" cy="720080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755576" y="3645024"/>
              <a:ext cx="72008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200" dirty="0" smtClean="0"/>
                <a:t>School</a:t>
              </a:r>
              <a:endParaRPr lang="en-GB" sz="1200" dirty="0"/>
            </a:p>
          </p:txBody>
        </p:sp>
      </p:grpSp>
      <p:sp>
        <p:nvSpPr>
          <p:cNvPr id="111" name="TextBox 110"/>
          <p:cNvSpPr txBox="1"/>
          <p:nvPr/>
        </p:nvSpPr>
        <p:spPr>
          <a:xfrm>
            <a:off x="7092280" y="2493471"/>
            <a:ext cx="1440160" cy="4031873"/>
          </a:xfrm>
          <a:prstGeom prst="rect">
            <a:avLst/>
          </a:prstGeom>
          <a:noFill/>
          <a:ln w="3175">
            <a:solidFill>
              <a:schemeClr val="tx1">
                <a:alpha val="9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sz="1600" dirty="0" smtClean="0"/>
          </a:p>
          <a:p>
            <a:pPr algn="ctr"/>
            <a:r>
              <a:rPr lang="en-GB" sz="1600" dirty="0" smtClean="0"/>
              <a:t>Sensory Support</a:t>
            </a:r>
          </a:p>
          <a:p>
            <a:pPr algn="ctr"/>
            <a:endParaRPr lang="en-GB" sz="1600" dirty="0" smtClean="0"/>
          </a:p>
          <a:p>
            <a:pPr algn="ctr"/>
            <a:endParaRPr lang="en-GB" sz="1600" dirty="0" smtClean="0"/>
          </a:p>
          <a:p>
            <a:pPr algn="ctr"/>
            <a:r>
              <a:rPr lang="en-GB" sz="1600" dirty="0" smtClean="0"/>
              <a:t>Other Service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 smtClean="0"/>
              <a:t>Other Service</a:t>
            </a:r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r>
              <a:rPr lang="en-GB" sz="1600" dirty="0" smtClean="0"/>
              <a:t>Other Service</a:t>
            </a:r>
          </a:p>
          <a:p>
            <a:pPr algn="ctr"/>
            <a:endParaRPr lang="en-GB" sz="1600" dirty="0" smtClean="0"/>
          </a:p>
          <a:p>
            <a:pPr algn="ctr"/>
            <a:endParaRPr lang="en-GB" sz="1600" dirty="0"/>
          </a:p>
          <a:p>
            <a:pPr algn="ctr"/>
            <a:r>
              <a:rPr lang="en-GB" sz="1600" dirty="0" smtClean="0"/>
              <a:t>Other Service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 smtClean="0"/>
              <a:t>Other Service</a:t>
            </a:r>
            <a:endParaRPr lang="en-GB" sz="1600" dirty="0"/>
          </a:p>
        </p:txBody>
      </p:sp>
      <p:cxnSp>
        <p:nvCxnSpPr>
          <p:cNvPr id="112" name="Straight Connector 111"/>
          <p:cNvCxnSpPr/>
          <p:nvPr/>
        </p:nvCxnSpPr>
        <p:spPr bwMode="auto">
          <a:xfrm>
            <a:off x="7092280" y="3573591"/>
            <a:ext cx="144016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3" name="Straight Connector 112"/>
          <p:cNvCxnSpPr/>
          <p:nvPr/>
        </p:nvCxnSpPr>
        <p:spPr bwMode="auto">
          <a:xfrm>
            <a:off x="7092280" y="4653711"/>
            <a:ext cx="144016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4" name="Straight Connector 113"/>
          <p:cNvCxnSpPr/>
          <p:nvPr/>
        </p:nvCxnSpPr>
        <p:spPr bwMode="auto">
          <a:xfrm>
            <a:off x="7092280" y="4149655"/>
            <a:ext cx="144016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5" name="Straight Connector 114"/>
          <p:cNvCxnSpPr/>
          <p:nvPr/>
        </p:nvCxnSpPr>
        <p:spPr bwMode="auto">
          <a:xfrm>
            <a:off x="7092280" y="5445799"/>
            <a:ext cx="144016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6" name="Straight Connector 115"/>
          <p:cNvCxnSpPr/>
          <p:nvPr/>
        </p:nvCxnSpPr>
        <p:spPr bwMode="auto">
          <a:xfrm>
            <a:off x="7092280" y="6093871"/>
            <a:ext cx="1440160" cy="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50" name="Group 77"/>
          <p:cNvGrpSpPr/>
          <p:nvPr/>
        </p:nvGrpSpPr>
        <p:grpSpPr>
          <a:xfrm>
            <a:off x="6588224" y="3140968"/>
            <a:ext cx="504056" cy="2592288"/>
            <a:chOff x="6588224" y="3140968"/>
            <a:chExt cx="504056" cy="2592288"/>
          </a:xfrm>
        </p:grpSpPr>
        <p:sp>
          <p:nvSpPr>
            <p:cNvPr id="75" name="Striped Right Arrow 74"/>
            <p:cNvSpPr/>
            <p:nvPr/>
          </p:nvSpPr>
          <p:spPr bwMode="auto">
            <a:xfrm>
              <a:off x="6588224" y="3140968"/>
              <a:ext cx="504056" cy="288032"/>
            </a:xfrm>
            <a:prstGeom prst="stripedRightArrow">
              <a:avLst/>
            </a:prstGeom>
            <a:solidFill>
              <a:schemeClr val="accent2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76" name="Striped Right Arrow 75"/>
            <p:cNvSpPr/>
            <p:nvPr/>
          </p:nvSpPr>
          <p:spPr bwMode="auto">
            <a:xfrm>
              <a:off x="6588224" y="4437112"/>
              <a:ext cx="504056" cy="288032"/>
            </a:xfrm>
            <a:prstGeom prst="stripedRightArrow">
              <a:avLst/>
            </a:prstGeom>
            <a:solidFill>
              <a:schemeClr val="accent2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77" name="Striped Right Arrow 76"/>
            <p:cNvSpPr/>
            <p:nvPr/>
          </p:nvSpPr>
          <p:spPr bwMode="auto">
            <a:xfrm>
              <a:off x="6588224" y="5445224"/>
              <a:ext cx="504056" cy="288032"/>
            </a:xfrm>
            <a:prstGeom prst="stripedRightArrow">
              <a:avLst/>
            </a:prstGeom>
            <a:solidFill>
              <a:schemeClr val="accent2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/>
          <p:nvPr/>
        </p:nvGrpSpPr>
        <p:grpSpPr>
          <a:xfrm>
            <a:off x="611560" y="1692097"/>
            <a:ext cx="7920880" cy="4833247"/>
            <a:chOff x="611560" y="1692097"/>
            <a:chExt cx="7920880" cy="4833247"/>
          </a:xfrm>
        </p:grpSpPr>
        <p:sp>
          <p:nvSpPr>
            <p:cNvPr id="4" name="TextBox 3"/>
            <p:cNvSpPr txBox="1"/>
            <p:nvPr/>
          </p:nvSpPr>
          <p:spPr>
            <a:xfrm>
              <a:off x="611560" y="2493471"/>
              <a:ext cx="6480720" cy="4031873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/>
            </a:p>
            <a:p>
              <a:endParaRPr lang="en-GB" sz="1600" dirty="0" smtClean="0"/>
            </a:p>
            <a:p>
              <a:endParaRPr lang="en-GB" sz="1600" dirty="0" smtClean="0"/>
            </a:p>
          </p:txBody>
        </p:sp>
        <p:grpSp>
          <p:nvGrpSpPr>
            <p:cNvPr id="3" name="Group 74"/>
            <p:cNvGrpSpPr/>
            <p:nvPr/>
          </p:nvGrpSpPr>
          <p:grpSpPr>
            <a:xfrm>
              <a:off x="899592" y="2564904"/>
              <a:ext cx="792088" cy="720080"/>
              <a:chOff x="899592" y="2564904"/>
              <a:chExt cx="792088" cy="720080"/>
            </a:xfrm>
          </p:grpSpPr>
          <p:sp>
            <p:nvSpPr>
              <p:cNvPr id="6" name="Flowchart: Connector 5"/>
              <p:cNvSpPr/>
              <p:nvPr/>
            </p:nvSpPr>
            <p:spPr bwMode="auto">
              <a:xfrm>
                <a:off x="899592" y="2564904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971600" y="2780928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5" name="Group 79"/>
            <p:cNvGrpSpPr/>
            <p:nvPr/>
          </p:nvGrpSpPr>
          <p:grpSpPr>
            <a:xfrm>
              <a:off x="5724128" y="2564904"/>
              <a:ext cx="792088" cy="720080"/>
              <a:chOff x="5724128" y="2564904"/>
              <a:chExt cx="792088" cy="720080"/>
            </a:xfrm>
          </p:grpSpPr>
          <p:sp>
            <p:nvSpPr>
              <p:cNvPr id="8" name="Flowchart: Connector 7"/>
              <p:cNvSpPr/>
              <p:nvPr/>
            </p:nvSpPr>
            <p:spPr bwMode="auto">
              <a:xfrm>
                <a:off x="5724128" y="2564904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5796136" y="2780928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2123728" y="5733256"/>
              <a:ext cx="792088" cy="720080"/>
              <a:chOff x="3491880" y="5733256"/>
              <a:chExt cx="792088" cy="720080"/>
            </a:xfrm>
          </p:grpSpPr>
          <p:sp>
            <p:nvSpPr>
              <p:cNvPr id="11" name="Flowchart: Connector 10"/>
              <p:cNvSpPr/>
              <p:nvPr/>
            </p:nvSpPr>
            <p:spPr bwMode="auto">
              <a:xfrm>
                <a:off x="3491880" y="5733256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3563888" y="5949280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6228184" y="5733256"/>
              <a:ext cx="792088" cy="720080"/>
              <a:chOff x="5796136" y="5733256"/>
              <a:chExt cx="792088" cy="720080"/>
            </a:xfrm>
          </p:grpSpPr>
          <p:sp>
            <p:nvSpPr>
              <p:cNvPr id="14" name="Flowchart: Connector 13"/>
              <p:cNvSpPr/>
              <p:nvPr/>
            </p:nvSpPr>
            <p:spPr bwMode="auto">
              <a:xfrm>
                <a:off x="5796136" y="5733256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5868144" y="5949280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18" name="Group 77"/>
            <p:cNvGrpSpPr/>
            <p:nvPr/>
          </p:nvGrpSpPr>
          <p:grpSpPr>
            <a:xfrm>
              <a:off x="1835696" y="2564904"/>
              <a:ext cx="1296144" cy="1224136"/>
              <a:chOff x="1835696" y="2564904"/>
              <a:chExt cx="1296144" cy="1224136"/>
            </a:xfrm>
          </p:grpSpPr>
          <p:sp>
            <p:nvSpPr>
              <p:cNvPr id="16" name="Flowchart: Connector 15"/>
              <p:cNvSpPr/>
              <p:nvPr/>
            </p:nvSpPr>
            <p:spPr bwMode="auto">
              <a:xfrm>
                <a:off x="1835696" y="2564904"/>
                <a:ext cx="1296144" cy="1224136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1881519" y="2996952"/>
                <a:ext cx="1178313" cy="29431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21" name="Group 17"/>
            <p:cNvGrpSpPr/>
            <p:nvPr/>
          </p:nvGrpSpPr>
          <p:grpSpPr>
            <a:xfrm>
              <a:off x="3707904" y="4725144"/>
              <a:ext cx="792088" cy="720080"/>
              <a:chOff x="3419872" y="4869160"/>
              <a:chExt cx="792088" cy="720080"/>
            </a:xfrm>
          </p:grpSpPr>
          <p:sp>
            <p:nvSpPr>
              <p:cNvPr id="19" name="Flowchart: Connector 18"/>
              <p:cNvSpPr/>
              <p:nvPr/>
            </p:nvSpPr>
            <p:spPr bwMode="auto">
              <a:xfrm>
                <a:off x="3419872" y="4869160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3491880" y="5085184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24" name="Group 20"/>
            <p:cNvGrpSpPr/>
            <p:nvPr/>
          </p:nvGrpSpPr>
          <p:grpSpPr>
            <a:xfrm>
              <a:off x="3419872" y="2636912"/>
              <a:ext cx="792088" cy="792088"/>
              <a:chOff x="3203848" y="2780928"/>
              <a:chExt cx="792088" cy="792088"/>
            </a:xfrm>
          </p:grpSpPr>
          <p:sp>
            <p:nvSpPr>
              <p:cNvPr id="22" name="Flowchart: Connector 21"/>
              <p:cNvSpPr/>
              <p:nvPr/>
            </p:nvSpPr>
            <p:spPr bwMode="auto">
              <a:xfrm>
                <a:off x="3203848" y="2780928"/>
                <a:ext cx="792088" cy="792088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3275856" y="3018554"/>
                <a:ext cx="720080" cy="3046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27" name="Group 23"/>
            <p:cNvGrpSpPr/>
            <p:nvPr/>
          </p:nvGrpSpPr>
          <p:grpSpPr>
            <a:xfrm>
              <a:off x="2843808" y="3789040"/>
              <a:ext cx="1080120" cy="1008112"/>
              <a:chOff x="2699792" y="3573016"/>
              <a:chExt cx="1080120" cy="1008112"/>
            </a:xfrm>
          </p:grpSpPr>
          <p:sp>
            <p:nvSpPr>
              <p:cNvPr id="25" name="Flowchart: Connector 24"/>
              <p:cNvSpPr/>
              <p:nvPr/>
            </p:nvSpPr>
            <p:spPr bwMode="auto">
              <a:xfrm>
                <a:off x="2699792" y="3573016"/>
                <a:ext cx="1080120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2771800" y="3933056"/>
                <a:ext cx="981927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32" name="Group 26"/>
            <p:cNvGrpSpPr/>
            <p:nvPr/>
          </p:nvGrpSpPr>
          <p:grpSpPr>
            <a:xfrm>
              <a:off x="2123728" y="4581128"/>
              <a:ext cx="1080120" cy="1008112"/>
              <a:chOff x="1835696" y="4437112"/>
              <a:chExt cx="1080120" cy="1008112"/>
            </a:xfrm>
          </p:grpSpPr>
          <p:sp>
            <p:nvSpPr>
              <p:cNvPr id="28" name="Flowchart: Connector 27"/>
              <p:cNvSpPr/>
              <p:nvPr/>
            </p:nvSpPr>
            <p:spPr bwMode="auto">
              <a:xfrm>
                <a:off x="1835696" y="4437112"/>
                <a:ext cx="1008112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999351" y="4797152"/>
                <a:ext cx="916465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35" name="Group 78"/>
            <p:cNvGrpSpPr/>
            <p:nvPr/>
          </p:nvGrpSpPr>
          <p:grpSpPr>
            <a:xfrm>
              <a:off x="3851920" y="3501008"/>
              <a:ext cx="792088" cy="720080"/>
              <a:chOff x="3851920" y="3501008"/>
              <a:chExt cx="792088" cy="720080"/>
            </a:xfrm>
          </p:grpSpPr>
          <p:sp>
            <p:nvSpPr>
              <p:cNvPr id="30" name="Flowchart: Connector 29"/>
              <p:cNvSpPr/>
              <p:nvPr/>
            </p:nvSpPr>
            <p:spPr bwMode="auto">
              <a:xfrm>
                <a:off x="3851920" y="3501008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3923928" y="3717032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42" name="Group 31"/>
            <p:cNvGrpSpPr/>
            <p:nvPr/>
          </p:nvGrpSpPr>
          <p:grpSpPr>
            <a:xfrm>
              <a:off x="5652120" y="3356992"/>
              <a:ext cx="1368152" cy="1224136"/>
              <a:chOff x="5148064" y="3356992"/>
              <a:chExt cx="1368152" cy="1224136"/>
            </a:xfrm>
          </p:grpSpPr>
          <p:sp>
            <p:nvSpPr>
              <p:cNvPr id="33" name="Flowchart: Connector 32"/>
              <p:cNvSpPr/>
              <p:nvPr/>
            </p:nvSpPr>
            <p:spPr bwMode="auto">
              <a:xfrm>
                <a:off x="5148064" y="3356992"/>
                <a:ext cx="1368152" cy="1224136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>
                <a:off x="5220072" y="3800072"/>
                <a:ext cx="1243775" cy="277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45" name="Group 34"/>
            <p:cNvGrpSpPr/>
            <p:nvPr/>
          </p:nvGrpSpPr>
          <p:grpSpPr>
            <a:xfrm>
              <a:off x="971600" y="4293096"/>
              <a:ext cx="792088" cy="720080"/>
              <a:chOff x="755576" y="4365104"/>
              <a:chExt cx="792088" cy="720080"/>
            </a:xfrm>
          </p:grpSpPr>
          <p:sp>
            <p:nvSpPr>
              <p:cNvPr id="36" name="Flowchart: Connector 35"/>
              <p:cNvSpPr/>
              <p:nvPr/>
            </p:nvSpPr>
            <p:spPr bwMode="auto">
              <a:xfrm>
                <a:off x="755576" y="4365104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827584" y="4581128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611560" y="2154342"/>
              <a:ext cx="6480720" cy="338554"/>
            </a:xfrm>
            <a:prstGeom prst="rect">
              <a:avLst/>
            </a:prstGeom>
            <a:noFill/>
            <a:ln w="0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 smtClean="0"/>
                <a:t>Individual Schools Budget</a:t>
              </a:r>
              <a:endParaRPr lang="en-GB" sz="1600" b="1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092280" y="1692097"/>
              <a:ext cx="1440160" cy="830997"/>
            </a:xfrm>
            <a:prstGeom prst="rect">
              <a:avLst/>
            </a:prstGeom>
            <a:noFill/>
            <a:ln w="3175"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GB" sz="1600" b="1" dirty="0" smtClean="0"/>
                <a:t>Centrally Funded Services</a:t>
              </a:r>
              <a:endParaRPr lang="en-GB" sz="1600" b="1" dirty="0"/>
            </a:p>
          </p:txBody>
        </p:sp>
        <p:grpSp>
          <p:nvGrpSpPr>
            <p:cNvPr id="48" name="Group 76"/>
            <p:cNvGrpSpPr/>
            <p:nvPr/>
          </p:nvGrpSpPr>
          <p:grpSpPr>
            <a:xfrm>
              <a:off x="683568" y="5157192"/>
              <a:ext cx="1387791" cy="1296144"/>
              <a:chOff x="683568" y="5157192"/>
              <a:chExt cx="1387791" cy="1296144"/>
            </a:xfrm>
          </p:grpSpPr>
          <p:sp>
            <p:nvSpPr>
              <p:cNvPr id="40" name="Flowchart: Connector 39"/>
              <p:cNvSpPr/>
              <p:nvPr/>
            </p:nvSpPr>
            <p:spPr bwMode="auto">
              <a:xfrm>
                <a:off x="683568" y="5157192"/>
                <a:ext cx="1368152" cy="1296144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41" name="TextBox 40"/>
              <p:cNvSpPr txBox="1"/>
              <p:nvPr/>
            </p:nvSpPr>
            <p:spPr>
              <a:xfrm>
                <a:off x="827584" y="5626336"/>
                <a:ext cx="1243775" cy="29329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51" name="Group 41"/>
            <p:cNvGrpSpPr/>
            <p:nvPr/>
          </p:nvGrpSpPr>
          <p:grpSpPr>
            <a:xfrm>
              <a:off x="5724128" y="4653136"/>
              <a:ext cx="1080120" cy="1008112"/>
              <a:chOff x="5580112" y="4653136"/>
              <a:chExt cx="1080120" cy="1008112"/>
            </a:xfrm>
          </p:grpSpPr>
          <p:sp>
            <p:nvSpPr>
              <p:cNvPr id="43" name="Flowchart: Connector 42"/>
              <p:cNvSpPr/>
              <p:nvPr/>
            </p:nvSpPr>
            <p:spPr bwMode="auto">
              <a:xfrm>
                <a:off x="5580112" y="4653136"/>
                <a:ext cx="1008112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5743767" y="5013176"/>
                <a:ext cx="916465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56" name="Group 44"/>
            <p:cNvGrpSpPr/>
            <p:nvPr/>
          </p:nvGrpSpPr>
          <p:grpSpPr>
            <a:xfrm>
              <a:off x="4580384" y="4085456"/>
              <a:ext cx="1071736" cy="927720"/>
              <a:chOff x="4283968" y="4149080"/>
              <a:chExt cx="1071736" cy="927720"/>
            </a:xfrm>
          </p:grpSpPr>
          <p:sp>
            <p:nvSpPr>
              <p:cNvPr id="46" name="Flowchart: Connector 45"/>
              <p:cNvSpPr/>
              <p:nvPr/>
            </p:nvSpPr>
            <p:spPr bwMode="auto">
              <a:xfrm>
                <a:off x="4283968" y="4149080"/>
                <a:ext cx="1000287" cy="92772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4446353" y="4480409"/>
                <a:ext cx="909351" cy="35687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67" name="Group 47"/>
            <p:cNvGrpSpPr/>
            <p:nvPr/>
          </p:nvGrpSpPr>
          <p:grpSpPr>
            <a:xfrm>
              <a:off x="3059832" y="5445224"/>
              <a:ext cx="1152128" cy="1008112"/>
              <a:chOff x="2339752" y="5373216"/>
              <a:chExt cx="1152128" cy="1008112"/>
            </a:xfrm>
          </p:grpSpPr>
          <p:sp>
            <p:nvSpPr>
              <p:cNvPr id="49" name="Flowchart: Connector 48"/>
              <p:cNvSpPr/>
              <p:nvPr/>
            </p:nvSpPr>
            <p:spPr bwMode="auto">
              <a:xfrm>
                <a:off x="2339752" y="5373216"/>
                <a:ext cx="1075319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2514317" y="5733256"/>
                <a:ext cx="977563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68" name="Group 50"/>
            <p:cNvGrpSpPr/>
            <p:nvPr/>
          </p:nvGrpSpPr>
          <p:grpSpPr>
            <a:xfrm>
              <a:off x="4644008" y="2708920"/>
              <a:ext cx="1152128" cy="1008112"/>
              <a:chOff x="4283968" y="2564904"/>
              <a:chExt cx="1152128" cy="1008112"/>
            </a:xfrm>
          </p:grpSpPr>
          <p:sp>
            <p:nvSpPr>
              <p:cNvPr id="52" name="Flowchart: Connector 51"/>
              <p:cNvSpPr/>
              <p:nvPr/>
            </p:nvSpPr>
            <p:spPr bwMode="auto">
              <a:xfrm>
                <a:off x="4283968" y="2564904"/>
                <a:ext cx="1075319" cy="1008112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4458533" y="2924944"/>
                <a:ext cx="977563" cy="3877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sp>
          <p:nvSpPr>
            <p:cNvPr id="54" name="Flowchart: Connector 53"/>
            <p:cNvSpPr/>
            <p:nvPr/>
          </p:nvSpPr>
          <p:spPr bwMode="auto">
            <a:xfrm>
              <a:off x="4355976" y="5157192"/>
              <a:ext cx="1368152" cy="1296144"/>
            </a:xfrm>
            <a:prstGeom prst="flowChartConnector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grpSp>
          <p:nvGrpSpPr>
            <p:cNvPr id="69" name="Group 55"/>
            <p:cNvGrpSpPr/>
            <p:nvPr/>
          </p:nvGrpSpPr>
          <p:grpSpPr>
            <a:xfrm>
              <a:off x="1763688" y="3789040"/>
              <a:ext cx="792088" cy="792088"/>
              <a:chOff x="1475656" y="3645024"/>
              <a:chExt cx="792088" cy="792088"/>
            </a:xfrm>
          </p:grpSpPr>
          <p:sp>
            <p:nvSpPr>
              <p:cNvPr id="57" name="Flowchart: Connector 56"/>
              <p:cNvSpPr/>
              <p:nvPr/>
            </p:nvSpPr>
            <p:spPr bwMode="auto">
              <a:xfrm>
                <a:off x="1475656" y="3645024"/>
                <a:ext cx="792088" cy="792088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1547664" y="3882650"/>
                <a:ext cx="720080" cy="3046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grpSp>
          <p:nvGrpSpPr>
            <p:cNvPr id="70" name="Group 75"/>
            <p:cNvGrpSpPr/>
            <p:nvPr/>
          </p:nvGrpSpPr>
          <p:grpSpPr>
            <a:xfrm>
              <a:off x="683568" y="3429000"/>
              <a:ext cx="792088" cy="720080"/>
              <a:chOff x="683568" y="3429000"/>
              <a:chExt cx="792088" cy="720080"/>
            </a:xfrm>
          </p:grpSpPr>
          <p:sp>
            <p:nvSpPr>
              <p:cNvPr id="59" name="Flowchart: Connector 58"/>
              <p:cNvSpPr/>
              <p:nvPr/>
            </p:nvSpPr>
            <p:spPr bwMode="auto">
              <a:xfrm>
                <a:off x="683568" y="3429000"/>
                <a:ext cx="792088" cy="720080"/>
              </a:xfrm>
              <a:prstGeom prst="flowChartConnector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GB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  <a:ea typeface="ＭＳ Ｐゴシック" pitchFamily="1" charset="-128"/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755576" y="3645024"/>
                <a:ext cx="720080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1200" dirty="0" smtClean="0"/>
                  <a:t>School</a:t>
                </a:r>
                <a:endParaRPr lang="en-GB" sz="1200" dirty="0"/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7092280" y="2493470"/>
              <a:ext cx="1440160" cy="4031873"/>
            </a:xfrm>
            <a:prstGeom prst="rect">
              <a:avLst/>
            </a:prstGeom>
            <a:noFill/>
            <a:ln w="3175">
              <a:solidFill>
                <a:schemeClr val="tx1">
                  <a:alpha val="9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en-GB" sz="1600" dirty="0" smtClean="0"/>
            </a:p>
            <a:p>
              <a:pPr algn="ctr"/>
              <a:r>
                <a:rPr lang="en-GB" sz="1600" dirty="0" smtClean="0"/>
                <a:t>Sensory Support</a:t>
              </a:r>
            </a:p>
            <a:p>
              <a:pPr algn="ctr"/>
              <a:endParaRPr lang="en-GB" sz="1600" dirty="0" smtClean="0"/>
            </a:p>
            <a:p>
              <a:pPr algn="ctr"/>
              <a:r>
                <a:rPr lang="en-GB" sz="1600" dirty="0" smtClean="0"/>
                <a:t>Other Service</a:t>
              </a:r>
            </a:p>
            <a:p>
              <a:pPr algn="ctr"/>
              <a:endParaRPr lang="en-GB" sz="1600" dirty="0"/>
            </a:p>
            <a:p>
              <a:pPr algn="ctr"/>
              <a:r>
                <a:rPr lang="en-GB" sz="1600" dirty="0" smtClean="0"/>
                <a:t>Other Service</a:t>
              </a:r>
            </a:p>
            <a:p>
              <a:pPr algn="ctr"/>
              <a:endParaRPr lang="en-GB" sz="1600" dirty="0"/>
            </a:p>
            <a:p>
              <a:pPr algn="ctr"/>
              <a:endParaRPr lang="en-GB" sz="1600" dirty="0"/>
            </a:p>
            <a:p>
              <a:pPr algn="ctr"/>
              <a:r>
                <a:rPr lang="en-GB" sz="1600" dirty="0" smtClean="0"/>
                <a:t>Other Service</a:t>
              </a:r>
            </a:p>
            <a:p>
              <a:pPr algn="ctr"/>
              <a:endParaRPr lang="en-GB" sz="1600" dirty="0" smtClean="0"/>
            </a:p>
            <a:p>
              <a:pPr algn="ctr"/>
              <a:endParaRPr lang="en-GB" sz="1600" dirty="0"/>
            </a:p>
            <a:p>
              <a:pPr algn="ctr"/>
              <a:r>
                <a:rPr lang="en-GB" sz="1600" dirty="0" smtClean="0"/>
                <a:t>Other Service</a:t>
              </a:r>
            </a:p>
            <a:p>
              <a:pPr algn="ctr"/>
              <a:endParaRPr lang="en-GB" sz="1600" dirty="0"/>
            </a:p>
            <a:p>
              <a:pPr algn="ctr"/>
              <a:endParaRPr lang="en-GB" sz="1600" dirty="0" smtClean="0"/>
            </a:p>
            <a:p>
              <a:pPr algn="ctr"/>
              <a:r>
                <a:rPr lang="en-GB" sz="1600" dirty="0" smtClean="0"/>
                <a:t>Other Service</a:t>
              </a:r>
              <a:endParaRPr lang="en-GB" sz="1600" dirty="0"/>
            </a:p>
          </p:txBody>
        </p:sp>
        <p:cxnSp>
          <p:nvCxnSpPr>
            <p:cNvPr id="62" name="Straight Connector 61"/>
            <p:cNvCxnSpPr/>
            <p:nvPr/>
          </p:nvCxnSpPr>
          <p:spPr bwMode="auto">
            <a:xfrm>
              <a:off x="7092280" y="3356992"/>
              <a:ext cx="1440160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3" name="Straight Connector 62"/>
            <p:cNvCxnSpPr/>
            <p:nvPr/>
          </p:nvCxnSpPr>
          <p:spPr bwMode="auto">
            <a:xfrm>
              <a:off x="7092280" y="4509120"/>
              <a:ext cx="1440160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4" name="Straight Connector 63"/>
            <p:cNvCxnSpPr/>
            <p:nvPr/>
          </p:nvCxnSpPr>
          <p:spPr bwMode="auto">
            <a:xfrm>
              <a:off x="7092280" y="3933056"/>
              <a:ext cx="1440160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5" name="Straight Connector 64"/>
            <p:cNvCxnSpPr/>
            <p:nvPr/>
          </p:nvCxnSpPr>
          <p:spPr bwMode="auto">
            <a:xfrm>
              <a:off x="7092280" y="5301208"/>
              <a:ext cx="1440160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6" name="Straight Connector 65"/>
            <p:cNvCxnSpPr/>
            <p:nvPr/>
          </p:nvCxnSpPr>
          <p:spPr bwMode="auto">
            <a:xfrm>
              <a:off x="7092280" y="5949280"/>
              <a:ext cx="1440160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55" name="TextBox 54"/>
          <p:cNvSpPr txBox="1"/>
          <p:nvPr/>
        </p:nvSpPr>
        <p:spPr>
          <a:xfrm>
            <a:off x="4427984" y="5626336"/>
            <a:ext cx="1243775" cy="29329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dirty="0" smtClean="0"/>
              <a:t>School</a:t>
            </a:r>
            <a:endParaRPr lang="en-GB" sz="1200" dirty="0"/>
          </a:p>
        </p:txBody>
      </p:sp>
      <p:sp>
        <p:nvSpPr>
          <p:cNvPr id="71" name="Circular Arrow 70"/>
          <p:cNvSpPr/>
          <p:nvPr/>
        </p:nvSpPr>
        <p:spPr bwMode="auto">
          <a:xfrm rot="724689">
            <a:off x="4442165" y="1845312"/>
            <a:ext cx="3024336" cy="2520280"/>
          </a:xfrm>
          <a:prstGeom prst="circularArrow">
            <a:avLst>
              <a:gd name="adj1" fmla="val 12500"/>
              <a:gd name="adj2" fmla="val 1142319"/>
              <a:gd name="adj3" fmla="val 20457681"/>
              <a:gd name="adj4" fmla="val 12496864"/>
              <a:gd name="adj5" fmla="val 12500"/>
            </a:avLst>
          </a:prstGeom>
          <a:solidFill>
            <a:schemeClr val="accent2">
              <a:lumMod val="75000"/>
            </a:schemeClr>
          </a:solidFill>
          <a:ln w="9525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>
              <a:rot lat="0" lon="10800000" rev="0"/>
            </a:camera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" charset="-128"/>
            </a:endParaRPr>
          </a:p>
        </p:txBody>
      </p:sp>
      <p:grpSp>
        <p:nvGrpSpPr>
          <p:cNvPr id="72" name="Group 80"/>
          <p:cNvGrpSpPr/>
          <p:nvPr/>
        </p:nvGrpSpPr>
        <p:grpSpPr>
          <a:xfrm>
            <a:off x="7380312" y="3356992"/>
            <a:ext cx="936104" cy="144016"/>
            <a:chOff x="7380312" y="3356992"/>
            <a:chExt cx="936104" cy="144016"/>
          </a:xfrm>
        </p:grpSpPr>
        <p:sp>
          <p:nvSpPr>
            <p:cNvPr id="73" name="Striped Right Arrow 72"/>
            <p:cNvSpPr/>
            <p:nvPr/>
          </p:nvSpPr>
          <p:spPr bwMode="auto">
            <a:xfrm>
              <a:off x="7380312" y="3356992"/>
              <a:ext cx="216024" cy="144016"/>
            </a:xfrm>
            <a:prstGeom prst="stripedRightArrow">
              <a:avLst/>
            </a:prstGeom>
            <a:solidFill>
              <a:schemeClr val="accent2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5400000"/>
              </a:camera>
              <a:lightRig rig="threePt" dir="t"/>
            </a:scene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  <p:sp>
          <p:nvSpPr>
            <p:cNvPr id="74" name="Striped Right Arrow 73"/>
            <p:cNvSpPr/>
            <p:nvPr/>
          </p:nvSpPr>
          <p:spPr bwMode="auto">
            <a:xfrm>
              <a:off x="8100392" y="3356992"/>
              <a:ext cx="216024" cy="144016"/>
            </a:xfrm>
            <a:prstGeom prst="stripedRightArrow">
              <a:avLst/>
            </a:prstGeom>
            <a:solidFill>
              <a:schemeClr val="accent2">
                <a:lumMod val="75000"/>
              </a:scheme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5400000"/>
              </a:camera>
              <a:lightRig rig="threePt" dir="t"/>
            </a:scene3d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1" charset="-128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LACSEG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539552" y="1844824"/>
          <a:ext cx="7992888" cy="446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81255"/>
                <a:gridCol w="2811633"/>
              </a:tblGrid>
              <a:tr h="6113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b="1" dirty="0">
                          <a:latin typeface="Arial"/>
                          <a:ea typeface="Times New Roman"/>
                          <a:cs typeface="Times New Roman"/>
                        </a:rPr>
                        <a:t>Section </a:t>
                      </a:r>
                      <a:r>
                        <a:rPr lang="en-GB" sz="2400" b="1" dirty="0" smtClean="0">
                          <a:latin typeface="Arial"/>
                          <a:ea typeface="Times New Roman"/>
                          <a:cs typeface="Times New Roman"/>
                        </a:rPr>
                        <a:t>251</a:t>
                      </a:r>
                      <a:endParaRPr lang="en-GB" sz="2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400" b="1" dirty="0">
                          <a:latin typeface="Arial"/>
                          <a:ea typeface="Times New Roman"/>
                          <a:cs typeface="Times New Roman"/>
                        </a:rPr>
                        <a:t>Relevant</a:t>
                      </a:r>
                      <a:endParaRPr lang="en-GB" sz="2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9626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Arial"/>
                          <a:ea typeface="Times New Roman"/>
                          <a:cs typeface="Times New Roman"/>
                        </a:rPr>
                        <a:t>1.2.1 Provision for pupils with </a:t>
                      </a:r>
                      <a:r>
                        <a:rPr lang="en-GB" sz="2000" dirty="0" smtClean="0">
                          <a:latin typeface="Arial"/>
                          <a:ea typeface="Times New Roman"/>
                          <a:cs typeface="Times New Roman"/>
                        </a:rPr>
                        <a:t>SEN (individually assigned resources)</a:t>
                      </a:r>
                      <a:endParaRPr lang="en-GB" sz="20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Arial"/>
                          <a:ea typeface="Times New Roman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/>
                </a:tc>
              </a:tr>
              <a:tr h="6113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 smtClean="0">
                          <a:latin typeface="Arial"/>
                          <a:ea typeface="Times New Roman"/>
                          <a:cs typeface="Times New Roman"/>
                        </a:rPr>
                        <a:t>1.2.2 </a:t>
                      </a:r>
                      <a:r>
                        <a:rPr lang="en-GB" sz="2000" dirty="0">
                          <a:latin typeface="Arial"/>
                          <a:ea typeface="Times New Roman"/>
                          <a:cs typeface="Times New Roman"/>
                        </a:rPr>
                        <a:t>SEN other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Arial"/>
                          <a:ea typeface="Times New Roman"/>
                          <a:cs typeface="Times New Roman"/>
                        </a:rPr>
                        <a:t>Yes</a:t>
                      </a:r>
                    </a:p>
                  </a:txBody>
                  <a:tcPr marL="68580" marR="68580" marT="0" marB="0"/>
                </a:tc>
              </a:tr>
              <a:tr h="6113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Arial"/>
                          <a:ea typeface="Times New Roman"/>
                          <a:cs typeface="Times New Roman"/>
                        </a:rPr>
                        <a:t>1.2.3 Support inclusion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Arial"/>
                          <a:ea typeface="Times New Roman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/>
                </a:tc>
              </a:tr>
              <a:tr h="6113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Arial"/>
                          <a:ea typeface="Times New Roman"/>
                          <a:cs typeface="Times New Roman"/>
                        </a:rPr>
                        <a:t>1.3.2 PRU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Arial"/>
                          <a:ea typeface="Times New Roman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/>
                </a:tc>
              </a:tr>
              <a:tr h="6113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Arial"/>
                          <a:ea typeface="Times New Roman"/>
                          <a:cs typeface="Times New Roman"/>
                        </a:rPr>
                        <a:t>1.3.3 Education out of school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Arial"/>
                          <a:ea typeface="Times New Roman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/>
                </a:tc>
              </a:tr>
              <a:tr h="6113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>
                          <a:latin typeface="Arial"/>
                          <a:ea typeface="Times New Roman"/>
                          <a:cs typeface="Times New Roman"/>
                        </a:rPr>
                        <a:t>1.3.5 Under 5s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dirty="0">
                          <a:latin typeface="Arial"/>
                          <a:ea typeface="Times New Roman"/>
                          <a:cs typeface="Times New Roman"/>
                        </a:rPr>
                        <a:t>No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6334696" cy="1143000"/>
          </a:xfrm>
        </p:spPr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323527" y="1844825"/>
          <a:ext cx="8424944" cy="44644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156"/>
                <a:gridCol w="1116125"/>
                <a:gridCol w="1440160"/>
                <a:gridCol w="1800200"/>
                <a:gridCol w="1296144"/>
                <a:gridCol w="1368159"/>
              </a:tblGrid>
              <a:tr h="766925"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EY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Primary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Secondary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Special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Post 16</a:t>
                      </a:r>
                      <a:endParaRPr lang="en-GB" sz="2400" dirty="0"/>
                    </a:p>
                  </a:txBody>
                  <a:tcPr/>
                </a:tc>
              </a:tr>
              <a:tr h="739514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1.2.1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</a:tr>
              <a:tr h="739514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1.2.2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          </a:t>
                      </a:r>
                      <a:endParaRPr lang="en-GB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  </a:t>
                      </a:r>
                      <a:r>
                        <a:rPr lang="en-GB" sz="2000" baseline="0" dirty="0" smtClean="0">
                          <a:solidFill>
                            <a:srgbClr val="FF0000"/>
                          </a:solidFill>
                        </a:rPr>
                        <a:t>                  </a:t>
                      </a:r>
                      <a:r>
                        <a:rPr lang="en-GB" sz="2000" dirty="0" smtClean="0">
                          <a:solidFill>
                            <a:srgbClr val="FF0000"/>
                          </a:solidFill>
                        </a:rPr>
                        <a:t>             </a:t>
                      </a:r>
                      <a:endParaRPr lang="en-GB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</a:tr>
              <a:tr h="739514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1.2.3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</a:tr>
              <a:tr h="739514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1.3.2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</a:tr>
              <a:tr h="739514"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1.3.5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New structure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 smtClean="0"/>
              <a:t>National Funding Formula</a:t>
            </a:r>
          </a:p>
          <a:p>
            <a:r>
              <a:rPr lang="en-GB" sz="3600" dirty="0" smtClean="0"/>
              <a:t>Low cost SEN (Core offer)</a:t>
            </a:r>
          </a:p>
          <a:p>
            <a:r>
              <a:rPr lang="en-GB" sz="3600" dirty="0" smtClean="0"/>
              <a:t>High cost SEN (LA commissioning)</a:t>
            </a:r>
          </a:p>
          <a:p>
            <a:r>
              <a:rPr lang="en-GB" sz="3600" dirty="0" smtClean="0"/>
              <a:t>Integration of post 16 funding </a:t>
            </a:r>
          </a:p>
          <a:p>
            <a:r>
              <a:rPr lang="en-GB" sz="3600" dirty="0" smtClean="0"/>
              <a:t>Personalised budgets</a:t>
            </a:r>
          </a:p>
          <a:p>
            <a:r>
              <a:rPr lang="en-GB" sz="3600" dirty="0" smtClean="0"/>
              <a:t>New providers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National Funding Formula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en-GB" sz="4000" dirty="0" smtClean="0"/>
              <a:t>The inherent vice of capitalism is the unequal sharing of blessings; the inherent virtue of socialism is the equal sharing of miseries.</a:t>
            </a:r>
            <a:br>
              <a:rPr lang="en-GB" sz="4000" dirty="0" smtClean="0"/>
            </a:br>
            <a:r>
              <a:rPr lang="en-GB" sz="4000" u="sng" dirty="0" smtClean="0">
                <a:hlinkClick r:id="rId2"/>
              </a:rPr>
              <a:t>Winston Churchill</a:t>
            </a:r>
            <a:endParaRPr lang="en-GB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Issues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/>
              <a:t>Low cost / high cost thresholds</a:t>
            </a:r>
          </a:p>
          <a:p>
            <a:r>
              <a:rPr lang="en-GB" sz="4000" dirty="0" smtClean="0"/>
              <a:t>How to distribute</a:t>
            </a:r>
          </a:p>
          <a:p>
            <a:r>
              <a:rPr lang="en-GB" sz="4000" dirty="0" smtClean="0"/>
              <a:t>Local discretion v national consistency</a:t>
            </a:r>
          </a:p>
          <a:p>
            <a:r>
              <a:rPr lang="en-GB" sz="4000" dirty="0" smtClean="0"/>
              <a:t>Incentive to over identify</a:t>
            </a:r>
          </a:p>
          <a:p>
            <a:r>
              <a:rPr lang="en-GB" sz="4000" dirty="0" smtClean="0"/>
              <a:t>Resource banding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More Issues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 smtClean="0"/>
              <a:t>Personalised budget</a:t>
            </a:r>
          </a:p>
          <a:p>
            <a:r>
              <a:rPr lang="en-GB" sz="4000" dirty="0" smtClean="0"/>
              <a:t>Funding of support services</a:t>
            </a:r>
          </a:p>
          <a:p>
            <a:r>
              <a:rPr lang="en-GB" sz="4000" dirty="0" smtClean="0"/>
              <a:t>Regional collaboration</a:t>
            </a:r>
          </a:p>
          <a:p>
            <a:r>
              <a:rPr lang="en-GB" sz="4000" dirty="0" smtClean="0"/>
              <a:t>Special school academies and free schools / new providers</a:t>
            </a:r>
          </a:p>
          <a:p>
            <a:endParaRPr lang="en-GB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Yet more issues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400" dirty="0" smtClean="0"/>
              <a:t>Winners, losers and turbulence</a:t>
            </a:r>
          </a:p>
          <a:p>
            <a:r>
              <a:rPr lang="en-GB" sz="4400" dirty="0" smtClean="0"/>
              <a:t>Competition – social enterprises</a:t>
            </a:r>
            <a:endParaRPr lang="en-GB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Managing Risk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Cost control</a:t>
            </a:r>
          </a:p>
          <a:p>
            <a:r>
              <a:rPr lang="en-GB" b="1" dirty="0" smtClean="0"/>
              <a:t>Careful section 251 preparation</a:t>
            </a:r>
          </a:p>
          <a:p>
            <a:r>
              <a:rPr lang="en-GB" b="1" dirty="0" smtClean="0"/>
              <a:t>Marketing: Benefits and outcomes</a:t>
            </a:r>
          </a:p>
          <a:p>
            <a:r>
              <a:rPr lang="en-GB" b="1" dirty="0" smtClean="0"/>
              <a:t>Statutory necessity</a:t>
            </a:r>
          </a:p>
          <a:p>
            <a:r>
              <a:rPr lang="en-GB" b="1" dirty="0" smtClean="0"/>
              <a:t>Quality standards (accreditation)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6262688" cy="432048"/>
          </a:xfrm>
        </p:spPr>
        <p:txBody>
          <a:bodyPr/>
          <a:lstStyle/>
          <a:p>
            <a:r>
              <a:rPr lang="en-GB" dirty="0" smtClean="0"/>
              <a:t>         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556792"/>
            <a:ext cx="7772400" cy="4752528"/>
          </a:xfrm>
        </p:spPr>
        <p:txBody>
          <a:bodyPr/>
          <a:lstStyle/>
          <a:p>
            <a:r>
              <a:rPr lang="en-GB" sz="3000" i="1" dirty="0" smtClean="0"/>
              <a:t>Uncertainty and mystery are energies of life. Don’t let them scare you unduly, for they keep boredom at bay and spark creativity </a:t>
            </a:r>
            <a:r>
              <a:rPr lang="en-GB" sz="2400" i="1" dirty="0" smtClean="0"/>
              <a:t>(R I </a:t>
            </a:r>
            <a:r>
              <a:rPr lang="en-GB" sz="2400" i="1" dirty="0" err="1" smtClean="0"/>
              <a:t>Fitzhenry</a:t>
            </a:r>
            <a:r>
              <a:rPr lang="en-GB" sz="2400" i="1" dirty="0" smtClean="0"/>
              <a:t>)</a:t>
            </a:r>
          </a:p>
          <a:p>
            <a:r>
              <a:rPr lang="en-GB" sz="3000" i="1" dirty="0" smtClean="0"/>
              <a:t>Risks varies inversely with knowledge. Risks comes from not knowing what you are doing </a:t>
            </a:r>
            <a:r>
              <a:rPr lang="en-GB" sz="2400" i="1" dirty="0" smtClean="0"/>
              <a:t>(W Buffet)</a:t>
            </a:r>
          </a:p>
          <a:p>
            <a:r>
              <a:rPr lang="en-GB" sz="3000" i="1" dirty="0" smtClean="0"/>
              <a:t>I don’t think about risk much. I just do what I want to do. If you </a:t>
            </a:r>
            <a:r>
              <a:rPr lang="en-GB" sz="3000" i="1" dirty="0" err="1" smtClean="0"/>
              <a:t>gotta</a:t>
            </a:r>
            <a:r>
              <a:rPr lang="en-GB" sz="3000" i="1" dirty="0" smtClean="0"/>
              <a:t> go you </a:t>
            </a:r>
            <a:r>
              <a:rPr lang="en-GB" sz="3000" i="1" dirty="0" err="1" smtClean="0"/>
              <a:t>gotta</a:t>
            </a:r>
            <a:r>
              <a:rPr lang="en-GB" sz="3000" i="1" dirty="0" smtClean="0"/>
              <a:t> go (</a:t>
            </a:r>
            <a:r>
              <a:rPr lang="en-GB" sz="2400" i="1" dirty="0" smtClean="0"/>
              <a:t>L Carter)</a:t>
            </a:r>
            <a:endParaRPr lang="en-GB" sz="3000" i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owerpoint template general logo">
  <a:themeElements>
    <a:clrScheme name="Standard slid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19EC2"/>
      </a:accent1>
      <a:accent2>
        <a:srgbClr val="F5A65C"/>
      </a:accent2>
      <a:accent3>
        <a:srgbClr val="FFFFFF"/>
      </a:accent3>
      <a:accent4>
        <a:srgbClr val="000000"/>
      </a:accent4>
      <a:accent5>
        <a:srgbClr val="CDCCDD"/>
      </a:accent5>
      <a:accent6>
        <a:srgbClr val="DE9653"/>
      </a:accent6>
      <a:hlink>
        <a:srgbClr val="D26157"/>
      </a:hlink>
      <a:folHlink>
        <a:srgbClr val="96BCD2"/>
      </a:folHlink>
    </a:clrScheme>
    <a:fontScheme name="Standard slid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Standard sli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19EC2"/>
        </a:accent1>
        <a:accent2>
          <a:srgbClr val="F5A65C"/>
        </a:accent2>
        <a:accent3>
          <a:srgbClr val="FFFFFF"/>
        </a:accent3>
        <a:accent4>
          <a:srgbClr val="000000"/>
        </a:accent4>
        <a:accent5>
          <a:srgbClr val="CDCCDD"/>
        </a:accent5>
        <a:accent6>
          <a:srgbClr val="DE9653"/>
        </a:accent6>
        <a:hlink>
          <a:srgbClr val="D26157"/>
        </a:hlink>
        <a:folHlink>
          <a:srgbClr val="96BCD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st slide">
  <a:themeElements>
    <a:clrScheme name="Last slid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19EC2"/>
      </a:accent1>
      <a:accent2>
        <a:srgbClr val="F5A65C"/>
      </a:accent2>
      <a:accent3>
        <a:srgbClr val="FFFFFF"/>
      </a:accent3>
      <a:accent4>
        <a:srgbClr val="000000"/>
      </a:accent4>
      <a:accent5>
        <a:srgbClr val="CDCCDD"/>
      </a:accent5>
      <a:accent6>
        <a:srgbClr val="DE9653"/>
      </a:accent6>
      <a:hlink>
        <a:srgbClr val="D26157"/>
      </a:hlink>
      <a:folHlink>
        <a:srgbClr val="96BCD2"/>
      </a:folHlink>
    </a:clrScheme>
    <a:fontScheme name="Last slide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Last sli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19EC2"/>
        </a:accent1>
        <a:accent2>
          <a:srgbClr val="F5A65C"/>
        </a:accent2>
        <a:accent3>
          <a:srgbClr val="FFFFFF"/>
        </a:accent3>
        <a:accent4>
          <a:srgbClr val="000000"/>
        </a:accent4>
        <a:accent5>
          <a:srgbClr val="CDCCDD"/>
        </a:accent5>
        <a:accent6>
          <a:srgbClr val="DE9653"/>
        </a:accent6>
        <a:hlink>
          <a:srgbClr val="D26157"/>
        </a:hlink>
        <a:folHlink>
          <a:srgbClr val="96BCD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8F8F8"/>
    </a:lt1>
    <a:dk2>
      <a:srgbClr val="000000"/>
    </a:dk2>
    <a:lt2>
      <a:srgbClr val="808080"/>
    </a:lt2>
    <a:accent1>
      <a:srgbClr val="7373A9"/>
    </a:accent1>
    <a:accent2>
      <a:srgbClr val="56A2BA"/>
    </a:accent2>
    <a:accent3>
      <a:srgbClr val="FBFBFB"/>
    </a:accent3>
    <a:accent4>
      <a:srgbClr val="000000"/>
    </a:accent4>
    <a:accent5>
      <a:srgbClr val="BCBCD1"/>
    </a:accent5>
    <a:accent6>
      <a:srgbClr val="4D92A8"/>
    </a:accent6>
    <a:hlink>
      <a:srgbClr val="F68026"/>
    </a:hlink>
    <a:folHlink>
      <a:srgbClr val="B6D5F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 general logo</Template>
  <TotalTime>177</TotalTime>
  <Words>388</Words>
  <Application>Microsoft Office PowerPoint</Application>
  <PresentationFormat>On-screen Show (4:3)</PresentationFormat>
  <Paragraphs>220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Powerpoint template general logo</vt:lpstr>
      <vt:lpstr>Last slide</vt:lpstr>
      <vt:lpstr>Green paper implications for funding of children with sensory impairment</vt:lpstr>
      <vt:lpstr>Dedicated Schools Grant</vt:lpstr>
      <vt:lpstr> </vt:lpstr>
      <vt:lpstr>Slide 4</vt:lpstr>
      <vt:lpstr>LACSEG</vt:lpstr>
      <vt:lpstr> </vt:lpstr>
      <vt:lpstr>New structure</vt:lpstr>
      <vt:lpstr>National Funding Formula</vt:lpstr>
      <vt:lpstr>Issues</vt:lpstr>
      <vt:lpstr>More Issues</vt:lpstr>
      <vt:lpstr>Yet more issues</vt:lpstr>
      <vt:lpstr>Managing Risk</vt:lpstr>
      <vt:lpstr>        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Papers, White  Papers, etc.</dc:title>
  <dc:creator> </dc:creator>
  <cp:lastModifiedBy> </cp:lastModifiedBy>
  <cp:revision>25</cp:revision>
  <dcterms:created xsi:type="dcterms:W3CDTF">2011-03-03T13:17:44Z</dcterms:created>
  <dcterms:modified xsi:type="dcterms:W3CDTF">2011-06-16T12:51:24Z</dcterms:modified>
</cp:coreProperties>
</file>