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31"/>
  </p:notesMasterIdLst>
  <p:sldIdLst>
    <p:sldId id="256" r:id="rId2"/>
    <p:sldId id="263" r:id="rId3"/>
    <p:sldId id="323" r:id="rId4"/>
    <p:sldId id="284" r:id="rId5"/>
    <p:sldId id="285" r:id="rId6"/>
    <p:sldId id="325" r:id="rId7"/>
    <p:sldId id="321" r:id="rId8"/>
    <p:sldId id="301" r:id="rId9"/>
    <p:sldId id="328" r:id="rId10"/>
    <p:sldId id="304" r:id="rId11"/>
    <p:sldId id="293" r:id="rId12"/>
    <p:sldId id="281" r:id="rId13"/>
    <p:sldId id="286" r:id="rId14"/>
    <p:sldId id="326" r:id="rId15"/>
    <p:sldId id="269" r:id="rId16"/>
    <p:sldId id="270" r:id="rId17"/>
    <p:sldId id="275" r:id="rId18"/>
    <p:sldId id="310" r:id="rId19"/>
    <p:sldId id="331" r:id="rId20"/>
    <p:sldId id="305" r:id="rId21"/>
    <p:sldId id="324" r:id="rId22"/>
    <p:sldId id="309" r:id="rId23"/>
    <p:sldId id="308" r:id="rId24"/>
    <p:sldId id="307" r:id="rId25"/>
    <p:sldId id="311" r:id="rId26"/>
    <p:sldId id="330" r:id="rId27"/>
    <p:sldId id="327" r:id="rId28"/>
    <p:sldId id="332" r:id="rId29"/>
    <p:sldId id="333" r:id="rId3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8444" autoAdjust="0"/>
    <p:restoredTop sz="86391" autoAdjust="0"/>
  </p:normalViewPr>
  <p:slideViewPr>
    <p:cSldViewPr>
      <p:cViewPr>
        <p:scale>
          <a:sx n="100" d="100"/>
          <a:sy n="100" d="100"/>
        </p:scale>
        <p:origin x="-72" y="-48"/>
      </p:cViewPr>
      <p:guideLst>
        <p:guide orient="horz" pos="2160"/>
        <p:guide pos="2880"/>
      </p:guideLst>
    </p:cSldViewPr>
  </p:slideViewPr>
  <p:outlineViewPr>
    <p:cViewPr>
      <p:scale>
        <a:sx n="33" d="100"/>
        <a:sy n="33" d="100"/>
      </p:scale>
      <p:origin x="0" y="7776"/>
    </p:cViewPr>
  </p:outlineViewPr>
  <p:notesTextViewPr>
    <p:cViewPr>
      <p:scale>
        <a:sx n="100" d="100"/>
        <a:sy n="100" d="100"/>
      </p:scale>
      <p:origin x="0" y="0"/>
    </p:cViewPr>
  </p:notesTextViewPr>
  <p:sorterViewPr>
    <p:cViewPr>
      <p:scale>
        <a:sx n="53" d="100"/>
        <a:sy n="53"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dirty="0">
                <a:latin typeface="+mn-lt"/>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F124211C-E7EF-4731-B759-A742A440321F}" type="datetimeFigureOut">
              <a:rPr lang="en-US"/>
              <a:pPr>
                <a:defRPr/>
              </a:pPr>
              <a:t>6/20/2010</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dirty="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C9A44E0B-C385-4E2C-A497-1F29B63A46A3}" type="slidenum">
              <a:rPr lang="en-GB"/>
              <a:pPr>
                <a:defRPr/>
              </a:pPr>
              <a:t>‹#›</a:t>
            </a:fld>
            <a:endParaRPr lang="en-GB"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p:cNvSpPr>
          <p:nvPr>
            <p:ph type="sldImg"/>
          </p:nvPr>
        </p:nvSpPr>
        <p:spPr bwMode="auto">
          <a:noFill/>
          <a:ln>
            <a:solidFill>
              <a:srgbClr val="000000"/>
            </a:solidFill>
            <a:miter lim="800000"/>
            <a:headEnd/>
            <a:tailEnd/>
          </a:ln>
        </p:spPr>
      </p:sp>
      <p:sp>
        <p:nvSpPr>
          <p:cNvPr id="2048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2048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C67D51B-3C2C-48EA-9223-060D7DC54C26}" type="slidenum">
              <a:rPr lang="en-US"/>
              <a:pPr fontAlgn="base">
                <a:spcBef>
                  <a:spcPct val="0"/>
                </a:spcBef>
                <a:spcAft>
                  <a:spcPct val="0"/>
                </a:spcAft>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p:cNvSpPr>
          <p:nvPr>
            <p:ph type="sldImg"/>
          </p:nvPr>
        </p:nvSpPr>
        <p:spPr bwMode="auto">
          <a:noFill/>
          <a:ln>
            <a:solidFill>
              <a:srgbClr val="000000"/>
            </a:solidFill>
            <a:miter lim="800000"/>
            <a:headEnd/>
            <a:tailEnd/>
          </a:ln>
        </p:spPr>
      </p:sp>
      <p:sp>
        <p:nvSpPr>
          <p:cNvPr id="2253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Because there is sometimes not the expertise to carry out appropriate assessments of individual needs BB93 allows for consideration of alternative standards and in section 6 it presents standards identified by professional bodies:</a:t>
            </a:r>
          </a:p>
        </p:txBody>
      </p:sp>
      <p:sp>
        <p:nvSpPr>
          <p:cNvPr id="2253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B66B061-C09D-4770-B96F-25A175F6CC48}" type="slidenum">
              <a:rPr lang="en-US"/>
              <a:pPr fontAlgn="base">
                <a:spcBef>
                  <a:spcPct val="0"/>
                </a:spcBef>
                <a:spcAft>
                  <a:spcPct val="0"/>
                </a:spcAft>
              </a:pPr>
              <a:t>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p:cNvSpPr>
          <p:nvPr>
            <p:ph type="sldImg"/>
          </p:nvPr>
        </p:nvSpPr>
        <p:spPr bwMode="auto">
          <a:noFill/>
          <a:ln>
            <a:solidFill>
              <a:srgbClr val="000000"/>
            </a:solidFill>
            <a:miter lim="800000"/>
            <a:headEnd/>
            <a:tailEnd/>
          </a:ln>
        </p:spPr>
      </p:sp>
      <p:sp>
        <p:nvSpPr>
          <p:cNvPr id="2457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Vertical axis:  threshold in noise  signal to noise level required for a person being tested achieves 50% score.    2 issues apparent from this recent study:  The greater the rt the greater the signal to noise level needs to be in order to achieve 50% level…..with anaechoic providing the least challenging environment – tolerate most competing noise.</a:t>
            </a:r>
          </a:p>
        </p:txBody>
      </p:sp>
      <p:sp>
        <p:nvSpPr>
          <p:cNvPr id="2457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AC7167B-DBF0-4A87-BFEB-E5CE2ABC25D1}" type="slidenum">
              <a:rPr lang="en-GB"/>
              <a:pPr fontAlgn="base">
                <a:spcBef>
                  <a:spcPct val="0"/>
                </a:spcBef>
                <a:spcAft>
                  <a:spcPct val="0"/>
                </a:spcAft>
              </a:pPr>
              <a:t>6</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p:cNvSpPr>
            <a:spLocks noGrp="1" noRot="1" noChangeAspect="1"/>
          </p:cNvSpPr>
          <p:nvPr>
            <p:ph type="sldImg"/>
          </p:nvPr>
        </p:nvSpPr>
        <p:spPr bwMode="auto">
          <a:noFill/>
          <a:ln>
            <a:solidFill>
              <a:srgbClr val="000000"/>
            </a:solidFill>
            <a:miter lim="800000"/>
            <a:headEnd/>
            <a:tailEnd/>
          </a:ln>
        </p:spPr>
      </p:sp>
      <p:sp>
        <p:nvSpPr>
          <p:cNvPr id="2662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Again … ‘normally hearing’  but this time if signal to noise ratio is kept the same rt reduces the mean discrimination score….and there is clearly an age effect too.</a:t>
            </a:r>
          </a:p>
        </p:txBody>
      </p:sp>
      <p:sp>
        <p:nvSpPr>
          <p:cNvPr id="2662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864B98A-DD90-41C6-8C4E-D27DA753FC39}" type="slidenum">
              <a:rPr lang="en-GB"/>
              <a:pPr fontAlgn="base">
                <a:spcBef>
                  <a:spcPct val="0"/>
                </a:spcBef>
                <a:spcAft>
                  <a:spcPct val="0"/>
                </a:spcAft>
              </a:pPr>
              <a:t>7</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p:cNvSpPr>
          <p:nvPr>
            <p:ph type="sldImg"/>
          </p:nvPr>
        </p:nvSpPr>
        <p:spPr bwMode="auto">
          <a:noFill/>
          <a:ln>
            <a:solidFill>
              <a:srgbClr val="000000"/>
            </a:solidFill>
            <a:miter lim="800000"/>
            <a:headEnd/>
            <a:tailEnd/>
          </a:ln>
        </p:spPr>
      </p:sp>
      <p:sp>
        <p:nvSpPr>
          <p:cNvPr id="2867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A large number of speech recognition tests (sentence tests)…  lends some support for the American standard of 15dB for school children.</a:t>
            </a:r>
          </a:p>
        </p:txBody>
      </p:sp>
      <p:sp>
        <p:nvSpPr>
          <p:cNvPr id="2867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2FEA6DA-055C-4AC1-AB12-3924CC9C70DA}" type="slidenum">
              <a:rPr lang="en-US"/>
              <a:pPr fontAlgn="base">
                <a:spcBef>
                  <a:spcPct val="0"/>
                </a:spcBef>
                <a:spcAft>
                  <a:spcPct val="0"/>
                </a:spcAft>
              </a:pPr>
              <a:t>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p:cNvSpPr>
          <p:nvPr>
            <p:ph type="sldImg"/>
          </p:nvPr>
        </p:nvSpPr>
        <p:spPr bwMode="auto">
          <a:noFill/>
          <a:ln>
            <a:solidFill>
              <a:srgbClr val="000000"/>
            </a:solidFill>
            <a:miter lim="800000"/>
            <a:headEnd/>
            <a:tailEnd/>
          </a:ln>
        </p:spPr>
      </p:sp>
      <p:sp>
        <p:nvSpPr>
          <p:cNvPr id="3072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Important to look at the individual data rather than the regression lines….marked by considerable variability…important to know individual performance….</a:t>
            </a:r>
          </a:p>
        </p:txBody>
      </p:sp>
      <p:sp>
        <p:nvSpPr>
          <p:cNvPr id="3072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D958BB2-79D6-47BB-9D53-C255575994C2}" type="slidenum">
              <a:rPr lang="en-US"/>
              <a:pPr fontAlgn="base">
                <a:spcBef>
                  <a:spcPct val="0"/>
                </a:spcBef>
                <a:spcAft>
                  <a:spcPct val="0"/>
                </a:spcAft>
              </a:pPr>
              <a:t>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p:cNvSpPr>
          <p:nvPr>
            <p:ph type="sldImg"/>
          </p:nvPr>
        </p:nvSpPr>
        <p:spPr bwMode="auto">
          <a:noFill/>
          <a:ln>
            <a:solidFill>
              <a:srgbClr val="000000"/>
            </a:solidFill>
            <a:miter lim="800000"/>
            <a:headEnd/>
            <a:tailEnd/>
          </a:ln>
        </p:spPr>
      </p:sp>
      <p:sp>
        <p:nvSpPr>
          <p:cNvPr id="3277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Details of this test can be found on the advanced bionics website.   Not yet released but is a test designed to be used in clinics or classrooms and takes about 5 minutes to complete.  It is a computerised adaptive test that provides threshold for hearing in noise both with and without vision.  It provides a clear goal which can then be related directly to the environment.  It can be used to explore potential of FM as well as some of the more interesting potential in hearing aid design we expect to have this incorporated in to regular clinical audiology which should then provide educational services with valuable information about a child's needs – not available from an audiogram.</a:t>
            </a:r>
          </a:p>
        </p:txBody>
      </p:sp>
      <p:sp>
        <p:nvSpPr>
          <p:cNvPr id="3277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FDC878B-2B34-4354-B33C-616FCA3DA064}" type="slidenum">
              <a:rPr lang="en-GB"/>
              <a:pPr fontAlgn="base">
                <a:spcBef>
                  <a:spcPct val="0"/>
                </a:spcBef>
                <a:spcAft>
                  <a:spcPct val="0"/>
                </a:spcAft>
              </a:pPr>
              <a:t>10</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p:cNvSpPr>
          <p:nvPr>
            <p:ph type="sldImg"/>
          </p:nvPr>
        </p:nvSpPr>
        <p:spPr bwMode="auto">
          <a:noFill/>
          <a:ln>
            <a:solidFill>
              <a:srgbClr val="000000"/>
            </a:solidFill>
            <a:miter lim="800000"/>
            <a:headEnd/>
            <a:tailEnd/>
          </a:ln>
        </p:spPr>
      </p:sp>
      <p:sp>
        <p:nvSpPr>
          <p:cNvPr id="3481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2 things to notice here: first that as the classroom becomes louder – noisier – so the personal fm system becomes less effective offering less signal to noise advantage. </a:t>
            </a:r>
          </a:p>
          <a:p>
            <a:pPr>
              <a:spcBef>
                <a:spcPct val="0"/>
              </a:spcBef>
            </a:pPr>
            <a:r>
              <a:rPr lang="en-GB" smtClean="0"/>
              <a:t>The second thing is that when there are multiple simultaneous talkers of similar loudness it is very difficult to tell them apart without access to that fine spectral information that identifies one speaker from another.  What you end up with is a ‘noise soup’</a:t>
            </a:r>
          </a:p>
        </p:txBody>
      </p:sp>
      <p:sp>
        <p:nvSpPr>
          <p:cNvPr id="3481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3FB7B44-048B-45CC-982D-19C954C4A815}" type="slidenum">
              <a:rPr lang="en-US"/>
              <a:pPr fontAlgn="base">
                <a:spcBef>
                  <a:spcPct val="0"/>
                </a:spcBef>
                <a:spcAft>
                  <a:spcPct val="0"/>
                </a:spcAft>
              </a:pPr>
              <a:t>11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p:cNvSpPr>
          <p:nvPr>
            <p:ph type="sldImg"/>
          </p:nvPr>
        </p:nvSpPr>
        <p:spPr bwMode="auto">
          <a:noFill/>
          <a:ln>
            <a:solidFill>
              <a:srgbClr val="000000"/>
            </a:solidFill>
            <a:miter lim="800000"/>
            <a:headEnd/>
            <a:tailEnd/>
          </a:ln>
        </p:spPr>
      </p:sp>
      <p:sp>
        <p:nvSpPr>
          <p:cNvPr id="3686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Those who have access to B&amp;K products will be able to collect this data with relative ease.  It is a histogram of sound levels in 1 second bins.  In the example taken from Bradley we can see two peaks, the one on the right , the louder one if you like, represents the voice of the lecturer and the other peak is that of the air-conditioning.</a:t>
            </a:r>
          </a:p>
        </p:txBody>
      </p:sp>
      <p:sp>
        <p:nvSpPr>
          <p:cNvPr id="3686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B1E45CD-F288-4142-A29F-7E85F031B11F}" type="slidenum">
              <a:rPr lang="en-GB"/>
              <a:pPr fontAlgn="base">
                <a:spcBef>
                  <a:spcPct val="0"/>
                </a:spcBef>
                <a:spcAft>
                  <a:spcPct val="0"/>
                </a:spcAft>
              </a:pPr>
              <a:t>12</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p:cNvSpPr>
          <p:nvPr>
            <p:ph type="sldImg"/>
          </p:nvPr>
        </p:nvSpPr>
        <p:spPr bwMode="auto">
          <a:noFill/>
          <a:ln>
            <a:solidFill>
              <a:srgbClr val="000000"/>
            </a:solidFill>
            <a:miter lim="800000"/>
            <a:headEnd/>
            <a:tailEnd/>
          </a:ln>
        </p:spPr>
      </p:sp>
      <p:sp>
        <p:nvSpPr>
          <p:cNvPr id="4403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440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F606F5E-7DD2-4B8F-A937-F5B4AD102D64}" type="slidenum">
              <a:rPr lang="en-US"/>
              <a:pPr fontAlgn="base">
                <a:spcBef>
                  <a:spcPct val="0"/>
                </a:spcBef>
                <a:spcAft>
                  <a:spcPct val="0"/>
                </a:spcAft>
              </a:pPr>
              <a:t>18</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p:cNvSpPr>
          <p:nvPr>
            <p:ph type="sldImg"/>
          </p:nvPr>
        </p:nvSpPr>
        <p:spPr bwMode="auto">
          <a:noFill/>
          <a:ln>
            <a:solidFill>
              <a:srgbClr val="000000"/>
            </a:solidFill>
            <a:miter lim="800000"/>
            <a:headEnd/>
            <a:tailEnd/>
          </a:ln>
        </p:spPr>
      </p:sp>
      <p:sp>
        <p:nvSpPr>
          <p:cNvPr id="4608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BATOD has low frequency rt control</a:t>
            </a:r>
          </a:p>
        </p:txBody>
      </p:sp>
      <p:sp>
        <p:nvSpPr>
          <p:cNvPr id="4608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10FDCA7-E038-44CA-B322-B8853AABEAC4}" type="slidenum">
              <a:rPr lang="en-US"/>
              <a:pPr fontAlgn="base">
                <a:spcBef>
                  <a:spcPct val="0"/>
                </a:spcBef>
                <a:spcAft>
                  <a:spcPct val="0"/>
                </a:spcAft>
              </a:pPr>
              <a:t>19</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p:cNvSpPr>
          <p:nvPr>
            <p:ph type="sldImg"/>
          </p:nvPr>
        </p:nvSpPr>
        <p:spPr bwMode="auto">
          <a:noFill/>
          <a:ln>
            <a:solidFill>
              <a:srgbClr val="000000"/>
            </a:solidFill>
            <a:miter lim="800000"/>
            <a:headEnd/>
            <a:tailEnd/>
          </a:ln>
        </p:spPr>
      </p:sp>
      <p:sp>
        <p:nvSpPr>
          <p:cNvPr id="4813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4813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514B924-B571-47D3-BB68-A977C6391EF5}" type="slidenum">
              <a:rPr lang="en-GB"/>
              <a:pPr fontAlgn="base">
                <a:spcBef>
                  <a:spcPct val="0"/>
                </a:spcBef>
                <a:spcAft>
                  <a:spcPct val="0"/>
                </a:spcAft>
              </a:pPr>
              <a:t>20</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p:cNvSpPr>
          <p:nvPr>
            <p:ph type="sldImg"/>
          </p:nvPr>
        </p:nvSpPr>
        <p:spPr bwMode="auto">
          <a:noFill/>
          <a:ln>
            <a:solidFill>
              <a:srgbClr val="000000"/>
            </a:solidFill>
            <a:miter lim="800000"/>
            <a:headEnd/>
            <a:tailEnd/>
          </a:ln>
        </p:spPr>
      </p:sp>
      <p:sp>
        <p:nvSpPr>
          <p:cNvPr id="5120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512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9D878EF-D322-4092-9455-ABE41D5584E3}" type="slidenum">
              <a:rPr lang="en-US"/>
              <a:pPr fontAlgn="base">
                <a:spcBef>
                  <a:spcPct val="0"/>
                </a:spcBef>
                <a:spcAft>
                  <a:spcPct val="0"/>
                </a:spcAft>
              </a:pPr>
              <a:t>22</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p:cNvSpPr>
          <p:nvPr>
            <p:ph type="sldImg"/>
          </p:nvPr>
        </p:nvSpPr>
        <p:spPr bwMode="auto">
          <a:noFill/>
          <a:ln>
            <a:solidFill>
              <a:srgbClr val="000000"/>
            </a:solidFill>
            <a:miter lim="800000"/>
            <a:headEnd/>
            <a:tailEnd/>
          </a:ln>
        </p:spPr>
      </p:sp>
      <p:sp>
        <p:nvSpPr>
          <p:cNvPr id="5325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5325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F5C051F-4C50-482D-956D-2C601D95D31A}" type="slidenum">
              <a:rPr lang="en-US"/>
              <a:pPr fontAlgn="base">
                <a:spcBef>
                  <a:spcPct val="0"/>
                </a:spcBef>
                <a:spcAft>
                  <a:spcPct val="0"/>
                </a:spcAft>
              </a:pPr>
              <a:t>23</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p:cNvSpPr>
          <p:nvPr>
            <p:ph type="sldImg"/>
          </p:nvPr>
        </p:nvSpPr>
        <p:spPr bwMode="auto">
          <a:noFill/>
          <a:ln>
            <a:solidFill>
              <a:srgbClr val="000000"/>
            </a:solidFill>
            <a:miter lim="800000"/>
            <a:headEnd/>
            <a:tailEnd/>
          </a:ln>
        </p:spPr>
      </p:sp>
      <p:sp>
        <p:nvSpPr>
          <p:cNvPr id="5734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5734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D36EEDA-6E01-4E70-870F-642E12FF36EC}" type="slidenum">
              <a:rPr lang="en-GB"/>
              <a:pPr fontAlgn="base">
                <a:spcBef>
                  <a:spcPct val="0"/>
                </a:spcBef>
                <a:spcAft>
                  <a:spcPct val="0"/>
                </a:spcAft>
              </a:pPr>
              <a:t>26</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p:cNvSpPr>
          <p:nvPr>
            <p:ph type="sldImg"/>
          </p:nvPr>
        </p:nvSpPr>
        <p:spPr bwMode="auto">
          <a:noFill/>
          <a:ln>
            <a:solidFill>
              <a:srgbClr val="000000"/>
            </a:solidFill>
            <a:miter lim="800000"/>
            <a:headEnd/>
            <a:tailEnd/>
          </a:ln>
        </p:spPr>
      </p:sp>
      <p:sp>
        <p:nvSpPr>
          <p:cNvPr id="5939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5939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80B87D1-CF04-4222-B562-940C420A2205}" type="slidenum">
              <a:rPr lang="en-GB"/>
              <a:pPr fontAlgn="base">
                <a:spcBef>
                  <a:spcPct val="0"/>
                </a:spcBef>
                <a:spcAft>
                  <a:spcPct val="0"/>
                </a:spcAft>
              </a:pPr>
              <a:t>27</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p:cNvSpPr>
          <p:nvPr>
            <p:ph type="sldImg"/>
          </p:nvPr>
        </p:nvSpPr>
        <p:spPr bwMode="auto">
          <a:noFill/>
          <a:ln>
            <a:solidFill>
              <a:srgbClr val="000000"/>
            </a:solidFill>
            <a:miter lim="800000"/>
            <a:headEnd/>
            <a:tailEnd/>
          </a:ln>
        </p:spPr>
      </p:sp>
      <p:sp>
        <p:nvSpPr>
          <p:cNvPr id="6144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614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37BB6D1-940B-48D9-9427-234A3CDBE8F3}" type="slidenum">
              <a:rPr lang="en-GB"/>
              <a:pPr fontAlgn="base">
                <a:spcBef>
                  <a:spcPct val="0"/>
                </a:spcBef>
                <a:spcAft>
                  <a:spcPct val="0"/>
                </a:spcAft>
              </a:pPr>
              <a:t>28</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Slide Image Placeholder 1"/>
          <p:cNvSpPr>
            <a:spLocks noGrp="1" noRot="1" noChangeAspect="1"/>
          </p:cNvSpPr>
          <p:nvPr>
            <p:ph type="sldImg"/>
          </p:nvPr>
        </p:nvSpPr>
        <p:spPr bwMode="auto">
          <a:noFill/>
          <a:ln>
            <a:solidFill>
              <a:srgbClr val="000000"/>
            </a:solidFill>
            <a:miter lim="800000"/>
            <a:headEnd/>
            <a:tailEnd/>
          </a:ln>
        </p:spPr>
      </p:sp>
      <p:sp>
        <p:nvSpPr>
          <p:cNvPr id="6349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6349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79ECB12-FB0D-4F7E-8746-C3953AA902B0}" type="slidenum">
              <a:rPr lang="en-GB"/>
              <a:pPr fontAlgn="base">
                <a:spcBef>
                  <a:spcPct val="0"/>
                </a:spcBef>
                <a:spcAft>
                  <a:spcPct val="0"/>
                </a:spcAft>
              </a:pPr>
              <a:t>29</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4"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5" name="Rectangle 18"/>
          <p:cNvSpPr>
            <a:spLocks noChangeArrowheads="1"/>
          </p:cNvSpPr>
          <p:nvPr/>
        </p:nvSpPr>
        <p:spPr bwMode="white">
          <a:xfrm>
            <a:off x="8991600" y="3175"/>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6"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7"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0" name="Rectangle 11"/>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1" name="Straight Connector 6"/>
          <p:cNvSpPr>
            <a:spLocks noChangeShapeType="1"/>
          </p:cNvSpPr>
          <p:nvPr/>
        </p:nvSpPr>
        <p:spPr bwMode="auto">
          <a:xfrm>
            <a:off x="155575" y="241935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2" name="Rectangle 9"/>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3" name="Oval 12"/>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Oval 13"/>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685800" y="381000"/>
            <a:ext cx="7772400" cy="1752600"/>
          </a:xfrm>
        </p:spPr>
        <p:txBody>
          <a:bodyPr/>
          <a:lstStyle>
            <a:lvl1pPr>
              <a:defRPr sz="4200">
                <a:solidFill>
                  <a:schemeClr val="accent1"/>
                </a:solidFill>
              </a:defRPr>
            </a:lvl1pPr>
          </a:lstStyle>
          <a:p>
            <a:r>
              <a:rPr lang="en-US" smtClean="0"/>
              <a:t>Click to edit Master title style</a:t>
            </a:r>
            <a:endParaRPr lang="en-US"/>
          </a:p>
        </p:txBody>
      </p:sp>
      <p:sp>
        <p:nvSpPr>
          <p:cNvPr id="15" name="Date Placeholder 27"/>
          <p:cNvSpPr>
            <a:spLocks noGrp="1"/>
          </p:cNvSpPr>
          <p:nvPr>
            <p:ph type="dt" sz="half" idx="10"/>
          </p:nvPr>
        </p:nvSpPr>
        <p:spPr/>
        <p:txBody>
          <a:bodyPr/>
          <a:lstStyle>
            <a:lvl1pPr>
              <a:defRPr/>
            </a:lvl1pPr>
          </a:lstStyle>
          <a:p>
            <a:pPr>
              <a:defRPr/>
            </a:pPr>
            <a:fld id="{60AAEB47-C41F-46C0-9A47-7F16D1F7DE74}" type="datetimeFigureOut">
              <a:rPr lang="en-US"/>
              <a:pPr>
                <a:defRPr/>
              </a:pPr>
              <a:t>6/20/2010</a:t>
            </a:fld>
            <a:endParaRPr lang="en-GB" dirty="0"/>
          </a:p>
        </p:txBody>
      </p:sp>
      <p:sp>
        <p:nvSpPr>
          <p:cNvPr id="16" name="Footer Placeholder 16"/>
          <p:cNvSpPr>
            <a:spLocks noGrp="1"/>
          </p:cNvSpPr>
          <p:nvPr>
            <p:ph type="ftr" sz="quarter" idx="11"/>
          </p:nvPr>
        </p:nvSpPr>
        <p:spPr/>
        <p:txBody>
          <a:bodyPr/>
          <a:lstStyle>
            <a:lvl1pPr>
              <a:defRPr/>
            </a:lvl1pPr>
          </a:lstStyle>
          <a:p>
            <a:pPr>
              <a:defRPr/>
            </a:pPr>
            <a:endParaRPr lang="en-GB"/>
          </a:p>
        </p:txBody>
      </p:sp>
      <p:sp>
        <p:nvSpPr>
          <p:cNvPr id="17" name="Slide Number Placeholder 28"/>
          <p:cNvSpPr>
            <a:spLocks noGrp="1"/>
          </p:cNvSpPr>
          <p:nvPr>
            <p:ph type="sldNum" sz="quarter" idx="12"/>
          </p:nvPr>
        </p:nvSpPr>
        <p:spPr>
          <a:xfrm>
            <a:off x="4343400" y="2198688"/>
            <a:ext cx="457200" cy="441325"/>
          </a:xfrm>
        </p:spPr>
        <p:txBody>
          <a:bodyPr/>
          <a:lstStyle>
            <a:lvl1pPr>
              <a:defRPr smtClean="0">
                <a:solidFill>
                  <a:schemeClr val="accent3">
                    <a:shade val="75000"/>
                  </a:schemeClr>
                </a:solidFill>
              </a:defRPr>
            </a:lvl1pPr>
          </a:lstStyle>
          <a:p>
            <a:pPr>
              <a:defRPr/>
            </a:pPr>
            <a:fld id="{A817F051-B3CD-4BD7-8B3C-F5B79174F650}" type="slidenum">
              <a:rPr lang="en-GB"/>
              <a:pPr>
                <a:defRPr/>
              </a:pPr>
              <a:t>‹#›</a:t>
            </a:fld>
            <a:endParaRPr lang="en-GB" dirty="0"/>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lang="en-US" smtClean="0"/>
              <a:t>Click to edit Master title style</a:t>
            </a:r>
            <a:endParaRPr lang="en-US"/>
          </a:p>
        </p:txBody>
      </p:sp>
      <p:sp>
        <p:nvSpPr>
          <p:cNvPr id="8" name="Content Placeholder 7"/>
          <p:cNvSpPr>
            <a:spLocks noGrp="1"/>
          </p:cNvSpPr>
          <p:nvPr>
            <p:ph sz="quarter" idx="1"/>
          </p:nvPr>
        </p:nvSpPr>
        <p:spPr>
          <a:xfrm>
            <a:off x="301752" y="1527048"/>
            <a:ext cx="850392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E364D79-0F0B-4920-BA29-A90A951C53B3}" type="datetimeFigureOut">
              <a:rPr lang="en-US"/>
              <a:pPr>
                <a:defRPr/>
              </a:pPr>
              <a:t>6/20/2010</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4362450" y="1027113"/>
            <a:ext cx="457200" cy="441325"/>
          </a:xfrm>
        </p:spPr>
        <p:txBody>
          <a:bodyPr/>
          <a:lstStyle>
            <a:lvl1pPr>
              <a:defRPr/>
            </a:lvl1pPr>
          </a:lstStyle>
          <a:p>
            <a:pPr>
              <a:defRPr/>
            </a:pPr>
            <a:fld id="{8AE350F8-26F3-4B19-9592-2DD96A2A3863}" type="slidenum">
              <a:rPr lang="en-GB"/>
              <a:pPr>
                <a:defRPr/>
              </a:pPr>
              <a:t>‹#›</a:t>
            </a:fld>
            <a:endParaRPr lang="en-GB" dirty="0"/>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7"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8" name="Rectangle 18"/>
          <p:cNvSpPr>
            <a:spLocks noChangeArrowheads="1"/>
          </p:cNvSpPr>
          <p:nvPr/>
        </p:nvSpPr>
        <p:spPr bwMode="white">
          <a:xfrm>
            <a:off x="152400" y="2286000"/>
            <a:ext cx="8832850" cy="3048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9" name="Rectangle 11"/>
          <p:cNvSpPr>
            <a:spLocks noChangeArrowheads="1"/>
          </p:cNvSpPr>
          <p:nvPr/>
        </p:nvSpPr>
        <p:spPr bwMode="auto">
          <a:xfrm>
            <a:off x="155575" y="142875"/>
            <a:ext cx="8832850" cy="2139950"/>
          </a:xfrm>
          <a:prstGeom prst="rect">
            <a:avLst/>
          </a:prstGeom>
          <a:solidFill>
            <a:schemeClr val="accent1"/>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0" name="Rectangle 12"/>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1" name="Rectangle 13"/>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2" name="Straight Connector 7"/>
          <p:cNvSpPr>
            <a:spLocks noChangeShapeType="1"/>
          </p:cNvSpPr>
          <p:nvPr/>
        </p:nvSpPr>
        <p:spPr bwMode="auto">
          <a:xfrm>
            <a:off x="152400" y="2438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3" name="Oval 9"/>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Oval 10"/>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3" name="Text Placeholder 2"/>
          <p:cNvSpPr>
            <a:spLocks noGrp="1"/>
          </p:cNvSpPr>
          <p:nvPr>
            <p:ph type="body" idx="1"/>
          </p:nvPr>
        </p:nvSpPr>
        <p:spPr>
          <a:xfrm>
            <a:off x="1368426" y="2743200"/>
            <a:ext cx="6480174" cy="1673225"/>
          </a:xfrm>
        </p:spPr>
        <p:txBody>
          <a:bodyPr/>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722313" y="533400"/>
            <a:ext cx="7772400" cy="1524000"/>
          </a:xfrm>
        </p:spPr>
        <p:txBody>
          <a:bodyPr/>
          <a:lstStyle>
            <a:lvl1pPr algn="ctr">
              <a:buNone/>
              <a:defRPr sz="4200" b="0" cap="none" baseline="0">
                <a:solidFill>
                  <a:srgbClr val="FFFFFF"/>
                </a:solidFill>
              </a:defRPr>
            </a:lvl1pPr>
          </a:lstStyle>
          <a:p>
            <a:r>
              <a:rPr lang="en-US" smtClean="0"/>
              <a:t>Click to edit Master title style</a:t>
            </a:r>
            <a:endParaRPr lang="en-US"/>
          </a:p>
        </p:txBody>
      </p:sp>
      <p:sp>
        <p:nvSpPr>
          <p:cNvPr id="15" name="Footer Placeholder 4"/>
          <p:cNvSpPr>
            <a:spLocks noGrp="1"/>
          </p:cNvSpPr>
          <p:nvPr>
            <p:ph type="ftr" sz="quarter" idx="10"/>
          </p:nvPr>
        </p:nvSpPr>
        <p:spPr/>
        <p:txBody>
          <a:bodyPr/>
          <a:lstStyle>
            <a:lvl1pPr>
              <a:defRPr/>
            </a:lvl1pPr>
          </a:lstStyle>
          <a:p>
            <a:pPr>
              <a:defRPr/>
            </a:pPr>
            <a:endParaRPr lang="en-GB"/>
          </a:p>
        </p:txBody>
      </p:sp>
      <p:sp>
        <p:nvSpPr>
          <p:cNvPr id="16" name="Date Placeholder 3"/>
          <p:cNvSpPr>
            <a:spLocks noGrp="1"/>
          </p:cNvSpPr>
          <p:nvPr>
            <p:ph type="dt" sz="half" idx="11"/>
          </p:nvPr>
        </p:nvSpPr>
        <p:spPr/>
        <p:txBody>
          <a:bodyPr/>
          <a:lstStyle>
            <a:lvl1pPr>
              <a:defRPr/>
            </a:lvl1pPr>
          </a:lstStyle>
          <a:p>
            <a:pPr>
              <a:defRPr/>
            </a:pPr>
            <a:fld id="{6FC54915-AD55-42A1-88F8-3709D6730180}" type="datetimeFigureOut">
              <a:rPr lang="en-US"/>
              <a:pPr>
                <a:defRPr/>
              </a:pPr>
              <a:t>6/20/2010</a:t>
            </a:fld>
            <a:endParaRPr lang="en-GB" dirty="0"/>
          </a:p>
        </p:txBody>
      </p:sp>
      <p:sp>
        <p:nvSpPr>
          <p:cNvPr id="17" name="Slide Number Placeholder 5"/>
          <p:cNvSpPr>
            <a:spLocks noGrp="1"/>
          </p:cNvSpPr>
          <p:nvPr>
            <p:ph type="sldNum" sz="quarter" idx="12"/>
          </p:nvPr>
        </p:nvSpPr>
        <p:spPr>
          <a:xfrm>
            <a:off x="4343400" y="2198688"/>
            <a:ext cx="457200" cy="441325"/>
          </a:xfrm>
        </p:spPr>
        <p:txBody>
          <a:bodyPr/>
          <a:lstStyle>
            <a:lvl1pPr>
              <a:defRPr smtClean="0">
                <a:solidFill>
                  <a:schemeClr val="accent3">
                    <a:shade val="75000"/>
                  </a:schemeClr>
                </a:solidFill>
              </a:defRPr>
            </a:lvl1pPr>
          </a:lstStyle>
          <a:p>
            <a:pPr>
              <a:defRPr/>
            </a:pPr>
            <a:fld id="{A087C3F3-FAD4-4C4F-B45B-442AC523E75F}" type="slidenum">
              <a:rPr lang="en-GB"/>
              <a:pPr>
                <a:defRPr/>
              </a:pPr>
              <a:t>‹#›</a:t>
            </a:fld>
            <a:endParaRPr lang="en-GB" dirty="0"/>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5" name="Straight Connector 7"/>
          <p:cNvSpPr>
            <a:spLocks noChangeShapeType="1"/>
          </p:cNvSpPr>
          <p:nvPr/>
        </p:nvSpPr>
        <p:spPr bwMode="auto">
          <a:xfrm flipV="1">
            <a:off x="4562475" y="1576388"/>
            <a:ext cx="9525" cy="4818062"/>
          </a:xfrm>
          <a:prstGeom prst="line">
            <a:avLst/>
          </a:prstGeom>
          <a:noFill/>
          <a:ln w="9525" cap="flat" cmpd="sng" algn="ctr">
            <a:solidFill>
              <a:schemeClr val="tx2"/>
            </a:solidFill>
            <a:prstDash val="sysDash"/>
            <a:round/>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2" name="Title 1"/>
          <p:cNvSpPr>
            <a:spLocks noGrp="1"/>
          </p:cNvSpPr>
          <p:nvPr>
            <p:ph type="title"/>
          </p:nvPr>
        </p:nvSpPr>
        <p:spPr>
          <a:xfrm>
            <a:off x="301752" y="228600"/>
            <a:ext cx="8534400" cy="758952"/>
          </a:xfrm>
        </p:spPr>
        <p:txBody>
          <a:bodyPr/>
          <a:lstStyle/>
          <a:p>
            <a:r>
              <a:rPr lang="en-US" smtClean="0"/>
              <a:t>Click to edit Master title style</a:t>
            </a:r>
            <a:endParaRPr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4"/>
          <p:cNvSpPr>
            <a:spLocks noGrp="1"/>
          </p:cNvSpPr>
          <p:nvPr>
            <p:ph type="dt" sz="half" idx="10"/>
          </p:nvPr>
        </p:nvSpPr>
        <p:spPr>
          <a:xfrm>
            <a:off x="5791200" y="6410325"/>
            <a:ext cx="3044825" cy="365125"/>
          </a:xfrm>
        </p:spPr>
        <p:txBody>
          <a:bodyPr/>
          <a:lstStyle>
            <a:lvl1pPr>
              <a:defRPr/>
            </a:lvl1pPr>
          </a:lstStyle>
          <a:p>
            <a:pPr>
              <a:defRPr/>
            </a:pPr>
            <a:fld id="{AC681A0F-E4A5-450F-992A-6804A6ECF494}" type="datetimeFigureOut">
              <a:rPr lang="en-US"/>
              <a:pPr>
                <a:defRPr/>
              </a:pPr>
              <a:t>6/20/2010</a:t>
            </a:fld>
            <a:endParaRPr lang="en-GB" dirty="0"/>
          </a:p>
        </p:txBody>
      </p:sp>
      <p:sp>
        <p:nvSpPr>
          <p:cNvPr id="7" name="Footer Placeholder 5"/>
          <p:cNvSpPr>
            <a:spLocks noGrp="1"/>
          </p:cNvSpPr>
          <p:nvPr>
            <p:ph type="ftr" sz="quarter" idx="11"/>
          </p:nvPr>
        </p:nvSpPr>
        <p:spPr/>
        <p:txBody>
          <a:bodyPr/>
          <a:lstStyle>
            <a:lvl1pPr>
              <a:defRPr/>
            </a:lvl1pPr>
          </a:lstStyle>
          <a:p>
            <a:pPr>
              <a:defRPr/>
            </a:pPr>
            <a:endParaRPr lang="en-GB"/>
          </a:p>
        </p:txBody>
      </p:sp>
      <p:sp>
        <p:nvSpPr>
          <p:cNvPr id="8" name="Slide Number Placeholder 6"/>
          <p:cNvSpPr>
            <a:spLocks noGrp="1"/>
          </p:cNvSpPr>
          <p:nvPr>
            <p:ph type="sldNum" sz="quarter" idx="12"/>
          </p:nvPr>
        </p:nvSpPr>
        <p:spPr/>
        <p:txBody>
          <a:bodyPr/>
          <a:lstStyle>
            <a:lvl1pPr>
              <a:defRPr/>
            </a:lvl1pPr>
          </a:lstStyle>
          <a:p>
            <a:pPr>
              <a:defRPr/>
            </a:pPr>
            <a:fld id="{0ED01442-0362-4977-B634-6B432E84C1FB}" type="slidenum">
              <a:rPr lang="en-GB"/>
              <a:pPr>
                <a:defRPr/>
              </a:pPr>
              <a:t>‹#›</a:t>
            </a:fld>
            <a:endParaRPr lang="en-GB" dirty="0"/>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7" name="Straight Connector 9"/>
          <p:cNvSpPr>
            <a:spLocks noChangeShapeType="1"/>
          </p:cNvSpPr>
          <p:nvPr/>
        </p:nvSpPr>
        <p:spPr bwMode="auto">
          <a:xfrm flipV="1">
            <a:off x="4572000" y="2200275"/>
            <a:ext cx="0" cy="4187825"/>
          </a:xfrm>
          <a:prstGeom prst="line">
            <a:avLst/>
          </a:prstGeom>
          <a:noFill/>
          <a:ln w="9525" cap="flat" cmpd="sng" algn="ctr">
            <a:solidFill>
              <a:schemeClr val="tx2"/>
            </a:solidFill>
            <a:prstDash val="sysDash"/>
            <a:round/>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8"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0"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1"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2" name="Rectangle 10"/>
          <p:cNvSpPr/>
          <p:nvPr/>
        </p:nvSpPr>
        <p:spPr>
          <a:xfrm>
            <a:off x="152400" y="1371600"/>
            <a:ext cx="8832850"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3" name="Rectangle 12"/>
          <p:cNvSpPr>
            <a:spLocks noChangeArrowheads="1"/>
          </p:cNvSpPr>
          <p:nvPr/>
        </p:nvSpPr>
        <p:spPr bwMode="auto">
          <a:xfrm>
            <a:off x="146050" y="6391275"/>
            <a:ext cx="8832850" cy="31115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4" name="Straight Connector 14"/>
          <p:cNvSpPr>
            <a:spLocks noChangeShapeType="1"/>
          </p:cNvSpPr>
          <p:nvPr/>
        </p:nvSpPr>
        <p:spPr bwMode="auto">
          <a:xfrm>
            <a:off x="152400" y="1279525"/>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5" name="Rectangle 1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6" name="Oval 24"/>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Oval 26"/>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24" name="Content Placeholder 23"/>
          <p:cNvSpPr>
            <a:spLocks noGrp="1"/>
          </p:cNvSpPr>
          <p:nvPr>
            <p:ph sz="quarter" idx="2"/>
          </p:nvPr>
        </p:nvSpPr>
        <p:spPr>
          <a:xfrm>
            <a:off x="301752" y="2471383"/>
            <a:ext cx="4041648" cy="381840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6" name="Content Placeholder 25"/>
          <p:cNvSpPr>
            <a:spLocks noGrp="1"/>
          </p:cNvSpPr>
          <p:nvPr>
            <p:ph sz="quarter" idx="4"/>
          </p:nvPr>
        </p:nvSpPr>
        <p:spPr>
          <a:xfrm>
            <a:off x="4800600" y="2471383"/>
            <a:ext cx="4038600" cy="38221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3" name="Title 22"/>
          <p:cNvSpPr>
            <a:spLocks noGrp="1"/>
          </p:cNvSpPr>
          <p:nvPr>
            <p:ph type="title"/>
          </p:nvPr>
        </p:nvSpPr>
        <p:spPr/>
        <p:txBody>
          <a:bodyPr rtlCol="0"/>
          <a:lstStyle/>
          <a:p>
            <a:r>
              <a:rPr lang="en-US" smtClean="0"/>
              <a:t>Click to edit Master title style</a:t>
            </a:r>
            <a:endParaRPr lang="en-US"/>
          </a:p>
        </p:txBody>
      </p:sp>
      <p:sp>
        <p:nvSpPr>
          <p:cNvPr id="18" name="Date Placeholder 6"/>
          <p:cNvSpPr>
            <a:spLocks noGrp="1"/>
          </p:cNvSpPr>
          <p:nvPr>
            <p:ph type="dt" sz="half" idx="10"/>
          </p:nvPr>
        </p:nvSpPr>
        <p:spPr/>
        <p:txBody>
          <a:bodyPr/>
          <a:lstStyle>
            <a:lvl1pPr>
              <a:defRPr/>
            </a:lvl1pPr>
          </a:lstStyle>
          <a:p>
            <a:pPr>
              <a:defRPr/>
            </a:pPr>
            <a:fld id="{6F12FB44-0C5C-426D-9A99-BAC67ABE67B2}" type="datetimeFigureOut">
              <a:rPr lang="en-US"/>
              <a:pPr>
                <a:defRPr/>
              </a:pPr>
              <a:t>6/20/2010</a:t>
            </a:fld>
            <a:endParaRPr lang="en-GB" dirty="0"/>
          </a:p>
        </p:txBody>
      </p:sp>
      <p:sp>
        <p:nvSpPr>
          <p:cNvPr id="19" name="Footer Placeholder 7"/>
          <p:cNvSpPr>
            <a:spLocks noGrp="1"/>
          </p:cNvSpPr>
          <p:nvPr>
            <p:ph type="ftr" sz="quarter" idx="11"/>
          </p:nvPr>
        </p:nvSpPr>
        <p:spPr>
          <a:xfrm>
            <a:off x="304800" y="6410325"/>
            <a:ext cx="3581400" cy="365125"/>
          </a:xfrm>
        </p:spPr>
        <p:txBody>
          <a:bodyPr/>
          <a:lstStyle>
            <a:lvl1pPr>
              <a:defRPr/>
            </a:lvl1pPr>
          </a:lstStyle>
          <a:p>
            <a:pPr>
              <a:defRPr/>
            </a:pPr>
            <a:endParaRPr lang="en-GB"/>
          </a:p>
        </p:txBody>
      </p:sp>
      <p:sp>
        <p:nvSpPr>
          <p:cNvPr id="20" name="Slide Number Placeholder 8"/>
          <p:cNvSpPr>
            <a:spLocks noGrp="1"/>
          </p:cNvSpPr>
          <p:nvPr>
            <p:ph type="sldNum" sz="quarter" idx="12"/>
          </p:nvPr>
        </p:nvSpPr>
        <p:spPr>
          <a:xfrm>
            <a:off x="4343400" y="1042988"/>
            <a:ext cx="457200" cy="441325"/>
          </a:xfrm>
        </p:spPr>
        <p:txBody>
          <a:bodyPr/>
          <a:lstStyle>
            <a:lvl1pPr algn="ctr">
              <a:defRPr smtClean="0"/>
            </a:lvl1pPr>
          </a:lstStyle>
          <a:p>
            <a:pPr>
              <a:defRPr/>
            </a:pPr>
            <a:fld id="{34FDE2BB-8425-4DA1-B619-4FE527C2F4E1}" type="slidenum">
              <a:rPr lang="en-GB"/>
              <a:pPr>
                <a:defRPr/>
              </a:pPr>
              <a:t>‹#›</a:t>
            </a:fld>
            <a:endParaRPr lang="en-GB" dirty="0"/>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a:defRPr/>
            </a:pPr>
            <a:fld id="{C6A7FED0-8B4A-46DC-BC69-9E06C1BDD63E}" type="datetimeFigureOut">
              <a:rPr lang="en-US"/>
              <a:pPr>
                <a:defRPr/>
              </a:pPr>
              <a:t>6/20/2010</a:t>
            </a:fld>
            <a:endParaRPr lang="en-GB" dirty="0"/>
          </a:p>
        </p:txBody>
      </p:sp>
      <p:sp>
        <p:nvSpPr>
          <p:cNvPr id="4" name="Footer Placeholder 3"/>
          <p:cNvSpPr>
            <a:spLocks noGrp="1"/>
          </p:cNvSpPr>
          <p:nvPr>
            <p:ph type="ftr" sz="quarter" idx="11"/>
          </p:nvPr>
        </p:nvSpPr>
        <p:spPr/>
        <p:txBody>
          <a:bodyPr/>
          <a:lstStyle>
            <a:lvl1pPr>
              <a:defRPr/>
            </a:lvl1pPr>
          </a:lstStyle>
          <a:p>
            <a:pPr>
              <a:defRPr/>
            </a:pPr>
            <a:endParaRPr lang="en-GB"/>
          </a:p>
        </p:txBody>
      </p:sp>
      <p:sp>
        <p:nvSpPr>
          <p:cNvPr id="5" name="Slide Number Placeholder 4"/>
          <p:cNvSpPr>
            <a:spLocks noGrp="1"/>
          </p:cNvSpPr>
          <p:nvPr>
            <p:ph type="sldNum" sz="quarter" idx="12"/>
          </p:nvPr>
        </p:nvSpPr>
        <p:spPr>
          <a:xfrm>
            <a:off x="4343400" y="1036638"/>
            <a:ext cx="457200" cy="441325"/>
          </a:xfrm>
        </p:spPr>
        <p:txBody>
          <a:bodyPr/>
          <a:lstStyle>
            <a:lvl1pPr>
              <a:defRPr/>
            </a:lvl1pPr>
          </a:lstStyle>
          <a:p>
            <a:pPr>
              <a:defRPr/>
            </a:pPr>
            <a:fld id="{3E8048C6-164E-47D3-9B62-C6C79B8BB40A}" type="slidenum">
              <a:rPr lang="en-GB"/>
              <a:pPr>
                <a:defRPr/>
              </a:pPr>
              <a:t>‹#›</a:t>
            </a:fld>
            <a:endParaRPr lang="en-GB" dirty="0"/>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3" name="Rectangle 7"/>
          <p:cNvSpPr>
            <a:spLocks noChangeArrowheads="1"/>
          </p:cNvSpPr>
          <p:nvPr/>
        </p:nvSpPr>
        <p:spPr bwMode="white">
          <a:xfrm>
            <a:off x="0" y="0"/>
            <a:ext cx="9144000" cy="15557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4"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5"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6" name="Rectangle 4"/>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7" name="Rectangle 5"/>
          <p:cNvSpPr>
            <a:spLocks noChangeArrowheads="1"/>
          </p:cNvSpPr>
          <p:nvPr/>
        </p:nvSpPr>
        <p:spPr bwMode="auto">
          <a:xfrm>
            <a:off x="152400" y="15875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8" name="Date Placeholder 1"/>
          <p:cNvSpPr>
            <a:spLocks noGrp="1"/>
          </p:cNvSpPr>
          <p:nvPr>
            <p:ph type="dt" sz="half" idx="10"/>
          </p:nvPr>
        </p:nvSpPr>
        <p:spPr/>
        <p:txBody>
          <a:bodyPr/>
          <a:lstStyle>
            <a:lvl1pPr>
              <a:defRPr/>
            </a:lvl1pPr>
          </a:lstStyle>
          <a:p>
            <a:pPr>
              <a:defRPr/>
            </a:pPr>
            <a:fld id="{9F65FAB7-26B6-4265-BBD0-88453D2F4A79}" type="datetimeFigureOut">
              <a:rPr lang="en-US"/>
              <a:pPr>
                <a:defRPr/>
              </a:pPr>
              <a:t>6/20/2010</a:t>
            </a:fld>
            <a:endParaRPr lang="en-GB" dirty="0"/>
          </a:p>
        </p:txBody>
      </p:sp>
      <p:sp>
        <p:nvSpPr>
          <p:cNvPr id="9" name="Footer Placeholder 2"/>
          <p:cNvSpPr>
            <a:spLocks noGrp="1"/>
          </p:cNvSpPr>
          <p:nvPr>
            <p:ph type="ftr" sz="quarter" idx="11"/>
          </p:nvPr>
        </p:nvSpPr>
        <p:spPr/>
        <p:txBody>
          <a:bodyPr/>
          <a:lstStyle>
            <a:lvl1pPr>
              <a:defRPr/>
            </a:lvl1pPr>
          </a:lstStyle>
          <a:p>
            <a:pPr>
              <a:defRPr/>
            </a:pPr>
            <a:endParaRPr lang="en-GB"/>
          </a:p>
        </p:txBody>
      </p:sp>
      <p:sp>
        <p:nvSpPr>
          <p:cNvPr id="10" name="Slide Number Placeholder 3"/>
          <p:cNvSpPr>
            <a:spLocks noGrp="1"/>
          </p:cNvSpPr>
          <p:nvPr>
            <p:ph type="sldNum" sz="quarter" idx="12"/>
          </p:nvPr>
        </p:nvSpPr>
        <p:spPr>
          <a:xfrm>
            <a:off x="4267200" y="6324600"/>
            <a:ext cx="609600" cy="441325"/>
          </a:xfrm>
        </p:spPr>
        <p:txBody>
          <a:bodyPr/>
          <a:lstStyle>
            <a:lvl1pPr>
              <a:defRPr smtClean="0">
                <a:solidFill>
                  <a:srgbClr val="FFFFFF"/>
                </a:solidFill>
              </a:defRPr>
            </a:lvl1pPr>
          </a:lstStyle>
          <a:p>
            <a:pPr>
              <a:defRPr/>
            </a:pPr>
            <a:fld id="{2B78FAD2-A20E-46EF-A260-EF619C94960F}" type="slidenum">
              <a:rPr lang="en-GB"/>
              <a:pPr>
                <a:defRPr/>
              </a:pPr>
              <a:t>‹#›</a:t>
            </a:fld>
            <a:endParaRPr lang="en-GB" dirty="0"/>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18"/>
          <p:cNvSpPr>
            <a:spLocks noChangeArrowheads="1"/>
          </p:cNvSpPr>
          <p:nvPr/>
        </p:nvSpPr>
        <p:spPr bwMode="auto">
          <a:xfrm>
            <a:off x="152400" y="152400"/>
            <a:ext cx="8832850" cy="30480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6"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7"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8" name="Rectangle 15"/>
          <p:cNvSpPr>
            <a:spLocks noChangeArrowheads="1"/>
          </p:cNvSpPr>
          <p:nvPr/>
        </p:nvSpPr>
        <p:spPr bwMode="white">
          <a:xfrm>
            <a:off x="0" y="0"/>
            <a:ext cx="9144000" cy="119063"/>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9"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0"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1" name="Rectangle 7"/>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2" name="Straight Connector 8"/>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3"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Oval 10"/>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Rectangle 20"/>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2" name="Title 1"/>
          <p:cNvSpPr>
            <a:spLocks noGrp="1"/>
          </p:cNvSpPr>
          <p:nvPr>
            <p:ph type="title"/>
          </p:nvPr>
        </p:nvSpPr>
        <p:spPr>
          <a:xfrm>
            <a:off x="381000" y="914400"/>
            <a:ext cx="2362200" cy="990600"/>
          </a:xfrm>
        </p:spPr>
        <p:txBody>
          <a:bodyPr>
            <a:noAutofit/>
          </a:bodyPr>
          <a:lstStyle>
            <a:lvl1pPr algn="l">
              <a:buNone/>
              <a:defRPr sz="2200" b="1">
                <a:solidFill>
                  <a:srgbClr val="FFFFFF"/>
                </a:solidFill>
              </a:defRPr>
            </a:lvl1pPr>
          </a:lstStyle>
          <a:p>
            <a:r>
              <a:rPr lang="en-US" smtClean="0"/>
              <a:t>Click to edit Master title style</a:t>
            </a:r>
            <a:endParaRPr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20" name="Content Placeholder 19"/>
          <p:cNvSpPr>
            <a:spLocks noGrp="1"/>
          </p:cNvSpPr>
          <p:nvPr>
            <p:ph sz="quarter" idx="1"/>
          </p:nvPr>
        </p:nvSpPr>
        <p:spPr>
          <a:xfrm>
            <a:off x="3124200" y="685800"/>
            <a:ext cx="5638800" cy="5410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Slide Number Placeholder 6"/>
          <p:cNvSpPr>
            <a:spLocks noGrp="1"/>
          </p:cNvSpPr>
          <p:nvPr>
            <p:ph type="sldNum" sz="quarter" idx="10"/>
          </p:nvPr>
        </p:nvSpPr>
        <p:spPr>
          <a:xfrm>
            <a:off x="1371600" y="312738"/>
            <a:ext cx="457200" cy="441325"/>
          </a:xfrm>
        </p:spPr>
        <p:txBody>
          <a:bodyPr/>
          <a:lstStyle>
            <a:lvl1pPr>
              <a:defRPr smtClean="0">
                <a:solidFill>
                  <a:schemeClr val="accent3">
                    <a:shade val="75000"/>
                  </a:schemeClr>
                </a:solidFill>
              </a:defRPr>
            </a:lvl1pPr>
          </a:lstStyle>
          <a:p>
            <a:pPr>
              <a:defRPr/>
            </a:pPr>
            <a:fld id="{1E8B1518-EA0F-43D3-8ED4-71B3616669B8}" type="slidenum">
              <a:rPr lang="en-GB"/>
              <a:pPr>
                <a:defRPr/>
              </a:pPr>
              <a:t>‹#›</a:t>
            </a:fld>
            <a:endParaRPr lang="en-GB" dirty="0"/>
          </a:p>
        </p:txBody>
      </p:sp>
      <p:sp>
        <p:nvSpPr>
          <p:cNvPr id="17" name="Date Placeholder 4"/>
          <p:cNvSpPr>
            <a:spLocks noGrp="1"/>
          </p:cNvSpPr>
          <p:nvPr>
            <p:ph type="dt" sz="half" idx="11"/>
          </p:nvPr>
        </p:nvSpPr>
        <p:spPr/>
        <p:txBody>
          <a:bodyPr/>
          <a:lstStyle>
            <a:lvl1pPr>
              <a:defRPr/>
            </a:lvl1pPr>
          </a:lstStyle>
          <a:p>
            <a:pPr>
              <a:defRPr/>
            </a:pPr>
            <a:fld id="{15698AF5-1AD3-495A-B40C-DD12BA720555}" type="datetimeFigureOut">
              <a:rPr lang="en-US"/>
              <a:pPr>
                <a:defRPr/>
              </a:pPr>
              <a:t>6/20/2010</a:t>
            </a:fld>
            <a:endParaRPr lang="en-GB" dirty="0"/>
          </a:p>
        </p:txBody>
      </p:sp>
      <p:sp>
        <p:nvSpPr>
          <p:cNvPr id="18" name="Footer Placeholder 5"/>
          <p:cNvSpPr>
            <a:spLocks noGrp="1"/>
          </p:cNvSpPr>
          <p:nvPr>
            <p:ph type="ftr" sz="quarter" idx="12"/>
          </p:nvPr>
        </p:nvSpPr>
        <p:spPr>
          <a:xfrm>
            <a:off x="301625" y="6410325"/>
            <a:ext cx="3382963" cy="366713"/>
          </a:xfrm>
        </p:spPr>
        <p:txBody>
          <a:bodyPr/>
          <a:lstStyle>
            <a:lvl1pPr>
              <a:defRPr/>
            </a:lvl1pPr>
          </a:lstStyle>
          <a:p>
            <a:pPr>
              <a:defRPr/>
            </a:pPr>
            <a:endParaRPr lang="en-GB"/>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20"/>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6"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7"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8"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9"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0" name="Rectangle 19"/>
          <p:cNvSpPr>
            <a:spLocks noChangeArrowheads="1"/>
          </p:cNvSpPr>
          <p:nvPr/>
        </p:nvSpPr>
        <p:spPr bwMode="auto">
          <a:xfrm>
            <a:off x="152400" y="152400"/>
            <a:ext cx="8832850" cy="301625"/>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1"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2" name="Rectangle 14"/>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3"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Oval 12"/>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Rectangle 21"/>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3000375" y="609600"/>
            <a:ext cx="5867400" cy="4267200"/>
          </a:xfrm>
        </p:spPr>
        <p:txBody>
          <a:bodyPr>
            <a:normAutofit/>
          </a:bodyPr>
          <a:lstStyle>
            <a:lvl1pPr marL="0" indent="0">
              <a:buNone/>
              <a:defRPr sz="3200"/>
            </a:lvl1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a:r>
              <a:rPr lang="en-US" smtClean="0"/>
              <a:t>Click to edit Master text styles</a:t>
            </a:r>
          </a:p>
        </p:txBody>
      </p:sp>
      <p:sp>
        <p:nvSpPr>
          <p:cNvPr id="16" name="Slide Number Placeholder 6"/>
          <p:cNvSpPr>
            <a:spLocks noGrp="1"/>
          </p:cNvSpPr>
          <p:nvPr>
            <p:ph type="sldNum" sz="quarter" idx="10"/>
          </p:nvPr>
        </p:nvSpPr>
        <p:spPr>
          <a:xfrm>
            <a:off x="1371600" y="312738"/>
            <a:ext cx="457200" cy="441325"/>
          </a:xfrm>
        </p:spPr>
        <p:txBody>
          <a:bodyPr/>
          <a:lstStyle>
            <a:lvl1pPr>
              <a:defRPr/>
            </a:lvl1pPr>
          </a:lstStyle>
          <a:p>
            <a:pPr>
              <a:defRPr/>
            </a:pPr>
            <a:fld id="{02E0D2EB-B369-4233-8F97-07D27B43A9BD}" type="slidenum">
              <a:rPr lang="en-GB"/>
              <a:pPr>
                <a:defRPr/>
              </a:pPr>
              <a:t>‹#›</a:t>
            </a:fld>
            <a:endParaRPr lang="en-GB" dirty="0"/>
          </a:p>
        </p:txBody>
      </p:sp>
      <p:sp>
        <p:nvSpPr>
          <p:cNvPr id="17" name="Date Placeholder 4"/>
          <p:cNvSpPr>
            <a:spLocks noGrp="1"/>
          </p:cNvSpPr>
          <p:nvPr>
            <p:ph type="dt" sz="half" idx="11"/>
          </p:nvPr>
        </p:nvSpPr>
        <p:spPr>
          <a:xfrm>
            <a:off x="5788025" y="6405563"/>
            <a:ext cx="3044825" cy="365125"/>
          </a:xfrm>
        </p:spPr>
        <p:txBody>
          <a:bodyPr/>
          <a:lstStyle>
            <a:lvl1pPr>
              <a:defRPr/>
            </a:lvl1pPr>
          </a:lstStyle>
          <a:p>
            <a:pPr>
              <a:defRPr/>
            </a:pPr>
            <a:fld id="{0BC66015-48D0-4014-96B6-DB3CDFBD6E66}" type="datetimeFigureOut">
              <a:rPr lang="en-US"/>
              <a:pPr>
                <a:defRPr/>
              </a:pPr>
              <a:t>6/20/2010</a:t>
            </a:fld>
            <a:endParaRPr lang="en-GB" dirty="0"/>
          </a:p>
        </p:txBody>
      </p:sp>
      <p:sp>
        <p:nvSpPr>
          <p:cNvPr id="18" name="Footer Placeholder 5"/>
          <p:cNvSpPr>
            <a:spLocks noGrp="1"/>
          </p:cNvSpPr>
          <p:nvPr>
            <p:ph type="ftr" sz="quarter" idx="12"/>
          </p:nvPr>
        </p:nvSpPr>
        <p:spPr>
          <a:xfrm>
            <a:off x="301625" y="6410325"/>
            <a:ext cx="3584575" cy="366713"/>
          </a:xfrm>
        </p:spPr>
        <p:txBody>
          <a:bodyPr/>
          <a:lstStyle>
            <a:lvl1pPr>
              <a:defRPr/>
            </a:lvl1pPr>
          </a:lstStyle>
          <a:p>
            <a:pPr>
              <a:defRPr/>
            </a:pPr>
            <a:endParaRPr lang="en-GB"/>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86C66B6-7631-445B-BC4B-453AF62B5FF6}" type="datetimeFigureOut">
              <a:rPr lang="en-US"/>
              <a:pPr>
                <a:defRPr/>
              </a:pPr>
              <a:t>6/20/2010</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9B1EE6B-D75F-4201-BB2C-94AB96FC80FE}" type="slidenum">
              <a:rPr lang="en-GB"/>
              <a:pPr>
                <a:defRPr/>
              </a:pPr>
              <a:t>‹#›</a:t>
            </a:fld>
            <a:endParaRPr lang="en-GB" dirty="0"/>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4"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5"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6" name="Rectangle 8"/>
          <p:cNvSpPr>
            <a:spLocks noChangeArrowheads="1"/>
          </p:cNvSpPr>
          <p:nvPr/>
        </p:nvSpPr>
        <p:spPr bwMode="white">
          <a:xfrm>
            <a:off x="0" y="0"/>
            <a:ext cx="9144000" cy="15557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7"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8" name="Rectangle 10"/>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9" name="Rectangle 11"/>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0" name="Straight Connector 12"/>
          <p:cNvSpPr>
            <a:spLocks noChangeShapeType="1"/>
          </p:cNvSpPr>
          <p:nvPr/>
        </p:nvSpPr>
        <p:spPr bwMode="auto">
          <a:xfrm rot="5400000">
            <a:off x="4021137" y="3278188"/>
            <a:ext cx="6245225"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1" name="Oval 13"/>
          <p:cNvSpPr/>
          <p:nvPr/>
        </p:nvSpPr>
        <p:spPr>
          <a:xfrm>
            <a:off x="6838950"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2" name="Oval 14"/>
          <p:cNvSpPr/>
          <p:nvPr/>
        </p:nvSpPr>
        <p:spPr>
          <a:xfrm>
            <a:off x="6934200" y="3021013"/>
            <a:ext cx="420688"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3" name="Vertical Text Placeholder 2"/>
          <p:cNvSpPr>
            <a:spLocks noGrp="1"/>
          </p:cNvSpPr>
          <p:nvPr>
            <p:ph type="body" orient="vert" idx="1"/>
          </p:nvPr>
        </p:nvSpPr>
        <p:spPr>
          <a:xfrm>
            <a:off x="304800" y="304800"/>
            <a:ext cx="6553200" cy="582136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Vertical Title 1"/>
          <p:cNvSpPr>
            <a:spLocks noGrp="1"/>
          </p:cNvSpPr>
          <p:nvPr>
            <p:ph type="title" orient="vert"/>
          </p:nvPr>
        </p:nvSpPr>
        <p:spPr>
          <a:xfrm>
            <a:off x="7391400" y="304801"/>
            <a:ext cx="1447800" cy="5851525"/>
          </a:xfrm>
        </p:spPr>
        <p:txBody>
          <a:bodyPr vert="eaVert"/>
          <a:lstStyle/>
          <a:p>
            <a:r>
              <a:rPr lang="en-US" smtClean="0"/>
              <a:t>Click to edit Master title style</a:t>
            </a:r>
            <a:endParaRPr lang="en-US"/>
          </a:p>
        </p:txBody>
      </p:sp>
      <p:sp>
        <p:nvSpPr>
          <p:cNvPr id="13" name="Slide Number Placeholder 5"/>
          <p:cNvSpPr>
            <a:spLocks noGrp="1"/>
          </p:cNvSpPr>
          <p:nvPr>
            <p:ph type="sldNum" sz="quarter" idx="10"/>
          </p:nvPr>
        </p:nvSpPr>
        <p:spPr>
          <a:xfrm>
            <a:off x="6915150" y="3009900"/>
            <a:ext cx="457200" cy="441325"/>
          </a:xfrm>
        </p:spPr>
        <p:txBody>
          <a:bodyPr/>
          <a:lstStyle>
            <a:lvl1pPr>
              <a:defRPr/>
            </a:lvl1pPr>
          </a:lstStyle>
          <a:p>
            <a:pPr>
              <a:defRPr/>
            </a:pPr>
            <a:fld id="{F373D0FC-36B5-4F4A-AAD6-BC1AE07C0073}" type="slidenum">
              <a:rPr lang="en-GB"/>
              <a:pPr>
                <a:defRPr/>
              </a:pPr>
              <a:t>‹#›</a:t>
            </a:fld>
            <a:endParaRPr lang="en-GB" dirty="0"/>
          </a:p>
        </p:txBody>
      </p:sp>
      <p:sp>
        <p:nvSpPr>
          <p:cNvPr id="14" name="Date Placeholder 3"/>
          <p:cNvSpPr>
            <a:spLocks noGrp="1"/>
          </p:cNvSpPr>
          <p:nvPr>
            <p:ph type="dt" sz="half" idx="11"/>
          </p:nvPr>
        </p:nvSpPr>
        <p:spPr/>
        <p:txBody>
          <a:bodyPr/>
          <a:lstStyle>
            <a:lvl1pPr>
              <a:defRPr/>
            </a:lvl1pPr>
          </a:lstStyle>
          <a:p>
            <a:pPr>
              <a:defRPr/>
            </a:pPr>
            <a:fld id="{3AC8684B-2893-4868-A127-6328BA9E7944}" type="datetimeFigureOut">
              <a:rPr lang="en-US"/>
              <a:pPr>
                <a:defRPr/>
              </a:pPr>
              <a:t>6/20/2010</a:t>
            </a:fld>
            <a:endParaRPr lang="en-GB" dirty="0"/>
          </a:p>
        </p:txBody>
      </p:sp>
      <p:sp>
        <p:nvSpPr>
          <p:cNvPr id="15" name="Footer Placeholder 4"/>
          <p:cNvSpPr>
            <a:spLocks noGrp="1"/>
          </p:cNvSpPr>
          <p:nvPr>
            <p:ph type="ftr" sz="quarter" idx="12"/>
          </p:nvPr>
        </p:nvSpPr>
        <p:spPr/>
        <p:txBody>
          <a:bodyPr/>
          <a:lstStyle>
            <a:lvl1pPr>
              <a:defRPr/>
            </a:lvl1pPr>
          </a:lstStyle>
          <a:p>
            <a:pPr>
              <a:defRPr/>
            </a:pPr>
            <a:endParaRPr lang="en-GB"/>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Text Placeholder 2"/>
          <p:cNvSpPr>
            <a:spLocks noGrp="1"/>
          </p:cNvSpPr>
          <p:nvPr>
            <p:ph type="body"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13"/>
          <p:cNvSpPr>
            <a:spLocks noGrp="1"/>
          </p:cNvSpPr>
          <p:nvPr>
            <p:ph type="dt" sz="half" idx="10"/>
          </p:nvPr>
        </p:nvSpPr>
        <p:spPr/>
        <p:txBody>
          <a:bodyPr/>
          <a:lstStyle>
            <a:lvl1pPr>
              <a:defRPr/>
            </a:lvl1pPr>
          </a:lstStyle>
          <a:p>
            <a:pPr>
              <a:defRPr/>
            </a:pPr>
            <a:fld id="{114E5D47-C80D-4A94-992F-E57D7E2C0002}" type="datetimeFigureOut">
              <a:rPr lang="en-US"/>
              <a:pPr>
                <a:defRPr/>
              </a:pPr>
              <a:t>6/20/2010</a:t>
            </a:fld>
            <a:endParaRPr lang="en-GB" dirty="0"/>
          </a:p>
        </p:txBody>
      </p:sp>
      <p:sp>
        <p:nvSpPr>
          <p:cNvPr id="5" name="Footer Placeholder 2"/>
          <p:cNvSpPr>
            <a:spLocks noGrp="1"/>
          </p:cNvSpPr>
          <p:nvPr>
            <p:ph type="ftr" sz="quarter" idx="11"/>
          </p:nvPr>
        </p:nvSpPr>
        <p:spPr/>
        <p:txBody>
          <a:bodyPr/>
          <a:lstStyle>
            <a:lvl1pPr>
              <a:defRPr/>
            </a:lvl1pPr>
          </a:lstStyle>
          <a:p>
            <a:pPr>
              <a:defRPr/>
            </a:pPr>
            <a:endParaRPr lang="en-GB"/>
          </a:p>
        </p:txBody>
      </p:sp>
      <p:sp>
        <p:nvSpPr>
          <p:cNvPr id="6" name="Slide Number Placeholder 22"/>
          <p:cNvSpPr>
            <a:spLocks noGrp="1"/>
          </p:cNvSpPr>
          <p:nvPr>
            <p:ph type="sldNum" sz="quarter" idx="12"/>
          </p:nvPr>
        </p:nvSpPr>
        <p:spPr/>
        <p:txBody>
          <a:bodyPr/>
          <a:lstStyle>
            <a:lvl1pPr>
              <a:defRPr/>
            </a:lvl1pPr>
          </a:lstStyle>
          <a:p>
            <a:pPr>
              <a:defRPr/>
            </a:pPr>
            <a:fld id="{AA7B0CF2-01B3-4968-B21D-7DF81079AFA3}" type="slidenum">
              <a:rPr lang="en-GB"/>
              <a:pPr>
                <a:defRPr/>
              </a:pPr>
              <a:t>‹#›</a:t>
            </a:fld>
            <a:endParaRPr lang="en-GB" dirty="0"/>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84175" y="341313"/>
            <a:ext cx="8375650" cy="465137"/>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61988" y="1300163"/>
            <a:ext cx="3827462" cy="1638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1850" y="1300163"/>
            <a:ext cx="3827463" cy="1638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6" name="Rectangle 15"/>
          <p:cNvSpPr>
            <a:spLocks noChangeArrowheads="1"/>
          </p:cNvSpPr>
          <p:nvPr/>
        </p:nvSpPr>
        <p:spPr bwMode="white">
          <a:xfrm>
            <a:off x="0" y="0"/>
            <a:ext cx="9144000" cy="139382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9" name="Rectangle 8"/>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4" name="Date Placeholder 13"/>
          <p:cNvSpPr>
            <a:spLocks noGrp="1"/>
          </p:cNvSpPr>
          <p:nvPr>
            <p:ph type="dt" sz="half" idx="2"/>
          </p:nvPr>
        </p:nvSpPr>
        <p:spPr>
          <a:xfrm>
            <a:off x="5791200" y="6405563"/>
            <a:ext cx="3044825" cy="365125"/>
          </a:xfrm>
          <a:prstGeom prst="rect">
            <a:avLst/>
          </a:prstGeom>
        </p:spPr>
        <p:txBody>
          <a:bodyPr vert="horz"/>
          <a:lstStyle>
            <a:lvl1pPr algn="r" eaLnBrk="1" fontAlgn="auto" latinLnBrk="0" hangingPunct="1">
              <a:spcBef>
                <a:spcPts val="0"/>
              </a:spcBef>
              <a:spcAft>
                <a:spcPts val="0"/>
              </a:spcAft>
              <a:defRPr kumimoji="0" sz="1400" smtClean="0">
                <a:solidFill>
                  <a:srgbClr val="FFFFFF"/>
                </a:solidFill>
                <a:latin typeface="+mn-lt"/>
              </a:defRPr>
            </a:lvl1pPr>
          </a:lstStyle>
          <a:p>
            <a:pPr>
              <a:defRPr/>
            </a:pPr>
            <a:fld id="{9BE0E102-5338-4C80-938C-1AD8EABE2912}" type="datetimeFigureOut">
              <a:rPr lang="en-US"/>
              <a:pPr>
                <a:defRPr/>
              </a:pPr>
              <a:t>6/20/2010</a:t>
            </a:fld>
            <a:endParaRPr lang="en-GB" dirty="0"/>
          </a:p>
        </p:txBody>
      </p:sp>
      <p:sp>
        <p:nvSpPr>
          <p:cNvPr id="3" name="Footer Placeholder 2"/>
          <p:cNvSpPr>
            <a:spLocks noGrp="1"/>
          </p:cNvSpPr>
          <p:nvPr>
            <p:ph type="ftr" sz="quarter" idx="3"/>
          </p:nvPr>
        </p:nvSpPr>
        <p:spPr>
          <a:xfrm>
            <a:off x="304800" y="6410325"/>
            <a:ext cx="3581400" cy="366713"/>
          </a:xfrm>
          <a:prstGeom prst="rect">
            <a:avLst/>
          </a:prstGeom>
        </p:spPr>
        <p:txBody>
          <a:bodyPr vert="horz"/>
          <a:lstStyle>
            <a:lvl1pPr algn="l" eaLnBrk="1" fontAlgn="auto" latinLnBrk="0" hangingPunct="1">
              <a:spcBef>
                <a:spcPts val="0"/>
              </a:spcBef>
              <a:spcAft>
                <a:spcPts val="0"/>
              </a:spcAft>
              <a:defRPr kumimoji="0" sz="1200" dirty="0">
                <a:solidFill>
                  <a:srgbClr val="FFFFFF"/>
                </a:solidFill>
                <a:latin typeface="+mn-lt"/>
              </a:defRPr>
            </a:lvl1pPr>
          </a:lstStyle>
          <a:p>
            <a:pPr>
              <a:defRPr/>
            </a:pPr>
            <a:endParaRPr lang="en-GB"/>
          </a:p>
        </p:txBody>
      </p:sp>
      <p:sp>
        <p:nvSpPr>
          <p:cNvPr id="8" name="Rectangle 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0" name="Straight Connector 9"/>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2" name="Oval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Oval 14"/>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Slide Number Placeholder 22"/>
          <p:cNvSpPr>
            <a:spLocks noGrp="1"/>
          </p:cNvSpPr>
          <p:nvPr>
            <p:ph type="sldNum" sz="quarter" idx="4"/>
          </p:nvPr>
        </p:nvSpPr>
        <p:spPr>
          <a:xfrm>
            <a:off x="4343400" y="1039813"/>
            <a:ext cx="457200" cy="441325"/>
          </a:xfrm>
          <a:prstGeom prst="rect">
            <a:avLst/>
          </a:prstGeom>
        </p:spPr>
        <p:txBody>
          <a:bodyPr vert="horz" lIns="45720" rIns="45720" anchor="ctr">
            <a:normAutofit/>
          </a:bodyPr>
          <a:lstStyle>
            <a:lvl1pPr algn="ctr" eaLnBrk="1" fontAlgn="auto" latinLnBrk="0" hangingPunct="1">
              <a:spcBef>
                <a:spcPts val="0"/>
              </a:spcBef>
              <a:spcAft>
                <a:spcPts val="0"/>
              </a:spcAft>
              <a:defRPr kumimoji="0" sz="1600" smtClean="0">
                <a:solidFill>
                  <a:schemeClr val="accent3">
                    <a:shade val="75000"/>
                  </a:schemeClr>
                </a:solidFill>
                <a:latin typeface="+mn-lt"/>
              </a:defRPr>
            </a:lvl1pPr>
          </a:lstStyle>
          <a:p>
            <a:pPr>
              <a:defRPr/>
            </a:pPr>
            <a:fld id="{98960B84-11DF-4AE3-B059-BE165836EB62}" type="slidenum">
              <a:rPr lang="en-GB"/>
              <a:pPr>
                <a:defRPr/>
              </a:pPr>
              <a:t>‹#›</a:t>
            </a:fld>
            <a:endParaRPr lang="en-GB" dirty="0"/>
          </a:p>
        </p:txBody>
      </p:sp>
      <p:sp>
        <p:nvSpPr>
          <p:cNvPr id="1038" name="Title Placeholder 21"/>
          <p:cNvSpPr>
            <a:spLocks noGrp="1"/>
          </p:cNvSpPr>
          <p:nvPr>
            <p:ph type="title"/>
          </p:nvPr>
        </p:nvSpPr>
        <p:spPr bwMode="auto">
          <a:xfrm>
            <a:off x="301625" y="228600"/>
            <a:ext cx="8534400" cy="758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39" name="Text Placeholder 12"/>
          <p:cNvSpPr>
            <a:spLocks noGrp="1"/>
          </p:cNvSpPr>
          <p:nvPr>
            <p:ph type="body" idx="1"/>
          </p:nvPr>
        </p:nvSpPr>
        <p:spPr bwMode="auto">
          <a:xfrm>
            <a:off x="301625" y="1524000"/>
            <a:ext cx="8534400" cy="45989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87" r:id="rId12"/>
    <p:sldLayoutId id="2147483699" r:id="rId13"/>
  </p:sldLayoutIdLst>
  <p:transition/>
  <p:txStyles>
    <p:titleStyle>
      <a:lvl1pPr algn="ctr" rtl="0" fontAlgn="base">
        <a:spcBef>
          <a:spcPct val="0"/>
        </a:spcBef>
        <a:spcAft>
          <a:spcPct val="0"/>
        </a:spcAft>
        <a:defRPr sz="3300" kern="1200">
          <a:solidFill>
            <a:srgbClr val="7B9899"/>
          </a:solidFill>
          <a:latin typeface="+mj-lt"/>
          <a:ea typeface="+mj-ea"/>
          <a:cs typeface="+mj-cs"/>
        </a:defRPr>
      </a:lvl1pPr>
      <a:lvl2pPr algn="ctr" rtl="0" fontAlgn="base">
        <a:spcBef>
          <a:spcPct val="0"/>
        </a:spcBef>
        <a:spcAft>
          <a:spcPct val="0"/>
        </a:spcAft>
        <a:defRPr sz="3300">
          <a:solidFill>
            <a:srgbClr val="7B9899"/>
          </a:solidFill>
          <a:latin typeface="Georgia" pitchFamily="18" charset="0"/>
        </a:defRPr>
      </a:lvl2pPr>
      <a:lvl3pPr algn="ctr" rtl="0" fontAlgn="base">
        <a:spcBef>
          <a:spcPct val="0"/>
        </a:spcBef>
        <a:spcAft>
          <a:spcPct val="0"/>
        </a:spcAft>
        <a:defRPr sz="3300">
          <a:solidFill>
            <a:srgbClr val="7B9899"/>
          </a:solidFill>
          <a:latin typeface="Georgia" pitchFamily="18" charset="0"/>
        </a:defRPr>
      </a:lvl3pPr>
      <a:lvl4pPr algn="ctr" rtl="0" fontAlgn="base">
        <a:spcBef>
          <a:spcPct val="0"/>
        </a:spcBef>
        <a:spcAft>
          <a:spcPct val="0"/>
        </a:spcAft>
        <a:defRPr sz="3300">
          <a:solidFill>
            <a:srgbClr val="7B9899"/>
          </a:solidFill>
          <a:latin typeface="Georgia" pitchFamily="18" charset="0"/>
        </a:defRPr>
      </a:lvl4pPr>
      <a:lvl5pPr algn="ctr" rtl="0" fontAlgn="base">
        <a:spcBef>
          <a:spcPct val="0"/>
        </a:spcBef>
        <a:spcAft>
          <a:spcPct val="0"/>
        </a:spcAft>
        <a:defRPr sz="3300">
          <a:solidFill>
            <a:srgbClr val="7B9899"/>
          </a:solidFill>
          <a:latin typeface="Georgia" pitchFamily="18" charset="0"/>
        </a:defRPr>
      </a:lvl5pPr>
      <a:lvl6pPr marL="457200" algn="ctr" rtl="0" fontAlgn="base">
        <a:spcBef>
          <a:spcPct val="0"/>
        </a:spcBef>
        <a:spcAft>
          <a:spcPct val="0"/>
        </a:spcAft>
        <a:defRPr sz="3300">
          <a:solidFill>
            <a:srgbClr val="7B9899"/>
          </a:solidFill>
          <a:latin typeface="Georgia" pitchFamily="18" charset="0"/>
        </a:defRPr>
      </a:lvl6pPr>
      <a:lvl7pPr marL="914400" algn="ctr" rtl="0" fontAlgn="base">
        <a:spcBef>
          <a:spcPct val="0"/>
        </a:spcBef>
        <a:spcAft>
          <a:spcPct val="0"/>
        </a:spcAft>
        <a:defRPr sz="3300">
          <a:solidFill>
            <a:srgbClr val="7B9899"/>
          </a:solidFill>
          <a:latin typeface="Georgia" pitchFamily="18" charset="0"/>
        </a:defRPr>
      </a:lvl7pPr>
      <a:lvl8pPr marL="1371600" algn="ctr" rtl="0" fontAlgn="base">
        <a:spcBef>
          <a:spcPct val="0"/>
        </a:spcBef>
        <a:spcAft>
          <a:spcPct val="0"/>
        </a:spcAft>
        <a:defRPr sz="3300">
          <a:solidFill>
            <a:srgbClr val="7B9899"/>
          </a:solidFill>
          <a:latin typeface="Georgia" pitchFamily="18" charset="0"/>
        </a:defRPr>
      </a:lvl8pPr>
      <a:lvl9pPr marL="1828800" algn="ctr" rtl="0" fontAlgn="base">
        <a:spcBef>
          <a:spcPct val="0"/>
        </a:spcBef>
        <a:spcAft>
          <a:spcPct val="0"/>
        </a:spcAft>
        <a:defRPr sz="3300">
          <a:solidFill>
            <a:srgbClr val="7B9899"/>
          </a:solidFill>
          <a:latin typeface="Georgia" pitchFamily="18" charset="0"/>
        </a:defRPr>
      </a:lvl9pPr>
    </p:titleStyle>
    <p:bodyStyle>
      <a:lvl1pPr marL="273050" indent="-273050" algn="l" rtl="0" fontAlgn="base">
        <a:spcBef>
          <a:spcPct val="20000"/>
        </a:spcBef>
        <a:spcAft>
          <a:spcPct val="0"/>
        </a:spcAft>
        <a:buClr>
          <a:schemeClr val="accent1"/>
        </a:buClr>
        <a:buSzPct val="85000"/>
        <a:buFont typeface="Wingdings 2" pitchFamily="18" charset="2"/>
        <a:buChar char=""/>
        <a:defRPr sz="2700" kern="1200">
          <a:solidFill>
            <a:schemeClr val="tx1"/>
          </a:solidFill>
          <a:latin typeface="+mn-lt"/>
          <a:ea typeface="+mn-ea"/>
          <a:cs typeface="+mn-cs"/>
        </a:defRPr>
      </a:lvl1pPr>
      <a:lvl2pPr marL="547688" indent="-273050" algn="l" rtl="0" fontAlgn="base">
        <a:spcBef>
          <a:spcPct val="20000"/>
        </a:spcBef>
        <a:spcAft>
          <a:spcPct val="0"/>
        </a:spcAft>
        <a:buClr>
          <a:schemeClr val="accent2"/>
        </a:buClr>
        <a:buSzPct val="70000"/>
        <a:buFont typeface="Wingdings" pitchFamily="2" charset="2"/>
        <a:buChar char=""/>
        <a:defRPr sz="2200" kern="1200">
          <a:solidFill>
            <a:schemeClr val="tx2"/>
          </a:solidFill>
          <a:latin typeface="+mn-lt"/>
          <a:ea typeface="+mn-ea"/>
          <a:cs typeface="+mn-cs"/>
        </a:defRPr>
      </a:lvl2pPr>
      <a:lvl3pPr marL="822325" indent="-228600" algn="l" rtl="0" fontAlgn="base">
        <a:spcBef>
          <a:spcPct val="20000"/>
        </a:spcBef>
        <a:spcAft>
          <a:spcPct val="0"/>
        </a:spcAft>
        <a:buClr>
          <a:srgbClr val="8CADAE"/>
        </a:buClr>
        <a:buSzPct val="75000"/>
        <a:buFont typeface="Wingdings 2" pitchFamily="18" charset="2"/>
        <a:buChar char=""/>
        <a:defRPr sz="2000" kern="1200">
          <a:solidFill>
            <a:schemeClr val="tx1"/>
          </a:solidFill>
          <a:latin typeface="+mn-lt"/>
          <a:ea typeface="+mn-ea"/>
          <a:cs typeface="+mn-cs"/>
        </a:defRPr>
      </a:lvl3pPr>
      <a:lvl4pPr marL="1096963" indent="-228600" algn="l" rtl="0" fontAlgn="base">
        <a:spcBef>
          <a:spcPct val="20000"/>
        </a:spcBef>
        <a:spcAft>
          <a:spcPct val="0"/>
        </a:spcAft>
        <a:buClr>
          <a:srgbClr val="8C7B70"/>
        </a:buClr>
        <a:buSzPct val="70000"/>
        <a:buFont typeface="Wingdings" pitchFamily="2" charset="2"/>
        <a:buChar char=""/>
        <a:defRPr sz="2000" kern="1200">
          <a:solidFill>
            <a:schemeClr val="tx2"/>
          </a:solidFill>
          <a:latin typeface="+mn-lt"/>
          <a:ea typeface="+mn-ea"/>
          <a:cs typeface="+mn-cs"/>
        </a:defRPr>
      </a:lvl4pPr>
      <a:lvl5pPr marL="1371600" indent="-228600" algn="l" rtl="0" fontAlgn="base">
        <a:spcBef>
          <a:spcPct val="20000"/>
        </a:spcBef>
        <a:spcAft>
          <a:spcPct val="0"/>
        </a:spcAft>
        <a:buClr>
          <a:srgbClr val="8FB08C"/>
        </a:buClr>
        <a:buChar char="•"/>
        <a:defRPr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David.canning@newham.gov.uk" TargetMode="External"/><Relationship Id="rId2" Type="http://schemas.openxmlformats.org/officeDocument/2006/relationships/hyperlink" Target="mailto:d.canning@ucl.ac.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2.xml"/><Relationship Id="rId1" Type="http://schemas.openxmlformats.org/officeDocument/2006/relationships/video" Target="NULL" TargetMode="External"/><Relationship Id="rId5" Type="http://schemas.openxmlformats.org/officeDocument/2006/relationships/hyperlink" Target="http://www.youtube.com/watch?v=DIJJkxuWk3E" TargetMode="Externa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hyperlink" Target="http://www.youtube.com/watch?v=DIJJkxuWk3E" TargetMode="External"/><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hyperlink" Target="http://www.hear2learn.com/HOSS/HOSSDC.zip" TargetMode="External"/><Relationship Id="rId5" Type="http://schemas.openxmlformats.org/officeDocument/2006/relationships/hyperlink" Target="http://www.hear2learn.com/HOSS/ndcssim.exe" TargetMode="External"/><Relationship Id="rId4" Type="http://schemas.openxmlformats.org/officeDocument/2006/relationships/hyperlink" Target="http://www.youtube.com/watch?v=qOtkQWpKAB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2819400"/>
            <a:ext cx="6400800" cy="1833563"/>
          </a:xfrm>
        </p:spPr>
        <p:txBody>
          <a:bodyPr>
            <a:normAutofit fontScale="25000" lnSpcReduction="20000"/>
          </a:bodyPr>
          <a:lstStyle/>
          <a:p>
            <a:pPr fontAlgn="auto">
              <a:spcAft>
                <a:spcPts val="0"/>
              </a:spcAft>
              <a:buFont typeface="Wingdings 2"/>
              <a:buNone/>
              <a:defRPr/>
            </a:pPr>
            <a:r>
              <a:rPr lang="en-GB" sz="8000" dirty="0" smtClean="0"/>
              <a:t>For the benefit of children with HI and VI</a:t>
            </a:r>
          </a:p>
          <a:p>
            <a:pPr fontAlgn="auto">
              <a:spcAft>
                <a:spcPts val="0"/>
              </a:spcAft>
              <a:buFont typeface="Wingdings 2"/>
              <a:buNone/>
              <a:defRPr/>
            </a:pPr>
            <a:endParaRPr lang="en-GB" sz="8000" dirty="0" smtClean="0"/>
          </a:p>
          <a:p>
            <a:pPr fontAlgn="auto">
              <a:spcAft>
                <a:spcPts val="0"/>
              </a:spcAft>
              <a:buFont typeface="Wingdings 2"/>
              <a:buNone/>
              <a:defRPr/>
            </a:pPr>
            <a:r>
              <a:rPr lang="en-GB" sz="8000" dirty="0" smtClean="0"/>
              <a:t>David Canning</a:t>
            </a:r>
          </a:p>
          <a:p>
            <a:pPr fontAlgn="auto">
              <a:spcAft>
                <a:spcPts val="0"/>
              </a:spcAft>
              <a:buFont typeface="Wingdings 2"/>
              <a:buNone/>
              <a:defRPr/>
            </a:pPr>
            <a:r>
              <a:rPr lang="en-GB" sz="8000" b="0" cap="none" dirty="0" smtClean="0">
                <a:hlinkClick r:id="rId2"/>
              </a:rPr>
              <a:t>d.canning@ucl.ac.uk</a:t>
            </a:r>
            <a:endParaRPr lang="en-GB" sz="8000" b="0" cap="none" dirty="0" smtClean="0"/>
          </a:p>
          <a:p>
            <a:pPr fontAlgn="auto">
              <a:spcAft>
                <a:spcPts val="0"/>
              </a:spcAft>
              <a:buFont typeface="Wingdings 2"/>
              <a:buNone/>
              <a:defRPr/>
            </a:pPr>
            <a:r>
              <a:rPr lang="en-GB" sz="8000" b="0" cap="none" dirty="0">
                <a:hlinkClick r:id="rId3"/>
              </a:rPr>
              <a:t>d</a:t>
            </a:r>
            <a:r>
              <a:rPr lang="en-GB" sz="8000" b="0" cap="none" dirty="0" smtClean="0">
                <a:hlinkClick r:id="rId3"/>
              </a:rPr>
              <a:t>avid.canning@newham.gov.uk</a:t>
            </a:r>
            <a:endParaRPr lang="en-GB" sz="8000" b="0" cap="none" dirty="0" smtClean="0"/>
          </a:p>
          <a:p>
            <a:pPr fontAlgn="auto">
              <a:spcAft>
                <a:spcPts val="0"/>
              </a:spcAft>
              <a:buFont typeface="Wingdings 2"/>
              <a:buNone/>
              <a:defRPr/>
            </a:pPr>
            <a:endParaRPr lang="en-GB" sz="8000" b="0" dirty="0" smtClean="0"/>
          </a:p>
          <a:p>
            <a:pPr fontAlgn="auto">
              <a:spcAft>
                <a:spcPts val="0"/>
              </a:spcAft>
              <a:buFont typeface="Wingdings 2"/>
              <a:buNone/>
              <a:defRPr/>
            </a:pPr>
            <a:endParaRPr lang="en-GB" dirty="0" smtClean="0"/>
          </a:p>
          <a:p>
            <a:pPr fontAlgn="auto">
              <a:spcAft>
                <a:spcPts val="0"/>
              </a:spcAft>
              <a:buFont typeface="Wingdings 2"/>
              <a:buNone/>
              <a:defRPr/>
            </a:pPr>
            <a:endParaRPr lang="en-GB" dirty="0"/>
          </a:p>
        </p:txBody>
      </p:sp>
      <p:sp>
        <p:nvSpPr>
          <p:cNvPr id="16386" name="Title 3"/>
          <p:cNvSpPr>
            <a:spLocks noGrp="1"/>
          </p:cNvSpPr>
          <p:nvPr>
            <p:ph type="ctrTitle"/>
          </p:nvPr>
        </p:nvSpPr>
        <p:spPr/>
        <p:txBody>
          <a:bodyPr/>
          <a:lstStyle/>
          <a:p>
            <a:r>
              <a:rPr lang="en-GB" smtClean="0"/>
              <a:t>Improving Classroom Acoustics </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p:txBody>
          <a:bodyPr/>
          <a:lstStyle/>
          <a:p>
            <a:r>
              <a:rPr lang="en-GB" smtClean="0"/>
              <a:t>Overview</a:t>
            </a:r>
          </a:p>
        </p:txBody>
      </p:sp>
      <p:sp>
        <p:nvSpPr>
          <p:cNvPr id="3" name="Text Placeholder 2"/>
          <p:cNvSpPr>
            <a:spLocks noGrp="1"/>
          </p:cNvSpPr>
          <p:nvPr>
            <p:ph type="body" idx="1"/>
          </p:nvPr>
        </p:nvSpPr>
        <p:spPr/>
        <p:txBody>
          <a:bodyPr>
            <a:normAutofit/>
          </a:bodyPr>
          <a:lstStyle/>
          <a:p>
            <a:pPr marL="274320" indent="-274320" fontAlgn="auto">
              <a:spcAft>
                <a:spcPts val="0"/>
              </a:spcAft>
              <a:buFont typeface="Wingdings 2"/>
              <a:buChar char=""/>
              <a:defRPr/>
            </a:pPr>
            <a:r>
              <a:rPr lang="en-GB" sz="3200" b="1" dirty="0" smtClean="0">
                <a:solidFill>
                  <a:schemeClr val="accent3">
                    <a:lumMod val="75000"/>
                  </a:schemeClr>
                </a:solidFill>
              </a:rPr>
              <a:t>Why</a:t>
            </a:r>
            <a:r>
              <a:rPr lang="en-GB" sz="3200" dirty="0" smtClean="0">
                <a:solidFill>
                  <a:schemeClr val="accent3">
                    <a:lumMod val="75000"/>
                  </a:schemeClr>
                </a:solidFill>
              </a:rPr>
              <a:t> consider classroom/educational acoustics?</a:t>
            </a:r>
          </a:p>
          <a:p>
            <a:pPr marL="822960" lvl="2" fontAlgn="auto">
              <a:spcAft>
                <a:spcPts val="0"/>
              </a:spcAft>
              <a:buClr>
                <a:schemeClr val="accent3"/>
              </a:buClr>
              <a:buFont typeface="Wingdings 2"/>
              <a:buChar char=""/>
              <a:defRPr/>
            </a:pPr>
            <a:r>
              <a:rPr lang="en-GB" sz="2800" dirty="0" smtClean="0">
                <a:solidFill>
                  <a:schemeClr val="accent3">
                    <a:lumMod val="75000"/>
                  </a:schemeClr>
                </a:solidFill>
              </a:rPr>
              <a:t>SEN  Law</a:t>
            </a:r>
          </a:p>
          <a:p>
            <a:pPr marL="274320" indent="-274320" fontAlgn="auto">
              <a:spcAft>
                <a:spcPts val="0"/>
              </a:spcAft>
              <a:buFont typeface="Wingdings 2"/>
              <a:buChar char=""/>
              <a:defRPr/>
            </a:pPr>
            <a:r>
              <a:rPr lang="en-GB" sz="3200" dirty="0" smtClean="0">
                <a:solidFill>
                  <a:schemeClr val="accent3">
                    <a:lumMod val="75000"/>
                  </a:schemeClr>
                </a:solidFill>
              </a:rPr>
              <a:t>Recent acoustic studies relevant to education</a:t>
            </a:r>
          </a:p>
          <a:p>
            <a:pPr marL="822960" lvl="2" fontAlgn="auto">
              <a:spcAft>
                <a:spcPts val="0"/>
              </a:spcAft>
              <a:buClr>
                <a:schemeClr val="accent3"/>
              </a:buClr>
              <a:buFont typeface="Wingdings 2"/>
              <a:buChar char=""/>
              <a:defRPr/>
            </a:pPr>
            <a:r>
              <a:rPr lang="en-GB" sz="2800" b="1" dirty="0" smtClean="0">
                <a:solidFill>
                  <a:schemeClr val="accent3">
                    <a:lumMod val="75000"/>
                  </a:schemeClr>
                </a:solidFill>
              </a:rPr>
              <a:t>Essex study</a:t>
            </a:r>
          </a:p>
          <a:p>
            <a:pPr marL="274320" indent="-274320" fontAlgn="auto">
              <a:spcAft>
                <a:spcPts val="0"/>
              </a:spcAft>
              <a:buFont typeface="Wingdings 2"/>
              <a:buChar char=""/>
              <a:defRPr/>
            </a:pPr>
            <a:r>
              <a:rPr lang="en-GB" sz="3200" dirty="0" smtClean="0">
                <a:solidFill>
                  <a:schemeClr val="accent3">
                    <a:lumMod val="75000"/>
                  </a:schemeClr>
                </a:solidFill>
              </a:rPr>
              <a:t>Concluding remarks</a:t>
            </a:r>
          </a:p>
          <a:p>
            <a:pPr marL="548640" lvl="1" indent="-274320" fontAlgn="auto">
              <a:spcAft>
                <a:spcPts val="0"/>
              </a:spcAft>
              <a:buFont typeface="Wingdings"/>
              <a:buChar char=""/>
              <a:defRPr/>
            </a:pPr>
            <a:endParaRPr lang="en-GB"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r>
              <a:rPr lang="en-GB" smtClean="0"/>
              <a:t>Learning points:</a:t>
            </a:r>
          </a:p>
        </p:txBody>
      </p:sp>
      <p:sp>
        <p:nvSpPr>
          <p:cNvPr id="3" name="Text Placeholder 2"/>
          <p:cNvSpPr>
            <a:spLocks noGrp="1"/>
          </p:cNvSpPr>
          <p:nvPr>
            <p:ph type="body" idx="1"/>
          </p:nvPr>
        </p:nvSpPr>
        <p:spPr/>
        <p:txBody>
          <a:bodyPr>
            <a:normAutofit/>
          </a:bodyPr>
          <a:lstStyle/>
          <a:p>
            <a:pPr marL="274320" indent="-274320" fontAlgn="auto">
              <a:spcAft>
                <a:spcPts val="0"/>
              </a:spcAft>
              <a:buFont typeface="Wingdings 2"/>
              <a:buChar char=""/>
              <a:defRPr/>
            </a:pPr>
            <a:r>
              <a:rPr lang="en-GB" dirty="0" smtClean="0">
                <a:solidFill>
                  <a:schemeClr val="accent3">
                    <a:lumMod val="75000"/>
                  </a:schemeClr>
                </a:solidFill>
              </a:rPr>
              <a:t>Noise in classrooms is usually generated within the classroom by the children and adults present.</a:t>
            </a:r>
          </a:p>
          <a:p>
            <a:pPr marL="274320" indent="-274320" fontAlgn="auto">
              <a:spcAft>
                <a:spcPts val="0"/>
              </a:spcAft>
              <a:buFont typeface="Wingdings 2"/>
              <a:buChar char=""/>
              <a:defRPr/>
            </a:pPr>
            <a:r>
              <a:rPr lang="en-GB" dirty="0" smtClean="0">
                <a:solidFill>
                  <a:schemeClr val="accent3">
                    <a:lumMod val="75000"/>
                  </a:schemeClr>
                </a:solidFill>
              </a:rPr>
              <a:t>Without clear strategies for managing ‘noise’ (including work noise), sound levels can become high.</a:t>
            </a:r>
          </a:p>
          <a:p>
            <a:pPr marL="274320" indent="-274320" fontAlgn="auto">
              <a:spcAft>
                <a:spcPts val="0"/>
              </a:spcAft>
              <a:buFont typeface="Wingdings 2"/>
              <a:buChar char=""/>
              <a:defRPr/>
            </a:pPr>
            <a:r>
              <a:rPr lang="en-GB" dirty="0" smtClean="0">
                <a:solidFill>
                  <a:schemeClr val="accent3">
                    <a:lumMod val="75000"/>
                  </a:schemeClr>
                </a:solidFill>
              </a:rPr>
              <a:t>Careful management can control noise even the most challenging room – the ‘</a:t>
            </a:r>
            <a:r>
              <a:rPr lang="en-GB" u="sng" dirty="0" smtClean="0">
                <a:solidFill>
                  <a:schemeClr val="accent3">
                    <a:lumMod val="75000"/>
                  </a:schemeClr>
                </a:solidFill>
              </a:rPr>
              <a:t>Miss Bradley</a:t>
            </a:r>
            <a:r>
              <a:rPr lang="en-GB" dirty="0" smtClean="0">
                <a:solidFill>
                  <a:schemeClr val="accent3">
                    <a:lumMod val="75000"/>
                  </a:schemeClr>
                </a:solidFill>
              </a:rPr>
              <a:t>’ effect.</a:t>
            </a:r>
          </a:p>
          <a:p>
            <a:pPr marL="274320" indent="-274320" fontAlgn="auto">
              <a:spcAft>
                <a:spcPts val="0"/>
              </a:spcAft>
              <a:buFont typeface="Wingdings 2"/>
              <a:buChar char=""/>
              <a:defRPr/>
            </a:pPr>
            <a:r>
              <a:rPr lang="en-GB" b="1" dirty="0" smtClean="0">
                <a:solidFill>
                  <a:schemeClr val="accent3">
                    <a:lumMod val="75000"/>
                  </a:schemeClr>
                </a:solidFill>
              </a:rPr>
              <a:t>Simple changes to the physical acoustic environment can have a marked impact on the behavioural acoustic environment.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175" y="341313"/>
            <a:ext cx="8455025" cy="800100"/>
          </a:xfrm>
        </p:spPr>
        <p:txBody>
          <a:bodyPr>
            <a:normAutofit fontScale="90000"/>
          </a:bodyPr>
          <a:lstStyle/>
          <a:p>
            <a:pPr fontAlgn="auto">
              <a:spcAft>
                <a:spcPts val="0"/>
              </a:spcAft>
              <a:defRPr/>
            </a:pPr>
            <a:r>
              <a:rPr lang="en-GB" dirty="0" smtClean="0">
                <a:solidFill>
                  <a:schemeClr val="accent3">
                    <a:shade val="75000"/>
                  </a:schemeClr>
                </a:solidFill>
              </a:rPr>
              <a:t>Education of Children with Special Educational Needs (SEN)</a:t>
            </a:r>
            <a:endParaRPr lang="en-GB" dirty="0">
              <a:solidFill>
                <a:schemeClr val="accent3">
                  <a:shade val="75000"/>
                </a:schemeClr>
              </a:solidFill>
            </a:endParaRPr>
          </a:p>
        </p:txBody>
      </p:sp>
      <p:sp>
        <p:nvSpPr>
          <p:cNvPr id="3" name="Text Placeholder 2"/>
          <p:cNvSpPr>
            <a:spLocks noGrp="1"/>
          </p:cNvSpPr>
          <p:nvPr>
            <p:ph type="body" sz="half" idx="1"/>
          </p:nvPr>
        </p:nvSpPr>
        <p:spPr>
          <a:xfrm>
            <a:off x="304800" y="1295400"/>
            <a:ext cx="8610600" cy="3878263"/>
          </a:xfrm>
        </p:spPr>
        <p:txBody>
          <a:bodyPr>
            <a:normAutofit fontScale="77500" lnSpcReduction="20000"/>
          </a:bodyPr>
          <a:lstStyle/>
          <a:p>
            <a:pPr marL="274320" indent="-274320" fontAlgn="auto">
              <a:spcAft>
                <a:spcPts val="0"/>
              </a:spcAft>
              <a:buFont typeface="Wingdings 2"/>
              <a:buChar char=""/>
              <a:defRPr/>
            </a:pPr>
            <a:r>
              <a:rPr lang="en-GB" b="1" dirty="0" smtClean="0"/>
              <a:t>WHY</a:t>
            </a:r>
          </a:p>
          <a:p>
            <a:pPr marL="274320" indent="-274320" fontAlgn="auto">
              <a:spcAft>
                <a:spcPts val="0"/>
              </a:spcAft>
              <a:buFont typeface="Wingdings 2"/>
              <a:buChar char=""/>
              <a:defRPr/>
            </a:pPr>
            <a:r>
              <a:rPr lang="en-GB" dirty="0" smtClean="0"/>
              <a:t>The Education Act 1996 says that '</a:t>
            </a:r>
            <a:r>
              <a:rPr lang="en-GB" i="1" dirty="0" smtClean="0"/>
              <a:t>a child has special educational needs if he or she has a learning difficulty which calls for special educational provision to be made for him or her</a:t>
            </a:r>
            <a:r>
              <a:rPr lang="en-GB" dirty="0" smtClean="0"/>
              <a:t>.</a:t>
            </a:r>
          </a:p>
          <a:p>
            <a:pPr marL="274320" indent="-274320" fontAlgn="auto">
              <a:spcAft>
                <a:spcPts val="0"/>
              </a:spcAft>
              <a:buFont typeface="Wingdings 2"/>
              <a:buChar char=""/>
              <a:defRPr/>
            </a:pPr>
            <a:r>
              <a:rPr lang="en-GB" dirty="0" smtClean="0"/>
              <a:t>‘Where a child has a special educational need then LEAs must make decisions about which actions and provision are appropriate for which pupils on an individual basis… </a:t>
            </a:r>
          </a:p>
          <a:p>
            <a:pPr marL="0" indent="0" fontAlgn="auto">
              <a:spcAft>
                <a:spcPts val="0"/>
              </a:spcAft>
              <a:buFont typeface="Wingdings 2"/>
              <a:buNone/>
              <a:defRPr/>
            </a:pPr>
            <a:endParaRPr lang="en-GB" b="1" i="1" dirty="0">
              <a:solidFill>
                <a:schemeClr val="accent1">
                  <a:lumMod val="75000"/>
                </a:schemeClr>
              </a:solidFill>
            </a:endParaRPr>
          </a:p>
          <a:p>
            <a:pPr marL="0" indent="0" fontAlgn="auto">
              <a:spcAft>
                <a:spcPts val="0"/>
              </a:spcAft>
              <a:buFont typeface="Wingdings 2"/>
              <a:buNone/>
              <a:defRPr/>
            </a:pPr>
            <a:r>
              <a:rPr lang="en-GB" b="1" i="1" dirty="0" smtClean="0">
                <a:solidFill>
                  <a:schemeClr val="accent1">
                    <a:lumMod val="75000"/>
                  </a:schemeClr>
                </a:solidFill>
              </a:rPr>
              <a:t>					This can only be done by a careful assessment of the pupils’ difficulties and consideration of the educational setting in which they will be educated’</a:t>
            </a:r>
            <a:r>
              <a:rPr lang="en-GB" b="1" dirty="0" smtClean="0">
                <a:solidFill>
                  <a:schemeClr val="accent1">
                    <a:lumMod val="75000"/>
                  </a:schemeClr>
                </a:solidFill>
              </a:rPr>
              <a:t>.  </a:t>
            </a:r>
            <a:r>
              <a:rPr lang="en-GB" sz="2100" dirty="0" smtClean="0">
                <a:solidFill>
                  <a:schemeClr val="accent1">
                    <a:lumMod val="75000"/>
                  </a:schemeClr>
                </a:solidFill>
              </a:rPr>
              <a:t>DfE formerly DCSF formerly the DfES…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175" y="341313"/>
            <a:ext cx="8375650" cy="400050"/>
          </a:xfrm>
        </p:spPr>
        <p:txBody>
          <a:bodyPr>
            <a:normAutofit fontScale="90000"/>
          </a:bodyPr>
          <a:lstStyle/>
          <a:p>
            <a:pPr fontAlgn="auto">
              <a:spcAft>
                <a:spcPts val="0"/>
              </a:spcAft>
              <a:defRPr/>
            </a:pPr>
            <a:r>
              <a:rPr lang="en-GB" dirty="0" smtClean="0">
                <a:solidFill>
                  <a:schemeClr val="accent3">
                    <a:shade val="75000"/>
                  </a:schemeClr>
                </a:solidFill>
              </a:rPr>
              <a:t>SEN continued</a:t>
            </a:r>
            <a:endParaRPr lang="en-GB" dirty="0">
              <a:solidFill>
                <a:schemeClr val="accent3">
                  <a:shade val="75000"/>
                </a:schemeClr>
              </a:solidFill>
            </a:endParaRPr>
          </a:p>
        </p:txBody>
      </p:sp>
      <p:sp>
        <p:nvSpPr>
          <p:cNvPr id="3" name="Text Placeholder 2"/>
          <p:cNvSpPr>
            <a:spLocks noGrp="1"/>
          </p:cNvSpPr>
          <p:nvPr>
            <p:ph type="body" sz="half" idx="1"/>
          </p:nvPr>
        </p:nvSpPr>
        <p:spPr>
          <a:xfrm>
            <a:off x="571500" y="1500188"/>
            <a:ext cx="8101013" cy="1477962"/>
          </a:xfrm>
        </p:spPr>
        <p:txBody>
          <a:bodyPr>
            <a:normAutofit fontScale="92500" lnSpcReduction="10000"/>
          </a:bodyPr>
          <a:lstStyle/>
          <a:p>
            <a:pPr marL="274320" indent="-274320" fontAlgn="auto">
              <a:spcAft>
                <a:spcPts val="0"/>
              </a:spcAft>
              <a:buFont typeface="Wingdings 2"/>
              <a:buChar char=""/>
              <a:defRPr/>
            </a:pPr>
            <a:r>
              <a:rPr lang="en-GB" dirty="0" smtClean="0"/>
              <a:t>“The real question ... is whether [the statement] is so specific and clear as to leave no room for doubt as to what has been decided and what is needed in the individual case.“       </a:t>
            </a:r>
            <a:r>
              <a:rPr lang="en-GB" sz="1600" dirty="0" smtClean="0">
                <a:latin typeface="Consolas"/>
              </a:rPr>
              <a:t>L v Clarke &amp; Somerset County Council</a:t>
            </a:r>
          </a:p>
        </p:txBody>
      </p:sp>
      <p:sp>
        <p:nvSpPr>
          <p:cNvPr id="5" name="Rectangle 4"/>
          <p:cNvSpPr/>
          <p:nvPr/>
        </p:nvSpPr>
        <p:spPr>
          <a:xfrm>
            <a:off x="381000" y="2895600"/>
            <a:ext cx="8229600" cy="2678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spAutoFit/>
          </a:bodyPr>
          <a:lstStyle/>
          <a:p>
            <a:pPr fontAlgn="auto">
              <a:spcBef>
                <a:spcPts val="0"/>
              </a:spcBef>
              <a:spcAft>
                <a:spcPts val="0"/>
              </a:spcAft>
              <a:defRPr/>
            </a:pPr>
            <a:r>
              <a:rPr lang="en-US" sz="2800" dirty="0"/>
              <a:t>It would be helpful for the professional specifying classroom acoustics for a particular child to have available measures of the aided hearing, including acceptable </a:t>
            </a:r>
            <a:r>
              <a:rPr lang="en-US" sz="2800" b="1" dirty="0"/>
              <a:t>levels of noise</a:t>
            </a:r>
            <a:r>
              <a:rPr lang="en-US" sz="2800" dirty="0"/>
              <a:t>, desirable </a:t>
            </a:r>
            <a:r>
              <a:rPr lang="en-US" sz="2800" b="1" dirty="0"/>
              <a:t>reverberation times </a:t>
            </a:r>
            <a:r>
              <a:rPr lang="en-US" sz="2800" dirty="0"/>
              <a:t>and </a:t>
            </a:r>
            <a:r>
              <a:rPr lang="en-US" sz="2800" b="1" dirty="0"/>
              <a:t>required signal to noise levels</a:t>
            </a:r>
            <a:r>
              <a:rPr lang="en-US" sz="2800" dirty="0"/>
              <a:t>.  (BB93 p77)</a:t>
            </a:r>
            <a:endParaRPr lang="en-US" sz="28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GB" dirty="0" smtClean="0">
                <a:solidFill>
                  <a:schemeClr val="accent3">
                    <a:shade val="75000"/>
                  </a:schemeClr>
                </a:solidFill>
              </a:rPr>
              <a:t>Reverberation time </a:t>
            </a:r>
            <a:endParaRPr lang="en-GB" dirty="0">
              <a:solidFill>
                <a:schemeClr val="accent3">
                  <a:shade val="75000"/>
                </a:schemeClr>
              </a:solidFill>
            </a:endParaRPr>
          </a:p>
        </p:txBody>
      </p:sp>
      <p:pic>
        <p:nvPicPr>
          <p:cNvPr id="23554" name="Picture 2"/>
          <p:cNvPicPr>
            <a:picLocks noChangeAspect="1" noChangeArrowheads="1"/>
          </p:cNvPicPr>
          <p:nvPr/>
        </p:nvPicPr>
        <p:blipFill>
          <a:blip r:embed="rId3"/>
          <a:srcRect/>
          <a:stretch>
            <a:fillRect/>
          </a:stretch>
        </p:blipFill>
        <p:spPr bwMode="auto">
          <a:xfrm>
            <a:off x="611188" y="1341438"/>
            <a:ext cx="5026025" cy="4862512"/>
          </a:xfrm>
          <a:prstGeom prst="rect">
            <a:avLst/>
          </a:prstGeom>
          <a:noFill/>
          <a:ln w="9525">
            <a:noFill/>
            <a:miter lim="800000"/>
            <a:headEnd/>
            <a:tailEnd/>
          </a:ln>
        </p:spPr>
      </p:pic>
      <p:sp>
        <p:nvSpPr>
          <p:cNvPr id="23555" name="TextBox 4"/>
          <p:cNvSpPr txBox="1">
            <a:spLocks noChangeArrowheads="1"/>
          </p:cNvSpPr>
          <p:nvPr/>
        </p:nvSpPr>
        <p:spPr bwMode="auto">
          <a:xfrm>
            <a:off x="6300788" y="2505075"/>
            <a:ext cx="2374900" cy="923925"/>
          </a:xfrm>
          <a:prstGeom prst="rect">
            <a:avLst/>
          </a:prstGeom>
          <a:noFill/>
          <a:ln w="9525">
            <a:noFill/>
            <a:miter lim="800000"/>
            <a:headEnd/>
            <a:tailEnd/>
          </a:ln>
        </p:spPr>
        <p:txBody>
          <a:bodyPr>
            <a:spAutoFit/>
          </a:bodyPr>
          <a:lstStyle/>
          <a:p>
            <a:r>
              <a:rPr lang="en-GB">
                <a:latin typeface="Georgia" pitchFamily="18" charset="0"/>
              </a:rPr>
              <a:t>Neuman et al (2010) Ear and Hearing Vol 31, </a:t>
            </a:r>
            <a:r>
              <a:rPr lang="en-GB" b="1">
                <a:latin typeface="Georgia" pitchFamily="18" charset="0"/>
              </a:rPr>
              <a:t>3</a:t>
            </a:r>
            <a:r>
              <a:rPr lang="en-GB">
                <a:latin typeface="Georgia" pitchFamily="18" charset="0"/>
              </a:rPr>
              <a:t>, 336-344</a:t>
            </a:r>
          </a:p>
        </p:txBody>
      </p:sp>
      <p:sp>
        <p:nvSpPr>
          <p:cNvPr id="23556" name="TextBox 5"/>
          <p:cNvSpPr txBox="1">
            <a:spLocks noChangeArrowheads="1"/>
          </p:cNvSpPr>
          <p:nvPr/>
        </p:nvSpPr>
        <p:spPr bwMode="auto">
          <a:xfrm>
            <a:off x="6156325" y="4581525"/>
            <a:ext cx="2663825" cy="1200150"/>
          </a:xfrm>
          <a:prstGeom prst="rect">
            <a:avLst/>
          </a:prstGeom>
          <a:noFill/>
          <a:ln w="9525">
            <a:noFill/>
            <a:miter lim="800000"/>
            <a:headEnd/>
            <a:tailEnd/>
          </a:ln>
        </p:spPr>
        <p:txBody>
          <a:bodyPr>
            <a:spAutoFit/>
          </a:bodyPr>
          <a:lstStyle/>
          <a:p>
            <a:r>
              <a:rPr lang="en-GB">
                <a:latin typeface="Georgia" pitchFamily="18" charset="0"/>
              </a:rPr>
              <a:t>Normally hearing signal to noise threshold (50% score and standard errors).  BKB -SIN</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p:cNvPicPr>
            <a:picLocks noChangeAspect="1" noChangeArrowheads="1"/>
          </p:cNvPicPr>
          <p:nvPr/>
        </p:nvPicPr>
        <p:blipFill>
          <a:blip r:embed="rId3"/>
          <a:srcRect/>
          <a:stretch>
            <a:fillRect/>
          </a:stretch>
        </p:blipFill>
        <p:spPr bwMode="auto">
          <a:xfrm>
            <a:off x="2571750" y="2500313"/>
            <a:ext cx="5286375" cy="4025900"/>
          </a:xfrm>
          <a:prstGeom prst="rect">
            <a:avLst/>
          </a:prstGeom>
          <a:noFill/>
          <a:ln w="9525">
            <a:noFill/>
            <a:miter lim="800000"/>
            <a:headEnd/>
            <a:tailEnd/>
          </a:ln>
        </p:spPr>
      </p:pic>
      <p:sp>
        <p:nvSpPr>
          <p:cNvPr id="25602" name="Title 1"/>
          <p:cNvSpPr>
            <a:spLocks noGrp="1"/>
          </p:cNvSpPr>
          <p:nvPr>
            <p:ph type="title"/>
          </p:nvPr>
        </p:nvSpPr>
        <p:spPr/>
        <p:txBody>
          <a:bodyPr/>
          <a:lstStyle/>
          <a:p>
            <a:r>
              <a:rPr lang="en-GB" smtClean="0"/>
              <a:t>Reverberation time </a:t>
            </a:r>
          </a:p>
        </p:txBody>
      </p:sp>
      <p:sp>
        <p:nvSpPr>
          <p:cNvPr id="25603" name="Text Placeholder 2"/>
          <p:cNvSpPr>
            <a:spLocks noGrp="1"/>
          </p:cNvSpPr>
          <p:nvPr>
            <p:ph type="body" idx="1"/>
          </p:nvPr>
        </p:nvSpPr>
        <p:spPr>
          <a:xfrm>
            <a:off x="301625" y="1524000"/>
            <a:ext cx="8342313" cy="1047750"/>
          </a:xfrm>
        </p:spPr>
        <p:txBody>
          <a:bodyPr/>
          <a:lstStyle/>
          <a:p>
            <a:r>
              <a:rPr lang="en-GB" smtClean="0"/>
              <a:t>Binaural Headphone test, 217 children 17 adults, constant Signal to Noise levels</a:t>
            </a:r>
          </a:p>
        </p:txBody>
      </p:sp>
      <p:sp>
        <p:nvSpPr>
          <p:cNvPr id="25604" name="TextBox 4"/>
          <p:cNvSpPr txBox="1">
            <a:spLocks noChangeArrowheads="1"/>
          </p:cNvSpPr>
          <p:nvPr/>
        </p:nvSpPr>
        <p:spPr bwMode="auto">
          <a:xfrm>
            <a:off x="214313" y="5715000"/>
            <a:ext cx="1714500" cy="646113"/>
          </a:xfrm>
          <a:prstGeom prst="rect">
            <a:avLst/>
          </a:prstGeom>
          <a:noFill/>
          <a:ln w="9525">
            <a:noFill/>
            <a:miter lim="800000"/>
            <a:headEnd/>
            <a:tailEnd/>
          </a:ln>
        </p:spPr>
        <p:txBody>
          <a:bodyPr>
            <a:spAutoFit/>
          </a:bodyPr>
          <a:lstStyle/>
          <a:p>
            <a:r>
              <a:rPr lang="en-GB">
                <a:latin typeface="Georgia" pitchFamily="18" charset="0"/>
              </a:rPr>
              <a:t>Yang and Bradley 2009</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175" y="500063"/>
            <a:ext cx="8375650" cy="465137"/>
          </a:xfrm>
        </p:spPr>
        <p:txBody>
          <a:bodyPr>
            <a:normAutofit fontScale="90000"/>
          </a:bodyPr>
          <a:lstStyle/>
          <a:p>
            <a:pPr fontAlgn="auto">
              <a:spcAft>
                <a:spcPts val="0"/>
              </a:spcAft>
              <a:defRPr/>
            </a:pPr>
            <a:r>
              <a:rPr lang="en-GB" dirty="0" smtClean="0">
                <a:solidFill>
                  <a:schemeClr val="accent3">
                    <a:shade val="75000"/>
                  </a:schemeClr>
                </a:solidFill>
              </a:rPr>
              <a:t>Signal to Noise Level </a:t>
            </a:r>
            <a:endParaRPr lang="en-GB" dirty="0">
              <a:solidFill>
                <a:schemeClr val="accent3">
                  <a:shade val="75000"/>
                </a:schemeClr>
              </a:solidFill>
            </a:endParaRPr>
          </a:p>
        </p:txBody>
      </p:sp>
      <p:sp>
        <p:nvSpPr>
          <p:cNvPr id="27650" name="TextBox 11"/>
          <p:cNvSpPr txBox="1">
            <a:spLocks noChangeArrowheads="1"/>
          </p:cNvSpPr>
          <p:nvPr/>
        </p:nvSpPr>
        <p:spPr bwMode="auto">
          <a:xfrm>
            <a:off x="214313" y="5572125"/>
            <a:ext cx="2786062" cy="369888"/>
          </a:xfrm>
          <a:prstGeom prst="rect">
            <a:avLst/>
          </a:prstGeom>
          <a:noFill/>
          <a:ln w="9525">
            <a:noFill/>
            <a:miter lim="800000"/>
            <a:headEnd/>
            <a:tailEnd/>
          </a:ln>
        </p:spPr>
        <p:txBody>
          <a:bodyPr>
            <a:spAutoFit/>
          </a:bodyPr>
          <a:lstStyle/>
          <a:p>
            <a:r>
              <a:rPr lang="en-GB">
                <a:latin typeface="Georgia" pitchFamily="18" charset="0"/>
              </a:rPr>
              <a:t>Bradley and Sato (2008)</a:t>
            </a:r>
          </a:p>
        </p:txBody>
      </p:sp>
      <p:pic>
        <p:nvPicPr>
          <p:cNvPr id="27651" name="Picture 2"/>
          <p:cNvPicPr>
            <a:picLocks noChangeAspect="1" noChangeArrowheads="1"/>
          </p:cNvPicPr>
          <p:nvPr/>
        </p:nvPicPr>
        <p:blipFill>
          <a:blip r:embed="rId3"/>
          <a:srcRect/>
          <a:stretch>
            <a:fillRect/>
          </a:stretch>
        </p:blipFill>
        <p:spPr bwMode="auto">
          <a:xfrm>
            <a:off x="1814513" y="1290638"/>
            <a:ext cx="5514975" cy="4225925"/>
          </a:xfrm>
          <a:prstGeom prst="rect">
            <a:avLst/>
          </a:prstGeom>
          <a:noFill/>
          <a:ln w="9525">
            <a:noFill/>
            <a:miter lim="800000"/>
            <a:headEnd/>
            <a:tailEnd/>
          </a:ln>
        </p:spPr>
      </p:pic>
      <p:sp>
        <p:nvSpPr>
          <p:cNvPr id="27652" name="TextBox 4"/>
          <p:cNvSpPr txBox="1">
            <a:spLocks noChangeArrowheads="1"/>
          </p:cNvSpPr>
          <p:nvPr/>
        </p:nvSpPr>
        <p:spPr bwMode="auto">
          <a:xfrm>
            <a:off x="142875" y="6000750"/>
            <a:ext cx="6715125" cy="369888"/>
          </a:xfrm>
          <a:prstGeom prst="rect">
            <a:avLst/>
          </a:prstGeom>
          <a:noFill/>
          <a:ln w="9525">
            <a:noFill/>
            <a:miter lim="800000"/>
            <a:headEnd/>
            <a:tailEnd/>
          </a:ln>
        </p:spPr>
        <p:txBody>
          <a:bodyPr>
            <a:spAutoFit/>
          </a:bodyPr>
          <a:lstStyle/>
          <a:p>
            <a:r>
              <a:rPr lang="en-GB">
                <a:latin typeface="Georgia" pitchFamily="18" charset="0"/>
              </a:rPr>
              <a:t>41 classrooms and 2285 individual speech recognition tests</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175" y="500063"/>
            <a:ext cx="8375650" cy="465137"/>
          </a:xfrm>
        </p:spPr>
        <p:txBody>
          <a:bodyPr>
            <a:normAutofit fontScale="90000"/>
          </a:bodyPr>
          <a:lstStyle/>
          <a:p>
            <a:pPr fontAlgn="auto">
              <a:spcAft>
                <a:spcPts val="0"/>
              </a:spcAft>
              <a:defRPr/>
            </a:pPr>
            <a:r>
              <a:rPr lang="en-GB" dirty="0" smtClean="0">
                <a:solidFill>
                  <a:schemeClr val="accent3">
                    <a:shade val="75000"/>
                  </a:schemeClr>
                </a:solidFill>
              </a:rPr>
              <a:t>Age and Signal to Noise Level </a:t>
            </a:r>
            <a:endParaRPr lang="en-GB" dirty="0">
              <a:solidFill>
                <a:schemeClr val="accent3">
                  <a:shade val="75000"/>
                </a:schemeClr>
              </a:solidFill>
            </a:endParaRPr>
          </a:p>
        </p:txBody>
      </p:sp>
      <p:sp>
        <p:nvSpPr>
          <p:cNvPr id="29698" name="TextBox 11"/>
          <p:cNvSpPr txBox="1">
            <a:spLocks noChangeArrowheads="1"/>
          </p:cNvSpPr>
          <p:nvPr/>
        </p:nvSpPr>
        <p:spPr bwMode="auto">
          <a:xfrm>
            <a:off x="214313" y="5572125"/>
            <a:ext cx="2786062" cy="369888"/>
          </a:xfrm>
          <a:prstGeom prst="rect">
            <a:avLst/>
          </a:prstGeom>
          <a:noFill/>
          <a:ln w="9525">
            <a:noFill/>
            <a:miter lim="800000"/>
            <a:headEnd/>
            <a:tailEnd/>
          </a:ln>
        </p:spPr>
        <p:txBody>
          <a:bodyPr>
            <a:spAutoFit/>
          </a:bodyPr>
          <a:lstStyle/>
          <a:p>
            <a:r>
              <a:rPr lang="en-GB">
                <a:latin typeface="Georgia" pitchFamily="18" charset="0"/>
              </a:rPr>
              <a:t>Bradley and Sato (2008)</a:t>
            </a:r>
          </a:p>
        </p:txBody>
      </p:sp>
      <p:pic>
        <p:nvPicPr>
          <p:cNvPr id="29699" name="Picture 2"/>
          <p:cNvPicPr>
            <a:picLocks noChangeAspect="1" noChangeArrowheads="1"/>
          </p:cNvPicPr>
          <p:nvPr/>
        </p:nvPicPr>
        <p:blipFill>
          <a:blip r:embed="rId3"/>
          <a:srcRect/>
          <a:stretch>
            <a:fillRect/>
          </a:stretch>
        </p:blipFill>
        <p:spPr bwMode="auto">
          <a:xfrm>
            <a:off x="1814513" y="1290638"/>
            <a:ext cx="5514975" cy="4225925"/>
          </a:xfrm>
          <a:prstGeom prst="rect">
            <a:avLst/>
          </a:prstGeom>
          <a:noFill/>
          <a:ln w="9525">
            <a:noFill/>
            <a:miter lim="800000"/>
            <a:headEnd/>
            <a:tailEnd/>
          </a:ln>
        </p:spPr>
      </p:pic>
      <p:sp>
        <p:nvSpPr>
          <p:cNvPr id="29700" name="TextBox 4"/>
          <p:cNvSpPr txBox="1">
            <a:spLocks noChangeArrowheads="1"/>
          </p:cNvSpPr>
          <p:nvPr/>
        </p:nvSpPr>
        <p:spPr bwMode="auto">
          <a:xfrm>
            <a:off x="142875" y="6000750"/>
            <a:ext cx="6715125" cy="369888"/>
          </a:xfrm>
          <a:prstGeom prst="rect">
            <a:avLst/>
          </a:prstGeom>
          <a:noFill/>
          <a:ln w="9525">
            <a:noFill/>
            <a:miter lim="800000"/>
            <a:headEnd/>
            <a:tailEnd/>
          </a:ln>
        </p:spPr>
        <p:txBody>
          <a:bodyPr>
            <a:spAutoFit/>
          </a:bodyPr>
          <a:lstStyle/>
          <a:p>
            <a:r>
              <a:rPr lang="en-GB">
                <a:latin typeface="Georgia" pitchFamily="18" charset="0"/>
              </a:rPr>
              <a:t>41 classrooms and 2285 individual speech recognition tests</a:t>
            </a:r>
          </a:p>
        </p:txBody>
      </p:sp>
      <p:pic>
        <p:nvPicPr>
          <p:cNvPr id="29701" name="Picture 2"/>
          <p:cNvPicPr>
            <a:picLocks noChangeAspect="1" noChangeArrowheads="1"/>
          </p:cNvPicPr>
          <p:nvPr/>
        </p:nvPicPr>
        <p:blipFill>
          <a:blip r:embed="rId4"/>
          <a:srcRect/>
          <a:stretch>
            <a:fillRect/>
          </a:stretch>
        </p:blipFill>
        <p:spPr bwMode="auto">
          <a:xfrm>
            <a:off x="1979613" y="1196975"/>
            <a:ext cx="5686425" cy="45593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175" y="620713"/>
            <a:ext cx="8375650" cy="465137"/>
          </a:xfrm>
        </p:spPr>
        <p:txBody>
          <a:bodyPr>
            <a:normAutofit fontScale="90000"/>
          </a:bodyPr>
          <a:lstStyle/>
          <a:p>
            <a:pPr fontAlgn="auto">
              <a:spcAft>
                <a:spcPts val="0"/>
              </a:spcAft>
              <a:defRPr/>
            </a:pPr>
            <a:r>
              <a:rPr lang="en-GB" dirty="0" smtClean="0">
                <a:solidFill>
                  <a:schemeClr val="accent3">
                    <a:shade val="75000"/>
                  </a:schemeClr>
                </a:solidFill>
              </a:rPr>
              <a:t>PAVT (Paediatric Audiovisual Test)  </a:t>
            </a:r>
            <a:br>
              <a:rPr lang="en-GB" dirty="0" smtClean="0">
                <a:solidFill>
                  <a:schemeClr val="accent3">
                    <a:shade val="75000"/>
                  </a:schemeClr>
                </a:solidFill>
              </a:rPr>
            </a:br>
            <a:r>
              <a:rPr lang="en-GB" b="1" dirty="0" smtClean="0">
                <a:solidFill>
                  <a:schemeClr val="accent3">
                    <a:shade val="75000"/>
                  </a:schemeClr>
                </a:solidFill>
              </a:rPr>
              <a:t>Individual differences</a:t>
            </a:r>
            <a:endParaRPr lang="en-GB" b="1" dirty="0">
              <a:solidFill>
                <a:schemeClr val="accent3">
                  <a:shade val="75000"/>
                </a:schemeClr>
              </a:solidFill>
            </a:endParaRPr>
          </a:p>
        </p:txBody>
      </p:sp>
      <p:pic>
        <p:nvPicPr>
          <p:cNvPr id="5" name="Picture 4" descr="PPT235.jpg"/>
          <p:cNvPicPr>
            <a:picLocks noChangeAspect="1"/>
          </p:cNvPicPr>
          <p:nvPr/>
        </p:nvPicPr>
        <p:blipFill>
          <a:blip r:embed="rId3"/>
          <a:srcRect b="12038"/>
          <a:stretch>
            <a:fillRect/>
          </a:stretch>
        </p:blipFill>
        <p:spPr bwMode="auto">
          <a:xfrm>
            <a:off x="533400" y="1285875"/>
            <a:ext cx="4152900" cy="4181475"/>
          </a:xfrm>
          <a:prstGeom prst="rect">
            <a:avLst/>
          </a:prstGeom>
          <a:noFill/>
          <a:ln w="9525">
            <a:noFill/>
            <a:miter lim="800000"/>
            <a:headEnd/>
            <a:tailEnd/>
          </a:ln>
        </p:spPr>
      </p:pic>
      <p:sp>
        <p:nvSpPr>
          <p:cNvPr id="4" name="TextBox 3"/>
          <p:cNvSpPr txBox="1">
            <a:spLocks noChangeArrowheads="1"/>
          </p:cNvSpPr>
          <p:nvPr/>
        </p:nvSpPr>
        <p:spPr bwMode="auto">
          <a:xfrm>
            <a:off x="4357688" y="5143500"/>
            <a:ext cx="4071937" cy="646113"/>
          </a:xfrm>
          <a:prstGeom prst="rect">
            <a:avLst/>
          </a:prstGeom>
          <a:noFill/>
          <a:ln w="9525">
            <a:noFill/>
            <a:miter lim="800000"/>
            <a:headEnd/>
            <a:tailEnd/>
          </a:ln>
        </p:spPr>
        <p:txBody>
          <a:bodyPr>
            <a:spAutoFit/>
          </a:bodyPr>
          <a:lstStyle/>
          <a:p>
            <a:r>
              <a:rPr lang="en-GB">
                <a:latin typeface="Georgia" pitchFamily="18" charset="0"/>
              </a:rPr>
              <a:t> Work in progress:  48 children in 4 classrooms</a:t>
            </a:r>
          </a:p>
        </p:txBody>
      </p:sp>
      <p:sp>
        <p:nvSpPr>
          <p:cNvPr id="6" name="Line Callout 1 5"/>
          <p:cNvSpPr/>
          <p:nvPr/>
        </p:nvSpPr>
        <p:spPr>
          <a:xfrm>
            <a:off x="4319588" y="1785938"/>
            <a:ext cx="2714625" cy="1071562"/>
          </a:xfrm>
          <a:prstGeom prst="borderCallout1">
            <a:avLst>
              <a:gd name="adj1" fmla="val 18750"/>
              <a:gd name="adj2" fmla="val -8333"/>
              <a:gd name="adj3" fmla="val 38614"/>
              <a:gd name="adj4" fmla="val -60999"/>
            </a:avLst>
          </a:prstGeom>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r>
              <a:rPr lang="en-GB" dirty="0"/>
              <a:t>S represents a child whose performance is adversely affected by noise</a:t>
            </a:r>
            <a:endParaRPr lang="en-GB" dirty="0"/>
          </a:p>
        </p:txBody>
      </p:sp>
      <p:sp>
        <p:nvSpPr>
          <p:cNvPr id="31749" name="TextBox 2"/>
          <p:cNvSpPr txBox="1">
            <a:spLocks noChangeArrowheads="1"/>
          </p:cNvSpPr>
          <p:nvPr/>
        </p:nvSpPr>
        <p:spPr bwMode="auto">
          <a:xfrm>
            <a:off x="395288" y="4652963"/>
            <a:ext cx="863600" cy="646112"/>
          </a:xfrm>
          <a:prstGeom prst="rect">
            <a:avLst/>
          </a:prstGeom>
          <a:noFill/>
          <a:ln w="9525">
            <a:noFill/>
            <a:miter lim="800000"/>
            <a:headEnd/>
            <a:tailEnd/>
          </a:ln>
        </p:spPr>
        <p:txBody>
          <a:bodyPr>
            <a:spAutoFit/>
          </a:bodyPr>
          <a:lstStyle/>
          <a:p>
            <a:r>
              <a:rPr lang="en-GB">
                <a:latin typeface="Georgia" pitchFamily="18" charset="0"/>
              </a:rPr>
              <a:t>High noise</a:t>
            </a:r>
          </a:p>
        </p:txBody>
      </p:sp>
      <p:sp>
        <p:nvSpPr>
          <p:cNvPr id="31750" name="TextBox 6"/>
          <p:cNvSpPr txBox="1">
            <a:spLocks noChangeArrowheads="1"/>
          </p:cNvSpPr>
          <p:nvPr/>
        </p:nvSpPr>
        <p:spPr bwMode="auto">
          <a:xfrm>
            <a:off x="381000" y="1462088"/>
            <a:ext cx="863600" cy="647700"/>
          </a:xfrm>
          <a:prstGeom prst="rect">
            <a:avLst/>
          </a:prstGeom>
          <a:noFill/>
          <a:ln w="9525">
            <a:noFill/>
            <a:miter lim="800000"/>
            <a:headEnd/>
            <a:tailEnd/>
          </a:ln>
        </p:spPr>
        <p:txBody>
          <a:bodyPr>
            <a:spAutoFit/>
          </a:bodyPr>
          <a:lstStyle/>
          <a:p>
            <a:r>
              <a:rPr lang="en-GB">
                <a:latin typeface="Georgia" pitchFamily="18" charset="0"/>
              </a:rPr>
              <a:t>Low noise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175" y="500063"/>
            <a:ext cx="8375650" cy="465137"/>
          </a:xfrm>
        </p:spPr>
        <p:txBody>
          <a:bodyPr>
            <a:normAutofit fontScale="90000"/>
          </a:bodyPr>
          <a:lstStyle/>
          <a:p>
            <a:pPr fontAlgn="auto">
              <a:spcAft>
                <a:spcPts val="0"/>
              </a:spcAft>
              <a:defRPr/>
            </a:pPr>
            <a:r>
              <a:rPr lang="en-GB" b="1" dirty="0" smtClean="0">
                <a:solidFill>
                  <a:schemeClr val="accent3">
                    <a:shade val="75000"/>
                  </a:schemeClr>
                </a:solidFill>
              </a:rPr>
              <a:t>Noise Levels in Classrooms</a:t>
            </a:r>
            <a:endParaRPr lang="en-GB" b="1" dirty="0">
              <a:solidFill>
                <a:schemeClr val="accent3">
                  <a:shade val="75000"/>
                </a:schemeClr>
              </a:solidFill>
            </a:endParaRPr>
          </a:p>
        </p:txBody>
      </p:sp>
      <p:pic>
        <p:nvPicPr>
          <p:cNvPr id="33794" name="Picture 5"/>
          <p:cNvPicPr>
            <a:picLocks noChangeAspect="1" noChangeArrowheads="1"/>
          </p:cNvPicPr>
          <p:nvPr/>
        </p:nvPicPr>
        <p:blipFill>
          <a:blip r:embed="rId3"/>
          <a:srcRect/>
          <a:stretch>
            <a:fillRect/>
          </a:stretch>
        </p:blipFill>
        <p:spPr bwMode="auto">
          <a:xfrm>
            <a:off x="1143000" y="1227138"/>
            <a:ext cx="7143750" cy="4586287"/>
          </a:xfrm>
          <a:prstGeom prst="rect">
            <a:avLst/>
          </a:prstGeom>
          <a:noFill/>
          <a:ln w="9525">
            <a:noFill/>
            <a:miter lim="800000"/>
            <a:headEnd/>
            <a:tailEnd/>
          </a:ln>
        </p:spPr>
      </p:pic>
      <p:sp>
        <p:nvSpPr>
          <p:cNvPr id="33795" name="TextBox 11"/>
          <p:cNvSpPr txBox="1">
            <a:spLocks noChangeArrowheads="1"/>
          </p:cNvSpPr>
          <p:nvPr/>
        </p:nvSpPr>
        <p:spPr bwMode="auto">
          <a:xfrm>
            <a:off x="285750" y="5857875"/>
            <a:ext cx="2286000" cy="369888"/>
          </a:xfrm>
          <a:prstGeom prst="rect">
            <a:avLst/>
          </a:prstGeom>
          <a:noFill/>
          <a:ln w="9525">
            <a:noFill/>
            <a:miter lim="800000"/>
            <a:headEnd/>
            <a:tailEnd/>
          </a:ln>
        </p:spPr>
        <p:txBody>
          <a:bodyPr>
            <a:spAutoFit/>
          </a:bodyPr>
          <a:lstStyle/>
          <a:p>
            <a:r>
              <a:rPr lang="en-GB">
                <a:latin typeface="Georgia" pitchFamily="18" charset="0"/>
              </a:rPr>
              <a:t>Greenland (2009)</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p:nvPr>
        </p:nvSpPr>
        <p:spPr/>
        <p:txBody>
          <a:bodyPr/>
          <a:lstStyle/>
          <a:p>
            <a:r>
              <a:rPr lang="en-GB" smtClean="0"/>
              <a:t>Signal to Noise</a:t>
            </a:r>
          </a:p>
        </p:txBody>
      </p:sp>
      <p:pic>
        <p:nvPicPr>
          <p:cNvPr id="35842" name="Picture 2"/>
          <p:cNvPicPr>
            <a:picLocks noChangeAspect="1" noChangeArrowheads="1"/>
          </p:cNvPicPr>
          <p:nvPr/>
        </p:nvPicPr>
        <p:blipFill>
          <a:blip r:embed="rId3"/>
          <a:srcRect/>
          <a:stretch>
            <a:fillRect/>
          </a:stretch>
        </p:blipFill>
        <p:spPr bwMode="auto">
          <a:xfrm>
            <a:off x="204788" y="1260475"/>
            <a:ext cx="8734425" cy="4337050"/>
          </a:xfrm>
          <a:prstGeom prst="rect">
            <a:avLst/>
          </a:prstGeom>
          <a:noFill/>
          <a:ln w="9525">
            <a:noFill/>
            <a:miter lim="800000"/>
            <a:headEnd/>
            <a:tailEnd/>
          </a:ln>
        </p:spPr>
      </p:pic>
      <p:sp>
        <p:nvSpPr>
          <p:cNvPr id="35843" name="TextBox 4"/>
          <p:cNvSpPr txBox="1">
            <a:spLocks noChangeArrowheads="1"/>
          </p:cNvSpPr>
          <p:nvPr/>
        </p:nvSpPr>
        <p:spPr bwMode="auto">
          <a:xfrm>
            <a:off x="214313" y="5857875"/>
            <a:ext cx="3786187" cy="369888"/>
          </a:xfrm>
          <a:prstGeom prst="rect">
            <a:avLst/>
          </a:prstGeom>
          <a:noFill/>
          <a:ln w="9525">
            <a:noFill/>
            <a:miter lim="800000"/>
            <a:headEnd/>
            <a:tailEnd/>
          </a:ln>
        </p:spPr>
        <p:txBody>
          <a:bodyPr>
            <a:spAutoFit/>
          </a:bodyPr>
          <a:lstStyle/>
          <a:p>
            <a:r>
              <a:rPr lang="en-GB">
                <a:latin typeface="Georgia" pitchFamily="18" charset="0"/>
              </a:rPr>
              <a:t>Sato and Bradley 2008 </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p:txBody>
          <a:bodyPr/>
          <a:lstStyle/>
          <a:p>
            <a:r>
              <a:rPr lang="en-GB" smtClean="0"/>
              <a:t>Signal to Noise</a:t>
            </a:r>
          </a:p>
        </p:txBody>
      </p:sp>
      <p:sp>
        <p:nvSpPr>
          <p:cNvPr id="37890" name="TextBox 4"/>
          <p:cNvSpPr txBox="1">
            <a:spLocks noChangeArrowheads="1"/>
          </p:cNvSpPr>
          <p:nvPr/>
        </p:nvSpPr>
        <p:spPr bwMode="auto">
          <a:xfrm>
            <a:off x="214313" y="5857875"/>
            <a:ext cx="3786187" cy="369888"/>
          </a:xfrm>
          <a:prstGeom prst="rect">
            <a:avLst/>
          </a:prstGeom>
          <a:noFill/>
          <a:ln w="9525">
            <a:noFill/>
            <a:miter lim="800000"/>
            <a:headEnd/>
            <a:tailEnd/>
          </a:ln>
        </p:spPr>
        <p:txBody>
          <a:bodyPr>
            <a:spAutoFit/>
          </a:bodyPr>
          <a:lstStyle/>
          <a:p>
            <a:r>
              <a:rPr lang="en-GB">
                <a:latin typeface="Georgia" pitchFamily="18" charset="0"/>
              </a:rPr>
              <a:t>Sato and Bradley 2008 </a:t>
            </a:r>
          </a:p>
        </p:txBody>
      </p:sp>
      <p:pic>
        <p:nvPicPr>
          <p:cNvPr id="37891" name="Picture 2"/>
          <p:cNvPicPr>
            <a:picLocks noChangeAspect="1" noChangeArrowheads="1"/>
          </p:cNvPicPr>
          <p:nvPr/>
        </p:nvPicPr>
        <p:blipFill>
          <a:blip r:embed="rId2"/>
          <a:srcRect/>
          <a:stretch>
            <a:fillRect/>
          </a:stretch>
        </p:blipFill>
        <p:spPr bwMode="auto">
          <a:xfrm>
            <a:off x="1730375" y="1801813"/>
            <a:ext cx="5683250" cy="3254375"/>
          </a:xfrm>
          <a:prstGeom prst="rect">
            <a:avLst/>
          </a:prstGeom>
          <a:noFill/>
          <a:ln w="9525">
            <a:noFill/>
            <a:miter lim="800000"/>
            <a:headEnd/>
            <a:tailEnd/>
          </a:ln>
        </p:spPr>
      </p:pic>
      <p:sp>
        <p:nvSpPr>
          <p:cNvPr id="37892" name="TextBox 5"/>
          <p:cNvSpPr txBox="1">
            <a:spLocks noChangeArrowheads="1"/>
          </p:cNvSpPr>
          <p:nvPr/>
        </p:nvSpPr>
        <p:spPr bwMode="auto">
          <a:xfrm>
            <a:off x="214313" y="1357313"/>
            <a:ext cx="1714500" cy="1200150"/>
          </a:xfrm>
          <a:prstGeom prst="rect">
            <a:avLst/>
          </a:prstGeom>
          <a:noFill/>
          <a:ln w="9525">
            <a:noFill/>
            <a:miter lim="800000"/>
            <a:headEnd/>
            <a:tailEnd/>
          </a:ln>
        </p:spPr>
        <p:txBody>
          <a:bodyPr>
            <a:spAutoFit/>
          </a:bodyPr>
          <a:lstStyle/>
          <a:p>
            <a:r>
              <a:rPr lang="en-GB">
                <a:latin typeface="Georgia" pitchFamily="18" charset="0"/>
              </a:rPr>
              <a:t>Signal to noise distributions in 28 classrooms</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p:cNvSpPr>
            <a:spLocks noGrp="1"/>
          </p:cNvSpPr>
          <p:nvPr>
            <p:ph type="title"/>
          </p:nvPr>
        </p:nvSpPr>
        <p:spPr/>
        <p:txBody>
          <a:bodyPr/>
          <a:lstStyle/>
          <a:p>
            <a:r>
              <a:rPr lang="en-GB" smtClean="0"/>
              <a:t>What can a designer/architect control?</a:t>
            </a:r>
          </a:p>
        </p:txBody>
      </p:sp>
      <p:sp>
        <p:nvSpPr>
          <p:cNvPr id="3" name="TextBox 2"/>
          <p:cNvSpPr txBox="1"/>
          <p:nvPr/>
        </p:nvSpPr>
        <p:spPr>
          <a:xfrm>
            <a:off x="673775" y="1556792"/>
            <a:ext cx="7416824" cy="3539430"/>
          </a:xfrm>
          <a:prstGeom prst="rect">
            <a:avLst/>
          </a:prstGeom>
        </p:spPr>
        <p:style>
          <a:lnRef idx="1">
            <a:schemeClr val="accent3"/>
          </a:lnRef>
          <a:fillRef idx="3">
            <a:schemeClr val="accent3"/>
          </a:fillRef>
          <a:effectRef idx="2">
            <a:schemeClr val="accent3"/>
          </a:effectRef>
          <a:fontRef idx="minor">
            <a:schemeClr val="lt1"/>
          </a:fontRef>
        </p:style>
        <p:txBody>
          <a:bodyPr>
            <a:spAutoFit/>
          </a:bodyPr>
          <a:lstStyle/>
          <a:p>
            <a:pPr fontAlgn="auto">
              <a:spcBef>
                <a:spcPts val="0"/>
              </a:spcBef>
              <a:spcAft>
                <a:spcPts val="0"/>
              </a:spcAft>
              <a:defRPr/>
            </a:pPr>
            <a:r>
              <a:rPr lang="en-GB" sz="3200" b="1" dirty="0"/>
              <a:t>Noise</a:t>
            </a:r>
          </a:p>
          <a:p>
            <a:pPr fontAlgn="auto">
              <a:spcBef>
                <a:spcPts val="0"/>
              </a:spcBef>
              <a:spcAft>
                <a:spcPts val="0"/>
              </a:spcAft>
              <a:defRPr/>
            </a:pPr>
            <a:r>
              <a:rPr lang="en-GB" sz="3200" dirty="0"/>
              <a:t>	</a:t>
            </a:r>
            <a:r>
              <a:rPr lang="en-GB" sz="3200" dirty="0"/>
              <a:t>Control noise entering the room (or created within it by plant e.g. air-conditioning units but not computers)</a:t>
            </a:r>
          </a:p>
          <a:p>
            <a:pPr fontAlgn="auto">
              <a:spcBef>
                <a:spcPts val="0"/>
              </a:spcBef>
              <a:spcAft>
                <a:spcPts val="0"/>
              </a:spcAft>
              <a:defRPr/>
            </a:pPr>
            <a:r>
              <a:rPr lang="en-GB" sz="3200" b="1" dirty="0"/>
              <a:t>Reverberation</a:t>
            </a:r>
            <a:r>
              <a:rPr lang="en-GB" sz="3200" dirty="0"/>
              <a:t> </a:t>
            </a:r>
          </a:p>
          <a:p>
            <a:pPr fontAlgn="auto">
              <a:spcBef>
                <a:spcPts val="0"/>
              </a:spcBef>
              <a:spcAft>
                <a:spcPts val="0"/>
              </a:spcAft>
              <a:defRPr/>
            </a:pPr>
            <a:r>
              <a:rPr lang="en-GB" sz="3200" dirty="0"/>
              <a:t>	</a:t>
            </a:r>
            <a:r>
              <a:rPr lang="en-GB" sz="3200" dirty="0"/>
              <a:t>Control what happens to sound created in the room</a:t>
            </a:r>
            <a:endParaRPr lang="en-GB" sz="32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p:nvPr>
        </p:nvSpPr>
        <p:spPr/>
        <p:txBody>
          <a:bodyPr/>
          <a:lstStyle/>
          <a:p>
            <a:r>
              <a:rPr lang="en-GB" sz="3200" b="1" smtClean="0"/>
              <a:t>Noise</a:t>
            </a:r>
            <a:r>
              <a:rPr lang="en-GB" smtClean="0"/>
              <a:t> </a:t>
            </a:r>
          </a:p>
        </p:txBody>
      </p:sp>
      <p:pic>
        <p:nvPicPr>
          <p:cNvPr id="39938" name="Picture 2"/>
          <p:cNvPicPr>
            <a:picLocks noChangeAspect="1" noChangeArrowheads="1"/>
          </p:cNvPicPr>
          <p:nvPr/>
        </p:nvPicPr>
        <p:blipFill>
          <a:blip r:embed="rId2"/>
          <a:srcRect/>
          <a:stretch>
            <a:fillRect/>
          </a:stretch>
        </p:blipFill>
        <p:spPr bwMode="auto">
          <a:xfrm>
            <a:off x="285750" y="2143125"/>
            <a:ext cx="7562850" cy="1057275"/>
          </a:xfrm>
          <a:prstGeom prst="rect">
            <a:avLst/>
          </a:prstGeom>
          <a:noFill/>
          <a:ln w="9525">
            <a:noFill/>
            <a:miter lim="800000"/>
            <a:headEnd/>
            <a:tailEnd/>
          </a:ln>
        </p:spPr>
      </p:pic>
      <p:pic>
        <p:nvPicPr>
          <p:cNvPr id="39939" name="Picture 3"/>
          <p:cNvPicPr>
            <a:picLocks noChangeAspect="1" noChangeArrowheads="1"/>
          </p:cNvPicPr>
          <p:nvPr/>
        </p:nvPicPr>
        <p:blipFill>
          <a:blip r:embed="rId3"/>
          <a:srcRect/>
          <a:stretch>
            <a:fillRect/>
          </a:stretch>
        </p:blipFill>
        <p:spPr bwMode="auto">
          <a:xfrm>
            <a:off x="3714750" y="4000500"/>
            <a:ext cx="4781550" cy="1939925"/>
          </a:xfrm>
          <a:prstGeom prst="rect">
            <a:avLst/>
          </a:prstGeom>
          <a:noFill/>
          <a:ln w="9525">
            <a:noFill/>
            <a:miter lim="800000"/>
            <a:headEnd/>
            <a:tailEnd/>
          </a:ln>
        </p:spPr>
      </p:pic>
      <p:sp>
        <p:nvSpPr>
          <p:cNvPr id="7" name="Right Arrow 6"/>
          <p:cNvSpPr/>
          <p:nvPr/>
        </p:nvSpPr>
        <p:spPr>
          <a:xfrm rot="4008719">
            <a:off x="4210050" y="3765550"/>
            <a:ext cx="3087688" cy="8778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8" name="Line Callout 1 7"/>
          <p:cNvSpPr/>
          <p:nvPr/>
        </p:nvSpPr>
        <p:spPr>
          <a:xfrm>
            <a:off x="1500188" y="1000125"/>
            <a:ext cx="4143375" cy="785813"/>
          </a:xfrm>
          <a:prstGeom prst="borderCallout1">
            <a:avLst>
              <a:gd name="adj1" fmla="val 46629"/>
              <a:gd name="adj2" fmla="val -266"/>
              <a:gd name="adj3" fmla="val 150076"/>
              <a:gd name="adj4" fmla="val -18614"/>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Teaching spaces used by children with hearing impairment or are deaf or have special hearing requirements</a:t>
            </a:r>
            <a:endParaRPr lang="en-GB" dirty="0"/>
          </a:p>
        </p:txBody>
      </p:sp>
      <p:sp>
        <p:nvSpPr>
          <p:cNvPr id="39942" name="TextBox 8"/>
          <p:cNvSpPr txBox="1">
            <a:spLocks noChangeArrowheads="1"/>
          </p:cNvSpPr>
          <p:nvPr/>
        </p:nvSpPr>
        <p:spPr bwMode="auto">
          <a:xfrm>
            <a:off x="428625" y="5786438"/>
            <a:ext cx="1928813" cy="369887"/>
          </a:xfrm>
          <a:prstGeom prst="rect">
            <a:avLst/>
          </a:prstGeom>
          <a:noFill/>
          <a:ln w="9525">
            <a:noFill/>
            <a:miter lim="800000"/>
            <a:headEnd/>
            <a:tailEnd/>
          </a:ln>
        </p:spPr>
        <p:txBody>
          <a:bodyPr>
            <a:spAutoFit/>
          </a:bodyPr>
          <a:lstStyle/>
          <a:p>
            <a:r>
              <a:rPr lang="en-GB">
                <a:latin typeface="Georgia" pitchFamily="18" charset="0"/>
              </a:rPr>
              <a:t>BB93 section 1</a:t>
            </a:r>
          </a:p>
        </p:txBody>
      </p:sp>
      <p:sp>
        <p:nvSpPr>
          <p:cNvPr id="11" name="Rounded Rectangle 10"/>
          <p:cNvSpPr/>
          <p:nvPr/>
        </p:nvSpPr>
        <p:spPr>
          <a:xfrm>
            <a:off x="7000875" y="214313"/>
            <a:ext cx="1928813" cy="5715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Anticipated Revisions</a:t>
            </a:r>
            <a:endParaRPr lang="en-GB" dirty="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p:txBody>
          <a:bodyPr/>
          <a:lstStyle/>
          <a:p>
            <a:r>
              <a:rPr lang="en-GB" b="1" smtClean="0"/>
              <a:t>Reverberation</a:t>
            </a:r>
          </a:p>
        </p:txBody>
      </p:sp>
      <p:pic>
        <p:nvPicPr>
          <p:cNvPr id="40962" name="Picture 2"/>
          <p:cNvPicPr>
            <a:picLocks noChangeAspect="1" noChangeArrowheads="1"/>
          </p:cNvPicPr>
          <p:nvPr/>
        </p:nvPicPr>
        <p:blipFill>
          <a:blip r:embed="rId2"/>
          <a:srcRect/>
          <a:stretch>
            <a:fillRect/>
          </a:stretch>
        </p:blipFill>
        <p:spPr bwMode="auto">
          <a:xfrm>
            <a:off x="3357563" y="4857750"/>
            <a:ext cx="4943475" cy="647700"/>
          </a:xfrm>
          <a:prstGeom prst="rect">
            <a:avLst/>
          </a:prstGeom>
          <a:noFill/>
          <a:ln w="9525">
            <a:noFill/>
            <a:miter lim="800000"/>
            <a:headEnd/>
            <a:tailEnd/>
          </a:ln>
        </p:spPr>
      </p:pic>
      <p:pic>
        <p:nvPicPr>
          <p:cNvPr id="40963" name="Picture 3"/>
          <p:cNvPicPr>
            <a:picLocks noChangeAspect="1" noChangeArrowheads="1"/>
          </p:cNvPicPr>
          <p:nvPr/>
        </p:nvPicPr>
        <p:blipFill>
          <a:blip r:embed="rId3"/>
          <a:srcRect/>
          <a:stretch>
            <a:fillRect/>
          </a:stretch>
        </p:blipFill>
        <p:spPr bwMode="auto">
          <a:xfrm>
            <a:off x="285750" y="1785938"/>
            <a:ext cx="1866900" cy="3802062"/>
          </a:xfrm>
          <a:prstGeom prst="rect">
            <a:avLst/>
          </a:prstGeom>
          <a:noFill/>
          <a:ln w="9525">
            <a:noFill/>
            <a:miter lim="800000"/>
            <a:headEnd/>
            <a:tailEnd/>
          </a:ln>
        </p:spPr>
      </p:pic>
      <p:pic>
        <p:nvPicPr>
          <p:cNvPr id="40964" name="Picture 4"/>
          <p:cNvPicPr>
            <a:picLocks noChangeAspect="1" noChangeArrowheads="1"/>
          </p:cNvPicPr>
          <p:nvPr/>
        </p:nvPicPr>
        <p:blipFill>
          <a:blip r:embed="rId4"/>
          <a:srcRect/>
          <a:stretch>
            <a:fillRect/>
          </a:stretch>
        </p:blipFill>
        <p:spPr bwMode="auto">
          <a:xfrm>
            <a:off x="3357563" y="1571625"/>
            <a:ext cx="4514850" cy="2095500"/>
          </a:xfrm>
          <a:prstGeom prst="rect">
            <a:avLst/>
          </a:prstGeom>
          <a:noFill/>
          <a:ln w="9525">
            <a:noFill/>
            <a:miter lim="800000"/>
            <a:headEnd/>
            <a:tailEnd/>
          </a:ln>
        </p:spPr>
      </p:pic>
      <p:sp>
        <p:nvSpPr>
          <p:cNvPr id="6" name="Right Arrow 5"/>
          <p:cNvSpPr/>
          <p:nvPr/>
        </p:nvSpPr>
        <p:spPr>
          <a:xfrm rot="1055099">
            <a:off x="2068513" y="1882775"/>
            <a:ext cx="1214437" cy="6429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7" name="Right Arrow 6"/>
          <p:cNvSpPr/>
          <p:nvPr/>
        </p:nvSpPr>
        <p:spPr>
          <a:xfrm rot="2367744">
            <a:off x="2032000" y="3683000"/>
            <a:ext cx="1708150" cy="15001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10" name="Line Callout 1 9"/>
          <p:cNvSpPr/>
          <p:nvPr/>
        </p:nvSpPr>
        <p:spPr>
          <a:xfrm>
            <a:off x="4572000" y="3786188"/>
            <a:ext cx="4357688" cy="785812"/>
          </a:xfrm>
          <a:prstGeom prst="borderCallout1">
            <a:avLst>
              <a:gd name="adj1" fmla="val 46629"/>
              <a:gd name="adj2" fmla="val -266"/>
              <a:gd name="adj3" fmla="val 167046"/>
              <a:gd name="adj4" fmla="val -16545"/>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Teaching spaces used by children with hearing impairment or are deaf or have </a:t>
            </a:r>
            <a:r>
              <a:rPr lang="en-GB" b="1" dirty="0"/>
              <a:t>special hearing requirements</a:t>
            </a:r>
            <a:endParaRPr lang="en-GB" b="1" dirty="0"/>
          </a:p>
        </p:txBody>
      </p:sp>
      <p:sp>
        <p:nvSpPr>
          <p:cNvPr id="12" name="Line Callout 1 11"/>
          <p:cNvSpPr/>
          <p:nvPr/>
        </p:nvSpPr>
        <p:spPr>
          <a:xfrm>
            <a:off x="5929313" y="5572125"/>
            <a:ext cx="1785937" cy="785813"/>
          </a:xfrm>
          <a:prstGeom prst="borderCallout1">
            <a:avLst>
              <a:gd name="adj1" fmla="val 46629"/>
              <a:gd name="adj2" fmla="val -266"/>
              <a:gd name="adj3" fmla="val -31741"/>
              <a:gd name="adj4" fmla="val 55537"/>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0.4s </a:t>
            </a:r>
          </a:p>
          <a:p>
            <a:pPr algn="ctr" fontAlgn="auto">
              <a:spcBef>
                <a:spcPts val="0"/>
              </a:spcBef>
              <a:spcAft>
                <a:spcPts val="0"/>
              </a:spcAft>
              <a:defRPr/>
            </a:pPr>
            <a:r>
              <a:rPr lang="en-GB" dirty="0"/>
              <a:t>125Hz – 4kHz</a:t>
            </a:r>
            <a:endParaRPr lang="en-GB" dirty="0"/>
          </a:p>
        </p:txBody>
      </p:sp>
      <p:sp>
        <p:nvSpPr>
          <p:cNvPr id="13" name="Rounded Rectangle 12"/>
          <p:cNvSpPr/>
          <p:nvPr/>
        </p:nvSpPr>
        <p:spPr>
          <a:xfrm>
            <a:off x="7000875" y="260350"/>
            <a:ext cx="1928813" cy="5715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Anticipated Revisions</a:t>
            </a:r>
            <a:endParaRPr lang="en-GB" dirty="0"/>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57188"/>
            <a:ext cx="8534400" cy="758825"/>
          </a:xfrm>
        </p:spPr>
        <p:txBody>
          <a:bodyPr>
            <a:normAutofit fontScale="90000"/>
          </a:bodyPr>
          <a:lstStyle/>
          <a:p>
            <a:pPr fontAlgn="auto">
              <a:spcAft>
                <a:spcPts val="0"/>
              </a:spcAft>
              <a:defRPr/>
            </a:pPr>
            <a:r>
              <a:rPr lang="en-GB" dirty="0" smtClean="0">
                <a:solidFill>
                  <a:schemeClr val="accent3">
                    <a:shade val="75000"/>
                  </a:schemeClr>
                </a:solidFill>
              </a:rPr>
              <a:t>Alternative acoustic standards in the absence of child specific information</a:t>
            </a:r>
            <a:endParaRPr lang="en-GB" dirty="0">
              <a:solidFill>
                <a:schemeClr val="accent3">
                  <a:shade val="75000"/>
                </a:schemeClr>
              </a:solidFill>
            </a:endParaRPr>
          </a:p>
        </p:txBody>
      </p:sp>
      <p:pic>
        <p:nvPicPr>
          <p:cNvPr id="41986" name="Picture 2"/>
          <p:cNvPicPr>
            <a:picLocks noChangeAspect="1" noChangeArrowheads="1"/>
          </p:cNvPicPr>
          <p:nvPr/>
        </p:nvPicPr>
        <p:blipFill>
          <a:blip r:embed="rId2"/>
          <a:srcRect/>
          <a:stretch>
            <a:fillRect/>
          </a:stretch>
        </p:blipFill>
        <p:spPr bwMode="auto">
          <a:xfrm>
            <a:off x="714375" y="1660525"/>
            <a:ext cx="7739063" cy="3536950"/>
          </a:xfrm>
          <a:prstGeom prst="rect">
            <a:avLst/>
          </a:prstGeom>
          <a:noFill/>
          <a:ln w="9525">
            <a:noFill/>
            <a:miter lim="800000"/>
            <a:headEnd/>
            <a:tailEnd/>
          </a:ln>
        </p:spPr>
      </p:pic>
      <p:sp>
        <p:nvSpPr>
          <p:cNvPr id="41987" name="TextBox 3"/>
          <p:cNvSpPr txBox="1">
            <a:spLocks noChangeArrowheads="1"/>
          </p:cNvSpPr>
          <p:nvPr/>
        </p:nvSpPr>
        <p:spPr bwMode="auto">
          <a:xfrm>
            <a:off x="285750" y="5715000"/>
            <a:ext cx="1785938" cy="369888"/>
          </a:xfrm>
          <a:prstGeom prst="rect">
            <a:avLst/>
          </a:prstGeom>
          <a:noFill/>
          <a:ln w="9525">
            <a:noFill/>
            <a:miter lim="800000"/>
            <a:headEnd/>
            <a:tailEnd/>
          </a:ln>
        </p:spPr>
        <p:txBody>
          <a:bodyPr>
            <a:spAutoFit/>
          </a:bodyPr>
          <a:lstStyle/>
          <a:p>
            <a:r>
              <a:rPr lang="en-GB">
                <a:latin typeface="Georgia" pitchFamily="18" charset="0"/>
              </a:rPr>
              <a:t>BB93 Section 6</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625" y="642938"/>
            <a:ext cx="8375650" cy="465137"/>
          </a:xfrm>
        </p:spPr>
        <p:txBody>
          <a:bodyPr>
            <a:normAutofit fontScale="90000"/>
          </a:bodyPr>
          <a:lstStyle/>
          <a:p>
            <a:pPr fontAlgn="auto">
              <a:spcAft>
                <a:spcPts val="0"/>
              </a:spcAft>
              <a:defRPr/>
            </a:pPr>
            <a:r>
              <a:rPr lang="en-GB" dirty="0" smtClean="0">
                <a:solidFill>
                  <a:schemeClr val="accent3">
                    <a:shade val="75000"/>
                  </a:schemeClr>
                </a:solidFill>
              </a:rPr>
              <a:t>Classroom acoustics and the Enhancement of the Speech Signal</a:t>
            </a:r>
            <a:endParaRPr lang="en-GB" dirty="0">
              <a:solidFill>
                <a:schemeClr val="accent3">
                  <a:shade val="75000"/>
                </a:schemeClr>
              </a:solidFill>
            </a:endParaRPr>
          </a:p>
        </p:txBody>
      </p:sp>
      <p:sp>
        <p:nvSpPr>
          <p:cNvPr id="43010" name="Text Placeholder 12"/>
          <p:cNvSpPr>
            <a:spLocks noGrp="1"/>
          </p:cNvSpPr>
          <p:nvPr>
            <p:ph type="body" sz="half" idx="1"/>
          </p:nvPr>
        </p:nvSpPr>
        <p:spPr>
          <a:xfrm>
            <a:off x="661988" y="1300163"/>
            <a:ext cx="6267450" cy="3065462"/>
          </a:xfrm>
        </p:spPr>
        <p:txBody>
          <a:bodyPr/>
          <a:lstStyle/>
          <a:p>
            <a:r>
              <a:rPr lang="en-GB" smtClean="0"/>
              <a:t>Essex Study:</a:t>
            </a:r>
          </a:p>
          <a:p>
            <a:pPr lvl="1"/>
            <a:r>
              <a:rPr lang="en-GB" smtClean="0"/>
              <a:t>Experimental study involving 14 teachers and 400 children using 4 ‘identical classrooms’</a:t>
            </a:r>
          </a:p>
          <a:p>
            <a:pPr lvl="1"/>
            <a:r>
              <a:rPr lang="en-GB" smtClean="0"/>
              <a:t>3 classrooms modified acoustically whilst remaining visually the same, such that each classroom experienced each of the 3 acoustic conditions	</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625" y="642938"/>
            <a:ext cx="8375650" cy="465137"/>
          </a:xfrm>
        </p:spPr>
        <p:txBody>
          <a:bodyPr>
            <a:normAutofit fontScale="90000"/>
          </a:bodyPr>
          <a:lstStyle/>
          <a:p>
            <a:pPr fontAlgn="auto">
              <a:spcAft>
                <a:spcPts val="0"/>
              </a:spcAft>
              <a:defRPr/>
            </a:pPr>
            <a:r>
              <a:rPr lang="en-GB" dirty="0" smtClean="0">
                <a:solidFill>
                  <a:schemeClr val="accent3">
                    <a:shade val="75000"/>
                  </a:schemeClr>
                </a:solidFill>
              </a:rPr>
              <a:t>Classroom acoustics and the Enhancement of the Speech Signal</a:t>
            </a:r>
            <a:endParaRPr lang="en-GB" dirty="0">
              <a:solidFill>
                <a:schemeClr val="accent3">
                  <a:shade val="75000"/>
                </a:schemeClr>
              </a:solidFill>
            </a:endParaRPr>
          </a:p>
        </p:txBody>
      </p:sp>
      <p:sp>
        <p:nvSpPr>
          <p:cNvPr id="13" name="Text Placeholder 12"/>
          <p:cNvSpPr>
            <a:spLocks noGrp="1"/>
          </p:cNvSpPr>
          <p:nvPr>
            <p:ph type="body" sz="half" idx="1"/>
          </p:nvPr>
        </p:nvSpPr>
        <p:spPr>
          <a:xfrm>
            <a:off x="323850" y="3441700"/>
            <a:ext cx="8351838" cy="1565275"/>
          </a:xfrm>
        </p:spPr>
        <p:txBody>
          <a:bodyPr>
            <a:normAutofit fontScale="92500" lnSpcReduction="10000"/>
          </a:bodyPr>
          <a:lstStyle/>
          <a:p>
            <a:pPr marL="274320" indent="-274320" fontAlgn="auto">
              <a:spcAft>
                <a:spcPts val="0"/>
              </a:spcAft>
              <a:buFont typeface="Wingdings 2"/>
              <a:buChar char=""/>
              <a:defRPr/>
            </a:pPr>
            <a:r>
              <a:rPr lang="en-GB" sz="2600" dirty="0" smtClean="0">
                <a:solidFill>
                  <a:schemeClr val="accent3">
                    <a:lumMod val="75000"/>
                  </a:schemeClr>
                </a:solidFill>
              </a:rPr>
              <a:t>Condition A: 	Reverberation time to BB93</a:t>
            </a:r>
          </a:p>
          <a:p>
            <a:pPr marL="274320" indent="-274320" fontAlgn="auto">
              <a:spcAft>
                <a:spcPts val="0"/>
              </a:spcAft>
              <a:buFont typeface="Wingdings 2"/>
              <a:buChar char=""/>
              <a:defRPr/>
            </a:pPr>
            <a:r>
              <a:rPr lang="en-GB" sz="2600" dirty="0" smtClean="0">
                <a:solidFill>
                  <a:schemeClr val="accent3">
                    <a:lumMod val="75000"/>
                  </a:schemeClr>
                </a:solidFill>
              </a:rPr>
              <a:t>Condition B	Reverberation time to BB93 Hearing 			Impaired</a:t>
            </a:r>
          </a:p>
          <a:p>
            <a:pPr marL="274320" indent="-274320" fontAlgn="auto">
              <a:spcAft>
                <a:spcPts val="0"/>
              </a:spcAft>
              <a:buFont typeface="Wingdings 2"/>
              <a:buChar char=""/>
              <a:defRPr/>
            </a:pPr>
            <a:r>
              <a:rPr lang="en-GB" sz="2600" dirty="0" smtClean="0">
                <a:solidFill>
                  <a:schemeClr val="accent3">
                    <a:lumMod val="75000"/>
                  </a:schemeClr>
                </a:solidFill>
              </a:rPr>
              <a:t>Condition C  	Reverberation time to BATOD   </a:t>
            </a:r>
          </a:p>
          <a:p>
            <a:pPr marL="274320" indent="-274320" fontAlgn="auto">
              <a:spcAft>
                <a:spcPts val="0"/>
              </a:spcAft>
              <a:buFont typeface="Wingdings 2"/>
              <a:buChar char=""/>
              <a:defRPr/>
            </a:pPr>
            <a:endParaRPr lang="en-GB" dirty="0" smtClean="0"/>
          </a:p>
        </p:txBody>
      </p:sp>
      <p:sp>
        <p:nvSpPr>
          <p:cNvPr id="4" name="Rectangle 3"/>
          <p:cNvSpPr/>
          <p:nvPr/>
        </p:nvSpPr>
        <p:spPr>
          <a:xfrm>
            <a:off x="2987675" y="1412875"/>
            <a:ext cx="1800225" cy="16557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a:p>
            <a:pPr algn="ctr" fontAlgn="auto">
              <a:spcBef>
                <a:spcPts val="0"/>
              </a:spcBef>
              <a:spcAft>
                <a:spcPts val="0"/>
              </a:spcAft>
              <a:defRPr/>
            </a:pPr>
            <a:r>
              <a:rPr lang="en-GB" dirty="0"/>
              <a:t>Room B</a:t>
            </a:r>
            <a:endParaRPr lang="en-GB" dirty="0"/>
          </a:p>
          <a:p>
            <a:pPr algn="ctr" fontAlgn="auto">
              <a:spcBef>
                <a:spcPts val="0"/>
              </a:spcBef>
              <a:spcAft>
                <a:spcPts val="0"/>
              </a:spcAft>
              <a:defRPr/>
            </a:pPr>
            <a:r>
              <a:rPr lang="en-GB" dirty="0"/>
              <a:t>Condition </a:t>
            </a:r>
            <a:r>
              <a:rPr lang="en-GB" dirty="0"/>
              <a:t>B</a:t>
            </a:r>
            <a:endParaRPr lang="en-GB" dirty="0"/>
          </a:p>
          <a:p>
            <a:pPr algn="ctr" fontAlgn="auto">
              <a:spcBef>
                <a:spcPts val="0"/>
              </a:spcBef>
              <a:spcAft>
                <a:spcPts val="0"/>
              </a:spcAft>
              <a:defRPr/>
            </a:pPr>
            <a:r>
              <a:rPr lang="en-GB" dirty="0"/>
              <a:t>Condition </a:t>
            </a:r>
            <a:r>
              <a:rPr lang="en-GB" dirty="0"/>
              <a:t>C</a:t>
            </a:r>
            <a:endParaRPr lang="en-GB" dirty="0"/>
          </a:p>
          <a:p>
            <a:pPr algn="ctr" fontAlgn="auto">
              <a:spcBef>
                <a:spcPts val="0"/>
              </a:spcBef>
              <a:spcAft>
                <a:spcPts val="0"/>
              </a:spcAft>
              <a:defRPr/>
            </a:pPr>
            <a:r>
              <a:rPr lang="en-GB" dirty="0"/>
              <a:t>Condition </a:t>
            </a:r>
            <a:r>
              <a:rPr lang="en-GB" dirty="0"/>
              <a:t>A</a:t>
            </a:r>
            <a:endParaRPr lang="en-GB" dirty="0"/>
          </a:p>
          <a:p>
            <a:pPr algn="ctr" fontAlgn="auto">
              <a:spcBef>
                <a:spcPts val="0"/>
              </a:spcBef>
              <a:spcAft>
                <a:spcPts val="0"/>
              </a:spcAft>
              <a:defRPr/>
            </a:pPr>
            <a:endParaRPr lang="en-GB" dirty="0"/>
          </a:p>
        </p:txBody>
      </p:sp>
      <p:sp>
        <p:nvSpPr>
          <p:cNvPr id="5" name="Rectangle 4"/>
          <p:cNvSpPr/>
          <p:nvPr/>
        </p:nvSpPr>
        <p:spPr>
          <a:xfrm>
            <a:off x="974725" y="1412875"/>
            <a:ext cx="1800225" cy="16573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Room A</a:t>
            </a:r>
          </a:p>
          <a:p>
            <a:pPr algn="ctr" fontAlgn="auto">
              <a:spcBef>
                <a:spcPts val="0"/>
              </a:spcBef>
              <a:spcAft>
                <a:spcPts val="0"/>
              </a:spcAft>
              <a:defRPr/>
            </a:pPr>
            <a:r>
              <a:rPr lang="en-GB" dirty="0"/>
              <a:t>Condition A</a:t>
            </a:r>
          </a:p>
          <a:p>
            <a:pPr algn="ctr" fontAlgn="auto">
              <a:spcBef>
                <a:spcPts val="0"/>
              </a:spcBef>
              <a:spcAft>
                <a:spcPts val="0"/>
              </a:spcAft>
              <a:defRPr/>
            </a:pPr>
            <a:r>
              <a:rPr lang="en-GB" dirty="0"/>
              <a:t>Condition B</a:t>
            </a:r>
          </a:p>
          <a:p>
            <a:pPr algn="ctr" fontAlgn="auto">
              <a:spcBef>
                <a:spcPts val="0"/>
              </a:spcBef>
              <a:spcAft>
                <a:spcPts val="0"/>
              </a:spcAft>
              <a:defRPr/>
            </a:pPr>
            <a:r>
              <a:rPr lang="en-GB" dirty="0"/>
              <a:t>Condition C</a:t>
            </a:r>
            <a:endParaRPr lang="en-GB" dirty="0"/>
          </a:p>
        </p:txBody>
      </p:sp>
      <p:sp>
        <p:nvSpPr>
          <p:cNvPr id="6" name="Rectangle 5"/>
          <p:cNvSpPr/>
          <p:nvPr/>
        </p:nvSpPr>
        <p:spPr>
          <a:xfrm>
            <a:off x="6948488" y="1377950"/>
            <a:ext cx="1800225" cy="16557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Room </a:t>
            </a:r>
            <a:r>
              <a:rPr lang="en-GB" dirty="0"/>
              <a:t>D</a:t>
            </a:r>
            <a:endParaRPr lang="en-GB" dirty="0"/>
          </a:p>
          <a:p>
            <a:pPr algn="ctr" fontAlgn="auto">
              <a:spcBef>
                <a:spcPts val="0"/>
              </a:spcBef>
              <a:spcAft>
                <a:spcPts val="0"/>
              </a:spcAft>
              <a:defRPr/>
            </a:pPr>
            <a:r>
              <a:rPr lang="en-GB" dirty="0"/>
              <a:t>Control</a:t>
            </a:r>
          </a:p>
          <a:p>
            <a:pPr algn="ctr" fontAlgn="auto">
              <a:spcBef>
                <a:spcPts val="0"/>
              </a:spcBef>
              <a:spcAft>
                <a:spcPts val="0"/>
              </a:spcAft>
              <a:defRPr/>
            </a:pPr>
            <a:endParaRPr lang="en-GB" dirty="0"/>
          </a:p>
        </p:txBody>
      </p:sp>
      <p:sp>
        <p:nvSpPr>
          <p:cNvPr id="7" name="Rectangle 6"/>
          <p:cNvSpPr/>
          <p:nvPr/>
        </p:nvSpPr>
        <p:spPr>
          <a:xfrm>
            <a:off x="4932363" y="1377950"/>
            <a:ext cx="1800225" cy="16557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a:p>
            <a:pPr algn="ctr" fontAlgn="auto">
              <a:spcBef>
                <a:spcPts val="0"/>
              </a:spcBef>
              <a:spcAft>
                <a:spcPts val="0"/>
              </a:spcAft>
              <a:defRPr/>
            </a:pPr>
            <a:r>
              <a:rPr lang="en-GB" dirty="0"/>
              <a:t>Room C</a:t>
            </a:r>
            <a:endParaRPr lang="en-GB" dirty="0"/>
          </a:p>
          <a:p>
            <a:pPr algn="ctr" fontAlgn="auto">
              <a:spcBef>
                <a:spcPts val="0"/>
              </a:spcBef>
              <a:spcAft>
                <a:spcPts val="0"/>
              </a:spcAft>
              <a:defRPr/>
            </a:pPr>
            <a:r>
              <a:rPr lang="en-GB" dirty="0"/>
              <a:t>Condition </a:t>
            </a:r>
            <a:r>
              <a:rPr lang="en-GB" dirty="0"/>
              <a:t>C</a:t>
            </a:r>
            <a:endParaRPr lang="en-GB" dirty="0"/>
          </a:p>
          <a:p>
            <a:pPr algn="ctr" fontAlgn="auto">
              <a:spcBef>
                <a:spcPts val="0"/>
              </a:spcBef>
              <a:spcAft>
                <a:spcPts val="0"/>
              </a:spcAft>
              <a:defRPr/>
            </a:pPr>
            <a:r>
              <a:rPr lang="en-GB" dirty="0"/>
              <a:t>Condition </a:t>
            </a:r>
            <a:r>
              <a:rPr lang="en-GB" dirty="0"/>
              <a:t>A</a:t>
            </a:r>
            <a:endParaRPr lang="en-GB" dirty="0"/>
          </a:p>
          <a:p>
            <a:pPr algn="ctr" fontAlgn="auto">
              <a:spcBef>
                <a:spcPts val="0"/>
              </a:spcBef>
              <a:spcAft>
                <a:spcPts val="0"/>
              </a:spcAft>
              <a:defRPr/>
            </a:pPr>
            <a:r>
              <a:rPr lang="en-GB" dirty="0"/>
              <a:t>Condition </a:t>
            </a:r>
            <a:r>
              <a:rPr lang="en-GB" dirty="0"/>
              <a:t>B</a:t>
            </a:r>
            <a:endParaRPr lang="en-GB" dirty="0"/>
          </a:p>
          <a:p>
            <a:pPr algn="ctr" fontAlgn="auto">
              <a:spcBef>
                <a:spcPts val="0"/>
              </a:spcBef>
              <a:spcAft>
                <a:spcPts val="0"/>
              </a:spcAft>
              <a:defRPr/>
            </a:pPr>
            <a:endParaRPr lang="en-GB" dirty="0"/>
          </a:p>
        </p:txBody>
      </p:sp>
      <p:sp>
        <p:nvSpPr>
          <p:cNvPr id="8" name="Down Arrow 7"/>
          <p:cNvSpPr/>
          <p:nvPr/>
        </p:nvSpPr>
        <p:spPr>
          <a:xfrm>
            <a:off x="179388" y="1422400"/>
            <a:ext cx="288925" cy="13684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45064" name="TextBox 8"/>
          <p:cNvSpPr txBox="1">
            <a:spLocks noChangeArrowheads="1"/>
          </p:cNvSpPr>
          <p:nvPr/>
        </p:nvSpPr>
        <p:spPr bwMode="auto">
          <a:xfrm>
            <a:off x="141288" y="2774950"/>
            <a:ext cx="649287" cy="415925"/>
          </a:xfrm>
          <a:prstGeom prst="rect">
            <a:avLst/>
          </a:prstGeom>
          <a:noFill/>
          <a:ln w="9525">
            <a:noFill/>
            <a:miter lim="800000"/>
            <a:headEnd/>
            <a:tailEnd/>
          </a:ln>
        </p:spPr>
        <p:txBody>
          <a:bodyPr>
            <a:spAutoFit/>
          </a:bodyPr>
          <a:lstStyle/>
          <a:p>
            <a:r>
              <a:rPr lang="en-GB" sz="1000">
                <a:latin typeface="Georgia" pitchFamily="18" charset="0"/>
              </a:rPr>
              <a:t>4 months</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GB" dirty="0" smtClean="0">
                <a:solidFill>
                  <a:schemeClr val="accent3">
                    <a:shade val="75000"/>
                  </a:schemeClr>
                </a:solidFill>
              </a:rPr>
              <a:t>Classroom noise and Sound Treatment</a:t>
            </a:r>
            <a:endParaRPr lang="en-GB" dirty="0">
              <a:solidFill>
                <a:schemeClr val="accent3">
                  <a:shade val="75000"/>
                </a:schemeClr>
              </a:solidFill>
            </a:endParaRPr>
          </a:p>
        </p:txBody>
      </p:sp>
      <p:grpSp>
        <p:nvGrpSpPr>
          <p:cNvPr id="4" name="Group 3"/>
          <p:cNvGrpSpPr>
            <a:grpSpLocks/>
          </p:cNvGrpSpPr>
          <p:nvPr/>
        </p:nvGrpSpPr>
        <p:grpSpPr bwMode="auto">
          <a:xfrm>
            <a:off x="428625" y="1357313"/>
            <a:ext cx="7715250" cy="2419350"/>
            <a:chOff x="428596" y="1357298"/>
            <a:chExt cx="7715304" cy="2419826"/>
          </a:xfrm>
        </p:grpSpPr>
        <p:pic>
          <p:nvPicPr>
            <p:cNvPr id="47110" name="Picture 2"/>
            <p:cNvPicPr>
              <a:picLocks noChangeAspect="1" noChangeArrowheads="1"/>
            </p:cNvPicPr>
            <p:nvPr/>
          </p:nvPicPr>
          <p:blipFill>
            <a:blip r:embed="rId3"/>
            <a:srcRect/>
            <a:stretch>
              <a:fillRect/>
            </a:stretch>
          </p:blipFill>
          <p:spPr bwMode="auto">
            <a:xfrm>
              <a:off x="428596" y="1714488"/>
              <a:ext cx="7715304" cy="2062636"/>
            </a:xfrm>
            <a:prstGeom prst="rect">
              <a:avLst/>
            </a:prstGeom>
            <a:noFill/>
            <a:ln w="9525">
              <a:noFill/>
              <a:miter lim="800000"/>
              <a:headEnd/>
              <a:tailEnd/>
            </a:ln>
          </p:spPr>
        </p:pic>
        <p:sp>
          <p:nvSpPr>
            <p:cNvPr id="47111" name="TextBox 8"/>
            <p:cNvSpPr txBox="1">
              <a:spLocks noChangeArrowheads="1"/>
            </p:cNvSpPr>
            <p:nvPr/>
          </p:nvSpPr>
          <p:spPr bwMode="auto">
            <a:xfrm>
              <a:off x="428596" y="1357298"/>
              <a:ext cx="2000264" cy="369332"/>
            </a:xfrm>
            <a:prstGeom prst="rect">
              <a:avLst/>
            </a:prstGeom>
            <a:noFill/>
            <a:ln w="9525">
              <a:noFill/>
              <a:miter lim="800000"/>
              <a:headEnd/>
              <a:tailEnd/>
            </a:ln>
          </p:spPr>
          <p:txBody>
            <a:bodyPr>
              <a:spAutoFit/>
            </a:bodyPr>
            <a:lstStyle/>
            <a:p>
              <a:r>
                <a:rPr lang="en-GB">
                  <a:latin typeface="Georgia" pitchFamily="18" charset="0"/>
                </a:rPr>
                <a:t>Original</a:t>
              </a:r>
            </a:p>
          </p:txBody>
        </p:sp>
      </p:grpSp>
      <p:grpSp>
        <p:nvGrpSpPr>
          <p:cNvPr id="3" name="Group 2"/>
          <p:cNvGrpSpPr>
            <a:grpSpLocks/>
          </p:cNvGrpSpPr>
          <p:nvPr/>
        </p:nvGrpSpPr>
        <p:grpSpPr bwMode="auto">
          <a:xfrm>
            <a:off x="428625" y="3786188"/>
            <a:ext cx="7748588" cy="2571750"/>
            <a:chOff x="428596" y="3786190"/>
            <a:chExt cx="7749214" cy="2571768"/>
          </a:xfrm>
        </p:grpSpPr>
        <p:pic>
          <p:nvPicPr>
            <p:cNvPr id="47108" name="Picture 1"/>
            <p:cNvPicPr>
              <a:picLocks noChangeAspect="1" noChangeArrowheads="1"/>
            </p:cNvPicPr>
            <p:nvPr/>
          </p:nvPicPr>
          <p:blipFill>
            <a:blip r:embed="rId4"/>
            <a:srcRect/>
            <a:stretch>
              <a:fillRect/>
            </a:stretch>
          </p:blipFill>
          <p:spPr bwMode="auto">
            <a:xfrm>
              <a:off x="428596" y="4286256"/>
              <a:ext cx="7749214" cy="2071702"/>
            </a:xfrm>
            <a:prstGeom prst="rect">
              <a:avLst/>
            </a:prstGeom>
            <a:noFill/>
            <a:ln w="9525">
              <a:noFill/>
              <a:miter lim="800000"/>
              <a:headEnd/>
              <a:tailEnd/>
            </a:ln>
          </p:spPr>
        </p:pic>
        <p:sp>
          <p:nvSpPr>
            <p:cNvPr id="47109" name="TextBox 9"/>
            <p:cNvSpPr txBox="1">
              <a:spLocks noChangeArrowheads="1"/>
            </p:cNvSpPr>
            <p:nvPr/>
          </p:nvSpPr>
          <p:spPr bwMode="auto">
            <a:xfrm>
              <a:off x="500034" y="3786190"/>
              <a:ext cx="1500198" cy="369332"/>
            </a:xfrm>
            <a:prstGeom prst="rect">
              <a:avLst/>
            </a:prstGeom>
            <a:noFill/>
            <a:ln w="9525">
              <a:noFill/>
              <a:miter lim="800000"/>
              <a:headEnd/>
              <a:tailEnd/>
            </a:ln>
          </p:spPr>
          <p:txBody>
            <a:bodyPr>
              <a:spAutoFit/>
            </a:bodyPr>
            <a:lstStyle/>
            <a:p>
              <a:r>
                <a:rPr lang="en-GB">
                  <a:latin typeface="Georgia" pitchFamily="18" charset="0"/>
                </a:rPr>
                <a:t>Treated</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GB" dirty="0" smtClean="0">
                <a:solidFill>
                  <a:schemeClr val="accent3">
                    <a:shade val="75000"/>
                  </a:schemeClr>
                </a:solidFill>
              </a:rPr>
              <a:t>Selection of Acoustic Materials</a:t>
            </a:r>
            <a:endParaRPr lang="en-GB" dirty="0">
              <a:solidFill>
                <a:schemeClr val="accent3">
                  <a:shade val="75000"/>
                </a:schemeClr>
              </a:solidFill>
            </a:endParaRPr>
          </a:p>
        </p:txBody>
      </p:sp>
      <p:pic>
        <p:nvPicPr>
          <p:cNvPr id="76802" name="Picture 2"/>
          <p:cNvPicPr>
            <a:picLocks noChangeAspect="1" noChangeArrowheads="1"/>
          </p:cNvPicPr>
          <p:nvPr/>
        </p:nvPicPr>
        <p:blipFill>
          <a:blip r:embed="rId2"/>
          <a:srcRect/>
          <a:stretch>
            <a:fillRect/>
          </a:stretch>
        </p:blipFill>
        <p:spPr bwMode="auto">
          <a:xfrm>
            <a:off x="4714875" y="3571875"/>
            <a:ext cx="4043363" cy="2386013"/>
          </a:xfrm>
          <a:prstGeom prst="rect">
            <a:avLst/>
          </a:prstGeom>
          <a:noFill/>
          <a:ln w="9525">
            <a:noFill/>
            <a:miter lim="800000"/>
            <a:headEnd/>
            <a:tailEnd/>
          </a:ln>
        </p:spPr>
      </p:pic>
      <p:grpSp>
        <p:nvGrpSpPr>
          <p:cNvPr id="9" name="Group 8"/>
          <p:cNvGrpSpPr>
            <a:grpSpLocks/>
          </p:cNvGrpSpPr>
          <p:nvPr/>
        </p:nvGrpSpPr>
        <p:grpSpPr bwMode="auto">
          <a:xfrm>
            <a:off x="428625" y="1285875"/>
            <a:ext cx="7678738" cy="2174875"/>
            <a:chOff x="428596" y="1285872"/>
            <a:chExt cx="7679559" cy="2174189"/>
          </a:xfrm>
        </p:grpSpPr>
        <p:pic>
          <p:nvPicPr>
            <p:cNvPr id="76803" name="Picture 3"/>
            <p:cNvPicPr>
              <a:picLocks noChangeAspect="1" noChangeArrowheads="1"/>
            </p:cNvPicPr>
            <p:nvPr/>
          </p:nvPicPr>
          <p:blipFill>
            <a:blip r:embed="rId3"/>
            <a:srcRect/>
            <a:stretch>
              <a:fillRect/>
            </a:stretch>
          </p:blipFill>
          <p:spPr bwMode="auto">
            <a:xfrm>
              <a:off x="3429292" y="1285872"/>
              <a:ext cx="4678863" cy="2142449"/>
            </a:xfrm>
            <a:prstGeom prst="rect">
              <a:avLst/>
            </a:prstGeom>
            <a:noFill/>
            <a:ln w="9525">
              <a:noFill/>
              <a:miter lim="800000"/>
              <a:headEnd/>
              <a:tailEnd/>
            </a:ln>
            <a:effectLst>
              <a:outerShdw blurRad="50800" dist="50800" dir="5400000" algn="ctr" rotWithShape="0">
                <a:srgbClr val="000000">
                  <a:alpha val="0"/>
                </a:srgbClr>
              </a:outerShdw>
            </a:effectLst>
          </p:spPr>
        </p:pic>
        <p:sp>
          <p:nvSpPr>
            <p:cNvPr id="49164" name="TextBox 5"/>
            <p:cNvSpPr txBox="1">
              <a:spLocks noChangeArrowheads="1"/>
            </p:cNvSpPr>
            <p:nvPr/>
          </p:nvSpPr>
          <p:spPr bwMode="auto">
            <a:xfrm>
              <a:off x="428596" y="1428736"/>
              <a:ext cx="3143272" cy="2031325"/>
            </a:xfrm>
            <a:prstGeom prst="rect">
              <a:avLst/>
            </a:prstGeom>
            <a:noFill/>
            <a:ln w="9525">
              <a:noFill/>
              <a:miter lim="800000"/>
              <a:headEnd/>
              <a:tailEnd/>
            </a:ln>
          </p:spPr>
          <p:txBody>
            <a:bodyPr>
              <a:spAutoFit/>
            </a:bodyPr>
            <a:lstStyle/>
            <a:p>
              <a:r>
                <a:rPr lang="en-GB">
                  <a:latin typeface="Georgia" pitchFamily="18" charset="0"/>
                </a:rPr>
                <a:t>Acoustic panels absorb sound energy.</a:t>
              </a:r>
            </a:p>
            <a:p>
              <a:r>
                <a:rPr lang="en-GB">
                  <a:latin typeface="Georgia" pitchFamily="18" charset="0"/>
                </a:rPr>
                <a:t>The nature of the material used, and the manner in which is used all have an impact on the absorption characteristics</a:t>
              </a:r>
            </a:p>
          </p:txBody>
        </p:sp>
      </p:grpSp>
      <p:grpSp>
        <p:nvGrpSpPr>
          <p:cNvPr id="8" name="Group 7"/>
          <p:cNvGrpSpPr>
            <a:grpSpLocks/>
          </p:cNvGrpSpPr>
          <p:nvPr/>
        </p:nvGrpSpPr>
        <p:grpSpPr bwMode="auto">
          <a:xfrm>
            <a:off x="1173163" y="3860800"/>
            <a:ext cx="5199062" cy="2157413"/>
            <a:chOff x="1173141" y="3861048"/>
            <a:chExt cx="5199059" cy="2156744"/>
          </a:xfrm>
        </p:grpSpPr>
        <p:sp>
          <p:nvSpPr>
            <p:cNvPr id="3" name="Oval 2"/>
            <p:cNvSpPr/>
            <p:nvPr/>
          </p:nvSpPr>
          <p:spPr>
            <a:xfrm>
              <a:off x="5364088" y="3861048"/>
              <a:ext cx="1008112" cy="1772610"/>
            </a:xfrm>
            <a:prstGeom prst="ellipse">
              <a:avLst/>
            </a:prstGeom>
            <a:gradFill flip="none" rotWithShape="1">
              <a:gsLst>
                <a:gs pos="0">
                  <a:schemeClr val="accent1">
                    <a:tint val="66000"/>
                    <a:satMod val="160000"/>
                    <a:alpha val="9000"/>
                  </a:schemeClr>
                </a:gs>
                <a:gs pos="93000">
                  <a:schemeClr val="accent1">
                    <a:tint val="44500"/>
                    <a:satMod val="160000"/>
                  </a:schemeClr>
                </a:gs>
                <a:gs pos="100000">
                  <a:schemeClr val="accent1">
                    <a:tint val="23500"/>
                    <a:satMod val="160000"/>
                  </a:scheme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grpSp>
          <p:nvGrpSpPr>
            <p:cNvPr id="49160" name="Group 6"/>
            <p:cNvGrpSpPr>
              <a:grpSpLocks/>
            </p:cNvGrpSpPr>
            <p:nvPr/>
          </p:nvGrpSpPr>
          <p:grpSpPr bwMode="auto">
            <a:xfrm>
              <a:off x="1173141" y="4222652"/>
              <a:ext cx="4287786" cy="1795140"/>
              <a:chOff x="1173141" y="4222652"/>
              <a:chExt cx="4287786" cy="1795140"/>
            </a:xfrm>
          </p:grpSpPr>
          <p:sp>
            <p:nvSpPr>
              <p:cNvPr id="4" name="Right Arrow 3"/>
              <p:cNvSpPr/>
              <p:nvPr/>
            </p:nvSpPr>
            <p:spPr>
              <a:xfrm rot="824407">
                <a:off x="3013052" y="4222886"/>
                <a:ext cx="2447924" cy="50466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49162" name="TextBox 4"/>
              <p:cNvSpPr txBox="1">
                <a:spLocks noChangeArrowheads="1"/>
              </p:cNvSpPr>
              <p:nvPr/>
            </p:nvSpPr>
            <p:spPr bwMode="auto">
              <a:xfrm>
                <a:off x="1173141" y="4263466"/>
                <a:ext cx="2736304" cy="1754326"/>
              </a:xfrm>
              <a:prstGeom prst="rect">
                <a:avLst/>
              </a:prstGeom>
              <a:noFill/>
              <a:ln w="9525">
                <a:noFill/>
                <a:miter lim="800000"/>
                <a:headEnd/>
                <a:tailEnd/>
              </a:ln>
            </p:spPr>
            <p:txBody>
              <a:bodyPr>
                <a:spAutoFit/>
              </a:bodyPr>
              <a:lstStyle/>
              <a:p>
                <a:r>
                  <a:rPr lang="en-GB">
                    <a:latin typeface="Georgia" pitchFamily="18" charset="0"/>
                  </a:rPr>
                  <a:t>Particular attention to this area.  The bit that designers (acousticians/architects) will not be concerned about</a:t>
                </a: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680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177" name="Group 10"/>
          <p:cNvGrpSpPr>
            <a:grpSpLocks/>
          </p:cNvGrpSpPr>
          <p:nvPr/>
        </p:nvGrpSpPr>
        <p:grpSpPr bwMode="auto">
          <a:xfrm>
            <a:off x="285750" y="1571625"/>
            <a:ext cx="7929563" cy="4429125"/>
            <a:chOff x="285720" y="1571612"/>
            <a:chExt cx="7929617" cy="4429156"/>
          </a:xfrm>
        </p:grpSpPr>
        <p:sp>
          <p:nvSpPr>
            <p:cNvPr id="50186" name="TextBox 12"/>
            <p:cNvSpPr txBox="1">
              <a:spLocks noChangeArrowheads="1"/>
            </p:cNvSpPr>
            <p:nvPr/>
          </p:nvSpPr>
          <p:spPr bwMode="auto">
            <a:xfrm>
              <a:off x="285720" y="1785926"/>
              <a:ext cx="3214710" cy="1754326"/>
            </a:xfrm>
            <a:prstGeom prst="rect">
              <a:avLst/>
            </a:prstGeom>
            <a:noFill/>
            <a:ln w="9525">
              <a:noFill/>
              <a:miter lim="800000"/>
              <a:headEnd/>
              <a:tailEnd/>
            </a:ln>
          </p:spPr>
          <p:txBody>
            <a:bodyPr>
              <a:spAutoFit/>
            </a:bodyPr>
            <a:lstStyle/>
            <a:p>
              <a:r>
                <a:rPr lang="en-GB" b="1">
                  <a:latin typeface="Georgia" pitchFamily="18" charset="0"/>
                </a:rPr>
                <a:t>Very significant changes in occupied sound levels:</a:t>
              </a:r>
              <a:r>
                <a:rPr lang="en-GB">
                  <a:latin typeface="Georgia" pitchFamily="18" charset="0"/>
                </a:rPr>
                <a:t/>
              </a:r>
              <a:br>
                <a:rPr lang="en-GB">
                  <a:latin typeface="Georgia" pitchFamily="18" charset="0"/>
                </a:rPr>
              </a:br>
              <a:endParaRPr lang="en-GB">
                <a:latin typeface="Georgia" pitchFamily="18" charset="0"/>
              </a:endParaRPr>
            </a:p>
            <a:p>
              <a:r>
                <a:rPr lang="en-GB" b="1">
                  <a:latin typeface="Georgia" pitchFamily="18" charset="0"/>
                </a:rPr>
                <a:t>17dB</a:t>
              </a:r>
              <a:r>
                <a:rPr lang="en-GB">
                  <a:latin typeface="Georgia" pitchFamily="18" charset="0"/>
                </a:rPr>
                <a:t> from untreated to highest level of treatment </a:t>
              </a:r>
            </a:p>
            <a:p>
              <a:r>
                <a:rPr lang="en-GB">
                  <a:latin typeface="Georgia" pitchFamily="18" charset="0"/>
                </a:rPr>
                <a:t>(1.2 s to 0.4s)</a:t>
              </a:r>
            </a:p>
          </p:txBody>
        </p:sp>
        <p:grpSp>
          <p:nvGrpSpPr>
            <p:cNvPr id="50187" name="Group 9"/>
            <p:cNvGrpSpPr>
              <a:grpSpLocks/>
            </p:cNvGrpSpPr>
            <p:nvPr/>
          </p:nvGrpSpPr>
          <p:grpSpPr bwMode="auto">
            <a:xfrm>
              <a:off x="1187624" y="1571612"/>
              <a:ext cx="7027713" cy="4429156"/>
              <a:chOff x="1187624" y="1571612"/>
              <a:chExt cx="7027713" cy="4429156"/>
            </a:xfrm>
          </p:grpSpPr>
          <p:pic>
            <p:nvPicPr>
              <p:cNvPr id="50188" name="Picture 2" descr="PPT233.png"/>
              <p:cNvPicPr>
                <a:picLocks noChangeAspect="1"/>
              </p:cNvPicPr>
              <p:nvPr/>
            </p:nvPicPr>
            <p:blipFill>
              <a:blip r:embed="rId3"/>
              <a:srcRect t="1587" r="36986"/>
              <a:stretch>
                <a:fillRect/>
              </a:stretch>
            </p:blipFill>
            <p:spPr bwMode="auto">
              <a:xfrm>
                <a:off x="4929190" y="1571612"/>
                <a:ext cx="3286147" cy="4429156"/>
              </a:xfrm>
              <a:prstGeom prst="rect">
                <a:avLst/>
              </a:prstGeom>
              <a:noFill/>
              <a:ln w="9525">
                <a:noFill/>
                <a:miter lim="800000"/>
                <a:headEnd/>
                <a:tailEnd/>
              </a:ln>
            </p:spPr>
          </p:pic>
          <p:grpSp>
            <p:nvGrpSpPr>
              <p:cNvPr id="50189" name="Group 23"/>
              <p:cNvGrpSpPr>
                <a:grpSpLocks/>
              </p:cNvGrpSpPr>
              <p:nvPr/>
            </p:nvGrpSpPr>
            <p:grpSpPr bwMode="auto">
              <a:xfrm>
                <a:off x="1187624" y="3643314"/>
                <a:ext cx="3385170" cy="1785950"/>
                <a:chOff x="2143108" y="3643314"/>
                <a:chExt cx="2429686" cy="2308324"/>
              </a:xfrm>
            </p:grpSpPr>
            <p:cxnSp>
              <p:nvCxnSpPr>
                <p:cNvPr id="22" name="Straight Arrow Connector 21"/>
                <p:cNvCxnSpPr/>
                <p:nvPr/>
              </p:nvCxnSpPr>
              <p:spPr>
                <a:xfrm rot="5400000">
                  <a:off x="4285421" y="4000791"/>
                  <a:ext cx="572465" cy="1139"/>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50191" name="TextBox 22"/>
                <p:cNvSpPr txBox="1">
                  <a:spLocks noChangeArrowheads="1"/>
                </p:cNvSpPr>
                <p:nvPr/>
              </p:nvSpPr>
              <p:spPr bwMode="auto">
                <a:xfrm>
                  <a:off x="2143108" y="3643314"/>
                  <a:ext cx="2214578" cy="2308324"/>
                </a:xfrm>
                <a:prstGeom prst="rect">
                  <a:avLst/>
                </a:prstGeom>
                <a:noFill/>
                <a:ln w="9525">
                  <a:noFill/>
                  <a:miter lim="800000"/>
                  <a:headEnd/>
                  <a:tailEnd/>
                </a:ln>
              </p:spPr>
              <p:txBody>
                <a:bodyPr>
                  <a:spAutoFit/>
                </a:bodyPr>
                <a:lstStyle/>
                <a:p>
                  <a:r>
                    <a:rPr lang="en-GB" b="1">
                      <a:latin typeface="Georgia" pitchFamily="18" charset="0"/>
                    </a:rPr>
                    <a:t>9dB </a:t>
                  </a:r>
                  <a:r>
                    <a:rPr lang="en-GB">
                      <a:latin typeface="Georgia" pitchFamily="18" charset="0"/>
                    </a:rPr>
                    <a:t>Reduction in Background Noise from current BB93 standard to proposed standard for children with ‘special hearing requirements’</a:t>
                  </a:r>
                </a:p>
              </p:txBody>
            </p:sp>
          </p:grpSp>
        </p:grpSp>
      </p:grpSp>
      <p:sp>
        <p:nvSpPr>
          <p:cNvPr id="2" name="Title 1"/>
          <p:cNvSpPr>
            <a:spLocks noGrp="1"/>
          </p:cNvSpPr>
          <p:nvPr>
            <p:ph type="title"/>
          </p:nvPr>
        </p:nvSpPr>
        <p:spPr>
          <a:xfrm>
            <a:off x="384175" y="500063"/>
            <a:ext cx="8375650" cy="465137"/>
          </a:xfrm>
        </p:spPr>
        <p:txBody>
          <a:bodyPr>
            <a:normAutofit fontScale="90000"/>
          </a:bodyPr>
          <a:lstStyle/>
          <a:p>
            <a:pPr fontAlgn="auto">
              <a:spcAft>
                <a:spcPts val="0"/>
              </a:spcAft>
              <a:defRPr/>
            </a:pPr>
            <a:r>
              <a:rPr lang="en-GB" dirty="0" smtClean="0">
                <a:solidFill>
                  <a:schemeClr val="accent3">
                    <a:shade val="75000"/>
                  </a:schemeClr>
                </a:solidFill>
              </a:rPr>
              <a:t>Acoustic treatment and classroom noise</a:t>
            </a:r>
            <a:endParaRPr lang="en-GB" dirty="0">
              <a:solidFill>
                <a:schemeClr val="accent3">
                  <a:shade val="75000"/>
                </a:schemeClr>
              </a:solidFill>
            </a:endParaRPr>
          </a:p>
        </p:txBody>
      </p:sp>
      <p:grpSp>
        <p:nvGrpSpPr>
          <p:cNvPr id="50179" name="Group 24"/>
          <p:cNvGrpSpPr>
            <a:grpSpLocks/>
          </p:cNvGrpSpPr>
          <p:nvPr/>
        </p:nvGrpSpPr>
        <p:grpSpPr bwMode="auto">
          <a:xfrm>
            <a:off x="4572000" y="3643313"/>
            <a:ext cx="2357438" cy="1785937"/>
            <a:chOff x="4572000" y="3643314"/>
            <a:chExt cx="2357454" cy="1785950"/>
          </a:xfrm>
        </p:grpSpPr>
        <p:cxnSp>
          <p:nvCxnSpPr>
            <p:cNvPr id="6" name="Straight Connector 5"/>
            <p:cNvCxnSpPr/>
            <p:nvPr/>
          </p:nvCxnSpPr>
          <p:spPr>
            <a:xfrm rot="10800000">
              <a:off x="4572000" y="4357694"/>
              <a:ext cx="135732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0800000">
              <a:off x="4572000" y="3643314"/>
              <a:ext cx="228601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6036478" y="4536290"/>
              <a:ext cx="17859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flipH="1" flipV="1">
              <a:off x="5429256" y="4857761"/>
              <a:ext cx="100013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50180" name="TextBox 19"/>
          <p:cNvSpPr txBox="1">
            <a:spLocks noChangeArrowheads="1"/>
          </p:cNvSpPr>
          <p:nvPr/>
        </p:nvSpPr>
        <p:spPr bwMode="auto">
          <a:xfrm>
            <a:off x="7572375" y="2857500"/>
            <a:ext cx="288925" cy="369888"/>
          </a:xfrm>
          <a:prstGeom prst="rect">
            <a:avLst/>
          </a:prstGeom>
          <a:noFill/>
          <a:ln w="9525">
            <a:noFill/>
            <a:miter lim="800000"/>
            <a:headEnd/>
            <a:tailEnd/>
          </a:ln>
        </p:spPr>
        <p:txBody>
          <a:bodyPr wrap="none">
            <a:spAutoFit/>
          </a:bodyPr>
          <a:lstStyle/>
          <a:p>
            <a:r>
              <a:rPr lang="en-GB">
                <a:latin typeface="Georgia" pitchFamily="18" charset="0"/>
              </a:rPr>
              <a:t>c</a:t>
            </a:r>
          </a:p>
        </p:txBody>
      </p:sp>
      <p:sp>
        <p:nvSpPr>
          <p:cNvPr id="9" name="TextBox 8"/>
          <p:cNvSpPr txBox="1">
            <a:spLocks noChangeArrowheads="1"/>
          </p:cNvSpPr>
          <p:nvPr/>
        </p:nvSpPr>
        <p:spPr bwMode="auto">
          <a:xfrm>
            <a:off x="468313" y="5516563"/>
            <a:ext cx="4783137" cy="647700"/>
          </a:xfrm>
          <a:prstGeom prst="rect">
            <a:avLst/>
          </a:prstGeom>
          <a:noFill/>
          <a:ln w="9525">
            <a:noFill/>
            <a:miter lim="800000"/>
            <a:headEnd/>
            <a:tailEnd/>
          </a:ln>
        </p:spPr>
        <p:txBody>
          <a:bodyPr>
            <a:spAutoFit/>
          </a:bodyPr>
          <a:lstStyle/>
          <a:p>
            <a:r>
              <a:rPr lang="en-GB" b="1">
                <a:latin typeface="Georgia" pitchFamily="18" charset="0"/>
              </a:rPr>
              <a:t>Predicted</a:t>
            </a:r>
            <a:r>
              <a:rPr lang="en-GB">
                <a:latin typeface="Georgia" pitchFamily="18" charset="0"/>
              </a:rPr>
              <a:t> differences in sound level range </a:t>
            </a:r>
            <a:r>
              <a:rPr lang="en-GB" b="1">
                <a:latin typeface="Georgia" pitchFamily="18" charset="0"/>
              </a:rPr>
              <a:t>from 1.6dB  to 2.7 dB</a:t>
            </a:r>
            <a:r>
              <a:rPr lang="en-GB">
                <a:latin typeface="Georgia" pitchFamily="18" charset="0"/>
              </a:rPr>
              <a:t>.     </a:t>
            </a:r>
            <a:r>
              <a:rPr lang="en-GB" b="1">
                <a:latin typeface="Georgia" pitchFamily="18" charset="0"/>
              </a:rPr>
              <a:t>Actual &gt;9dB</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175" y="500063"/>
            <a:ext cx="8375650" cy="465137"/>
          </a:xfrm>
        </p:spPr>
        <p:txBody>
          <a:bodyPr>
            <a:normAutofit fontScale="90000"/>
          </a:bodyPr>
          <a:lstStyle/>
          <a:p>
            <a:pPr fontAlgn="auto">
              <a:spcAft>
                <a:spcPts val="0"/>
              </a:spcAft>
              <a:defRPr/>
            </a:pPr>
            <a:r>
              <a:rPr lang="en-GB" dirty="0" smtClean="0">
                <a:solidFill>
                  <a:schemeClr val="accent3">
                    <a:shade val="75000"/>
                  </a:schemeClr>
                </a:solidFill>
              </a:rPr>
              <a:t>Acoustic treatment and classroom noise</a:t>
            </a:r>
            <a:endParaRPr lang="en-GB" dirty="0">
              <a:solidFill>
                <a:schemeClr val="accent3">
                  <a:shade val="75000"/>
                </a:schemeClr>
              </a:solidFill>
            </a:endParaRPr>
          </a:p>
        </p:txBody>
      </p:sp>
      <p:sp>
        <p:nvSpPr>
          <p:cNvPr id="52226" name="TextBox 24"/>
          <p:cNvSpPr txBox="1">
            <a:spLocks noChangeArrowheads="1"/>
          </p:cNvSpPr>
          <p:nvPr/>
        </p:nvSpPr>
        <p:spPr bwMode="auto">
          <a:xfrm>
            <a:off x="785813" y="1857375"/>
            <a:ext cx="7929562" cy="1477963"/>
          </a:xfrm>
          <a:prstGeom prst="rect">
            <a:avLst/>
          </a:prstGeom>
          <a:noFill/>
          <a:ln w="9525">
            <a:noFill/>
            <a:miter lim="800000"/>
            <a:headEnd/>
            <a:tailEnd/>
          </a:ln>
        </p:spPr>
        <p:txBody>
          <a:bodyPr>
            <a:spAutoFit/>
          </a:bodyPr>
          <a:lstStyle/>
          <a:p>
            <a:r>
              <a:rPr lang="en-GB">
                <a:latin typeface="Georgia" pitchFamily="18" charset="0"/>
              </a:rPr>
              <a:t>Herriot Watt Study  1996-1999 (70 Primary Schools)  David McKenzie</a:t>
            </a:r>
          </a:p>
          <a:p>
            <a:endParaRPr lang="en-GB">
              <a:latin typeface="Georgia" pitchFamily="18" charset="0"/>
            </a:endParaRPr>
          </a:p>
          <a:p>
            <a:r>
              <a:rPr lang="en-GB">
                <a:latin typeface="Georgia" pitchFamily="18" charset="0"/>
              </a:rPr>
              <a:t>Considerable reductions in occupied noise levels reported following acoustic treatment to reduce reverberation times.  </a:t>
            </a:r>
          </a:p>
          <a:p>
            <a:endParaRPr lang="en-GB">
              <a:latin typeface="Georgia" pitchFamily="18" charset="0"/>
            </a:endParaRPr>
          </a:p>
        </p:txBody>
      </p:sp>
      <p:graphicFrame>
        <p:nvGraphicFramePr>
          <p:cNvPr id="26" name="Table 25"/>
          <p:cNvGraphicFramePr>
            <a:graphicFrameLocks noGrp="1"/>
          </p:cNvGraphicFramePr>
          <p:nvPr/>
        </p:nvGraphicFramePr>
        <p:xfrm>
          <a:off x="1285875" y="3643313"/>
          <a:ext cx="6096000" cy="2103437"/>
        </p:xfrm>
        <a:graphic>
          <a:graphicData uri="http://schemas.openxmlformats.org/drawingml/2006/table">
            <a:tbl>
              <a:tblPr firstRow="1" bandRow="1">
                <a:tableStyleId>{5C22544A-7EE6-4342-B048-85BDC9FD1C3A}</a:tableStyleId>
              </a:tblPr>
              <a:tblGrid>
                <a:gridCol w="2032000"/>
                <a:gridCol w="2032000"/>
                <a:gridCol w="2032000"/>
              </a:tblGrid>
              <a:tr h="318634">
                <a:tc gridSpan="3">
                  <a:txBody>
                    <a:bodyPr/>
                    <a:lstStyle/>
                    <a:p>
                      <a:pPr algn="ctr"/>
                      <a:r>
                        <a:rPr lang="en-GB" dirty="0" smtClean="0"/>
                        <a:t>Average Background </a:t>
                      </a:r>
                      <a:r>
                        <a:rPr lang="en-GB" baseline="0" dirty="0" smtClean="0"/>
                        <a:t> Noise Levels</a:t>
                      </a:r>
                      <a:endParaRPr lang="en-GB" dirty="0"/>
                    </a:p>
                  </a:txBody>
                  <a:tcPr/>
                </a:tc>
                <a:tc hMerge="1">
                  <a:txBody>
                    <a:bodyPr/>
                    <a:lstStyle/>
                    <a:p>
                      <a:endParaRPr lang="en-GB"/>
                    </a:p>
                  </a:txBody>
                  <a:tcPr/>
                </a:tc>
                <a:tc hMerge="1">
                  <a:txBody>
                    <a:bodyPr/>
                    <a:lstStyle/>
                    <a:p>
                      <a:endParaRPr lang="en-GB" dirty="0"/>
                    </a:p>
                  </a:txBody>
                  <a:tcPr/>
                </a:tc>
              </a:tr>
              <a:tr h="318634">
                <a:tc>
                  <a:txBody>
                    <a:bodyPr/>
                    <a:lstStyle/>
                    <a:p>
                      <a:endParaRPr lang="en-GB" dirty="0"/>
                    </a:p>
                  </a:txBody>
                  <a:tcPr/>
                </a:tc>
                <a:tc>
                  <a:txBody>
                    <a:bodyPr/>
                    <a:lstStyle/>
                    <a:p>
                      <a:r>
                        <a:rPr lang="en-GB" dirty="0" smtClean="0"/>
                        <a:t>Untreated</a:t>
                      </a:r>
                      <a:endParaRPr lang="en-GB" dirty="0"/>
                    </a:p>
                  </a:txBody>
                  <a:tcPr/>
                </a:tc>
                <a:tc>
                  <a:txBody>
                    <a:bodyPr/>
                    <a:lstStyle/>
                    <a:p>
                      <a:r>
                        <a:rPr lang="en-GB" dirty="0" smtClean="0"/>
                        <a:t>Treated</a:t>
                      </a:r>
                      <a:endParaRPr lang="en-GB" dirty="0"/>
                    </a:p>
                  </a:txBody>
                  <a:tcPr/>
                </a:tc>
              </a:tr>
              <a:tr h="549971">
                <a:tc>
                  <a:txBody>
                    <a:bodyPr/>
                    <a:lstStyle/>
                    <a:p>
                      <a:r>
                        <a:rPr lang="en-GB" dirty="0" smtClean="0"/>
                        <a:t>Room Unoccupied</a:t>
                      </a:r>
                      <a:endParaRPr lang="en-GB" dirty="0"/>
                    </a:p>
                  </a:txBody>
                  <a:tcPr/>
                </a:tc>
                <a:tc>
                  <a:txBody>
                    <a:bodyPr/>
                    <a:lstStyle/>
                    <a:p>
                      <a:r>
                        <a:rPr lang="en-GB" dirty="0" smtClean="0"/>
                        <a:t>44.77</a:t>
                      </a:r>
                      <a:endParaRPr lang="en-GB" dirty="0"/>
                    </a:p>
                  </a:txBody>
                  <a:tcPr/>
                </a:tc>
                <a:tc>
                  <a:txBody>
                    <a:bodyPr/>
                    <a:lstStyle/>
                    <a:p>
                      <a:r>
                        <a:rPr lang="en-GB" dirty="0" smtClean="0"/>
                        <a:t>40.1</a:t>
                      </a:r>
                      <a:endParaRPr lang="en-GB" dirty="0"/>
                    </a:p>
                  </a:txBody>
                  <a:tcPr/>
                </a:tc>
              </a:tr>
              <a:tr h="318634">
                <a:tc>
                  <a:txBody>
                    <a:bodyPr/>
                    <a:lstStyle/>
                    <a:p>
                      <a:r>
                        <a:rPr lang="en-GB" dirty="0" smtClean="0"/>
                        <a:t>Pupils Silent</a:t>
                      </a:r>
                      <a:endParaRPr lang="en-GB" dirty="0"/>
                    </a:p>
                  </a:txBody>
                  <a:tcPr/>
                </a:tc>
                <a:tc>
                  <a:txBody>
                    <a:bodyPr/>
                    <a:lstStyle/>
                    <a:p>
                      <a:r>
                        <a:rPr lang="en-GB" dirty="0" smtClean="0"/>
                        <a:t>55.5</a:t>
                      </a:r>
                      <a:endParaRPr lang="en-GB" dirty="0"/>
                    </a:p>
                  </a:txBody>
                  <a:tcPr/>
                </a:tc>
                <a:tc>
                  <a:txBody>
                    <a:bodyPr/>
                    <a:lstStyle/>
                    <a:p>
                      <a:r>
                        <a:rPr lang="en-GB" dirty="0" smtClean="0"/>
                        <a:t>46.5</a:t>
                      </a:r>
                      <a:endParaRPr lang="en-GB" dirty="0"/>
                    </a:p>
                  </a:txBody>
                  <a:tcPr/>
                </a:tc>
              </a:tr>
              <a:tr h="318634">
                <a:tc>
                  <a:txBody>
                    <a:bodyPr/>
                    <a:lstStyle/>
                    <a:p>
                      <a:r>
                        <a:rPr lang="en-GB" dirty="0" smtClean="0"/>
                        <a:t>Pupils Working</a:t>
                      </a:r>
                      <a:endParaRPr lang="en-GB" dirty="0"/>
                    </a:p>
                  </a:txBody>
                  <a:tcPr/>
                </a:tc>
                <a:tc>
                  <a:txBody>
                    <a:bodyPr/>
                    <a:lstStyle/>
                    <a:p>
                      <a:r>
                        <a:rPr lang="en-GB" dirty="0" smtClean="0"/>
                        <a:t>77.3</a:t>
                      </a:r>
                      <a:endParaRPr lang="en-GB" dirty="0"/>
                    </a:p>
                  </a:txBody>
                  <a:tcPr/>
                </a:tc>
                <a:tc>
                  <a:txBody>
                    <a:bodyPr/>
                    <a:lstStyle/>
                    <a:p>
                      <a:r>
                        <a:rPr lang="en-GB" dirty="0" smtClean="0"/>
                        <a:t>70.1</a:t>
                      </a:r>
                      <a:endParaRPr lang="en-GB" dirty="0"/>
                    </a:p>
                  </a:txBody>
                  <a:tcPr/>
                </a:tc>
              </a:tr>
            </a:tbl>
          </a:graphicData>
        </a:graphic>
      </p:graphicFrame>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GB" dirty="0" smtClean="0">
                <a:solidFill>
                  <a:schemeClr val="accent3">
                    <a:shade val="75000"/>
                  </a:schemeClr>
                </a:solidFill>
              </a:rPr>
              <a:t>Miss Bradley Approach?</a:t>
            </a:r>
            <a:endParaRPr lang="en-GB" dirty="0">
              <a:solidFill>
                <a:schemeClr val="accent3">
                  <a:shade val="75000"/>
                </a:schemeClr>
              </a:solidFill>
            </a:endParaRPr>
          </a:p>
        </p:txBody>
      </p:sp>
      <p:sp>
        <p:nvSpPr>
          <p:cNvPr id="3" name="Text Placeholder 2"/>
          <p:cNvSpPr>
            <a:spLocks noGrp="1"/>
          </p:cNvSpPr>
          <p:nvPr>
            <p:ph type="body" sz="half" idx="1"/>
          </p:nvPr>
        </p:nvSpPr>
        <p:spPr>
          <a:xfrm>
            <a:off x="285750" y="1571625"/>
            <a:ext cx="3827463" cy="1638300"/>
          </a:xfrm>
        </p:spPr>
        <p:txBody>
          <a:bodyPr/>
          <a:lstStyle/>
          <a:p>
            <a:r>
              <a:rPr lang="en-GB" sz="2400" smtClean="0"/>
              <a:t>Not all classes changed:</a:t>
            </a:r>
          </a:p>
          <a:p>
            <a:r>
              <a:rPr lang="en-GB" sz="2400" smtClean="0"/>
              <a:t>Note the low noise levels in all conditions</a:t>
            </a:r>
          </a:p>
          <a:p>
            <a:r>
              <a:rPr lang="en-GB" sz="2400" smtClean="0"/>
              <a:t>Another teacher using this room said </a:t>
            </a:r>
          </a:p>
          <a:p>
            <a:pPr lvl="2"/>
            <a:r>
              <a:rPr lang="en-GB" sz="2800" b="1" smtClean="0"/>
              <a:t>‘Before – it was all about isolating and controlling the class, now I can teach’.</a:t>
            </a:r>
          </a:p>
        </p:txBody>
      </p:sp>
      <p:pic>
        <p:nvPicPr>
          <p:cNvPr id="54275" name="Picture 5" descr="PPTAF.png"/>
          <p:cNvPicPr>
            <a:picLocks noChangeAspect="1"/>
          </p:cNvPicPr>
          <p:nvPr/>
        </p:nvPicPr>
        <p:blipFill>
          <a:blip r:embed="rId2"/>
          <a:srcRect/>
          <a:stretch>
            <a:fillRect/>
          </a:stretch>
        </p:blipFill>
        <p:spPr bwMode="auto">
          <a:xfrm>
            <a:off x="4429125" y="2143125"/>
            <a:ext cx="4572000" cy="35909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p:cNvSpPr>
            <a:spLocks noGrp="1"/>
          </p:cNvSpPr>
          <p:nvPr>
            <p:ph type="title"/>
          </p:nvPr>
        </p:nvSpPr>
        <p:spPr/>
        <p:txBody>
          <a:bodyPr/>
          <a:lstStyle/>
          <a:p>
            <a:r>
              <a:rPr lang="en-GB" smtClean="0"/>
              <a:t>The significance of low occupied sound levels</a:t>
            </a:r>
          </a:p>
        </p:txBody>
      </p:sp>
      <p:sp>
        <p:nvSpPr>
          <p:cNvPr id="3" name="Text Placeholder 2"/>
          <p:cNvSpPr>
            <a:spLocks noGrp="1"/>
          </p:cNvSpPr>
          <p:nvPr>
            <p:ph type="body" idx="1"/>
          </p:nvPr>
        </p:nvSpPr>
        <p:spPr/>
        <p:txBody>
          <a:bodyPr>
            <a:normAutofit/>
          </a:bodyPr>
          <a:lstStyle/>
          <a:p>
            <a:pPr marL="274320" indent="-274320" fontAlgn="auto">
              <a:spcAft>
                <a:spcPts val="0"/>
              </a:spcAft>
              <a:buFont typeface="Wingdings 2"/>
              <a:buChar char=""/>
              <a:defRPr/>
            </a:pPr>
            <a:r>
              <a:rPr lang="en-GB" dirty="0" smtClean="0"/>
              <a:t>The lower the sound level the </a:t>
            </a:r>
            <a:r>
              <a:rPr lang="en-GB" b="1" dirty="0" smtClean="0"/>
              <a:t>greater the likelihood </a:t>
            </a:r>
            <a:r>
              <a:rPr lang="en-GB" dirty="0" smtClean="0"/>
              <a:t>of achieving </a:t>
            </a:r>
            <a:r>
              <a:rPr lang="en-GB" b="1" dirty="0" smtClean="0"/>
              <a:t>adequate signal to noise levels</a:t>
            </a:r>
          </a:p>
          <a:p>
            <a:pPr marL="548640" lvl="1" indent="-274320" fontAlgn="auto">
              <a:spcAft>
                <a:spcPts val="0"/>
              </a:spcAft>
              <a:buFont typeface="Wingdings"/>
              <a:buChar char=""/>
              <a:defRPr/>
            </a:pPr>
            <a:r>
              <a:rPr lang="en-GB" dirty="0" smtClean="0"/>
              <a:t>Teacher talking to the whole class  (60dB at 1 m)</a:t>
            </a:r>
          </a:p>
          <a:p>
            <a:pPr marL="548640" lvl="1" indent="-274320" fontAlgn="auto">
              <a:spcAft>
                <a:spcPts val="0"/>
              </a:spcAft>
              <a:buFont typeface="Wingdings"/>
              <a:buChar char=""/>
              <a:defRPr/>
            </a:pPr>
            <a:r>
              <a:rPr lang="en-GB" dirty="0" smtClean="0"/>
              <a:t>Children talking to the whole class (&lt;60dB 1 m)</a:t>
            </a:r>
          </a:p>
          <a:p>
            <a:pPr marL="548640" lvl="1" indent="-274320" fontAlgn="auto">
              <a:spcAft>
                <a:spcPts val="0"/>
              </a:spcAft>
              <a:buFont typeface="Wingdings"/>
              <a:buChar char=""/>
              <a:defRPr/>
            </a:pPr>
            <a:r>
              <a:rPr lang="en-GB" dirty="0" smtClean="0"/>
              <a:t>Children talking to each other during group work</a:t>
            </a:r>
          </a:p>
          <a:p>
            <a:pPr marL="274320" lvl="1" indent="0" fontAlgn="auto">
              <a:spcAft>
                <a:spcPts val="0"/>
              </a:spcAft>
              <a:buFont typeface="Wingdings"/>
              <a:buNone/>
              <a:defRPr/>
            </a:pPr>
            <a:endParaRPr lang="en-GB"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itle 1"/>
          <p:cNvSpPr>
            <a:spLocks noGrp="1"/>
          </p:cNvSpPr>
          <p:nvPr>
            <p:ph type="title"/>
          </p:nvPr>
        </p:nvSpPr>
        <p:spPr/>
        <p:txBody>
          <a:bodyPr/>
          <a:lstStyle/>
          <a:p>
            <a:r>
              <a:rPr lang="en-GB" smtClean="0"/>
              <a:t>The significance of low occupied sound levels</a:t>
            </a:r>
          </a:p>
        </p:txBody>
      </p:sp>
      <p:sp>
        <p:nvSpPr>
          <p:cNvPr id="3" name="Text Placeholder 2"/>
          <p:cNvSpPr>
            <a:spLocks noGrp="1"/>
          </p:cNvSpPr>
          <p:nvPr>
            <p:ph type="body" idx="1"/>
          </p:nvPr>
        </p:nvSpPr>
        <p:spPr/>
        <p:txBody>
          <a:bodyPr>
            <a:normAutofit fontScale="92500" lnSpcReduction="10000"/>
          </a:bodyPr>
          <a:lstStyle/>
          <a:p>
            <a:pPr marL="274320" lvl="1" indent="0" fontAlgn="auto">
              <a:spcAft>
                <a:spcPts val="0"/>
              </a:spcAft>
              <a:buFont typeface="Wingdings"/>
              <a:buNone/>
              <a:defRPr/>
            </a:pPr>
            <a:endParaRPr lang="en-GB" dirty="0"/>
          </a:p>
          <a:p>
            <a:pPr marL="274320" lvl="1" indent="0" fontAlgn="auto">
              <a:spcAft>
                <a:spcPts val="0"/>
              </a:spcAft>
              <a:buFont typeface="Wingdings"/>
              <a:buNone/>
              <a:defRPr/>
            </a:pPr>
            <a:r>
              <a:rPr lang="en-GB" b="1" dirty="0" smtClean="0"/>
              <a:t>Why are low occupied (working ) sound levels important?</a:t>
            </a:r>
          </a:p>
          <a:p>
            <a:pPr marL="274320" lvl="1" indent="0" fontAlgn="auto">
              <a:spcAft>
                <a:spcPts val="0"/>
              </a:spcAft>
              <a:buFont typeface="Wingdings"/>
              <a:buNone/>
              <a:defRPr/>
            </a:pPr>
            <a:endParaRPr lang="en-GB" dirty="0"/>
          </a:p>
          <a:p>
            <a:pPr marL="274320" lvl="1" indent="0" fontAlgn="auto">
              <a:spcAft>
                <a:spcPts val="0"/>
              </a:spcAft>
              <a:buFont typeface="Wingdings"/>
              <a:buNone/>
              <a:defRPr/>
            </a:pPr>
            <a:r>
              <a:rPr lang="en-GB" dirty="0" smtClean="0"/>
              <a:t>Greater likelihood of being able to hear adequately:</a:t>
            </a:r>
          </a:p>
          <a:p>
            <a:pPr marL="274320" lvl="1" indent="0" fontAlgn="auto">
              <a:spcAft>
                <a:spcPts val="0"/>
              </a:spcAft>
              <a:buFont typeface="Wingdings"/>
              <a:buNone/>
              <a:defRPr/>
            </a:pPr>
            <a:r>
              <a:rPr lang="en-GB" dirty="0"/>
              <a:t>	</a:t>
            </a:r>
            <a:endParaRPr lang="en-GB" dirty="0" smtClean="0"/>
          </a:p>
          <a:p>
            <a:pPr marL="274320" lvl="1" indent="0" fontAlgn="auto">
              <a:spcAft>
                <a:spcPts val="0"/>
              </a:spcAft>
              <a:buFont typeface="Wingdings"/>
              <a:buNone/>
              <a:defRPr/>
            </a:pPr>
            <a:r>
              <a:rPr lang="en-GB" dirty="0" smtClean="0"/>
              <a:t>Greater ability to segregate voices</a:t>
            </a:r>
          </a:p>
          <a:p>
            <a:pPr marL="548640" lvl="1" indent="-274320" fontAlgn="auto">
              <a:spcAft>
                <a:spcPts val="0"/>
              </a:spcAft>
              <a:buFont typeface="Wingdings"/>
              <a:buChar char=""/>
              <a:defRPr/>
            </a:pPr>
            <a:r>
              <a:rPr lang="en-GB" dirty="0"/>
              <a:t>	</a:t>
            </a:r>
            <a:r>
              <a:rPr lang="en-GB" dirty="0" smtClean="0"/>
              <a:t>	Pitch and harmonic structure of the voice</a:t>
            </a:r>
          </a:p>
          <a:p>
            <a:pPr marL="548640" lvl="1" indent="-274320" fontAlgn="auto">
              <a:spcAft>
                <a:spcPts val="0"/>
              </a:spcAft>
              <a:buFont typeface="Wingdings"/>
              <a:buChar char=""/>
              <a:defRPr/>
            </a:pPr>
            <a:r>
              <a:rPr lang="en-GB" dirty="0" smtClean="0"/>
              <a:t>		Onset time of sounds</a:t>
            </a:r>
            <a:endParaRPr lang="en-GB" dirty="0"/>
          </a:p>
          <a:p>
            <a:pPr marL="548640" lvl="1" indent="-274320" fontAlgn="auto">
              <a:spcAft>
                <a:spcPts val="0"/>
              </a:spcAft>
              <a:buFont typeface="Wingdings"/>
              <a:buChar char=""/>
              <a:defRPr/>
            </a:pPr>
            <a:r>
              <a:rPr lang="en-GB" dirty="0" smtClean="0"/>
              <a:t>		Localise sound sources in space: timing cues and 				level differences.</a:t>
            </a:r>
          </a:p>
          <a:p>
            <a:pPr marL="548640" lvl="1" indent="-274320" fontAlgn="auto">
              <a:spcAft>
                <a:spcPts val="0"/>
              </a:spcAft>
              <a:buFont typeface="Wingdings"/>
              <a:buChar char=""/>
              <a:defRPr/>
            </a:pPr>
            <a:r>
              <a:rPr lang="en-GB" dirty="0"/>
              <a:t>	</a:t>
            </a:r>
            <a:r>
              <a:rPr lang="en-GB" dirty="0" smtClean="0"/>
              <a:t>	Glimpsing – listening to the speech during dips in 				noise levels</a:t>
            </a:r>
          </a:p>
          <a:p>
            <a:pPr marL="274320" lvl="1" indent="0" fontAlgn="auto">
              <a:spcAft>
                <a:spcPts val="0"/>
              </a:spcAft>
              <a:buFont typeface="Wingdings"/>
              <a:buNone/>
              <a:defRPr/>
            </a:pPr>
            <a:r>
              <a:rPr lang="en-GB" dirty="0"/>
              <a:t>	</a:t>
            </a:r>
            <a:endParaRPr lang="en-GB"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a:spLocks noGrp="1"/>
          </p:cNvSpPr>
          <p:nvPr>
            <p:ph type="title"/>
          </p:nvPr>
        </p:nvSpPr>
        <p:spPr/>
        <p:txBody>
          <a:bodyPr/>
          <a:lstStyle/>
          <a:p>
            <a:r>
              <a:rPr lang="en-GB" smtClean="0"/>
              <a:t>Summary</a:t>
            </a:r>
          </a:p>
        </p:txBody>
      </p:sp>
      <p:sp>
        <p:nvSpPr>
          <p:cNvPr id="3" name="Text Placeholder 2"/>
          <p:cNvSpPr>
            <a:spLocks noGrp="1"/>
          </p:cNvSpPr>
          <p:nvPr>
            <p:ph type="body" idx="1"/>
          </p:nvPr>
        </p:nvSpPr>
        <p:spPr/>
        <p:txBody>
          <a:bodyPr>
            <a:noAutofit/>
          </a:bodyPr>
          <a:lstStyle/>
          <a:p>
            <a:pPr marL="274320" indent="-274320" fontAlgn="auto">
              <a:spcAft>
                <a:spcPts val="0"/>
              </a:spcAft>
              <a:buFont typeface="Wingdings 2"/>
              <a:buChar char=""/>
              <a:defRPr/>
            </a:pPr>
            <a:r>
              <a:rPr lang="en-GB" sz="2800" dirty="0" smtClean="0">
                <a:solidFill>
                  <a:schemeClr val="accent3">
                    <a:lumMod val="75000"/>
                  </a:schemeClr>
                </a:solidFill>
              </a:rPr>
              <a:t>Room acoustics are within the control of the designer, whether new build or refurbishment.</a:t>
            </a:r>
          </a:p>
          <a:p>
            <a:pPr marL="274320" indent="-274320" fontAlgn="auto">
              <a:spcAft>
                <a:spcPts val="0"/>
              </a:spcAft>
              <a:buFont typeface="Wingdings 2"/>
              <a:buChar char=""/>
              <a:defRPr/>
            </a:pPr>
            <a:r>
              <a:rPr lang="en-GB" sz="2800" dirty="0" smtClean="0">
                <a:solidFill>
                  <a:schemeClr val="accent3">
                    <a:lumMod val="75000"/>
                  </a:schemeClr>
                </a:solidFill>
              </a:rPr>
              <a:t>There are tangible and real benefits to having high levels of absorption in a classroom.</a:t>
            </a:r>
          </a:p>
          <a:p>
            <a:pPr marL="274320" indent="-274320" fontAlgn="auto">
              <a:spcAft>
                <a:spcPts val="0"/>
              </a:spcAft>
              <a:buFont typeface="Wingdings 2"/>
              <a:buChar char=""/>
              <a:defRPr/>
            </a:pPr>
            <a:r>
              <a:rPr lang="en-GB" sz="2800" dirty="0" smtClean="0">
                <a:solidFill>
                  <a:schemeClr val="accent3">
                    <a:lumMod val="75000"/>
                  </a:schemeClr>
                </a:solidFill>
              </a:rPr>
              <a:t>Cost at time of construction is very small</a:t>
            </a:r>
          </a:p>
          <a:p>
            <a:pPr marL="274320" indent="-274320" fontAlgn="auto">
              <a:spcAft>
                <a:spcPts val="0"/>
              </a:spcAft>
              <a:buFont typeface="Wingdings 2"/>
              <a:buChar char=""/>
              <a:defRPr/>
            </a:pPr>
            <a:r>
              <a:rPr lang="en-GB" sz="2800" dirty="0" smtClean="0">
                <a:solidFill>
                  <a:schemeClr val="accent3">
                    <a:lumMod val="75000"/>
                  </a:schemeClr>
                </a:solidFill>
              </a:rPr>
              <a:t>Cost at refurbishment from £40.00 sqm</a:t>
            </a:r>
          </a:p>
          <a:p>
            <a:pPr marL="274320" indent="-274320" fontAlgn="auto">
              <a:spcAft>
                <a:spcPts val="0"/>
              </a:spcAft>
              <a:buFont typeface="Wingdings 2"/>
              <a:buChar char=""/>
              <a:defRPr/>
            </a:pPr>
            <a:r>
              <a:rPr lang="en-GB" sz="2800" dirty="0" smtClean="0">
                <a:solidFill>
                  <a:schemeClr val="accent3">
                    <a:lumMod val="75000"/>
                  </a:schemeClr>
                </a:solidFill>
              </a:rPr>
              <a:t>In financially tough times it is important to demonstrate the need through appropriate assessment and benefit through appropriate outcome measures.</a:t>
            </a:r>
            <a:endParaRPr lang="en-GB" sz="2400" dirty="0" smtClean="0">
              <a:solidFill>
                <a:schemeClr val="accent3">
                  <a:lumMod val="75000"/>
                </a:schemeClr>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itle 1"/>
          <p:cNvSpPr>
            <a:spLocks noGrp="1"/>
          </p:cNvSpPr>
          <p:nvPr>
            <p:ph type="title"/>
          </p:nvPr>
        </p:nvSpPr>
        <p:spPr/>
        <p:txBody>
          <a:bodyPr/>
          <a:lstStyle/>
          <a:p>
            <a:r>
              <a:rPr lang="en-GB" smtClean="0"/>
              <a:t>Last word</a:t>
            </a:r>
          </a:p>
        </p:txBody>
      </p:sp>
      <p:pic>
        <p:nvPicPr>
          <p:cNvPr id="4" name="Shape">
            <a:hlinkClick r:id="" action="ppaction://media"/>
          </p:cNvPr>
          <p:cNvPicPr>
            <a:picLocks noRot="1" noChangeAspect="1"/>
          </p:cNvPicPr>
          <p:nvPr>
            <a:videoFile r:link="rId1"/>
          </p:nvPr>
        </p:nvPicPr>
        <p:blipFill>
          <a:blip r:embed="rId4"/>
          <a:srcRect/>
          <a:stretch>
            <a:fillRect/>
          </a:stretch>
        </p:blipFill>
        <p:spPr bwMode="auto">
          <a:xfrm>
            <a:off x="858838" y="1341438"/>
            <a:ext cx="7426325" cy="4175125"/>
          </a:xfrm>
          <a:prstGeom prst="rect">
            <a:avLst/>
          </a:prstGeom>
          <a:noFill/>
          <a:ln w="9525">
            <a:noFill/>
            <a:miter lim="800000"/>
            <a:headEnd/>
            <a:tailEnd/>
          </a:ln>
        </p:spPr>
      </p:pic>
      <p:sp>
        <p:nvSpPr>
          <p:cNvPr id="60419" name="TextBox 2"/>
          <p:cNvSpPr txBox="1">
            <a:spLocks noChangeArrowheads="1"/>
          </p:cNvSpPr>
          <p:nvPr/>
        </p:nvSpPr>
        <p:spPr bwMode="auto">
          <a:xfrm>
            <a:off x="611188" y="5949950"/>
            <a:ext cx="7489825" cy="646113"/>
          </a:xfrm>
          <a:prstGeom prst="rect">
            <a:avLst/>
          </a:prstGeom>
          <a:noFill/>
          <a:ln w="9525">
            <a:noFill/>
            <a:miter lim="800000"/>
            <a:headEnd/>
            <a:tailEnd/>
          </a:ln>
        </p:spPr>
        <p:txBody>
          <a:bodyPr>
            <a:spAutoFit/>
          </a:bodyPr>
          <a:lstStyle/>
          <a:p>
            <a:r>
              <a:rPr lang="en-GB">
                <a:latin typeface="Georgia" pitchFamily="18" charset="0"/>
              </a:rPr>
              <a:t>BBC SeeHear  </a:t>
            </a:r>
            <a:r>
              <a:rPr lang="en-GB">
                <a:latin typeface="Georgia" pitchFamily="18" charset="0"/>
                <a:hlinkClick r:id="rId5"/>
              </a:rPr>
              <a:t>http://www.youtube.com/watch?v=DIJJkxuWk3E</a:t>
            </a:r>
            <a:endParaRPr lang="en-GB">
              <a:latin typeface="Georgia" pitchFamily="18" charset="0"/>
            </a:endParaRPr>
          </a:p>
          <a:p>
            <a:endParaRPr lang="en-GB">
              <a:latin typeface="Georgia" pitchFamily="18" charset="0"/>
            </a:endParaRP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itle 1"/>
          <p:cNvSpPr>
            <a:spLocks noGrp="1"/>
          </p:cNvSpPr>
          <p:nvPr>
            <p:ph type="title"/>
          </p:nvPr>
        </p:nvSpPr>
        <p:spPr/>
        <p:txBody>
          <a:bodyPr/>
          <a:lstStyle/>
          <a:p>
            <a:r>
              <a:rPr lang="en-GB" smtClean="0"/>
              <a:t>References and links</a:t>
            </a:r>
          </a:p>
        </p:txBody>
      </p:sp>
      <p:sp>
        <p:nvSpPr>
          <p:cNvPr id="3" name="Text Placeholder 2"/>
          <p:cNvSpPr>
            <a:spLocks noGrp="1"/>
          </p:cNvSpPr>
          <p:nvPr>
            <p:ph type="body" idx="1"/>
          </p:nvPr>
        </p:nvSpPr>
        <p:spPr>
          <a:xfrm>
            <a:off x="301625" y="1524000"/>
            <a:ext cx="8534400" cy="4641850"/>
          </a:xfrm>
        </p:spPr>
        <p:txBody>
          <a:bodyPr>
            <a:normAutofit/>
          </a:bodyPr>
          <a:lstStyle/>
          <a:p>
            <a:pPr marL="457200" indent="-457200">
              <a:lnSpc>
                <a:spcPct val="95000"/>
              </a:lnSpc>
            </a:pPr>
            <a:r>
              <a:rPr lang="en-GB" sz="1300" smtClean="0">
                <a:latin typeface="Calibri" pitchFamily="34" charset="0"/>
              </a:rPr>
              <a:t>BBC. (2009). "See Hear Education Acoustics." from </a:t>
            </a:r>
            <a:r>
              <a:rPr lang="en-GB" sz="1300" u="sng" smtClean="0">
                <a:solidFill>
                  <a:srgbClr val="0000FF"/>
                </a:solidFill>
                <a:latin typeface="Calibri" pitchFamily="34" charset="0"/>
                <a:hlinkClick r:id="rId3"/>
              </a:rPr>
              <a:t>http://www.youtube.com/watch?v=DIJJkxuWk3E</a:t>
            </a:r>
            <a:r>
              <a:rPr lang="en-GB" sz="1300" smtClean="0">
                <a:latin typeface="Calibri" pitchFamily="34" charset="0"/>
              </a:rPr>
              <a:t>.</a:t>
            </a:r>
            <a:endParaRPr lang="en-GB" sz="1300" smtClean="0">
              <a:latin typeface="Calibri" pitchFamily="34" charset="0"/>
              <a:ea typeface="Calibri" pitchFamily="34" charset="0"/>
              <a:cs typeface="Times New Roman" pitchFamily="18" charset="0"/>
            </a:endParaRPr>
          </a:p>
          <a:p>
            <a:pPr marL="457200" indent="-457200">
              <a:lnSpc>
                <a:spcPct val="95000"/>
              </a:lnSpc>
            </a:pPr>
            <a:r>
              <a:rPr lang="en-GB" sz="1300" smtClean="0">
                <a:latin typeface="Calibri" pitchFamily="34" charset="0"/>
                <a:ea typeface="Calibri" pitchFamily="34" charset="0"/>
                <a:cs typeface="Times New Roman" pitchFamily="18" charset="0"/>
              </a:rPr>
              <a:t>Bradley, J. S. and H. Sato (2008). "The intelligibility of speech in elementary school classrooms." </a:t>
            </a:r>
            <a:r>
              <a:rPr lang="en-GB" sz="1300" u="sng" smtClean="0">
                <a:latin typeface="Calibri" pitchFamily="34" charset="0"/>
                <a:ea typeface="Calibri" pitchFamily="34" charset="0"/>
                <a:cs typeface="Times New Roman" pitchFamily="18" charset="0"/>
              </a:rPr>
              <a:t>J Acoust Soc Am</a:t>
            </a:r>
            <a:r>
              <a:rPr lang="en-GB" sz="1300" smtClean="0">
                <a:latin typeface="Calibri" pitchFamily="34" charset="0"/>
                <a:ea typeface="Calibri" pitchFamily="34" charset="0"/>
                <a:cs typeface="Times New Roman" pitchFamily="18" charset="0"/>
              </a:rPr>
              <a:t> </a:t>
            </a:r>
            <a:r>
              <a:rPr lang="en-GB" sz="1300" b="1" smtClean="0">
                <a:latin typeface="Calibri" pitchFamily="34" charset="0"/>
                <a:ea typeface="Calibri" pitchFamily="34" charset="0"/>
                <a:cs typeface="Times New Roman" pitchFamily="18" charset="0"/>
              </a:rPr>
              <a:t>123</a:t>
            </a:r>
            <a:r>
              <a:rPr lang="en-GB" sz="1300" smtClean="0">
                <a:latin typeface="Calibri" pitchFamily="34" charset="0"/>
                <a:ea typeface="Calibri" pitchFamily="34" charset="0"/>
                <a:cs typeface="Times New Roman" pitchFamily="18" charset="0"/>
              </a:rPr>
              <a:t>(4): 2078-86.</a:t>
            </a:r>
            <a:endParaRPr lang="en-GB" sz="1300" smtClean="0">
              <a:latin typeface="Calibri" pitchFamily="34" charset="0"/>
            </a:endParaRPr>
          </a:p>
          <a:p>
            <a:pPr marL="457200" indent="-457200">
              <a:lnSpc>
                <a:spcPct val="95000"/>
              </a:lnSpc>
            </a:pPr>
            <a:r>
              <a:rPr lang="en-GB" sz="1300" smtClean="0">
                <a:latin typeface="Calibri" pitchFamily="34" charset="0"/>
              </a:rPr>
              <a:t>DfES (2003). Building Bulletin 93: Acoustic Design of Schools. DCSF, TSO London.</a:t>
            </a:r>
          </a:p>
          <a:p>
            <a:pPr marL="457200" indent="-457200">
              <a:lnSpc>
                <a:spcPct val="95000"/>
              </a:lnSpc>
            </a:pPr>
            <a:r>
              <a:rPr lang="en-GB" sz="1300" smtClean="0">
                <a:latin typeface="Calibri" pitchFamily="34" charset="0"/>
              </a:rPr>
              <a:t>Greenland, E. E. (2009). Acoustics of open plan classrooms in primary schools. London, London South Bank University. </a:t>
            </a:r>
            <a:r>
              <a:rPr lang="en-GB" sz="1300" b="1" smtClean="0">
                <a:latin typeface="Calibri" pitchFamily="34" charset="0"/>
              </a:rPr>
              <a:t>PhD</a:t>
            </a:r>
            <a:r>
              <a:rPr lang="en-GB" sz="1300" smtClean="0">
                <a:latin typeface="Calibri" pitchFamily="34" charset="0"/>
              </a:rPr>
              <a:t>.</a:t>
            </a:r>
          </a:p>
          <a:p>
            <a:pPr marL="457200" indent="-457200">
              <a:lnSpc>
                <a:spcPct val="95000"/>
              </a:lnSpc>
            </a:pPr>
            <a:r>
              <a:rPr lang="en-GB" sz="1300" smtClean="0">
                <a:latin typeface="Calibri" pitchFamily="34" charset="0"/>
              </a:rPr>
              <a:t>‘Miss Bradley’ Video:    McDaniel, P. H. B. (1953). "How quiet helps at school." from </a:t>
            </a:r>
            <a:r>
              <a:rPr lang="en-GB" sz="1300" u="sng" smtClean="0">
                <a:solidFill>
                  <a:srgbClr val="0000FF"/>
                </a:solidFill>
                <a:latin typeface="Calibri" pitchFamily="34" charset="0"/>
                <a:hlinkClick r:id="rId4"/>
              </a:rPr>
              <a:t>http://www.youtube.com/watch?v=qOtkQWpKABo</a:t>
            </a:r>
            <a:r>
              <a:rPr lang="en-GB" sz="1300" smtClean="0">
                <a:latin typeface="Calibri" pitchFamily="34" charset="0"/>
              </a:rPr>
              <a:t>.</a:t>
            </a:r>
          </a:p>
          <a:p>
            <a:pPr marL="457200" indent="-457200">
              <a:lnSpc>
                <a:spcPct val="95000"/>
              </a:lnSpc>
            </a:pPr>
            <a:r>
              <a:rPr lang="en-GB" sz="1300" smtClean="0">
                <a:latin typeface="Calibri" pitchFamily="34" charset="0"/>
              </a:rPr>
              <a:t>Neuman, A. C., M. Wroblewski, et al. "Combined Effects of Noise and Reverberation on Speech Recognition Performance of Normal-Hearing Children and Adults." </a:t>
            </a:r>
            <a:r>
              <a:rPr lang="en-GB" sz="1300" u="sng" smtClean="0">
                <a:latin typeface="Calibri" pitchFamily="34" charset="0"/>
              </a:rPr>
              <a:t>Ear and Hearing</a:t>
            </a:r>
            <a:r>
              <a:rPr lang="en-GB" sz="1300" smtClean="0">
                <a:latin typeface="Calibri" pitchFamily="34" charset="0"/>
              </a:rPr>
              <a:t> </a:t>
            </a:r>
            <a:r>
              <a:rPr lang="en-GB" sz="1300" b="1" smtClean="0">
                <a:latin typeface="Calibri" pitchFamily="34" charset="0"/>
              </a:rPr>
              <a:t>31</a:t>
            </a:r>
            <a:r>
              <a:rPr lang="en-GB" sz="1300" smtClean="0">
                <a:latin typeface="Calibri" pitchFamily="34" charset="0"/>
              </a:rPr>
              <a:t>(3): 336-344 10.1097/AUD.0b013e3181d3d514.</a:t>
            </a:r>
          </a:p>
          <a:p>
            <a:pPr marL="457200" indent="-457200">
              <a:lnSpc>
                <a:spcPct val="95000"/>
              </a:lnSpc>
            </a:pPr>
            <a:r>
              <a:rPr lang="en-GB" sz="1300" smtClean="0">
                <a:latin typeface="Calibri" pitchFamily="34" charset="0"/>
              </a:rPr>
              <a:t>Sato, H. and J. S. Bradley (2008). "Evaluation of acoustical conditions for speech communication in working elementary school classrooms." </a:t>
            </a:r>
            <a:r>
              <a:rPr lang="en-GB" sz="1300" u="sng" smtClean="0">
                <a:latin typeface="Calibri" pitchFamily="34" charset="0"/>
              </a:rPr>
              <a:t>J Acoust Soc Am</a:t>
            </a:r>
            <a:r>
              <a:rPr lang="en-GB" sz="1300" smtClean="0">
                <a:latin typeface="Calibri" pitchFamily="34" charset="0"/>
              </a:rPr>
              <a:t> </a:t>
            </a:r>
            <a:r>
              <a:rPr lang="en-GB" sz="1300" b="1" smtClean="0">
                <a:latin typeface="Calibri" pitchFamily="34" charset="0"/>
              </a:rPr>
              <a:t>123</a:t>
            </a:r>
            <a:r>
              <a:rPr lang="en-GB" sz="1300" smtClean="0">
                <a:latin typeface="Calibri" pitchFamily="34" charset="0"/>
              </a:rPr>
              <a:t>(4): 2064-77.</a:t>
            </a:r>
          </a:p>
          <a:p>
            <a:pPr marL="457200" indent="-457200">
              <a:lnSpc>
                <a:spcPct val="95000"/>
              </a:lnSpc>
            </a:pPr>
            <a:r>
              <a:rPr lang="en-GB" sz="1300" smtClean="0">
                <a:latin typeface="Calibri" pitchFamily="34" charset="0"/>
              </a:rPr>
              <a:t>Yang, W. and J. S. Bradley (2009). "Effects of room acoustics on the intelligibility of speech in classrooms for young children." </a:t>
            </a:r>
            <a:r>
              <a:rPr lang="en-GB" sz="1300" u="sng" smtClean="0">
                <a:latin typeface="Calibri" pitchFamily="34" charset="0"/>
              </a:rPr>
              <a:t>J Acoust Soc Am</a:t>
            </a:r>
            <a:r>
              <a:rPr lang="en-GB" sz="1300" smtClean="0">
                <a:latin typeface="Calibri" pitchFamily="34" charset="0"/>
              </a:rPr>
              <a:t> </a:t>
            </a:r>
            <a:r>
              <a:rPr lang="en-GB" sz="1300" b="1" smtClean="0">
                <a:latin typeface="Calibri" pitchFamily="34" charset="0"/>
              </a:rPr>
              <a:t>125</a:t>
            </a:r>
            <a:r>
              <a:rPr lang="en-GB" sz="1300" smtClean="0">
                <a:latin typeface="Calibri" pitchFamily="34" charset="0"/>
              </a:rPr>
              <a:t>(2): 922-33.</a:t>
            </a:r>
          </a:p>
          <a:p>
            <a:pPr marL="457200" indent="-457200">
              <a:lnSpc>
                <a:spcPct val="95000"/>
              </a:lnSpc>
            </a:pPr>
            <a:r>
              <a:rPr lang="en-GB" sz="1300" smtClean="0">
                <a:latin typeface="Calibri" pitchFamily="34" charset="0"/>
              </a:rPr>
              <a:t>Yang, W. and M. Hodgson (2007). "Optimum Reverberation for Speech Intelligibility for Normal and Hearing-Impaired Listeners in Realistic Classrooms Using Auralization." </a:t>
            </a:r>
            <a:r>
              <a:rPr lang="en-GB" sz="1300" u="sng" smtClean="0">
                <a:latin typeface="Calibri" pitchFamily="34" charset="0"/>
              </a:rPr>
              <a:t>Building Acoustics</a:t>
            </a:r>
            <a:r>
              <a:rPr lang="en-GB" sz="1300" smtClean="0">
                <a:latin typeface="Calibri" pitchFamily="34" charset="0"/>
              </a:rPr>
              <a:t> </a:t>
            </a:r>
            <a:r>
              <a:rPr lang="en-GB" sz="1300" b="1" smtClean="0">
                <a:latin typeface="Calibri" pitchFamily="34" charset="0"/>
              </a:rPr>
              <a:t>14</a:t>
            </a:r>
            <a:r>
              <a:rPr lang="en-GB" sz="1300" smtClean="0">
                <a:latin typeface="Calibri" pitchFamily="34" charset="0"/>
              </a:rPr>
              <a:t>: 163-177.</a:t>
            </a:r>
          </a:p>
          <a:p>
            <a:pPr marL="457200" indent="-457200">
              <a:lnSpc>
                <a:spcPct val="80000"/>
              </a:lnSpc>
              <a:buFont typeface="Wingdings 2" pitchFamily="18" charset="2"/>
              <a:buNone/>
            </a:pPr>
            <a:r>
              <a:rPr lang="en-GB" sz="1300" smtClean="0"/>
              <a:t>LINK TO Classroom Simulation</a:t>
            </a:r>
          </a:p>
          <a:p>
            <a:pPr marL="457200" indent="-457200">
              <a:lnSpc>
                <a:spcPct val="80000"/>
              </a:lnSpc>
              <a:buFont typeface="Wingdings 2" pitchFamily="18" charset="2"/>
              <a:buNone/>
            </a:pPr>
            <a:r>
              <a:rPr lang="en-GB" sz="1300" u="sng" smtClean="0">
                <a:hlinkClick r:id="rId5"/>
              </a:rPr>
              <a:t>http://www.hear2learn.com/HOSS/ndcssim.exe</a:t>
            </a:r>
            <a:endParaRPr lang="en-GB" sz="1300" u="sng" smtClean="0"/>
          </a:p>
          <a:p>
            <a:pPr marL="457200" indent="-457200">
              <a:lnSpc>
                <a:spcPct val="80000"/>
              </a:lnSpc>
              <a:buFont typeface="Wingdings 2" pitchFamily="18" charset="2"/>
              <a:buNone/>
            </a:pPr>
            <a:r>
              <a:rPr lang="en-GB" sz="1300" u="sng" smtClean="0"/>
              <a:t>Powerpoint version of this talk</a:t>
            </a:r>
          </a:p>
          <a:p>
            <a:pPr marL="457200" indent="-457200">
              <a:lnSpc>
                <a:spcPct val="80000"/>
              </a:lnSpc>
              <a:buFont typeface="Wingdings 2" pitchFamily="18" charset="2"/>
              <a:buNone/>
            </a:pPr>
            <a:r>
              <a:rPr lang="en-GB" sz="1300" u="sng" smtClean="0">
                <a:hlinkClick r:id="rId6"/>
              </a:rPr>
              <a:t>http://www.hear2learn.com/HOSS/HOSSDC.zip</a:t>
            </a:r>
            <a:endParaRPr lang="en-GB" sz="1300" u="sng" smtClean="0"/>
          </a:p>
          <a:p>
            <a:pPr marL="457200" indent="-457200">
              <a:lnSpc>
                <a:spcPct val="80000"/>
              </a:lnSpc>
              <a:buFont typeface="Wingdings 2" pitchFamily="18" charset="2"/>
              <a:buNone/>
            </a:pPr>
            <a:endParaRPr lang="en-GB" sz="1300" u="sng" smtClean="0"/>
          </a:p>
          <a:p>
            <a:pPr marL="457200" indent="-457200">
              <a:lnSpc>
                <a:spcPct val="80000"/>
              </a:lnSpc>
              <a:buFont typeface="Wingdings 2" pitchFamily="18" charset="2"/>
              <a:buNone/>
            </a:pPr>
            <a:endParaRPr lang="en-GB" sz="1300" u="sng" smtClean="0"/>
          </a:p>
          <a:p>
            <a:pPr marL="457200" indent="-457200">
              <a:lnSpc>
                <a:spcPct val="80000"/>
              </a:lnSpc>
              <a:buFont typeface="Wingdings 2" pitchFamily="18" charset="2"/>
              <a:buNone/>
            </a:pPr>
            <a:endParaRPr lang="en-GB" sz="1300" smtClean="0"/>
          </a:p>
          <a:p>
            <a:pPr marL="457200" indent="-457200">
              <a:lnSpc>
                <a:spcPct val="80000"/>
              </a:lnSpc>
              <a:buFont typeface="Wingdings 2" pitchFamily="18" charset="2"/>
              <a:buNone/>
            </a:pPr>
            <a:endParaRPr lang="en-GB" sz="1300" smtClean="0"/>
          </a:p>
        </p:txBody>
      </p:sp>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2216</TotalTime>
  <Words>1600</Words>
  <Application>Microsoft Office PowerPoint</Application>
  <PresentationFormat>On-screen Show (4:3)</PresentationFormat>
  <Paragraphs>196</Paragraphs>
  <Slides>29</Slides>
  <Notes>18</Notes>
  <HiddenSlides>0</HiddenSlides>
  <MMClips>1</MMClips>
  <ScaleCrop>false</ScaleCrop>
  <HeadingPairs>
    <vt:vector size="6" baseType="variant">
      <vt:variant>
        <vt:lpstr>Fonts Used</vt:lpstr>
      </vt:variant>
      <vt:variant>
        <vt:i4>7</vt:i4>
      </vt:variant>
      <vt:variant>
        <vt:lpstr>Design Template</vt:lpstr>
      </vt:variant>
      <vt:variant>
        <vt:i4>13</vt:i4>
      </vt:variant>
      <vt:variant>
        <vt:lpstr>Slide Titles</vt:lpstr>
      </vt:variant>
      <vt:variant>
        <vt:i4>29</vt:i4>
      </vt:variant>
    </vt:vector>
  </HeadingPairs>
  <TitlesOfParts>
    <vt:vector size="49" baseType="lpstr">
      <vt:lpstr>Georgia</vt:lpstr>
      <vt:lpstr>Arial</vt:lpstr>
      <vt:lpstr>Wingdings 2</vt:lpstr>
      <vt:lpstr>Wingdings</vt:lpstr>
      <vt:lpstr>Calibri</vt:lpstr>
      <vt:lpstr>Consolas</vt:lpstr>
      <vt:lpstr>Times New Roman</vt:lpstr>
      <vt:lpstr>Civic</vt:lpstr>
      <vt:lpstr>Civic</vt:lpstr>
      <vt:lpstr>Civic</vt:lpstr>
      <vt:lpstr>Civic</vt:lpstr>
      <vt:lpstr>Civic</vt:lpstr>
      <vt:lpstr>Civic</vt:lpstr>
      <vt:lpstr>Civic</vt:lpstr>
      <vt:lpstr>Civic</vt:lpstr>
      <vt:lpstr>Civic</vt:lpstr>
      <vt:lpstr>Civic</vt:lpstr>
      <vt:lpstr>Civic</vt:lpstr>
      <vt:lpstr>Civic</vt:lpstr>
      <vt:lpstr>Civic</vt:lpstr>
      <vt:lpstr>Improving Classroom Acoustics </vt:lpstr>
      <vt:lpstr>Overview</vt:lpstr>
      <vt:lpstr>Learning points:</vt:lpstr>
      <vt:lpstr>Education of Children with Special Educational Needs (SEN)</vt:lpstr>
      <vt:lpstr>SEN continued</vt:lpstr>
      <vt:lpstr>Reverberation time </vt:lpstr>
      <vt:lpstr>Reverberation time </vt:lpstr>
      <vt:lpstr>Signal to Noise Level </vt:lpstr>
      <vt:lpstr>Age and Signal to Noise Level </vt:lpstr>
      <vt:lpstr>PAVT (Paediatric Audiovisual Test)   Individual differences</vt:lpstr>
      <vt:lpstr>Noise Levels in Classrooms</vt:lpstr>
      <vt:lpstr>Signal to Noise</vt:lpstr>
      <vt:lpstr>Signal to Noise</vt:lpstr>
      <vt:lpstr>What can a designer/architect control?</vt:lpstr>
      <vt:lpstr>Noise </vt:lpstr>
      <vt:lpstr>Reverberation</vt:lpstr>
      <vt:lpstr>Alternative acoustic standards in the absence of child specific information</vt:lpstr>
      <vt:lpstr>Classroom acoustics and the Enhancement of the Speech Signal</vt:lpstr>
      <vt:lpstr>Classroom acoustics and the Enhancement of the Speech Signal</vt:lpstr>
      <vt:lpstr>Classroom noise and Sound Treatment</vt:lpstr>
      <vt:lpstr>Selection of Acoustic Materials</vt:lpstr>
      <vt:lpstr>Acoustic treatment and classroom noise</vt:lpstr>
      <vt:lpstr>Acoustic treatment and classroom noise</vt:lpstr>
      <vt:lpstr>Miss Bradley Approach?</vt:lpstr>
      <vt:lpstr>The significance of low occupied sound levels</vt:lpstr>
      <vt:lpstr>The significance of low occupied sound levels</vt:lpstr>
      <vt:lpstr>Summary</vt:lpstr>
      <vt:lpstr>Last word</vt:lpstr>
      <vt:lpstr>References and links</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Classroom Acoustics</dc:title>
  <dc:creator> canning</dc:creator>
  <cp:lastModifiedBy>Malcolm</cp:lastModifiedBy>
  <cp:revision>176</cp:revision>
  <dcterms:created xsi:type="dcterms:W3CDTF">2009-12-01T15:24:36Z</dcterms:created>
  <dcterms:modified xsi:type="dcterms:W3CDTF">2010-06-20T22:36:49Z</dcterms:modified>
</cp:coreProperties>
</file>