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620"/>
    <p:restoredTop sz="94660"/>
  </p:normalViewPr>
  <p:slideViewPr>
    <p:cSldViewPr>
      <p:cViewPr>
        <p:scale>
          <a:sx n="50" d="100"/>
          <a:sy n="50" d="100"/>
        </p:scale>
        <p:origin x="-522" y="66"/>
      </p:cViewPr>
      <p:guideLst>
        <p:guide orient="horz" pos="2160"/>
        <p:guide pos="2880"/>
      </p:guideLst>
    </p:cSldViewPr>
  </p:slideViewPr>
  <p:notesTextViewPr>
    <p:cViewPr>
      <p:scale>
        <a:sx n="100" d="100"/>
        <a:sy n="100" d="100"/>
      </p:scale>
      <p:origin x="0" y="0"/>
    </p:cViewPr>
  </p:notesTextViewPr>
  <p:notesViewPr>
    <p:cSldViewPr>
      <p:cViewPr>
        <p:scale>
          <a:sx n="80" d="100"/>
          <a:sy n="80" d="100"/>
        </p:scale>
        <p:origin x="-618" y="154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50C4CB2-F87C-4F9A-826B-9AB946A48F8E}" type="datetimeFigureOut">
              <a:rPr lang="en-GB" smtClean="0"/>
              <a:pPr/>
              <a:t>03/03/2013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422B9BC-7A01-4F67-B7D2-4AC53E5CA4B4}"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422B9BC-7A01-4F67-B7D2-4AC53E5CA4B4}"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92696" y="4283968"/>
            <a:ext cx="5486400" cy="4114800"/>
          </a:xfrm>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422B9BC-7A01-4F67-B7D2-4AC53E5CA4B4}"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422B9BC-7A01-4F67-B7D2-4AC53E5CA4B4}"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422B9BC-7A01-4F67-B7D2-4AC53E5CA4B4}"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422B9BC-7A01-4F67-B7D2-4AC53E5CA4B4}"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422B9BC-7A01-4F67-B7D2-4AC53E5CA4B4}"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422B9BC-7A01-4F67-B7D2-4AC53E5CA4B4}"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422B9BC-7A01-4F67-B7D2-4AC53E5CA4B4}"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Training Courses – 5 Universities:</a:t>
            </a:r>
          </a:p>
          <a:p>
            <a:r>
              <a:rPr lang="en-GB" dirty="0" smtClean="0"/>
              <a:t>Birmingham – 2 year distance learning winter school</a:t>
            </a:r>
          </a:p>
          <a:p>
            <a:r>
              <a:rPr lang="en-GB" dirty="0" smtClean="0"/>
              <a:t>Manchester – Mixture of distance and electronic</a:t>
            </a:r>
          </a:p>
          <a:p>
            <a:r>
              <a:rPr lang="en-GB" dirty="0" smtClean="0"/>
              <a:t>Hertfordshire – 1 day a week</a:t>
            </a:r>
          </a:p>
          <a:p>
            <a:r>
              <a:rPr lang="en-GB" dirty="0" smtClean="0"/>
              <a:t>Leeds – distance learning – require BSL 2 + taught on course – intense week 6 x year</a:t>
            </a:r>
          </a:p>
          <a:p>
            <a:r>
              <a:rPr lang="en-GB" dirty="0" smtClean="0"/>
              <a:t>Mary Hare / Oxford </a:t>
            </a:r>
            <a:r>
              <a:rPr lang="en-GB" dirty="0" smtClean="0"/>
              <a:t>B</a:t>
            </a:r>
            <a:r>
              <a:rPr lang="en-GB" dirty="0" smtClean="0"/>
              <a:t>rookes </a:t>
            </a:r>
            <a:r>
              <a:rPr lang="en-GB" dirty="0" smtClean="0"/>
              <a:t>( pulling out ) perhaps now </a:t>
            </a:r>
            <a:r>
              <a:rPr lang="en-GB" dirty="0" smtClean="0"/>
              <a:t>Hertfordshire</a:t>
            </a:r>
            <a:endParaRPr lang="en-GB" dirty="0" smtClean="0"/>
          </a:p>
          <a:p>
            <a:r>
              <a:rPr lang="en-GB" dirty="0" smtClean="0"/>
              <a:t>Newport Wales – linked to Oxford Brookes – now going with Mary hare</a:t>
            </a:r>
          </a:p>
          <a:p>
            <a:r>
              <a:rPr lang="en-GB" dirty="0" smtClean="0"/>
              <a:t>Murray House Scotland (Each LA arrange own mandatory qualification not recognised in England </a:t>
            </a:r>
          </a:p>
          <a:p>
            <a:endParaRPr lang="en-GB" dirty="0"/>
          </a:p>
          <a:p>
            <a:r>
              <a:rPr lang="en-GB" dirty="0" smtClean="0"/>
              <a:t>MQ due for revision in 2014 (present one runs out then) – with New teaching Agency – Linked with NatSIP – ask LR first if can say this</a:t>
            </a:r>
          </a:p>
          <a:p>
            <a:endParaRPr lang="en-GB" dirty="0"/>
          </a:p>
          <a:p>
            <a:r>
              <a:rPr lang="en-GB" dirty="0" smtClean="0"/>
              <a:t>TDA allocated extra funding so that young people could move into the profession was not to be used for teachers already in service to be trained</a:t>
            </a:r>
          </a:p>
          <a:p>
            <a:r>
              <a:rPr lang="en-GB" dirty="0" smtClean="0"/>
              <a:t>+ should not have been used for Unit staff</a:t>
            </a:r>
          </a:p>
          <a:p>
            <a:r>
              <a:rPr lang="en-GB" dirty="0" smtClean="0"/>
              <a:t>Situation as always was LA should fund training</a:t>
            </a:r>
          </a:p>
          <a:p>
            <a:endParaRPr lang="en-GB" dirty="0"/>
          </a:p>
        </p:txBody>
      </p:sp>
      <p:sp>
        <p:nvSpPr>
          <p:cNvPr id="4" name="Slide Number Placeholder 3"/>
          <p:cNvSpPr>
            <a:spLocks noGrp="1"/>
          </p:cNvSpPr>
          <p:nvPr>
            <p:ph type="sldNum" sz="quarter" idx="10"/>
          </p:nvPr>
        </p:nvSpPr>
        <p:spPr/>
        <p:txBody>
          <a:bodyPr/>
          <a:lstStyle/>
          <a:p>
            <a:fld id="{6422B9BC-7A01-4F67-B7D2-4AC53E5CA4B4}"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Mary Hare – only course now </a:t>
            </a:r>
            <a:r>
              <a:rPr lang="en-GB" dirty="0"/>
              <a:t>I</a:t>
            </a:r>
            <a:r>
              <a:rPr lang="en-GB" dirty="0" smtClean="0"/>
              <a:t> believe</a:t>
            </a:r>
            <a:endParaRPr lang="en-GB" dirty="0"/>
          </a:p>
        </p:txBody>
      </p:sp>
      <p:sp>
        <p:nvSpPr>
          <p:cNvPr id="4" name="Slide Number Placeholder 3"/>
          <p:cNvSpPr>
            <a:spLocks noGrp="1"/>
          </p:cNvSpPr>
          <p:nvPr>
            <p:ph type="sldNum" sz="quarter" idx="10"/>
          </p:nvPr>
        </p:nvSpPr>
        <p:spPr/>
        <p:txBody>
          <a:bodyPr/>
          <a:lstStyle/>
          <a:p>
            <a:fld id="{6422B9BC-7A01-4F67-B7D2-4AC53E5CA4B4}"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422B9BC-7A01-4F67-B7D2-4AC53E5CA4B4}" type="slidenum">
              <a:rPr lang="en-GB" smtClean="0"/>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422B9BC-7A01-4F67-B7D2-4AC53E5CA4B4}" type="slidenum">
              <a:rPr lang="en-GB" smtClean="0"/>
              <a:pPr/>
              <a:t>12</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422B9BC-7A01-4F67-B7D2-4AC53E5CA4B4}" type="slidenum">
              <a:rPr lang="en-GB" smtClean="0"/>
              <a:pPr/>
              <a:t>13</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422B9BC-7A01-4F67-B7D2-4AC53E5CA4B4}" type="slidenum">
              <a:rPr lang="en-GB" smtClean="0"/>
              <a:pPr/>
              <a:t>14</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6422B9BC-7A01-4F67-B7D2-4AC53E5CA4B4}" type="slidenum">
              <a:rPr lang="en-GB" smtClean="0"/>
              <a:pPr/>
              <a:t>15</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AE93FE7-066F-4473-8B2A-004CAB8B893A}" type="datetimeFigureOut">
              <a:rPr lang="en-GB" smtClean="0"/>
              <a:pPr/>
              <a:t>03/03/2013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DF0E92-9229-4A8F-917A-DF2742532401}"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E93FE7-066F-4473-8B2A-004CAB8B893A}" type="datetimeFigureOut">
              <a:rPr lang="en-GB" smtClean="0"/>
              <a:pPr/>
              <a:t>03/03/2013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DF0E92-9229-4A8F-917A-DF2742532401}"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AE93FE7-066F-4473-8B2A-004CAB8B893A}" type="datetimeFigureOut">
              <a:rPr lang="en-GB" smtClean="0"/>
              <a:pPr/>
              <a:t>03/03/2013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DF0E92-9229-4A8F-917A-DF2742532401}"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AE93FE7-066F-4473-8B2A-004CAB8B893A}" type="datetimeFigureOut">
              <a:rPr lang="en-GB" smtClean="0"/>
              <a:pPr/>
              <a:t>03/03/2013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DF0E92-9229-4A8F-917A-DF2742532401}"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AE93FE7-066F-4473-8B2A-004CAB8B893A}" type="datetimeFigureOut">
              <a:rPr lang="en-GB" smtClean="0"/>
              <a:pPr/>
              <a:t>03/03/2013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DDF0E92-9229-4A8F-917A-DF2742532401}"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AE93FE7-066F-4473-8B2A-004CAB8B893A}" type="datetimeFigureOut">
              <a:rPr lang="en-GB" smtClean="0"/>
              <a:pPr/>
              <a:t>03/03/2013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DDF0E92-9229-4A8F-917A-DF2742532401}"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E93FE7-066F-4473-8B2A-004CAB8B893A}" type="datetimeFigureOut">
              <a:rPr lang="en-GB" smtClean="0"/>
              <a:pPr/>
              <a:t>03/03/2013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DDF0E92-9229-4A8F-917A-DF2742532401}"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E93FE7-066F-4473-8B2A-004CAB8B893A}" type="datetimeFigureOut">
              <a:rPr lang="en-GB" smtClean="0"/>
              <a:pPr/>
              <a:t>03/03/2013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DF0E92-9229-4A8F-917A-DF2742532401}"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AE93FE7-066F-4473-8B2A-004CAB8B893A}" type="datetimeFigureOut">
              <a:rPr lang="en-GB" smtClean="0"/>
              <a:pPr/>
              <a:t>03/03/2013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DDF0E92-9229-4A8F-917A-DF2742532401}"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E93FE7-066F-4473-8B2A-004CAB8B893A}" type="datetimeFigureOut">
              <a:rPr lang="en-GB" smtClean="0"/>
              <a:pPr/>
              <a:t>03/03/2013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DF0E92-9229-4A8F-917A-DF2742532401}"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E93FE7-066F-4473-8B2A-004CAB8B893A}" type="datetimeFigureOut">
              <a:rPr lang="en-GB" smtClean="0"/>
              <a:pPr/>
              <a:t>03/03/2013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DDF0E92-9229-4A8F-917A-DF2742532401}"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E93FE7-066F-4473-8B2A-004CAB8B893A}" type="datetimeFigureOut">
              <a:rPr lang="en-GB" smtClean="0"/>
              <a:pPr/>
              <a:t>03/03/2013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DF0E92-9229-4A8F-917A-DF2742532401}"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268760"/>
            <a:ext cx="7772400" cy="3456384"/>
          </a:xfrm>
        </p:spPr>
        <p:txBody>
          <a:bodyPr>
            <a:normAutofit fontScale="90000"/>
          </a:bodyPr>
          <a:lstStyle/>
          <a:p>
            <a:r>
              <a:rPr lang="en-GB" dirty="0" smtClean="0"/>
              <a:t>Heads of Services Training</a:t>
            </a:r>
            <a:br>
              <a:rPr lang="en-GB" dirty="0" smtClean="0"/>
            </a:br>
            <a:r>
              <a:rPr lang="en-GB" dirty="0" smtClean="0"/>
              <a:t>Hamilton House </a:t>
            </a:r>
            <a:br>
              <a:rPr lang="en-GB" dirty="0" smtClean="0"/>
            </a:br>
            <a:r>
              <a:rPr lang="en-GB" dirty="0" smtClean="0"/>
              <a:t>1</a:t>
            </a:r>
            <a:r>
              <a:rPr lang="en-GB" baseline="30000" dirty="0" smtClean="0"/>
              <a:t>st</a:t>
            </a:r>
            <a:r>
              <a:rPr lang="en-GB" dirty="0" smtClean="0"/>
              <a:t> March 2013</a:t>
            </a:r>
            <a:br>
              <a:rPr lang="en-GB" dirty="0" smtClean="0"/>
            </a:br>
            <a:r>
              <a:rPr lang="en-GB" dirty="0" smtClean="0"/>
              <a:t/>
            </a:r>
            <a:br>
              <a:rPr lang="en-GB" dirty="0" smtClean="0"/>
            </a:br>
            <a:r>
              <a:rPr lang="en-GB" b="1" dirty="0" smtClean="0"/>
              <a:t>Structure of Services and the role of the HI Team</a:t>
            </a:r>
            <a:endParaRPr lang="en-GB" b="1" dirty="0"/>
          </a:p>
        </p:txBody>
      </p:sp>
      <p:sp>
        <p:nvSpPr>
          <p:cNvPr id="3" name="Subtitle 2"/>
          <p:cNvSpPr>
            <a:spLocks noGrp="1"/>
          </p:cNvSpPr>
          <p:nvPr>
            <p:ph type="subTitle" idx="1"/>
          </p:nvPr>
        </p:nvSpPr>
        <p:spPr>
          <a:xfrm>
            <a:off x="1331640" y="4869160"/>
            <a:ext cx="6400800" cy="1224136"/>
          </a:xfrm>
        </p:spPr>
        <p:txBody>
          <a:bodyPr>
            <a:normAutofit fontScale="77500" lnSpcReduction="20000"/>
          </a:bodyPr>
          <a:lstStyle/>
          <a:p>
            <a:endParaRPr lang="en-GB" dirty="0" smtClean="0">
              <a:solidFill>
                <a:schemeClr val="tx1"/>
              </a:solidFill>
            </a:endParaRPr>
          </a:p>
          <a:p>
            <a:r>
              <a:rPr lang="en-GB" dirty="0" smtClean="0">
                <a:solidFill>
                  <a:schemeClr val="tx1"/>
                </a:solidFill>
              </a:rPr>
              <a:t>Speaker:</a:t>
            </a:r>
          </a:p>
          <a:p>
            <a:r>
              <a:rPr lang="en-GB" b="1" dirty="0" smtClean="0">
                <a:solidFill>
                  <a:schemeClr val="tx1"/>
                </a:solidFill>
              </a:rPr>
              <a:t>Brian Perry </a:t>
            </a:r>
          </a:p>
          <a:p>
            <a:endParaRPr lang="en-GB" dirty="0">
              <a:solidFill>
                <a:schemeClr val="tx1"/>
              </a:solidFill>
            </a:endParaRPr>
          </a:p>
        </p:txBody>
      </p:sp>
      <p:pic>
        <p:nvPicPr>
          <p:cNvPr id="1026" name="Picture 2"/>
          <p:cNvPicPr>
            <a:picLocks noChangeAspect="1" noChangeArrowheads="1"/>
          </p:cNvPicPr>
          <p:nvPr/>
        </p:nvPicPr>
        <p:blipFill>
          <a:blip r:embed="rId3" cstate="print"/>
          <a:srcRect/>
          <a:stretch>
            <a:fillRect/>
          </a:stretch>
        </p:blipFill>
        <p:spPr bwMode="auto">
          <a:xfrm>
            <a:off x="3131840" y="188640"/>
            <a:ext cx="2376264" cy="727369"/>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4785395"/>
          </a:xfrm>
        </p:spPr>
        <p:txBody>
          <a:bodyPr>
            <a:normAutofit/>
          </a:bodyPr>
          <a:lstStyle/>
          <a:p>
            <a:pPr lvl="1">
              <a:buNone/>
            </a:pPr>
            <a:r>
              <a:rPr lang="en-GB" b="1" dirty="0" smtClean="0"/>
              <a:t>Structure of Services</a:t>
            </a:r>
          </a:p>
          <a:p>
            <a:pPr lvl="2"/>
            <a:r>
              <a:rPr lang="en-GB" b="1" dirty="0" smtClean="0"/>
              <a:t>Management of Services</a:t>
            </a:r>
          </a:p>
          <a:p>
            <a:pPr lvl="3"/>
            <a:r>
              <a:rPr lang="en-GB" dirty="0" smtClean="0"/>
              <a:t>Local Authority Central Support Service</a:t>
            </a:r>
          </a:p>
          <a:p>
            <a:pPr lvl="3"/>
            <a:r>
              <a:rPr lang="en-GB" dirty="0" smtClean="0"/>
              <a:t>Virtual School</a:t>
            </a:r>
          </a:p>
          <a:p>
            <a:pPr lvl="3"/>
            <a:r>
              <a:rPr lang="en-GB" dirty="0" smtClean="0"/>
              <a:t>A mutual Service </a:t>
            </a:r>
          </a:p>
          <a:p>
            <a:pPr lvl="3"/>
            <a:r>
              <a:rPr lang="en-GB" dirty="0" smtClean="0"/>
              <a:t>Commissioned  -  part of Special School </a:t>
            </a:r>
          </a:p>
          <a:p>
            <a:pPr lvl="3"/>
            <a:r>
              <a:rPr lang="en-GB" dirty="0" smtClean="0"/>
              <a:t>Commissioned  -  Private Company e.g. SERCO</a:t>
            </a:r>
          </a:p>
          <a:p>
            <a:pPr lvl="2"/>
            <a:r>
              <a:rPr lang="en-GB" b="1" dirty="0" smtClean="0"/>
              <a:t>Part of Children’s Services</a:t>
            </a:r>
          </a:p>
          <a:p>
            <a:pPr lvl="3"/>
            <a:r>
              <a:rPr lang="en-GB" dirty="0" smtClean="0"/>
              <a:t>Education or Social Care</a:t>
            </a:r>
          </a:p>
          <a:p>
            <a:pPr lvl="3"/>
            <a:r>
              <a:rPr lang="en-GB" dirty="0" smtClean="0"/>
              <a:t>Education – all structures are different under different headings</a:t>
            </a:r>
          </a:p>
          <a:p>
            <a:pPr lvl="4"/>
            <a:r>
              <a:rPr lang="en-GB" dirty="0" smtClean="0"/>
              <a:t>E.g. Learning Inclusion Service, Learning and Achievement</a:t>
            </a:r>
          </a:p>
          <a:p>
            <a:pPr lvl="3"/>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4785395"/>
          </a:xfrm>
        </p:spPr>
        <p:txBody>
          <a:bodyPr>
            <a:normAutofit/>
          </a:bodyPr>
          <a:lstStyle/>
          <a:p>
            <a:pPr lvl="1">
              <a:buNone/>
            </a:pPr>
            <a:r>
              <a:rPr lang="en-GB" sz="3600" b="1" dirty="0" smtClean="0"/>
              <a:t>Structure of Services</a:t>
            </a:r>
          </a:p>
          <a:p>
            <a:pPr lvl="1"/>
            <a:r>
              <a:rPr lang="en-GB" b="1" dirty="0" smtClean="0"/>
              <a:t>	</a:t>
            </a:r>
            <a:r>
              <a:rPr lang="en-GB" sz="3200" b="1" dirty="0" smtClean="0"/>
              <a:t>Service Team</a:t>
            </a:r>
          </a:p>
          <a:p>
            <a:pPr lvl="2"/>
            <a:r>
              <a:rPr lang="en-GB" sz="2800" dirty="0" smtClean="0"/>
              <a:t>Stand alone HI team</a:t>
            </a:r>
          </a:p>
          <a:p>
            <a:pPr lvl="2"/>
            <a:r>
              <a:rPr lang="en-GB" sz="2800" dirty="0" smtClean="0"/>
              <a:t>Sensory team – HI, VI, MSI </a:t>
            </a:r>
          </a:p>
          <a:p>
            <a:pPr lvl="2"/>
            <a:r>
              <a:rPr lang="en-GB" sz="2800" dirty="0" smtClean="0"/>
              <a:t>Low incidence team – HI, VI, MSI, PD, Autism</a:t>
            </a:r>
          </a:p>
          <a:p>
            <a:pPr lvl="2"/>
            <a:r>
              <a:rPr lang="en-GB" sz="2800" dirty="0" smtClean="0"/>
              <a:t>WCC – Integrated Services Specialist Support – </a:t>
            </a:r>
          </a:p>
          <a:p>
            <a:pPr lvl="3"/>
            <a:r>
              <a:rPr lang="en-GB" sz="2400" dirty="0" smtClean="0"/>
              <a:t>HI, VI, MSI, Autism/CCD, Medical Education, Further and Higher Education ( traded service) </a:t>
            </a:r>
          </a:p>
          <a:p>
            <a:pPr lvl="3"/>
            <a:r>
              <a:rPr lang="en-GB" sz="2400" dirty="0" smtClean="0"/>
              <a:t>Budget £1.5m +</a:t>
            </a:r>
          </a:p>
          <a:p>
            <a:pPr lvl="3"/>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5184576"/>
          </a:xfrm>
        </p:spPr>
        <p:txBody>
          <a:bodyPr>
            <a:normAutofit/>
          </a:bodyPr>
          <a:lstStyle/>
          <a:p>
            <a:pPr lvl="1">
              <a:buNone/>
            </a:pPr>
            <a:r>
              <a:rPr lang="en-GB" sz="3200" b="1" dirty="0" smtClean="0"/>
              <a:t>Structure of Services</a:t>
            </a:r>
          </a:p>
          <a:p>
            <a:pPr lvl="1"/>
            <a:r>
              <a:rPr lang="en-GB" b="1" dirty="0" smtClean="0"/>
              <a:t>	Structure of HI Team</a:t>
            </a:r>
          </a:p>
          <a:p>
            <a:pPr lvl="2"/>
            <a:r>
              <a:rPr lang="en-GB" sz="2200" b="1" dirty="0" smtClean="0"/>
              <a:t>Head of Service, </a:t>
            </a:r>
            <a:r>
              <a:rPr lang="en-GB" sz="2200" b="1" dirty="0" err="1" smtClean="0"/>
              <a:t>Headteacher</a:t>
            </a:r>
            <a:r>
              <a:rPr lang="en-GB" sz="2200" b="1" dirty="0" smtClean="0"/>
              <a:t>, Team leader, Principal Teacher, Hearing Support Coordinator, Lead Professional</a:t>
            </a:r>
          </a:p>
          <a:p>
            <a:pPr lvl="2"/>
            <a:r>
              <a:rPr lang="en-GB" sz="2200" b="1" dirty="0" smtClean="0"/>
              <a:t>Deputy,  Senior Specialist Teacher, Lead Teacher Resource Base, Assistant Team Leader</a:t>
            </a:r>
          </a:p>
          <a:p>
            <a:pPr lvl="2"/>
            <a:r>
              <a:rPr lang="en-GB" sz="2200" b="1" dirty="0" smtClean="0"/>
              <a:t>Educational Audiologist</a:t>
            </a:r>
          </a:p>
          <a:p>
            <a:pPr lvl="2"/>
            <a:r>
              <a:rPr lang="en-GB" sz="2200" b="1" dirty="0" smtClean="0"/>
              <a:t>Teachers of the Deaf</a:t>
            </a:r>
          </a:p>
          <a:p>
            <a:pPr lvl="2"/>
            <a:r>
              <a:rPr lang="en-GB" sz="2200" b="1" dirty="0" smtClean="0"/>
              <a:t>Communication Skills Advisor / Deaf Role Model</a:t>
            </a:r>
          </a:p>
          <a:p>
            <a:pPr lvl="2"/>
            <a:r>
              <a:rPr lang="en-GB" sz="2200" b="1" dirty="0" smtClean="0"/>
              <a:t>Senior Specialist Support Assistant / Teaching Assistant,</a:t>
            </a:r>
          </a:p>
          <a:p>
            <a:pPr lvl="2"/>
            <a:r>
              <a:rPr lang="en-GB" sz="2200" b="1" dirty="0" smtClean="0"/>
              <a:t>Specialist Support Assistant / Teaching Assistant, ISP</a:t>
            </a:r>
          </a:p>
          <a:p>
            <a:pPr lvl="2"/>
            <a:r>
              <a:rPr lang="en-GB" sz="2200" b="1" dirty="0" smtClean="0"/>
              <a:t>Technical Support Worker, Technician</a:t>
            </a:r>
          </a:p>
          <a:p>
            <a:pPr lvl="2"/>
            <a:endParaRPr lang="en-GB" sz="2200" b="1" dirty="0" smtClean="0"/>
          </a:p>
          <a:p>
            <a:pPr lvl="2"/>
            <a:endParaRPr lang="en-GB" b="1" dirty="0" smtClean="0"/>
          </a:p>
          <a:p>
            <a:pPr lvl="2"/>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5184576"/>
          </a:xfrm>
        </p:spPr>
        <p:txBody>
          <a:bodyPr>
            <a:normAutofit fontScale="85000" lnSpcReduction="20000"/>
          </a:bodyPr>
          <a:lstStyle/>
          <a:p>
            <a:pPr lvl="1">
              <a:buNone/>
            </a:pPr>
            <a:r>
              <a:rPr lang="en-GB" sz="3200" b="1" dirty="0" smtClean="0"/>
              <a:t>Structure of Services</a:t>
            </a:r>
          </a:p>
          <a:p>
            <a:pPr lvl="1"/>
            <a:r>
              <a:rPr lang="en-GB" b="1" dirty="0" smtClean="0"/>
              <a:t>	Role of HI Team (NB depends on remit of the service – e.g. Statutory work and/or non statutory work)</a:t>
            </a:r>
            <a:endParaRPr lang="en-GB" sz="2200" b="1" dirty="0" smtClean="0"/>
          </a:p>
          <a:p>
            <a:pPr lvl="2"/>
            <a:r>
              <a:rPr lang="en-GB" dirty="0" smtClean="0"/>
              <a:t>On-going </a:t>
            </a:r>
            <a:r>
              <a:rPr lang="en-GB" dirty="0" err="1" smtClean="0"/>
              <a:t>audiological</a:t>
            </a:r>
            <a:r>
              <a:rPr lang="en-GB" dirty="0" smtClean="0"/>
              <a:t> assessment and advice.</a:t>
            </a:r>
          </a:p>
          <a:p>
            <a:pPr lvl="2"/>
            <a:r>
              <a:rPr lang="en-GB" dirty="0" smtClean="0"/>
              <a:t>Provision of report following a referral from Community Health, Acute Health, School, Other Professional, Parent/carer</a:t>
            </a:r>
          </a:p>
          <a:p>
            <a:pPr lvl="2"/>
            <a:r>
              <a:rPr lang="en-GB" dirty="0" smtClean="0"/>
              <a:t>Support for families and carers in a range of settings, including the home.</a:t>
            </a:r>
          </a:p>
          <a:p>
            <a:pPr lvl="2"/>
            <a:r>
              <a:rPr lang="en-GB" dirty="0" smtClean="0"/>
              <a:t>Collaborative working with families, professionals and other agencies.</a:t>
            </a:r>
          </a:p>
          <a:p>
            <a:pPr lvl="2"/>
            <a:r>
              <a:rPr lang="en-GB" dirty="0" smtClean="0"/>
              <a:t>Specialist educational assessment and advice.</a:t>
            </a:r>
          </a:p>
          <a:p>
            <a:pPr lvl="2"/>
            <a:r>
              <a:rPr lang="en-GB" dirty="0" smtClean="0"/>
              <a:t>Advice and individual teaching on language and communication development.</a:t>
            </a:r>
          </a:p>
          <a:p>
            <a:pPr lvl="2"/>
            <a:r>
              <a:rPr lang="en-GB" dirty="0" smtClean="0"/>
              <a:t>Support and teaching in Early Years settings, mainstream and special schools.</a:t>
            </a:r>
          </a:p>
          <a:p>
            <a:pPr lvl="2"/>
            <a:r>
              <a:rPr lang="en-GB" dirty="0" smtClean="0"/>
              <a:t>Development of independent learning skills.</a:t>
            </a:r>
          </a:p>
          <a:p>
            <a:pPr lvl="2"/>
            <a:endParaRPr lang="en-GB" b="1" dirty="0" smtClean="0"/>
          </a:p>
          <a:p>
            <a:pPr lvl="2"/>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5184576"/>
          </a:xfrm>
        </p:spPr>
        <p:txBody>
          <a:bodyPr>
            <a:normAutofit fontScale="92500" lnSpcReduction="20000"/>
          </a:bodyPr>
          <a:lstStyle/>
          <a:p>
            <a:pPr lvl="1">
              <a:buNone/>
            </a:pPr>
            <a:r>
              <a:rPr lang="en-GB" sz="3200" b="1" dirty="0" smtClean="0"/>
              <a:t>Structure of Services</a:t>
            </a:r>
          </a:p>
          <a:p>
            <a:pPr lvl="1"/>
            <a:r>
              <a:rPr lang="en-GB" b="1" dirty="0" smtClean="0"/>
              <a:t>	Role of HI Team</a:t>
            </a:r>
          </a:p>
          <a:p>
            <a:pPr lvl="2"/>
            <a:r>
              <a:rPr lang="en-GB" dirty="0" smtClean="0"/>
              <a:t>Contribution to Statutory Assessment, Annual Reviews, IEP's and individual programmes of work.</a:t>
            </a:r>
            <a:endParaRPr lang="en-GB" b="1" dirty="0" smtClean="0"/>
          </a:p>
          <a:p>
            <a:pPr lvl="2"/>
            <a:r>
              <a:rPr lang="en-GB" dirty="0" smtClean="0"/>
              <a:t>Advice on special arrangements for internal and external examinations and assessments.</a:t>
            </a:r>
          </a:p>
          <a:p>
            <a:pPr lvl="2"/>
            <a:r>
              <a:rPr lang="en-GB" dirty="0" smtClean="0"/>
              <a:t>Provision of deaf awareness and in-service training.</a:t>
            </a:r>
          </a:p>
          <a:p>
            <a:pPr lvl="2"/>
            <a:r>
              <a:rPr lang="en-GB" dirty="0" smtClean="0"/>
              <a:t>Provision of radio hearing aids for hearing aid users where appropriate, with on-going management, information and maintenance.</a:t>
            </a:r>
          </a:p>
          <a:p>
            <a:pPr lvl="2"/>
            <a:r>
              <a:rPr lang="en-GB" dirty="0" smtClean="0"/>
              <a:t>Advice and training on the use of classroom and portable 'Sound Field Systems', cochlear implants and bone anchored hearing aids.</a:t>
            </a:r>
          </a:p>
          <a:p>
            <a:pPr lvl="2"/>
            <a:r>
              <a:rPr lang="en-GB" dirty="0" smtClean="0"/>
              <a:t>Provision of training and staff development programmes for Teaching  Assistants</a:t>
            </a:r>
            <a:endParaRPr lang="en-GB" sz="4600" b="1" dirty="0" smtClean="0"/>
          </a:p>
          <a:p>
            <a:pPr lvl="2"/>
            <a:endParaRPr lang="en-GB" b="1" dirty="0" smtClean="0"/>
          </a:p>
          <a:p>
            <a:pPr lvl="2"/>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5184576"/>
          </a:xfrm>
        </p:spPr>
        <p:txBody>
          <a:bodyPr>
            <a:normAutofit/>
          </a:bodyPr>
          <a:lstStyle/>
          <a:p>
            <a:pPr lvl="1">
              <a:buNone/>
            </a:pPr>
            <a:r>
              <a:rPr lang="en-GB" sz="3600" b="1" dirty="0" smtClean="0"/>
              <a:t>Recruitment</a:t>
            </a:r>
          </a:p>
          <a:p>
            <a:pPr lvl="1"/>
            <a:r>
              <a:rPr lang="en-GB" b="1" dirty="0" smtClean="0"/>
              <a:t>	</a:t>
            </a:r>
            <a:r>
              <a:rPr lang="en-GB" sz="3200" b="1" dirty="0" smtClean="0"/>
              <a:t>Teacher of the Deaf</a:t>
            </a:r>
          </a:p>
          <a:p>
            <a:pPr lvl="2"/>
            <a:r>
              <a:rPr lang="en-GB" sz="2800" dirty="0" smtClean="0"/>
              <a:t>Report from BATOD</a:t>
            </a:r>
          </a:p>
          <a:p>
            <a:pPr lvl="3"/>
            <a:r>
              <a:rPr lang="en-GB" sz="2400" dirty="0" smtClean="0"/>
              <a:t>24 jobs followed up since September this year</a:t>
            </a:r>
          </a:p>
          <a:p>
            <a:pPr lvl="3"/>
            <a:r>
              <a:rPr lang="en-GB" sz="2400" dirty="0" smtClean="0"/>
              <a:t>There were between 0 and 9 applications for these posts. The average number was 2.75.</a:t>
            </a:r>
          </a:p>
          <a:p>
            <a:pPr lvl="3"/>
            <a:r>
              <a:rPr lang="en-GB" sz="2400" dirty="0" smtClean="0"/>
              <a:t>7 (34%) received applications from</a:t>
            </a:r>
            <a:r>
              <a:rPr lang="en-GB" sz="2400" b="1" dirty="0" smtClean="0"/>
              <a:t> no</a:t>
            </a:r>
            <a:r>
              <a:rPr lang="en-GB" sz="2400" dirty="0" smtClean="0"/>
              <a:t> </a:t>
            </a:r>
            <a:r>
              <a:rPr lang="en-GB" sz="2400" dirty="0" err="1" smtClean="0"/>
              <a:t>ToDs</a:t>
            </a:r>
            <a:r>
              <a:rPr lang="en-GB" sz="2400" dirty="0" smtClean="0"/>
              <a:t> at all.</a:t>
            </a:r>
          </a:p>
          <a:p>
            <a:pPr lvl="3"/>
            <a:r>
              <a:rPr lang="en-GB" sz="2400" dirty="0" smtClean="0"/>
              <a:t>4 (17%) got only 1 application from a </a:t>
            </a:r>
            <a:r>
              <a:rPr lang="en-GB" sz="2400" dirty="0" err="1" smtClean="0"/>
              <a:t>ToD</a:t>
            </a:r>
            <a:endParaRPr lang="en-GB" sz="2400" dirty="0" smtClean="0"/>
          </a:p>
          <a:p>
            <a:pPr lvl="3"/>
            <a:r>
              <a:rPr lang="en-GB" sz="2400" dirty="0" smtClean="0"/>
              <a:t>More than 10 (minimum 42%) made no appointment – (some replied before the interview).</a:t>
            </a:r>
          </a:p>
          <a:p>
            <a:pPr>
              <a:buNone/>
            </a:pPr>
            <a:endParaRPr lang="en-GB" dirty="0" smtClean="0"/>
          </a:p>
          <a:p>
            <a:pPr lvl="2"/>
            <a:endParaRPr lang="en-GB" b="1" dirty="0" smtClean="0"/>
          </a:p>
          <a:p>
            <a:pPr lvl="2"/>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5184576"/>
          </a:xfrm>
        </p:spPr>
        <p:txBody>
          <a:bodyPr>
            <a:normAutofit/>
          </a:bodyPr>
          <a:lstStyle/>
          <a:p>
            <a:pPr lvl="1">
              <a:buNone/>
            </a:pPr>
            <a:r>
              <a:rPr lang="en-GB" sz="3600" b="1" dirty="0" smtClean="0"/>
              <a:t>Recruitment</a:t>
            </a:r>
          </a:p>
          <a:p>
            <a:pPr lvl="1"/>
            <a:r>
              <a:rPr lang="en-GB" sz="3200" b="1" dirty="0" smtClean="0"/>
              <a:t>	Teacher of the Deaf</a:t>
            </a:r>
            <a:r>
              <a:rPr lang="en-GB" sz="3200" dirty="0" smtClean="0"/>
              <a:t> </a:t>
            </a:r>
          </a:p>
          <a:p>
            <a:pPr lvl="2"/>
            <a:r>
              <a:rPr lang="en-GB" sz="2800" dirty="0" smtClean="0"/>
              <a:t>Of those who didn’t appoint they intended to:</a:t>
            </a:r>
          </a:p>
          <a:p>
            <a:pPr lvl="3"/>
            <a:r>
              <a:rPr lang="en-GB" sz="2400" dirty="0" err="1" smtClean="0"/>
              <a:t>Readvertise</a:t>
            </a:r>
            <a:r>
              <a:rPr lang="en-GB" sz="2400" dirty="0" smtClean="0"/>
              <a:t> (some of them already were </a:t>
            </a:r>
            <a:r>
              <a:rPr lang="en-GB" sz="2400" dirty="0" err="1" smtClean="0"/>
              <a:t>readvertisements</a:t>
            </a:r>
            <a:r>
              <a:rPr lang="en-GB" sz="2400" dirty="0" smtClean="0"/>
              <a:t>).</a:t>
            </a:r>
          </a:p>
          <a:p>
            <a:pPr lvl="3"/>
            <a:r>
              <a:rPr lang="en-GB" sz="2400" dirty="0" smtClean="0"/>
              <a:t>Use supply</a:t>
            </a:r>
          </a:p>
          <a:p>
            <a:pPr lvl="3"/>
            <a:r>
              <a:rPr lang="en-GB" sz="2400" dirty="0" smtClean="0"/>
              <a:t>Ask a retired person</a:t>
            </a:r>
          </a:p>
          <a:p>
            <a:pPr lvl="3"/>
            <a:r>
              <a:rPr lang="en-GB" sz="2400" dirty="0" smtClean="0"/>
              <a:t>Advertise for a trainee</a:t>
            </a:r>
          </a:p>
          <a:p>
            <a:pPr lvl="3"/>
            <a:r>
              <a:rPr lang="en-GB" sz="2400" dirty="0" smtClean="0"/>
              <a:t>Look at the post again</a:t>
            </a:r>
          </a:p>
          <a:p>
            <a:pPr lvl="3"/>
            <a:r>
              <a:rPr lang="en-GB" sz="2400" dirty="0" smtClean="0"/>
              <a:t>Use an agency</a:t>
            </a:r>
          </a:p>
          <a:p>
            <a:pPr lvl="2"/>
            <a:endParaRPr lang="en-GB" b="1" dirty="0" smtClean="0"/>
          </a:p>
          <a:p>
            <a:pPr lvl="2"/>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5184576"/>
          </a:xfrm>
        </p:spPr>
        <p:txBody>
          <a:bodyPr>
            <a:normAutofit/>
          </a:bodyPr>
          <a:lstStyle/>
          <a:p>
            <a:pPr lvl="1">
              <a:buNone/>
            </a:pPr>
            <a:r>
              <a:rPr lang="en-GB" sz="3600" b="1" dirty="0" smtClean="0"/>
              <a:t>Recruitment</a:t>
            </a:r>
          </a:p>
          <a:p>
            <a:pPr lvl="1"/>
            <a:r>
              <a:rPr lang="en-GB" sz="3200" b="1" dirty="0" smtClean="0"/>
              <a:t>	Teacher of the Deaf</a:t>
            </a:r>
            <a:r>
              <a:rPr lang="en-GB" sz="3200" dirty="0" smtClean="0"/>
              <a:t> </a:t>
            </a:r>
          </a:p>
          <a:p>
            <a:pPr lvl="2"/>
            <a:r>
              <a:rPr lang="en-GB" sz="2400" dirty="0" smtClean="0"/>
              <a:t>Training Courses for Teachers of the Deaf</a:t>
            </a:r>
          </a:p>
          <a:p>
            <a:pPr lvl="2"/>
            <a:r>
              <a:rPr lang="en-GB" dirty="0" smtClean="0"/>
              <a:t>Funding Situation</a:t>
            </a:r>
          </a:p>
          <a:p>
            <a:pPr lvl="3"/>
            <a:r>
              <a:rPr lang="en-GB" dirty="0" smtClean="0"/>
              <a:t>Mandatory Qualification - TDA funding was a one-off and schools and services still have the legal requirement to fund the MQ.</a:t>
            </a:r>
          </a:p>
          <a:p>
            <a:pPr lvl="3"/>
            <a:r>
              <a:rPr lang="en-GB" dirty="0" smtClean="0"/>
              <a:t> In fact the TDA funding was supposed to have been only for additional teachers who would not have been funded anyway. There is a great misunderstanding that funding was removed. It wasn’t – there was extra funding which is no more. Otherwise it is business as usual. (Paul Simpson -National Executive Officer, BATOD)</a:t>
            </a:r>
          </a:p>
          <a:p>
            <a:pPr lvl="3"/>
            <a:endParaRPr lang="en-GB" dirty="0" smtClean="0"/>
          </a:p>
          <a:p>
            <a:pPr lvl="2"/>
            <a:endParaRPr lang="en-GB" b="1" dirty="0" smtClean="0"/>
          </a:p>
          <a:p>
            <a:pPr lvl="2"/>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5184576"/>
          </a:xfrm>
        </p:spPr>
        <p:txBody>
          <a:bodyPr>
            <a:normAutofit fontScale="92500" lnSpcReduction="10000"/>
          </a:bodyPr>
          <a:lstStyle/>
          <a:p>
            <a:pPr lvl="1">
              <a:buNone/>
            </a:pPr>
            <a:r>
              <a:rPr lang="en-GB" sz="3600" b="1" dirty="0" smtClean="0"/>
              <a:t>Recruitment</a:t>
            </a:r>
          </a:p>
          <a:p>
            <a:pPr lvl="1"/>
            <a:r>
              <a:rPr lang="en-GB" sz="3200" b="1" dirty="0" smtClean="0"/>
              <a:t>	Educational Audiologist</a:t>
            </a:r>
            <a:endParaRPr lang="en-GB" sz="3200" dirty="0" smtClean="0"/>
          </a:p>
          <a:p>
            <a:pPr lvl="3"/>
            <a:r>
              <a:rPr lang="en-GB" b="1" dirty="0" smtClean="0"/>
              <a:t>MSc Educational Audiology – Mary Hare</a:t>
            </a:r>
          </a:p>
          <a:p>
            <a:pPr lvl="3"/>
            <a:endParaRPr lang="en-GB" dirty="0" smtClean="0"/>
          </a:p>
          <a:p>
            <a:pPr lvl="2"/>
            <a:r>
              <a:rPr lang="en-GB" dirty="0" smtClean="0"/>
              <a:t>The course trains people to become Educational Audiologists, (i.e. Teachers of the Deaf with a specialism in Audiology) who may work in their school or authority, with an opportunity to work within the national service, usually as part of a multidisciplinary team.  The lectures, workshops, </a:t>
            </a:r>
            <a:r>
              <a:rPr lang="en-GB" dirty="0" err="1" smtClean="0"/>
              <a:t>practicals</a:t>
            </a:r>
            <a:r>
              <a:rPr lang="en-GB" dirty="0" smtClean="0"/>
              <a:t>, examinations and assessment are completed in the first 2 years. Research methods are taught in the 3</a:t>
            </a:r>
            <a:r>
              <a:rPr lang="en-GB" baseline="30000" dirty="0" smtClean="0"/>
              <a:t>rd</a:t>
            </a:r>
            <a:r>
              <a:rPr lang="en-GB" dirty="0" smtClean="0"/>
              <a:t> year, and dissertation support is provided for completion of the Masters.  Full attendance at the teaching weekends and placement at a local (Educational) </a:t>
            </a:r>
            <a:r>
              <a:rPr lang="en-GB" dirty="0" err="1" smtClean="0"/>
              <a:t>Audiological</a:t>
            </a:r>
            <a:r>
              <a:rPr lang="en-GB" dirty="0" smtClean="0"/>
              <a:t> Department is mandatory. </a:t>
            </a:r>
          </a:p>
          <a:p>
            <a:pPr lvl="2"/>
            <a:endParaRPr lang="en-GB" b="1" dirty="0" smtClean="0"/>
          </a:p>
          <a:p>
            <a:pPr lvl="2"/>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5184576"/>
          </a:xfrm>
        </p:spPr>
        <p:txBody>
          <a:bodyPr>
            <a:normAutofit fontScale="70000" lnSpcReduction="20000"/>
          </a:bodyPr>
          <a:lstStyle/>
          <a:p>
            <a:pPr lvl="1"/>
            <a:r>
              <a:rPr lang="en-GB" sz="4000" b="1" dirty="0" smtClean="0"/>
              <a:t>Recruitment</a:t>
            </a:r>
          </a:p>
          <a:p>
            <a:pPr lvl="2"/>
            <a:r>
              <a:rPr lang="en-GB" sz="3400" b="1" dirty="0" smtClean="0"/>
              <a:t>Communication Skills Advisor / Deaf Role Model</a:t>
            </a:r>
          </a:p>
          <a:p>
            <a:pPr lvl="0"/>
            <a:r>
              <a:rPr lang="en-GB" dirty="0" smtClean="0"/>
              <a:t>The policy of the Service is to identify communication mode(s) to enable the inclusion of severe/profoundly deaf children/young people/learners into mainstream schools and colleges. You will be required to identify training requirements for teaching and non-teaching staff in (signed) communication skills.  It is expected that every member of staff will have the facility to use whatever modality of communication is appropriate to the needs of the pupils/learners and to ensure that communication skill levels are maintained and improved.  In addition you will be responsible for a caseload of children and learners as specified by the Principal Teacher – HI and Principal Teacher F/HE.</a:t>
            </a:r>
            <a:endParaRPr lang="en-GB" sz="2000" dirty="0" smtClean="0"/>
          </a:p>
          <a:p>
            <a:pPr lvl="0"/>
            <a:r>
              <a:rPr lang="en-GB" dirty="0" smtClean="0"/>
              <a:t>To be a positive role model for Deaf pupils/learners, enabling understanding of Deaf Culture, Deaf issues and the Deaf World, and contributing to the personal and social development of pupils and learners.</a:t>
            </a:r>
            <a:endParaRPr lang="en-GB" sz="2000" dirty="0" smtClean="0"/>
          </a:p>
          <a:p>
            <a:endParaRPr lang="en-GB" sz="2000" dirty="0" smtClean="0"/>
          </a:p>
          <a:p>
            <a:pPr lvl="3"/>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5184576"/>
          </a:xfrm>
        </p:spPr>
        <p:txBody>
          <a:bodyPr>
            <a:normAutofit fontScale="92500" lnSpcReduction="20000"/>
          </a:bodyPr>
          <a:lstStyle/>
          <a:p>
            <a:pPr lvl="1"/>
            <a:r>
              <a:rPr lang="en-GB" sz="3200" b="1" dirty="0" smtClean="0"/>
              <a:t>Recruitment</a:t>
            </a:r>
          </a:p>
          <a:p>
            <a:pPr lvl="2"/>
            <a:r>
              <a:rPr lang="en-GB" sz="2800" b="1" dirty="0" smtClean="0"/>
              <a:t>Specialist Teaching Assistant</a:t>
            </a:r>
          </a:p>
          <a:p>
            <a:pPr lvl="3"/>
            <a:r>
              <a:rPr lang="en-GB" sz="2400" b="1" dirty="0" smtClean="0"/>
              <a:t>NatSIP Publication – Raising Achievement of Pupils with a Hearing impairment – Effective Working with Teaching Assistants in Schools – June 2012</a:t>
            </a:r>
          </a:p>
          <a:p>
            <a:pPr lvl="4"/>
            <a:r>
              <a:rPr lang="en-GB" b="1" dirty="0" smtClean="0"/>
              <a:t>Teaching Assistants – Roles, Duties, Skills and Understanding</a:t>
            </a:r>
          </a:p>
          <a:p>
            <a:pPr lvl="4"/>
            <a:r>
              <a:rPr lang="en-GB" b="1" dirty="0" smtClean="0"/>
              <a:t>The Role of Communication Support Workers – Sign Interpreters</a:t>
            </a:r>
          </a:p>
          <a:p>
            <a:pPr lvl="2"/>
            <a:r>
              <a:rPr lang="en-GB" b="1" dirty="0" smtClean="0"/>
              <a:t>Issues</a:t>
            </a:r>
          </a:p>
          <a:p>
            <a:pPr lvl="3"/>
            <a:r>
              <a:rPr lang="en-GB" b="1" dirty="0" smtClean="0"/>
              <a:t>Rates of pay</a:t>
            </a:r>
          </a:p>
          <a:p>
            <a:pPr lvl="3"/>
            <a:r>
              <a:rPr lang="en-GB" b="1" dirty="0" smtClean="0"/>
              <a:t>Qualifications</a:t>
            </a:r>
          </a:p>
          <a:p>
            <a:pPr lvl="3"/>
            <a:r>
              <a:rPr lang="en-GB" b="1" dirty="0" smtClean="0"/>
              <a:t>Training</a:t>
            </a:r>
          </a:p>
          <a:p>
            <a:pPr lvl="3"/>
            <a:r>
              <a:rPr lang="en-GB" b="1" dirty="0" smtClean="0"/>
              <a:t>Cover</a:t>
            </a:r>
          </a:p>
          <a:p>
            <a:pPr lvl="3"/>
            <a:r>
              <a:rPr lang="en-GB" b="1" dirty="0" smtClean="0"/>
              <a:t>Line Management</a:t>
            </a:r>
          </a:p>
          <a:p>
            <a:pPr lvl="3"/>
            <a:r>
              <a:rPr lang="en-GB" b="1" dirty="0" smtClean="0"/>
              <a:t>Agencies</a:t>
            </a:r>
          </a:p>
          <a:p>
            <a:pPr lvl="3"/>
            <a:r>
              <a:rPr lang="en-GB" b="1" dirty="0" smtClean="0"/>
              <a:t>NEW Education Health and Care Plan – direct payments</a:t>
            </a:r>
          </a:p>
          <a:p>
            <a:pPr lvl="2"/>
            <a:endParaRPr lang="en-GB" sz="3600" b="1" dirty="0" smtClean="0"/>
          </a:p>
          <a:p>
            <a:endParaRPr lang="en-GB" sz="2000" dirty="0" smtClean="0"/>
          </a:p>
          <a:p>
            <a:pPr lvl="3"/>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5184576"/>
          </a:xfrm>
        </p:spPr>
        <p:txBody>
          <a:bodyPr>
            <a:normAutofit/>
          </a:bodyPr>
          <a:lstStyle/>
          <a:p>
            <a:pPr lvl="1"/>
            <a:r>
              <a:rPr lang="en-GB" sz="3200" b="1" dirty="0" smtClean="0"/>
              <a:t>Recruitment</a:t>
            </a:r>
          </a:p>
          <a:p>
            <a:pPr lvl="2"/>
            <a:r>
              <a:rPr lang="en-GB" sz="2800" b="1" dirty="0" smtClean="0"/>
              <a:t>Technical Support Worker / Technician</a:t>
            </a:r>
          </a:p>
          <a:p>
            <a:pPr lvl="3"/>
            <a:r>
              <a:rPr lang="en-GB" b="1" dirty="0" smtClean="0"/>
              <a:t>Main purposes of role:</a:t>
            </a:r>
            <a:endParaRPr lang="en-GB" dirty="0" smtClean="0"/>
          </a:p>
          <a:p>
            <a:pPr lvl="4"/>
            <a:r>
              <a:rPr lang="en-GB" dirty="0" smtClean="0"/>
              <a:t>To provide technical support for users and their supporting adults in their use of assistive technology, including RHAs.</a:t>
            </a:r>
          </a:p>
          <a:p>
            <a:pPr lvl="4"/>
            <a:r>
              <a:rPr lang="en-GB" dirty="0" smtClean="0"/>
              <a:t>To assist in researching and advising the Service staff on all aspects of the acquisition and application of assistive technology to support pupils and learners.</a:t>
            </a:r>
          </a:p>
          <a:p>
            <a:pPr lvl="4"/>
            <a:r>
              <a:rPr lang="en-GB" dirty="0" smtClean="0"/>
              <a:t>To support Service staff in their varied use of assistive technology, including RHAs.</a:t>
            </a:r>
          </a:p>
          <a:p>
            <a:pPr lvl="4"/>
            <a:r>
              <a:rPr lang="en-GB" dirty="0" smtClean="0"/>
              <a:t>To ensure that technical equipment is maintained and ready for use.</a:t>
            </a:r>
          </a:p>
          <a:p>
            <a:pPr lvl="3"/>
            <a:endParaRPr lang="en-GB" sz="3200" b="1" dirty="0" smtClean="0"/>
          </a:p>
          <a:p>
            <a:endParaRPr lang="en-GB" sz="2000" dirty="0" smtClean="0"/>
          </a:p>
          <a:p>
            <a:pPr lvl="3"/>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5184576"/>
          </a:xfrm>
        </p:spPr>
        <p:txBody>
          <a:bodyPr>
            <a:normAutofit fontScale="92500"/>
          </a:bodyPr>
          <a:lstStyle/>
          <a:p>
            <a:pPr lvl="1"/>
            <a:r>
              <a:rPr lang="en-GB" sz="3200" b="1" dirty="0" smtClean="0"/>
              <a:t>Eligibility Criteria</a:t>
            </a:r>
          </a:p>
          <a:p>
            <a:pPr lvl="3"/>
            <a:r>
              <a:rPr lang="en-GB" sz="2800" b="1" dirty="0" smtClean="0"/>
              <a:t>Flow Chart outlining HI Team Criteria For Involvement  - </a:t>
            </a:r>
            <a:r>
              <a:rPr lang="en-GB" sz="2800" dirty="0" smtClean="0"/>
              <a:t>Handout</a:t>
            </a:r>
          </a:p>
          <a:p>
            <a:pPr lvl="3"/>
            <a:r>
              <a:rPr lang="en-GB" sz="2800" b="1" dirty="0" smtClean="0"/>
              <a:t>NatSIP Eligibility Criteria Pack – </a:t>
            </a:r>
            <a:r>
              <a:rPr lang="en-GB" sz="2800" dirty="0" smtClean="0"/>
              <a:t>Handout</a:t>
            </a:r>
          </a:p>
          <a:p>
            <a:pPr lvl="3"/>
            <a:r>
              <a:rPr lang="en-GB" sz="2800" b="1" dirty="0" smtClean="0"/>
              <a:t>Excel Spreadsheet – NatSIP Weighting – </a:t>
            </a:r>
            <a:r>
              <a:rPr lang="en-GB" sz="2800" dirty="0" smtClean="0"/>
              <a:t>demonstration and discussion</a:t>
            </a:r>
          </a:p>
          <a:p>
            <a:pPr lvl="3"/>
            <a:r>
              <a:rPr lang="en-GB" sz="2800" b="1" dirty="0" smtClean="0"/>
              <a:t>Issues</a:t>
            </a:r>
          </a:p>
          <a:p>
            <a:pPr lvl="4"/>
            <a:r>
              <a:rPr lang="en-GB" sz="2800" dirty="0" smtClean="0"/>
              <a:t>Staff resource available</a:t>
            </a:r>
          </a:p>
          <a:p>
            <a:pPr lvl="4"/>
            <a:r>
              <a:rPr lang="en-GB" sz="2800" dirty="0" smtClean="0"/>
              <a:t>Subjective assessment – moderation needed</a:t>
            </a:r>
          </a:p>
          <a:p>
            <a:pPr lvl="4"/>
            <a:r>
              <a:rPr lang="en-GB" sz="2800" dirty="0" smtClean="0"/>
              <a:t>What is a reasonable percentage for a caseload</a:t>
            </a:r>
          </a:p>
          <a:p>
            <a:pPr lvl="4"/>
            <a:endParaRPr lang="en-GB" sz="2800" dirty="0" smtClean="0"/>
          </a:p>
          <a:p>
            <a:pPr lvl="4"/>
            <a:endParaRPr lang="en-GB" sz="2800" dirty="0" smtClean="0"/>
          </a:p>
          <a:p>
            <a:endParaRPr lang="en-GB" sz="2000" dirty="0" smtClean="0"/>
          </a:p>
          <a:p>
            <a:pPr lvl="3"/>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20688"/>
            <a:ext cx="8229600" cy="796950"/>
          </a:xfrm>
        </p:spPr>
        <p:txBody>
          <a:bodyPr>
            <a:normAutofit fontScale="90000"/>
          </a:bodyPr>
          <a:lstStyle/>
          <a:p>
            <a:r>
              <a:rPr lang="en-GB" sz="3200" dirty="0" smtClean="0"/>
              <a:t>Structure of Services and the Role of the HI Team</a:t>
            </a:r>
            <a:endParaRPr lang="en-GB" sz="3200" dirty="0"/>
          </a:p>
        </p:txBody>
      </p:sp>
      <p:sp>
        <p:nvSpPr>
          <p:cNvPr id="3" name="Content Placeholder 2"/>
          <p:cNvSpPr>
            <a:spLocks noGrp="1"/>
          </p:cNvSpPr>
          <p:nvPr>
            <p:ph idx="1"/>
          </p:nvPr>
        </p:nvSpPr>
        <p:spPr>
          <a:xfrm>
            <a:off x="457200" y="1340768"/>
            <a:ext cx="8229600" cy="5184576"/>
          </a:xfrm>
        </p:spPr>
        <p:txBody>
          <a:bodyPr>
            <a:normAutofit/>
          </a:bodyPr>
          <a:lstStyle/>
          <a:p>
            <a:pPr lvl="1"/>
            <a:r>
              <a:rPr lang="en-GB" sz="3200" b="1" dirty="0" smtClean="0"/>
              <a:t>Funding</a:t>
            </a:r>
          </a:p>
          <a:p>
            <a:pPr lvl="2"/>
            <a:r>
              <a:rPr lang="en-GB" dirty="0" smtClean="0"/>
              <a:t>LAs will have the power to retain the funding for specialist services centrally and if they do so they cannot charge academies for services (unless they charge their own maintained schools)- and not just those for </a:t>
            </a:r>
            <a:r>
              <a:rPr lang="en-GB" dirty="0" err="1" smtClean="0"/>
              <a:t>statemented</a:t>
            </a:r>
            <a:r>
              <a:rPr lang="en-GB" dirty="0" smtClean="0"/>
              <a:t> children (Meeting Paul Simpson attended where Andre </a:t>
            </a:r>
            <a:r>
              <a:rPr lang="en-GB" dirty="0" err="1" smtClean="0"/>
              <a:t>Imich</a:t>
            </a:r>
            <a:r>
              <a:rPr lang="en-GB" dirty="0" smtClean="0"/>
              <a:t> reported the above - 28.11.12)</a:t>
            </a:r>
          </a:p>
          <a:p>
            <a:pPr lvl="2"/>
            <a:r>
              <a:rPr lang="en-GB" dirty="0" smtClean="0"/>
              <a:t>EY Higher Needs Funding Block – Schools HNF Block</a:t>
            </a:r>
          </a:p>
          <a:p>
            <a:pPr lvl="2"/>
            <a:r>
              <a:rPr lang="en-GB" dirty="0" smtClean="0"/>
              <a:t>Effect of Education Health and Care Plan ?</a:t>
            </a:r>
          </a:p>
          <a:p>
            <a:pPr lvl="2"/>
            <a:r>
              <a:rPr lang="en-GB" dirty="0" smtClean="0"/>
              <a:t>Budget for Auxiliary Aids</a:t>
            </a:r>
          </a:p>
          <a:p>
            <a:pPr lvl="2"/>
            <a:endParaRPr lang="en-GB" dirty="0" smtClean="0"/>
          </a:p>
          <a:p>
            <a:pPr lvl="2"/>
            <a:endParaRPr lang="en-GB" b="1" dirty="0" smtClean="0"/>
          </a:p>
          <a:p>
            <a:pPr lvl="4"/>
            <a:endParaRPr lang="en-GB" sz="2800" dirty="0" smtClean="0"/>
          </a:p>
          <a:p>
            <a:pPr lvl="4"/>
            <a:endParaRPr lang="en-GB" sz="2800" dirty="0" smtClean="0"/>
          </a:p>
          <a:p>
            <a:endParaRPr lang="en-GB" sz="2000" dirty="0" smtClean="0"/>
          </a:p>
          <a:p>
            <a:pPr lvl="3"/>
            <a:endParaRPr lang="en-GB" dirty="0" smtClean="0"/>
          </a:p>
          <a:p>
            <a:pPr lvl="3"/>
            <a:endParaRPr lang="en-GB" dirty="0" smtClean="0"/>
          </a:p>
          <a:p>
            <a:pPr lvl="1"/>
            <a:endParaRPr lang="en-GB" dirty="0"/>
          </a:p>
        </p:txBody>
      </p:sp>
      <p:pic>
        <p:nvPicPr>
          <p:cNvPr id="6" name="Picture 5" descr="C:\Users\User\AppData\Local\Microsoft\Windows\Temporary Internet Files\Content.Outlook\L6WS24T4\NATSIP-LOGO.jpg"/>
          <p:cNvPicPr>
            <a:picLocks noChangeAspect="1" noChangeArrowheads="1"/>
          </p:cNvPicPr>
          <p:nvPr/>
        </p:nvPicPr>
        <p:blipFill>
          <a:blip r:embed="rId3" cstate="print"/>
          <a:srcRect/>
          <a:stretch>
            <a:fillRect/>
          </a:stretch>
        </p:blipFill>
        <p:spPr bwMode="auto">
          <a:xfrm>
            <a:off x="3419872" y="0"/>
            <a:ext cx="2043608" cy="625382"/>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595</TotalTime>
  <Words>821</Words>
  <Application>Microsoft Office PowerPoint</Application>
  <PresentationFormat>On-screen Show (4:3)</PresentationFormat>
  <Paragraphs>197</Paragraphs>
  <Slides>15</Slides>
  <Notes>15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Heads of Services Training Hamilton House  1st March 2013  Structure of Services and the role of the HI Team</vt:lpstr>
      <vt:lpstr>Structure of Services and the Role of the HI Team</vt:lpstr>
      <vt:lpstr>Structure of Services and the Role of the HI Team</vt:lpstr>
      <vt:lpstr>Structure of Services and the Role of the HI Team</vt:lpstr>
      <vt:lpstr>Structure of Services and the Role of the HI Team</vt:lpstr>
      <vt:lpstr>Structure of Services and the Role of the HI Team</vt:lpstr>
      <vt:lpstr>Structure of Services and the Role of the HI Team</vt:lpstr>
      <vt:lpstr>Structure of Services and the Role of the HI Team</vt:lpstr>
      <vt:lpstr>Structure of Services and the Role of the HI Team</vt:lpstr>
      <vt:lpstr>Structure of Services and the Role of the HI Team</vt:lpstr>
      <vt:lpstr>Structure of Services and the Role of the HI Team</vt:lpstr>
      <vt:lpstr>Structure of Services and the Role of the HI Team</vt:lpstr>
      <vt:lpstr>Structure of Services and the Role of the HI Team</vt:lpstr>
      <vt:lpstr>Structure of Services and the Role of the HI Team</vt:lpstr>
      <vt:lpstr>Structure of Services and the Role of the HI Team</vt:lpstr>
    </vt:vector>
  </TitlesOfParts>
  <Company>Worcestershire County Council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bperry</dc:creator>
  <cp:lastModifiedBy>bperry</cp:lastModifiedBy>
  <cp:revision>64</cp:revision>
  <dcterms:created xsi:type="dcterms:W3CDTF">2013-02-15T14:09:00Z</dcterms:created>
  <dcterms:modified xsi:type="dcterms:W3CDTF">2013-03-03T20:13:35Z</dcterms:modified>
</cp:coreProperties>
</file>