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wmf" ContentType="image/x-wmf"/>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4"/>
  </p:notesMasterIdLst>
  <p:sldIdLst>
    <p:sldId id="256" r:id="rId2"/>
    <p:sldId id="257" r:id="rId3"/>
    <p:sldId id="262" r:id="rId4"/>
    <p:sldId id="263" r:id="rId5"/>
    <p:sldId id="264" r:id="rId6"/>
    <p:sldId id="266" r:id="rId7"/>
    <p:sldId id="258" r:id="rId8"/>
    <p:sldId id="259" r:id="rId9"/>
    <p:sldId id="261" r:id="rId10"/>
    <p:sldId id="260" r:id="rId11"/>
    <p:sldId id="267" r:id="rId12"/>
    <p:sldId id="268" r:id="rId13"/>
    <p:sldId id="269" r:id="rId14"/>
    <p:sldId id="270" r:id="rId15"/>
    <p:sldId id="271" r:id="rId16"/>
    <p:sldId id="273" r:id="rId17"/>
    <p:sldId id="274" r:id="rId18"/>
    <p:sldId id="275" r:id="rId19"/>
    <p:sldId id="276" r:id="rId20"/>
    <p:sldId id="277" r:id="rId21"/>
    <p:sldId id="278" r:id="rId22"/>
    <p:sldId id="282" r:id="rId23"/>
    <p:sldId id="279" r:id="rId24"/>
    <p:sldId id="280" r:id="rId25"/>
    <p:sldId id="281" r:id="rId26"/>
    <p:sldId id="283" r:id="rId27"/>
    <p:sldId id="284" r:id="rId28"/>
    <p:sldId id="285" r:id="rId29"/>
    <p:sldId id="286" r:id="rId30"/>
    <p:sldId id="287" r:id="rId31"/>
    <p:sldId id="288" r:id="rId32"/>
    <p:sldId id="289" r:id="rId33"/>
    <p:sldId id="290" r:id="rId34"/>
    <p:sldId id="265" r:id="rId35"/>
    <p:sldId id="294" r:id="rId36"/>
    <p:sldId id="291" r:id="rId37"/>
    <p:sldId id="292" r:id="rId38"/>
    <p:sldId id="293" r:id="rId39"/>
    <p:sldId id="296" r:id="rId40"/>
    <p:sldId id="297" r:id="rId41"/>
    <p:sldId id="298" r:id="rId42"/>
    <p:sldId id="295" r:id="rId43"/>
    <p:sldId id="300" r:id="rId44"/>
    <p:sldId id="299" r:id="rId45"/>
    <p:sldId id="322" r:id="rId46"/>
    <p:sldId id="323" r:id="rId47"/>
    <p:sldId id="325" r:id="rId48"/>
    <p:sldId id="326" r:id="rId49"/>
    <p:sldId id="327" r:id="rId50"/>
    <p:sldId id="328" r:id="rId51"/>
    <p:sldId id="329" r:id="rId52"/>
    <p:sldId id="314" r:id="rId53"/>
    <p:sldId id="315" r:id="rId54"/>
    <p:sldId id="316" r:id="rId55"/>
    <p:sldId id="317" r:id="rId56"/>
    <p:sldId id="301" r:id="rId57"/>
    <p:sldId id="302" r:id="rId58"/>
    <p:sldId id="311" r:id="rId59"/>
    <p:sldId id="312" r:id="rId60"/>
    <p:sldId id="313" r:id="rId61"/>
    <p:sldId id="320" r:id="rId62"/>
    <p:sldId id="321" r:id="rId63"/>
    <p:sldId id="303" r:id="rId64"/>
    <p:sldId id="304" r:id="rId65"/>
    <p:sldId id="305" r:id="rId66"/>
    <p:sldId id="306" r:id="rId67"/>
    <p:sldId id="307" r:id="rId68"/>
    <p:sldId id="308" r:id="rId69"/>
    <p:sldId id="309" r:id="rId70"/>
    <p:sldId id="310" r:id="rId71"/>
    <p:sldId id="318" r:id="rId72"/>
    <p:sldId id="319" r:id="rId7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8" d="100"/>
          <a:sy n="78" d="100"/>
        </p:scale>
        <p:origin x="-924" y="-64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1C90692-A4D7-450C-BDED-2B6A49F6F4ED}" type="datetimeFigureOut">
              <a:rPr lang="en-GB" smtClean="0"/>
              <a:pPr/>
              <a:t>17/02/2012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ED69189-CC1E-46B8-884F-CE8181CA5AD7}" type="slidenum">
              <a:rPr lang="en-GB" smtClean="0"/>
              <a:pPr/>
              <a:t>‹#›</a:t>
            </a:fld>
            <a:endParaRPr lang="en-GB"/>
          </a:p>
        </p:txBody>
      </p:sp>
    </p:spTree>
    <p:extLst>
      <p:ext uri="{BB962C8B-B14F-4D97-AF65-F5344CB8AC3E}">
        <p14:creationId xmlns:p14="http://schemas.microsoft.com/office/powerpoint/2010/main" xmlns="" val="19720731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And s</a:t>
            </a:r>
            <a:endParaRPr lang="en-GB" dirty="0"/>
          </a:p>
        </p:txBody>
      </p:sp>
      <p:sp>
        <p:nvSpPr>
          <p:cNvPr id="4" name="Slide Number Placeholder 3"/>
          <p:cNvSpPr>
            <a:spLocks noGrp="1"/>
          </p:cNvSpPr>
          <p:nvPr>
            <p:ph type="sldNum" sz="quarter" idx="10"/>
          </p:nvPr>
        </p:nvSpPr>
        <p:spPr/>
        <p:txBody>
          <a:bodyPr/>
          <a:lstStyle/>
          <a:p>
            <a:fld id="{3ED69189-CC1E-46B8-884F-CE8181CA5AD7}" type="slidenum">
              <a:rPr lang="en-GB" smtClean="0"/>
              <a:pPr/>
              <a:t>6</a:t>
            </a:fld>
            <a:endParaRPr lang="en-GB"/>
          </a:p>
        </p:txBody>
      </p:sp>
    </p:spTree>
    <p:extLst>
      <p:ext uri="{BB962C8B-B14F-4D97-AF65-F5344CB8AC3E}">
        <p14:creationId xmlns:p14="http://schemas.microsoft.com/office/powerpoint/2010/main" xmlns="" val="27748639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618E0E8-A653-4E54-B82C-1FCD5306CEFC}" type="slidenum">
              <a:rPr lang="en-GB" smtClean="0"/>
              <a:pPr/>
              <a:t>7</a:t>
            </a:fld>
            <a:endParaRPr lang="en-GB"/>
          </a:p>
        </p:txBody>
      </p:sp>
    </p:spTree>
    <p:extLst>
      <p:ext uri="{BB962C8B-B14F-4D97-AF65-F5344CB8AC3E}">
        <p14:creationId xmlns:p14="http://schemas.microsoft.com/office/powerpoint/2010/main" xmlns="" val="3856687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FA5E85B-F455-4945-B9BF-B5A7AFBFD6C2}" type="slidenum">
              <a:rPr lang="en-GB" smtClean="0">
                <a:latin typeface="Arial" pitchFamily="34" charset="0"/>
              </a:rPr>
              <a:pPr fontAlgn="base">
                <a:spcBef>
                  <a:spcPct val="0"/>
                </a:spcBef>
                <a:spcAft>
                  <a:spcPct val="0"/>
                </a:spcAft>
              </a:pPr>
              <a:t>8</a:t>
            </a:fld>
            <a:endParaRPr lang="en-GB" smtClean="0">
              <a:latin typeface="Arial" pitchFamily="34" charset="0"/>
            </a:endParaRPr>
          </a:p>
        </p:txBody>
      </p:sp>
      <p:sp>
        <p:nvSpPr>
          <p:cNvPr id="107523" name="Rectangle 2"/>
          <p:cNvSpPr>
            <a:spLocks noGrp="1" noRot="1" noChangeAspect="1" noChangeArrowheads="1" noTextEdit="1"/>
          </p:cNvSpPr>
          <p:nvPr>
            <p:ph type="sldImg"/>
          </p:nvPr>
        </p:nvSpPr>
        <p:spPr bwMode="auto">
          <a:xfrm>
            <a:off x="2249504" y="702887"/>
            <a:ext cx="2344615" cy="3438732"/>
          </a:xfrm>
          <a:noFill/>
          <a:ln>
            <a:solidFill>
              <a:srgbClr val="000000"/>
            </a:solidFill>
            <a:miter lim="800000"/>
            <a:headEnd/>
            <a:tailEnd/>
          </a:ln>
        </p:spPr>
      </p:sp>
      <p:sp>
        <p:nvSpPr>
          <p:cNvPr id="107524" name="Rectangle 3"/>
          <p:cNvSpPr>
            <a:spLocks noGrp="1" noChangeArrowheads="1"/>
          </p:cNvSpPr>
          <p:nvPr>
            <p:ph type="body" idx="1"/>
          </p:nvPr>
        </p:nvSpPr>
        <p:spPr bwMode="auto">
          <a:xfrm>
            <a:off x="923926" y="4351867"/>
            <a:ext cx="4995863" cy="4140200"/>
          </a:xfrm>
          <a:noFill/>
        </p:spPr>
        <p:txBody>
          <a:bodyPr wrap="square" numCol="1" anchor="t" anchorCtr="0" compatLnSpc="1">
            <a:prstTxWarp prst="textNoShape">
              <a:avLst/>
            </a:prstTxWarp>
          </a:bodyPr>
          <a:lstStyle/>
          <a:p>
            <a:pPr eaLnBrk="1" hangingPunct="1">
              <a:spcBef>
                <a:spcPct val="0"/>
              </a:spcBef>
            </a:pPr>
            <a:r>
              <a:rPr lang="en-GB" dirty="0" smtClean="0"/>
              <a:t>Emphasis the large groups in mainstream Moderate Learning Difficulty, Behaviour Emotional and Social Difficulty, Specific Learning Difficulty, Speech Language and Communication. The traditional groups Sensory Impaired and Physically impaired are in a minority. </a:t>
            </a:r>
          </a:p>
          <a:p>
            <a:pPr eaLnBrk="1" hangingPunct="1">
              <a:spcBef>
                <a:spcPct val="0"/>
              </a:spcBef>
            </a:pPr>
            <a:r>
              <a:rPr lang="en-GB" dirty="0" smtClean="0"/>
              <a:t>These are all pupils on School Action Plus and Statements. </a:t>
            </a:r>
          </a:p>
          <a:p>
            <a:pPr eaLnBrk="1" hangingPunct="1">
              <a:spcBef>
                <a:spcPct val="0"/>
              </a:spcBef>
            </a:pPr>
            <a:r>
              <a:rPr lang="en-GB" dirty="0" smtClean="0"/>
              <a:t>There are only 15.2% in state special schools.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ED69189-CC1E-46B8-884F-CE8181CA5AD7}" type="slidenum">
              <a:rPr lang="en-GB" smtClean="0"/>
              <a:pPr/>
              <a:t>11</a:t>
            </a:fld>
            <a:endParaRPr lang="en-GB"/>
          </a:p>
        </p:txBody>
      </p:sp>
    </p:spTree>
    <p:extLst>
      <p:ext uri="{BB962C8B-B14F-4D97-AF65-F5344CB8AC3E}">
        <p14:creationId xmlns:p14="http://schemas.microsoft.com/office/powerpoint/2010/main" xmlns="" val="10184089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a:t>
            </a:r>
            <a:endParaRPr lang="en-GB" dirty="0"/>
          </a:p>
        </p:txBody>
      </p:sp>
      <p:sp>
        <p:nvSpPr>
          <p:cNvPr id="4" name="Slide Number Placeholder 3"/>
          <p:cNvSpPr>
            <a:spLocks noGrp="1"/>
          </p:cNvSpPr>
          <p:nvPr>
            <p:ph type="sldNum" sz="quarter" idx="10"/>
          </p:nvPr>
        </p:nvSpPr>
        <p:spPr/>
        <p:txBody>
          <a:bodyPr/>
          <a:lstStyle/>
          <a:p>
            <a:fld id="{3ED69189-CC1E-46B8-884F-CE8181CA5AD7}" type="slidenum">
              <a:rPr lang="en-GB" smtClean="0"/>
              <a:pPr/>
              <a:t>17</a:t>
            </a:fld>
            <a:endParaRPr lang="en-GB"/>
          </a:p>
        </p:txBody>
      </p:sp>
    </p:spTree>
    <p:extLst>
      <p:ext uri="{BB962C8B-B14F-4D97-AF65-F5344CB8AC3E}">
        <p14:creationId xmlns:p14="http://schemas.microsoft.com/office/powerpoint/2010/main" xmlns="" val="850732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3E8E35D-9F2E-4DE5-9C9C-C8BEE3A40828}" type="slidenum">
              <a:rPr lang="en-GB" smtClean="0"/>
              <a:pPr fontAlgn="base">
                <a:spcBef>
                  <a:spcPct val="0"/>
                </a:spcBef>
                <a:spcAft>
                  <a:spcPct val="0"/>
                </a:spcAft>
                <a:defRPr/>
              </a:pPr>
              <a:t>24</a:t>
            </a:fld>
            <a:endParaRPr lang="en-GB" smtClean="0"/>
          </a:p>
        </p:txBody>
      </p:sp>
      <p:sp>
        <p:nvSpPr>
          <p:cNvPr id="8909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9092" name="Rectangle 3"/>
          <p:cNvSpPr>
            <a:spLocks noGrp="1" noChangeArrowheads="1"/>
          </p:cNvSpPr>
          <p:nvPr>
            <p:ph type="body" idx="1"/>
          </p:nvPr>
        </p:nvSpPr>
        <p:spPr bwMode="auto">
          <a:xfrm>
            <a:off x="914401" y="4343401"/>
            <a:ext cx="5029200" cy="4114800"/>
          </a:xfrm>
          <a:noFill/>
        </p:spPr>
        <p:txBody>
          <a:bodyPr wrap="square" numCol="1" anchor="t" anchorCtr="0" compatLnSpc="1">
            <a:prstTxWarp prst="textNoShape">
              <a:avLst/>
            </a:prstTxWarp>
          </a:bodyPr>
          <a:lstStyle/>
          <a:p>
            <a:pPr eaLnBrk="1" hangingPunct="1">
              <a:spcBef>
                <a:spcPct val="0"/>
              </a:spcBef>
            </a:pPr>
            <a:r>
              <a:rPr lang="en-US" b="1" smtClean="0"/>
              <a:t>Reasonable adjustments and ‘factors’</a:t>
            </a:r>
          </a:p>
          <a:p>
            <a:pPr eaLnBrk="1" hangingPunct="1">
              <a:spcBef>
                <a:spcPct val="0"/>
              </a:spcBef>
            </a:pPr>
            <a:r>
              <a:rPr lang="en-US" smtClean="0"/>
              <a:t>The factors that may be taken into account, </a:t>
            </a:r>
            <a:r>
              <a:rPr lang="en-US" i="1" smtClean="0"/>
              <a:t>DRC Code </a:t>
            </a:r>
            <a:r>
              <a:rPr lang="en-US" smtClean="0"/>
              <a:t>p65, para 6.28, may limit what a school might be required to do under the duties, but they do not relieve the responsible body of the need to identify a reasonable adjustment to make sure that a disabled pupil is not placed at a substantial disadvantage.</a:t>
            </a:r>
          </a:p>
          <a:p>
            <a:pPr eaLnBrk="1" hangingPunct="1">
              <a:spcBef>
                <a:spcPct val="0"/>
              </a:spcBef>
            </a:pPr>
            <a:endParaRPr lang="en-US" smtClean="0"/>
          </a:p>
          <a:p>
            <a:pPr eaLnBrk="1" hangingPunct="1">
              <a:spcBef>
                <a:spcPct val="0"/>
              </a:spcBef>
            </a:pPr>
            <a:r>
              <a:rPr lang="en-US" smtClean="0"/>
              <a:t>Some of these factors may appear to limit the duties, but, for example a consideration of standards may dictate that a disabled pupil should participate in a particular activity, not that the pupil might be excluded from it.  Examples: </a:t>
            </a:r>
          </a:p>
          <a:p>
            <a:pPr eaLnBrk="1" hangingPunct="1">
              <a:spcBef>
                <a:spcPct val="0"/>
              </a:spcBef>
              <a:buFontTx/>
              <a:buChar char="•"/>
            </a:pPr>
            <a:r>
              <a:rPr lang="en-US" smtClean="0"/>
              <a:t>standards, </a:t>
            </a:r>
            <a:r>
              <a:rPr lang="en-US" i="1" smtClean="0"/>
              <a:t>DRC Code </a:t>
            </a:r>
            <a:r>
              <a:rPr lang="en-US" smtClean="0"/>
              <a:t>p67, example 6.34A (include);</a:t>
            </a:r>
          </a:p>
          <a:p>
            <a:pPr eaLnBrk="1" hangingPunct="1">
              <a:spcBef>
                <a:spcPct val="0"/>
              </a:spcBef>
              <a:buFontTx/>
              <a:buChar char="•"/>
            </a:pPr>
            <a:r>
              <a:rPr lang="en-US" smtClean="0"/>
              <a:t>interests of other pupils, </a:t>
            </a:r>
            <a:r>
              <a:rPr lang="en-US" i="1" smtClean="0"/>
              <a:t>DRC Code </a:t>
            </a:r>
            <a:r>
              <a:rPr lang="en-US" smtClean="0"/>
              <a:t>p68, example 6.34B (exclude); </a:t>
            </a:r>
          </a:p>
          <a:p>
            <a:pPr eaLnBrk="1" hangingPunct="1">
              <a:spcBef>
                <a:spcPct val="0"/>
              </a:spcBef>
              <a:buFontTx/>
              <a:buChar char="•"/>
            </a:pPr>
            <a:r>
              <a:rPr lang="en-US" smtClean="0"/>
              <a:t>health and safety, </a:t>
            </a:r>
            <a:r>
              <a:rPr lang="en-US" i="1" smtClean="0"/>
              <a:t>DRC Code </a:t>
            </a:r>
            <a:r>
              <a:rPr lang="en-US" smtClean="0"/>
              <a:t>p69, example 6.34C (balancing).</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727F9CFE-581B-49DE-8BE9-61DA9A092482}" type="slidenum">
              <a:rPr lang="en-GB"/>
              <a:pPr/>
              <a:t>32</a:t>
            </a:fld>
            <a:endParaRPr lang="en-GB"/>
          </a:p>
        </p:txBody>
      </p:sp>
      <p:sp>
        <p:nvSpPr>
          <p:cNvPr id="54275" name="Rectangle 2"/>
          <p:cNvSpPr>
            <a:spLocks noGrp="1" noRot="1" noChangeAspect="1" noChangeArrowheads="1" noTextEdit="1"/>
          </p:cNvSpPr>
          <p:nvPr>
            <p:ph type="sldImg"/>
          </p:nvPr>
        </p:nvSpPr>
        <p:spPr bwMode="auto">
          <a:xfrm>
            <a:off x="2243957" y="702564"/>
            <a:ext cx="2356924" cy="3440210"/>
          </a:xfrm>
          <a:noFill/>
          <a:ln>
            <a:solidFill>
              <a:srgbClr val="000000"/>
            </a:solidFill>
            <a:miter lim="800000"/>
            <a:headEnd/>
            <a:tailEnd/>
          </a:ln>
        </p:spPr>
      </p:sp>
      <p:sp>
        <p:nvSpPr>
          <p:cNvPr id="54276" name="Rectangle 3"/>
          <p:cNvSpPr>
            <a:spLocks noGrp="1" noChangeArrowheads="1"/>
          </p:cNvSpPr>
          <p:nvPr>
            <p:ph type="body" idx="1"/>
          </p:nvPr>
        </p:nvSpPr>
        <p:spPr bwMode="auto">
          <a:xfrm>
            <a:off x="923930" y="4351338"/>
            <a:ext cx="4995863" cy="4140200"/>
          </a:xfrm>
          <a:noFill/>
        </p:spPr>
        <p:txBody>
          <a:bodyPr wrap="square" numCol="1" anchor="t" anchorCtr="0" compatLnSpc="1">
            <a:prstTxWarp prst="textNoShape">
              <a:avLst/>
            </a:prstTxWarp>
          </a:bodyPr>
          <a:lstStyle/>
          <a:p>
            <a:pPr>
              <a:spcBef>
                <a:spcPct val="0"/>
              </a:spcBef>
              <a:buFont typeface="Wingdings" pitchFamily="2" charset="2"/>
              <a:buChar char="§"/>
            </a:pPr>
            <a:r>
              <a:rPr lang="en-GB" smtClean="0"/>
              <a:t>Schools asked to self nominate good practice through distribution of questionnaire through NASEN database and DfES teachernet website</a:t>
            </a:r>
          </a:p>
          <a:p>
            <a:pPr>
              <a:spcBef>
                <a:spcPct val="0"/>
              </a:spcBef>
              <a:buFont typeface="Wingdings" pitchFamily="2" charset="2"/>
              <a:buChar char="§"/>
            </a:pPr>
            <a:r>
              <a:rPr lang="en-GB" smtClean="0"/>
              <a:t>Received nearly 400 nominations</a:t>
            </a:r>
          </a:p>
          <a:p>
            <a:pPr>
              <a:spcBef>
                <a:spcPct val="0"/>
              </a:spcBef>
              <a:buFont typeface="Wingdings" pitchFamily="2" charset="2"/>
              <a:buChar char="§"/>
            </a:pPr>
            <a:r>
              <a:rPr lang="en-GB" smtClean="0"/>
              <a:t>Selected schools by several criteria</a:t>
            </a:r>
          </a:p>
          <a:p>
            <a:pPr>
              <a:spcBef>
                <a:spcPct val="0"/>
              </a:spcBef>
              <a:buFont typeface="Wingdings" pitchFamily="2" charset="2"/>
              <a:buChar char="§"/>
            </a:pPr>
            <a:r>
              <a:rPr lang="en-GB" smtClean="0"/>
              <a:t>Responses</a:t>
            </a:r>
          </a:p>
          <a:p>
            <a:pPr>
              <a:spcBef>
                <a:spcPct val="0"/>
              </a:spcBef>
              <a:buFont typeface="Wingdings" pitchFamily="2" charset="2"/>
              <a:buChar char="§"/>
            </a:pPr>
            <a:r>
              <a:rPr lang="en-GB" smtClean="0"/>
              <a:t>the time they thought they had made Ras</a:t>
            </a:r>
          </a:p>
          <a:p>
            <a:pPr>
              <a:spcBef>
                <a:spcPct val="0"/>
              </a:spcBef>
              <a:buFont typeface="Wingdings" pitchFamily="2" charset="2"/>
              <a:buChar char="§"/>
            </a:pPr>
            <a:r>
              <a:rPr lang="en-GB" smtClean="0"/>
              <a:t>Geographical location [part logistics, part to get a spread]</a:t>
            </a:r>
          </a:p>
          <a:p>
            <a:pPr>
              <a:spcBef>
                <a:spcPct val="0"/>
              </a:spcBef>
              <a:buFont typeface="Wingdings" pitchFamily="2" charset="2"/>
              <a:buChar char="§"/>
            </a:pPr>
            <a:r>
              <a:rPr lang="en-GB" smtClean="0"/>
              <a:t>Contacted schools with lengthy phone call and then undertook further selection process</a:t>
            </a:r>
          </a:p>
          <a:p>
            <a:pPr>
              <a:spcBef>
                <a:spcPct val="0"/>
              </a:spcBef>
              <a:buFont typeface="Wingdings" pitchFamily="2" charset="2"/>
              <a:buChar char="§"/>
            </a:pPr>
            <a:r>
              <a:rPr lang="en-GB" smtClean="0"/>
              <a:t>Filmed in two stages in 41 schools across England – even at last school in were gaining many egs</a:t>
            </a:r>
          </a:p>
          <a:p>
            <a:pPr>
              <a:spcBef>
                <a:spcPct val="0"/>
              </a:spcBef>
              <a:buFont typeface="Wingdings" pitchFamily="2" charset="2"/>
              <a:buChar char="§"/>
            </a:pPr>
            <a:r>
              <a:rPr lang="en-GB" smtClean="0"/>
              <a:t>Schools fantastic in the help they gave us and their willingness to the work they had done</a:t>
            </a:r>
          </a:p>
          <a:p>
            <a:pPr>
              <a:spcBef>
                <a:spcPct val="0"/>
              </a:spcBef>
              <a:buFont typeface="Wingdings" pitchFamily="2" charset="2"/>
              <a:buChar char="§"/>
            </a:pPr>
            <a:r>
              <a:rPr lang="en-GB" smtClean="0"/>
              <a:t>Currently writing training manual – at end of session – are there any particular areas you would like addressed?</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90C721B0-D1A1-452E-8D9A-AC02A91533F2}" type="slidenum">
              <a:rPr lang="en-GB"/>
              <a:pPr/>
              <a:t>33</a:t>
            </a:fld>
            <a:endParaRPr lang="en-GB"/>
          </a:p>
        </p:txBody>
      </p:sp>
      <p:sp>
        <p:nvSpPr>
          <p:cNvPr id="5529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5300" name="Rectangle 3"/>
          <p:cNvSpPr>
            <a:spLocks noGrp="1" noChangeArrowheads="1"/>
          </p:cNvSpPr>
          <p:nvPr>
            <p:ph type="body" idx="1"/>
          </p:nvPr>
        </p:nvSpPr>
        <p:spPr bwMode="auto">
          <a:xfrm>
            <a:off x="914401" y="4346575"/>
            <a:ext cx="5029200" cy="4116388"/>
          </a:xfrm>
          <a:noFill/>
        </p:spPr>
        <p:txBody>
          <a:bodyPr wrap="square" numCol="1" anchor="t" anchorCtr="0" compatLnSpc="1">
            <a:prstTxWarp prst="textNoShape">
              <a:avLst/>
            </a:prstTxWarp>
          </a:bodyPr>
          <a:lstStyle/>
          <a:p>
            <a:pPr lvl="1">
              <a:spcBef>
                <a:spcPct val="0"/>
              </a:spcBef>
            </a:pPr>
            <a:r>
              <a:rPr lang="en-US" smtClean="0"/>
              <a:t>Get to indentify key factors in groups. In course book p 54. run through main ones</a:t>
            </a:r>
          </a:p>
          <a:p>
            <a:pPr>
              <a:spcBef>
                <a:spcPct val="0"/>
              </a:spcBef>
            </a:pPr>
            <a:r>
              <a:rPr lang="en-GB" smtClean="0">
                <a:solidFill>
                  <a:srgbClr val="000000"/>
                </a:solidFill>
              </a:rPr>
              <a:t>The schools in which the Reasonable Adjustments Project (RAP) filmed were all at different stages in developing their approach to making reasonable adjustments: some had long experience, others had embarked on the process more recently.  Whatever stage the school was at, RAP found a number of key factors that enabled schools to make reasonable adjustments more readily and more effectively.  The factors all relate to aspects of school ethos, policy and management that create the climate in which schools make reasonable adjustments.</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6C4F9E56-3B25-45C6-B6C3-D71697CA1162}" type="slidenum">
              <a:rPr lang="en-GB" smtClean="0"/>
              <a:pPr/>
              <a:t>39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bwMode="auto">
          <a:noFill/>
          <a:ln>
            <a:solidFill>
              <a:srgbClr val="000000"/>
            </a:solidFill>
            <a:miter lim="800000"/>
            <a:headEnd/>
            <a:tailEnd/>
          </a:ln>
        </p:spPr>
      </p:sp>
      <p:sp>
        <p:nvSpPr>
          <p:cNvPr id="10957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smtClean="0"/>
          </a:p>
        </p:txBody>
      </p:sp>
      <p:sp>
        <p:nvSpPr>
          <p:cNvPr id="4" name="Slide Number Placeholder 3"/>
          <p:cNvSpPr>
            <a:spLocks noGrp="1"/>
          </p:cNvSpPr>
          <p:nvPr>
            <p:ph type="sldNum" sz="quarter" idx="5"/>
          </p:nvPr>
        </p:nvSpPr>
        <p:spPr/>
        <p:txBody>
          <a:bodyPr/>
          <a:lstStyle/>
          <a:p>
            <a:pPr>
              <a:defRPr/>
            </a:pPr>
            <a:fld id="{A4C189D6-AE73-4C0C-9DE6-1B0E149C0DD5}" type="slidenum">
              <a:rPr lang="en-GB" smtClean="0"/>
              <a:pPr>
                <a:defRPr/>
              </a:pPr>
              <a:t>58</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39D43A0-773B-4CBC-83B3-E2F8863C9F32}" type="datetimeFigureOut">
              <a:rPr lang="en-GB" smtClean="0"/>
              <a:pPr/>
              <a:t>17/02/2012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3EA43C-EF1A-4DA6-AABC-B17054C2521C}"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9D43A0-773B-4CBC-83B3-E2F8863C9F32}" type="datetimeFigureOut">
              <a:rPr lang="en-GB" smtClean="0"/>
              <a:pPr/>
              <a:t>17/02/2012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3EA43C-EF1A-4DA6-AABC-B17054C2521C}"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39D43A0-773B-4CBC-83B3-E2F8863C9F32}" type="datetimeFigureOut">
              <a:rPr lang="en-GB" smtClean="0"/>
              <a:pPr/>
              <a:t>17/02/2012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3EA43C-EF1A-4DA6-AABC-B17054C2521C}"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39D43A0-773B-4CBC-83B3-E2F8863C9F32}" type="datetimeFigureOut">
              <a:rPr lang="en-GB" smtClean="0"/>
              <a:pPr/>
              <a:t>17/02/2012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3EA43C-EF1A-4DA6-AABC-B17054C2521C}"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39D43A0-773B-4CBC-83B3-E2F8863C9F32}" type="datetimeFigureOut">
              <a:rPr lang="en-GB" smtClean="0"/>
              <a:pPr/>
              <a:t>17/02/2012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3EA43C-EF1A-4DA6-AABC-B17054C2521C}"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39D43A0-773B-4CBC-83B3-E2F8863C9F32}" type="datetimeFigureOut">
              <a:rPr lang="en-GB" smtClean="0"/>
              <a:pPr/>
              <a:t>17/02/2012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3EA43C-EF1A-4DA6-AABC-B17054C2521C}"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9D43A0-773B-4CBC-83B3-E2F8863C9F32}" type="datetimeFigureOut">
              <a:rPr lang="en-GB" smtClean="0"/>
              <a:pPr/>
              <a:t>17/02/2012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3EA43C-EF1A-4DA6-AABC-B17054C2521C}"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9D43A0-773B-4CBC-83B3-E2F8863C9F32}" type="datetimeFigureOut">
              <a:rPr lang="en-GB" smtClean="0"/>
              <a:pPr/>
              <a:t>17/02/2012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3EA43C-EF1A-4DA6-AABC-B17054C2521C}"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9D43A0-773B-4CBC-83B3-E2F8863C9F32}" type="datetimeFigureOut">
              <a:rPr lang="en-GB" smtClean="0"/>
              <a:pPr/>
              <a:t>17/02/2012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3EA43C-EF1A-4DA6-AABC-B17054C2521C}"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9D43A0-773B-4CBC-83B3-E2F8863C9F32}" type="datetimeFigureOut">
              <a:rPr lang="en-GB" smtClean="0"/>
              <a:pPr/>
              <a:t>17/02/2012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3EA43C-EF1A-4DA6-AABC-B17054C2521C}"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9D43A0-773B-4CBC-83B3-E2F8863C9F32}" type="datetimeFigureOut">
              <a:rPr lang="en-GB" smtClean="0"/>
              <a:pPr/>
              <a:t>17/02/2012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3EA43C-EF1A-4DA6-AABC-B17054C2521C}"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p:txBody>
          <a:bodyPr/>
          <a:lstStyle>
            <a:lvl1pPr>
              <a:defRPr/>
            </a:lvl1pPr>
          </a:lstStyle>
          <a:p>
            <a:pPr>
              <a:defRPr/>
            </a:pPr>
            <a:endParaRPr lang="en-GB"/>
          </a:p>
        </p:txBody>
      </p:sp>
      <p:sp>
        <p:nvSpPr>
          <p:cNvPr id="6" name="Rectangle 5"/>
          <p:cNvSpPr>
            <a:spLocks noGrp="1" noChangeArrowheads="1"/>
          </p:cNvSpPr>
          <p:nvPr>
            <p:ph type="ftr" sz="quarter" idx="11"/>
          </p:nvPr>
        </p:nvSpPr>
        <p:spPr/>
        <p:txBody>
          <a:bodyPr/>
          <a:lstStyle>
            <a:lvl1pPr>
              <a:defRPr/>
            </a:lvl1pPr>
          </a:lstStyle>
          <a:p>
            <a:pPr>
              <a:defRPr/>
            </a:pPr>
            <a:endParaRPr lang="en-GB"/>
          </a:p>
        </p:txBody>
      </p:sp>
      <p:sp>
        <p:nvSpPr>
          <p:cNvPr id="7" name="Rectangle 6"/>
          <p:cNvSpPr>
            <a:spLocks noGrp="1" noChangeArrowheads="1"/>
          </p:cNvSpPr>
          <p:nvPr>
            <p:ph type="sldNum" sz="quarter" idx="12"/>
          </p:nvPr>
        </p:nvSpPr>
        <p:spPr/>
        <p:txBody>
          <a:bodyPr/>
          <a:lstStyle>
            <a:lvl1pPr>
              <a:defRPr/>
            </a:lvl1pPr>
          </a:lstStyle>
          <a:p>
            <a:pPr>
              <a:defRPr/>
            </a:pPr>
            <a:fld id="{78309FF9-C73C-4A1E-A5FD-D38EEC33CDE9}" type="slidenum">
              <a:rPr lang="en-GB"/>
              <a:pPr>
                <a:defRPr/>
              </a:pPr>
              <a:t>‹#›</a:t>
            </a:fld>
            <a:endParaRPr lang="en-GB"/>
          </a:p>
        </p:txBody>
      </p:sp>
    </p:spTree>
    <p:extLst>
      <p:ext uri="{BB962C8B-B14F-4D97-AF65-F5344CB8AC3E}">
        <p14:creationId xmlns:p14="http://schemas.microsoft.com/office/powerpoint/2010/main" xmlns="" val="550314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9D43A0-773B-4CBC-83B3-E2F8863C9F32}" type="datetimeFigureOut">
              <a:rPr lang="en-GB" smtClean="0"/>
              <a:pPr/>
              <a:t>17/02/2012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3EA43C-EF1A-4DA6-AABC-B17054C2521C}"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rlrieser@gmail.com" TargetMode="External"/><Relationship Id="rId2" Type="http://schemas.openxmlformats.org/officeDocument/2006/relationships/hyperlink" Target="http://www.worldofinclusion.com/" TargetMode="Externa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equalityhumanrights.com/"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equaalityhumanrights.com/en/publications%20andresources/disability/pages/education.aspx"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tatistics.dwp.gov.uk/asd/asd1/los/children.pdf"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www.teachernet.gov.uk/publications"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www.equalityhumanrights.com/uploaded_files/disabilityfi/ehrc_hidden_in_plain_sight_3.pdf" TargetMode="External"/><Relationship Id="rId2" Type="http://schemas.openxmlformats.org/officeDocument/2006/relationships/hyperlink" Target="http://www.ukdpc.net/library/The%20Bigger%20Picture1doc"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17" Type="http://schemas.openxmlformats.org/officeDocument/2006/relationships/image" Target="../media/image21.png"/><Relationship Id="rId2" Type="http://schemas.openxmlformats.org/officeDocument/2006/relationships/notesSlide" Target="../notesSlides/notesSlide9.xml"/><Relationship Id="rId16"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png"/></Relationships>
</file>

<file path=ppt/slides/_rels/slide4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5.png"/><Relationship Id="rId7" Type="http://schemas.openxmlformats.org/officeDocument/2006/relationships/image" Target="../media/image28.jpeg"/><Relationship Id="rId2" Type="http://schemas.openxmlformats.org/officeDocument/2006/relationships/image" Target="../media/image24.jpeg"/><Relationship Id="rId1" Type="http://schemas.openxmlformats.org/officeDocument/2006/relationships/slideLayout" Target="../slideLayouts/slideLayout1.xml"/><Relationship Id="rId6" Type="http://schemas.openxmlformats.org/officeDocument/2006/relationships/image" Target="../media/image27.jpeg"/><Relationship Id="rId5" Type="http://schemas.openxmlformats.org/officeDocument/2006/relationships/hyperlink" Target="http://images.google.be/imgres?imgurl=http://www.musc.edu/hrm/images/public/disability.gif&amp;imgrefurl=http://www.musc.edu/hrm/benefits/ins_suppl.htm&amp;h=1023&amp;w=1280&amp;sz=27&amp;hl=fr&amp;start=1&amp;um=1&amp;tbnid=vMSynM-V3Dge9M:&amp;tbnh=120&amp;tbnw=150&amp;prev=/images?q=disability%22&amp;svnum=10&amp;um=1&amp;hl=fr&amp;rls=GGLJ,GGLJ:2006-36,GGLJ:en" TargetMode="External"/><Relationship Id="rId4" Type="http://schemas.openxmlformats.org/officeDocument/2006/relationships/image" Target="../media/image26.wmf"/><Relationship Id="rId9" Type="http://schemas.openxmlformats.org/officeDocument/2006/relationships/image" Target="../media/image1.png"/></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un.org/disabilities/"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worldofinclusion.com/qcda.htm"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worldofinclusion.com/res/impact/DES_Anonomised_Report.doc"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equalityhumanrights.com/uploaded_files/research/rr70_equality_duties_and_schools.pdf" TargetMode="Externa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56793"/>
            <a:ext cx="7772400" cy="2043658"/>
          </a:xfrm>
        </p:spPr>
        <p:txBody>
          <a:bodyPr>
            <a:normAutofit fontScale="90000"/>
          </a:bodyPr>
          <a:lstStyle/>
          <a:p>
            <a:r>
              <a:rPr lang="en-GB" dirty="0" smtClean="0">
                <a:solidFill>
                  <a:srgbClr val="FF0000"/>
                </a:solidFill>
              </a:rPr>
              <a:t/>
            </a:r>
            <a:br>
              <a:rPr lang="en-GB" dirty="0" smtClean="0">
                <a:solidFill>
                  <a:srgbClr val="FF0000"/>
                </a:solidFill>
              </a:rPr>
            </a:br>
            <a:r>
              <a:rPr lang="en-GB" dirty="0" smtClean="0">
                <a:solidFill>
                  <a:srgbClr val="FF0000"/>
                </a:solidFill>
              </a:rPr>
              <a:t>NATSIP Implications </a:t>
            </a:r>
            <a:r>
              <a:rPr lang="en-GB" dirty="0">
                <a:solidFill>
                  <a:srgbClr val="FF0000"/>
                </a:solidFill>
              </a:rPr>
              <a:t>of the Equalities Act 2010 for Schools, Disabled pupils and those with SEN</a:t>
            </a:r>
            <a:r>
              <a:rPr lang="en-GB" dirty="0"/>
              <a:t/>
            </a:r>
            <a:br>
              <a:rPr lang="en-GB" dirty="0"/>
            </a:br>
            <a:endParaRPr lang="en-GB" dirty="0"/>
          </a:p>
        </p:txBody>
      </p:sp>
      <p:sp>
        <p:nvSpPr>
          <p:cNvPr id="3" name="Subtitle 2"/>
          <p:cNvSpPr>
            <a:spLocks noGrp="1"/>
          </p:cNvSpPr>
          <p:nvPr>
            <p:ph type="subTitle" idx="1"/>
          </p:nvPr>
        </p:nvSpPr>
        <p:spPr/>
        <p:txBody>
          <a:bodyPr>
            <a:normAutofit fontScale="85000" lnSpcReduction="20000"/>
          </a:bodyPr>
          <a:lstStyle/>
          <a:p>
            <a:r>
              <a:rPr lang="en-GB" dirty="0" smtClean="0">
                <a:solidFill>
                  <a:schemeClr val="tx1"/>
                </a:solidFill>
              </a:rPr>
              <a:t>Richard Rieser</a:t>
            </a:r>
          </a:p>
          <a:p>
            <a:r>
              <a:rPr lang="en-GB" dirty="0" smtClean="0">
                <a:solidFill>
                  <a:schemeClr val="tx1"/>
                </a:solidFill>
              </a:rPr>
              <a:t>World of Inclusion Ltd</a:t>
            </a:r>
          </a:p>
          <a:p>
            <a:r>
              <a:rPr lang="en-GB" dirty="0" smtClean="0">
                <a:hlinkClick r:id="rId2"/>
              </a:rPr>
              <a:t>www.worldofinclusion.com</a:t>
            </a:r>
            <a:r>
              <a:rPr lang="en-GB" dirty="0" smtClean="0"/>
              <a:t> </a:t>
            </a:r>
          </a:p>
          <a:p>
            <a:r>
              <a:rPr lang="en-GB" dirty="0" smtClean="0">
                <a:solidFill>
                  <a:schemeClr val="tx1"/>
                </a:solidFill>
              </a:rPr>
              <a:t>E-mail</a:t>
            </a:r>
            <a:r>
              <a:rPr lang="en-GB" dirty="0" smtClean="0"/>
              <a:t> </a:t>
            </a:r>
            <a:r>
              <a:rPr lang="en-GB" dirty="0" smtClean="0">
                <a:hlinkClick r:id="rId3"/>
              </a:rPr>
              <a:t>rlrieser@gmail.com</a:t>
            </a:r>
            <a:r>
              <a:rPr lang="en-GB" dirty="0" smtClean="0"/>
              <a:t> </a:t>
            </a:r>
          </a:p>
          <a:p>
            <a:endParaRPr lang="en-GB" dirty="0"/>
          </a:p>
        </p:txBody>
      </p:sp>
      <p:pic>
        <p:nvPicPr>
          <p:cNvPr id="4" name="Picture 1" descr="X:\My Documents\My Pictures\RRDE Logo\rrlogo.gif"/>
          <p:cNvPicPr>
            <a:picLocks noChangeAspect="1" noChangeArrowheads="1"/>
          </p:cNvPicPr>
          <p:nvPr/>
        </p:nvPicPr>
        <p:blipFill>
          <a:blip r:embed="rId4" cstate="print"/>
          <a:srcRect/>
          <a:stretch>
            <a:fillRect/>
          </a:stretch>
        </p:blipFill>
        <p:spPr bwMode="auto">
          <a:xfrm>
            <a:off x="3203848" y="188640"/>
            <a:ext cx="2376984" cy="1396384"/>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Aims of the Day </a:t>
            </a:r>
            <a:endParaRPr lang="en-GB" dirty="0">
              <a:solidFill>
                <a:srgbClr val="FF0000"/>
              </a:solidFill>
            </a:endParaRPr>
          </a:p>
        </p:txBody>
      </p:sp>
      <p:sp>
        <p:nvSpPr>
          <p:cNvPr id="3" name="Content Placeholder 2"/>
          <p:cNvSpPr>
            <a:spLocks noGrp="1"/>
          </p:cNvSpPr>
          <p:nvPr>
            <p:ph idx="1"/>
          </p:nvPr>
        </p:nvSpPr>
        <p:spPr/>
        <p:txBody>
          <a:bodyPr/>
          <a:lstStyle/>
          <a:p>
            <a:r>
              <a:rPr lang="en-GB" dirty="0"/>
              <a:t>Aim to examine the provisions of the Equalities Act and how its provisions enable the equality of disabled pupils and students and help schools promote equality and eradicate discrimination.</a:t>
            </a:r>
          </a:p>
          <a:p>
            <a:r>
              <a:rPr lang="en-GB" dirty="0" smtClean="0"/>
              <a:t>Examine the Equality Act with Case Studies</a:t>
            </a:r>
          </a:p>
          <a:p>
            <a:r>
              <a:rPr lang="en-GB" dirty="0" smtClean="0"/>
              <a:t>Examine the Public Duty to promote equality and what it means</a:t>
            </a:r>
            <a:endParaRPr lang="en-GB" dirty="0"/>
          </a:p>
        </p:txBody>
      </p:sp>
      <p:pic>
        <p:nvPicPr>
          <p:cNvPr id="4" name="Picture 1" descr="X:\My Documents\My Pictures\RRDE Logo\rrlogo.gif"/>
          <p:cNvPicPr>
            <a:picLocks noChangeAspect="1" noChangeArrowheads="1"/>
          </p:cNvPicPr>
          <p:nvPr/>
        </p:nvPicPr>
        <p:blipFill>
          <a:blip r:embed="rId2" cstate="print"/>
          <a:srcRect/>
          <a:stretch>
            <a:fillRect/>
          </a:stretch>
        </p:blipFill>
        <p:spPr bwMode="auto">
          <a:xfrm>
            <a:off x="107504" y="116632"/>
            <a:ext cx="1470006" cy="86357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25487"/>
          </a:xfrm>
        </p:spPr>
        <p:txBody>
          <a:bodyPr rtlCol="0">
            <a:normAutofit fontScale="90000"/>
          </a:bodyPr>
          <a:lstStyle/>
          <a:p>
            <a:pPr eaLnBrk="1" fontAlgn="auto" hangingPunct="1">
              <a:spcAft>
                <a:spcPts val="0"/>
              </a:spcAft>
              <a:defRPr/>
            </a:pPr>
            <a:r>
              <a:rPr lang="en-GB" dirty="0" smtClean="0">
                <a:solidFill>
                  <a:srgbClr val="FF0000"/>
                </a:solidFill>
              </a:rPr>
              <a:t>Equality Strands</a:t>
            </a:r>
          </a:p>
        </p:txBody>
      </p:sp>
      <p:sp>
        <p:nvSpPr>
          <p:cNvPr id="3" name="Content Placeholder 2"/>
          <p:cNvSpPr>
            <a:spLocks noGrp="1"/>
          </p:cNvSpPr>
          <p:nvPr>
            <p:ph idx="1"/>
          </p:nvPr>
        </p:nvSpPr>
        <p:spPr>
          <a:xfrm>
            <a:off x="142875" y="1071563"/>
            <a:ext cx="8858250" cy="5597525"/>
          </a:xfrm>
        </p:spPr>
        <p:txBody>
          <a:bodyPr rtlCol="0">
            <a:normAutofit fontScale="77500" lnSpcReduction="20000"/>
          </a:bodyPr>
          <a:lstStyle/>
          <a:p>
            <a:pPr eaLnBrk="1" fontAlgn="auto" hangingPunct="1">
              <a:spcAft>
                <a:spcPts val="0"/>
              </a:spcAft>
              <a:defRPr/>
            </a:pPr>
            <a:r>
              <a:rPr lang="en-GB" dirty="0" smtClean="0"/>
              <a:t>When referring to equality and diversity this covers all the equality strands used by the Equality and Human Rights Commission (EHRC) and includes social aspects such as poverty and deprivation. The 8 strands  or </a:t>
            </a:r>
            <a:r>
              <a:rPr lang="en-GB" b="1" dirty="0" smtClean="0">
                <a:solidFill>
                  <a:srgbClr val="FF0000"/>
                </a:solidFill>
              </a:rPr>
              <a:t>protected characteristics </a:t>
            </a:r>
            <a:r>
              <a:rPr lang="en-GB" dirty="0" smtClean="0"/>
              <a:t>are: </a:t>
            </a:r>
          </a:p>
          <a:p>
            <a:pPr eaLnBrk="1" fontAlgn="auto" hangingPunct="1">
              <a:spcAft>
                <a:spcPts val="0"/>
              </a:spcAft>
              <a:defRPr/>
            </a:pPr>
            <a:r>
              <a:rPr lang="en-GB" dirty="0" smtClean="0"/>
              <a:t>age, (not in provision of education)</a:t>
            </a:r>
          </a:p>
          <a:p>
            <a:pPr eaLnBrk="1" fontAlgn="auto" hangingPunct="1">
              <a:spcAft>
                <a:spcPts val="0"/>
              </a:spcAft>
              <a:defRPr/>
            </a:pPr>
            <a:r>
              <a:rPr lang="en-GB" b="1" dirty="0" smtClean="0"/>
              <a:t>disability, </a:t>
            </a:r>
          </a:p>
          <a:p>
            <a:pPr eaLnBrk="1" fontAlgn="auto" hangingPunct="1">
              <a:spcAft>
                <a:spcPts val="0"/>
              </a:spcAft>
              <a:defRPr/>
            </a:pPr>
            <a:r>
              <a:rPr lang="en-GB" dirty="0" smtClean="0"/>
              <a:t>gender, maternity and breastfeeding  </a:t>
            </a:r>
          </a:p>
          <a:p>
            <a:pPr eaLnBrk="1" fontAlgn="auto" hangingPunct="1">
              <a:spcAft>
                <a:spcPts val="0"/>
              </a:spcAft>
              <a:defRPr/>
            </a:pPr>
            <a:r>
              <a:rPr lang="en-GB" dirty="0" smtClean="0"/>
              <a:t>faith and religious belief including no belief, </a:t>
            </a:r>
          </a:p>
          <a:p>
            <a:pPr eaLnBrk="1" fontAlgn="auto" hangingPunct="1">
              <a:spcAft>
                <a:spcPts val="0"/>
              </a:spcAft>
              <a:defRPr/>
            </a:pPr>
            <a:r>
              <a:rPr lang="en-GB" dirty="0" smtClean="0"/>
              <a:t>race, ethnicity or nationality</a:t>
            </a:r>
          </a:p>
          <a:p>
            <a:pPr eaLnBrk="1" fontAlgn="auto" hangingPunct="1">
              <a:spcAft>
                <a:spcPts val="0"/>
              </a:spcAft>
              <a:defRPr/>
            </a:pPr>
            <a:r>
              <a:rPr lang="en-GB" dirty="0" smtClean="0"/>
              <a:t>sexual orientation, </a:t>
            </a:r>
          </a:p>
          <a:p>
            <a:pPr eaLnBrk="1" fontAlgn="auto" hangingPunct="1">
              <a:spcAft>
                <a:spcPts val="0"/>
              </a:spcAft>
              <a:defRPr/>
            </a:pPr>
            <a:r>
              <a:rPr lang="en-GB" dirty="0" smtClean="0"/>
              <a:t>transgender</a:t>
            </a:r>
          </a:p>
          <a:p>
            <a:pPr eaLnBrk="1" fontAlgn="auto" hangingPunct="1">
              <a:spcAft>
                <a:spcPts val="0"/>
              </a:spcAft>
              <a:defRPr/>
            </a:pPr>
            <a:r>
              <a:rPr lang="en-GB" dirty="0" smtClean="0"/>
              <a:t>Civil partnership and marriage</a:t>
            </a:r>
          </a:p>
          <a:p>
            <a:pPr eaLnBrk="1" fontAlgn="auto" hangingPunct="1">
              <a:spcAft>
                <a:spcPts val="0"/>
              </a:spcAft>
              <a:defRPr/>
            </a:pPr>
            <a:r>
              <a:rPr lang="en-GB" dirty="0" smtClean="0"/>
              <a:t>(</a:t>
            </a:r>
            <a:r>
              <a:rPr lang="en-GB" dirty="0" smtClean="0">
                <a:hlinkClick r:id="rId2"/>
              </a:rPr>
              <a:t>http://</a:t>
            </a:r>
            <a:r>
              <a:rPr lang="en-GB" u="sng" dirty="0" smtClean="0">
                <a:hlinkClick r:id="rId2"/>
              </a:rPr>
              <a:t>www.equalityhumanrights.com</a:t>
            </a:r>
            <a:r>
              <a:rPr lang="en-GB" dirty="0" smtClean="0"/>
              <a:t>).</a:t>
            </a:r>
          </a:p>
          <a:p>
            <a:pPr eaLnBrk="1" fontAlgn="auto" hangingPunct="1">
              <a:spcAft>
                <a:spcPts val="0"/>
              </a:spcAft>
              <a:defRPr/>
            </a:pPr>
            <a:r>
              <a:rPr lang="en-GB" b="1" dirty="0" smtClean="0"/>
              <a:t>Applies to those associated with or perceived to be e.g. parents</a:t>
            </a:r>
          </a:p>
          <a:p>
            <a:pPr eaLnBrk="1" fontAlgn="auto" hangingPunct="1">
              <a:spcAft>
                <a:spcPts val="0"/>
              </a:spcAft>
              <a:defRPr/>
            </a:pPr>
            <a:endParaRPr lang="en-GB" dirty="0" smtClean="0"/>
          </a:p>
          <a:p>
            <a:pPr eaLnBrk="1" fontAlgn="auto" hangingPunct="1">
              <a:spcAft>
                <a:spcPts val="0"/>
              </a:spcAft>
              <a:defRPr/>
            </a:pPr>
            <a:endParaRPr lang="en-GB" dirty="0" smtClean="0"/>
          </a:p>
        </p:txBody>
      </p:sp>
      <p:pic>
        <p:nvPicPr>
          <p:cNvPr id="5124" name="Picture 1" descr="X:\My Documents\My Pictures\RRDE Logo\rrlogo.gif"/>
          <p:cNvPicPr>
            <a:picLocks noChangeAspect="1" noChangeArrowheads="1"/>
          </p:cNvPicPr>
          <p:nvPr/>
        </p:nvPicPr>
        <p:blipFill>
          <a:blip r:embed="rId3" cstate="print"/>
          <a:srcRect/>
          <a:stretch>
            <a:fillRect/>
          </a:stretch>
        </p:blipFill>
        <p:spPr bwMode="auto">
          <a:xfrm>
            <a:off x="0" y="142875"/>
            <a:ext cx="1131888" cy="64293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2000"/>
                                        <p:tgtEl>
                                          <p:spTgt spid="3">
                                            <p:txEl>
                                              <p:pRg st="8" end="8"/>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2000"/>
                                        <p:tgtEl>
                                          <p:spTgt spid="3">
                                            <p:txEl>
                                              <p:pRg st="9" end="9"/>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fade">
                                      <p:cBhvr>
                                        <p:cTn id="57"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GB" dirty="0" smtClean="0">
                <a:solidFill>
                  <a:srgbClr val="FF0000"/>
                </a:solidFill>
              </a:rPr>
              <a:t> Different areas of activity are covered under different parts of the Act. </a:t>
            </a:r>
            <a:endParaRPr lang="en-GB" dirty="0">
              <a:solidFill>
                <a:srgbClr val="FF0000"/>
              </a:solidFill>
            </a:endParaRPr>
          </a:p>
        </p:txBody>
      </p:sp>
      <p:sp>
        <p:nvSpPr>
          <p:cNvPr id="3" name="Content Placeholder 2"/>
          <p:cNvSpPr>
            <a:spLocks noGrp="1"/>
          </p:cNvSpPr>
          <p:nvPr>
            <p:ph idx="1"/>
          </p:nvPr>
        </p:nvSpPr>
        <p:spPr>
          <a:xfrm>
            <a:off x="323528" y="1600200"/>
            <a:ext cx="8363272" cy="4925144"/>
          </a:xfrm>
        </p:spPr>
        <p:txBody>
          <a:bodyPr>
            <a:normAutofit fontScale="70000" lnSpcReduction="20000"/>
          </a:bodyPr>
          <a:lstStyle/>
          <a:p>
            <a:pPr eaLnBrk="1" hangingPunct="1">
              <a:defRPr/>
            </a:pPr>
            <a:r>
              <a:rPr lang="en-GB" dirty="0" smtClean="0"/>
              <a:t>Part 2 Key Concepts</a:t>
            </a:r>
          </a:p>
          <a:p>
            <a:pPr eaLnBrk="1" hangingPunct="1">
              <a:defRPr/>
            </a:pPr>
            <a:r>
              <a:rPr lang="en-GB" b="1" dirty="0" smtClean="0"/>
              <a:t>Part 3 </a:t>
            </a:r>
            <a:r>
              <a:rPr lang="en-GB" b="1" dirty="0"/>
              <a:t>of the Act deals with discrimination in the provision of services and </a:t>
            </a:r>
            <a:r>
              <a:rPr lang="en-GB" b="1" dirty="0" smtClean="0"/>
              <a:t>the exercise </a:t>
            </a:r>
            <a:r>
              <a:rPr lang="en-GB" b="1" dirty="0"/>
              <a:t>of public functions. </a:t>
            </a:r>
            <a:endParaRPr lang="en-GB" b="1" dirty="0" smtClean="0"/>
          </a:p>
          <a:p>
            <a:pPr eaLnBrk="1" hangingPunct="1">
              <a:defRPr/>
            </a:pPr>
            <a:r>
              <a:rPr lang="en-GB" dirty="0" smtClean="0"/>
              <a:t>Part </a:t>
            </a:r>
            <a:r>
              <a:rPr lang="en-GB" dirty="0"/>
              <a:t>4 deals with discrimination in the </a:t>
            </a:r>
            <a:r>
              <a:rPr lang="en-GB" dirty="0" smtClean="0"/>
              <a:t>sale, letting</a:t>
            </a:r>
            <a:r>
              <a:rPr lang="en-GB" dirty="0"/>
              <a:t>, management and occupation of premises, including housing. </a:t>
            </a:r>
            <a:endParaRPr lang="en-GB" dirty="0" smtClean="0"/>
          </a:p>
          <a:p>
            <a:pPr eaLnBrk="1" hangingPunct="1">
              <a:defRPr/>
            </a:pPr>
            <a:r>
              <a:rPr lang="en-GB" b="1" dirty="0" smtClean="0"/>
              <a:t>Part 5 </a:t>
            </a:r>
            <a:r>
              <a:rPr lang="en-GB" b="1" dirty="0"/>
              <a:t>covers employment and other work-related situations. </a:t>
            </a:r>
          </a:p>
          <a:p>
            <a:pPr eaLnBrk="1" hangingPunct="1">
              <a:defRPr/>
            </a:pPr>
            <a:r>
              <a:rPr lang="en-GB" b="1" dirty="0" smtClean="0"/>
              <a:t>Part </a:t>
            </a:r>
            <a:r>
              <a:rPr lang="en-GB" b="1" dirty="0"/>
              <a:t>6 </a:t>
            </a:r>
            <a:r>
              <a:rPr lang="en-GB" b="1" dirty="0" smtClean="0"/>
              <a:t>covers education </a:t>
            </a:r>
            <a:r>
              <a:rPr lang="en-GB" b="1" dirty="0"/>
              <a:t>including schools, further education, higher education and </a:t>
            </a:r>
            <a:r>
              <a:rPr lang="en-GB" b="1" dirty="0" smtClean="0"/>
              <a:t>general qualifications </a:t>
            </a:r>
            <a:r>
              <a:rPr lang="en-GB" b="1" dirty="0"/>
              <a:t>bodies. </a:t>
            </a:r>
            <a:endParaRPr lang="en-GB" b="1" dirty="0" smtClean="0"/>
          </a:p>
          <a:p>
            <a:pPr eaLnBrk="1" hangingPunct="1">
              <a:defRPr/>
            </a:pPr>
            <a:r>
              <a:rPr lang="en-GB" dirty="0" smtClean="0"/>
              <a:t>Part </a:t>
            </a:r>
            <a:r>
              <a:rPr lang="en-GB" dirty="0"/>
              <a:t>7 deals with discrimination by </a:t>
            </a:r>
            <a:r>
              <a:rPr lang="en-GB" dirty="0" smtClean="0"/>
              <a:t>membership associations.</a:t>
            </a:r>
          </a:p>
          <a:p>
            <a:pPr eaLnBrk="1" hangingPunct="1">
              <a:defRPr/>
            </a:pPr>
            <a:r>
              <a:rPr lang="en-GB" dirty="0" smtClean="0"/>
              <a:t>Part 9 Enforcement</a:t>
            </a:r>
          </a:p>
          <a:p>
            <a:pPr eaLnBrk="1" hangingPunct="1">
              <a:defRPr/>
            </a:pPr>
            <a:r>
              <a:rPr lang="en-GB" dirty="0" smtClean="0"/>
              <a:t>Part 10 Contracts</a:t>
            </a:r>
          </a:p>
          <a:p>
            <a:pPr eaLnBrk="1" hangingPunct="1">
              <a:defRPr/>
            </a:pPr>
            <a:r>
              <a:rPr lang="en-GB" b="1" dirty="0" smtClean="0"/>
              <a:t>Part 11 Equalities and Public Duty</a:t>
            </a:r>
          </a:p>
          <a:p>
            <a:pPr eaLnBrk="1" hangingPunct="1">
              <a:defRPr/>
            </a:pPr>
            <a:r>
              <a:rPr lang="en-GB" b="1" dirty="0" smtClean="0"/>
              <a:t>Part 12  Disabled People &amp;Transport</a:t>
            </a:r>
            <a:endParaRPr lang="en-GB" b="1" dirty="0"/>
          </a:p>
          <a:p>
            <a:pPr eaLnBrk="1" hangingPunct="1">
              <a:defRPr/>
            </a:pPr>
            <a:endParaRPr lang="en-GB" dirty="0"/>
          </a:p>
        </p:txBody>
      </p:sp>
      <p:pic>
        <p:nvPicPr>
          <p:cNvPr id="6148" name="Picture 1" descr="X:\My Documents\My Pictures\RRDE Logo\rrlogo.gif"/>
          <p:cNvPicPr>
            <a:picLocks noChangeAspect="1" noChangeArrowheads="1"/>
          </p:cNvPicPr>
          <p:nvPr/>
        </p:nvPicPr>
        <p:blipFill>
          <a:blip r:embed="rId2" cstate="print"/>
          <a:srcRect/>
          <a:stretch>
            <a:fillRect/>
          </a:stretch>
        </p:blipFill>
        <p:spPr bwMode="auto">
          <a:xfrm>
            <a:off x="7596188" y="5876925"/>
            <a:ext cx="971550" cy="5715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20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1131888" y="16669"/>
            <a:ext cx="7682200" cy="778098"/>
          </a:xfrm>
        </p:spPr>
        <p:txBody>
          <a:bodyPr>
            <a:normAutofit fontScale="90000"/>
          </a:bodyPr>
          <a:lstStyle/>
          <a:p>
            <a:pPr eaLnBrk="1" hangingPunct="1"/>
            <a:r>
              <a:rPr lang="en-GB" dirty="0" smtClean="0">
                <a:solidFill>
                  <a:srgbClr val="FF0000"/>
                </a:solidFill>
              </a:rPr>
              <a:t>Disability Duties to Children/Staff</a:t>
            </a:r>
          </a:p>
        </p:txBody>
      </p:sp>
      <p:sp>
        <p:nvSpPr>
          <p:cNvPr id="3" name="Content Placeholder 2"/>
          <p:cNvSpPr>
            <a:spLocks noGrp="1"/>
          </p:cNvSpPr>
          <p:nvPr>
            <p:ph idx="1"/>
          </p:nvPr>
        </p:nvSpPr>
        <p:spPr>
          <a:xfrm>
            <a:off x="179512" y="908720"/>
            <a:ext cx="8784976" cy="5832648"/>
          </a:xfrm>
        </p:spPr>
        <p:txBody>
          <a:bodyPr rtlCol="0">
            <a:normAutofit fontScale="70000" lnSpcReduction="20000"/>
          </a:bodyPr>
          <a:lstStyle/>
          <a:p>
            <a:pPr eaLnBrk="1" fontAlgn="auto" hangingPunct="1">
              <a:spcAft>
                <a:spcPts val="0"/>
              </a:spcAft>
              <a:defRPr/>
            </a:pPr>
            <a:r>
              <a:rPr lang="en-GB" b="1" dirty="0" smtClean="0"/>
              <a:t>There are different forms of discrimination:</a:t>
            </a:r>
          </a:p>
          <a:p>
            <a:pPr eaLnBrk="1" fontAlgn="auto" hangingPunct="1">
              <a:spcAft>
                <a:spcPts val="0"/>
              </a:spcAft>
              <a:defRPr/>
            </a:pPr>
            <a:r>
              <a:rPr lang="en-GB" b="1" dirty="0" smtClean="0"/>
              <a:t> Direct discrimination, </a:t>
            </a:r>
          </a:p>
          <a:p>
            <a:pPr eaLnBrk="1" fontAlgn="auto" hangingPunct="1">
              <a:spcAft>
                <a:spcPts val="0"/>
              </a:spcAft>
              <a:defRPr/>
            </a:pPr>
            <a:r>
              <a:rPr lang="en-GB" b="1" dirty="0" smtClean="0"/>
              <a:t>Indirect  discrimination, </a:t>
            </a:r>
          </a:p>
          <a:p>
            <a:pPr eaLnBrk="1" fontAlgn="auto" hangingPunct="1">
              <a:spcAft>
                <a:spcPts val="0"/>
              </a:spcAft>
              <a:defRPr/>
            </a:pPr>
            <a:r>
              <a:rPr lang="en-GB" b="1" dirty="0"/>
              <a:t>D</a:t>
            </a:r>
            <a:r>
              <a:rPr lang="en-GB" b="1" dirty="0" smtClean="0"/>
              <a:t>iscrimination arising from a disability and </a:t>
            </a:r>
          </a:p>
          <a:p>
            <a:pPr eaLnBrk="1" fontAlgn="auto" hangingPunct="1">
              <a:spcAft>
                <a:spcPts val="0"/>
              </a:spcAft>
              <a:defRPr/>
            </a:pPr>
            <a:r>
              <a:rPr lang="en-GB" b="1" dirty="0"/>
              <a:t>A</a:t>
            </a:r>
            <a:r>
              <a:rPr lang="en-GB" b="1" dirty="0" smtClean="0"/>
              <a:t> duty to make reasonable adjustments (for disabled people).</a:t>
            </a:r>
          </a:p>
          <a:p>
            <a:pPr eaLnBrk="1" fontAlgn="auto" hangingPunct="1">
              <a:spcAft>
                <a:spcPts val="0"/>
              </a:spcAft>
              <a:defRPr/>
            </a:pPr>
            <a:r>
              <a:rPr lang="en-GB" b="1" dirty="0" smtClean="0"/>
              <a:t>A youth /children’s project, school/nursery also must not harass or victimise a child or prospective pupil/member or staff member.</a:t>
            </a:r>
          </a:p>
          <a:p>
            <a:pPr eaLnBrk="1" fontAlgn="auto" hangingPunct="1">
              <a:spcAft>
                <a:spcPts val="0"/>
              </a:spcAft>
              <a:defRPr/>
            </a:pPr>
            <a:r>
              <a:rPr lang="en-GB" b="1" dirty="0" smtClean="0"/>
              <a:t>There is a Duty on all state funded schools and nurseries to have an equality policy including academies and free schools</a:t>
            </a:r>
          </a:p>
          <a:p>
            <a:pPr eaLnBrk="1" fontAlgn="auto" hangingPunct="1">
              <a:spcAft>
                <a:spcPts val="0"/>
              </a:spcAft>
              <a:defRPr/>
            </a:pPr>
            <a:r>
              <a:rPr lang="en-GB" b="1" dirty="0">
                <a:solidFill>
                  <a:srgbClr val="FF0000"/>
                </a:solidFill>
              </a:rPr>
              <a:t>eliminate discrimination, harassment, </a:t>
            </a:r>
            <a:r>
              <a:rPr lang="en-GB" b="1" dirty="0" smtClean="0">
                <a:solidFill>
                  <a:srgbClr val="FF0000"/>
                </a:solidFill>
              </a:rPr>
              <a:t>victimisation</a:t>
            </a:r>
          </a:p>
          <a:p>
            <a:pPr eaLnBrk="1" fontAlgn="auto" hangingPunct="1">
              <a:spcAft>
                <a:spcPts val="0"/>
              </a:spcAft>
              <a:defRPr/>
            </a:pPr>
            <a:r>
              <a:rPr lang="en-GB" b="1" dirty="0">
                <a:solidFill>
                  <a:srgbClr val="FF0000"/>
                </a:solidFill>
              </a:rPr>
              <a:t>advance equality of opportunity between </a:t>
            </a:r>
            <a:r>
              <a:rPr lang="en-GB" b="1" dirty="0" smtClean="0">
                <a:solidFill>
                  <a:srgbClr val="FF0000"/>
                </a:solidFill>
              </a:rPr>
              <a:t>persons</a:t>
            </a:r>
          </a:p>
          <a:p>
            <a:pPr eaLnBrk="1" fontAlgn="auto" hangingPunct="1">
              <a:spcAft>
                <a:spcPts val="0"/>
              </a:spcAft>
              <a:defRPr/>
            </a:pPr>
            <a:r>
              <a:rPr lang="en-GB" b="1" dirty="0">
                <a:solidFill>
                  <a:srgbClr val="FF0000"/>
                </a:solidFill>
              </a:rPr>
              <a:t>the need to tackle prejudice and promote </a:t>
            </a:r>
            <a:r>
              <a:rPr lang="en-GB" b="1" dirty="0" smtClean="0">
                <a:solidFill>
                  <a:srgbClr val="FF0000"/>
                </a:solidFill>
              </a:rPr>
              <a:t>understanding</a:t>
            </a:r>
            <a:r>
              <a:rPr lang="en-GB" dirty="0" smtClean="0"/>
              <a:t>.</a:t>
            </a:r>
          </a:p>
          <a:p>
            <a:pPr eaLnBrk="1" fontAlgn="auto" hangingPunct="1">
              <a:spcAft>
                <a:spcPts val="0"/>
              </a:spcAft>
              <a:defRPr/>
            </a:pPr>
            <a:r>
              <a:rPr lang="en-GB" b="1" dirty="0" smtClean="0"/>
              <a:t>Positive action  and more favourably action for groups shown to be discriminated against</a:t>
            </a:r>
          </a:p>
          <a:p>
            <a:pPr eaLnBrk="1" fontAlgn="auto" hangingPunct="1">
              <a:spcAft>
                <a:spcPts val="0"/>
              </a:spcAft>
              <a:defRPr/>
            </a:pPr>
            <a:r>
              <a:rPr lang="en-GB" b="1" dirty="0" smtClean="0">
                <a:hlinkClick r:id="rId2"/>
              </a:rPr>
              <a:t>www.equalityhumanrights.com/en/publications </a:t>
            </a:r>
            <a:r>
              <a:rPr lang="en-GB" b="1" dirty="0" err="1" smtClean="0">
                <a:hlinkClick r:id="rId2"/>
              </a:rPr>
              <a:t>andresources</a:t>
            </a:r>
            <a:r>
              <a:rPr lang="en-GB" b="1" dirty="0" smtClean="0">
                <a:hlinkClick r:id="rId2"/>
              </a:rPr>
              <a:t>/disability/pages/education.aspx</a:t>
            </a:r>
            <a:endParaRPr lang="en-GB" b="1" dirty="0" smtClean="0"/>
          </a:p>
        </p:txBody>
      </p:sp>
      <p:pic>
        <p:nvPicPr>
          <p:cNvPr id="8196" name="Picture 1" descr="X:\My Documents\My Pictures\RRDE Logo\rrlogo.gif"/>
          <p:cNvPicPr>
            <a:picLocks noChangeAspect="1" noChangeArrowheads="1"/>
          </p:cNvPicPr>
          <p:nvPr/>
        </p:nvPicPr>
        <p:blipFill>
          <a:blip r:embed="rId3" cstate="print"/>
          <a:srcRect/>
          <a:stretch>
            <a:fillRect/>
          </a:stretch>
        </p:blipFill>
        <p:spPr bwMode="auto">
          <a:xfrm>
            <a:off x="0" y="0"/>
            <a:ext cx="1131888" cy="64293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20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20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fade">
                                      <p:cBhvr>
                                        <p:cTn id="57" dur="2000"/>
                                        <p:tgtEl>
                                          <p:spTgt spid="3">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Effect transition="in" filter="fade">
                                      <p:cBhvr>
                                        <p:cTn id="62" dur="20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6632"/>
            <a:ext cx="8892480" cy="792088"/>
          </a:xfrm>
        </p:spPr>
        <p:txBody>
          <a:bodyPr>
            <a:normAutofit/>
          </a:bodyPr>
          <a:lstStyle/>
          <a:p>
            <a:r>
              <a:rPr lang="en-GB" sz="3600" b="1" dirty="0" smtClean="0">
                <a:solidFill>
                  <a:srgbClr val="FF0000"/>
                </a:solidFill>
              </a:rPr>
              <a:t>Scope for Schools of the Equality Act 2010</a:t>
            </a:r>
            <a:endParaRPr lang="en-GB" sz="3600" b="1" dirty="0">
              <a:solidFill>
                <a:srgbClr val="FF0000"/>
              </a:solidFill>
            </a:endParaRPr>
          </a:p>
        </p:txBody>
      </p:sp>
      <p:sp>
        <p:nvSpPr>
          <p:cNvPr id="3" name="Content Placeholder 2"/>
          <p:cNvSpPr>
            <a:spLocks noGrp="1"/>
          </p:cNvSpPr>
          <p:nvPr>
            <p:ph idx="1"/>
          </p:nvPr>
        </p:nvSpPr>
        <p:spPr>
          <a:xfrm>
            <a:off x="467544" y="1052736"/>
            <a:ext cx="8229600" cy="5611018"/>
          </a:xfrm>
        </p:spPr>
        <p:txBody>
          <a:bodyPr>
            <a:normAutofit fontScale="62500" lnSpcReduction="20000"/>
          </a:bodyPr>
          <a:lstStyle/>
          <a:p>
            <a:pPr marL="0" indent="0">
              <a:buNone/>
            </a:pPr>
            <a:r>
              <a:rPr lang="en-GB" dirty="0" smtClean="0"/>
              <a:t>The Equality Act 2010 makes it unlawful for a school to discriminate against, harass or victimise a learner or potential learner in relation to: </a:t>
            </a:r>
          </a:p>
          <a:p>
            <a:pPr lvl="0"/>
            <a:r>
              <a:rPr lang="en-GB" dirty="0" smtClean="0"/>
              <a:t>  Admissions</a:t>
            </a:r>
          </a:p>
          <a:p>
            <a:pPr lvl="0"/>
            <a:r>
              <a:rPr lang="en-GB" dirty="0" smtClean="0"/>
              <a:t>  Exclusions</a:t>
            </a:r>
          </a:p>
          <a:p>
            <a:pPr lvl="0"/>
            <a:r>
              <a:rPr lang="en-GB" dirty="0" smtClean="0"/>
              <a:t>  Educational provision re extra-curricular activities</a:t>
            </a:r>
          </a:p>
          <a:p>
            <a:pPr marL="0" lvl="0" indent="0">
              <a:buNone/>
            </a:pPr>
            <a:r>
              <a:rPr lang="en-GB" dirty="0" smtClean="0"/>
              <a:t> </a:t>
            </a:r>
          </a:p>
          <a:p>
            <a:pPr lvl="0"/>
            <a:r>
              <a:rPr lang="en-GB" dirty="0" smtClean="0"/>
              <a:t>  Educational provision re curriculum and environmental access</a:t>
            </a:r>
          </a:p>
          <a:p>
            <a:pPr marL="0" lvl="0" indent="0">
              <a:buNone/>
            </a:pPr>
            <a:r>
              <a:rPr lang="en-GB" dirty="0"/>
              <a:t> </a:t>
            </a:r>
            <a:r>
              <a:rPr lang="en-GB" dirty="0" smtClean="0"/>
              <a:t>   ( Save for environmental access which is covered by the School  Access Plan)</a:t>
            </a:r>
          </a:p>
          <a:p>
            <a:pPr lvl="0"/>
            <a:r>
              <a:rPr lang="en-GB" dirty="0"/>
              <a:t>Educational provision re access to any benefit, facility </a:t>
            </a:r>
            <a:r>
              <a:rPr lang="en-GB" dirty="0" smtClean="0"/>
              <a:t>or</a:t>
            </a:r>
            <a:r>
              <a:rPr lang="en-GB" dirty="0"/>
              <a:t> </a:t>
            </a:r>
            <a:r>
              <a:rPr lang="en-GB" dirty="0" smtClean="0"/>
              <a:t>Educational service</a:t>
            </a:r>
          </a:p>
          <a:p>
            <a:r>
              <a:rPr lang="en-GB" dirty="0" smtClean="0"/>
              <a:t> Provision of Auxiliary Aids and Services( awaiting a Government decision) Schools </a:t>
            </a:r>
            <a:r>
              <a:rPr lang="en-GB" dirty="0"/>
              <a:t>will be expected to provide an auxiliary aid or service for a learner with a disability when it would be reasonable to do so and if such an aid would alleviate any substantial disadvantage that the learner faces in comparison to learners without a disability. </a:t>
            </a:r>
            <a:endParaRPr lang="en-GB" dirty="0" smtClean="0"/>
          </a:p>
          <a:p>
            <a:pPr marL="0" indent="0">
              <a:buNone/>
            </a:pPr>
            <a:r>
              <a:rPr lang="en-GB" dirty="0" smtClean="0"/>
              <a:t>Schools are advised to regularly review all their policies using Impact Assessment  to ensure that they are not inadvertently discriminating.</a:t>
            </a:r>
          </a:p>
          <a:p>
            <a:pPr marL="0" indent="0">
              <a:buNone/>
            </a:pPr>
            <a:r>
              <a:rPr lang="en-GB" dirty="0" smtClean="0"/>
              <a:t>Applies to all maintained schools and PRUs,  academies, free schools and independent schools</a:t>
            </a:r>
          </a:p>
          <a:p>
            <a:endParaRPr lang="en-GB" dirty="0"/>
          </a:p>
        </p:txBody>
      </p:sp>
      <p:pic>
        <p:nvPicPr>
          <p:cNvPr id="4" name="Picture 1" descr="X:\My Documents\My Pictures\RRDE Logo\rrlogo.gif"/>
          <p:cNvPicPr>
            <a:picLocks noChangeAspect="1" noChangeArrowheads="1"/>
          </p:cNvPicPr>
          <p:nvPr/>
        </p:nvPicPr>
        <p:blipFill>
          <a:blip r:embed="rId3" cstate="print"/>
          <a:srcRect/>
          <a:stretch>
            <a:fillRect/>
          </a:stretch>
        </p:blipFill>
        <p:spPr bwMode="auto">
          <a:xfrm>
            <a:off x="8100392" y="6093296"/>
            <a:ext cx="971058" cy="570458"/>
          </a:xfrm>
          <a:prstGeom prst="rect">
            <a:avLst/>
          </a:prstGeom>
          <a:noFill/>
          <a:ln w="9525">
            <a:noFill/>
            <a:miter lim="800000"/>
            <a:headEnd/>
            <a:tailEnd/>
          </a:ln>
        </p:spPr>
      </p:pic>
    </p:spTree>
    <p:extLst>
      <p:ext uri="{BB962C8B-B14F-4D97-AF65-F5344CB8AC3E}">
        <p14:creationId xmlns:p14="http://schemas.microsoft.com/office/powerpoint/2010/main" xmlns="" val="2048396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GB" b="1" dirty="0" smtClean="0">
                <a:solidFill>
                  <a:srgbClr val="FF0000"/>
                </a:solidFill>
              </a:rPr>
              <a:t>Definition of Disabled Person</a:t>
            </a:r>
            <a:endParaRPr lang="en-GB" b="1" dirty="0">
              <a:solidFill>
                <a:srgbClr val="FF0000"/>
              </a:solidFill>
            </a:endParaRPr>
          </a:p>
        </p:txBody>
      </p:sp>
      <p:sp>
        <p:nvSpPr>
          <p:cNvPr id="3" name="Content Placeholder 2"/>
          <p:cNvSpPr>
            <a:spLocks noGrp="1"/>
          </p:cNvSpPr>
          <p:nvPr>
            <p:ph idx="1"/>
          </p:nvPr>
        </p:nvSpPr>
        <p:spPr>
          <a:xfrm>
            <a:off x="251520" y="980728"/>
            <a:ext cx="8712968" cy="5877272"/>
          </a:xfrm>
        </p:spPr>
        <p:txBody>
          <a:bodyPr>
            <a:noAutofit/>
          </a:bodyPr>
          <a:lstStyle/>
          <a:p>
            <a:pPr algn="just">
              <a:buNone/>
            </a:pPr>
            <a:r>
              <a:rPr lang="en-GB" sz="2400" dirty="0" smtClean="0">
                <a:latin typeface="Arial" pitchFamily="34" charset="0"/>
                <a:cs typeface="Arial" pitchFamily="34" charset="0"/>
              </a:rPr>
              <a:t>	The </a:t>
            </a:r>
            <a:r>
              <a:rPr lang="en-GB" sz="2400" dirty="0">
                <a:latin typeface="Arial" pitchFamily="34" charset="0"/>
                <a:cs typeface="Arial" pitchFamily="34" charset="0"/>
              </a:rPr>
              <a:t>Act says </a:t>
            </a:r>
            <a:r>
              <a:rPr lang="en-GB" sz="2400" b="1" dirty="0">
                <a:latin typeface="Arial" pitchFamily="34" charset="0"/>
                <a:cs typeface="Arial" pitchFamily="34" charset="0"/>
              </a:rPr>
              <a:t>that a person has a disability if they have a physical or </a:t>
            </a:r>
            <a:r>
              <a:rPr lang="en-GB" sz="2400" b="1" dirty="0" smtClean="0">
                <a:latin typeface="Arial" pitchFamily="34" charset="0"/>
                <a:cs typeface="Arial" pitchFamily="34" charset="0"/>
              </a:rPr>
              <a:t>mental impairment </a:t>
            </a:r>
            <a:r>
              <a:rPr lang="en-GB" sz="2400" b="1" dirty="0">
                <a:latin typeface="Arial" pitchFamily="34" charset="0"/>
                <a:cs typeface="Arial" pitchFamily="34" charset="0"/>
              </a:rPr>
              <a:t>which has a long term and substantial adverse effect </a:t>
            </a:r>
            <a:r>
              <a:rPr lang="en-GB" sz="2400" b="1" dirty="0" smtClean="0">
                <a:latin typeface="Arial" pitchFamily="34" charset="0"/>
                <a:cs typeface="Arial" pitchFamily="34" charset="0"/>
              </a:rPr>
              <a:t>on their </a:t>
            </a:r>
            <a:r>
              <a:rPr lang="en-GB" sz="2400" b="1" dirty="0">
                <a:latin typeface="Arial" pitchFamily="34" charset="0"/>
                <a:cs typeface="Arial" pitchFamily="34" charset="0"/>
              </a:rPr>
              <a:t>ability to carry out normal day-to-day activities. </a:t>
            </a:r>
            <a:endParaRPr lang="en-GB" sz="2400" b="1" dirty="0" smtClean="0">
              <a:latin typeface="Arial" pitchFamily="34" charset="0"/>
              <a:cs typeface="Arial" pitchFamily="34" charset="0"/>
            </a:endParaRPr>
          </a:p>
          <a:p>
            <a:pPr algn="just">
              <a:buNone/>
            </a:pPr>
            <a:r>
              <a:rPr lang="en-GB" sz="2400" dirty="0" smtClean="0">
                <a:latin typeface="Arial" pitchFamily="34" charset="0"/>
                <a:cs typeface="Arial" pitchFamily="34" charset="0"/>
              </a:rPr>
              <a:t>	Disregard aids, medication and treatment</a:t>
            </a:r>
          </a:p>
          <a:p>
            <a:pPr algn="just">
              <a:buNone/>
            </a:pPr>
            <a:r>
              <a:rPr lang="en-GB" sz="2400" dirty="0">
                <a:latin typeface="Arial" pitchFamily="34" charset="0"/>
                <a:cs typeface="Arial" pitchFamily="34" charset="0"/>
              </a:rPr>
              <a:t> </a:t>
            </a:r>
            <a:r>
              <a:rPr lang="en-GB" sz="2400" dirty="0" smtClean="0">
                <a:latin typeface="Arial" pitchFamily="34" charset="0"/>
                <a:cs typeface="Arial" pitchFamily="34" charset="0"/>
              </a:rPr>
              <a:t>   Physical </a:t>
            </a:r>
            <a:r>
              <a:rPr lang="en-GB" sz="2400" dirty="0">
                <a:latin typeface="Arial" pitchFamily="34" charset="0"/>
                <a:cs typeface="Arial" pitchFamily="34" charset="0"/>
              </a:rPr>
              <a:t>or </a:t>
            </a:r>
            <a:r>
              <a:rPr lang="en-GB" sz="2400" dirty="0" smtClean="0">
                <a:latin typeface="Arial" pitchFamily="34" charset="0"/>
                <a:cs typeface="Arial" pitchFamily="34" charset="0"/>
              </a:rPr>
              <a:t>mental impairment </a:t>
            </a:r>
            <a:r>
              <a:rPr lang="en-GB" sz="2400" dirty="0">
                <a:latin typeface="Arial" pitchFamily="34" charset="0"/>
                <a:cs typeface="Arial" pitchFamily="34" charset="0"/>
              </a:rPr>
              <a:t>includes sensory impairments such as those affecting sight </a:t>
            </a:r>
            <a:r>
              <a:rPr lang="en-GB" sz="2400" dirty="0" smtClean="0">
                <a:latin typeface="Arial" pitchFamily="34" charset="0"/>
                <a:cs typeface="Arial" pitchFamily="34" charset="0"/>
              </a:rPr>
              <a:t>or hearing and severe disfigurement.</a:t>
            </a:r>
            <a:endParaRPr lang="en-GB" sz="2400" dirty="0">
              <a:latin typeface="Arial" pitchFamily="34" charset="0"/>
              <a:cs typeface="Arial" pitchFamily="34" charset="0"/>
            </a:endParaRPr>
          </a:p>
          <a:p>
            <a:pPr algn="just">
              <a:buNone/>
            </a:pPr>
            <a:r>
              <a:rPr lang="en-GB" sz="2400" dirty="0" smtClean="0">
                <a:latin typeface="Arial" pitchFamily="34" charset="0"/>
                <a:cs typeface="Arial" pitchFamily="34" charset="0"/>
              </a:rPr>
              <a:t>	A long </a:t>
            </a:r>
            <a:r>
              <a:rPr lang="en-GB" sz="2400" dirty="0">
                <a:latin typeface="Arial" pitchFamily="34" charset="0"/>
                <a:cs typeface="Arial" pitchFamily="34" charset="0"/>
              </a:rPr>
              <a:t>term means that the impairment has lasted or is likely to last for at </a:t>
            </a:r>
            <a:r>
              <a:rPr lang="en-GB" sz="2400" dirty="0" smtClean="0">
                <a:latin typeface="Arial" pitchFamily="34" charset="0"/>
                <a:cs typeface="Arial" pitchFamily="34" charset="0"/>
              </a:rPr>
              <a:t>least 12 </a:t>
            </a:r>
            <a:r>
              <a:rPr lang="en-GB" sz="2400" dirty="0">
                <a:latin typeface="Arial" pitchFamily="34" charset="0"/>
                <a:cs typeface="Arial" pitchFamily="34" charset="0"/>
              </a:rPr>
              <a:t>months or for the rest of the affected person’s life.</a:t>
            </a:r>
          </a:p>
          <a:p>
            <a:pPr algn="just">
              <a:buNone/>
            </a:pPr>
            <a:endParaRPr lang="en-GB" sz="2400" dirty="0" smtClean="0">
              <a:latin typeface="Arial" pitchFamily="34" charset="0"/>
              <a:cs typeface="Arial" pitchFamily="34" charset="0"/>
            </a:endParaRPr>
          </a:p>
          <a:p>
            <a:pPr algn="just">
              <a:buNone/>
            </a:pPr>
            <a:r>
              <a:rPr lang="en-GB" sz="2400" dirty="0" smtClean="0">
                <a:latin typeface="Arial" pitchFamily="34" charset="0"/>
                <a:cs typeface="Arial" pitchFamily="34" charset="0"/>
              </a:rPr>
              <a:t>	Substantial </a:t>
            </a:r>
            <a:r>
              <a:rPr lang="en-GB" sz="2400" dirty="0">
                <a:latin typeface="Arial" pitchFamily="34" charset="0"/>
                <a:cs typeface="Arial" pitchFamily="34" charset="0"/>
              </a:rPr>
              <a:t>means more than minor or trivial.</a:t>
            </a:r>
          </a:p>
          <a:p>
            <a:endParaRPr lang="en-GB" sz="2000" dirty="0"/>
          </a:p>
        </p:txBody>
      </p:sp>
      <p:pic>
        <p:nvPicPr>
          <p:cNvPr id="4" name="Picture 1" descr="X:\My Documents\My Pictures\RRDE Logo\rrlogo.gif"/>
          <p:cNvPicPr>
            <a:picLocks noChangeAspect="1" noChangeArrowheads="1"/>
          </p:cNvPicPr>
          <p:nvPr/>
        </p:nvPicPr>
        <p:blipFill>
          <a:blip r:embed="rId3" cstate="print"/>
          <a:srcRect/>
          <a:stretch>
            <a:fillRect/>
          </a:stretch>
        </p:blipFill>
        <p:spPr bwMode="auto">
          <a:xfrm>
            <a:off x="7740352" y="6093296"/>
            <a:ext cx="971058" cy="570458"/>
          </a:xfrm>
          <a:prstGeom prst="rect">
            <a:avLst/>
          </a:prstGeom>
          <a:noFill/>
          <a:ln w="9525">
            <a:noFill/>
            <a:miter lim="800000"/>
            <a:headEnd/>
            <a:tailEnd/>
          </a:ln>
        </p:spPr>
      </p:pic>
    </p:spTree>
    <p:extLst>
      <p:ext uri="{BB962C8B-B14F-4D97-AF65-F5344CB8AC3E}">
        <p14:creationId xmlns:p14="http://schemas.microsoft.com/office/powerpoint/2010/main" xmlns="" val="1295478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274" name="Group 2"/>
          <p:cNvGraphicFramePr>
            <a:graphicFrameLocks noGrp="1"/>
          </p:cNvGraphicFramePr>
          <p:nvPr/>
        </p:nvGraphicFramePr>
        <p:xfrm>
          <a:off x="0" y="620713"/>
          <a:ext cx="7308850" cy="6323778"/>
        </p:xfrm>
        <a:graphic>
          <a:graphicData uri="http://schemas.openxmlformats.org/drawingml/2006/table">
            <a:tbl>
              <a:tblPr/>
              <a:tblGrid>
                <a:gridCol w="1785918"/>
                <a:gridCol w="1417657"/>
                <a:gridCol w="1368425"/>
                <a:gridCol w="1295400"/>
                <a:gridCol w="1441450"/>
              </a:tblGrid>
              <a:tr h="7921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dirty="0" smtClean="0">
                        <a:ln>
                          <a:noFill/>
                        </a:ln>
                        <a:solidFill>
                          <a:schemeClr val="tx1"/>
                        </a:solidFill>
                        <a:effectLst/>
                        <a:latin typeface="Comic Sans MS" pitchFamily="66"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smtClean="0">
                          <a:ln>
                            <a:noFill/>
                          </a:ln>
                          <a:solidFill>
                            <a:schemeClr val="tx1"/>
                          </a:solidFill>
                          <a:effectLst/>
                          <a:latin typeface="Comic Sans MS" pitchFamily="66" charset="0"/>
                        </a:rPr>
                        <a:t>Primary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Sec.</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Special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M&amp;NM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smtClean="0">
                          <a:ln>
                            <a:noFill/>
                          </a:ln>
                          <a:solidFill>
                            <a:schemeClr val="tx1"/>
                          </a:solidFill>
                          <a:effectLst/>
                          <a:latin typeface="Comic Sans MS" pitchFamily="66" charset="0"/>
                        </a:rPr>
                        <a:t>Total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10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smtClean="0">
                          <a:ln>
                            <a:noFill/>
                          </a:ln>
                          <a:solidFill>
                            <a:schemeClr val="tx1"/>
                          </a:solidFill>
                          <a:effectLst/>
                          <a:latin typeface="Comic Sans MS" pitchFamily="66" charset="0"/>
                        </a:rPr>
                        <a:t>SpLD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32,655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44,370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1,110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78,135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10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smtClean="0">
                          <a:ln>
                            <a:noFill/>
                          </a:ln>
                          <a:solidFill>
                            <a:schemeClr val="tx1"/>
                          </a:solidFill>
                          <a:effectLst/>
                          <a:latin typeface="Comic Sans MS" pitchFamily="66" charset="0"/>
                        </a:rPr>
                        <a:t>MLD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77,625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64,920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18,250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160,750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482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smtClean="0">
                          <a:ln>
                            <a:noFill/>
                          </a:ln>
                          <a:solidFill>
                            <a:schemeClr val="tx1"/>
                          </a:solidFill>
                          <a:effectLst/>
                          <a:latin typeface="Comic Sans MS" pitchFamily="66" charset="0"/>
                        </a:rPr>
                        <a:t>SLD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4,690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2,415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22,165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29,270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10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smtClean="0">
                          <a:ln>
                            <a:noFill/>
                          </a:ln>
                          <a:solidFill>
                            <a:schemeClr val="tx1"/>
                          </a:solidFill>
                          <a:effectLst/>
                          <a:latin typeface="Comic Sans MS" pitchFamily="66" charset="0"/>
                        </a:rPr>
                        <a:t>PMLD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1,510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300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7,790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9,900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10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smtClean="0">
                          <a:ln>
                            <a:noFill/>
                          </a:ln>
                          <a:solidFill>
                            <a:schemeClr val="tx1"/>
                          </a:solidFill>
                          <a:effectLst/>
                          <a:latin typeface="Comic Sans MS" pitchFamily="66" charset="0"/>
                        </a:rPr>
                        <a:t>BESD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61,905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82,985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13,125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158,015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482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err="1" smtClean="0">
                          <a:ln>
                            <a:noFill/>
                          </a:ln>
                          <a:solidFill>
                            <a:schemeClr val="tx1"/>
                          </a:solidFill>
                          <a:effectLst/>
                          <a:latin typeface="Comic Sans MS" pitchFamily="66" charset="0"/>
                        </a:rPr>
                        <a:t>Sp.LCom</a:t>
                      </a:r>
                      <a:r>
                        <a:rPr kumimoji="0" lang="en-GB" sz="2400" b="1" i="0" u="none" strike="noStrike" cap="none" normalizeH="0" baseline="0" dirty="0" smtClean="0">
                          <a:ln>
                            <a:noFill/>
                          </a:ln>
                          <a:solidFill>
                            <a:schemeClr val="tx1"/>
                          </a:solidFill>
                          <a:effectLst/>
                          <a:latin typeface="Comic Sans MS" pitchFamily="66" charset="0"/>
                        </a:rPr>
                        <a: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93,005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23,075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4,530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120,605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10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VI/HI/MS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12,095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11,200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2,495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25,685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10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PD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13,410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9,690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3,750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26,970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2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ASD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22,800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20,615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18,150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61,570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461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smtClean="0">
                          <a:ln>
                            <a:noFill/>
                          </a:ln>
                          <a:solidFill>
                            <a:schemeClr val="tx1"/>
                          </a:solidFill>
                          <a:effectLst/>
                          <a:latin typeface="Comic Sans MS" pitchFamily="66" charset="0"/>
                        </a:rPr>
                        <a:t>other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13,105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16,730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640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1" i="0" u="none" strike="noStrike" cap="none" normalizeH="0" baseline="0" dirty="0" smtClean="0">
                          <a:ln>
                            <a:noFill/>
                          </a:ln>
                          <a:solidFill>
                            <a:schemeClr val="tx1"/>
                          </a:solidFill>
                          <a:effectLst/>
                          <a:latin typeface="Comic Sans MS" pitchFamily="66" charset="0"/>
                        </a:rPr>
                        <a:t>30,480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47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smtClean="0">
                          <a:ln>
                            <a:noFill/>
                          </a:ln>
                          <a:solidFill>
                            <a:schemeClr val="tx1"/>
                          </a:solidFill>
                          <a:effectLst/>
                          <a:latin typeface="Comic Sans MS" pitchFamily="66" charset="0"/>
                        </a:rPr>
                        <a:t>Total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smtClean="0">
                          <a:ln>
                            <a:noFill/>
                          </a:ln>
                          <a:solidFill>
                            <a:schemeClr val="tx1"/>
                          </a:solidFill>
                          <a:effectLst/>
                          <a:latin typeface="Comic Sans MS" pitchFamily="66" charset="0"/>
                        </a:rPr>
                        <a:t>332.8k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smtClean="0">
                          <a:ln>
                            <a:noFill/>
                          </a:ln>
                          <a:solidFill>
                            <a:schemeClr val="tx1"/>
                          </a:solidFill>
                          <a:effectLst/>
                          <a:latin typeface="Comic Sans MS" pitchFamily="66" charset="0"/>
                        </a:rPr>
                        <a:t>276.2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smtClean="0">
                          <a:ln>
                            <a:noFill/>
                          </a:ln>
                          <a:solidFill>
                            <a:schemeClr val="tx1"/>
                          </a:solidFill>
                          <a:effectLst/>
                          <a:latin typeface="Comic Sans MS" pitchFamily="66" charset="0"/>
                        </a:rPr>
                        <a:t>92.3k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smtClean="0">
                          <a:ln>
                            <a:noFill/>
                          </a:ln>
                          <a:solidFill>
                            <a:schemeClr val="tx1"/>
                          </a:solidFill>
                          <a:effectLst/>
                          <a:latin typeface="Comic Sans MS" pitchFamily="66" charset="0"/>
                        </a:rPr>
                        <a:t>701.38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8514" name="Text Box 95"/>
          <p:cNvSpPr txBox="1">
            <a:spLocks noChangeArrowheads="1"/>
          </p:cNvSpPr>
          <p:nvPr/>
        </p:nvSpPr>
        <p:spPr bwMode="auto">
          <a:xfrm>
            <a:off x="0" y="0"/>
            <a:ext cx="9144000" cy="457200"/>
          </a:xfrm>
          <a:prstGeom prst="rect">
            <a:avLst/>
          </a:prstGeom>
          <a:noFill/>
          <a:ln w="9525">
            <a:noFill/>
            <a:miter lim="800000"/>
            <a:headEnd/>
            <a:tailEnd/>
          </a:ln>
        </p:spPr>
        <p:txBody>
          <a:bodyPr>
            <a:spAutoFit/>
          </a:bodyPr>
          <a:lstStyle/>
          <a:p>
            <a:pPr>
              <a:spcBef>
                <a:spcPct val="50000"/>
              </a:spcBef>
            </a:pPr>
            <a:r>
              <a:rPr lang="en-GB" sz="2400" b="1" dirty="0">
                <a:solidFill>
                  <a:srgbClr val="FF0000"/>
                </a:solidFill>
                <a:latin typeface="Comic Sans MS" pitchFamily="66" charset="0"/>
              </a:rPr>
              <a:t>PLASC Data  England </a:t>
            </a:r>
            <a:r>
              <a:rPr lang="en-GB" sz="2400" b="1" dirty="0" smtClean="0">
                <a:solidFill>
                  <a:srgbClr val="FF0000"/>
                </a:solidFill>
                <a:latin typeface="Comic Sans MS" pitchFamily="66" charset="0"/>
              </a:rPr>
              <a:t>2011 </a:t>
            </a:r>
            <a:r>
              <a:rPr lang="en-GB" sz="2400" b="1" dirty="0">
                <a:solidFill>
                  <a:srgbClr val="FF0000"/>
                </a:solidFill>
                <a:latin typeface="Comic Sans MS" pitchFamily="66" charset="0"/>
              </a:rPr>
              <a:t>by type of school &amp; impairment</a:t>
            </a:r>
          </a:p>
        </p:txBody>
      </p:sp>
      <p:sp>
        <p:nvSpPr>
          <p:cNvPr id="4" name="TextBox 3"/>
          <p:cNvSpPr txBox="1"/>
          <p:nvPr/>
        </p:nvSpPr>
        <p:spPr>
          <a:xfrm>
            <a:off x="7286644" y="500075"/>
            <a:ext cx="1857358" cy="649408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fontAlgn="auto">
              <a:spcBef>
                <a:spcPts val="0"/>
              </a:spcBef>
              <a:spcAft>
                <a:spcPts val="0"/>
              </a:spcAft>
              <a:defRPr/>
            </a:pPr>
            <a:r>
              <a:rPr lang="en-GB" b="1" dirty="0" smtClean="0">
                <a:solidFill>
                  <a:srgbClr val="FF0000"/>
                </a:solidFill>
                <a:latin typeface="+mn-lt"/>
              </a:rPr>
              <a:t>Total SEN</a:t>
            </a:r>
          </a:p>
          <a:p>
            <a:pPr fontAlgn="auto">
              <a:spcBef>
                <a:spcPts val="0"/>
              </a:spcBef>
              <a:spcAft>
                <a:spcPts val="0"/>
              </a:spcAft>
              <a:defRPr/>
            </a:pPr>
            <a:r>
              <a:rPr lang="en-GB" b="1" dirty="0" smtClean="0">
                <a:solidFill>
                  <a:srgbClr val="FF0000"/>
                </a:solidFill>
                <a:latin typeface="+mn-lt"/>
              </a:rPr>
              <a:t>Secondary</a:t>
            </a:r>
            <a:r>
              <a:rPr lang="en-GB" b="1" dirty="0" smtClean="0">
                <a:latin typeface="+mn-lt"/>
              </a:rPr>
              <a:t> </a:t>
            </a:r>
            <a:r>
              <a:rPr lang="en-GB" b="1" dirty="0" smtClean="0">
                <a:solidFill>
                  <a:srgbClr val="FF0000"/>
                </a:solidFill>
                <a:latin typeface="+mn-lt"/>
              </a:rPr>
              <a:t>21.4%</a:t>
            </a:r>
          </a:p>
          <a:p>
            <a:pPr fontAlgn="auto">
              <a:spcBef>
                <a:spcPts val="0"/>
              </a:spcBef>
              <a:spcAft>
                <a:spcPts val="0"/>
              </a:spcAft>
              <a:defRPr/>
            </a:pPr>
            <a:r>
              <a:rPr lang="en-GB" b="1" dirty="0" smtClean="0">
                <a:solidFill>
                  <a:srgbClr val="FF0000"/>
                </a:solidFill>
              </a:rPr>
              <a:t>Primary 19.3%</a:t>
            </a:r>
            <a:endParaRPr lang="en-GB" b="1" dirty="0" smtClean="0">
              <a:solidFill>
                <a:srgbClr val="FF0000"/>
              </a:solidFill>
              <a:latin typeface="+mn-lt"/>
            </a:endParaRPr>
          </a:p>
          <a:p>
            <a:pPr fontAlgn="auto">
              <a:spcBef>
                <a:spcPts val="0"/>
              </a:spcBef>
              <a:spcAft>
                <a:spcPts val="0"/>
              </a:spcAft>
              <a:defRPr/>
            </a:pPr>
            <a:r>
              <a:rPr lang="en-GB" b="1" dirty="0" smtClean="0">
                <a:latin typeface="+mn-lt"/>
              </a:rPr>
              <a:t>School </a:t>
            </a:r>
            <a:r>
              <a:rPr lang="en-GB" b="1" dirty="0">
                <a:latin typeface="+mn-lt"/>
              </a:rPr>
              <a:t>Action </a:t>
            </a:r>
            <a:endParaRPr lang="en-GB" b="1" dirty="0" smtClean="0">
              <a:latin typeface="+mn-lt"/>
            </a:endParaRPr>
          </a:p>
          <a:p>
            <a:pPr fontAlgn="auto">
              <a:spcBef>
                <a:spcPts val="0"/>
              </a:spcBef>
              <a:spcAft>
                <a:spcPts val="0"/>
              </a:spcAft>
              <a:defRPr/>
            </a:pPr>
            <a:r>
              <a:rPr lang="en-GB" b="1" dirty="0" smtClean="0">
                <a:latin typeface="Calibri" pitchFamily="34" charset="0"/>
              </a:rPr>
              <a:t>418,935</a:t>
            </a:r>
            <a:endParaRPr lang="en-GB" b="1" dirty="0">
              <a:latin typeface="+mn-lt"/>
            </a:endParaRPr>
          </a:p>
          <a:p>
            <a:pPr fontAlgn="auto">
              <a:spcBef>
                <a:spcPts val="0"/>
              </a:spcBef>
              <a:spcAft>
                <a:spcPts val="0"/>
              </a:spcAft>
              <a:defRPr/>
            </a:pPr>
            <a:r>
              <a:rPr lang="en-GB" b="1" dirty="0" smtClean="0">
                <a:latin typeface="Calibri" pitchFamily="34" charset="0"/>
              </a:rPr>
              <a:t>secondary </a:t>
            </a:r>
            <a:r>
              <a:rPr lang="en-GB" b="1" dirty="0">
                <a:latin typeface="Calibri" pitchFamily="34" charset="0"/>
              </a:rPr>
              <a:t>pupils</a:t>
            </a:r>
          </a:p>
          <a:p>
            <a:pPr>
              <a:defRPr/>
            </a:pPr>
            <a:r>
              <a:rPr lang="en-GB" b="1" dirty="0" smtClean="0">
                <a:latin typeface="Calibri" pitchFamily="34" charset="0"/>
              </a:rPr>
              <a:t>467,615</a:t>
            </a:r>
          </a:p>
          <a:p>
            <a:pPr fontAlgn="auto">
              <a:spcBef>
                <a:spcPts val="0"/>
              </a:spcBef>
              <a:spcAft>
                <a:spcPts val="0"/>
              </a:spcAft>
              <a:defRPr/>
            </a:pPr>
            <a:r>
              <a:rPr lang="en-GB" b="1" dirty="0" smtClean="0">
                <a:latin typeface="Calibri" pitchFamily="34" charset="0"/>
              </a:rPr>
              <a:t>primary </a:t>
            </a:r>
            <a:r>
              <a:rPr lang="en-GB" b="1" dirty="0">
                <a:latin typeface="Calibri" pitchFamily="34" charset="0"/>
              </a:rPr>
              <a:t>pupils </a:t>
            </a:r>
          </a:p>
          <a:p>
            <a:pPr fontAlgn="auto">
              <a:spcBef>
                <a:spcPts val="0"/>
              </a:spcBef>
              <a:spcAft>
                <a:spcPts val="0"/>
              </a:spcAft>
              <a:defRPr/>
            </a:pPr>
            <a:r>
              <a:rPr lang="en-GB" sz="2800" b="1" dirty="0">
                <a:latin typeface="Calibri" pitchFamily="34" charset="0"/>
              </a:rPr>
              <a:t>     +</a:t>
            </a:r>
          </a:p>
          <a:p>
            <a:pPr fontAlgn="auto">
              <a:spcBef>
                <a:spcPts val="0"/>
              </a:spcBef>
              <a:spcAft>
                <a:spcPts val="0"/>
              </a:spcAft>
              <a:defRPr/>
            </a:pPr>
            <a:r>
              <a:rPr lang="en-GB" b="1" dirty="0">
                <a:latin typeface="Calibri" pitchFamily="34" charset="0"/>
              </a:rPr>
              <a:t>Those with Medical </a:t>
            </a:r>
          </a:p>
          <a:p>
            <a:pPr fontAlgn="auto">
              <a:spcBef>
                <a:spcPts val="0"/>
              </a:spcBef>
              <a:spcAft>
                <a:spcPts val="0"/>
              </a:spcAft>
              <a:defRPr/>
            </a:pPr>
            <a:r>
              <a:rPr lang="en-GB" b="1" dirty="0">
                <a:latin typeface="Calibri" pitchFamily="34" charset="0"/>
              </a:rPr>
              <a:t>Needs- e.g. Diabetes,</a:t>
            </a:r>
          </a:p>
          <a:p>
            <a:pPr fontAlgn="auto">
              <a:spcBef>
                <a:spcPts val="0"/>
              </a:spcBef>
              <a:spcAft>
                <a:spcPts val="0"/>
              </a:spcAft>
              <a:defRPr/>
            </a:pPr>
            <a:r>
              <a:rPr lang="en-GB" b="1" dirty="0">
                <a:latin typeface="Calibri" pitchFamily="34" charset="0"/>
              </a:rPr>
              <a:t>Asthma, Allergy</a:t>
            </a:r>
          </a:p>
          <a:p>
            <a:pPr fontAlgn="auto">
              <a:spcBef>
                <a:spcPts val="0"/>
              </a:spcBef>
              <a:spcAft>
                <a:spcPts val="0"/>
              </a:spcAft>
              <a:defRPr/>
            </a:pPr>
            <a:r>
              <a:rPr lang="en-GB" b="1" dirty="0">
                <a:latin typeface="Calibri" pitchFamily="34" charset="0"/>
              </a:rPr>
              <a:t>          </a:t>
            </a:r>
            <a:r>
              <a:rPr lang="en-GB" sz="2800" b="1" dirty="0">
                <a:latin typeface="Calibri" pitchFamily="34" charset="0"/>
              </a:rPr>
              <a:t>+</a:t>
            </a:r>
          </a:p>
          <a:p>
            <a:pPr fontAlgn="auto">
              <a:spcBef>
                <a:spcPts val="0"/>
              </a:spcBef>
              <a:spcAft>
                <a:spcPts val="0"/>
              </a:spcAft>
              <a:defRPr/>
            </a:pPr>
            <a:r>
              <a:rPr lang="en-GB" b="1" dirty="0" smtClean="0">
                <a:latin typeface="Calibri" pitchFamily="34" charset="0"/>
              </a:rPr>
              <a:t>Mental </a:t>
            </a:r>
            <a:r>
              <a:rPr lang="en-GB" b="1" dirty="0">
                <a:latin typeface="Calibri" pitchFamily="34" charset="0"/>
              </a:rPr>
              <a:t>Health Issues e.g.</a:t>
            </a:r>
          </a:p>
          <a:p>
            <a:pPr fontAlgn="auto">
              <a:spcBef>
                <a:spcPts val="0"/>
              </a:spcBef>
              <a:spcAft>
                <a:spcPts val="0"/>
              </a:spcAft>
              <a:defRPr/>
            </a:pPr>
            <a:r>
              <a:rPr lang="en-GB" b="1" dirty="0">
                <a:latin typeface="Calibri" pitchFamily="34" charset="0"/>
              </a:rPr>
              <a:t>Depression</a:t>
            </a:r>
          </a:p>
          <a:p>
            <a:pPr fontAlgn="auto">
              <a:spcBef>
                <a:spcPts val="0"/>
              </a:spcBef>
              <a:spcAft>
                <a:spcPts val="0"/>
              </a:spcAft>
              <a:defRPr/>
            </a:pPr>
            <a:r>
              <a:rPr lang="en-GB" b="1" dirty="0">
                <a:latin typeface="Calibri" pitchFamily="34" charset="0"/>
              </a:rPr>
              <a:t>Eating Disorders</a:t>
            </a:r>
          </a:p>
          <a:p>
            <a:pPr fontAlgn="auto">
              <a:spcBef>
                <a:spcPts val="0"/>
              </a:spcBef>
              <a:spcAft>
                <a:spcPts val="0"/>
              </a:spcAft>
              <a:defRPr/>
            </a:pPr>
            <a:r>
              <a:rPr lang="en-GB" b="1" dirty="0">
                <a:latin typeface="Calibri" pitchFamily="34" charset="0"/>
              </a:rPr>
              <a:t>Self- </a:t>
            </a:r>
            <a:r>
              <a:rPr lang="en-GB" b="1" dirty="0" smtClean="0">
                <a:latin typeface="Calibri" pitchFamily="34" charset="0"/>
              </a:rPr>
              <a:t>Harmers</a:t>
            </a:r>
          </a:p>
          <a:p>
            <a:pPr fontAlgn="auto">
              <a:spcBef>
                <a:spcPts val="0"/>
              </a:spcBef>
              <a:spcAft>
                <a:spcPts val="0"/>
              </a:spcAft>
              <a:defRPr/>
            </a:pPr>
            <a:r>
              <a:rPr lang="en-GB" b="1" dirty="0" smtClean="0">
                <a:latin typeface="Calibri" pitchFamily="34" charset="0"/>
              </a:rPr>
              <a:t>Source DFE Table 11. SFR14/2011</a:t>
            </a:r>
            <a:endParaRPr lang="en-GB" dirty="0">
              <a:latin typeface="+mn-lt"/>
            </a:endParaRPr>
          </a:p>
        </p:txBody>
      </p:sp>
      <p:pic>
        <p:nvPicPr>
          <p:cNvPr id="18518" name="Picture 1" descr="X:\My Documents\My Pictures\RRDE Logo\rrlogo.gif"/>
          <p:cNvPicPr>
            <a:picLocks noChangeAspect="1" noChangeArrowheads="1"/>
          </p:cNvPicPr>
          <p:nvPr/>
        </p:nvPicPr>
        <p:blipFill>
          <a:blip r:embed="rId3" cstate="print"/>
          <a:srcRect/>
          <a:stretch>
            <a:fillRect/>
          </a:stretch>
        </p:blipFill>
        <p:spPr bwMode="auto">
          <a:xfrm>
            <a:off x="142875" y="785813"/>
            <a:ext cx="1131888" cy="642937"/>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2274"/>
                                        </p:tgtEl>
                                        <p:attrNameLst>
                                          <p:attrName>style.visibility</p:attrName>
                                        </p:attrNameLst>
                                      </p:cBhvr>
                                      <p:to>
                                        <p:strVal val="visible"/>
                                      </p:to>
                                    </p:set>
                                    <p:anim calcmode="lin" valueType="num">
                                      <p:cBhvr additive="base">
                                        <p:cTn id="7" dur="500" fill="hold"/>
                                        <p:tgtEl>
                                          <p:spTgt spid="182274"/>
                                        </p:tgtEl>
                                        <p:attrNameLst>
                                          <p:attrName>ppt_x</p:attrName>
                                        </p:attrNameLst>
                                      </p:cBhvr>
                                      <p:tavLst>
                                        <p:tav tm="0">
                                          <p:val>
                                            <p:strVal val="#ppt_x"/>
                                          </p:val>
                                        </p:tav>
                                        <p:tav tm="100000">
                                          <p:val>
                                            <p:strVal val="#ppt_x"/>
                                          </p:val>
                                        </p:tav>
                                      </p:tavLst>
                                    </p:anim>
                                    <p:anim calcmode="lin" valueType="num">
                                      <p:cBhvr additive="base">
                                        <p:cTn id="8" dur="500" fill="hold"/>
                                        <p:tgtEl>
                                          <p:spTgt spid="18227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fade">
                                      <p:cBhvr>
                                        <p:cTn id="13" dur="2000"/>
                                        <p:tgtEl>
                                          <p:spTgt spid="4">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Effect transition="in" filter="fade">
                                      <p:cBhvr>
                                        <p:cTn id="18" dur="2000"/>
                                        <p:tgtEl>
                                          <p:spTgt spid="4">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Effect transition="in" filter="fade">
                                      <p:cBhvr>
                                        <p:cTn id="23" dur="2000"/>
                                        <p:tgtEl>
                                          <p:spTgt spid="4">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2000"/>
                                        <p:tgtEl>
                                          <p:spTgt spid="4">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
                                            <p:txEl>
                                              <p:pRg st="4" end="4"/>
                                            </p:txEl>
                                          </p:spTgt>
                                        </p:tgtEl>
                                        <p:attrNameLst>
                                          <p:attrName>style.visibility</p:attrName>
                                        </p:attrNameLst>
                                      </p:cBhvr>
                                      <p:to>
                                        <p:strVal val="visible"/>
                                      </p:to>
                                    </p:set>
                                    <p:animEffect transition="in" filter="fade">
                                      <p:cBhvr>
                                        <p:cTn id="33" dur="2000"/>
                                        <p:tgtEl>
                                          <p:spTgt spid="4">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4">
                                            <p:txEl>
                                              <p:pRg st="5" end="5"/>
                                            </p:txEl>
                                          </p:spTgt>
                                        </p:tgtEl>
                                        <p:attrNameLst>
                                          <p:attrName>style.visibility</p:attrName>
                                        </p:attrNameLst>
                                      </p:cBhvr>
                                      <p:to>
                                        <p:strVal val="visible"/>
                                      </p:to>
                                    </p:set>
                                    <p:animEffect transition="in" filter="fade">
                                      <p:cBhvr>
                                        <p:cTn id="38" dur="2000"/>
                                        <p:tgtEl>
                                          <p:spTgt spid="4">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Effect transition="in" filter="fade">
                                      <p:cBhvr>
                                        <p:cTn id="43" dur="2000"/>
                                        <p:tgtEl>
                                          <p:spTgt spid="4">
                                            <p:txEl>
                                              <p:pRg st="6" end="6"/>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4">
                                            <p:txEl>
                                              <p:pRg st="7" end="7"/>
                                            </p:txEl>
                                          </p:spTgt>
                                        </p:tgtEl>
                                        <p:attrNameLst>
                                          <p:attrName>style.visibility</p:attrName>
                                        </p:attrNameLst>
                                      </p:cBhvr>
                                      <p:to>
                                        <p:strVal val="visible"/>
                                      </p:to>
                                    </p:set>
                                    <p:animEffect transition="in" filter="fade">
                                      <p:cBhvr>
                                        <p:cTn id="48" dur="2000"/>
                                        <p:tgtEl>
                                          <p:spTgt spid="4">
                                            <p:txEl>
                                              <p:pRg st="7" end="7"/>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4">
                                            <p:txEl>
                                              <p:pRg st="8" end="8"/>
                                            </p:txEl>
                                          </p:spTgt>
                                        </p:tgtEl>
                                        <p:attrNameLst>
                                          <p:attrName>style.visibility</p:attrName>
                                        </p:attrNameLst>
                                      </p:cBhvr>
                                      <p:to>
                                        <p:strVal val="visible"/>
                                      </p:to>
                                    </p:set>
                                    <p:animEffect transition="in" filter="fade">
                                      <p:cBhvr>
                                        <p:cTn id="53" dur="2000"/>
                                        <p:tgtEl>
                                          <p:spTgt spid="4">
                                            <p:txEl>
                                              <p:pRg st="8" end="8"/>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4">
                                            <p:txEl>
                                              <p:pRg st="9" end="9"/>
                                            </p:txEl>
                                          </p:spTgt>
                                        </p:tgtEl>
                                        <p:attrNameLst>
                                          <p:attrName>style.visibility</p:attrName>
                                        </p:attrNameLst>
                                      </p:cBhvr>
                                      <p:to>
                                        <p:strVal val="visible"/>
                                      </p:to>
                                    </p:set>
                                    <p:animEffect transition="in" filter="fade">
                                      <p:cBhvr>
                                        <p:cTn id="58" dur="2000"/>
                                        <p:tgtEl>
                                          <p:spTgt spid="4">
                                            <p:txEl>
                                              <p:pRg st="9" end="9"/>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4">
                                            <p:txEl>
                                              <p:pRg st="10" end="10"/>
                                            </p:txEl>
                                          </p:spTgt>
                                        </p:tgtEl>
                                        <p:attrNameLst>
                                          <p:attrName>style.visibility</p:attrName>
                                        </p:attrNameLst>
                                      </p:cBhvr>
                                      <p:to>
                                        <p:strVal val="visible"/>
                                      </p:to>
                                    </p:set>
                                    <p:animEffect transition="in" filter="fade">
                                      <p:cBhvr>
                                        <p:cTn id="63" dur="2000"/>
                                        <p:tgtEl>
                                          <p:spTgt spid="4">
                                            <p:txEl>
                                              <p:pRg st="10" end="1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4">
                                            <p:txEl>
                                              <p:pRg st="11" end="11"/>
                                            </p:txEl>
                                          </p:spTgt>
                                        </p:tgtEl>
                                        <p:attrNameLst>
                                          <p:attrName>style.visibility</p:attrName>
                                        </p:attrNameLst>
                                      </p:cBhvr>
                                      <p:to>
                                        <p:strVal val="visible"/>
                                      </p:to>
                                    </p:set>
                                    <p:animEffect transition="in" filter="fade">
                                      <p:cBhvr>
                                        <p:cTn id="68" dur="2000"/>
                                        <p:tgtEl>
                                          <p:spTgt spid="4">
                                            <p:txEl>
                                              <p:pRg st="11" end="11"/>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4">
                                            <p:txEl>
                                              <p:pRg st="12" end="12"/>
                                            </p:txEl>
                                          </p:spTgt>
                                        </p:tgtEl>
                                        <p:attrNameLst>
                                          <p:attrName>style.visibility</p:attrName>
                                        </p:attrNameLst>
                                      </p:cBhvr>
                                      <p:to>
                                        <p:strVal val="visible"/>
                                      </p:to>
                                    </p:set>
                                    <p:animEffect transition="in" filter="fade">
                                      <p:cBhvr>
                                        <p:cTn id="73" dur="2000"/>
                                        <p:tgtEl>
                                          <p:spTgt spid="4">
                                            <p:txEl>
                                              <p:pRg st="12" end="12"/>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4">
                                            <p:txEl>
                                              <p:pRg st="13" end="13"/>
                                            </p:txEl>
                                          </p:spTgt>
                                        </p:tgtEl>
                                        <p:attrNameLst>
                                          <p:attrName>style.visibility</p:attrName>
                                        </p:attrNameLst>
                                      </p:cBhvr>
                                      <p:to>
                                        <p:strVal val="visible"/>
                                      </p:to>
                                    </p:set>
                                    <p:animEffect transition="in" filter="fade">
                                      <p:cBhvr>
                                        <p:cTn id="78" dur="2000"/>
                                        <p:tgtEl>
                                          <p:spTgt spid="4">
                                            <p:txEl>
                                              <p:pRg st="13" end="13"/>
                                            </p:txEl>
                                          </p:spTgt>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4">
                                            <p:txEl>
                                              <p:pRg st="14" end="14"/>
                                            </p:txEl>
                                          </p:spTgt>
                                        </p:tgtEl>
                                        <p:attrNameLst>
                                          <p:attrName>style.visibility</p:attrName>
                                        </p:attrNameLst>
                                      </p:cBhvr>
                                      <p:to>
                                        <p:strVal val="visible"/>
                                      </p:to>
                                    </p:set>
                                    <p:animEffect transition="in" filter="fade">
                                      <p:cBhvr>
                                        <p:cTn id="83" dur="2000"/>
                                        <p:tgtEl>
                                          <p:spTgt spid="4">
                                            <p:txEl>
                                              <p:pRg st="14" end="14"/>
                                            </p:txEl>
                                          </p:spTgt>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4">
                                            <p:txEl>
                                              <p:pRg st="15" end="15"/>
                                            </p:txEl>
                                          </p:spTgt>
                                        </p:tgtEl>
                                        <p:attrNameLst>
                                          <p:attrName>style.visibility</p:attrName>
                                        </p:attrNameLst>
                                      </p:cBhvr>
                                      <p:to>
                                        <p:strVal val="visible"/>
                                      </p:to>
                                    </p:set>
                                    <p:animEffect transition="in" filter="fade">
                                      <p:cBhvr>
                                        <p:cTn id="88" dur="2000"/>
                                        <p:tgtEl>
                                          <p:spTgt spid="4">
                                            <p:txEl>
                                              <p:pRg st="15" end="15"/>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grpId="0" nodeType="clickEffect">
                                  <p:stCondLst>
                                    <p:cond delay="0"/>
                                  </p:stCondLst>
                                  <p:childTnLst>
                                    <p:set>
                                      <p:cBhvr>
                                        <p:cTn id="92" dur="1" fill="hold">
                                          <p:stCondLst>
                                            <p:cond delay="0"/>
                                          </p:stCondLst>
                                        </p:cTn>
                                        <p:tgtEl>
                                          <p:spTgt spid="4">
                                            <p:txEl>
                                              <p:pRg st="16" end="16"/>
                                            </p:txEl>
                                          </p:spTgt>
                                        </p:tgtEl>
                                        <p:attrNameLst>
                                          <p:attrName>style.visibility</p:attrName>
                                        </p:attrNameLst>
                                      </p:cBhvr>
                                      <p:to>
                                        <p:strVal val="visible"/>
                                      </p:to>
                                    </p:set>
                                    <p:animEffect transition="in" filter="fade">
                                      <p:cBhvr>
                                        <p:cTn id="93" dur="2000"/>
                                        <p:tgtEl>
                                          <p:spTgt spid="4">
                                            <p:txEl>
                                              <p:pRg st="16" end="16"/>
                                            </p:txEl>
                                          </p:spTgt>
                                        </p:tgtEl>
                                      </p:cBhvr>
                                    </p:animEffect>
                                  </p:childTnLst>
                                </p:cTn>
                              </p:par>
                            </p:childTnLst>
                          </p:cTn>
                        </p:par>
                      </p:childTnLst>
                    </p:cTn>
                  </p:par>
                  <p:par>
                    <p:cTn id="94" fill="hold">
                      <p:stCondLst>
                        <p:cond delay="indefinite"/>
                      </p:stCondLst>
                      <p:childTnLst>
                        <p:par>
                          <p:cTn id="95" fill="hold">
                            <p:stCondLst>
                              <p:cond delay="0"/>
                            </p:stCondLst>
                            <p:childTnLst>
                              <p:par>
                                <p:cTn id="96" presetID="10" presetClass="entr" presetSubtype="0" fill="hold" grpId="0" nodeType="clickEffect">
                                  <p:stCondLst>
                                    <p:cond delay="0"/>
                                  </p:stCondLst>
                                  <p:childTnLst>
                                    <p:set>
                                      <p:cBhvr>
                                        <p:cTn id="97" dur="1" fill="hold">
                                          <p:stCondLst>
                                            <p:cond delay="0"/>
                                          </p:stCondLst>
                                        </p:cTn>
                                        <p:tgtEl>
                                          <p:spTgt spid="4">
                                            <p:txEl>
                                              <p:pRg st="17" end="17"/>
                                            </p:txEl>
                                          </p:spTgt>
                                        </p:tgtEl>
                                        <p:attrNameLst>
                                          <p:attrName>style.visibility</p:attrName>
                                        </p:attrNameLst>
                                      </p:cBhvr>
                                      <p:to>
                                        <p:strVal val="visible"/>
                                      </p:to>
                                    </p:set>
                                    <p:animEffect transition="in" filter="fade">
                                      <p:cBhvr>
                                        <p:cTn id="98" dur="2000"/>
                                        <p:tgtEl>
                                          <p:spTgt spid="4">
                                            <p:txEl>
                                              <p:pRg st="17" end="1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323850" y="115888"/>
            <a:ext cx="8229600" cy="360784"/>
          </a:xfrm>
        </p:spPr>
        <p:txBody>
          <a:bodyPr>
            <a:normAutofit fontScale="90000"/>
          </a:bodyPr>
          <a:lstStyle/>
          <a:p>
            <a:pPr eaLnBrk="1" hangingPunct="1">
              <a:defRPr/>
            </a:pPr>
            <a:r>
              <a:rPr lang="en-GB" sz="2800" b="1" dirty="0" smtClean="0">
                <a:solidFill>
                  <a:srgbClr val="FF0000"/>
                </a:solidFill>
              </a:rPr>
              <a:t/>
            </a:r>
            <a:br>
              <a:rPr lang="en-GB" sz="2800" b="1" dirty="0" smtClean="0">
                <a:solidFill>
                  <a:srgbClr val="FF0000"/>
                </a:solidFill>
              </a:rPr>
            </a:br>
            <a:r>
              <a:rPr lang="en-GB" sz="2800" b="1" dirty="0" smtClean="0">
                <a:solidFill>
                  <a:srgbClr val="FF0000"/>
                </a:solidFill>
              </a:rPr>
              <a:t>Which of the following would you think is a disabled person?</a:t>
            </a:r>
            <a:r>
              <a:rPr lang="en-GB" sz="2800" dirty="0" smtClean="0">
                <a:solidFill>
                  <a:srgbClr val="FF0000"/>
                </a:solidFill>
              </a:rPr>
              <a:t/>
            </a:r>
            <a:br>
              <a:rPr lang="en-GB" sz="2800" dirty="0" smtClean="0">
                <a:solidFill>
                  <a:srgbClr val="FF0000"/>
                </a:solidFill>
              </a:rPr>
            </a:br>
            <a:endParaRPr lang="en-GB" sz="2800" dirty="0" smtClean="0">
              <a:solidFill>
                <a:srgbClr val="FF0000"/>
              </a:solidFill>
            </a:endParaRPr>
          </a:p>
        </p:txBody>
      </p:sp>
      <p:graphicFrame>
        <p:nvGraphicFramePr>
          <p:cNvPr id="5" name="Table 4"/>
          <p:cNvGraphicFramePr>
            <a:graphicFrameLocks noGrp="1"/>
          </p:cNvGraphicFramePr>
          <p:nvPr/>
        </p:nvGraphicFramePr>
        <p:xfrm>
          <a:off x="0" y="548684"/>
          <a:ext cx="9036495" cy="6173668"/>
        </p:xfrm>
        <a:graphic>
          <a:graphicData uri="http://schemas.openxmlformats.org/drawingml/2006/table">
            <a:tbl>
              <a:tblPr/>
              <a:tblGrid>
                <a:gridCol w="3087469"/>
                <a:gridCol w="3068707"/>
                <a:gridCol w="2880319"/>
              </a:tblGrid>
              <a:tr h="588688">
                <a:tc>
                  <a:txBody>
                    <a:bodyPr/>
                    <a:lstStyle/>
                    <a:p>
                      <a:pPr>
                        <a:lnSpc>
                          <a:spcPct val="115000"/>
                        </a:lnSpc>
                        <a:spcAft>
                          <a:spcPts val="0"/>
                        </a:spcAft>
                      </a:pPr>
                      <a:r>
                        <a:rPr lang="en-GB" sz="1600" b="1" dirty="0">
                          <a:latin typeface="Arial"/>
                          <a:ea typeface="Calibri"/>
                          <a:cs typeface="Times New Roman"/>
                        </a:rPr>
                        <a:t>1.A person with cerebral palsy</a:t>
                      </a: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dirty="0">
                          <a:latin typeface="Arial"/>
                          <a:ea typeface="Calibri"/>
                          <a:cs typeface="Times New Roman"/>
                        </a:rPr>
                        <a:t>2. A Deaf person</a:t>
                      </a: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a:latin typeface="Arial"/>
                          <a:ea typeface="Calibri"/>
                          <a:cs typeface="Times New Roman"/>
                        </a:rPr>
                        <a:t>3.Someone who uses a hearing aid</a:t>
                      </a:r>
                      <a:endParaRPr lang="en-GB" sz="1600" b="1">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5404">
                <a:tc>
                  <a:txBody>
                    <a:bodyPr/>
                    <a:lstStyle/>
                    <a:p>
                      <a:pPr>
                        <a:lnSpc>
                          <a:spcPct val="115000"/>
                        </a:lnSpc>
                        <a:spcAft>
                          <a:spcPts val="0"/>
                        </a:spcAft>
                      </a:pPr>
                      <a:r>
                        <a:rPr lang="en-GB" sz="1600" b="1">
                          <a:latin typeface="Arial"/>
                          <a:ea typeface="Calibri"/>
                          <a:cs typeface="Times New Roman"/>
                        </a:rPr>
                        <a:t>4 A person with influenza</a:t>
                      </a:r>
                      <a:endParaRPr lang="en-GB" sz="1600" b="1">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dirty="0">
                          <a:latin typeface="Arial"/>
                          <a:ea typeface="Calibri"/>
                          <a:cs typeface="Times New Roman"/>
                        </a:rPr>
                        <a:t>5. A person who has had polio</a:t>
                      </a: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dirty="0">
                          <a:latin typeface="Arial"/>
                          <a:ea typeface="Calibri"/>
                          <a:cs typeface="Times New Roman"/>
                        </a:rPr>
                        <a:t>6. Someone with HIV</a:t>
                      </a: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8688">
                <a:tc>
                  <a:txBody>
                    <a:bodyPr/>
                    <a:lstStyle/>
                    <a:p>
                      <a:pPr>
                        <a:lnSpc>
                          <a:spcPct val="115000"/>
                        </a:lnSpc>
                        <a:spcAft>
                          <a:spcPts val="0"/>
                        </a:spcAft>
                      </a:pPr>
                      <a:r>
                        <a:rPr lang="en-GB" sz="1600" b="1">
                          <a:latin typeface="Arial"/>
                          <a:ea typeface="Calibri"/>
                          <a:cs typeface="Times New Roman"/>
                        </a:rPr>
                        <a:t>7.Someone with chicken pox</a:t>
                      </a:r>
                      <a:endParaRPr lang="en-GB" sz="1600" b="1">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a:latin typeface="Arial"/>
                          <a:ea typeface="Calibri"/>
                          <a:cs typeface="Times New Roman"/>
                        </a:rPr>
                        <a:t>8. Someone with a heart condition</a:t>
                      </a:r>
                      <a:endParaRPr lang="en-GB" sz="1600" b="1">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dirty="0">
                          <a:latin typeface="Arial"/>
                          <a:ea typeface="Calibri"/>
                          <a:cs typeface="Times New Roman"/>
                        </a:rPr>
                        <a:t>9. Someone who needs glasses to read</a:t>
                      </a: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8688">
                <a:tc>
                  <a:txBody>
                    <a:bodyPr/>
                    <a:lstStyle/>
                    <a:p>
                      <a:pPr>
                        <a:lnSpc>
                          <a:spcPct val="115000"/>
                        </a:lnSpc>
                        <a:spcAft>
                          <a:spcPts val="0"/>
                        </a:spcAft>
                      </a:pPr>
                      <a:r>
                        <a:rPr lang="en-GB" sz="1600" b="1">
                          <a:latin typeface="Arial"/>
                          <a:ea typeface="Calibri"/>
                          <a:cs typeface="Times New Roman"/>
                        </a:rPr>
                        <a:t>10.Someone who has Down’s Syndrome</a:t>
                      </a:r>
                      <a:endParaRPr lang="en-GB" sz="1600" b="1">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a:latin typeface="Arial"/>
                          <a:ea typeface="Calibri"/>
                          <a:cs typeface="Times New Roman"/>
                        </a:rPr>
                        <a:t>11.An amputee</a:t>
                      </a:r>
                      <a:endParaRPr lang="en-GB" sz="1600" b="1">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dirty="0">
                          <a:latin typeface="Arial"/>
                          <a:ea typeface="Calibri"/>
                          <a:cs typeface="Times New Roman"/>
                        </a:rPr>
                        <a:t>12.Someone with cancer</a:t>
                      </a: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8688">
                <a:tc>
                  <a:txBody>
                    <a:bodyPr/>
                    <a:lstStyle/>
                    <a:p>
                      <a:pPr>
                        <a:lnSpc>
                          <a:spcPct val="115000"/>
                        </a:lnSpc>
                        <a:spcAft>
                          <a:spcPts val="0"/>
                        </a:spcAft>
                      </a:pPr>
                      <a:r>
                        <a:rPr lang="en-GB" sz="1600" b="1" dirty="0">
                          <a:latin typeface="Arial"/>
                          <a:ea typeface="Calibri"/>
                          <a:cs typeface="Times New Roman"/>
                        </a:rPr>
                        <a:t>13. </a:t>
                      </a:r>
                      <a:r>
                        <a:rPr lang="en-GB" sz="1600" b="1" dirty="0" smtClean="0">
                          <a:latin typeface="Arial"/>
                          <a:ea typeface="Calibri"/>
                          <a:cs typeface="Times New Roman"/>
                        </a:rPr>
                        <a:t>Someone with Oppositional</a:t>
                      </a:r>
                      <a:r>
                        <a:rPr lang="en-GB" sz="1600" b="1" baseline="0" dirty="0" smtClean="0">
                          <a:latin typeface="Arial"/>
                          <a:ea typeface="Calibri"/>
                          <a:cs typeface="Times New Roman"/>
                        </a:rPr>
                        <a:t> Defiance Disorder </a:t>
                      </a: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a:latin typeface="Arial"/>
                          <a:ea typeface="Calibri"/>
                          <a:cs typeface="Times New Roman"/>
                        </a:rPr>
                        <a:t>14. Someone with Asthma</a:t>
                      </a:r>
                      <a:endParaRPr lang="en-GB" sz="1600" b="1">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dirty="0">
                          <a:latin typeface="Arial"/>
                          <a:ea typeface="Calibri"/>
                          <a:cs typeface="Times New Roman"/>
                        </a:rPr>
                        <a:t>15.Someone who is </a:t>
                      </a:r>
                      <a:endParaRPr lang="en-GB" sz="1600" b="1" dirty="0" smtClean="0">
                        <a:latin typeface="Arial"/>
                        <a:ea typeface="Calibri"/>
                        <a:cs typeface="Times New Roman"/>
                      </a:endParaRPr>
                    </a:p>
                    <a:p>
                      <a:pPr>
                        <a:lnSpc>
                          <a:spcPct val="115000"/>
                        </a:lnSpc>
                        <a:spcAft>
                          <a:spcPts val="0"/>
                        </a:spcAft>
                      </a:pPr>
                      <a:r>
                        <a:rPr lang="en-GB" sz="1600" b="1" dirty="0" smtClean="0">
                          <a:latin typeface="Arial"/>
                          <a:ea typeface="Calibri"/>
                          <a:cs typeface="Times New Roman"/>
                        </a:rPr>
                        <a:t>Bi-polar(Manic </a:t>
                      </a:r>
                      <a:r>
                        <a:rPr lang="en-GB" sz="1600" b="1" dirty="0">
                          <a:latin typeface="Arial"/>
                          <a:ea typeface="Calibri"/>
                          <a:cs typeface="Times New Roman"/>
                        </a:rPr>
                        <a:t>Depression)</a:t>
                      </a: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8688">
                <a:tc>
                  <a:txBody>
                    <a:bodyPr/>
                    <a:lstStyle/>
                    <a:p>
                      <a:pPr>
                        <a:lnSpc>
                          <a:spcPct val="115000"/>
                        </a:lnSpc>
                        <a:spcAft>
                          <a:spcPts val="0"/>
                        </a:spcAft>
                      </a:pPr>
                      <a:r>
                        <a:rPr lang="en-GB" sz="1600" b="1">
                          <a:latin typeface="Arial"/>
                          <a:ea typeface="Calibri"/>
                          <a:cs typeface="Times New Roman"/>
                        </a:rPr>
                        <a:t>16. Someone with Type II Diabetes</a:t>
                      </a:r>
                      <a:endParaRPr lang="en-GB" sz="1600" b="1">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a:latin typeface="Arial"/>
                          <a:ea typeface="Calibri"/>
                          <a:cs typeface="Times New Roman"/>
                        </a:rPr>
                        <a:t>17. Someone with a bad cold</a:t>
                      </a:r>
                      <a:endParaRPr lang="en-GB" sz="1600" b="1">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dirty="0">
                          <a:latin typeface="Arial"/>
                          <a:ea typeface="Calibri"/>
                          <a:cs typeface="Times New Roman"/>
                        </a:rPr>
                        <a:t>18.Someone with measles</a:t>
                      </a: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3113">
                <a:tc>
                  <a:txBody>
                    <a:bodyPr/>
                    <a:lstStyle/>
                    <a:p>
                      <a:pPr>
                        <a:lnSpc>
                          <a:spcPct val="115000"/>
                        </a:lnSpc>
                        <a:spcAft>
                          <a:spcPts val="0"/>
                        </a:spcAft>
                      </a:pPr>
                      <a:r>
                        <a:rPr lang="en-GB" sz="1600" b="1" dirty="0">
                          <a:latin typeface="Arial"/>
                          <a:ea typeface="Calibri"/>
                          <a:cs typeface="Times New Roman"/>
                        </a:rPr>
                        <a:t>19. </a:t>
                      </a:r>
                      <a:r>
                        <a:rPr lang="en-GB" sz="1600" b="1" dirty="0" smtClean="0">
                          <a:latin typeface="Arial"/>
                          <a:ea typeface="Calibri"/>
                          <a:cs typeface="Times New Roman"/>
                        </a:rPr>
                        <a:t>Someone who is Dyslexic</a:t>
                      </a: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a:latin typeface="Arial"/>
                          <a:ea typeface="Calibri"/>
                          <a:cs typeface="Times New Roman"/>
                        </a:rPr>
                        <a:t>20. Someone with Depression </a:t>
                      </a:r>
                      <a:endParaRPr lang="en-GB" sz="1600" b="1">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dirty="0">
                          <a:latin typeface="Arial"/>
                          <a:ea typeface="Calibri"/>
                          <a:cs typeface="Times New Roman"/>
                        </a:rPr>
                        <a:t>21</a:t>
                      </a:r>
                      <a:r>
                        <a:rPr lang="en-GB" sz="1600" b="1" dirty="0" smtClean="0">
                          <a:latin typeface="Arial"/>
                          <a:ea typeface="Calibri"/>
                          <a:cs typeface="Times New Roman"/>
                        </a:rPr>
                        <a:t>. A </a:t>
                      </a:r>
                      <a:r>
                        <a:rPr lang="en-GB" sz="1600" b="1" dirty="0">
                          <a:latin typeface="Arial"/>
                          <a:ea typeface="Calibri"/>
                          <a:cs typeface="Times New Roman"/>
                        </a:rPr>
                        <a:t>spinally injured person</a:t>
                      </a: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8688">
                <a:tc>
                  <a:txBody>
                    <a:bodyPr/>
                    <a:lstStyle/>
                    <a:p>
                      <a:pPr>
                        <a:lnSpc>
                          <a:spcPct val="115000"/>
                        </a:lnSpc>
                        <a:spcAft>
                          <a:spcPts val="0"/>
                        </a:spcAft>
                      </a:pPr>
                      <a:r>
                        <a:rPr lang="en-GB" sz="1600" b="1">
                          <a:latin typeface="Arial"/>
                          <a:ea typeface="Calibri"/>
                          <a:cs typeface="Times New Roman"/>
                        </a:rPr>
                        <a:t>22. A blind person</a:t>
                      </a:r>
                      <a:endParaRPr lang="en-GB" sz="1600" b="1">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dirty="0">
                          <a:latin typeface="Arial"/>
                          <a:ea typeface="Calibri"/>
                          <a:cs typeface="Times New Roman"/>
                        </a:rPr>
                        <a:t>23. A visually impaired </a:t>
                      </a:r>
                      <a:r>
                        <a:rPr lang="en-GB" sz="1600" b="1" dirty="0" smtClean="0">
                          <a:latin typeface="Arial"/>
                          <a:ea typeface="Calibri"/>
                          <a:cs typeface="Times New Roman"/>
                        </a:rPr>
                        <a:t>person</a:t>
                      </a:r>
                    </a:p>
                    <a:p>
                      <a:pPr>
                        <a:lnSpc>
                          <a:spcPct val="115000"/>
                        </a:lnSpc>
                        <a:spcAft>
                          <a:spcPts val="0"/>
                        </a:spcAft>
                      </a:pPr>
                      <a:r>
                        <a:rPr lang="en-GB" sz="1600" b="1" dirty="0" smtClean="0">
                          <a:latin typeface="Arial"/>
                          <a:ea typeface="Calibri"/>
                          <a:cs typeface="Times New Roman"/>
                        </a:rPr>
                        <a:t>e.g. tunnel vision</a:t>
                      </a: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dirty="0">
                          <a:latin typeface="Arial"/>
                          <a:ea typeface="Calibri"/>
                          <a:cs typeface="Times New Roman"/>
                        </a:rPr>
                        <a:t>24. Someone who stutters</a:t>
                      </a: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8688">
                <a:tc>
                  <a:txBody>
                    <a:bodyPr/>
                    <a:lstStyle/>
                    <a:p>
                      <a:pPr>
                        <a:lnSpc>
                          <a:spcPct val="115000"/>
                        </a:lnSpc>
                        <a:spcAft>
                          <a:spcPts val="0"/>
                        </a:spcAft>
                      </a:pPr>
                      <a:r>
                        <a:rPr lang="en-GB" sz="1600" b="1">
                          <a:latin typeface="Arial"/>
                          <a:ea typeface="Calibri"/>
                          <a:cs typeface="Times New Roman"/>
                        </a:rPr>
                        <a:t>25. Someone with a fractured bone</a:t>
                      </a:r>
                      <a:endParaRPr lang="en-GB" sz="1600" b="1">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a:latin typeface="Arial"/>
                          <a:ea typeface="Calibri"/>
                          <a:cs typeface="Times New Roman"/>
                        </a:rPr>
                        <a:t>26.Someone with toothache</a:t>
                      </a:r>
                      <a:endParaRPr lang="en-GB" sz="1600" b="1">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dirty="0">
                          <a:latin typeface="Arial"/>
                          <a:ea typeface="Calibri"/>
                          <a:cs typeface="Times New Roman"/>
                        </a:rPr>
                        <a:t>27.Someone with kidney failure</a:t>
                      </a: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8075">
                <a:tc>
                  <a:txBody>
                    <a:bodyPr/>
                    <a:lstStyle/>
                    <a:p>
                      <a:pPr>
                        <a:lnSpc>
                          <a:spcPct val="115000"/>
                        </a:lnSpc>
                        <a:spcAft>
                          <a:spcPts val="0"/>
                        </a:spcAft>
                      </a:pPr>
                      <a:r>
                        <a:rPr lang="en-GB" sz="1600" b="1" dirty="0">
                          <a:latin typeface="Arial"/>
                          <a:ea typeface="Calibri"/>
                          <a:cs typeface="Times New Roman"/>
                        </a:rPr>
                        <a:t>28. </a:t>
                      </a:r>
                      <a:r>
                        <a:rPr lang="en-GB" sz="1600" b="1" dirty="0" smtClean="0">
                          <a:latin typeface="Arial"/>
                          <a:ea typeface="Calibri"/>
                          <a:cs typeface="Times New Roman"/>
                        </a:rPr>
                        <a:t>Developmental</a:t>
                      </a:r>
                      <a:r>
                        <a:rPr lang="en-GB" sz="1600" b="1" baseline="0" dirty="0" smtClean="0">
                          <a:latin typeface="Arial"/>
                          <a:ea typeface="Calibri"/>
                          <a:cs typeface="Times New Roman"/>
                        </a:rPr>
                        <a:t> Coordination Disorder</a:t>
                      </a: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1600" b="1" dirty="0">
                          <a:latin typeface="Arial"/>
                          <a:ea typeface="Calibri"/>
                          <a:cs typeface="Times New Roman"/>
                        </a:rPr>
                        <a:t>29. </a:t>
                      </a:r>
                      <a:r>
                        <a:rPr lang="en-GB" sz="1600" b="1" dirty="0" smtClean="0">
                          <a:latin typeface="Arial"/>
                          <a:ea typeface="Calibri"/>
                          <a:cs typeface="Times New Roman"/>
                        </a:rPr>
                        <a:t>A wheelchair user</a:t>
                      </a:r>
                      <a:endParaRPr lang="en-GB" sz="1600" b="1" dirty="0" smtClean="0">
                        <a:latin typeface="+mn-lt"/>
                        <a:ea typeface="Calibri"/>
                        <a:cs typeface="Times New Roman"/>
                      </a:endParaRPr>
                    </a:p>
                    <a:p>
                      <a:pPr>
                        <a:lnSpc>
                          <a:spcPct val="115000"/>
                        </a:lnSpc>
                        <a:spcAft>
                          <a:spcPts val="0"/>
                        </a:spcAft>
                      </a:pP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dirty="0">
                          <a:latin typeface="Arial"/>
                          <a:ea typeface="Calibri"/>
                          <a:cs typeface="Times New Roman"/>
                        </a:rPr>
                        <a:t>30. </a:t>
                      </a:r>
                      <a:r>
                        <a:rPr lang="en-GB" sz="1600" b="1" dirty="0" smtClean="0">
                          <a:latin typeface="Arial"/>
                          <a:ea typeface="Calibri"/>
                          <a:cs typeface="Times New Roman"/>
                        </a:rPr>
                        <a:t>Sensory Processing Disorder</a:t>
                      </a: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8688">
                <a:tc>
                  <a:txBody>
                    <a:bodyPr/>
                    <a:lstStyle/>
                    <a:p>
                      <a:pPr>
                        <a:lnSpc>
                          <a:spcPct val="115000"/>
                        </a:lnSpc>
                        <a:spcAft>
                          <a:spcPts val="0"/>
                        </a:spcAft>
                      </a:pPr>
                      <a:r>
                        <a:rPr lang="en-GB" sz="1600" b="1">
                          <a:latin typeface="Arial"/>
                          <a:ea typeface="Calibri"/>
                          <a:cs typeface="Times New Roman"/>
                        </a:rPr>
                        <a:t>31. Someone with Learning Difficulty</a:t>
                      </a:r>
                      <a:endParaRPr lang="en-GB" sz="1600" b="1">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dirty="0">
                          <a:latin typeface="Arial"/>
                          <a:ea typeface="Calibri"/>
                          <a:cs typeface="Times New Roman"/>
                        </a:rPr>
                        <a:t>32. Someone </a:t>
                      </a:r>
                      <a:r>
                        <a:rPr lang="en-GB" sz="1600" b="1" dirty="0" smtClean="0">
                          <a:latin typeface="Arial"/>
                          <a:ea typeface="Calibri"/>
                          <a:cs typeface="Times New Roman"/>
                        </a:rPr>
                        <a:t>with a</a:t>
                      </a:r>
                      <a:r>
                        <a:rPr lang="en-GB" sz="1600" b="1" baseline="0" dirty="0" smtClean="0">
                          <a:latin typeface="Arial"/>
                          <a:ea typeface="Calibri"/>
                          <a:cs typeface="Times New Roman"/>
                        </a:rPr>
                        <a:t> burnt face</a:t>
                      </a:r>
                      <a:r>
                        <a:rPr lang="en-GB" sz="1600" b="1" dirty="0" smtClean="0">
                          <a:latin typeface="Arial"/>
                          <a:ea typeface="Calibri"/>
                          <a:cs typeface="Times New Roman"/>
                        </a:rPr>
                        <a:t>.</a:t>
                      </a: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b="1" dirty="0">
                          <a:latin typeface="Arial"/>
                          <a:ea typeface="Calibri"/>
                          <a:cs typeface="Times New Roman"/>
                        </a:rPr>
                        <a:t>33. Someone with Cystic Fibrosis</a:t>
                      </a:r>
                      <a:endParaRPr lang="en-GB" sz="1600" b="1" dirty="0">
                        <a:latin typeface="Calibri"/>
                        <a:ea typeface="Calibri"/>
                        <a:cs typeface="Times New Roman"/>
                      </a:endParaRPr>
                    </a:p>
                  </a:txBody>
                  <a:tcPr marL="61632" marR="616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2581" name="Rectangle 1"/>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r>
              <a:rPr lang="en-GB"/>
              <a:t/>
            </a:r>
            <a:br>
              <a:rPr lang="en-GB"/>
            </a:br>
            <a:endParaRPr lang="en-GB"/>
          </a:p>
        </p:txBody>
      </p:sp>
      <p:sp>
        <p:nvSpPr>
          <p:cNvPr id="22582" name="Rectangle 2"/>
          <p:cNvSpPr>
            <a:spLocks noChangeArrowheads="1"/>
          </p:cNvSpPr>
          <p:nvPr/>
        </p:nvSpPr>
        <p:spPr bwMode="auto">
          <a:xfrm>
            <a:off x="0" y="0"/>
            <a:ext cx="3017838" cy="6350"/>
          </a:xfrm>
          <a:prstGeom prst="rect">
            <a:avLst/>
          </a:prstGeom>
          <a:solidFill>
            <a:srgbClr val="000000"/>
          </a:solidFill>
          <a:ln w="9525">
            <a:solidFill>
              <a:schemeClr val="tx1"/>
            </a:solidFill>
            <a:miter lim="800000"/>
            <a:headEnd/>
            <a:tailEnd/>
          </a:ln>
        </p:spPr>
        <p:txBody>
          <a:bodyPr wrap="none" anchor="ctr">
            <a:spAutoFit/>
          </a:bodyPr>
          <a:lstStyle/>
          <a:p>
            <a:endParaRPr lang="en-GB">
              <a:latin typeface="Calibri" pitchFamily="34" charset="0"/>
            </a:endParaRPr>
          </a:p>
        </p:txBody>
      </p:sp>
      <p:pic>
        <p:nvPicPr>
          <p:cNvPr id="6" name="Picture 1" descr="X:\My Documents\My Pictures\RRDE Logo\rrlogo.gif"/>
          <p:cNvPicPr>
            <a:picLocks noChangeAspect="1" noChangeArrowheads="1"/>
          </p:cNvPicPr>
          <p:nvPr/>
        </p:nvPicPr>
        <p:blipFill>
          <a:blip r:embed="rId2" cstate="print"/>
          <a:srcRect/>
          <a:stretch>
            <a:fillRect/>
          </a:stretch>
        </p:blipFill>
        <p:spPr bwMode="auto">
          <a:xfrm>
            <a:off x="8460974" y="6456749"/>
            <a:ext cx="683026" cy="40125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46050"/>
          </a:xfrm>
        </p:spPr>
        <p:txBody>
          <a:bodyPr>
            <a:normAutofit fontScale="90000"/>
          </a:bodyPr>
          <a:lstStyle/>
          <a:p>
            <a:r>
              <a:rPr lang="en-GB" sz="2400" b="1" dirty="0" smtClean="0">
                <a:solidFill>
                  <a:srgbClr val="FF0000"/>
                </a:solidFill>
              </a:rPr>
              <a:t>Who count as Disabled pupils or students?</a:t>
            </a:r>
            <a:endParaRPr lang="en-GB" sz="2400" b="1" dirty="0">
              <a:solidFill>
                <a:srgbClr val="FF0000"/>
              </a:solidFill>
            </a:endParaRPr>
          </a:p>
        </p:txBody>
      </p:sp>
      <p:sp>
        <p:nvSpPr>
          <p:cNvPr id="3" name="Content Placeholder 2"/>
          <p:cNvSpPr>
            <a:spLocks noGrp="1"/>
          </p:cNvSpPr>
          <p:nvPr>
            <p:ph idx="1"/>
          </p:nvPr>
        </p:nvSpPr>
        <p:spPr>
          <a:xfrm>
            <a:off x="179512" y="620688"/>
            <a:ext cx="8784976" cy="6120680"/>
          </a:xfrm>
        </p:spPr>
        <p:txBody>
          <a:bodyPr>
            <a:noAutofit/>
          </a:bodyPr>
          <a:lstStyle/>
          <a:p>
            <a:r>
              <a:rPr lang="en-GB" sz="1800" b="1" dirty="0"/>
              <a:t>11 per cent of children aged 11 to 15 had one or more impairment</a:t>
            </a:r>
            <a:endParaRPr lang="en-GB" sz="1800" b="1" dirty="0" smtClean="0"/>
          </a:p>
          <a:p>
            <a:pPr>
              <a:buNone/>
            </a:pPr>
            <a:r>
              <a:rPr lang="en-GB" sz="1800" b="1" dirty="0" smtClean="0">
                <a:solidFill>
                  <a:srgbClr val="FF0000"/>
                </a:solidFill>
              </a:rPr>
              <a:t>Life Opportunities Survey </a:t>
            </a:r>
            <a:r>
              <a:rPr lang="en-GB" sz="1800" b="1" dirty="0" smtClean="0"/>
              <a:t>2009/11. Self completed 16-24yrs was also 11%. As per their parents completing a questionnaire to fit Disability Definition</a:t>
            </a:r>
          </a:p>
          <a:p>
            <a:pPr>
              <a:buNone/>
            </a:pPr>
            <a:r>
              <a:rPr lang="en-GB" sz="1800" dirty="0" smtClean="0"/>
              <a:t>Children </a:t>
            </a:r>
            <a:r>
              <a:rPr lang="en-GB" sz="1800" dirty="0"/>
              <a:t>with impairment </a:t>
            </a:r>
            <a:r>
              <a:rPr lang="en-GB" sz="1800" dirty="0" smtClean="0"/>
              <a:t>11-15 were </a:t>
            </a:r>
            <a:r>
              <a:rPr lang="en-GB" sz="1800" dirty="0"/>
              <a:t>more likely to experience </a:t>
            </a:r>
            <a:r>
              <a:rPr lang="en-GB" sz="1800" dirty="0" smtClean="0"/>
              <a:t>participation restriction </a:t>
            </a:r>
            <a:r>
              <a:rPr lang="en-GB" sz="1800" dirty="0"/>
              <a:t>than children without impairment</a:t>
            </a:r>
            <a:r>
              <a:rPr lang="en-GB" sz="1800" dirty="0" smtClean="0"/>
              <a:t>:</a:t>
            </a:r>
          </a:p>
          <a:p>
            <a:pPr>
              <a:buNone/>
            </a:pPr>
            <a:endParaRPr lang="en-GB" sz="1800" dirty="0"/>
          </a:p>
          <a:p>
            <a:pPr>
              <a:buNone/>
            </a:pPr>
            <a:r>
              <a:rPr lang="en-GB" sz="1800" dirty="0"/>
              <a:t>• 28 per cent of children with impairment experienced a </a:t>
            </a:r>
            <a:r>
              <a:rPr lang="en-GB" sz="1800" dirty="0" smtClean="0"/>
              <a:t>participation restriction </a:t>
            </a:r>
            <a:r>
              <a:rPr lang="en-GB" sz="1800" dirty="0"/>
              <a:t>to education compared with three per cent of children </a:t>
            </a:r>
            <a:r>
              <a:rPr lang="en-GB" sz="1800" dirty="0" smtClean="0"/>
              <a:t>without impairment.</a:t>
            </a:r>
          </a:p>
          <a:p>
            <a:pPr>
              <a:buNone/>
            </a:pPr>
            <a:endParaRPr lang="en-GB" sz="1800" dirty="0"/>
          </a:p>
          <a:p>
            <a:pPr>
              <a:buNone/>
            </a:pPr>
            <a:r>
              <a:rPr lang="en-GB" sz="1800" dirty="0"/>
              <a:t>• 28 per cent of children with impairment experienced a </a:t>
            </a:r>
            <a:r>
              <a:rPr lang="en-GB" sz="1800" dirty="0" smtClean="0"/>
              <a:t>participation restriction </a:t>
            </a:r>
            <a:r>
              <a:rPr lang="en-GB" sz="1800" dirty="0"/>
              <a:t>to leisure or play compared with nine per cent of children </a:t>
            </a:r>
            <a:r>
              <a:rPr lang="en-GB" sz="1800" dirty="0" smtClean="0"/>
              <a:t>without impairment.</a:t>
            </a:r>
          </a:p>
          <a:p>
            <a:pPr>
              <a:buNone/>
            </a:pPr>
            <a:endParaRPr lang="en-GB" sz="1800" dirty="0"/>
          </a:p>
          <a:p>
            <a:pPr>
              <a:buNone/>
            </a:pPr>
            <a:r>
              <a:rPr lang="en-GB" sz="1800" dirty="0"/>
              <a:t>• 20 per cent of children with impairment experienced a </a:t>
            </a:r>
            <a:r>
              <a:rPr lang="en-GB" sz="1800" dirty="0" smtClean="0"/>
              <a:t>participation restriction </a:t>
            </a:r>
            <a:r>
              <a:rPr lang="en-GB" sz="1800" dirty="0"/>
              <a:t>to transport compared with six per cent of children </a:t>
            </a:r>
            <a:r>
              <a:rPr lang="en-GB" sz="1800" dirty="0" smtClean="0"/>
              <a:t>without impairment.</a:t>
            </a:r>
            <a:endParaRPr lang="en-GB" sz="1800" dirty="0"/>
          </a:p>
          <a:p>
            <a:pPr>
              <a:buNone/>
            </a:pPr>
            <a:r>
              <a:rPr lang="en-GB" sz="1800" b="1" dirty="0" smtClean="0"/>
              <a:t>568,809 16-24 year olds are disabled people </a:t>
            </a:r>
            <a:endParaRPr lang="en-GB" sz="1800" b="1" dirty="0"/>
          </a:p>
          <a:p>
            <a:pPr>
              <a:buNone/>
            </a:pPr>
            <a:r>
              <a:rPr lang="en-GB" sz="1800" b="1" dirty="0" smtClean="0"/>
              <a:t>3.5x more likely to be disabled in lowest socio economic class as highest</a:t>
            </a:r>
          </a:p>
          <a:p>
            <a:pPr>
              <a:buNone/>
            </a:pPr>
            <a:r>
              <a:rPr lang="en-GB" sz="1800" b="1" dirty="0" smtClean="0"/>
              <a:t>11-15 Statements nearly 3 times higher boys to girls.</a:t>
            </a:r>
          </a:p>
          <a:p>
            <a:pPr>
              <a:buNone/>
            </a:pPr>
            <a:r>
              <a:rPr lang="en-GB" sz="1800" b="1" dirty="0" smtClean="0"/>
              <a:t>Statements   3.1% HI  1.7% VI  0.2% MS</a:t>
            </a:r>
            <a:endParaRPr lang="en-GB" sz="1800" b="1" dirty="0"/>
          </a:p>
          <a:p>
            <a:pPr>
              <a:buNone/>
            </a:pPr>
            <a:r>
              <a:rPr lang="en-GB" sz="1800" dirty="0" smtClean="0">
                <a:hlinkClick r:id="rId2"/>
              </a:rPr>
              <a:t>http://statistics.dwp.gov.uk/asd/asd1/los/children.pdf</a:t>
            </a:r>
            <a:r>
              <a:rPr lang="en-GB" sz="1800" dirty="0" smtClean="0"/>
              <a:t> </a:t>
            </a:r>
            <a:endParaRPr lang="en-GB" sz="1800" dirty="0"/>
          </a:p>
        </p:txBody>
      </p:sp>
      <p:pic>
        <p:nvPicPr>
          <p:cNvPr id="4" name="Picture 1" descr="X:\My Documents\My Pictures\RRDE Logo\rrlogo.gif"/>
          <p:cNvPicPr>
            <a:picLocks noChangeAspect="1" noChangeArrowheads="1"/>
          </p:cNvPicPr>
          <p:nvPr/>
        </p:nvPicPr>
        <p:blipFill>
          <a:blip r:embed="rId3" cstate="print"/>
          <a:srcRect/>
          <a:stretch>
            <a:fillRect/>
          </a:stretch>
        </p:blipFill>
        <p:spPr bwMode="auto">
          <a:xfrm>
            <a:off x="7740352" y="6093296"/>
            <a:ext cx="971058" cy="57045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20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fade">
                                      <p:cBhvr>
                                        <p:cTn id="16" dur="2000"/>
                                        <p:tgtEl>
                                          <p:spTgt spid="3">
                                            <p:txEl>
                                              <p:pRg st="4" end="4"/>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2000"/>
                                        <p:tgtEl>
                                          <p:spTgt spid="3">
                                            <p:txEl>
                                              <p:pRg st="6" end="6"/>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2000"/>
                                        <p:tgtEl>
                                          <p:spTgt spid="3">
                                            <p:txEl>
                                              <p:pRg st="8" end="8"/>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2000"/>
                                        <p:tgtEl>
                                          <p:spTgt spid="3">
                                            <p:txEl>
                                              <p:pRg st="9" end="9"/>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2000"/>
                                        <p:tgtEl>
                                          <p:spTgt spid="3">
                                            <p:txEl>
                                              <p:pRg st="10" end="10"/>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2000"/>
                                        <p:tgtEl>
                                          <p:spTgt spid="3">
                                            <p:txEl>
                                              <p:pRg st="11" end="11"/>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
                                            <p:txEl>
                                              <p:pRg st="12" end="12"/>
                                            </p:txEl>
                                          </p:spTgt>
                                        </p:tgtEl>
                                        <p:attrNameLst>
                                          <p:attrName>style.visibility</p:attrName>
                                        </p:attrNameLst>
                                      </p:cBhvr>
                                      <p:to>
                                        <p:strVal val="visible"/>
                                      </p:to>
                                    </p:set>
                                    <p:animEffect transition="in" filter="fade">
                                      <p:cBhvr>
                                        <p:cTn id="34" dur="2000"/>
                                        <p:tgtEl>
                                          <p:spTgt spid="3">
                                            <p:txEl>
                                              <p:pRg st="12" end="12"/>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
                                            <p:txEl>
                                              <p:pRg st="13" end="13"/>
                                            </p:txEl>
                                          </p:spTgt>
                                        </p:tgtEl>
                                        <p:attrNameLst>
                                          <p:attrName>style.visibility</p:attrName>
                                        </p:attrNameLst>
                                      </p:cBhvr>
                                      <p:to>
                                        <p:strVal val="visible"/>
                                      </p:to>
                                    </p:set>
                                    <p:animEffect transition="in" filter="fade">
                                      <p:cBhvr>
                                        <p:cTn id="37" dur="20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274638"/>
            <a:ext cx="8229600" cy="582612"/>
          </a:xfrm>
        </p:spPr>
        <p:txBody>
          <a:bodyPr>
            <a:normAutofit fontScale="90000"/>
          </a:bodyPr>
          <a:lstStyle/>
          <a:p>
            <a:pPr eaLnBrk="1" hangingPunct="1"/>
            <a:r>
              <a:rPr lang="en-GB" smtClean="0">
                <a:solidFill>
                  <a:srgbClr val="FF0000"/>
                </a:solidFill>
              </a:rPr>
              <a:t>Positive Action</a:t>
            </a:r>
          </a:p>
        </p:txBody>
      </p:sp>
      <p:sp>
        <p:nvSpPr>
          <p:cNvPr id="3" name="Content Placeholder 2"/>
          <p:cNvSpPr>
            <a:spLocks noGrp="1"/>
          </p:cNvSpPr>
          <p:nvPr>
            <p:ph idx="1"/>
          </p:nvPr>
        </p:nvSpPr>
        <p:spPr>
          <a:xfrm>
            <a:off x="0" y="785813"/>
            <a:ext cx="9144000" cy="5929312"/>
          </a:xfrm>
        </p:spPr>
        <p:txBody>
          <a:bodyPr/>
          <a:lstStyle/>
          <a:p>
            <a:pPr eaLnBrk="1" hangingPunct="1">
              <a:buFont typeface="Arial" pitchFamily="34" charset="0"/>
              <a:buNone/>
            </a:pPr>
            <a:r>
              <a:rPr lang="en-GB" sz="1800" b="1" dirty="0" smtClean="0"/>
              <a:t>Pupils with protected characteristics may be disadvantaged for social or economic reasons or for reasons to do with past or present discrimination. The Act contains provisions which enable schools to take action to tackle the particular disadvantage, different needs or disproportionately low participation of a particular pupil group, provided certain conditions are met.  </a:t>
            </a:r>
          </a:p>
          <a:p>
            <a:pPr eaLnBrk="1" hangingPunct="1">
              <a:buFont typeface="Arial" pitchFamily="34" charset="0"/>
              <a:buNone/>
            </a:pPr>
            <a:r>
              <a:rPr lang="en-GB" sz="1800" b="1" dirty="0" smtClean="0"/>
              <a:t> </a:t>
            </a:r>
          </a:p>
          <a:p>
            <a:pPr eaLnBrk="1" hangingPunct="1">
              <a:buFont typeface="Arial" pitchFamily="34" charset="0"/>
              <a:buNone/>
            </a:pPr>
            <a:r>
              <a:rPr lang="en-GB" sz="1800" b="1" dirty="0" smtClean="0"/>
              <a:t>These are known as the positive action provisions and allow (but do not require) schools to take proportionate action to address the disadvantage faced by particular groups of pupils. Such action could include targeted provision, resources or putting in place additional or bespoke provision to benefit a particular disadvantaged pupil group.</a:t>
            </a:r>
          </a:p>
          <a:p>
            <a:pPr eaLnBrk="1" hangingPunct="1">
              <a:buFont typeface="Arial" pitchFamily="34" charset="0"/>
              <a:buNone/>
            </a:pPr>
            <a:r>
              <a:rPr lang="en-GB" sz="1800" b="1" dirty="0" smtClean="0"/>
              <a:t> </a:t>
            </a:r>
          </a:p>
          <a:p>
            <a:pPr eaLnBrk="1" hangingPunct="1">
              <a:buFont typeface="Arial" pitchFamily="34" charset="0"/>
              <a:buNone/>
            </a:pPr>
            <a:r>
              <a:rPr lang="en-GB" sz="1800" b="1" dirty="0" smtClean="0"/>
              <a:t>Positive action is intended to be a measure that will allow schools to provide additional benefits to some pupils to address disadvantage and is not the same as positive discrimination. Positive discrimination would be providing preferential treatment for a particular disadvantaged pupil group that exceeded the positive action conditions.</a:t>
            </a:r>
          </a:p>
          <a:p>
            <a:pPr eaLnBrk="1" hangingPunct="1">
              <a:buFont typeface="Arial" pitchFamily="34" charset="0"/>
              <a:buNone/>
            </a:pPr>
            <a:r>
              <a:rPr lang="en-GB" sz="1800" b="1" dirty="0" smtClean="0"/>
              <a:t> </a:t>
            </a:r>
          </a:p>
          <a:p>
            <a:pPr eaLnBrk="1" hangingPunct="1">
              <a:buFont typeface="Arial" pitchFamily="34" charset="0"/>
              <a:buNone/>
            </a:pPr>
            <a:r>
              <a:rPr lang="en-GB" sz="1800" b="1" dirty="0" smtClean="0"/>
              <a:t>It is never unlawful to treat disabled pupils (or applicants) more favourably than non-disabled pupils (or applicants). That is, a school is permitted to positively discriminate in favour of disabled pupils (applicants</a:t>
            </a:r>
            <a:r>
              <a:rPr lang="en-GB" sz="1800" dirty="0" smtClean="0"/>
              <a:t>).</a:t>
            </a:r>
          </a:p>
          <a:p>
            <a:pPr eaLnBrk="1" hangingPunct="1">
              <a:buFont typeface="Arial" pitchFamily="34" charset="0"/>
              <a:buNone/>
            </a:pPr>
            <a:endParaRPr lang="en-GB" dirty="0" smtClean="0"/>
          </a:p>
        </p:txBody>
      </p:sp>
      <p:pic>
        <p:nvPicPr>
          <p:cNvPr id="4" name="Picture 1" descr="X:\My Documents\My Pictures\RRDE Logo\rrlogo.gif"/>
          <p:cNvPicPr>
            <a:picLocks noChangeAspect="1" noChangeArrowheads="1"/>
          </p:cNvPicPr>
          <p:nvPr/>
        </p:nvPicPr>
        <p:blipFill>
          <a:blip r:embed="rId3" cstate="print"/>
          <a:srcRect/>
          <a:stretch>
            <a:fillRect/>
          </a:stretch>
        </p:blipFill>
        <p:spPr bwMode="auto">
          <a:xfrm>
            <a:off x="7740352" y="6093296"/>
            <a:ext cx="971058" cy="570458"/>
          </a:xfrm>
          <a:prstGeom prst="rect">
            <a:avLst/>
          </a:prstGeom>
          <a:noFill/>
          <a:ln w="9525">
            <a:noFill/>
            <a:miter lim="800000"/>
            <a:headEnd/>
            <a:tailEnd/>
          </a:ln>
        </p:spPr>
      </p:pic>
    </p:spTree>
    <p:extLst>
      <p:ext uri="{BB962C8B-B14F-4D97-AF65-F5344CB8AC3E}">
        <p14:creationId xmlns:p14="http://schemas.microsoft.com/office/powerpoint/2010/main" xmlns="" val="3706469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fontScale="90000"/>
          </a:bodyPr>
          <a:lstStyle/>
          <a:p>
            <a:r>
              <a:rPr lang="en-GB" dirty="0" smtClean="0">
                <a:solidFill>
                  <a:srgbClr val="FF0000"/>
                </a:solidFill>
              </a:rPr>
              <a:t>Direct Discrimination</a:t>
            </a:r>
            <a:endParaRPr lang="en-GB" dirty="0">
              <a:solidFill>
                <a:srgbClr val="FF0000"/>
              </a:solidFill>
            </a:endParaRPr>
          </a:p>
        </p:txBody>
      </p:sp>
      <p:sp>
        <p:nvSpPr>
          <p:cNvPr id="3" name="Content Placeholder 2"/>
          <p:cNvSpPr>
            <a:spLocks noGrp="1"/>
          </p:cNvSpPr>
          <p:nvPr>
            <p:ph idx="1"/>
          </p:nvPr>
        </p:nvSpPr>
        <p:spPr>
          <a:xfrm>
            <a:off x="457200" y="908720"/>
            <a:ext cx="8229600" cy="5760640"/>
          </a:xfrm>
        </p:spPr>
        <p:txBody>
          <a:bodyPr>
            <a:normAutofit fontScale="77500" lnSpcReduction="20000"/>
          </a:bodyPr>
          <a:lstStyle/>
          <a:p>
            <a:r>
              <a:rPr lang="en-GB" dirty="0"/>
              <a:t>Direct discrimination occurs when a person treats another less </a:t>
            </a:r>
            <a:r>
              <a:rPr lang="en-GB" dirty="0" smtClean="0"/>
              <a:t>favourably than </a:t>
            </a:r>
            <a:r>
              <a:rPr lang="en-GB" dirty="0"/>
              <a:t>they treat or would treat others because of a protected characteristic</a:t>
            </a:r>
            <a:r>
              <a:rPr lang="en-GB" dirty="0" smtClean="0"/>
              <a:t>. S13.1</a:t>
            </a:r>
            <a:endParaRPr lang="en-GB" dirty="0"/>
          </a:p>
          <a:p>
            <a:pPr>
              <a:buNone/>
            </a:pPr>
            <a:endParaRPr lang="en-GB" dirty="0" smtClean="0"/>
          </a:p>
          <a:p>
            <a:pPr>
              <a:buNone/>
            </a:pPr>
            <a:r>
              <a:rPr lang="en-GB" dirty="0" smtClean="0"/>
              <a:t>Direct </a:t>
            </a:r>
            <a:r>
              <a:rPr lang="en-GB" dirty="0"/>
              <a:t>discrimination is generally unlawful. However, it may be lawful </a:t>
            </a:r>
            <a:r>
              <a:rPr lang="en-GB" dirty="0" smtClean="0"/>
              <a:t>in the </a:t>
            </a:r>
            <a:r>
              <a:rPr lang="en-GB" dirty="0"/>
              <a:t>following circumstances:</a:t>
            </a:r>
          </a:p>
          <a:p>
            <a:pPr>
              <a:buNone/>
            </a:pPr>
            <a:r>
              <a:rPr lang="en-GB" dirty="0"/>
              <a:t>• in relation to the protected characteristic of disability, where a </a:t>
            </a:r>
            <a:r>
              <a:rPr lang="en-GB" dirty="0" smtClean="0"/>
              <a:t>disabled person </a:t>
            </a:r>
            <a:r>
              <a:rPr lang="en-GB" dirty="0"/>
              <a:t>is treated more favourably than a non-disabled person;</a:t>
            </a:r>
          </a:p>
          <a:p>
            <a:pPr>
              <a:buNone/>
            </a:pPr>
            <a:r>
              <a:rPr lang="en-GB" dirty="0"/>
              <a:t>• where the Act provides an express exception which permits </a:t>
            </a:r>
            <a:r>
              <a:rPr lang="en-GB" dirty="0" smtClean="0"/>
              <a:t>directly discriminatory </a:t>
            </a:r>
            <a:r>
              <a:rPr lang="en-GB" dirty="0"/>
              <a:t>treatment that would otherwise be </a:t>
            </a:r>
            <a:r>
              <a:rPr lang="en-GB" dirty="0" smtClean="0"/>
              <a:t>unlawful</a:t>
            </a:r>
          </a:p>
          <a:p>
            <a:r>
              <a:rPr lang="en-GB" dirty="0"/>
              <a:t>To decide whether a service provider has treated a service user ‘</a:t>
            </a:r>
            <a:r>
              <a:rPr lang="en-GB" dirty="0" smtClean="0"/>
              <a:t>less favourably</a:t>
            </a:r>
            <a:r>
              <a:rPr lang="en-GB" dirty="0"/>
              <a:t>’, a comparison must be made with how they have treated </a:t>
            </a:r>
            <a:r>
              <a:rPr lang="en-GB" dirty="0" smtClean="0"/>
              <a:t>other service </a:t>
            </a:r>
            <a:r>
              <a:rPr lang="en-GB" dirty="0"/>
              <a:t>users or would have treated them in similar circumstances. </a:t>
            </a:r>
          </a:p>
          <a:p>
            <a:pPr>
              <a:buNone/>
            </a:pPr>
            <a:endParaRPr lang="en-GB" dirty="0"/>
          </a:p>
        </p:txBody>
      </p:sp>
      <p:pic>
        <p:nvPicPr>
          <p:cNvPr id="4" name="Picture 1" descr="X:\My Documents\My Pictures\RRDE Logo\rrlogo.gif"/>
          <p:cNvPicPr>
            <a:picLocks noChangeAspect="1" noChangeArrowheads="1"/>
          </p:cNvPicPr>
          <p:nvPr/>
        </p:nvPicPr>
        <p:blipFill>
          <a:blip r:embed="rId2" cstate="print"/>
          <a:srcRect/>
          <a:stretch>
            <a:fillRect/>
          </a:stretch>
        </p:blipFill>
        <p:spPr bwMode="auto">
          <a:xfrm>
            <a:off x="7670800" y="6000750"/>
            <a:ext cx="1154113" cy="768350"/>
          </a:xfrm>
          <a:prstGeom prst="rect">
            <a:avLst/>
          </a:prstGeom>
          <a:noFill/>
          <a:ln w="9525">
            <a:noFill/>
            <a:miter lim="800000"/>
            <a:headEnd/>
            <a:tailEnd/>
          </a:ln>
        </p:spPr>
      </p:pic>
    </p:spTree>
    <p:extLst>
      <p:ext uri="{BB962C8B-B14F-4D97-AF65-F5344CB8AC3E}">
        <p14:creationId xmlns:p14="http://schemas.microsoft.com/office/powerpoint/2010/main" xmlns="" val="180247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eaLnBrk="1" hangingPunct="1"/>
            <a:r>
              <a:rPr lang="en-GB" dirty="0" smtClean="0">
                <a:solidFill>
                  <a:srgbClr val="FF0000"/>
                </a:solidFill>
              </a:rPr>
              <a:t>Direct Discrimination Case Study 1</a:t>
            </a:r>
          </a:p>
        </p:txBody>
      </p:sp>
      <p:sp>
        <p:nvSpPr>
          <p:cNvPr id="14339" name="Content Placeholder 2"/>
          <p:cNvSpPr>
            <a:spLocks noGrp="1"/>
          </p:cNvSpPr>
          <p:nvPr>
            <p:ph idx="1"/>
          </p:nvPr>
        </p:nvSpPr>
        <p:spPr>
          <a:xfrm>
            <a:off x="457200" y="1340768"/>
            <a:ext cx="8229600" cy="4785395"/>
          </a:xfrm>
        </p:spPr>
        <p:txBody>
          <a:bodyPr>
            <a:normAutofit fontScale="92500"/>
          </a:bodyPr>
          <a:lstStyle/>
          <a:p>
            <a:pPr eaLnBrk="1" hangingPunct="1"/>
            <a:r>
              <a:rPr lang="en-GB" b="1" dirty="0" smtClean="0"/>
              <a:t>An after school musical theatre drama group that organises theatre trips and productions for its members turns down an application for membership from a girl  with a hearing impairment as they believe she would not get the same benefits as other members. Although the association may be well- intentioned in rejecting her membership application. Is this Direct Discrimination?</a:t>
            </a:r>
          </a:p>
          <a:p>
            <a:pPr eaLnBrk="1" hangingPunct="1"/>
            <a:r>
              <a:rPr lang="en-GB" b="1" dirty="0" smtClean="0"/>
              <a:t>What reasonable adjustments could be made?</a:t>
            </a:r>
          </a:p>
        </p:txBody>
      </p:sp>
      <p:pic>
        <p:nvPicPr>
          <p:cNvPr id="14340" name="Picture 1" descr="X:\My Documents\My Pictures\RRDE Logo\rrlogo.gif"/>
          <p:cNvPicPr>
            <a:picLocks noChangeAspect="1" noChangeArrowheads="1"/>
          </p:cNvPicPr>
          <p:nvPr/>
        </p:nvPicPr>
        <p:blipFill>
          <a:blip r:embed="rId2" cstate="print"/>
          <a:srcRect/>
          <a:stretch>
            <a:fillRect/>
          </a:stretch>
        </p:blipFill>
        <p:spPr bwMode="auto">
          <a:xfrm>
            <a:off x="7670800" y="6000750"/>
            <a:ext cx="1154113" cy="768350"/>
          </a:xfrm>
          <a:prstGeom prst="rect">
            <a:avLst/>
          </a:prstGeom>
          <a:noFill/>
          <a:ln w="9525">
            <a:noFill/>
            <a:miter lim="800000"/>
            <a:headEnd/>
            <a:tailEnd/>
          </a:ln>
        </p:spPr>
      </p:pic>
    </p:spTree>
    <p:extLst>
      <p:ext uri="{BB962C8B-B14F-4D97-AF65-F5344CB8AC3E}">
        <p14:creationId xmlns:p14="http://schemas.microsoft.com/office/powerpoint/2010/main" xmlns="" val="4376910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r>
              <a:rPr lang="en-GB" dirty="0" smtClean="0">
                <a:solidFill>
                  <a:srgbClr val="FF0000"/>
                </a:solidFill>
              </a:rPr>
              <a:t>Direct Discrimination –Case Study2</a:t>
            </a:r>
          </a:p>
        </p:txBody>
      </p:sp>
      <p:sp>
        <p:nvSpPr>
          <p:cNvPr id="3" name="Content Placeholder 2"/>
          <p:cNvSpPr>
            <a:spLocks noGrp="1"/>
          </p:cNvSpPr>
          <p:nvPr>
            <p:ph idx="1"/>
          </p:nvPr>
        </p:nvSpPr>
        <p:spPr>
          <a:xfrm>
            <a:off x="457200" y="1196752"/>
            <a:ext cx="8229600" cy="4929411"/>
          </a:xfrm>
        </p:spPr>
        <p:txBody>
          <a:bodyPr>
            <a:normAutofit/>
          </a:bodyPr>
          <a:lstStyle/>
          <a:p>
            <a:pPr eaLnBrk="1" hangingPunct="1">
              <a:defRPr/>
            </a:pPr>
            <a:r>
              <a:rPr lang="en-GB" b="1" dirty="0" smtClean="0"/>
              <a:t>An  boy with albinism and low vision wishes </a:t>
            </a:r>
            <a:r>
              <a:rPr lang="en-GB" b="1" dirty="0"/>
              <a:t>to join his </a:t>
            </a:r>
            <a:r>
              <a:rPr lang="en-GB" b="1" dirty="0" smtClean="0"/>
              <a:t>after school </a:t>
            </a:r>
            <a:r>
              <a:rPr lang="en-GB" b="1" dirty="0"/>
              <a:t>football club, but he is rejected because </a:t>
            </a:r>
            <a:r>
              <a:rPr lang="en-GB" b="1" dirty="0" smtClean="0"/>
              <a:t>they consider his condition and that his parents </a:t>
            </a:r>
            <a:r>
              <a:rPr lang="en-GB" b="1" dirty="0"/>
              <a:t>are a lesbian couple. </a:t>
            </a:r>
            <a:endParaRPr lang="en-GB" b="1" dirty="0" smtClean="0"/>
          </a:p>
          <a:p>
            <a:pPr eaLnBrk="1" hangingPunct="1">
              <a:buFont typeface="Arial" pitchFamily="34" charset="0"/>
              <a:buNone/>
              <a:defRPr/>
            </a:pPr>
            <a:r>
              <a:rPr lang="en-GB" b="1" dirty="0"/>
              <a:t> </a:t>
            </a:r>
            <a:r>
              <a:rPr lang="en-GB" b="1" dirty="0" smtClean="0"/>
              <a:t> Is this </a:t>
            </a:r>
            <a:r>
              <a:rPr lang="en-GB" b="1" dirty="0"/>
              <a:t>is direct discrimination by </a:t>
            </a:r>
            <a:r>
              <a:rPr lang="en-GB" b="1" dirty="0" smtClean="0"/>
              <a:t>association?</a:t>
            </a:r>
            <a:endParaRPr lang="en-GB" b="1" dirty="0"/>
          </a:p>
          <a:p>
            <a:pPr eaLnBrk="1" hangingPunct="1">
              <a:defRPr/>
            </a:pPr>
            <a:r>
              <a:rPr lang="en-GB" b="1" dirty="0"/>
              <a:t>because of sexual orientation </a:t>
            </a:r>
            <a:r>
              <a:rPr lang="en-GB" b="1" dirty="0" smtClean="0"/>
              <a:t>due to </a:t>
            </a:r>
            <a:r>
              <a:rPr lang="en-GB" b="1" dirty="0"/>
              <a:t>the boy’s association with his </a:t>
            </a:r>
            <a:r>
              <a:rPr lang="en-GB" b="1" dirty="0" smtClean="0"/>
              <a:t>parents?</a:t>
            </a:r>
          </a:p>
          <a:p>
            <a:pPr eaLnBrk="1" hangingPunct="1">
              <a:defRPr/>
            </a:pPr>
            <a:r>
              <a:rPr lang="en-GB" b="1" dirty="0" smtClean="0"/>
              <a:t>Or is it a claim on 2 grounds?</a:t>
            </a:r>
          </a:p>
          <a:p>
            <a:pPr eaLnBrk="1" hangingPunct="1">
              <a:defRPr/>
            </a:pPr>
            <a:r>
              <a:rPr lang="en-GB" b="1" dirty="0" smtClean="0"/>
              <a:t>Or both</a:t>
            </a:r>
            <a:r>
              <a:rPr lang="en-GB" dirty="0" smtClean="0"/>
              <a:t>?</a:t>
            </a:r>
          </a:p>
          <a:p>
            <a:pPr eaLnBrk="1" hangingPunct="1">
              <a:defRPr/>
            </a:pPr>
            <a:endParaRPr lang="en-GB" dirty="0"/>
          </a:p>
        </p:txBody>
      </p:sp>
      <p:pic>
        <p:nvPicPr>
          <p:cNvPr id="15364" name="Picture 1" descr="X:\My Documents\My Pictures\RRDE Logo\rrlogo.gif"/>
          <p:cNvPicPr>
            <a:picLocks noChangeAspect="1" noChangeArrowheads="1"/>
          </p:cNvPicPr>
          <p:nvPr/>
        </p:nvPicPr>
        <p:blipFill>
          <a:blip r:embed="rId2" cstate="print"/>
          <a:srcRect/>
          <a:stretch>
            <a:fillRect/>
          </a:stretch>
        </p:blipFill>
        <p:spPr bwMode="auto">
          <a:xfrm>
            <a:off x="7670800" y="6000750"/>
            <a:ext cx="1154113" cy="768350"/>
          </a:xfrm>
          <a:prstGeom prst="rect">
            <a:avLst/>
          </a:prstGeom>
          <a:noFill/>
          <a:ln w="9525">
            <a:noFill/>
            <a:miter lim="800000"/>
            <a:headEnd/>
            <a:tailEnd/>
          </a:ln>
        </p:spPr>
      </p:pic>
    </p:spTree>
    <p:extLst>
      <p:ext uri="{BB962C8B-B14F-4D97-AF65-F5344CB8AC3E}">
        <p14:creationId xmlns:p14="http://schemas.microsoft.com/office/powerpoint/2010/main" xmlns="" val="13442881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r>
              <a:rPr lang="en-GB" smtClean="0">
                <a:solidFill>
                  <a:srgbClr val="FF0000"/>
                </a:solidFill>
              </a:rPr>
              <a:t>Indirect Discrimination</a:t>
            </a:r>
          </a:p>
        </p:txBody>
      </p:sp>
      <p:sp>
        <p:nvSpPr>
          <p:cNvPr id="18435" name="Content Placeholder 2"/>
          <p:cNvSpPr>
            <a:spLocks noGrp="1"/>
          </p:cNvSpPr>
          <p:nvPr>
            <p:ph idx="1"/>
          </p:nvPr>
        </p:nvSpPr>
        <p:spPr/>
        <p:txBody>
          <a:bodyPr/>
          <a:lstStyle/>
          <a:p>
            <a:pPr eaLnBrk="1" hangingPunct="1"/>
            <a:r>
              <a:rPr lang="en-GB" b="1" dirty="0" smtClean="0"/>
              <a:t>Applies to all protected characteristics apart from maternity and pregnancy</a:t>
            </a:r>
          </a:p>
          <a:p>
            <a:pPr eaLnBrk="1" hangingPunct="1"/>
            <a:r>
              <a:rPr lang="en-GB" b="1" dirty="0" smtClean="0"/>
              <a:t>Indirect discrimination may occur when a school, college or service provider applies an apparently neutral provision, criterion or practice which puts persons sharing a protected characteristic at a particular disadvantage. s.19(1), 19(2)</a:t>
            </a:r>
          </a:p>
          <a:p>
            <a:pPr eaLnBrk="1" hangingPunct="1"/>
            <a:endParaRPr lang="en-GB" dirty="0" smtClean="0"/>
          </a:p>
          <a:p>
            <a:pPr eaLnBrk="1" hangingPunct="1"/>
            <a:endParaRPr lang="en-GB" dirty="0" smtClean="0"/>
          </a:p>
        </p:txBody>
      </p:sp>
      <p:pic>
        <p:nvPicPr>
          <p:cNvPr id="18436" name="Picture 1" descr="X:\My Documents\My Pictures\RRDE Logo\rrlogo.gif"/>
          <p:cNvPicPr>
            <a:picLocks noChangeAspect="1" noChangeArrowheads="1"/>
          </p:cNvPicPr>
          <p:nvPr/>
        </p:nvPicPr>
        <p:blipFill>
          <a:blip r:embed="rId2" cstate="print"/>
          <a:srcRect/>
          <a:stretch>
            <a:fillRect/>
          </a:stretch>
        </p:blipFill>
        <p:spPr bwMode="auto">
          <a:xfrm>
            <a:off x="7670800" y="6000750"/>
            <a:ext cx="1154113" cy="768350"/>
          </a:xfrm>
          <a:prstGeom prst="rect">
            <a:avLst/>
          </a:prstGeom>
          <a:noFill/>
          <a:ln w="9525">
            <a:noFill/>
            <a:miter lim="800000"/>
            <a:headEnd/>
            <a:tailEnd/>
          </a:ln>
        </p:spPr>
      </p:pic>
    </p:spTree>
    <p:extLst>
      <p:ext uri="{BB962C8B-B14F-4D97-AF65-F5344CB8AC3E}">
        <p14:creationId xmlns:p14="http://schemas.microsoft.com/office/powerpoint/2010/main" xmlns="" val="5354316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57200" y="274638"/>
            <a:ext cx="8229600" cy="562074"/>
          </a:xfrm>
        </p:spPr>
        <p:txBody>
          <a:bodyPr>
            <a:normAutofit fontScale="90000"/>
          </a:bodyPr>
          <a:lstStyle/>
          <a:p>
            <a:pPr eaLnBrk="1" hangingPunct="1"/>
            <a:r>
              <a:rPr lang="en-GB" dirty="0" smtClean="0">
                <a:solidFill>
                  <a:srgbClr val="FF0000"/>
                </a:solidFill>
              </a:rPr>
              <a:t>Indirect Discrimination 2</a:t>
            </a:r>
          </a:p>
        </p:txBody>
      </p:sp>
      <p:sp>
        <p:nvSpPr>
          <p:cNvPr id="3" name="Content Placeholder 2"/>
          <p:cNvSpPr>
            <a:spLocks noGrp="1"/>
          </p:cNvSpPr>
          <p:nvPr>
            <p:ph idx="1"/>
          </p:nvPr>
        </p:nvSpPr>
        <p:spPr>
          <a:xfrm>
            <a:off x="395536" y="908720"/>
            <a:ext cx="8229600" cy="5400675"/>
          </a:xfrm>
        </p:spPr>
        <p:txBody>
          <a:bodyPr>
            <a:normAutofit fontScale="40000" lnSpcReduction="20000"/>
          </a:bodyPr>
          <a:lstStyle/>
          <a:p>
            <a:pPr eaLnBrk="1" hangingPunct="1">
              <a:buFont typeface="Arial" pitchFamily="34" charset="0"/>
              <a:buNone/>
              <a:defRPr/>
            </a:pPr>
            <a:r>
              <a:rPr lang="en-GB" sz="5500" b="1" dirty="0"/>
              <a:t>For indirect discrimination to take place, four requirements must be met:</a:t>
            </a:r>
          </a:p>
          <a:p>
            <a:pPr eaLnBrk="1" hangingPunct="1">
              <a:buFont typeface="Arial" pitchFamily="34" charset="0"/>
              <a:buNone/>
              <a:defRPr/>
            </a:pPr>
            <a:r>
              <a:rPr lang="en-GB" sz="5500" b="1" dirty="0"/>
              <a:t>• the service provider applies (or would apply) the provision, criterion</a:t>
            </a:r>
          </a:p>
          <a:p>
            <a:pPr eaLnBrk="1" hangingPunct="1">
              <a:buFont typeface="Arial" pitchFamily="34" charset="0"/>
              <a:buNone/>
              <a:defRPr/>
            </a:pPr>
            <a:r>
              <a:rPr lang="en-GB" sz="5500" b="1" dirty="0"/>
              <a:t>or practice equally to everyone within the relevant group including a</a:t>
            </a:r>
          </a:p>
          <a:p>
            <a:pPr eaLnBrk="1" hangingPunct="1">
              <a:buFont typeface="Arial" pitchFamily="34" charset="0"/>
              <a:buNone/>
              <a:defRPr/>
            </a:pPr>
            <a:r>
              <a:rPr lang="en-GB" sz="5500" b="1" dirty="0"/>
              <a:t>particular service user;</a:t>
            </a:r>
          </a:p>
          <a:p>
            <a:pPr eaLnBrk="1" hangingPunct="1">
              <a:buFont typeface="Arial" pitchFamily="34" charset="0"/>
              <a:buNone/>
              <a:defRPr/>
            </a:pPr>
            <a:r>
              <a:rPr lang="en-GB" sz="5500" b="1" dirty="0"/>
              <a:t>• the provision, criterion or practice puts, (or would put), people who </a:t>
            </a:r>
            <a:r>
              <a:rPr lang="en-GB" sz="5500" b="1" dirty="0" smtClean="0"/>
              <a:t>share the </a:t>
            </a:r>
            <a:r>
              <a:rPr lang="en-GB" sz="5500" b="1" dirty="0"/>
              <a:t>service user’s protected characteristic at a particular disadvantage </a:t>
            </a:r>
            <a:r>
              <a:rPr lang="en-GB" sz="5500" b="1" dirty="0" smtClean="0"/>
              <a:t>when compared </a:t>
            </a:r>
            <a:r>
              <a:rPr lang="en-GB" sz="5500" b="1" dirty="0"/>
              <a:t>with people who do not have that characteristic;</a:t>
            </a:r>
          </a:p>
          <a:p>
            <a:pPr eaLnBrk="1" hangingPunct="1">
              <a:buFont typeface="Arial" pitchFamily="34" charset="0"/>
              <a:buNone/>
              <a:defRPr/>
            </a:pPr>
            <a:r>
              <a:rPr lang="en-GB" sz="5500" b="1" dirty="0"/>
              <a:t>• the provision, criterion or practice puts, (or would put), the service user </a:t>
            </a:r>
            <a:r>
              <a:rPr lang="en-GB" sz="5500" b="1" dirty="0" smtClean="0"/>
              <a:t>at that </a:t>
            </a:r>
            <a:r>
              <a:rPr lang="en-GB" sz="5500" b="1" dirty="0"/>
              <a:t>disadvantage;</a:t>
            </a:r>
          </a:p>
          <a:p>
            <a:pPr eaLnBrk="1" hangingPunct="1">
              <a:buFont typeface="Arial" pitchFamily="34" charset="0"/>
              <a:buNone/>
              <a:defRPr/>
            </a:pPr>
            <a:r>
              <a:rPr lang="en-GB" sz="5500" b="1" dirty="0"/>
              <a:t>• the service provider cannot show that the provision, criterion or practice </a:t>
            </a:r>
            <a:r>
              <a:rPr lang="en-GB" sz="5500" b="1" dirty="0" smtClean="0"/>
              <a:t>is justified </a:t>
            </a:r>
            <a:r>
              <a:rPr lang="en-GB" sz="5500" b="1" dirty="0"/>
              <a:t>as a proportionate means of achieving a legitimate aim</a:t>
            </a:r>
            <a:r>
              <a:rPr lang="en-GB" sz="5500" b="1" dirty="0" smtClean="0"/>
              <a:t>.</a:t>
            </a:r>
          </a:p>
          <a:p>
            <a:pPr>
              <a:buNone/>
              <a:defRPr/>
            </a:pPr>
            <a:r>
              <a:rPr lang="en-GB" sz="5500" b="1" dirty="0" smtClean="0"/>
              <a:t>For </a:t>
            </a:r>
            <a:r>
              <a:rPr lang="en-GB" sz="5500" b="1" dirty="0"/>
              <a:t>example, a school policy where learners are not allowed to write in pen until Key Stage 2 would disadvantage a learner with a vision impairment who struggles to see work in pencil.</a:t>
            </a:r>
          </a:p>
          <a:p>
            <a:pPr eaLnBrk="1" hangingPunct="1">
              <a:buFont typeface="Arial" pitchFamily="34" charset="0"/>
              <a:buNone/>
              <a:defRPr/>
            </a:pPr>
            <a:endParaRPr lang="en-GB" sz="4600" b="1" dirty="0"/>
          </a:p>
          <a:p>
            <a:pPr eaLnBrk="1" hangingPunct="1">
              <a:buFont typeface="Arial" pitchFamily="34" charset="0"/>
              <a:buNone/>
              <a:defRPr/>
            </a:pPr>
            <a:endParaRPr lang="en-GB" dirty="0"/>
          </a:p>
        </p:txBody>
      </p:sp>
      <p:pic>
        <p:nvPicPr>
          <p:cNvPr id="19460" name="Picture 1" descr="X:\My Documents\My Pictures\RRDE Logo\rrlogo.gif"/>
          <p:cNvPicPr>
            <a:picLocks noChangeAspect="1" noChangeArrowheads="1"/>
          </p:cNvPicPr>
          <p:nvPr/>
        </p:nvPicPr>
        <p:blipFill>
          <a:blip r:embed="rId2" cstate="print"/>
          <a:srcRect/>
          <a:stretch>
            <a:fillRect/>
          </a:stretch>
        </p:blipFill>
        <p:spPr bwMode="auto">
          <a:xfrm>
            <a:off x="7670800" y="6000750"/>
            <a:ext cx="1154113" cy="768350"/>
          </a:xfrm>
          <a:prstGeom prst="rect">
            <a:avLst/>
          </a:prstGeom>
          <a:noFill/>
          <a:ln w="9525">
            <a:noFill/>
            <a:miter lim="800000"/>
            <a:headEnd/>
            <a:tailEnd/>
          </a:ln>
        </p:spPr>
      </p:pic>
    </p:spTree>
    <p:extLst>
      <p:ext uri="{BB962C8B-B14F-4D97-AF65-F5344CB8AC3E}">
        <p14:creationId xmlns:p14="http://schemas.microsoft.com/office/powerpoint/2010/main" xmlns="" val="1716840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en-GB" dirty="0" smtClean="0">
                <a:solidFill>
                  <a:srgbClr val="FF0000"/>
                </a:solidFill>
              </a:rPr>
              <a:t>Indirect Disability </a:t>
            </a:r>
            <a:r>
              <a:rPr lang="en-GB" dirty="0" err="1" smtClean="0">
                <a:solidFill>
                  <a:srgbClr val="FF0000"/>
                </a:solidFill>
              </a:rPr>
              <a:t>Dis.Case</a:t>
            </a:r>
            <a:r>
              <a:rPr lang="en-GB" dirty="0" smtClean="0">
                <a:solidFill>
                  <a:srgbClr val="FF0000"/>
                </a:solidFill>
              </a:rPr>
              <a:t> Study 3</a:t>
            </a:r>
          </a:p>
        </p:txBody>
      </p:sp>
      <p:sp>
        <p:nvSpPr>
          <p:cNvPr id="3" name="Content Placeholder 2"/>
          <p:cNvSpPr>
            <a:spLocks noGrp="1"/>
          </p:cNvSpPr>
          <p:nvPr>
            <p:ph idx="1"/>
          </p:nvPr>
        </p:nvSpPr>
        <p:spPr>
          <a:xfrm>
            <a:off x="251520" y="1600200"/>
            <a:ext cx="8435280" cy="4925144"/>
          </a:xfrm>
        </p:spPr>
        <p:txBody>
          <a:bodyPr>
            <a:normAutofit fontScale="92500" lnSpcReduction="20000"/>
          </a:bodyPr>
          <a:lstStyle/>
          <a:p>
            <a:pPr eaLnBrk="1" hangingPunct="1">
              <a:defRPr/>
            </a:pPr>
            <a:r>
              <a:rPr lang="en-GB" b="1" dirty="0" smtClean="0"/>
              <a:t>A school internet newspaper which contains news, children’s cartoons and stories  </a:t>
            </a:r>
            <a:r>
              <a:rPr lang="en-GB" b="1" dirty="0"/>
              <a:t>establishes a website to enable </a:t>
            </a:r>
            <a:r>
              <a:rPr lang="en-GB" b="1" dirty="0" smtClean="0"/>
              <a:t>children to access </a:t>
            </a:r>
            <a:r>
              <a:rPr lang="en-GB" b="1" dirty="0"/>
              <a:t>its services more easily. However, the website has all of its </a:t>
            </a:r>
            <a:r>
              <a:rPr lang="en-GB" b="1" dirty="0" smtClean="0"/>
              <a:t>text embedded </a:t>
            </a:r>
            <a:r>
              <a:rPr lang="en-GB" b="1" dirty="0"/>
              <a:t>within graphics. Although it did not intend to </a:t>
            </a:r>
            <a:r>
              <a:rPr lang="en-GB" b="1" dirty="0" smtClean="0"/>
              <a:t>discriminate indirectly </a:t>
            </a:r>
            <a:r>
              <a:rPr lang="en-GB" b="1" dirty="0"/>
              <a:t>against those with a visual impairment, this practice by </a:t>
            </a:r>
            <a:r>
              <a:rPr lang="en-GB" b="1" dirty="0" smtClean="0"/>
              <a:t>the school </a:t>
            </a:r>
            <a:r>
              <a:rPr lang="en-GB" b="1" dirty="0"/>
              <a:t>places those with a visual impairment </a:t>
            </a:r>
            <a:r>
              <a:rPr lang="en-GB" b="1" dirty="0" smtClean="0"/>
              <a:t>and others at </a:t>
            </a:r>
            <a:r>
              <a:rPr lang="en-GB" b="1" dirty="0"/>
              <a:t>a particular </a:t>
            </a:r>
            <a:r>
              <a:rPr lang="en-GB" b="1" dirty="0" smtClean="0"/>
              <a:t>disadvantage because </a:t>
            </a:r>
            <a:r>
              <a:rPr lang="en-GB" b="1" dirty="0"/>
              <a:t>they cannot change the font size or apply text-to-speech </a:t>
            </a:r>
            <a:r>
              <a:rPr lang="en-GB" b="1" dirty="0" smtClean="0"/>
              <a:t>recognition software</a:t>
            </a:r>
            <a:r>
              <a:rPr lang="en-GB" b="1" dirty="0"/>
              <a:t>. They therefore cannot access the website. </a:t>
            </a:r>
            <a:r>
              <a:rPr lang="en-GB" b="1" dirty="0" smtClean="0"/>
              <a:t>Is this Indirect discrimination? </a:t>
            </a:r>
          </a:p>
          <a:p>
            <a:pPr marL="0" indent="0" eaLnBrk="1" hangingPunct="1">
              <a:buNone/>
              <a:defRPr/>
            </a:pPr>
            <a:endParaRPr lang="en-GB" b="1" dirty="0"/>
          </a:p>
          <a:p>
            <a:pPr eaLnBrk="1" hangingPunct="1">
              <a:defRPr/>
            </a:pPr>
            <a:endParaRPr lang="en-GB" dirty="0"/>
          </a:p>
        </p:txBody>
      </p:sp>
      <p:pic>
        <p:nvPicPr>
          <p:cNvPr id="21508" name="Picture 1" descr="X:\My Documents\My Pictures\RRDE Logo\rrlogo.gif"/>
          <p:cNvPicPr>
            <a:picLocks noChangeAspect="1" noChangeArrowheads="1"/>
          </p:cNvPicPr>
          <p:nvPr/>
        </p:nvPicPr>
        <p:blipFill>
          <a:blip r:embed="rId3" cstate="print"/>
          <a:srcRect/>
          <a:stretch>
            <a:fillRect/>
          </a:stretch>
        </p:blipFill>
        <p:spPr bwMode="auto">
          <a:xfrm>
            <a:off x="7670800" y="6000750"/>
            <a:ext cx="1154113" cy="768350"/>
          </a:xfrm>
          <a:prstGeom prst="rect">
            <a:avLst/>
          </a:prstGeom>
          <a:noFill/>
          <a:ln w="9525">
            <a:noFill/>
            <a:miter lim="800000"/>
            <a:headEnd/>
            <a:tailEnd/>
          </a:ln>
        </p:spPr>
      </p:pic>
    </p:spTree>
    <p:extLst>
      <p:ext uri="{BB962C8B-B14F-4D97-AF65-F5344CB8AC3E}">
        <p14:creationId xmlns:p14="http://schemas.microsoft.com/office/powerpoint/2010/main" xmlns="" val="14573250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fontScale="90000"/>
          </a:bodyPr>
          <a:lstStyle/>
          <a:p>
            <a:r>
              <a:rPr lang="en-GB" dirty="0" smtClean="0">
                <a:solidFill>
                  <a:srgbClr val="FF0000"/>
                </a:solidFill>
              </a:rPr>
              <a:t>Indirect Discrimination Case Study 4</a:t>
            </a:r>
            <a:endParaRPr lang="en-GB" dirty="0">
              <a:solidFill>
                <a:srgbClr val="FF0000"/>
              </a:solidFill>
            </a:endParaRPr>
          </a:p>
        </p:txBody>
      </p:sp>
      <p:sp>
        <p:nvSpPr>
          <p:cNvPr id="3" name="Content Placeholder 2"/>
          <p:cNvSpPr>
            <a:spLocks noGrp="1"/>
          </p:cNvSpPr>
          <p:nvPr>
            <p:ph idx="1"/>
          </p:nvPr>
        </p:nvSpPr>
        <p:spPr>
          <a:xfrm>
            <a:off x="457200" y="1268760"/>
            <a:ext cx="8229600" cy="5256584"/>
          </a:xfrm>
        </p:spPr>
        <p:txBody>
          <a:bodyPr>
            <a:normAutofit fontScale="85000" lnSpcReduction="10000"/>
          </a:bodyPr>
          <a:lstStyle/>
          <a:p>
            <a:r>
              <a:rPr lang="en-GB" dirty="0" smtClean="0"/>
              <a:t>A school is implementing a capital refurbishment project and has decided to carry out the work while the school is open.</a:t>
            </a:r>
          </a:p>
          <a:p>
            <a:r>
              <a:rPr lang="en-GB" dirty="0" smtClean="0"/>
              <a:t>The school is resourced for hearing impaired children and the acoustic standards for background noise are usually met.</a:t>
            </a:r>
          </a:p>
          <a:p>
            <a:r>
              <a:rPr lang="en-GB" dirty="0" smtClean="0"/>
              <a:t>However, to save money the governors have decided that the building work must go ahead in school time. This has increased the level of background noise to over 40-50 decibels across the school. This is seriously effecting some of the deaf children’s learning.</a:t>
            </a:r>
          </a:p>
          <a:p>
            <a:r>
              <a:rPr lang="en-GB" dirty="0" smtClean="0"/>
              <a:t>Is it indirect discrimination?</a:t>
            </a:r>
          </a:p>
          <a:p>
            <a:r>
              <a:rPr lang="en-GB" dirty="0" smtClean="0"/>
              <a:t>What reasonable adjustments should be made?</a:t>
            </a:r>
          </a:p>
          <a:p>
            <a:endParaRPr lang="en-GB" dirty="0"/>
          </a:p>
        </p:txBody>
      </p:sp>
    </p:spTree>
    <p:extLst>
      <p:ext uri="{BB962C8B-B14F-4D97-AF65-F5344CB8AC3E}">
        <p14:creationId xmlns:p14="http://schemas.microsoft.com/office/powerpoint/2010/main" xmlns="" val="1773858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437"/>
          </a:xfrm>
        </p:spPr>
        <p:txBody>
          <a:bodyPr>
            <a:normAutofit fontScale="90000"/>
          </a:bodyPr>
          <a:lstStyle/>
          <a:p>
            <a:pPr eaLnBrk="1" hangingPunct="1">
              <a:defRPr/>
            </a:pPr>
            <a:r>
              <a:rPr lang="en-GB" dirty="0" smtClean="0">
                <a:solidFill>
                  <a:srgbClr val="FF0000"/>
                </a:solidFill>
              </a:rPr>
              <a:t/>
            </a:r>
            <a:br>
              <a:rPr lang="en-GB" dirty="0" smtClean="0">
                <a:solidFill>
                  <a:srgbClr val="FF0000"/>
                </a:solidFill>
              </a:rPr>
            </a:br>
            <a:r>
              <a:rPr lang="en-GB" b="1" dirty="0" smtClean="0">
                <a:solidFill>
                  <a:srgbClr val="FF0000"/>
                </a:solidFill>
              </a:rPr>
              <a:t>Discrimination arising from </a:t>
            </a:r>
            <a:r>
              <a:rPr lang="en-GB" b="1" dirty="0">
                <a:solidFill>
                  <a:srgbClr val="FF0000"/>
                </a:solidFill>
              </a:rPr>
              <a:t>disability</a:t>
            </a:r>
            <a:r>
              <a:rPr lang="en-GB" b="1" dirty="0"/>
              <a:t/>
            </a:r>
            <a:br>
              <a:rPr lang="en-GB" b="1" dirty="0"/>
            </a:br>
            <a:endParaRPr lang="en-GB" b="1" dirty="0"/>
          </a:p>
        </p:txBody>
      </p:sp>
      <p:sp>
        <p:nvSpPr>
          <p:cNvPr id="3" name="Content Placeholder 2"/>
          <p:cNvSpPr>
            <a:spLocks noGrp="1"/>
          </p:cNvSpPr>
          <p:nvPr>
            <p:ph idx="1"/>
          </p:nvPr>
        </p:nvSpPr>
        <p:spPr>
          <a:xfrm>
            <a:off x="0" y="1125538"/>
            <a:ext cx="9144000" cy="5616575"/>
          </a:xfrm>
        </p:spPr>
        <p:txBody>
          <a:bodyPr>
            <a:normAutofit fontScale="55000" lnSpcReduction="20000"/>
          </a:bodyPr>
          <a:lstStyle/>
          <a:p>
            <a:pPr eaLnBrk="1" hangingPunct="1">
              <a:buFont typeface="Arial" pitchFamily="34" charset="0"/>
              <a:buNone/>
              <a:defRPr/>
            </a:pPr>
            <a:r>
              <a:rPr lang="en-GB" sz="3800" dirty="0"/>
              <a:t>The Act says that treatment of a disabled person amounts to discrimination</a:t>
            </a:r>
          </a:p>
          <a:p>
            <a:pPr eaLnBrk="1" hangingPunct="1">
              <a:buFont typeface="Arial" pitchFamily="34" charset="0"/>
              <a:buNone/>
              <a:defRPr/>
            </a:pPr>
            <a:r>
              <a:rPr lang="en-GB" sz="3800" dirty="0"/>
              <a:t>where:</a:t>
            </a:r>
          </a:p>
          <a:p>
            <a:pPr eaLnBrk="1" hangingPunct="1">
              <a:buFont typeface="Arial" pitchFamily="34" charset="0"/>
              <a:buNone/>
              <a:defRPr/>
            </a:pPr>
            <a:r>
              <a:rPr lang="en-GB" sz="3800" dirty="0"/>
              <a:t>• a service provider treats the disabled person unfavourably;</a:t>
            </a:r>
          </a:p>
          <a:p>
            <a:pPr eaLnBrk="1" hangingPunct="1">
              <a:buFont typeface="Arial" pitchFamily="34" charset="0"/>
              <a:buNone/>
              <a:defRPr/>
            </a:pPr>
            <a:r>
              <a:rPr lang="en-GB" sz="3800" dirty="0"/>
              <a:t>• this treatment is because of something arising in consequence of </a:t>
            </a:r>
            <a:r>
              <a:rPr lang="en-GB" sz="3800" dirty="0" smtClean="0"/>
              <a:t>the disabled </a:t>
            </a:r>
            <a:r>
              <a:rPr lang="en-GB" sz="3800" dirty="0"/>
              <a:t>person’s disability; and</a:t>
            </a:r>
          </a:p>
          <a:p>
            <a:pPr eaLnBrk="1" hangingPunct="1">
              <a:buFont typeface="Arial" pitchFamily="34" charset="0"/>
              <a:buNone/>
              <a:defRPr/>
            </a:pPr>
            <a:r>
              <a:rPr lang="en-GB" sz="3800" dirty="0"/>
              <a:t>• the service provider cannot show that this treatment is a </a:t>
            </a:r>
            <a:r>
              <a:rPr lang="en-GB" sz="3800" dirty="0" smtClean="0"/>
              <a:t>proportionate means </a:t>
            </a:r>
            <a:r>
              <a:rPr lang="en-GB" sz="3800" dirty="0"/>
              <a:t>of achieving a legitimate </a:t>
            </a:r>
            <a:r>
              <a:rPr lang="en-GB" sz="3800" dirty="0" smtClean="0"/>
              <a:t>aim, unless </a:t>
            </a:r>
            <a:r>
              <a:rPr lang="en-GB" sz="3800" dirty="0"/>
              <a:t>the service provider does not know, and could not reasonably </a:t>
            </a:r>
            <a:r>
              <a:rPr lang="en-GB" sz="3800" dirty="0" smtClean="0"/>
              <a:t>be expected </a:t>
            </a:r>
            <a:r>
              <a:rPr lang="en-GB" sz="3800" dirty="0"/>
              <a:t>to know, that the person has the disability.</a:t>
            </a:r>
          </a:p>
          <a:p>
            <a:pPr eaLnBrk="1" hangingPunct="1">
              <a:buFont typeface="Arial" pitchFamily="34" charset="0"/>
              <a:buNone/>
              <a:defRPr/>
            </a:pPr>
            <a:r>
              <a:rPr lang="en-GB" sz="3800" dirty="0"/>
              <a:t>Example:</a:t>
            </a:r>
          </a:p>
          <a:p>
            <a:pPr eaLnBrk="1" hangingPunct="1">
              <a:buFont typeface="Arial" pitchFamily="34" charset="0"/>
              <a:buNone/>
              <a:defRPr/>
            </a:pPr>
            <a:r>
              <a:rPr lang="en-GB" sz="3800" dirty="0" smtClean="0"/>
              <a:t>A Scout Group  </a:t>
            </a:r>
            <a:r>
              <a:rPr lang="en-GB" sz="3800" dirty="0"/>
              <a:t>– rejects </a:t>
            </a:r>
            <a:r>
              <a:rPr lang="en-GB" sz="3800" dirty="0" smtClean="0"/>
              <a:t>an applicant </a:t>
            </a:r>
            <a:r>
              <a:rPr lang="en-GB" sz="3800" dirty="0"/>
              <a:t>for membership because she cannot, as a result of her </a:t>
            </a:r>
            <a:r>
              <a:rPr lang="en-GB" sz="3800" dirty="0" smtClean="0"/>
              <a:t>disability, attend </a:t>
            </a:r>
            <a:r>
              <a:rPr lang="en-GB" sz="3800" dirty="0"/>
              <a:t>its </a:t>
            </a:r>
            <a:r>
              <a:rPr lang="en-GB" sz="3800" dirty="0" smtClean="0"/>
              <a:t>weekly </a:t>
            </a:r>
            <a:r>
              <a:rPr lang="en-GB" sz="3800" dirty="0"/>
              <a:t>meetings. Even though the </a:t>
            </a:r>
            <a:r>
              <a:rPr lang="en-GB" sz="3800" dirty="0" smtClean="0"/>
              <a:t>troop </a:t>
            </a:r>
            <a:r>
              <a:rPr lang="en-GB" sz="3800" dirty="0"/>
              <a:t>would reject </a:t>
            </a:r>
            <a:r>
              <a:rPr lang="en-GB" sz="3800" dirty="0" smtClean="0"/>
              <a:t>others who </a:t>
            </a:r>
            <a:r>
              <a:rPr lang="en-GB" sz="3800" dirty="0"/>
              <a:t>cannot attend their </a:t>
            </a:r>
            <a:r>
              <a:rPr lang="en-GB" sz="3800" dirty="0" smtClean="0"/>
              <a:t>weekly meetings, the girl has </a:t>
            </a:r>
            <a:r>
              <a:rPr lang="en-GB" sz="3800" dirty="0"/>
              <a:t>been </a:t>
            </a:r>
            <a:r>
              <a:rPr lang="en-GB" sz="3800" dirty="0" smtClean="0"/>
              <a:t>treated unfavourably </a:t>
            </a:r>
            <a:r>
              <a:rPr lang="en-GB" sz="3800" dirty="0"/>
              <a:t>because of something arising in consequence of her </a:t>
            </a:r>
            <a:r>
              <a:rPr lang="en-GB" sz="3800" dirty="0" smtClean="0"/>
              <a:t>disability. This </a:t>
            </a:r>
            <a:r>
              <a:rPr lang="en-GB" sz="3800" dirty="0"/>
              <a:t>will be unlawful unless the </a:t>
            </a:r>
            <a:r>
              <a:rPr lang="en-GB" sz="3800" dirty="0" smtClean="0"/>
              <a:t>troop can </a:t>
            </a:r>
            <a:r>
              <a:rPr lang="en-GB" sz="3800" dirty="0"/>
              <a:t>show that the treatment is </a:t>
            </a:r>
            <a:r>
              <a:rPr lang="en-GB" sz="3800" dirty="0" smtClean="0"/>
              <a:t>a proportionate </a:t>
            </a:r>
            <a:r>
              <a:rPr lang="en-GB" sz="3800" dirty="0"/>
              <a:t>means of achieving a legitimate aim.</a:t>
            </a:r>
          </a:p>
          <a:p>
            <a:pPr eaLnBrk="1" hangingPunct="1">
              <a:buFont typeface="Arial" pitchFamily="34" charset="0"/>
              <a:buNone/>
              <a:defRPr/>
            </a:pPr>
            <a:r>
              <a:rPr lang="en-GB" sz="3800" b="1" dirty="0" smtClean="0"/>
              <a:t>The </a:t>
            </a:r>
            <a:r>
              <a:rPr lang="en-GB" sz="3800" b="1" dirty="0"/>
              <a:t>question is whether the disabled person has been </a:t>
            </a:r>
            <a:r>
              <a:rPr lang="en-GB" sz="3800" b="1" dirty="0" smtClean="0"/>
              <a:t>treated unfavourably </a:t>
            </a:r>
            <a:r>
              <a:rPr lang="en-GB" sz="3800" b="1" dirty="0"/>
              <a:t>because of something arising in consequence of their </a:t>
            </a:r>
            <a:r>
              <a:rPr lang="en-GB" sz="3800" b="1" dirty="0" smtClean="0"/>
              <a:t>disability(impairment).</a:t>
            </a:r>
            <a:endParaRPr lang="en-GB" sz="3800" b="1" dirty="0"/>
          </a:p>
          <a:p>
            <a:pPr eaLnBrk="1" hangingPunct="1">
              <a:defRPr/>
            </a:pPr>
            <a:endParaRPr lang="en-GB" dirty="0"/>
          </a:p>
        </p:txBody>
      </p:sp>
      <p:pic>
        <p:nvPicPr>
          <p:cNvPr id="22532" name="Picture 1" descr="X:\My Documents\My Pictures\RRDE Logo\rrlogo.gif"/>
          <p:cNvPicPr>
            <a:picLocks noChangeAspect="1" noChangeArrowheads="1"/>
          </p:cNvPicPr>
          <p:nvPr/>
        </p:nvPicPr>
        <p:blipFill>
          <a:blip r:embed="rId2" cstate="print"/>
          <a:srcRect/>
          <a:stretch>
            <a:fillRect/>
          </a:stretch>
        </p:blipFill>
        <p:spPr bwMode="auto">
          <a:xfrm>
            <a:off x="8388424" y="6272664"/>
            <a:ext cx="746019" cy="496436"/>
          </a:xfrm>
          <a:prstGeom prst="rect">
            <a:avLst/>
          </a:prstGeom>
          <a:noFill/>
          <a:ln w="9525">
            <a:noFill/>
            <a:miter lim="800000"/>
            <a:headEnd/>
            <a:tailEnd/>
          </a:ln>
        </p:spPr>
      </p:pic>
    </p:spTree>
    <p:extLst>
      <p:ext uri="{BB962C8B-B14F-4D97-AF65-F5344CB8AC3E}">
        <p14:creationId xmlns:p14="http://schemas.microsoft.com/office/powerpoint/2010/main" xmlns="" val="21795732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GB" dirty="0" smtClean="0">
                <a:solidFill>
                  <a:srgbClr val="FF0000"/>
                </a:solidFill>
              </a:rPr>
              <a:t>Discrimination arising from disability-2</a:t>
            </a:r>
            <a:endParaRPr lang="en-GB" dirty="0">
              <a:solidFill>
                <a:srgbClr val="FF0000"/>
              </a:solidFill>
            </a:endParaRPr>
          </a:p>
        </p:txBody>
      </p:sp>
      <p:sp>
        <p:nvSpPr>
          <p:cNvPr id="3" name="Content Placeholder 2"/>
          <p:cNvSpPr>
            <a:spLocks noGrp="1"/>
          </p:cNvSpPr>
          <p:nvPr>
            <p:ph idx="1"/>
          </p:nvPr>
        </p:nvSpPr>
        <p:spPr>
          <a:xfrm>
            <a:off x="179512" y="1268760"/>
            <a:ext cx="8507288" cy="5328890"/>
          </a:xfrm>
        </p:spPr>
        <p:txBody>
          <a:bodyPr>
            <a:normAutofit fontScale="77500" lnSpcReduction="20000"/>
          </a:bodyPr>
          <a:lstStyle/>
          <a:p>
            <a:pPr eaLnBrk="1" hangingPunct="1">
              <a:defRPr/>
            </a:pPr>
            <a:r>
              <a:rPr lang="en-GB" dirty="0"/>
              <a:t>Indirect discrimination occurs when a disabled person is (or would </a:t>
            </a:r>
            <a:r>
              <a:rPr lang="en-GB" dirty="0" smtClean="0"/>
              <a:t>be) disadvantaged </a:t>
            </a:r>
            <a:r>
              <a:rPr lang="en-GB" dirty="0"/>
              <a:t>by an unjustifiable provision, criterion or practice applied </a:t>
            </a:r>
            <a:r>
              <a:rPr lang="en-GB" dirty="0" smtClean="0"/>
              <a:t>to everyone</a:t>
            </a:r>
            <a:r>
              <a:rPr lang="en-GB" dirty="0"/>
              <a:t>, which puts (or would put) people sharing the disabled </a:t>
            </a:r>
            <a:r>
              <a:rPr lang="en-GB" dirty="0" smtClean="0"/>
              <a:t>person’s disability </a:t>
            </a:r>
            <a:r>
              <a:rPr lang="en-GB" dirty="0"/>
              <a:t>at a particular disadvantage compared to others, and puts (or </a:t>
            </a:r>
            <a:r>
              <a:rPr lang="en-GB" dirty="0" smtClean="0"/>
              <a:t>would put</a:t>
            </a:r>
            <a:r>
              <a:rPr lang="en-GB" dirty="0"/>
              <a:t>) the disabled person at that </a:t>
            </a:r>
            <a:r>
              <a:rPr lang="en-GB" dirty="0" smtClean="0"/>
              <a:t>disadvantage.</a:t>
            </a:r>
          </a:p>
          <a:p>
            <a:pPr eaLnBrk="1" hangingPunct="1">
              <a:defRPr/>
            </a:pPr>
            <a:r>
              <a:rPr lang="en-GB" b="1" dirty="0"/>
              <a:t>In contrast, discrimination arising from disability only requires the </a:t>
            </a:r>
            <a:r>
              <a:rPr lang="en-GB" b="1" dirty="0" smtClean="0"/>
              <a:t>disabled person </a:t>
            </a:r>
            <a:r>
              <a:rPr lang="en-GB" b="1" dirty="0"/>
              <a:t>to show they have experienced unfavourable treatment because </a:t>
            </a:r>
            <a:r>
              <a:rPr lang="en-GB" b="1" dirty="0" smtClean="0"/>
              <a:t>of something </a:t>
            </a:r>
            <a:r>
              <a:rPr lang="en-GB" b="1" dirty="0"/>
              <a:t>connected with their disability. </a:t>
            </a:r>
            <a:r>
              <a:rPr lang="en-GB" dirty="0"/>
              <a:t>If the service provider can </a:t>
            </a:r>
            <a:r>
              <a:rPr lang="en-GB" dirty="0" smtClean="0"/>
              <a:t>show that </a:t>
            </a:r>
            <a:r>
              <a:rPr lang="en-GB" dirty="0"/>
              <a:t>they did not know and could not reasonably have been expected to </a:t>
            </a:r>
            <a:r>
              <a:rPr lang="en-GB" dirty="0" smtClean="0"/>
              <a:t>know that </a:t>
            </a:r>
            <a:r>
              <a:rPr lang="en-GB" dirty="0"/>
              <a:t>the disabled person had the disability, it will not be </a:t>
            </a:r>
            <a:r>
              <a:rPr lang="en-GB" dirty="0" smtClean="0"/>
              <a:t>discrimination arising </a:t>
            </a:r>
            <a:r>
              <a:rPr lang="en-GB" dirty="0"/>
              <a:t>from disability </a:t>
            </a:r>
            <a:endParaRPr lang="en-GB" dirty="0" smtClean="0"/>
          </a:p>
          <a:p>
            <a:pPr eaLnBrk="1" hangingPunct="1">
              <a:defRPr/>
            </a:pPr>
            <a:r>
              <a:rPr lang="en-GB" dirty="0" smtClean="0"/>
              <a:t>What About disclosure and confidentiality?</a:t>
            </a:r>
          </a:p>
          <a:p>
            <a:pPr eaLnBrk="1" hangingPunct="1">
              <a:defRPr/>
            </a:pPr>
            <a:r>
              <a:rPr lang="en-GB" dirty="0" smtClean="0"/>
              <a:t>Anticipatory duty?</a:t>
            </a:r>
            <a:endParaRPr lang="en-GB" dirty="0"/>
          </a:p>
        </p:txBody>
      </p:sp>
      <p:pic>
        <p:nvPicPr>
          <p:cNvPr id="23556" name="Picture 1" descr="X:\My Documents\My Pictures\RRDE Logo\rrlogo.gif"/>
          <p:cNvPicPr>
            <a:picLocks noChangeAspect="1" noChangeArrowheads="1"/>
          </p:cNvPicPr>
          <p:nvPr/>
        </p:nvPicPr>
        <p:blipFill>
          <a:blip r:embed="rId2" cstate="print"/>
          <a:srcRect/>
          <a:stretch>
            <a:fillRect/>
          </a:stretch>
        </p:blipFill>
        <p:spPr bwMode="auto">
          <a:xfrm>
            <a:off x="7670800" y="6000750"/>
            <a:ext cx="1154113" cy="768350"/>
          </a:xfrm>
          <a:prstGeom prst="rect">
            <a:avLst/>
          </a:prstGeom>
          <a:noFill/>
          <a:ln w="9525">
            <a:noFill/>
            <a:miter lim="800000"/>
            <a:headEnd/>
            <a:tailEnd/>
          </a:ln>
        </p:spPr>
      </p:pic>
    </p:spTree>
    <p:extLst>
      <p:ext uri="{BB962C8B-B14F-4D97-AF65-F5344CB8AC3E}">
        <p14:creationId xmlns:p14="http://schemas.microsoft.com/office/powerpoint/2010/main" xmlns="" val="225789197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FF0000"/>
                </a:solidFill>
              </a:rPr>
              <a:t>Discrimination Arising from Disability Case Study 5</a:t>
            </a:r>
            <a:endParaRPr lang="en-GB" dirty="0">
              <a:solidFill>
                <a:srgbClr val="FF0000"/>
              </a:solidFill>
            </a:endParaRPr>
          </a:p>
        </p:txBody>
      </p:sp>
      <p:sp>
        <p:nvSpPr>
          <p:cNvPr id="3" name="Content Placeholder 2"/>
          <p:cNvSpPr>
            <a:spLocks noGrp="1"/>
          </p:cNvSpPr>
          <p:nvPr>
            <p:ph idx="1"/>
          </p:nvPr>
        </p:nvSpPr>
        <p:spPr/>
        <p:txBody>
          <a:bodyPr>
            <a:normAutofit/>
          </a:bodyPr>
          <a:lstStyle/>
          <a:p>
            <a:r>
              <a:rPr lang="en-GB" dirty="0" smtClean="0"/>
              <a:t>A deaf pupil with a cochlear implant is in the school swimming team. The coach refuses to learn some basic sign language, which the deaf pupil requires when in the water as the implant does not work. Although the pupil is a good swimmer he misunderstands what is required and is dropped from the team.</a:t>
            </a:r>
          </a:p>
          <a:p>
            <a:r>
              <a:rPr lang="en-GB" dirty="0" smtClean="0"/>
              <a:t>Is this discrimination arising from disability? </a:t>
            </a:r>
            <a:endParaRPr lang="en-GB" dirty="0"/>
          </a:p>
        </p:txBody>
      </p:sp>
    </p:spTree>
    <p:extLst>
      <p:ext uri="{BB962C8B-B14F-4D97-AF65-F5344CB8AC3E}">
        <p14:creationId xmlns:p14="http://schemas.microsoft.com/office/powerpoint/2010/main" xmlns="" val="34132091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FF0000"/>
                </a:solidFill>
              </a:rPr>
              <a:t>Duty to make Reasonable Adjustments</a:t>
            </a:r>
            <a:endParaRPr lang="en-GB" dirty="0">
              <a:solidFill>
                <a:srgbClr val="FF0000"/>
              </a:solidFill>
            </a:endParaRPr>
          </a:p>
        </p:txBody>
      </p:sp>
      <p:sp>
        <p:nvSpPr>
          <p:cNvPr id="3" name="Content Placeholder 2"/>
          <p:cNvSpPr>
            <a:spLocks noGrp="1"/>
          </p:cNvSpPr>
          <p:nvPr>
            <p:ph idx="1"/>
          </p:nvPr>
        </p:nvSpPr>
        <p:spPr/>
        <p:txBody>
          <a:bodyPr>
            <a:normAutofit fontScale="85000" lnSpcReduction="10000"/>
          </a:bodyPr>
          <a:lstStyle/>
          <a:p>
            <a:r>
              <a:rPr lang="en-GB" dirty="0"/>
              <a:t>The duty to make reasonable </a:t>
            </a:r>
            <a:r>
              <a:rPr lang="en-GB" dirty="0" smtClean="0"/>
              <a:t>adjustments only applies to disabled people. It </a:t>
            </a:r>
            <a:r>
              <a:rPr lang="en-GB" dirty="0"/>
              <a:t>applies to the learning environment which covers everything that schools provide for learners, not just curriculum access, and includes all school activities such as extra-curricular and leisure activities, work experience, after school and homework clubs, sports activities and school trips. </a:t>
            </a:r>
          </a:p>
          <a:p>
            <a:r>
              <a:rPr lang="en-GB" dirty="0" smtClean="0"/>
              <a:t>It is an anticipatory duty</a:t>
            </a:r>
          </a:p>
          <a:p>
            <a:r>
              <a:rPr lang="en-GB" dirty="0" smtClean="0"/>
              <a:t>It has been with us since 2002</a:t>
            </a:r>
          </a:p>
          <a:p>
            <a:r>
              <a:rPr lang="en-GB" dirty="0" smtClean="0"/>
              <a:t>It is the most pervasive and powerful right for disabled pupils, staff and parents.</a:t>
            </a:r>
            <a:endParaRPr lang="en-GB" dirty="0"/>
          </a:p>
        </p:txBody>
      </p:sp>
      <p:pic>
        <p:nvPicPr>
          <p:cNvPr id="4" name="Picture 1" descr="X:\My Documents\My Pictures\RRDE Logo\rrlogo.gif"/>
          <p:cNvPicPr>
            <a:picLocks noChangeAspect="1" noChangeArrowheads="1"/>
          </p:cNvPicPr>
          <p:nvPr/>
        </p:nvPicPr>
        <p:blipFill>
          <a:blip r:embed="rId2" cstate="print"/>
          <a:srcRect/>
          <a:stretch>
            <a:fillRect/>
          </a:stretch>
        </p:blipFill>
        <p:spPr bwMode="auto">
          <a:xfrm>
            <a:off x="7786688" y="5929313"/>
            <a:ext cx="1155700" cy="679450"/>
          </a:xfrm>
          <a:prstGeom prst="rect">
            <a:avLst/>
          </a:prstGeom>
          <a:noFill/>
          <a:ln w="9525">
            <a:noFill/>
            <a:miter lim="800000"/>
            <a:headEnd/>
            <a:tailEnd/>
          </a:ln>
        </p:spPr>
      </p:pic>
    </p:spTree>
    <p:extLst>
      <p:ext uri="{BB962C8B-B14F-4D97-AF65-F5344CB8AC3E}">
        <p14:creationId xmlns:p14="http://schemas.microsoft.com/office/powerpoint/2010/main" xmlns="" val="394959919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sz="3600" b="1" smtClean="0">
                <a:latin typeface="Arial Unicode MS" pitchFamily="34" charset="-128"/>
              </a:rPr>
              <a:t>Factors</a:t>
            </a:r>
          </a:p>
        </p:txBody>
      </p:sp>
      <p:sp>
        <p:nvSpPr>
          <p:cNvPr id="21507" name="Text Box 3"/>
          <p:cNvSpPr txBox="1">
            <a:spLocks noChangeArrowheads="1"/>
          </p:cNvSpPr>
          <p:nvPr/>
        </p:nvSpPr>
        <p:spPr bwMode="auto">
          <a:xfrm>
            <a:off x="609600" y="1600200"/>
            <a:ext cx="7239000" cy="4572000"/>
          </a:xfrm>
          <a:prstGeom prst="rect">
            <a:avLst/>
          </a:prstGeom>
          <a:noFill/>
          <a:ln w="9525">
            <a:noFill/>
            <a:miter lim="800000"/>
            <a:headEnd/>
            <a:tailEnd/>
          </a:ln>
        </p:spPr>
        <p:txBody>
          <a:bodyPr/>
          <a:lstStyle/>
          <a:p>
            <a:pPr marL="287338" indent="-287338" eaLnBrk="0" hangingPunct="0"/>
            <a:r>
              <a:rPr lang="en-US" sz="2800" b="1">
                <a:latin typeface="Calibri" pitchFamily="34" charset="0"/>
                <a:cs typeface="Arial" charset="0"/>
              </a:rPr>
              <a:t>   </a:t>
            </a:r>
          </a:p>
          <a:p>
            <a:pPr marL="287338" indent="-287338" eaLnBrk="0" hangingPunct="0"/>
            <a:endParaRPr lang="en-US" sz="2800" b="1">
              <a:latin typeface="Calibri" pitchFamily="34" charset="0"/>
              <a:cs typeface="Arial" charset="0"/>
            </a:endParaRPr>
          </a:p>
          <a:p>
            <a:pPr marL="287338" indent="-287338" eaLnBrk="0" hangingPunct="0"/>
            <a:r>
              <a:rPr lang="en-US" sz="2800" b="1">
                <a:latin typeface="Arial Unicode MS" pitchFamily="34" charset="-128"/>
                <a:cs typeface="Arial" charset="0"/>
              </a:rPr>
              <a:t>Taking reasonable steps to avoid </a:t>
            </a:r>
            <a:r>
              <a:rPr lang="en-US" sz="2800" b="1" u="sng">
                <a:latin typeface="Arial Unicode MS" pitchFamily="34" charset="-128"/>
                <a:cs typeface="Arial" charset="0"/>
              </a:rPr>
              <a:t>detriment</a:t>
            </a:r>
            <a:r>
              <a:rPr lang="en-US" sz="2800" b="1">
                <a:latin typeface="Arial Unicode MS" pitchFamily="34" charset="-128"/>
                <a:cs typeface="Arial" charset="0"/>
              </a:rPr>
              <a:t> to a disabled pupil such as:-</a:t>
            </a:r>
          </a:p>
          <a:p>
            <a:pPr marL="287338" indent="-287338" eaLnBrk="0" hangingPunct="0"/>
            <a:endParaRPr lang="en-US" sz="2800" b="1">
              <a:latin typeface="Arial Unicode MS" pitchFamily="34" charset="-128"/>
              <a:cs typeface="Arial" charset="0"/>
            </a:endParaRPr>
          </a:p>
          <a:p>
            <a:pPr marL="287338" indent="-287338" eaLnBrk="0" hangingPunct="0">
              <a:buFontTx/>
              <a:buChar char="•"/>
            </a:pPr>
            <a:r>
              <a:rPr lang="en-US" sz="2800" b="1">
                <a:latin typeface="Arial Unicode MS" pitchFamily="34" charset="-128"/>
                <a:cs typeface="Arial" charset="0"/>
              </a:rPr>
              <a:t>Time and effort expended</a:t>
            </a:r>
          </a:p>
          <a:p>
            <a:pPr marL="287338" indent="-287338" eaLnBrk="0" hangingPunct="0">
              <a:buFontTx/>
              <a:buChar char="•"/>
            </a:pPr>
            <a:endParaRPr lang="en-US" sz="2800" b="1">
              <a:latin typeface="Arial Unicode MS" pitchFamily="34" charset="-128"/>
              <a:cs typeface="Arial" charset="0"/>
            </a:endParaRPr>
          </a:p>
          <a:p>
            <a:pPr marL="287338" indent="-287338" eaLnBrk="0" hangingPunct="0">
              <a:buFontTx/>
              <a:buChar char="•"/>
            </a:pPr>
            <a:r>
              <a:rPr lang="en-US" sz="2800" b="1">
                <a:latin typeface="Arial Unicode MS" pitchFamily="34" charset="-128"/>
                <a:cs typeface="Arial" charset="0"/>
              </a:rPr>
              <a:t>Inconvenience, indignity or discomfort</a:t>
            </a:r>
          </a:p>
          <a:p>
            <a:pPr marL="287338" indent="-287338" eaLnBrk="0" hangingPunct="0">
              <a:buFontTx/>
              <a:buChar char="•"/>
            </a:pPr>
            <a:endParaRPr lang="en-US" sz="2800" b="1">
              <a:latin typeface="Arial Unicode MS" pitchFamily="34" charset="-128"/>
              <a:cs typeface="Arial" charset="0"/>
            </a:endParaRPr>
          </a:p>
          <a:p>
            <a:pPr marL="287338" indent="-287338" eaLnBrk="0" hangingPunct="0">
              <a:buFontTx/>
              <a:buChar char="•"/>
            </a:pPr>
            <a:r>
              <a:rPr lang="en-US" sz="2800" b="1">
                <a:latin typeface="Arial Unicode MS" pitchFamily="34" charset="-128"/>
                <a:cs typeface="Arial" charset="0"/>
              </a:rPr>
              <a:t>Loss of opportunity or diminished progress.</a:t>
            </a:r>
            <a:endParaRPr lang="en-US" sz="2800">
              <a:latin typeface="Arial Unicode MS" pitchFamily="34" charset="-128"/>
              <a:cs typeface="Arial" charset="0"/>
            </a:endParaRPr>
          </a:p>
          <a:p>
            <a:pPr marL="287338" indent="-287338">
              <a:spcBef>
                <a:spcPct val="50000"/>
              </a:spcBef>
            </a:pPr>
            <a:endParaRPr lang="en-GB" sz="2800">
              <a:latin typeface="Arial Unicode MS" pitchFamily="34" charset="-128"/>
              <a:cs typeface="Arial" charset="0"/>
            </a:endParaRPr>
          </a:p>
        </p:txBody>
      </p:sp>
      <p:grpSp>
        <p:nvGrpSpPr>
          <p:cNvPr id="2" name="Group 4"/>
          <p:cNvGrpSpPr>
            <a:grpSpLocks/>
          </p:cNvGrpSpPr>
          <p:nvPr/>
        </p:nvGrpSpPr>
        <p:grpSpPr bwMode="auto">
          <a:xfrm>
            <a:off x="457200" y="228600"/>
            <a:ext cx="801688" cy="1400175"/>
            <a:chOff x="723" y="1647"/>
            <a:chExt cx="1524" cy="2619"/>
          </a:xfrm>
        </p:grpSpPr>
        <p:sp>
          <p:nvSpPr>
            <p:cNvPr id="21510" name="Freeform 5"/>
            <p:cNvSpPr>
              <a:spLocks/>
            </p:cNvSpPr>
            <p:nvPr/>
          </p:nvSpPr>
          <p:spPr bwMode="auto">
            <a:xfrm>
              <a:off x="730" y="1654"/>
              <a:ext cx="1508" cy="2603"/>
            </a:xfrm>
            <a:custGeom>
              <a:avLst/>
              <a:gdLst>
                <a:gd name="T0" fmla="*/ 321 w 1508"/>
                <a:gd name="T1" fmla="*/ 1231 h 2603"/>
                <a:gd name="T2" fmla="*/ 484 w 1508"/>
                <a:gd name="T3" fmla="*/ 1258 h 2603"/>
                <a:gd name="T4" fmla="*/ 568 w 1508"/>
                <a:gd name="T5" fmla="*/ 1363 h 2603"/>
                <a:gd name="T6" fmla="*/ 568 w 1508"/>
                <a:gd name="T7" fmla="*/ 1473 h 2603"/>
                <a:gd name="T8" fmla="*/ 466 w 1508"/>
                <a:gd name="T9" fmla="*/ 1593 h 2603"/>
                <a:gd name="T10" fmla="*/ 326 w 1508"/>
                <a:gd name="T11" fmla="*/ 1598 h 2603"/>
                <a:gd name="T12" fmla="*/ 219 w 1508"/>
                <a:gd name="T13" fmla="*/ 1515 h 2603"/>
                <a:gd name="T14" fmla="*/ 107 w 1508"/>
                <a:gd name="T15" fmla="*/ 1480 h 2603"/>
                <a:gd name="T16" fmla="*/ 30 w 1508"/>
                <a:gd name="T17" fmla="*/ 1542 h 2603"/>
                <a:gd name="T18" fmla="*/ 0 w 1508"/>
                <a:gd name="T19" fmla="*/ 1878 h 2603"/>
                <a:gd name="T20" fmla="*/ 69 w 1508"/>
                <a:gd name="T21" fmla="*/ 2029 h 2603"/>
                <a:gd name="T22" fmla="*/ 466 w 1508"/>
                <a:gd name="T23" fmla="*/ 2007 h 2603"/>
                <a:gd name="T24" fmla="*/ 664 w 1508"/>
                <a:gd name="T25" fmla="*/ 2076 h 2603"/>
                <a:gd name="T26" fmla="*/ 704 w 1508"/>
                <a:gd name="T27" fmla="*/ 2178 h 2603"/>
                <a:gd name="T28" fmla="*/ 638 w 1508"/>
                <a:gd name="T29" fmla="*/ 2283 h 2603"/>
                <a:gd name="T30" fmla="*/ 613 w 1508"/>
                <a:gd name="T31" fmla="*/ 2446 h 2603"/>
                <a:gd name="T32" fmla="*/ 702 w 1508"/>
                <a:gd name="T33" fmla="*/ 2576 h 2603"/>
                <a:gd name="T34" fmla="*/ 799 w 1508"/>
                <a:gd name="T35" fmla="*/ 2603 h 2603"/>
                <a:gd name="T36" fmla="*/ 967 w 1508"/>
                <a:gd name="T37" fmla="*/ 2546 h 2603"/>
                <a:gd name="T38" fmla="*/ 1030 w 1508"/>
                <a:gd name="T39" fmla="*/ 2402 h 2603"/>
                <a:gd name="T40" fmla="*/ 951 w 1508"/>
                <a:gd name="T41" fmla="*/ 2252 h 2603"/>
                <a:gd name="T42" fmla="*/ 913 w 1508"/>
                <a:gd name="T43" fmla="*/ 2107 h 2603"/>
                <a:gd name="T44" fmla="*/ 967 w 1508"/>
                <a:gd name="T45" fmla="*/ 1995 h 2603"/>
                <a:gd name="T46" fmla="*/ 1123 w 1508"/>
                <a:gd name="T47" fmla="*/ 1988 h 2603"/>
                <a:gd name="T48" fmla="*/ 1473 w 1508"/>
                <a:gd name="T49" fmla="*/ 1983 h 2603"/>
                <a:gd name="T50" fmla="*/ 1508 w 1508"/>
                <a:gd name="T51" fmla="*/ 1771 h 2603"/>
                <a:gd name="T52" fmla="*/ 1490 w 1508"/>
                <a:gd name="T53" fmla="*/ 1568 h 2603"/>
                <a:gd name="T54" fmla="*/ 1439 w 1508"/>
                <a:gd name="T55" fmla="*/ 1446 h 2603"/>
                <a:gd name="T56" fmla="*/ 1352 w 1508"/>
                <a:gd name="T57" fmla="*/ 1420 h 2603"/>
                <a:gd name="T58" fmla="*/ 1187 w 1508"/>
                <a:gd name="T59" fmla="*/ 1468 h 2603"/>
                <a:gd name="T60" fmla="*/ 1081 w 1508"/>
                <a:gd name="T61" fmla="*/ 1461 h 2603"/>
                <a:gd name="T62" fmla="*/ 991 w 1508"/>
                <a:gd name="T63" fmla="*/ 1380 h 2603"/>
                <a:gd name="T64" fmla="*/ 979 w 1508"/>
                <a:gd name="T65" fmla="*/ 1244 h 2603"/>
                <a:gd name="T66" fmla="*/ 1068 w 1508"/>
                <a:gd name="T67" fmla="*/ 1139 h 2603"/>
                <a:gd name="T68" fmla="*/ 1163 w 1508"/>
                <a:gd name="T69" fmla="*/ 1122 h 2603"/>
                <a:gd name="T70" fmla="*/ 1324 w 1508"/>
                <a:gd name="T71" fmla="*/ 1202 h 2603"/>
                <a:gd name="T72" fmla="*/ 1424 w 1508"/>
                <a:gd name="T73" fmla="*/ 1214 h 2603"/>
                <a:gd name="T74" fmla="*/ 1485 w 1508"/>
                <a:gd name="T75" fmla="*/ 1158 h 2603"/>
                <a:gd name="T76" fmla="*/ 1490 w 1508"/>
                <a:gd name="T77" fmla="*/ 927 h 2603"/>
                <a:gd name="T78" fmla="*/ 1462 w 1508"/>
                <a:gd name="T79" fmla="*/ 583 h 2603"/>
                <a:gd name="T80" fmla="*/ 1287 w 1508"/>
                <a:gd name="T81" fmla="*/ 625 h 2603"/>
                <a:gd name="T82" fmla="*/ 1033 w 1508"/>
                <a:gd name="T83" fmla="*/ 619 h 2603"/>
                <a:gd name="T84" fmla="*/ 867 w 1508"/>
                <a:gd name="T85" fmla="*/ 553 h 2603"/>
                <a:gd name="T86" fmla="*/ 837 w 1508"/>
                <a:gd name="T87" fmla="*/ 476 h 2603"/>
                <a:gd name="T88" fmla="*/ 909 w 1508"/>
                <a:gd name="T89" fmla="*/ 370 h 2603"/>
                <a:gd name="T90" fmla="*/ 981 w 1508"/>
                <a:gd name="T91" fmla="*/ 207 h 2603"/>
                <a:gd name="T92" fmla="*/ 911 w 1508"/>
                <a:gd name="T93" fmla="*/ 54 h 2603"/>
                <a:gd name="T94" fmla="*/ 741 w 1508"/>
                <a:gd name="T95" fmla="*/ 0 h 2603"/>
                <a:gd name="T96" fmla="*/ 585 w 1508"/>
                <a:gd name="T97" fmla="*/ 98 h 2603"/>
                <a:gd name="T98" fmla="*/ 541 w 1508"/>
                <a:gd name="T99" fmla="*/ 263 h 2603"/>
                <a:gd name="T100" fmla="*/ 603 w 1508"/>
                <a:gd name="T101" fmla="*/ 363 h 2603"/>
                <a:gd name="T102" fmla="*/ 660 w 1508"/>
                <a:gd name="T103" fmla="*/ 485 h 2603"/>
                <a:gd name="T104" fmla="*/ 624 w 1508"/>
                <a:gd name="T105" fmla="*/ 556 h 2603"/>
                <a:gd name="T106" fmla="*/ 330 w 1508"/>
                <a:gd name="T107" fmla="*/ 578 h 2603"/>
                <a:gd name="T108" fmla="*/ 41 w 1508"/>
                <a:gd name="T109" fmla="*/ 573 h 2603"/>
                <a:gd name="T110" fmla="*/ 25 w 1508"/>
                <a:gd name="T111" fmla="*/ 1034 h 2603"/>
                <a:gd name="T112" fmla="*/ 39 w 1508"/>
                <a:gd name="T113" fmla="*/ 1273 h 2603"/>
                <a:gd name="T114" fmla="*/ 130 w 1508"/>
                <a:gd name="T115" fmla="*/ 1329 h 2603"/>
                <a:gd name="T116" fmla="*/ 246 w 1508"/>
                <a:gd name="T117" fmla="*/ 1293 h 260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508"/>
                <a:gd name="T178" fmla="*/ 0 h 2603"/>
                <a:gd name="T179" fmla="*/ 1508 w 1508"/>
                <a:gd name="T180" fmla="*/ 2603 h 260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508" h="2603">
                  <a:moveTo>
                    <a:pt x="260" y="1273"/>
                  </a:moveTo>
                  <a:lnTo>
                    <a:pt x="268" y="1263"/>
                  </a:lnTo>
                  <a:lnTo>
                    <a:pt x="279" y="1253"/>
                  </a:lnTo>
                  <a:lnTo>
                    <a:pt x="288" y="1244"/>
                  </a:lnTo>
                  <a:lnTo>
                    <a:pt x="298" y="1239"/>
                  </a:lnTo>
                  <a:lnTo>
                    <a:pt x="321" y="1231"/>
                  </a:lnTo>
                  <a:lnTo>
                    <a:pt x="345" y="1224"/>
                  </a:lnTo>
                  <a:lnTo>
                    <a:pt x="375" y="1222"/>
                  </a:lnTo>
                  <a:lnTo>
                    <a:pt x="403" y="1224"/>
                  </a:lnTo>
                  <a:lnTo>
                    <a:pt x="431" y="1232"/>
                  </a:lnTo>
                  <a:lnTo>
                    <a:pt x="459" y="1242"/>
                  </a:lnTo>
                  <a:lnTo>
                    <a:pt x="484" y="1258"/>
                  </a:lnTo>
                  <a:lnTo>
                    <a:pt x="508" y="1275"/>
                  </a:lnTo>
                  <a:lnTo>
                    <a:pt x="529" y="1297"/>
                  </a:lnTo>
                  <a:lnTo>
                    <a:pt x="547" y="1322"/>
                  </a:lnTo>
                  <a:lnTo>
                    <a:pt x="555" y="1334"/>
                  </a:lnTo>
                  <a:lnTo>
                    <a:pt x="562" y="1346"/>
                  </a:lnTo>
                  <a:lnTo>
                    <a:pt x="568" y="1363"/>
                  </a:lnTo>
                  <a:lnTo>
                    <a:pt x="573" y="1376"/>
                  </a:lnTo>
                  <a:lnTo>
                    <a:pt x="575" y="1393"/>
                  </a:lnTo>
                  <a:lnTo>
                    <a:pt x="575" y="1407"/>
                  </a:lnTo>
                  <a:lnTo>
                    <a:pt x="575" y="1425"/>
                  </a:lnTo>
                  <a:lnTo>
                    <a:pt x="575" y="1442"/>
                  </a:lnTo>
                  <a:lnTo>
                    <a:pt x="568" y="1473"/>
                  </a:lnTo>
                  <a:lnTo>
                    <a:pt x="557" y="1503"/>
                  </a:lnTo>
                  <a:lnTo>
                    <a:pt x="545" y="1527"/>
                  </a:lnTo>
                  <a:lnTo>
                    <a:pt x="527" y="1551"/>
                  </a:lnTo>
                  <a:lnTo>
                    <a:pt x="508" y="1568"/>
                  </a:lnTo>
                  <a:lnTo>
                    <a:pt x="489" y="1583"/>
                  </a:lnTo>
                  <a:lnTo>
                    <a:pt x="466" y="1593"/>
                  </a:lnTo>
                  <a:lnTo>
                    <a:pt x="443" y="1603"/>
                  </a:lnTo>
                  <a:lnTo>
                    <a:pt x="421" y="1608"/>
                  </a:lnTo>
                  <a:lnTo>
                    <a:pt x="394" y="1608"/>
                  </a:lnTo>
                  <a:lnTo>
                    <a:pt x="372" y="1608"/>
                  </a:lnTo>
                  <a:lnTo>
                    <a:pt x="349" y="1603"/>
                  </a:lnTo>
                  <a:lnTo>
                    <a:pt x="326" y="1598"/>
                  </a:lnTo>
                  <a:lnTo>
                    <a:pt x="307" y="1588"/>
                  </a:lnTo>
                  <a:lnTo>
                    <a:pt x="286" y="1576"/>
                  </a:lnTo>
                  <a:lnTo>
                    <a:pt x="270" y="1559"/>
                  </a:lnTo>
                  <a:lnTo>
                    <a:pt x="254" y="1542"/>
                  </a:lnTo>
                  <a:lnTo>
                    <a:pt x="237" y="1527"/>
                  </a:lnTo>
                  <a:lnTo>
                    <a:pt x="219" y="1515"/>
                  </a:lnTo>
                  <a:lnTo>
                    <a:pt x="198" y="1503"/>
                  </a:lnTo>
                  <a:lnTo>
                    <a:pt x="183" y="1493"/>
                  </a:lnTo>
                  <a:lnTo>
                    <a:pt x="160" y="1486"/>
                  </a:lnTo>
                  <a:lnTo>
                    <a:pt x="144" y="1481"/>
                  </a:lnTo>
                  <a:lnTo>
                    <a:pt x="125" y="1480"/>
                  </a:lnTo>
                  <a:lnTo>
                    <a:pt x="107" y="1480"/>
                  </a:lnTo>
                  <a:lnTo>
                    <a:pt x="90" y="1481"/>
                  </a:lnTo>
                  <a:lnTo>
                    <a:pt x="74" y="1490"/>
                  </a:lnTo>
                  <a:lnTo>
                    <a:pt x="60" y="1497"/>
                  </a:lnTo>
                  <a:lnTo>
                    <a:pt x="46" y="1510"/>
                  </a:lnTo>
                  <a:lnTo>
                    <a:pt x="35" y="1524"/>
                  </a:lnTo>
                  <a:lnTo>
                    <a:pt x="30" y="1542"/>
                  </a:lnTo>
                  <a:lnTo>
                    <a:pt x="25" y="1564"/>
                  </a:lnTo>
                  <a:lnTo>
                    <a:pt x="16" y="1619"/>
                  </a:lnTo>
                  <a:lnTo>
                    <a:pt x="9" y="1680"/>
                  </a:lnTo>
                  <a:lnTo>
                    <a:pt x="4" y="1746"/>
                  </a:lnTo>
                  <a:lnTo>
                    <a:pt x="0" y="1812"/>
                  </a:lnTo>
                  <a:lnTo>
                    <a:pt x="0" y="1878"/>
                  </a:lnTo>
                  <a:lnTo>
                    <a:pt x="4" y="1939"/>
                  </a:lnTo>
                  <a:lnTo>
                    <a:pt x="6" y="1968"/>
                  </a:lnTo>
                  <a:lnTo>
                    <a:pt x="11" y="1993"/>
                  </a:lnTo>
                  <a:lnTo>
                    <a:pt x="16" y="2015"/>
                  </a:lnTo>
                  <a:lnTo>
                    <a:pt x="25" y="2036"/>
                  </a:lnTo>
                  <a:lnTo>
                    <a:pt x="69" y="2029"/>
                  </a:lnTo>
                  <a:lnTo>
                    <a:pt x="130" y="2019"/>
                  </a:lnTo>
                  <a:lnTo>
                    <a:pt x="198" y="2014"/>
                  </a:lnTo>
                  <a:lnTo>
                    <a:pt x="270" y="2007"/>
                  </a:lnTo>
                  <a:lnTo>
                    <a:pt x="345" y="2005"/>
                  </a:lnTo>
                  <a:lnTo>
                    <a:pt x="410" y="2005"/>
                  </a:lnTo>
                  <a:lnTo>
                    <a:pt x="466" y="2007"/>
                  </a:lnTo>
                  <a:lnTo>
                    <a:pt x="508" y="2014"/>
                  </a:lnTo>
                  <a:lnTo>
                    <a:pt x="550" y="2024"/>
                  </a:lnTo>
                  <a:lnTo>
                    <a:pt x="585" y="2032"/>
                  </a:lnTo>
                  <a:lnTo>
                    <a:pt x="617" y="2046"/>
                  </a:lnTo>
                  <a:lnTo>
                    <a:pt x="645" y="2061"/>
                  </a:lnTo>
                  <a:lnTo>
                    <a:pt x="664" y="2076"/>
                  </a:lnTo>
                  <a:lnTo>
                    <a:pt x="680" y="2091"/>
                  </a:lnTo>
                  <a:lnTo>
                    <a:pt x="692" y="2110"/>
                  </a:lnTo>
                  <a:lnTo>
                    <a:pt x="702" y="2125"/>
                  </a:lnTo>
                  <a:lnTo>
                    <a:pt x="704" y="2142"/>
                  </a:lnTo>
                  <a:lnTo>
                    <a:pt x="708" y="2159"/>
                  </a:lnTo>
                  <a:lnTo>
                    <a:pt x="704" y="2178"/>
                  </a:lnTo>
                  <a:lnTo>
                    <a:pt x="699" y="2195"/>
                  </a:lnTo>
                  <a:lnTo>
                    <a:pt x="692" y="2213"/>
                  </a:lnTo>
                  <a:lnTo>
                    <a:pt x="681" y="2230"/>
                  </a:lnTo>
                  <a:lnTo>
                    <a:pt x="669" y="2247"/>
                  </a:lnTo>
                  <a:lnTo>
                    <a:pt x="655" y="2261"/>
                  </a:lnTo>
                  <a:lnTo>
                    <a:pt x="638" y="2283"/>
                  </a:lnTo>
                  <a:lnTo>
                    <a:pt x="627" y="2305"/>
                  </a:lnTo>
                  <a:lnTo>
                    <a:pt x="617" y="2330"/>
                  </a:lnTo>
                  <a:lnTo>
                    <a:pt x="611" y="2358"/>
                  </a:lnTo>
                  <a:lnTo>
                    <a:pt x="608" y="2386"/>
                  </a:lnTo>
                  <a:lnTo>
                    <a:pt x="608" y="2417"/>
                  </a:lnTo>
                  <a:lnTo>
                    <a:pt x="613" y="2446"/>
                  </a:lnTo>
                  <a:lnTo>
                    <a:pt x="622" y="2473"/>
                  </a:lnTo>
                  <a:lnTo>
                    <a:pt x="632" y="2502"/>
                  </a:lnTo>
                  <a:lnTo>
                    <a:pt x="650" y="2527"/>
                  </a:lnTo>
                  <a:lnTo>
                    <a:pt x="666" y="2546"/>
                  </a:lnTo>
                  <a:lnTo>
                    <a:pt x="690" y="2568"/>
                  </a:lnTo>
                  <a:lnTo>
                    <a:pt x="702" y="2576"/>
                  </a:lnTo>
                  <a:lnTo>
                    <a:pt x="718" y="2585"/>
                  </a:lnTo>
                  <a:lnTo>
                    <a:pt x="730" y="2590"/>
                  </a:lnTo>
                  <a:lnTo>
                    <a:pt x="746" y="2595"/>
                  </a:lnTo>
                  <a:lnTo>
                    <a:pt x="764" y="2600"/>
                  </a:lnTo>
                  <a:lnTo>
                    <a:pt x="779" y="2603"/>
                  </a:lnTo>
                  <a:lnTo>
                    <a:pt x="799" y="2603"/>
                  </a:lnTo>
                  <a:lnTo>
                    <a:pt x="818" y="2603"/>
                  </a:lnTo>
                  <a:lnTo>
                    <a:pt x="851" y="2600"/>
                  </a:lnTo>
                  <a:lnTo>
                    <a:pt x="888" y="2593"/>
                  </a:lnTo>
                  <a:lnTo>
                    <a:pt x="918" y="2580"/>
                  </a:lnTo>
                  <a:lnTo>
                    <a:pt x="942" y="2564"/>
                  </a:lnTo>
                  <a:lnTo>
                    <a:pt x="967" y="2546"/>
                  </a:lnTo>
                  <a:lnTo>
                    <a:pt x="986" y="2527"/>
                  </a:lnTo>
                  <a:lnTo>
                    <a:pt x="1005" y="2503"/>
                  </a:lnTo>
                  <a:lnTo>
                    <a:pt x="1014" y="2480"/>
                  </a:lnTo>
                  <a:lnTo>
                    <a:pt x="1025" y="2454"/>
                  </a:lnTo>
                  <a:lnTo>
                    <a:pt x="1028" y="2427"/>
                  </a:lnTo>
                  <a:lnTo>
                    <a:pt x="1030" y="2402"/>
                  </a:lnTo>
                  <a:lnTo>
                    <a:pt x="1025" y="2374"/>
                  </a:lnTo>
                  <a:lnTo>
                    <a:pt x="1018" y="2349"/>
                  </a:lnTo>
                  <a:lnTo>
                    <a:pt x="1005" y="2320"/>
                  </a:lnTo>
                  <a:lnTo>
                    <a:pt x="990" y="2295"/>
                  </a:lnTo>
                  <a:lnTo>
                    <a:pt x="970" y="2273"/>
                  </a:lnTo>
                  <a:lnTo>
                    <a:pt x="951" y="2252"/>
                  </a:lnTo>
                  <a:lnTo>
                    <a:pt x="937" y="2229"/>
                  </a:lnTo>
                  <a:lnTo>
                    <a:pt x="927" y="2203"/>
                  </a:lnTo>
                  <a:lnTo>
                    <a:pt x="918" y="2181"/>
                  </a:lnTo>
                  <a:lnTo>
                    <a:pt x="913" y="2156"/>
                  </a:lnTo>
                  <a:lnTo>
                    <a:pt x="913" y="2129"/>
                  </a:lnTo>
                  <a:lnTo>
                    <a:pt x="913" y="2107"/>
                  </a:lnTo>
                  <a:lnTo>
                    <a:pt x="918" y="2085"/>
                  </a:lnTo>
                  <a:lnTo>
                    <a:pt x="923" y="2061"/>
                  </a:lnTo>
                  <a:lnTo>
                    <a:pt x="932" y="2041"/>
                  </a:lnTo>
                  <a:lnTo>
                    <a:pt x="942" y="2024"/>
                  </a:lnTo>
                  <a:lnTo>
                    <a:pt x="955" y="2007"/>
                  </a:lnTo>
                  <a:lnTo>
                    <a:pt x="967" y="1995"/>
                  </a:lnTo>
                  <a:lnTo>
                    <a:pt x="981" y="1985"/>
                  </a:lnTo>
                  <a:lnTo>
                    <a:pt x="997" y="1976"/>
                  </a:lnTo>
                  <a:lnTo>
                    <a:pt x="1012" y="1975"/>
                  </a:lnTo>
                  <a:lnTo>
                    <a:pt x="1037" y="1976"/>
                  </a:lnTo>
                  <a:lnTo>
                    <a:pt x="1074" y="1983"/>
                  </a:lnTo>
                  <a:lnTo>
                    <a:pt x="1123" y="1988"/>
                  </a:lnTo>
                  <a:lnTo>
                    <a:pt x="1177" y="1995"/>
                  </a:lnTo>
                  <a:lnTo>
                    <a:pt x="1242" y="2000"/>
                  </a:lnTo>
                  <a:lnTo>
                    <a:pt x="1310" y="2005"/>
                  </a:lnTo>
                  <a:lnTo>
                    <a:pt x="1383" y="2010"/>
                  </a:lnTo>
                  <a:lnTo>
                    <a:pt x="1459" y="2014"/>
                  </a:lnTo>
                  <a:lnTo>
                    <a:pt x="1473" y="1983"/>
                  </a:lnTo>
                  <a:lnTo>
                    <a:pt x="1482" y="1949"/>
                  </a:lnTo>
                  <a:lnTo>
                    <a:pt x="1492" y="1915"/>
                  </a:lnTo>
                  <a:lnTo>
                    <a:pt x="1497" y="1880"/>
                  </a:lnTo>
                  <a:lnTo>
                    <a:pt x="1503" y="1844"/>
                  </a:lnTo>
                  <a:lnTo>
                    <a:pt x="1508" y="1807"/>
                  </a:lnTo>
                  <a:lnTo>
                    <a:pt x="1508" y="1771"/>
                  </a:lnTo>
                  <a:lnTo>
                    <a:pt x="1508" y="1736"/>
                  </a:lnTo>
                  <a:lnTo>
                    <a:pt x="1508" y="1700"/>
                  </a:lnTo>
                  <a:lnTo>
                    <a:pt x="1506" y="1664"/>
                  </a:lnTo>
                  <a:lnTo>
                    <a:pt x="1501" y="1630"/>
                  </a:lnTo>
                  <a:lnTo>
                    <a:pt x="1496" y="1598"/>
                  </a:lnTo>
                  <a:lnTo>
                    <a:pt x="1490" y="1568"/>
                  </a:lnTo>
                  <a:lnTo>
                    <a:pt x="1482" y="1539"/>
                  </a:lnTo>
                  <a:lnTo>
                    <a:pt x="1474" y="1515"/>
                  </a:lnTo>
                  <a:lnTo>
                    <a:pt x="1467" y="1493"/>
                  </a:lnTo>
                  <a:lnTo>
                    <a:pt x="1459" y="1473"/>
                  </a:lnTo>
                  <a:lnTo>
                    <a:pt x="1448" y="1459"/>
                  </a:lnTo>
                  <a:lnTo>
                    <a:pt x="1439" y="1446"/>
                  </a:lnTo>
                  <a:lnTo>
                    <a:pt x="1429" y="1436"/>
                  </a:lnTo>
                  <a:lnTo>
                    <a:pt x="1415" y="1429"/>
                  </a:lnTo>
                  <a:lnTo>
                    <a:pt x="1406" y="1424"/>
                  </a:lnTo>
                  <a:lnTo>
                    <a:pt x="1394" y="1420"/>
                  </a:lnTo>
                  <a:lnTo>
                    <a:pt x="1382" y="1419"/>
                  </a:lnTo>
                  <a:lnTo>
                    <a:pt x="1352" y="1420"/>
                  </a:lnTo>
                  <a:lnTo>
                    <a:pt x="1322" y="1429"/>
                  </a:lnTo>
                  <a:lnTo>
                    <a:pt x="1291" y="1437"/>
                  </a:lnTo>
                  <a:lnTo>
                    <a:pt x="1254" y="1451"/>
                  </a:lnTo>
                  <a:lnTo>
                    <a:pt x="1231" y="1459"/>
                  </a:lnTo>
                  <a:lnTo>
                    <a:pt x="1208" y="1466"/>
                  </a:lnTo>
                  <a:lnTo>
                    <a:pt x="1187" y="1468"/>
                  </a:lnTo>
                  <a:lnTo>
                    <a:pt x="1166" y="1471"/>
                  </a:lnTo>
                  <a:lnTo>
                    <a:pt x="1147" y="1471"/>
                  </a:lnTo>
                  <a:lnTo>
                    <a:pt x="1130" y="1471"/>
                  </a:lnTo>
                  <a:lnTo>
                    <a:pt x="1114" y="1468"/>
                  </a:lnTo>
                  <a:lnTo>
                    <a:pt x="1096" y="1466"/>
                  </a:lnTo>
                  <a:lnTo>
                    <a:pt x="1081" y="1461"/>
                  </a:lnTo>
                  <a:lnTo>
                    <a:pt x="1068" y="1456"/>
                  </a:lnTo>
                  <a:lnTo>
                    <a:pt x="1056" y="1449"/>
                  </a:lnTo>
                  <a:lnTo>
                    <a:pt x="1042" y="1441"/>
                  </a:lnTo>
                  <a:lnTo>
                    <a:pt x="1023" y="1424"/>
                  </a:lnTo>
                  <a:lnTo>
                    <a:pt x="1005" y="1402"/>
                  </a:lnTo>
                  <a:lnTo>
                    <a:pt x="991" y="1380"/>
                  </a:lnTo>
                  <a:lnTo>
                    <a:pt x="981" y="1358"/>
                  </a:lnTo>
                  <a:lnTo>
                    <a:pt x="976" y="1332"/>
                  </a:lnTo>
                  <a:lnTo>
                    <a:pt x="972" y="1308"/>
                  </a:lnTo>
                  <a:lnTo>
                    <a:pt x="972" y="1285"/>
                  </a:lnTo>
                  <a:lnTo>
                    <a:pt x="976" y="1263"/>
                  </a:lnTo>
                  <a:lnTo>
                    <a:pt x="979" y="1244"/>
                  </a:lnTo>
                  <a:lnTo>
                    <a:pt x="986" y="1227"/>
                  </a:lnTo>
                  <a:lnTo>
                    <a:pt x="1004" y="1202"/>
                  </a:lnTo>
                  <a:lnTo>
                    <a:pt x="1019" y="1181"/>
                  </a:lnTo>
                  <a:lnTo>
                    <a:pt x="1035" y="1164"/>
                  </a:lnTo>
                  <a:lnTo>
                    <a:pt x="1053" y="1147"/>
                  </a:lnTo>
                  <a:lnTo>
                    <a:pt x="1068" y="1139"/>
                  </a:lnTo>
                  <a:lnTo>
                    <a:pt x="1084" y="1131"/>
                  </a:lnTo>
                  <a:lnTo>
                    <a:pt x="1100" y="1122"/>
                  </a:lnTo>
                  <a:lnTo>
                    <a:pt x="1117" y="1120"/>
                  </a:lnTo>
                  <a:lnTo>
                    <a:pt x="1133" y="1117"/>
                  </a:lnTo>
                  <a:lnTo>
                    <a:pt x="1147" y="1120"/>
                  </a:lnTo>
                  <a:lnTo>
                    <a:pt x="1163" y="1122"/>
                  </a:lnTo>
                  <a:lnTo>
                    <a:pt x="1177" y="1125"/>
                  </a:lnTo>
                  <a:lnTo>
                    <a:pt x="1208" y="1139"/>
                  </a:lnTo>
                  <a:lnTo>
                    <a:pt x="1238" y="1153"/>
                  </a:lnTo>
                  <a:lnTo>
                    <a:pt x="1266" y="1170"/>
                  </a:lnTo>
                  <a:lnTo>
                    <a:pt x="1296" y="1186"/>
                  </a:lnTo>
                  <a:lnTo>
                    <a:pt x="1324" y="1202"/>
                  </a:lnTo>
                  <a:lnTo>
                    <a:pt x="1355" y="1212"/>
                  </a:lnTo>
                  <a:lnTo>
                    <a:pt x="1368" y="1217"/>
                  </a:lnTo>
                  <a:lnTo>
                    <a:pt x="1383" y="1219"/>
                  </a:lnTo>
                  <a:lnTo>
                    <a:pt x="1396" y="1219"/>
                  </a:lnTo>
                  <a:lnTo>
                    <a:pt x="1411" y="1217"/>
                  </a:lnTo>
                  <a:lnTo>
                    <a:pt x="1424" y="1214"/>
                  </a:lnTo>
                  <a:lnTo>
                    <a:pt x="1439" y="1208"/>
                  </a:lnTo>
                  <a:lnTo>
                    <a:pt x="1453" y="1200"/>
                  </a:lnTo>
                  <a:lnTo>
                    <a:pt x="1467" y="1188"/>
                  </a:lnTo>
                  <a:lnTo>
                    <a:pt x="1474" y="1181"/>
                  </a:lnTo>
                  <a:lnTo>
                    <a:pt x="1480" y="1171"/>
                  </a:lnTo>
                  <a:lnTo>
                    <a:pt x="1485" y="1158"/>
                  </a:lnTo>
                  <a:lnTo>
                    <a:pt x="1490" y="1144"/>
                  </a:lnTo>
                  <a:lnTo>
                    <a:pt x="1496" y="1110"/>
                  </a:lnTo>
                  <a:lnTo>
                    <a:pt x="1496" y="1070"/>
                  </a:lnTo>
                  <a:lnTo>
                    <a:pt x="1496" y="1025"/>
                  </a:lnTo>
                  <a:lnTo>
                    <a:pt x="1492" y="978"/>
                  </a:lnTo>
                  <a:lnTo>
                    <a:pt x="1490" y="927"/>
                  </a:lnTo>
                  <a:lnTo>
                    <a:pt x="1485" y="876"/>
                  </a:lnTo>
                  <a:lnTo>
                    <a:pt x="1474" y="775"/>
                  </a:lnTo>
                  <a:lnTo>
                    <a:pt x="1464" y="683"/>
                  </a:lnTo>
                  <a:lnTo>
                    <a:pt x="1462" y="644"/>
                  </a:lnTo>
                  <a:lnTo>
                    <a:pt x="1462" y="612"/>
                  </a:lnTo>
                  <a:lnTo>
                    <a:pt x="1462" y="583"/>
                  </a:lnTo>
                  <a:lnTo>
                    <a:pt x="1467" y="566"/>
                  </a:lnTo>
                  <a:lnTo>
                    <a:pt x="1439" y="583"/>
                  </a:lnTo>
                  <a:lnTo>
                    <a:pt x="1404" y="600"/>
                  </a:lnTo>
                  <a:lnTo>
                    <a:pt x="1368" y="609"/>
                  </a:lnTo>
                  <a:lnTo>
                    <a:pt x="1327" y="619"/>
                  </a:lnTo>
                  <a:lnTo>
                    <a:pt x="1287" y="625"/>
                  </a:lnTo>
                  <a:lnTo>
                    <a:pt x="1243" y="631"/>
                  </a:lnTo>
                  <a:lnTo>
                    <a:pt x="1200" y="632"/>
                  </a:lnTo>
                  <a:lnTo>
                    <a:pt x="1158" y="632"/>
                  </a:lnTo>
                  <a:lnTo>
                    <a:pt x="1114" y="631"/>
                  </a:lnTo>
                  <a:lnTo>
                    <a:pt x="1070" y="625"/>
                  </a:lnTo>
                  <a:lnTo>
                    <a:pt x="1033" y="619"/>
                  </a:lnTo>
                  <a:lnTo>
                    <a:pt x="995" y="612"/>
                  </a:lnTo>
                  <a:lnTo>
                    <a:pt x="960" y="602"/>
                  </a:lnTo>
                  <a:lnTo>
                    <a:pt x="932" y="592"/>
                  </a:lnTo>
                  <a:lnTo>
                    <a:pt x="906" y="578"/>
                  </a:lnTo>
                  <a:lnTo>
                    <a:pt x="885" y="566"/>
                  </a:lnTo>
                  <a:lnTo>
                    <a:pt x="867" y="553"/>
                  </a:lnTo>
                  <a:lnTo>
                    <a:pt x="855" y="541"/>
                  </a:lnTo>
                  <a:lnTo>
                    <a:pt x="848" y="529"/>
                  </a:lnTo>
                  <a:lnTo>
                    <a:pt x="839" y="515"/>
                  </a:lnTo>
                  <a:lnTo>
                    <a:pt x="837" y="503"/>
                  </a:lnTo>
                  <a:lnTo>
                    <a:pt x="834" y="490"/>
                  </a:lnTo>
                  <a:lnTo>
                    <a:pt x="837" y="476"/>
                  </a:lnTo>
                  <a:lnTo>
                    <a:pt x="843" y="464"/>
                  </a:lnTo>
                  <a:lnTo>
                    <a:pt x="848" y="449"/>
                  </a:lnTo>
                  <a:lnTo>
                    <a:pt x="855" y="434"/>
                  </a:lnTo>
                  <a:lnTo>
                    <a:pt x="865" y="419"/>
                  </a:lnTo>
                  <a:lnTo>
                    <a:pt x="878" y="403"/>
                  </a:lnTo>
                  <a:lnTo>
                    <a:pt x="909" y="370"/>
                  </a:lnTo>
                  <a:lnTo>
                    <a:pt x="942" y="332"/>
                  </a:lnTo>
                  <a:lnTo>
                    <a:pt x="960" y="310"/>
                  </a:lnTo>
                  <a:lnTo>
                    <a:pt x="970" y="285"/>
                  </a:lnTo>
                  <a:lnTo>
                    <a:pt x="976" y="261"/>
                  </a:lnTo>
                  <a:lnTo>
                    <a:pt x="981" y="236"/>
                  </a:lnTo>
                  <a:lnTo>
                    <a:pt x="981" y="207"/>
                  </a:lnTo>
                  <a:lnTo>
                    <a:pt x="979" y="180"/>
                  </a:lnTo>
                  <a:lnTo>
                    <a:pt x="972" y="153"/>
                  </a:lnTo>
                  <a:lnTo>
                    <a:pt x="962" y="127"/>
                  </a:lnTo>
                  <a:lnTo>
                    <a:pt x="946" y="100"/>
                  </a:lnTo>
                  <a:lnTo>
                    <a:pt x="932" y="75"/>
                  </a:lnTo>
                  <a:lnTo>
                    <a:pt x="911" y="54"/>
                  </a:lnTo>
                  <a:lnTo>
                    <a:pt x="888" y="37"/>
                  </a:lnTo>
                  <a:lnTo>
                    <a:pt x="862" y="22"/>
                  </a:lnTo>
                  <a:lnTo>
                    <a:pt x="834" y="9"/>
                  </a:lnTo>
                  <a:lnTo>
                    <a:pt x="804" y="3"/>
                  </a:lnTo>
                  <a:lnTo>
                    <a:pt x="771" y="0"/>
                  </a:lnTo>
                  <a:lnTo>
                    <a:pt x="741" y="0"/>
                  </a:lnTo>
                  <a:lnTo>
                    <a:pt x="709" y="9"/>
                  </a:lnTo>
                  <a:lnTo>
                    <a:pt x="681" y="22"/>
                  </a:lnTo>
                  <a:lnTo>
                    <a:pt x="655" y="34"/>
                  </a:lnTo>
                  <a:lnTo>
                    <a:pt x="627" y="54"/>
                  </a:lnTo>
                  <a:lnTo>
                    <a:pt x="606" y="75"/>
                  </a:lnTo>
                  <a:lnTo>
                    <a:pt x="585" y="98"/>
                  </a:lnTo>
                  <a:lnTo>
                    <a:pt x="569" y="124"/>
                  </a:lnTo>
                  <a:lnTo>
                    <a:pt x="557" y="149"/>
                  </a:lnTo>
                  <a:lnTo>
                    <a:pt x="547" y="176"/>
                  </a:lnTo>
                  <a:lnTo>
                    <a:pt x="541" y="205"/>
                  </a:lnTo>
                  <a:lnTo>
                    <a:pt x="540" y="236"/>
                  </a:lnTo>
                  <a:lnTo>
                    <a:pt x="541" y="263"/>
                  </a:lnTo>
                  <a:lnTo>
                    <a:pt x="550" y="288"/>
                  </a:lnTo>
                  <a:lnTo>
                    <a:pt x="557" y="303"/>
                  </a:lnTo>
                  <a:lnTo>
                    <a:pt x="566" y="317"/>
                  </a:lnTo>
                  <a:lnTo>
                    <a:pt x="573" y="329"/>
                  </a:lnTo>
                  <a:lnTo>
                    <a:pt x="583" y="341"/>
                  </a:lnTo>
                  <a:lnTo>
                    <a:pt x="603" y="363"/>
                  </a:lnTo>
                  <a:lnTo>
                    <a:pt x="622" y="385"/>
                  </a:lnTo>
                  <a:lnTo>
                    <a:pt x="632" y="409"/>
                  </a:lnTo>
                  <a:lnTo>
                    <a:pt x="646" y="429"/>
                  </a:lnTo>
                  <a:lnTo>
                    <a:pt x="655" y="449"/>
                  </a:lnTo>
                  <a:lnTo>
                    <a:pt x="660" y="468"/>
                  </a:lnTo>
                  <a:lnTo>
                    <a:pt x="660" y="485"/>
                  </a:lnTo>
                  <a:lnTo>
                    <a:pt x="660" y="500"/>
                  </a:lnTo>
                  <a:lnTo>
                    <a:pt x="660" y="515"/>
                  </a:lnTo>
                  <a:lnTo>
                    <a:pt x="655" y="529"/>
                  </a:lnTo>
                  <a:lnTo>
                    <a:pt x="646" y="541"/>
                  </a:lnTo>
                  <a:lnTo>
                    <a:pt x="636" y="548"/>
                  </a:lnTo>
                  <a:lnTo>
                    <a:pt x="624" y="556"/>
                  </a:lnTo>
                  <a:lnTo>
                    <a:pt x="608" y="564"/>
                  </a:lnTo>
                  <a:lnTo>
                    <a:pt x="590" y="566"/>
                  </a:lnTo>
                  <a:lnTo>
                    <a:pt x="569" y="566"/>
                  </a:lnTo>
                  <a:lnTo>
                    <a:pt x="492" y="570"/>
                  </a:lnTo>
                  <a:lnTo>
                    <a:pt x="410" y="573"/>
                  </a:lnTo>
                  <a:lnTo>
                    <a:pt x="330" y="578"/>
                  </a:lnTo>
                  <a:lnTo>
                    <a:pt x="251" y="583"/>
                  </a:lnTo>
                  <a:lnTo>
                    <a:pt x="179" y="587"/>
                  </a:lnTo>
                  <a:lnTo>
                    <a:pt x="116" y="587"/>
                  </a:lnTo>
                  <a:lnTo>
                    <a:pt x="88" y="583"/>
                  </a:lnTo>
                  <a:lnTo>
                    <a:pt x="62" y="581"/>
                  </a:lnTo>
                  <a:lnTo>
                    <a:pt x="41" y="573"/>
                  </a:lnTo>
                  <a:lnTo>
                    <a:pt x="25" y="566"/>
                  </a:lnTo>
                  <a:lnTo>
                    <a:pt x="25" y="639"/>
                  </a:lnTo>
                  <a:lnTo>
                    <a:pt x="25" y="731"/>
                  </a:lnTo>
                  <a:lnTo>
                    <a:pt x="25" y="831"/>
                  </a:lnTo>
                  <a:lnTo>
                    <a:pt x="25" y="934"/>
                  </a:lnTo>
                  <a:lnTo>
                    <a:pt x="25" y="1034"/>
                  </a:lnTo>
                  <a:lnTo>
                    <a:pt x="25" y="1122"/>
                  </a:lnTo>
                  <a:lnTo>
                    <a:pt x="25" y="1192"/>
                  </a:lnTo>
                  <a:lnTo>
                    <a:pt x="25" y="1236"/>
                  </a:lnTo>
                  <a:lnTo>
                    <a:pt x="27" y="1247"/>
                  </a:lnTo>
                  <a:lnTo>
                    <a:pt x="30" y="1261"/>
                  </a:lnTo>
                  <a:lnTo>
                    <a:pt x="39" y="1273"/>
                  </a:lnTo>
                  <a:lnTo>
                    <a:pt x="49" y="1285"/>
                  </a:lnTo>
                  <a:lnTo>
                    <a:pt x="62" y="1298"/>
                  </a:lnTo>
                  <a:lnTo>
                    <a:pt x="77" y="1308"/>
                  </a:lnTo>
                  <a:lnTo>
                    <a:pt x="95" y="1315"/>
                  </a:lnTo>
                  <a:lnTo>
                    <a:pt x="113" y="1324"/>
                  </a:lnTo>
                  <a:lnTo>
                    <a:pt x="130" y="1329"/>
                  </a:lnTo>
                  <a:lnTo>
                    <a:pt x="151" y="1332"/>
                  </a:lnTo>
                  <a:lnTo>
                    <a:pt x="172" y="1329"/>
                  </a:lnTo>
                  <a:lnTo>
                    <a:pt x="188" y="1327"/>
                  </a:lnTo>
                  <a:lnTo>
                    <a:pt x="209" y="1319"/>
                  </a:lnTo>
                  <a:lnTo>
                    <a:pt x="226" y="1308"/>
                  </a:lnTo>
                  <a:lnTo>
                    <a:pt x="246" y="1293"/>
                  </a:lnTo>
                  <a:lnTo>
                    <a:pt x="260" y="1273"/>
                  </a:lnTo>
                  <a:close/>
                </a:path>
              </a:pathLst>
            </a:custGeom>
            <a:solidFill>
              <a:srgbClr val="008000"/>
            </a:solidFill>
            <a:ln w="9525">
              <a:solidFill>
                <a:schemeClr val="tx1"/>
              </a:solidFill>
              <a:round/>
              <a:headEnd/>
              <a:tailEnd/>
            </a:ln>
          </p:spPr>
          <p:txBody>
            <a:bodyPr/>
            <a:lstStyle/>
            <a:p>
              <a:endParaRPr lang="en-GB"/>
            </a:p>
          </p:txBody>
        </p:sp>
        <p:sp>
          <p:nvSpPr>
            <p:cNvPr id="21511" name="Freeform 6"/>
            <p:cNvSpPr>
              <a:spLocks noEditPoints="1"/>
            </p:cNvSpPr>
            <p:nvPr/>
          </p:nvSpPr>
          <p:spPr bwMode="auto">
            <a:xfrm>
              <a:off x="723" y="1647"/>
              <a:ext cx="1524" cy="2619"/>
            </a:xfrm>
            <a:custGeom>
              <a:avLst/>
              <a:gdLst>
                <a:gd name="T0" fmla="*/ 487 w 1524"/>
                <a:gd name="T1" fmla="*/ 1271 h 2619"/>
                <a:gd name="T2" fmla="*/ 575 w 1524"/>
                <a:gd name="T3" fmla="*/ 1448 h 2619"/>
                <a:gd name="T4" fmla="*/ 379 w 1524"/>
                <a:gd name="T5" fmla="*/ 1609 h 2619"/>
                <a:gd name="T6" fmla="*/ 169 w 1524"/>
                <a:gd name="T7" fmla="*/ 1487 h 2619"/>
                <a:gd name="T8" fmla="*/ 23 w 1524"/>
                <a:gd name="T9" fmla="*/ 1580 h 2619"/>
                <a:gd name="T10" fmla="*/ 279 w 1524"/>
                <a:gd name="T11" fmla="*/ 2022 h 2619"/>
                <a:gd name="T12" fmla="*/ 694 w 1524"/>
                <a:gd name="T13" fmla="*/ 2122 h 2619"/>
                <a:gd name="T14" fmla="*/ 639 w 1524"/>
                <a:gd name="T15" fmla="*/ 2285 h 2619"/>
                <a:gd name="T16" fmla="*/ 653 w 1524"/>
                <a:gd name="T17" fmla="*/ 2543 h 2619"/>
                <a:gd name="T18" fmla="*/ 850 w 1524"/>
                <a:gd name="T19" fmla="*/ 2615 h 2619"/>
                <a:gd name="T20" fmla="*/ 1039 w 1524"/>
                <a:gd name="T21" fmla="*/ 2378 h 2619"/>
                <a:gd name="T22" fmla="*/ 920 w 1524"/>
                <a:gd name="T23" fmla="*/ 2114 h 2619"/>
                <a:gd name="T24" fmla="*/ 1044 w 1524"/>
                <a:gd name="T25" fmla="*/ 1992 h 2619"/>
                <a:gd name="T26" fmla="*/ 1524 w 1524"/>
                <a:gd name="T27" fmla="*/ 1814 h 2619"/>
                <a:gd name="T28" fmla="*/ 1439 w 1524"/>
                <a:gd name="T29" fmla="*/ 1438 h 2619"/>
                <a:gd name="T30" fmla="*/ 1194 w 1524"/>
                <a:gd name="T31" fmla="*/ 1468 h 2619"/>
                <a:gd name="T32" fmla="*/ 1019 w 1524"/>
                <a:gd name="T33" fmla="*/ 1405 h 2619"/>
                <a:gd name="T34" fmla="*/ 1026 w 1524"/>
                <a:gd name="T35" fmla="*/ 1188 h 2619"/>
                <a:gd name="T36" fmla="*/ 1215 w 1524"/>
                <a:gd name="T37" fmla="*/ 1146 h 2619"/>
                <a:gd name="T38" fmla="*/ 1448 w 1524"/>
                <a:gd name="T39" fmla="*/ 1222 h 2619"/>
                <a:gd name="T40" fmla="*/ 1508 w 1524"/>
                <a:gd name="T41" fmla="*/ 985 h 2619"/>
                <a:gd name="T42" fmla="*/ 1294 w 1524"/>
                <a:gd name="T43" fmla="*/ 626 h 2619"/>
                <a:gd name="T44" fmla="*/ 874 w 1524"/>
                <a:gd name="T45" fmla="*/ 560 h 2619"/>
                <a:gd name="T46" fmla="*/ 879 w 1524"/>
                <a:gd name="T47" fmla="*/ 431 h 2619"/>
                <a:gd name="T48" fmla="*/ 976 w 1524"/>
                <a:gd name="T49" fmla="*/ 131 h 2619"/>
                <a:gd name="T50" fmla="*/ 685 w 1524"/>
                <a:gd name="T51" fmla="*/ 24 h 2619"/>
                <a:gd name="T52" fmla="*/ 541 w 1524"/>
                <a:gd name="T53" fmla="*/ 270 h 2619"/>
                <a:gd name="T54" fmla="*/ 667 w 1524"/>
                <a:gd name="T55" fmla="*/ 475 h 2619"/>
                <a:gd name="T56" fmla="*/ 258 w 1524"/>
                <a:gd name="T57" fmla="*/ 583 h 2619"/>
                <a:gd name="T58" fmla="*/ 30 w 1524"/>
                <a:gd name="T59" fmla="*/ 1271 h 2619"/>
                <a:gd name="T60" fmla="*/ 197 w 1524"/>
                <a:gd name="T61" fmla="*/ 1343 h 2619"/>
                <a:gd name="T62" fmla="*/ 214 w 1524"/>
                <a:gd name="T63" fmla="*/ 1319 h 2619"/>
                <a:gd name="T64" fmla="*/ 46 w 1524"/>
                <a:gd name="T65" fmla="*/ 1280 h 2619"/>
                <a:gd name="T66" fmla="*/ 123 w 1524"/>
                <a:gd name="T67" fmla="*/ 602 h 2619"/>
                <a:gd name="T68" fmla="*/ 676 w 1524"/>
                <a:gd name="T69" fmla="*/ 507 h 2619"/>
                <a:gd name="T70" fmla="*/ 571 w 1524"/>
                <a:gd name="T71" fmla="*/ 309 h 2619"/>
                <a:gd name="T72" fmla="*/ 666 w 1524"/>
                <a:gd name="T73" fmla="*/ 48 h 2619"/>
                <a:gd name="T74" fmla="*/ 939 w 1524"/>
                <a:gd name="T75" fmla="*/ 82 h 2619"/>
                <a:gd name="T76" fmla="*/ 879 w 1524"/>
                <a:gd name="T77" fmla="*/ 405 h 2619"/>
                <a:gd name="T78" fmla="*/ 857 w 1524"/>
                <a:gd name="T79" fmla="*/ 553 h 2619"/>
                <a:gd name="T80" fmla="*/ 1250 w 1524"/>
                <a:gd name="T81" fmla="*/ 646 h 2619"/>
                <a:gd name="T82" fmla="*/ 1490 w 1524"/>
                <a:gd name="T83" fmla="*/ 936 h 2619"/>
                <a:gd name="T84" fmla="*/ 1460 w 1524"/>
                <a:gd name="T85" fmla="*/ 1207 h 2619"/>
                <a:gd name="T86" fmla="*/ 1247 w 1524"/>
                <a:gd name="T87" fmla="*/ 1151 h 2619"/>
                <a:gd name="T88" fmla="*/ 1054 w 1524"/>
                <a:gd name="T89" fmla="*/ 1149 h 2619"/>
                <a:gd name="T90" fmla="*/ 991 w 1524"/>
                <a:gd name="T91" fmla="*/ 1390 h 2619"/>
                <a:gd name="T92" fmla="*/ 1173 w 1524"/>
                <a:gd name="T93" fmla="*/ 1487 h 2619"/>
                <a:gd name="T94" fmla="*/ 1413 w 1524"/>
                <a:gd name="T95" fmla="*/ 1431 h 2619"/>
                <a:gd name="T96" fmla="*/ 1506 w 1524"/>
                <a:gd name="T97" fmla="*/ 1671 h 2619"/>
                <a:gd name="T98" fmla="*/ 1081 w 1524"/>
                <a:gd name="T99" fmla="*/ 1990 h 2619"/>
                <a:gd name="T100" fmla="*/ 923 w 1524"/>
                <a:gd name="T101" fmla="*/ 2065 h 2619"/>
                <a:gd name="T102" fmla="*/ 1018 w 1524"/>
                <a:gd name="T103" fmla="*/ 2359 h 2619"/>
                <a:gd name="T104" fmla="*/ 893 w 1524"/>
                <a:gd name="T105" fmla="*/ 2593 h 2619"/>
                <a:gd name="T106" fmla="*/ 678 w 1524"/>
                <a:gd name="T107" fmla="*/ 2548 h 2619"/>
                <a:gd name="T108" fmla="*/ 641 w 1524"/>
                <a:gd name="T109" fmla="*/ 2315 h 2619"/>
                <a:gd name="T110" fmla="*/ 720 w 1524"/>
                <a:gd name="T111" fmla="*/ 2149 h 2619"/>
                <a:gd name="T112" fmla="*/ 417 w 1524"/>
                <a:gd name="T113" fmla="*/ 2005 h 2619"/>
                <a:gd name="T114" fmla="*/ 20 w 1524"/>
                <a:gd name="T115" fmla="*/ 1754 h 2619"/>
                <a:gd name="T116" fmla="*/ 151 w 1524"/>
                <a:gd name="T117" fmla="*/ 1488 h 2619"/>
                <a:gd name="T118" fmla="*/ 331 w 1524"/>
                <a:gd name="T119" fmla="*/ 1612 h 2619"/>
                <a:gd name="T120" fmla="*/ 571 w 1524"/>
                <a:gd name="T121" fmla="*/ 1514 h 2619"/>
                <a:gd name="T122" fmla="*/ 543 w 1524"/>
                <a:gd name="T123" fmla="*/ 1299 h 2619"/>
                <a:gd name="T124" fmla="*/ 281 w 1524"/>
                <a:gd name="T125" fmla="*/ 1254 h 2619"/>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524"/>
                <a:gd name="T190" fmla="*/ 0 h 2619"/>
                <a:gd name="T191" fmla="*/ 1524 w 1524"/>
                <a:gd name="T192" fmla="*/ 2619 h 2619"/>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524" h="2619">
                  <a:moveTo>
                    <a:pt x="282" y="1275"/>
                  </a:moveTo>
                  <a:lnTo>
                    <a:pt x="275" y="1270"/>
                  </a:lnTo>
                  <a:lnTo>
                    <a:pt x="281" y="1275"/>
                  </a:lnTo>
                  <a:lnTo>
                    <a:pt x="291" y="1265"/>
                  </a:lnTo>
                  <a:lnTo>
                    <a:pt x="300" y="1256"/>
                  </a:lnTo>
                  <a:lnTo>
                    <a:pt x="295" y="1251"/>
                  </a:lnTo>
                  <a:lnTo>
                    <a:pt x="298" y="1258"/>
                  </a:lnTo>
                  <a:lnTo>
                    <a:pt x="309" y="1253"/>
                  </a:lnTo>
                  <a:lnTo>
                    <a:pt x="305" y="1246"/>
                  </a:lnTo>
                  <a:lnTo>
                    <a:pt x="309" y="1253"/>
                  </a:lnTo>
                  <a:lnTo>
                    <a:pt x="331" y="1244"/>
                  </a:lnTo>
                  <a:lnTo>
                    <a:pt x="328" y="1238"/>
                  </a:lnTo>
                  <a:lnTo>
                    <a:pt x="330" y="1244"/>
                  </a:lnTo>
                  <a:lnTo>
                    <a:pt x="354" y="1238"/>
                  </a:lnTo>
                  <a:lnTo>
                    <a:pt x="352" y="1231"/>
                  </a:lnTo>
                  <a:lnTo>
                    <a:pt x="352" y="1239"/>
                  </a:lnTo>
                  <a:lnTo>
                    <a:pt x="382" y="1238"/>
                  </a:lnTo>
                  <a:lnTo>
                    <a:pt x="410" y="1239"/>
                  </a:lnTo>
                  <a:lnTo>
                    <a:pt x="410" y="1231"/>
                  </a:lnTo>
                  <a:lnTo>
                    <a:pt x="408" y="1238"/>
                  </a:lnTo>
                  <a:lnTo>
                    <a:pt x="436" y="1246"/>
                  </a:lnTo>
                  <a:lnTo>
                    <a:pt x="438" y="1239"/>
                  </a:lnTo>
                  <a:lnTo>
                    <a:pt x="436" y="1246"/>
                  </a:lnTo>
                  <a:lnTo>
                    <a:pt x="464" y="1256"/>
                  </a:lnTo>
                  <a:lnTo>
                    <a:pt x="466" y="1249"/>
                  </a:lnTo>
                  <a:lnTo>
                    <a:pt x="463" y="1256"/>
                  </a:lnTo>
                  <a:lnTo>
                    <a:pt x="487" y="1271"/>
                  </a:lnTo>
                  <a:lnTo>
                    <a:pt x="512" y="1288"/>
                  </a:lnTo>
                  <a:lnTo>
                    <a:pt x="515" y="1282"/>
                  </a:lnTo>
                  <a:lnTo>
                    <a:pt x="510" y="1287"/>
                  </a:lnTo>
                  <a:lnTo>
                    <a:pt x="531" y="1309"/>
                  </a:lnTo>
                  <a:lnTo>
                    <a:pt x="536" y="1304"/>
                  </a:lnTo>
                  <a:lnTo>
                    <a:pt x="531" y="1309"/>
                  </a:lnTo>
                  <a:lnTo>
                    <a:pt x="548" y="1334"/>
                  </a:lnTo>
                  <a:lnTo>
                    <a:pt x="557" y="1346"/>
                  </a:lnTo>
                  <a:lnTo>
                    <a:pt x="562" y="1341"/>
                  </a:lnTo>
                  <a:lnTo>
                    <a:pt x="557" y="1344"/>
                  </a:lnTo>
                  <a:lnTo>
                    <a:pt x="564" y="1356"/>
                  </a:lnTo>
                  <a:lnTo>
                    <a:pt x="569" y="1353"/>
                  </a:lnTo>
                  <a:lnTo>
                    <a:pt x="562" y="1354"/>
                  </a:lnTo>
                  <a:lnTo>
                    <a:pt x="568" y="1371"/>
                  </a:lnTo>
                  <a:lnTo>
                    <a:pt x="569" y="1376"/>
                  </a:lnTo>
                  <a:lnTo>
                    <a:pt x="568" y="1373"/>
                  </a:lnTo>
                  <a:lnTo>
                    <a:pt x="573" y="1387"/>
                  </a:lnTo>
                  <a:lnTo>
                    <a:pt x="580" y="1383"/>
                  </a:lnTo>
                  <a:lnTo>
                    <a:pt x="573" y="1385"/>
                  </a:lnTo>
                  <a:lnTo>
                    <a:pt x="575" y="1402"/>
                  </a:lnTo>
                  <a:lnTo>
                    <a:pt x="582" y="1400"/>
                  </a:lnTo>
                  <a:lnTo>
                    <a:pt x="575" y="1400"/>
                  </a:lnTo>
                  <a:lnTo>
                    <a:pt x="575" y="1414"/>
                  </a:lnTo>
                  <a:lnTo>
                    <a:pt x="575" y="1432"/>
                  </a:lnTo>
                  <a:lnTo>
                    <a:pt x="575" y="1449"/>
                  </a:lnTo>
                  <a:lnTo>
                    <a:pt x="582" y="1449"/>
                  </a:lnTo>
                  <a:lnTo>
                    <a:pt x="575" y="1448"/>
                  </a:lnTo>
                  <a:lnTo>
                    <a:pt x="568" y="1478"/>
                  </a:lnTo>
                  <a:lnTo>
                    <a:pt x="575" y="1480"/>
                  </a:lnTo>
                  <a:lnTo>
                    <a:pt x="568" y="1478"/>
                  </a:lnTo>
                  <a:lnTo>
                    <a:pt x="557" y="1509"/>
                  </a:lnTo>
                  <a:lnTo>
                    <a:pt x="564" y="1510"/>
                  </a:lnTo>
                  <a:lnTo>
                    <a:pt x="559" y="1507"/>
                  </a:lnTo>
                  <a:lnTo>
                    <a:pt x="547" y="1531"/>
                  </a:lnTo>
                  <a:lnTo>
                    <a:pt x="552" y="1534"/>
                  </a:lnTo>
                  <a:lnTo>
                    <a:pt x="547" y="1531"/>
                  </a:lnTo>
                  <a:lnTo>
                    <a:pt x="529" y="1554"/>
                  </a:lnTo>
                  <a:lnTo>
                    <a:pt x="534" y="1558"/>
                  </a:lnTo>
                  <a:lnTo>
                    <a:pt x="529" y="1553"/>
                  </a:lnTo>
                  <a:lnTo>
                    <a:pt x="510" y="1570"/>
                  </a:lnTo>
                  <a:lnTo>
                    <a:pt x="515" y="1575"/>
                  </a:lnTo>
                  <a:lnTo>
                    <a:pt x="512" y="1570"/>
                  </a:lnTo>
                  <a:lnTo>
                    <a:pt x="492" y="1585"/>
                  </a:lnTo>
                  <a:lnTo>
                    <a:pt x="496" y="1590"/>
                  </a:lnTo>
                  <a:lnTo>
                    <a:pt x="494" y="1583"/>
                  </a:lnTo>
                  <a:lnTo>
                    <a:pt x="471" y="1593"/>
                  </a:lnTo>
                  <a:lnTo>
                    <a:pt x="449" y="1604"/>
                  </a:lnTo>
                  <a:lnTo>
                    <a:pt x="450" y="1610"/>
                  </a:lnTo>
                  <a:lnTo>
                    <a:pt x="449" y="1604"/>
                  </a:lnTo>
                  <a:lnTo>
                    <a:pt x="426" y="1609"/>
                  </a:lnTo>
                  <a:lnTo>
                    <a:pt x="428" y="1615"/>
                  </a:lnTo>
                  <a:lnTo>
                    <a:pt x="428" y="1609"/>
                  </a:lnTo>
                  <a:lnTo>
                    <a:pt x="401" y="1609"/>
                  </a:lnTo>
                  <a:lnTo>
                    <a:pt x="379" y="1609"/>
                  </a:lnTo>
                  <a:lnTo>
                    <a:pt x="379" y="1615"/>
                  </a:lnTo>
                  <a:lnTo>
                    <a:pt x="380" y="1609"/>
                  </a:lnTo>
                  <a:lnTo>
                    <a:pt x="358" y="1604"/>
                  </a:lnTo>
                  <a:lnTo>
                    <a:pt x="335" y="1599"/>
                  </a:lnTo>
                  <a:lnTo>
                    <a:pt x="333" y="1605"/>
                  </a:lnTo>
                  <a:lnTo>
                    <a:pt x="337" y="1600"/>
                  </a:lnTo>
                  <a:lnTo>
                    <a:pt x="317" y="1590"/>
                  </a:lnTo>
                  <a:lnTo>
                    <a:pt x="296" y="1578"/>
                  </a:lnTo>
                  <a:lnTo>
                    <a:pt x="293" y="1583"/>
                  </a:lnTo>
                  <a:lnTo>
                    <a:pt x="300" y="1578"/>
                  </a:lnTo>
                  <a:lnTo>
                    <a:pt x="284" y="1561"/>
                  </a:lnTo>
                  <a:lnTo>
                    <a:pt x="268" y="1544"/>
                  </a:lnTo>
                  <a:lnTo>
                    <a:pt x="267" y="1544"/>
                  </a:lnTo>
                  <a:lnTo>
                    <a:pt x="249" y="1529"/>
                  </a:lnTo>
                  <a:lnTo>
                    <a:pt x="253" y="1531"/>
                  </a:lnTo>
                  <a:lnTo>
                    <a:pt x="249" y="1529"/>
                  </a:lnTo>
                  <a:lnTo>
                    <a:pt x="232" y="1517"/>
                  </a:lnTo>
                  <a:lnTo>
                    <a:pt x="235" y="1519"/>
                  </a:lnTo>
                  <a:lnTo>
                    <a:pt x="230" y="1517"/>
                  </a:lnTo>
                  <a:lnTo>
                    <a:pt x="209" y="1505"/>
                  </a:lnTo>
                  <a:lnTo>
                    <a:pt x="205" y="1510"/>
                  </a:lnTo>
                  <a:lnTo>
                    <a:pt x="211" y="1505"/>
                  </a:lnTo>
                  <a:lnTo>
                    <a:pt x="195" y="1495"/>
                  </a:lnTo>
                  <a:lnTo>
                    <a:pt x="193" y="1493"/>
                  </a:lnTo>
                  <a:lnTo>
                    <a:pt x="191" y="1493"/>
                  </a:lnTo>
                  <a:lnTo>
                    <a:pt x="169" y="1487"/>
                  </a:lnTo>
                  <a:lnTo>
                    <a:pt x="167" y="1493"/>
                  </a:lnTo>
                  <a:lnTo>
                    <a:pt x="170" y="1487"/>
                  </a:lnTo>
                  <a:lnTo>
                    <a:pt x="155" y="1482"/>
                  </a:lnTo>
                  <a:lnTo>
                    <a:pt x="151" y="1480"/>
                  </a:lnTo>
                  <a:lnTo>
                    <a:pt x="153" y="1482"/>
                  </a:lnTo>
                  <a:lnTo>
                    <a:pt x="134" y="1480"/>
                  </a:lnTo>
                  <a:lnTo>
                    <a:pt x="132" y="1480"/>
                  </a:lnTo>
                  <a:lnTo>
                    <a:pt x="114" y="1480"/>
                  </a:lnTo>
                  <a:lnTo>
                    <a:pt x="97" y="1482"/>
                  </a:lnTo>
                  <a:lnTo>
                    <a:pt x="97" y="1480"/>
                  </a:lnTo>
                  <a:lnTo>
                    <a:pt x="93" y="1483"/>
                  </a:lnTo>
                  <a:lnTo>
                    <a:pt x="77" y="1492"/>
                  </a:lnTo>
                  <a:lnTo>
                    <a:pt x="63" y="1499"/>
                  </a:lnTo>
                  <a:lnTo>
                    <a:pt x="62" y="1499"/>
                  </a:lnTo>
                  <a:lnTo>
                    <a:pt x="48" y="1512"/>
                  </a:lnTo>
                  <a:lnTo>
                    <a:pt x="48" y="1514"/>
                  </a:lnTo>
                  <a:lnTo>
                    <a:pt x="37" y="1527"/>
                  </a:lnTo>
                  <a:lnTo>
                    <a:pt x="35" y="1527"/>
                  </a:lnTo>
                  <a:lnTo>
                    <a:pt x="35" y="1529"/>
                  </a:lnTo>
                  <a:lnTo>
                    <a:pt x="30" y="1548"/>
                  </a:lnTo>
                  <a:lnTo>
                    <a:pt x="25" y="1570"/>
                  </a:lnTo>
                  <a:lnTo>
                    <a:pt x="23" y="1580"/>
                  </a:lnTo>
                  <a:lnTo>
                    <a:pt x="25" y="1571"/>
                  </a:lnTo>
                  <a:lnTo>
                    <a:pt x="16" y="1626"/>
                  </a:lnTo>
                  <a:lnTo>
                    <a:pt x="9" y="1687"/>
                  </a:lnTo>
                  <a:lnTo>
                    <a:pt x="4" y="1753"/>
                  </a:lnTo>
                  <a:lnTo>
                    <a:pt x="0" y="1819"/>
                  </a:lnTo>
                  <a:lnTo>
                    <a:pt x="0" y="1885"/>
                  </a:lnTo>
                  <a:lnTo>
                    <a:pt x="4" y="1946"/>
                  </a:lnTo>
                  <a:lnTo>
                    <a:pt x="6" y="1975"/>
                  </a:lnTo>
                  <a:lnTo>
                    <a:pt x="4" y="1971"/>
                  </a:lnTo>
                  <a:lnTo>
                    <a:pt x="6" y="1976"/>
                  </a:lnTo>
                  <a:lnTo>
                    <a:pt x="11" y="2002"/>
                  </a:lnTo>
                  <a:lnTo>
                    <a:pt x="16" y="2024"/>
                  </a:lnTo>
                  <a:lnTo>
                    <a:pt x="16" y="2026"/>
                  </a:lnTo>
                  <a:lnTo>
                    <a:pt x="25" y="2046"/>
                  </a:lnTo>
                  <a:lnTo>
                    <a:pt x="27" y="2051"/>
                  </a:lnTo>
                  <a:lnTo>
                    <a:pt x="34" y="2049"/>
                  </a:lnTo>
                  <a:lnTo>
                    <a:pt x="77" y="2043"/>
                  </a:lnTo>
                  <a:lnTo>
                    <a:pt x="139" y="2032"/>
                  </a:lnTo>
                  <a:lnTo>
                    <a:pt x="137" y="2026"/>
                  </a:lnTo>
                  <a:lnTo>
                    <a:pt x="137" y="2034"/>
                  </a:lnTo>
                  <a:lnTo>
                    <a:pt x="205" y="2029"/>
                  </a:lnTo>
                  <a:lnTo>
                    <a:pt x="209" y="2027"/>
                  </a:lnTo>
                  <a:lnTo>
                    <a:pt x="207" y="2029"/>
                  </a:lnTo>
                  <a:lnTo>
                    <a:pt x="279" y="2022"/>
                  </a:lnTo>
                  <a:lnTo>
                    <a:pt x="277" y="2014"/>
                  </a:lnTo>
                  <a:lnTo>
                    <a:pt x="277" y="2022"/>
                  </a:lnTo>
                  <a:lnTo>
                    <a:pt x="352" y="2021"/>
                  </a:lnTo>
                  <a:lnTo>
                    <a:pt x="417" y="2021"/>
                  </a:lnTo>
                  <a:lnTo>
                    <a:pt x="473" y="2022"/>
                  </a:lnTo>
                  <a:lnTo>
                    <a:pt x="473" y="2014"/>
                  </a:lnTo>
                  <a:lnTo>
                    <a:pt x="473" y="2021"/>
                  </a:lnTo>
                  <a:lnTo>
                    <a:pt x="515" y="2027"/>
                  </a:lnTo>
                  <a:lnTo>
                    <a:pt x="515" y="2021"/>
                  </a:lnTo>
                  <a:lnTo>
                    <a:pt x="513" y="2027"/>
                  </a:lnTo>
                  <a:lnTo>
                    <a:pt x="555" y="2037"/>
                  </a:lnTo>
                  <a:lnTo>
                    <a:pt x="590" y="2046"/>
                  </a:lnTo>
                  <a:lnTo>
                    <a:pt x="592" y="2039"/>
                  </a:lnTo>
                  <a:lnTo>
                    <a:pt x="590" y="2046"/>
                  </a:lnTo>
                  <a:lnTo>
                    <a:pt x="622" y="2059"/>
                  </a:lnTo>
                  <a:lnTo>
                    <a:pt x="624" y="2053"/>
                  </a:lnTo>
                  <a:lnTo>
                    <a:pt x="620" y="2059"/>
                  </a:lnTo>
                  <a:lnTo>
                    <a:pt x="648" y="2075"/>
                  </a:lnTo>
                  <a:lnTo>
                    <a:pt x="652" y="2068"/>
                  </a:lnTo>
                  <a:lnTo>
                    <a:pt x="646" y="2075"/>
                  </a:lnTo>
                  <a:lnTo>
                    <a:pt x="666" y="2090"/>
                  </a:lnTo>
                  <a:lnTo>
                    <a:pt x="671" y="2083"/>
                  </a:lnTo>
                  <a:lnTo>
                    <a:pt x="666" y="2088"/>
                  </a:lnTo>
                  <a:lnTo>
                    <a:pt x="681" y="2104"/>
                  </a:lnTo>
                  <a:lnTo>
                    <a:pt x="687" y="2098"/>
                  </a:lnTo>
                  <a:lnTo>
                    <a:pt x="681" y="2104"/>
                  </a:lnTo>
                  <a:lnTo>
                    <a:pt x="694" y="2122"/>
                  </a:lnTo>
                  <a:lnTo>
                    <a:pt x="704" y="2137"/>
                  </a:lnTo>
                  <a:lnTo>
                    <a:pt x="709" y="2132"/>
                  </a:lnTo>
                  <a:lnTo>
                    <a:pt x="702" y="2134"/>
                  </a:lnTo>
                  <a:lnTo>
                    <a:pt x="704" y="2151"/>
                  </a:lnTo>
                  <a:lnTo>
                    <a:pt x="702" y="2143"/>
                  </a:lnTo>
                  <a:lnTo>
                    <a:pt x="704" y="2151"/>
                  </a:lnTo>
                  <a:lnTo>
                    <a:pt x="708" y="2168"/>
                  </a:lnTo>
                  <a:lnTo>
                    <a:pt x="715" y="2166"/>
                  </a:lnTo>
                  <a:lnTo>
                    <a:pt x="708" y="2165"/>
                  </a:lnTo>
                  <a:lnTo>
                    <a:pt x="704" y="2183"/>
                  </a:lnTo>
                  <a:lnTo>
                    <a:pt x="699" y="2200"/>
                  </a:lnTo>
                  <a:lnTo>
                    <a:pt x="706" y="2202"/>
                  </a:lnTo>
                  <a:lnTo>
                    <a:pt x="699" y="2200"/>
                  </a:lnTo>
                  <a:lnTo>
                    <a:pt x="692" y="2219"/>
                  </a:lnTo>
                  <a:lnTo>
                    <a:pt x="699" y="2220"/>
                  </a:lnTo>
                  <a:lnTo>
                    <a:pt x="694" y="2217"/>
                  </a:lnTo>
                  <a:lnTo>
                    <a:pt x="683" y="2234"/>
                  </a:lnTo>
                  <a:lnTo>
                    <a:pt x="688" y="2237"/>
                  </a:lnTo>
                  <a:lnTo>
                    <a:pt x="683" y="2234"/>
                  </a:lnTo>
                  <a:lnTo>
                    <a:pt x="671" y="2251"/>
                  </a:lnTo>
                  <a:lnTo>
                    <a:pt x="676" y="2254"/>
                  </a:lnTo>
                  <a:lnTo>
                    <a:pt x="671" y="2249"/>
                  </a:lnTo>
                  <a:lnTo>
                    <a:pt x="657" y="2263"/>
                  </a:lnTo>
                  <a:lnTo>
                    <a:pt x="657" y="2265"/>
                  </a:lnTo>
                  <a:lnTo>
                    <a:pt x="639" y="2287"/>
                  </a:lnTo>
                  <a:lnTo>
                    <a:pt x="639" y="2285"/>
                  </a:lnTo>
                  <a:lnTo>
                    <a:pt x="639" y="2287"/>
                  </a:lnTo>
                  <a:lnTo>
                    <a:pt x="629" y="2309"/>
                  </a:lnTo>
                  <a:lnTo>
                    <a:pt x="624" y="2317"/>
                  </a:lnTo>
                  <a:lnTo>
                    <a:pt x="627" y="2310"/>
                  </a:lnTo>
                  <a:lnTo>
                    <a:pt x="617" y="2336"/>
                  </a:lnTo>
                  <a:lnTo>
                    <a:pt x="617" y="2334"/>
                  </a:lnTo>
                  <a:lnTo>
                    <a:pt x="617" y="2336"/>
                  </a:lnTo>
                  <a:lnTo>
                    <a:pt x="611" y="2363"/>
                  </a:lnTo>
                  <a:lnTo>
                    <a:pt x="610" y="2373"/>
                  </a:lnTo>
                  <a:lnTo>
                    <a:pt x="611" y="2365"/>
                  </a:lnTo>
                  <a:lnTo>
                    <a:pt x="608" y="2393"/>
                  </a:lnTo>
                  <a:lnTo>
                    <a:pt x="608" y="2424"/>
                  </a:lnTo>
                  <a:lnTo>
                    <a:pt x="608" y="2420"/>
                  </a:lnTo>
                  <a:lnTo>
                    <a:pt x="608" y="2426"/>
                  </a:lnTo>
                  <a:lnTo>
                    <a:pt x="613" y="2454"/>
                  </a:lnTo>
                  <a:lnTo>
                    <a:pt x="613" y="2456"/>
                  </a:lnTo>
                  <a:lnTo>
                    <a:pt x="613" y="2454"/>
                  </a:lnTo>
                  <a:lnTo>
                    <a:pt x="622" y="2481"/>
                  </a:lnTo>
                  <a:lnTo>
                    <a:pt x="624" y="2488"/>
                  </a:lnTo>
                  <a:lnTo>
                    <a:pt x="622" y="2483"/>
                  </a:lnTo>
                  <a:lnTo>
                    <a:pt x="632" y="2512"/>
                  </a:lnTo>
                  <a:lnTo>
                    <a:pt x="634" y="2514"/>
                  </a:lnTo>
                  <a:lnTo>
                    <a:pt x="652" y="2539"/>
                  </a:lnTo>
                  <a:lnTo>
                    <a:pt x="653" y="2543"/>
                  </a:lnTo>
                  <a:lnTo>
                    <a:pt x="652" y="2539"/>
                  </a:lnTo>
                  <a:lnTo>
                    <a:pt x="667" y="2558"/>
                  </a:lnTo>
                  <a:lnTo>
                    <a:pt x="664" y="2554"/>
                  </a:lnTo>
                  <a:lnTo>
                    <a:pt x="667" y="2558"/>
                  </a:lnTo>
                  <a:lnTo>
                    <a:pt x="692" y="2580"/>
                  </a:lnTo>
                  <a:lnTo>
                    <a:pt x="694" y="2581"/>
                  </a:lnTo>
                  <a:lnTo>
                    <a:pt x="706" y="2590"/>
                  </a:lnTo>
                  <a:lnTo>
                    <a:pt x="702" y="2587"/>
                  </a:lnTo>
                  <a:lnTo>
                    <a:pt x="706" y="2590"/>
                  </a:lnTo>
                  <a:lnTo>
                    <a:pt x="722" y="2598"/>
                  </a:lnTo>
                  <a:lnTo>
                    <a:pt x="725" y="2600"/>
                  </a:lnTo>
                  <a:lnTo>
                    <a:pt x="723" y="2598"/>
                  </a:lnTo>
                  <a:lnTo>
                    <a:pt x="736" y="2604"/>
                  </a:lnTo>
                  <a:lnTo>
                    <a:pt x="751" y="2609"/>
                  </a:lnTo>
                  <a:lnTo>
                    <a:pt x="743" y="2607"/>
                  </a:lnTo>
                  <a:lnTo>
                    <a:pt x="751" y="2609"/>
                  </a:lnTo>
                  <a:lnTo>
                    <a:pt x="769" y="2614"/>
                  </a:lnTo>
                  <a:lnTo>
                    <a:pt x="785" y="2617"/>
                  </a:lnTo>
                  <a:lnTo>
                    <a:pt x="788" y="2619"/>
                  </a:lnTo>
                  <a:lnTo>
                    <a:pt x="786" y="2619"/>
                  </a:lnTo>
                  <a:lnTo>
                    <a:pt x="806" y="2619"/>
                  </a:lnTo>
                  <a:lnTo>
                    <a:pt x="825" y="2619"/>
                  </a:lnTo>
                  <a:lnTo>
                    <a:pt x="827" y="2619"/>
                  </a:lnTo>
                  <a:lnTo>
                    <a:pt x="860" y="2615"/>
                  </a:lnTo>
                  <a:lnTo>
                    <a:pt x="850" y="2615"/>
                  </a:lnTo>
                  <a:lnTo>
                    <a:pt x="860" y="2614"/>
                  </a:lnTo>
                  <a:lnTo>
                    <a:pt x="897" y="2607"/>
                  </a:lnTo>
                  <a:lnTo>
                    <a:pt x="899" y="2607"/>
                  </a:lnTo>
                  <a:lnTo>
                    <a:pt x="928" y="2593"/>
                  </a:lnTo>
                  <a:lnTo>
                    <a:pt x="930" y="2593"/>
                  </a:lnTo>
                  <a:lnTo>
                    <a:pt x="955" y="2578"/>
                  </a:lnTo>
                  <a:lnTo>
                    <a:pt x="979" y="2559"/>
                  </a:lnTo>
                  <a:lnTo>
                    <a:pt x="979" y="2558"/>
                  </a:lnTo>
                  <a:lnTo>
                    <a:pt x="998" y="2539"/>
                  </a:lnTo>
                  <a:lnTo>
                    <a:pt x="1000" y="2539"/>
                  </a:lnTo>
                  <a:lnTo>
                    <a:pt x="1019" y="2515"/>
                  </a:lnTo>
                  <a:lnTo>
                    <a:pt x="1019" y="2514"/>
                  </a:lnTo>
                  <a:lnTo>
                    <a:pt x="1028" y="2490"/>
                  </a:lnTo>
                  <a:lnTo>
                    <a:pt x="1039" y="2465"/>
                  </a:lnTo>
                  <a:lnTo>
                    <a:pt x="1040" y="2461"/>
                  </a:lnTo>
                  <a:lnTo>
                    <a:pt x="1040" y="2463"/>
                  </a:lnTo>
                  <a:lnTo>
                    <a:pt x="1044" y="2436"/>
                  </a:lnTo>
                  <a:lnTo>
                    <a:pt x="1046" y="2410"/>
                  </a:lnTo>
                  <a:lnTo>
                    <a:pt x="1044" y="2412"/>
                  </a:lnTo>
                  <a:lnTo>
                    <a:pt x="1044" y="2409"/>
                  </a:lnTo>
                  <a:lnTo>
                    <a:pt x="1039" y="2381"/>
                  </a:lnTo>
                  <a:lnTo>
                    <a:pt x="1039" y="2378"/>
                  </a:lnTo>
                  <a:lnTo>
                    <a:pt x="1039" y="2380"/>
                  </a:lnTo>
                  <a:lnTo>
                    <a:pt x="1032" y="2354"/>
                  </a:lnTo>
                  <a:lnTo>
                    <a:pt x="1032" y="2353"/>
                  </a:lnTo>
                  <a:lnTo>
                    <a:pt x="1032" y="2354"/>
                  </a:lnTo>
                  <a:lnTo>
                    <a:pt x="1019" y="2326"/>
                  </a:lnTo>
                  <a:lnTo>
                    <a:pt x="1019" y="2327"/>
                  </a:lnTo>
                  <a:lnTo>
                    <a:pt x="1019" y="2324"/>
                  </a:lnTo>
                  <a:lnTo>
                    <a:pt x="1004" y="2298"/>
                  </a:lnTo>
                  <a:lnTo>
                    <a:pt x="998" y="2293"/>
                  </a:lnTo>
                  <a:lnTo>
                    <a:pt x="1004" y="2297"/>
                  </a:lnTo>
                  <a:lnTo>
                    <a:pt x="984" y="2275"/>
                  </a:lnTo>
                  <a:lnTo>
                    <a:pt x="965" y="2254"/>
                  </a:lnTo>
                  <a:lnTo>
                    <a:pt x="958" y="2259"/>
                  </a:lnTo>
                  <a:lnTo>
                    <a:pt x="965" y="2256"/>
                  </a:lnTo>
                  <a:lnTo>
                    <a:pt x="951" y="2232"/>
                  </a:lnTo>
                  <a:lnTo>
                    <a:pt x="944" y="2236"/>
                  </a:lnTo>
                  <a:lnTo>
                    <a:pt x="951" y="2234"/>
                  </a:lnTo>
                  <a:lnTo>
                    <a:pt x="941" y="2209"/>
                  </a:lnTo>
                  <a:lnTo>
                    <a:pt x="932" y="2187"/>
                  </a:lnTo>
                  <a:lnTo>
                    <a:pt x="925" y="2188"/>
                  </a:lnTo>
                  <a:lnTo>
                    <a:pt x="932" y="2187"/>
                  </a:lnTo>
                  <a:lnTo>
                    <a:pt x="927" y="2161"/>
                  </a:lnTo>
                  <a:lnTo>
                    <a:pt x="920" y="2163"/>
                  </a:lnTo>
                  <a:lnTo>
                    <a:pt x="928" y="2163"/>
                  </a:lnTo>
                  <a:lnTo>
                    <a:pt x="928" y="2136"/>
                  </a:lnTo>
                  <a:lnTo>
                    <a:pt x="928" y="2114"/>
                  </a:lnTo>
                  <a:lnTo>
                    <a:pt x="920" y="2114"/>
                  </a:lnTo>
                  <a:lnTo>
                    <a:pt x="927" y="2115"/>
                  </a:lnTo>
                  <a:lnTo>
                    <a:pt x="932" y="2093"/>
                  </a:lnTo>
                  <a:lnTo>
                    <a:pt x="937" y="2070"/>
                  </a:lnTo>
                  <a:lnTo>
                    <a:pt x="930" y="2068"/>
                  </a:lnTo>
                  <a:lnTo>
                    <a:pt x="937" y="2071"/>
                  </a:lnTo>
                  <a:lnTo>
                    <a:pt x="946" y="2051"/>
                  </a:lnTo>
                  <a:lnTo>
                    <a:pt x="939" y="2048"/>
                  </a:lnTo>
                  <a:lnTo>
                    <a:pt x="946" y="2051"/>
                  </a:lnTo>
                  <a:lnTo>
                    <a:pt x="956" y="2034"/>
                  </a:lnTo>
                  <a:lnTo>
                    <a:pt x="949" y="2031"/>
                  </a:lnTo>
                  <a:lnTo>
                    <a:pt x="956" y="2036"/>
                  </a:lnTo>
                  <a:lnTo>
                    <a:pt x="969" y="2019"/>
                  </a:lnTo>
                  <a:lnTo>
                    <a:pt x="962" y="2014"/>
                  </a:lnTo>
                  <a:lnTo>
                    <a:pt x="967" y="2019"/>
                  </a:lnTo>
                  <a:lnTo>
                    <a:pt x="979" y="2007"/>
                  </a:lnTo>
                  <a:lnTo>
                    <a:pt x="974" y="2002"/>
                  </a:lnTo>
                  <a:lnTo>
                    <a:pt x="979" y="2009"/>
                  </a:lnTo>
                  <a:lnTo>
                    <a:pt x="993" y="1998"/>
                  </a:lnTo>
                  <a:lnTo>
                    <a:pt x="988" y="1992"/>
                  </a:lnTo>
                  <a:lnTo>
                    <a:pt x="991" y="1998"/>
                  </a:lnTo>
                  <a:lnTo>
                    <a:pt x="1007" y="1990"/>
                  </a:lnTo>
                  <a:lnTo>
                    <a:pt x="1004" y="1983"/>
                  </a:lnTo>
                  <a:lnTo>
                    <a:pt x="1005" y="1992"/>
                  </a:lnTo>
                  <a:lnTo>
                    <a:pt x="1021" y="1990"/>
                  </a:lnTo>
                  <a:lnTo>
                    <a:pt x="1019" y="1982"/>
                  </a:lnTo>
                  <a:lnTo>
                    <a:pt x="1019" y="1990"/>
                  </a:lnTo>
                  <a:lnTo>
                    <a:pt x="1044" y="1992"/>
                  </a:lnTo>
                  <a:lnTo>
                    <a:pt x="1044" y="1983"/>
                  </a:lnTo>
                  <a:lnTo>
                    <a:pt x="1044" y="1990"/>
                  </a:lnTo>
                  <a:lnTo>
                    <a:pt x="1081" y="1997"/>
                  </a:lnTo>
                  <a:lnTo>
                    <a:pt x="1089" y="1998"/>
                  </a:lnTo>
                  <a:lnTo>
                    <a:pt x="1081" y="1998"/>
                  </a:lnTo>
                  <a:lnTo>
                    <a:pt x="1130" y="2004"/>
                  </a:lnTo>
                  <a:lnTo>
                    <a:pt x="1184" y="2010"/>
                  </a:lnTo>
                  <a:lnTo>
                    <a:pt x="1249" y="2015"/>
                  </a:lnTo>
                  <a:lnTo>
                    <a:pt x="1317" y="2021"/>
                  </a:lnTo>
                  <a:lnTo>
                    <a:pt x="1390" y="2026"/>
                  </a:lnTo>
                  <a:lnTo>
                    <a:pt x="1389" y="2024"/>
                  </a:lnTo>
                  <a:lnTo>
                    <a:pt x="1390" y="2026"/>
                  </a:lnTo>
                  <a:lnTo>
                    <a:pt x="1466" y="2029"/>
                  </a:lnTo>
                  <a:lnTo>
                    <a:pt x="1469" y="2029"/>
                  </a:lnTo>
                  <a:lnTo>
                    <a:pt x="1473" y="2024"/>
                  </a:lnTo>
                  <a:lnTo>
                    <a:pt x="1487" y="1993"/>
                  </a:lnTo>
                  <a:lnTo>
                    <a:pt x="1487" y="1990"/>
                  </a:lnTo>
                  <a:lnTo>
                    <a:pt x="1487" y="1992"/>
                  </a:lnTo>
                  <a:lnTo>
                    <a:pt x="1496" y="1958"/>
                  </a:lnTo>
                  <a:lnTo>
                    <a:pt x="1506" y="1924"/>
                  </a:lnTo>
                  <a:lnTo>
                    <a:pt x="1508" y="1919"/>
                  </a:lnTo>
                  <a:lnTo>
                    <a:pt x="1508" y="1924"/>
                  </a:lnTo>
                  <a:lnTo>
                    <a:pt x="1513" y="1888"/>
                  </a:lnTo>
                  <a:lnTo>
                    <a:pt x="1518" y="1853"/>
                  </a:lnTo>
                  <a:lnTo>
                    <a:pt x="1524" y="1815"/>
                  </a:lnTo>
                  <a:lnTo>
                    <a:pt x="1524" y="1814"/>
                  </a:lnTo>
                  <a:lnTo>
                    <a:pt x="1524" y="1778"/>
                  </a:lnTo>
                  <a:lnTo>
                    <a:pt x="1524" y="1743"/>
                  </a:lnTo>
                  <a:lnTo>
                    <a:pt x="1524" y="1707"/>
                  </a:lnTo>
                  <a:lnTo>
                    <a:pt x="1522" y="1671"/>
                  </a:lnTo>
                  <a:lnTo>
                    <a:pt x="1520" y="1670"/>
                  </a:lnTo>
                  <a:lnTo>
                    <a:pt x="1522" y="1671"/>
                  </a:lnTo>
                  <a:lnTo>
                    <a:pt x="1517" y="1637"/>
                  </a:lnTo>
                  <a:lnTo>
                    <a:pt x="1515" y="1637"/>
                  </a:lnTo>
                  <a:lnTo>
                    <a:pt x="1510" y="1605"/>
                  </a:lnTo>
                  <a:lnTo>
                    <a:pt x="1504" y="1575"/>
                  </a:lnTo>
                  <a:lnTo>
                    <a:pt x="1504" y="1571"/>
                  </a:lnTo>
                  <a:lnTo>
                    <a:pt x="1504" y="1573"/>
                  </a:lnTo>
                  <a:lnTo>
                    <a:pt x="1496" y="1544"/>
                  </a:lnTo>
                  <a:lnTo>
                    <a:pt x="1489" y="1521"/>
                  </a:lnTo>
                  <a:lnTo>
                    <a:pt x="1481" y="1499"/>
                  </a:lnTo>
                  <a:lnTo>
                    <a:pt x="1480" y="1495"/>
                  </a:lnTo>
                  <a:lnTo>
                    <a:pt x="1481" y="1499"/>
                  </a:lnTo>
                  <a:lnTo>
                    <a:pt x="1473" y="1478"/>
                  </a:lnTo>
                  <a:lnTo>
                    <a:pt x="1473" y="1476"/>
                  </a:lnTo>
                  <a:lnTo>
                    <a:pt x="1462" y="1463"/>
                  </a:lnTo>
                  <a:lnTo>
                    <a:pt x="1453" y="1449"/>
                  </a:lnTo>
                  <a:lnTo>
                    <a:pt x="1452" y="1448"/>
                  </a:lnTo>
                  <a:lnTo>
                    <a:pt x="1441" y="1438"/>
                  </a:lnTo>
                  <a:lnTo>
                    <a:pt x="1439" y="1438"/>
                  </a:lnTo>
                  <a:lnTo>
                    <a:pt x="1425" y="1431"/>
                  </a:lnTo>
                  <a:lnTo>
                    <a:pt x="1417" y="1426"/>
                  </a:lnTo>
                  <a:lnTo>
                    <a:pt x="1415" y="1424"/>
                  </a:lnTo>
                  <a:lnTo>
                    <a:pt x="1403" y="1421"/>
                  </a:lnTo>
                  <a:lnTo>
                    <a:pt x="1397" y="1419"/>
                  </a:lnTo>
                  <a:lnTo>
                    <a:pt x="1403" y="1421"/>
                  </a:lnTo>
                  <a:lnTo>
                    <a:pt x="1390" y="1419"/>
                  </a:lnTo>
                  <a:lnTo>
                    <a:pt x="1389" y="1417"/>
                  </a:lnTo>
                  <a:lnTo>
                    <a:pt x="1389" y="1419"/>
                  </a:lnTo>
                  <a:lnTo>
                    <a:pt x="1359" y="1421"/>
                  </a:lnTo>
                  <a:lnTo>
                    <a:pt x="1361" y="1419"/>
                  </a:lnTo>
                  <a:lnTo>
                    <a:pt x="1357" y="1421"/>
                  </a:lnTo>
                  <a:lnTo>
                    <a:pt x="1327" y="1429"/>
                  </a:lnTo>
                  <a:lnTo>
                    <a:pt x="1296" y="1438"/>
                  </a:lnTo>
                  <a:lnTo>
                    <a:pt x="1292" y="1439"/>
                  </a:lnTo>
                  <a:lnTo>
                    <a:pt x="1296" y="1438"/>
                  </a:lnTo>
                  <a:lnTo>
                    <a:pt x="1259" y="1451"/>
                  </a:lnTo>
                  <a:lnTo>
                    <a:pt x="1236" y="1460"/>
                  </a:lnTo>
                  <a:lnTo>
                    <a:pt x="1238" y="1466"/>
                  </a:lnTo>
                  <a:lnTo>
                    <a:pt x="1236" y="1460"/>
                  </a:lnTo>
                  <a:lnTo>
                    <a:pt x="1214" y="1466"/>
                  </a:lnTo>
                  <a:lnTo>
                    <a:pt x="1215" y="1473"/>
                  </a:lnTo>
                  <a:lnTo>
                    <a:pt x="1215" y="1466"/>
                  </a:lnTo>
                  <a:lnTo>
                    <a:pt x="1194" y="1468"/>
                  </a:lnTo>
                  <a:lnTo>
                    <a:pt x="1205" y="1466"/>
                  </a:lnTo>
                  <a:lnTo>
                    <a:pt x="1194" y="1468"/>
                  </a:lnTo>
                  <a:lnTo>
                    <a:pt x="1173" y="1471"/>
                  </a:lnTo>
                  <a:lnTo>
                    <a:pt x="1173" y="1478"/>
                  </a:lnTo>
                  <a:lnTo>
                    <a:pt x="1173" y="1471"/>
                  </a:lnTo>
                  <a:lnTo>
                    <a:pt x="1154" y="1471"/>
                  </a:lnTo>
                  <a:lnTo>
                    <a:pt x="1137" y="1471"/>
                  </a:lnTo>
                  <a:lnTo>
                    <a:pt x="1137" y="1478"/>
                  </a:lnTo>
                  <a:lnTo>
                    <a:pt x="1138" y="1471"/>
                  </a:lnTo>
                  <a:lnTo>
                    <a:pt x="1123" y="1468"/>
                  </a:lnTo>
                  <a:lnTo>
                    <a:pt x="1116" y="1466"/>
                  </a:lnTo>
                  <a:lnTo>
                    <a:pt x="1123" y="1468"/>
                  </a:lnTo>
                  <a:lnTo>
                    <a:pt x="1105" y="1466"/>
                  </a:lnTo>
                  <a:lnTo>
                    <a:pt x="1103" y="1473"/>
                  </a:lnTo>
                  <a:lnTo>
                    <a:pt x="1107" y="1466"/>
                  </a:lnTo>
                  <a:lnTo>
                    <a:pt x="1091" y="1461"/>
                  </a:lnTo>
                  <a:lnTo>
                    <a:pt x="1079" y="1456"/>
                  </a:lnTo>
                  <a:lnTo>
                    <a:pt x="1075" y="1463"/>
                  </a:lnTo>
                  <a:lnTo>
                    <a:pt x="1079" y="1458"/>
                  </a:lnTo>
                  <a:lnTo>
                    <a:pt x="1067" y="1451"/>
                  </a:lnTo>
                  <a:lnTo>
                    <a:pt x="1063" y="1456"/>
                  </a:lnTo>
                  <a:lnTo>
                    <a:pt x="1068" y="1451"/>
                  </a:lnTo>
                  <a:lnTo>
                    <a:pt x="1054" y="1443"/>
                  </a:lnTo>
                  <a:lnTo>
                    <a:pt x="1049" y="1448"/>
                  </a:lnTo>
                  <a:lnTo>
                    <a:pt x="1054" y="1443"/>
                  </a:lnTo>
                  <a:lnTo>
                    <a:pt x="1035" y="1426"/>
                  </a:lnTo>
                  <a:lnTo>
                    <a:pt x="1030" y="1431"/>
                  </a:lnTo>
                  <a:lnTo>
                    <a:pt x="1037" y="1427"/>
                  </a:lnTo>
                  <a:lnTo>
                    <a:pt x="1019" y="1405"/>
                  </a:lnTo>
                  <a:lnTo>
                    <a:pt x="1005" y="1383"/>
                  </a:lnTo>
                  <a:lnTo>
                    <a:pt x="998" y="1387"/>
                  </a:lnTo>
                  <a:lnTo>
                    <a:pt x="1005" y="1383"/>
                  </a:lnTo>
                  <a:lnTo>
                    <a:pt x="995" y="1361"/>
                  </a:lnTo>
                  <a:lnTo>
                    <a:pt x="988" y="1365"/>
                  </a:lnTo>
                  <a:lnTo>
                    <a:pt x="995" y="1363"/>
                  </a:lnTo>
                  <a:lnTo>
                    <a:pt x="990" y="1338"/>
                  </a:lnTo>
                  <a:lnTo>
                    <a:pt x="983" y="1339"/>
                  </a:lnTo>
                  <a:lnTo>
                    <a:pt x="991" y="1339"/>
                  </a:lnTo>
                  <a:lnTo>
                    <a:pt x="988" y="1315"/>
                  </a:lnTo>
                  <a:lnTo>
                    <a:pt x="979" y="1315"/>
                  </a:lnTo>
                  <a:lnTo>
                    <a:pt x="988" y="1315"/>
                  </a:lnTo>
                  <a:lnTo>
                    <a:pt x="988" y="1292"/>
                  </a:lnTo>
                  <a:lnTo>
                    <a:pt x="979" y="1292"/>
                  </a:lnTo>
                  <a:lnTo>
                    <a:pt x="988" y="1293"/>
                  </a:lnTo>
                  <a:lnTo>
                    <a:pt x="991" y="1271"/>
                  </a:lnTo>
                  <a:lnTo>
                    <a:pt x="983" y="1270"/>
                  </a:lnTo>
                  <a:lnTo>
                    <a:pt x="990" y="1271"/>
                  </a:lnTo>
                  <a:lnTo>
                    <a:pt x="993" y="1253"/>
                  </a:lnTo>
                  <a:lnTo>
                    <a:pt x="986" y="1251"/>
                  </a:lnTo>
                  <a:lnTo>
                    <a:pt x="993" y="1254"/>
                  </a:lnTo>
                  <a:lnTo>
                    <a:pt x="1000" y="1238"/>
                  </a:lnTo>
                  <a:lnTo>
                    <a:pt x="993" y="1234"/>
                  </a:lnTo>
                  <a:lnTo>
                    <a:pt x="1000" y="1239"/>
                  </a:lnTo>
                  <a:lnTo>
                    <a:pt x="1018" y="1214"/>
                  </a:lnTo>
                  <a:lnTo>
                    <a:pt x="1033" y="1193"/>
                  </a:lnTo>
                  <a:lnTo>
                    <a:pt x="1026" y="1188"/>
                  </a:lnTo>
                  <a:lnTo>
                    <a:pt x="1032" y="1193"/>
                  </a:lnTo>
                  <a:lnTo>
                    <a:pt x="1047" y="1177"/>
                  </a:lnTo>
                  <a:lnTo>
                    <a:pt x="1065" y="1160"/>
                  </a:lnTo>
                  <a:lnTo>
                    <a:pt x="1060" y="1154"/>
                  </a:lnTo>
                  <a:lnTo>
                    <a:pt x="1063" y="1161"/>
                  </a:lnTo>
                  <a:lnTo>
                    <a:pt x="1079" y="1153"/>
                  </a:lnTo>
                  <a:lnTo>
                    <a:pt x="1095" y="1144"/>
                  </a:lnTo>
                  <a:lnTo>
                    <a:pt x="1110" y="1136"/>
                  </a:lnTo>
                  <a:lnTo>
                    <a:pt x="1107" y="1129"/>
                  </a:lnTo>
                  <a:lnTo>
                    <a:pt x="1109" y="1138"/>
                  </a:lnTo>
                  <a:lnTo>
                    <a:pt x="1126" y="1136"/>
                  </a:lnTo>
                  <a:lnTo>
                    <a:pt x="1119" y="1136"/>
                  </a:lnTo>
                  <a:lnTo>
                    <a:pt x="1126" y="1134"/>
                  </a:lnTo>
                  <a:lnTo>
                    <a:pt x="1142" y="1131"/>
                  </a:lnTo>
                  <a:lnTo>
                    <a:pt x="1140" y="1124"/>
                  </a:lnTo>
                  <a:lnTo>
                    <a:pt x="1138" y="1131"/>
                  </a:lnTo>
                  <a:lnTo>
                    <a:pt x="1152" y="1134"/>
                  </a:lnTo>
                  <a:lnTo>
                    <a:pt x="1158" y="1136"/>
                  </a:lnTo>
                  <a:lnTo>
                    <a:pt x="1154" y="1136"/>
                  </a:lnTo>
                  <a:lnTo>
                    <a:pt x="1170" y="1138"/>
                  </a:lnTo>
                  <a:lnTo>
                    <a:pt x="1170" y="1129"/>
                  </a:lnTo>
                  <a:lnTo>
                    <a:pt x="1168" y="1136"/>
                  </a:lnTo>
                  <a:lnTo>
                    <a:pt x="1182" y="1139"/>
                  </a:lnTo>
                  <a:lnTo>
                    <a:pt x="1184" y="1132"/>
                  </a:lnTo>
                  <a:lnTo>
                    <a:pt x="1182" y="1139"/>
                  </a:lnTo>
                  <a:lnTo>
                    <a:pt x="1214" y="1153"/>
                  </a:lnTo>
                  <a:lnTo>
                    <a:pt x="1215" y="1146"/>
                  </a:lnTo>
                  <a:lnTo>
                    <a:pt x="1212" y="1153"/>
                  </a:lnTo>
                  <a:lnTo>
                    <a:pt x="1242" y="1166"/>
                  </a:lnTo>
                  <a:lnTo>
                    <a:pt x="1245" y="1160"/>
                  </a:lnTo>
                  <a:lnTo>
                    <a:pt x="1242" y="1166"/>
                  </a:lnTo>
                  <a:lnTo>
                    <a:pt x="1270" y="1183"/>
                  </a:lnTo>
                  <a:lnTo>
                    <a:pt x="1256" y="1175"/>
                  </a:lnTo>
                  <a:lnTo>
                    <a:pt x="1270" y="1183"/>
                  </a:lnTo>
                  <a:lnTo>
                    <a:pt x="1299" y="1200"/>
                  </a:lnTo>
                  <a:lnTo>
                    <a:pt x="1327" y="1215"/>
                  </a:lnTo>
                  <a:lnTo>
                    <a:pt x="1329" y="1215"/>
                  </a:lnTo>
                  <a:lnTo>
                    <a:pt x="1361" y="1226"/>
                  </a:lnTo>
                  <a:lnTo>
                    <a:pt x="1373" y="1231"/>
                  </a:lnTo>
                  <a:lnTo>
                    <a:pt x="1375" y="1232"/>
                  </a:lnTo>
                  <a:lnTo>
                    <a:pt x="1390" y="1234"/>
                  </a:lnTo>
                  <a:lnTo>
                    <a:pt x="1403" y="1234"/>
                  </a:lnTo>
                  <a:lnTo>
                    <a:pt x="1404" y="1234"/>
                  </a:lnTo>
                  <a:lnTo>
                    <a:pt x="1420" y="1232"/>
                  </a:lnTo>
                  <a:lnTo>
                    <a:pt x="1415" y="1232"/>
                  </a:lnTo>
                  <a:lnTo>
                    <a:pt x="1420" y="1231"/>
                  </a:lnTo>
                  <a:lnTo>
                    <a:pt x="1432" y="1227"/>
                  </a:lnTo>
                  <a:lnTo>
                    <a:pt x="1448" y="1222"/>
                  </a:lnTo>
                  <a:lnTo>
                    <a:pt x="1450" y="1222"/>
                  </a:lnTo>
                  <a:lnTo>
                    <a:pt x="1464" y="1214"/>
                  </a:lnTo>
                  <a:lnTo>
                    <a:pt x="1471" y="1209"/>
                  </a:lnTo>
                  <a:lnTo>
                    <a:pt x="1466" y="1214"/>
                  </a:lnTo>
                  <a:lnTo>
                    <a:pt x="1480" y="1202"/>
                  </a:lnTo>
                  <a:lnTo>
                    <a:pt x="1473" y="1207"/>
                  </a:lnTo>
                  <a:lnTo>
                    <a:pt x="1480" y="1200"/>
                  </a:lnTo>
                  <a:lnTo>
                    <a:pt x="1487" y="1193"/>
                  </a:lnTo>
                  <a:lnTo>
                    <a:pt x="1489" y="1192"/>
                  </a:lnTo>
                  <a:lnTo>
                    <a:pt x="1494" y="1182"/>
                  </a:lnTo>
                  <a:lnTo>
                    <a:pt x="1496" y="1178"/>
                  </a:lnTo>
                  <a:lnTo>
                    <a:pt x="1494" y="1182"/>
                  </a:lnTo>
                  <a:lnTo>
                    <a:pt x="1499" y="1168"/>
                  </a:lnTo>
                  <a:lnTo>
                    <a:pt x="1504" y="1154"/>
                  </a:lnTo>
                  <a:lnTo>
                    <a:pt x="1506" y="1151"/>
                  </a:lnTo>
                  <a:lnTo>
                    <a:pt x="1506" y="1153"/>
                  </a:lnTo>
                  <a:lnTo>
                    <a:pt x="1511" y="1119"/>
                  </a:lnTo>
                  <a:lnTo>
                    <a:pt x="1511" y="1117"/>
                  </a:lnTo>
                  <a:lnTo>
                    <a:pt x="1511" y="1077"/>
                  </a:lnTo>
                  <a:lnTo>
                    <a:pt x="1511" y="1032"/>
                  </a:lnTo>
                  <a:lnTo>
                    <a:pt x="1508" y="985"/>
                  </a:lnTo>
                  <a:lnTo>
                    <a:pt x="1499" y="985"/>
                  </a:lnTo>
                  <a:lnTo>
                    <a:pt x="1508" y="985"/>
                  </a:lnTo>
                  <a:lnTo>
                    <a:pt x="1506" y="934"/>
                  </a:lnTo>
                  <a:lnTo>
                    <a:pt x="1504" y="932"/>
                  </a:lnTo>
                  <a:lnTo>
                    <a:pt x="1506" y="934"/>
                  </a:lnTo>
                  <a:lnTo>
                    <a:pt x="1501" y="883"/>
                  </a:lnTo>
                  <a:lnTo>
                    <a:pt x="1490" y="782"/>
                  </a:lnTo>
                  <a:lnTo>
                    <a:pt x="1480" y="690"/>
                  </a:lnTo>
                  <a:lnTo>
                    <a:pt x="1471" y="690"/>
                  </a:lnTo>
                  <a:lnTo>
                    <a:pt x="1480" y="690"/>
                  </a:lnTo>
                  <a:lnTo>
                    <a:pt x="1478" y="651"/>
                  </a:lnTo>
                  <a:lnTo>
                    <a:pt x="1478" y="619"/>
                  </a:lnTo>
                  <a:lnTo>
                    <a:pt x="1478" y="590"/>
                  </a:lnTo>
                  <a:lnTo>
                    <a:pt x="1469" y="590"/>
                  </a:lnTo>
                  <a:lnTo>
                    <a:pt x="1476" y="592"/>
                  </a:lnTo>
                  <a:lnTo>
                    <a:pt x="1481" y="575"/>
                  </a:lnTo>
                  <a:lnTo>
                    <a:pt x="1487" y="558"/>
                  </a:lnTo>
                  <a:lnTo>
                    <a:pt x="1471" y="568"/>
                  </a:lnTo>
                  <a:lnTo>
                    <a:pt x="1443" y="585"/>
                  </a:lnTo>
                  <a:lnTo>
                    <a:pt x="1408" y="602"/>
                  </a:lnTo>
                  <a:lnTo>
                    <a:pt x="1411" y="607"/>
                  </a:lnTo>
                  <a:lnTo>
                    <a:pt x="1410" y="600"/>
                  </a:lnTo>
                  <a:lnTo>
                    <a:pt x="1373" y="609"/>
                  </a:lnTo>
                  <a:lnTo>
                    <a:pt x="1333" y="619"/>
                  </a:lnTo>
                  <a:lnTo>
                    <a:pt x="1334" y="626"/>
                  </a:lnTo>
                  <a:lnTo>
                    <a:pt x="1334" y="619"/>
                  </a:lnTo>
                  <a:lnTo>
                    <a:pt x="1294" y="626"/>
                  </a:lnTo>
                  <a:lnTo>
                    <a:pt x="1294" y="632"/>
                  </a:lnTo>
                  <a:lnTo>
                    <a:pt x="1294" y="626"/>
                  </a:lnTo>
                  <a:lnTo>
                    <a:pt x="1250" y="631"/>
                  </a:lnTo>
                  <a:lnTo>
                    <a:pt x="1250" y="638"/>
                  </a:lnTo>
                  <a:lnTo>
                    <a:pt x="1250" y="631"/>
                  </a:lnTo>
                  <a:lnTo>
                    <a:pt x="1207" y="632"/>
                  </a:lnTo>
                  <a:lnTo>
                    <a:pt x="1165" y="632"/>
                  </a:lnTo>
                  <a:lnTo>
                    <a:pt x="1121" y="631"/>
                  </a:lnTo>
                  <a:lnTo>
                    <a:pt x="1121" y="638"/>
                  </a:lnTo>
                  <a:lnTo>
                    <a:pt x="1123" y="631"/>
                  </a:lnTo>
                  <a:lnTo>
                    <a:pt x="1079" y="626"/>
                  </a:lnTo>
                  <a:lnTo>
                    <a:pt x="1077" y="632"/>
                  </a:lnTo>
                  <a:lnTo>
                    <a:pt x="1079" y="626"/>
                  </a:lnTo>
                  <a:lnTo>
                    <a:pt x="1042" y="619"/>
                  </a:lnTo>
                  <a:lnTo>
                    <a:pt x="1004" y="612"/>
                  </a:lnTo>
                  <a:lnTo>
                    <a:pt x="1002" y="619"/>
                  </a:lnTo>
                  <a:lnTo>
                    <a:pt x="1004" y="612"/>
                  </a:lnTo>
                  <a:lnTo>
                    <a:pt x="969" y="602"/>
                  </a:lnTo>
                  <a:lnTo>
                    <a:pt x="967" y="609"/>
                  </a:lnTo>
                  <a:lnTo>
                    <a:pt x="970" y="602"/>
                  </a:lnTo>
                  <a:lnTo>
                    <a:pt x="942" y="592"/>
                  </a:lnTo>
                  <a:lnTo>
                    <a:pt x="939" y="599"/>
                  </a:lnTo>
                  <a:lnTo>
                    <a:pt x="942" y="594"/>
                  </a:lnTo>
                  <a:lnTo>
                    <a:pt x="916" y="580"/>
                  </a:lnTo>
                  <a:lnTo>
                    <a:pt x="895" y="568"/>
                  </a:lnTo>
                  <a:lnTo>
                    <a:pt x="892" y="573"/>
                  </a:lnTo>
                  <a:lnTo>
                    <a:pt x="897" y="568"/>
                  </a:lnTo>
                  <a:lnTo>
                    <a:pt x="879" y="555"/>
                  </a:lnTo>
                  <a:lnTo>
                    <a:pt x="874" y="560"/>
                  </a:lnTo>
                  <a:lnTo>
                    <a:pt x="879" y="555"/>
                  </a:lnTo>
                  <a:lnTo>
                    <a:pt x="867" y="543"/>
                  </a:lnTo>
                  <a:lnTo>
                    <a:pt x="862" y="548"/>
                  </a:lnTo>
                  <a:lnTo>
                    <a:pt x="869" y="544"/>
                  </a:lnTo>
                  <a:lnTo>
                    <a:pt x="862" y="532"/>
                  </a:lnTo>
                  <a:lnTo>
                    <a:pt x="855" y="522"/>
                  </a:lnTo>
                  <a:lnTo>
                    <a:pt x="862" y="532"/>
                  </a:lnTo>
                  <a:lnTo>
                    <a:pt x="853" y="519"/>
                  </a:lnTo>
                  <a:lnTo>
                    <a:pt x="846" y="522"/>
                  </a:lnTo>
                  <a:lnTo>
                    <a:pt x="855" y="522"/>
                  </a:lnTo>
                  <a:lnTo>
                    <a:pt x="853" y="510"/>
                  </a:lnTo>
                  <a:lnTo>
                    <a:pt x="853" y="516"/>
                  </a:lnTo>
                  <a:lnTo>
                    <a:pt x="851" y="509"/>
                  </a:lnTo>
                  <a:lnTo>
                    <a:pt x="848" y="495"/>
                  </a:lnTo>
                  <a:lnTo>
                    <a:pt x="841" y="497"/>
                  </a:lnTo>
                  <a:lnTo>
                    <a:pt x="848" y="499"/>
                  </a:lnTo>
                  <a:lnTo>
                    <a:pt x="851" y="485"/>
                  </a:lnTo>
                  <a:lnTo>
                    <a:pt x="844" y="483"/>
                  </a:lnTo>
                  <a:lnTo>
                    <a:pt x="851" y="487"/>
                  </a:lnTo>
                  <a:lnTo>
                    <a:pt x="857" y="475"/>
                  </a:lnTo>
                  <a:lnTo>
                    <a:pt x="862" y="460"/>
                  </a:lnTo>
                  <a:lnTo>
                    <a:pt x="855" y="456"/>
                  </a:lnTo>
                  <a:lnTo>
                    <a:pt x="862" y="460"/>
                  </a:lnTo>
                  <a:lnTo>
                    <a:pt x="869" y="444"/>
                  </a:lnTo>
                  <a:lnTo>
                    <a:pt x="862" y="441"/>
                  </a:lnTo>
                  <a:lnTo>
                    <a:pt x="869" y="446"/>
                  </a:lnTo>
                  <a:lnTo>
                    <a:pt x="879" y="431"/>
                  </a:lnTo>
                  <a:lnTo>
                    <a:pt x="892" y="416"/>
                  </a:lnTo>
                  <a:lnTo>
                    <a:pt x="885" y="410"/>
                  </a:lnTo>
                  <a:lnTo>
                    <a:pt x="890" y="416"/>
                  </a:lnTo>
                  <a:lnTo>
                    <a:pt x="921" y="382"/>
                  </a:lnTo>
                  <a:lnTo>
                    <a:pt x="955" y="344"/>
                  </a:lnTo>
                  <a:lnTo>
                    <a:pt x="956" y="343"/>
                  </a:lnTo>
                  <a:lnTo>
                    <a:pt x="956" y="344"/>
                  </a:lnTo>
                  <a:lnTo>
                    <a:pt x="974" y="322"/>
                  </a:lnTo>
                  <a:lnTo>
                    <a:pt x="974" y="321"/>
                  </a:lnTo>
                  <a:lnTo>
                    <a:pt x="984" y="295"/>
                  </a:lnTo>
                  <a:lnTo>
                    <a:pt x="984" y="294"/>
                  </a:lnTo>
                  <a:lnTo>
                    <a:pt x="990" y="270"/>
                  </a:lnTo>
                  <a:lnTo>
                    <a:pt x="995" y="244"/>
                  </a:lnTo>
                  <a:lnTo>
                    <a:pt x="995" y="241"/>
                  </a:lnTo>
                  <a:lnTo>
                    <a:pt x="997" y="243"/>
                  </a:lnTo>
                  <a:lnTo>
                    <a:pt x="997" y="214"/>
                  </a:lnTo>
                  <a:lnTo>
                    <a:pt x="995" y="187"/>
                  </a:lnTo>
                  <a:lnTo>
                    <a:pt x="995" y="188"/>
                  </a:lnTo>
                  <a:lnTo>
                    <a:pt x="993" y="185"/>
                  </a:lnTo>
                  <a:lnTo>
                    <a:pt x="986" y="158"/>
                  </a:lnTo>
                  <a:lnTo>
                    <a:pt x="986" y="156"/>
                  </a:lnTo>
                  <a:lnTo>
                    <a:pt x="986" y="158"/>
                  </a:lnTo>
                  <a:lnTo>
                    <a:pt x="976" y="133"/>
                  </a:lnTo>
                  <a:lnTo>
                    <a:pt x="977" y="134"/>
                  </a:lnTo>
                  <a:lnTo>
                    <a:pt x="976" y="131"/>
                  </a:lnTo>
                  <a:lnTo>
                    <a:pt x="960" y="104"/>
                  </a:lnTo>
                  <a:lnTo>
                    <a:pt x="946" y="78"/>
                  </a:lnTo>
                  <a:lnTo>
                    <a:pt x="944" y="77"/>
                  </a:lnTo>
                  <a:lnTo>
                    <a:pt x="923" y="56"/>
                  </a:lnTo>
                  <a:lnTo>
                    <a:pt x="900" y="39"/>
                  </a:lnTo>
                  <a:lnTo>
                    <a:pt x="902" y="41"/>
                  </a:lnTo>
                  <a:lnTo>
                    <a:pt x="899" y="39"/>
                  </a:lnTo>
                  <a:lnTo>
                    <a:pt x="872" y="24"/>
                  </a:lnTo>
                  <a:lnTo>
                    <a:pt x="844" y="10"/>
                  </a:lnTo>
                  <a:lnTo>
                    <a:pt x="843" y="9"/>
                  </a:lnTo>
                  <a:lnTo>
                    <a:pt x="813" y="4"/>
                  </a:lnTo>
                  <a:lnTo>
                    <a:pt x="799" y="2"/>
                  </a:lnTo>
                  <a:lnTo>
                    <a:pt x="813" y="4"/>
                  </a:lnTo>
                  <a:lnTo>
                    <a:pt x="779" y="0"/>
                  </a:lnTo>
                  <a:lnTo>
                    <a:pt x="778" y="0"/>
                  </a:lnTo>
                  <a:lnTo>
                    <a:pt x="748" y="0"/>
                  </a:lnTo>
                  <a:lnTo>
                    <a:pt x="750" y="0"/>
                  </a:lnTo>
                  <a:lnTo>
                    <a:pt x="746" y="0"/>
                  </a:lnTo>
                  <a:lnTo>
                    <a:pt x="715" y="9"/>
                  </a:lnTo>
                  <a:lnTo>
                    <a:pt x="713" y="10"/>
                  </a:lnTo>
                  <a:lnTo>
                    <a:pt x="685" y="24"/>
                  </a:lnTo>
                  <a:lnTo>
                    <a:pt x="688" y="29"/>
                  </a:lnTo>
                  <a:lnTo>
                    <a:pt x="687" y="22"/>
                  </a:lnTo>
                  <a:lnTo>
                    <a:pt x="660" y="34"/>
                  </a:lnTo>
                  <a:lnTo>
                    <a:pt x="659" y="34"/>
                  </a:lnTo>
                  <a:lnTo>
                    <a:pt x="659" y="36"/>
                  </a:lnTo>
                  <a:lnTo>
                    <a:pt x="631" y="56"/>
                  </a:lnTo>
                  <a:lnTo>
                    <a:pt x="629" y="56"/>
                  </a:lnTo>
                  <a:lnTo>
                    <a:pt x="608" y="77"/>
                  </a:lnTo>
                  <a:lnTo>
                    <a:pt x="587" y="100"/>
                  </a:lnTo>
                  <a:lnTo>
                    <a:pt x="587" y="102"/>
                  </a:lnTo>
                  <a:lnTo>
                    <a:pt x="571" y="127"/>
                  </a:lnTo>
                  <a:lnTo>
                    <a:pt x="559" y="153"/>
                  </a:lnTo>
                  <a:lnTo>
                    <a:pt x="555" y="158"/>
                  </a:lnTo>
                  <a:lnTo>
                    <a:pt x="557" y="155"/>
                  </a:lnTo>
                  <a:lnTo>
                    <a:pt x="547" y="182"/>
                  </a:lnTo>
                  <a:lnTo>
                    <a:pt x="547" y="180"/>
                  </a:lnTo>
                  <a:lnTo>
                    <a:pt x="547" y="183"/>
                  </a:lnTo>
                  <a:lnTo>
                    <a:pt x="541" y="212"/>
                  </a:lnTo>
                  <a:lnTo>
                    <a:pt x="540" y="219"/>
                  </a:lnTo>
                  <a:lnTo>
                    <a:pt x="541" y="212"/>
                  </a:lnTo>
                  <a:lnTo>
                    <a:pt x="540" y="243"/>
                  </a:lnTo>
                  <a:lnTo>
                    <a:pt x="538" y="243"/>
                  </a:lnTo>
                  <a:lnTo>
                    <a:pt x="540" y="243"/>
                  </a:lnTo>
                  <a:lnTo>
                    <a:pt x="541" y="270"/>
                  </a:lnTo>
                  <a:lnTo>
                    <a:pt x="541" y="273"/>
                  </a:lnTo>
                  <a:lnTo>
                    <a:pt x="550" y="299"/>
                  </a:lnTo>
                  <a:lnTo>
                    <a:pt x="557" y="314"/>
                  </a:lnTo>
                  <a:lnTo>
                    <a:pt x="559" y="316"/>
                  </a:lnTo>
                  <a:lnTo>
                    <a:pt x="568" y="329"/>
                  </a:lnTo>
                  <a:lnTo>
                    <a:pt x="573" y="324"/>
                  </a:lnTo>
                  <a:lnTo>
                    <a:pt x="568" y="327"/>
                  </a:lnTo>
                  <a:lnTo>
                    <a:pt x="575" y="339"/>
                  </a:lnTo>
                  <a:lnTo>
                    <a:pt x="576" y="344"/>
                  </a:lnTo>
                  <a:lnTo>
                    <a:pt x="575" y="341"/>
                  </a:lnTo>
                  <a:lnTo>
                    <a:pt x="585" y="353"/>
                  </a:lnTo>
                  <a:lnTo>
                    <a:pt x="604" y="375"/>
                  </a:lnTo>
                  <a:lnTo>
                    <a:pt x="624" y="397"/>
                  </a:lnTo>
                  <a:lnTo>
                    <a:pt x="629" y="392"/>
                  </a:lnTo>
                  <a:lnTo>
                    <a:pt x="622" y="395"/>
                  </a:lnTo>
                  <a:lnTo>
                    <a:pt x="632" y="419"/>
                  </a:lnTo>
                  <a:lnTo>
                    <a:pt x="634" y="421"/>
                  </a:lnTo>
                  <a:lnTo>
                    <a:pt x="648" y="441"/>
                  </a:lnTo>
                  <a:lnTo>
                    <a:pt x="653" y="436"/>
                  </a:lnTo>
                  <a:lnTo>
                    <a:pt x="646" y="439"/>
                  </a:lnTo>
                  <a:lnTo>
                    <a:pt x="655" y="460"/>
                  </a:lnTo>
                  <a:lnTo>
                    <a:pt x="662" y="456"/>
                  </a:lnTo>
                  <a:lnTo>
                    <a:pt x="655" y="458"/>
                  </a:lnTo>
                  <a:lnTo>
                    <a:pt x="660" y="477"/>
                  </a:lnTo>
                  <a:lnTo>
                    <a:pt x="667" y="475"/>
                  </a:lnTo>
                  <a:lnTo>
                    <a:pt x="660" y="475"/>
                  </a:lnTo>
                  <a:lnTo>
                    <a:pt x="660" y="492"/>
                  </a:lnTo>
                  <a:lnTo>
                    <a:pt x="660" y="507"/>
                  </a:lnTo>
                  <a:lnTo>
                    <a:pt x="660" y="522"/>
                  </a:lnTo>
                  <a:lnTo>
                    <a:pt x="667" y="522"/>
                  </a:lnTo>
                  <a:lnTo>
                    <a:pt x="660" y="521"/>
                  </a:lnTo>
                  <a:lnTo>
                    <a:pt x="655" y="534"/>
                  </a:lnTo>
                  <a:lnTo>
                    <a:pt x="662" y="536"/>
                  </a:lnTo>
                  <a:lnTo>
                    <a:pt x="657" y="532"/>
                  </a:lnTo>
                  <a:lnTo>
                    <a:pt x="648" y="544"/>
                  </a:lnTo>
                  <a:lnTo>
                    <a:pt x="653" y="548"/>
                  </a:lnTo>
                  <a:lnTo>
                    <a:pt x="650" y="543"/>
                  </a:lnTo>
                  <a:lnTo>
                    <a:pt x="639" y="549"/>
                  </a:lnTo>
                  <a:lnTo>
                    <a:pt x="627" y="558"/>
                  </a:lnTo>
                  <a:lnTo>
                    <a:pt x="631" y="563"/>
                  </a:lnTo>
                  <a:lnTo>
                    <a:pt x="627" y="558"/>
                  </a:lnTo>
                  <a:lnTo>
                    <a:pt x="611" y="566"/>
                  </a:lnTo>
                  <a:lnTo>
                    <a:pt x="615" y="571"/>
                  </a:lnTo>
                  <a:lnTo>
                    <a:pt x="615" y="565"/>
                  </a:lnTo>
                  <a:lnTo>
                    <a:pt x="597" y="566"/>
                  </a:lnTo>
                  <a:lnTo>
                    <a:pt x="597" y="573"/>
                  </a:lnTo>
                  <a:lnTo>
                    <a:pt x="597" y="566"/>
                  </a:lnTo>
                  <a:lnTo>
                    <a:pt x="576" y="566"/>
                  </a:lnTo>
                  <a:lnTo>
                    <a:pt x="499" y="570"/>
                  </a:lnTo>
                  <a:lnTo>
                    <a:pt x="417" y="573"/>
                  </a:lnTo>
                  <a:lnTo>
                    <a:pt x="337" y="578"/>
                  </a:lnTo>
                  <a:lnTo>
                    <a:pt x="258" y="583"/>
                  </a:lnTo>
                  <a:lnTo>
                    <a:pt x="186" y="587"/>
                  </a:lnTo>
                  <a:lnTo>
                    <a:pt x="123" y="587"/>
                  </a:lnTo>
                  <a:lnTo>
                    <a:pt x="123" y="594"/>
                  </a:lnTo>
                  <a:lnTo>
                    <a:pt x="125" y="587"/>
                  </a:lnTo>
                  <a:lnTo>
                    <a:pt x="97" y="583"/>
                  </a:lnTo>
                  <a:lnTo>
                    <a:pt x="70" y="582"/>
                  </a:lnTo>
                  <a:lnTo>
                    <a:pt x="69" y="588"/>
                  </a:lnTo>
                  <a:lnTo>
                    <a:pt x="72" y="582"/>
                  </a:lnTo>
                  <a:lnTo>
                    <a:pt x="51" y="573"/>
                  </a:lnTo>
                  <a:lnTo>
                    <a:pt x="35" y="566"/>
                  </a:lnTo>
                  <a:lnTo>
                    <a:pt x="25" y="561"/>
                  </a:lnTo>
                  <a:lnTo>
                    <a:pt x="25" y="573"/>
                  </a:lnTo>
                  <a:lnTo>
                    <a:pt x="25" y="646"/>
                  </a:lnTo>
                  <a:lnTo>
                    <a:pt x="25" y="738"/>
                  </a:lnTo>
                  <a:lnTo>
                    <a:pt x="25" y="838"/>
                  </a:lnTo>
                  <a:lnTo>
                    <a:pt x="25" y="941"/>
                  </a:lnTo>
                  <a:lnTo>
                    <a:pt x="25" y="1041"/>
                  </a:lnTo>
                  <a:lnTo>
                    <a:pt x="25" y="1129"/>
                  </a:lnTo>
                  <a:lnTo>
                    <a:pt x="25" y="1199"/>
                  </a:lnTo>
                  <a:lnTo>
                    <a:pt x="25" y="1243"/>
                  </a:lnTo>
                  <a:lnTo>
                    <a:pt x="25" y="1244"/>
                  </a:lnTo>
                  <a:lnTo>
                    <a:pt x="27" y="1256"/>
                  </a:lnTo>
                  <a:lnTo>
                    <a:pt x="25" y="1249"/>
                  </a:lnTo>
                  <a:lnTo>
                    <a:pt x="27" y="1256"/>
                  </a:lnTo>
                  <a:lnTo>
                    <a:pt x="30" y="1270"/>
                  </a:lnTo>
                  <a:lnTo>
                    <a:pt x="30" y="1271"/>
                  </a:lnTo>
                  <a:lnTo>
                    <a:pt x="32" y="1273"/>
                  </a:lnTo>
                  <a:lnTo>
                    <a:pt x="41" y="1285"/>
                  </a:lnTo>
                  <a:lnTo>
                    <a:pt x="44" y="1288"/>
                  </a:lnTo>
                  <a:lnTo>
                    <a:pt x="41" y="1285"/>
                  </a:lnTo>
                  <a:lnTo>
                    <a:pt x="51" y="1297"/>
                  </a:lnTo>
                  <a:lnTo>
                    <a:pt x="63" y="1310"/>
                  </a:lnTo>
                  <a:lnTo>
                    <a:pt x="62" y="1310"/>
                  </a:lnTo>
                  <a:lnTo>
                    <a:pt x="65" y="1312"/>
                  </a:lnTo>
                  <a:lnTo>
                    <a:pt x="81" y="1322"/>
                  </a:lnTo>
                  <a:lnTo>
                    <a:pt x="83" y="1322"/>
                  </a:lnTo>
                  <a:lnTo>
                    <a:pt x="100" y="1329"/>
                  </a:lnTo>
                  <a:lnTo>
                    <a:pt x="102" y="1322"/>
                  </a:lnTo>
                  <a:lnTo>
                    <a:pt x="98" y="1329"/>
                  </a:lnTo>
                  <a:lnTo>
                    <a:pt x="116" y="1338"/>
                  </a:lnTo>
                  <a:lnTo>
                    <a:pt x="118" y="1338"/>
                  </a:lnTo>
                  <a:lnTo>
                    <a:pt x="135" y="1343"/>
                  </a:lnTo>
                  <a:lnTo>
                    <a:pt x="134" y="1343"/>
                  </a:lnTo>
                  <a:lnTo>
                    <a:pt x="137" y="1343"/>
                  </a:lnTo>
                  <a:lnTo>
                    <a:pt x="158" y="1346"/>
                  </a:lnTo>
                  <a:lnTo>
                    <a:pt x="160" y="1346"/>
                  </a:lnTo>
                  <a:lnTo>
                    <a:pt x="181" y="1343"/>
                  </a:lnTo>
                  <a:lnTo>
                    <a:pt x="179" y="1336"/>
                  </a:lnTo>
                  <a:lnTo>
                    <a:pt x="181" y="1344"/>
                  </a:lnTo>
                  <a:lnTo>
                    <a:pt x="197" y="1343"/>
                  </a:lnTo>
                  <a:lnTo>
                    <a:pt x="195" y="1343"/>
                  </a:lnTo>
                  <a:lnTo>
                    <a:pt x="198" y="1341"/>
                  </a:lnTo>
                  <a:lnTo>
                    <a:pt x="219" y="1332"/>
                  </a:lnTo>
                  <a:lnTo>
                    <a:pt x="216" y="1332"/>
                  </a:lnTo>
                  <a:lnTo>
                    <a:pt x="219" y="1332"/>
                  </a:lnTo>
                  <a:lnTo>
                    <a:pt x="237" y="1322"/>
                  </a:lnTo>
                  <a:lnTo>
                    <a:pt x="240" y="1319"/>
                  </a:lnTo>
                  <a:lnTo>
                    <a:pt x="239" y="1322"/>
                  </a:lnTo>
                  <a:lnTo>
                    <a:pt x="258" y="1307"/>
                  </a:lnTo>
                  <a:lnTo>
                    <a:pt x="258" y="1305"/>
                  </a:lnTo>
                  <a:lnTo>
                    <a:pt x="260" y="1305"/>
                  </a:lnTo>
                  <a:lnTo>
                    <a:pt x="274" y="1285"/>
                  </a:lnTo>
                  <a:lnTo>
                    <a:pt x="267" y="1280"/>
                  </a:lnTo>
                  <a:lnTo>
                    <a:pt x="274" y="1285"/>
                  </a:lnTo>
                  <a:lnTo>
                    <a:pt x="282" y="1275"/>
                  </a:lnTo>
                  <a:close/>
                  <a:moveTo>
                    <a:pt x="261" y="1275"/>
                  </a:moveTo>
                  <a:lnTo>
                    <a:pt x="263" y="1271"/>
                  </a:lnTo>
                  <a:lnTo>
                    <a:pt x="261" y="1276"/>
                  </a:lnTo>
                  <a:lnTo>
                    <a:pt x="247" y="1297"/>
                  </a:lnTo>
                  <a:lnTo>
                    <a:pt x="253" y="1300"/>
                  </a:lnTo>
                  <a:lnTo>
                    <a:pt x="249" y="1295"/>
                  </a:lnTo>
                  <a:lnTo>
                    <a:pt x="230" y="1310"/>
                  </a:lnTo>
                  <a:lnTo>
                    <a:pt x="233" y="1315"/>
                  </a:lnTo>
                  <a:lnTo>
                    <a:pt x="230" y="1310"/>
                  </a:lnTo>
                  <a:lnTo>
                    <a:pt x="212" y="1321"/>
                  </a:lnTo>
                  <a:lnTo>
                    <a:pt x="216" y="1326"/>
                  </a:lnTo>
                  <a:lnTo>
                    <a:pt x="214" y="1319"/>
                  </a:lnTo>
                  <a:lnTo>
                    <a:pt x="193" y="1327"/>
                  </a:lnTo>
                  <a:lnTo>
                    <a:pt x="195" y="1334"/>
                  </a:lnTo>
                  <a:lnTo>
                    <a:pt x="195" y="1327"/>
                  </a:lnTo>
                  <a:lnTo>
                    <a:pt x="179" y="1329"/>
                  </a:lnTo>
                  <a:lnTo>
                    <a:pt x="195" y="1327"/>
                  </a:lnTo>
                  <a:lnTo>
                    <a:pt x="179" y="1329"/>
                  </a:lnTo>
                  <a:lnTo>
                    <a:pt x="158" y="1332"/>
                  </a:lnTo>
                  <a:lnTo>
                    <a:pt x="158" y="1339"/>
                  </a:lnTo>
                  <a:lnTo>
                    <a:pt x="160" y="1332"/>
                  </a:lnTo>
                  <a:lnTo>
                    <a:pt x="139" y="1329"/>
                  </a:lnTo>
                  <a:lnTo>
                    <a:pt x="137" y="1336"/>
                  </a:lnTo>
                  <a:lnTo>
                    <a:pt x="139" y="1329"/>
                  </a:lnTo>
                  <a:lnTo>
                    <a:pt x="121" y="1324"/>
                  </a:lnTo>
                  <a:lnTo>
                    <a:pt x="120" y="1331"/>
                  </a:lnTo>
                  <a:lnTo>
                    <a:pt x="123" y="1326"/>
                  </a:lnTo>
                  <a:lnTo>
                    <a:pt x="105" y="1317"/>
                  </a:lnTo>
                  <a:lnTo>
                    <a:pt x="100" y="1314"/>
                  </a:lnTo>
                  <a:lnTo>
                    <a:pt x="105" y="1315"/>
                  </a:lnTo>
                  <a:lnTo>
                    <a:pt x="88" y="1309"/>
                  </a:lnTo>
                  <a:lnTo>
                    <a:pt x="84" y="1315"/>
                  </a:lnTo>
                  <a:lnTo>
                    <a:pt x="90" y="1310"/>
                  </a:lnTo>
                  <a:lnTo>
                    <a:pt x="74" y="1300"/>
                  </a:lnTo>
                  <a:lnTo>
                    <a:pt x="69" y="1305"/>
                  </a:lnTo>
                  <a:lnTo>
                    <a:pt x="76" y="1300"/>
                  </a:lnTo>
                  <a:lnTo>
                    <a:pt x="63" y="1287"/>
                  </a:lnTo>
                  <a:lnTo>
                    <a:pt x="53" y="1275"/>
                  </a:lnTo>
                  <a:lnTo>
                    <a:pt x="46" y="1280"/>
                  </a:lnTo>
                  <a:lnTo>
                    <a:pt x="53" y="1276"/>
                  </a:lnTo>
                  <a:lnTo>
                    <a:pt x="44" y="1265"/>
                  </a:lnTo>
                  <a:lnTo>
                    <a:pt x="37" y="1268"/>
                  </a:lnTo>
                  <a:lnTo>
                    <a:pt x="44" y="1266"/>
                  </a:lnTo>
                  <a:lnTo>
                    <a:pt x="41" y="1253"/>
                  </a:lnTo>
                  <a:lnTo>
                    <a:pt x="34" y="1254"/>
                  </a:lnTo>
                  <a:lnTo>
                    <a:pt x="42" y="1254"/>
                  </a:lnTo>
                  <a:lnTo>
                    <a:pt x="41" y="1243"/>
                  </a:lnTo>
                  <a:lnTo>
                    <a:pt x="32" y="1243"/>
                  </a:lnTo>
                  <a:lnTo>
                    <a:pt x="41" y="1243"/>
                  </a:lnTo>
                  <a:lnTo>
                    <a:pt x="41" y="1199"/>
                  </a:lnTo>
                  <a:lnTo>
                    <a:pt x="41" y="1129"/>
                  </a:lnTo>
                  <a:lnTo>
                    <a:pt x="41" y="1041"/>
                  </a:lnTo>
                  <a:lnTo>
                    <a:pt x="41" y="941"/>
                  </a:lnTo>
                  <a:lnTo>
                    <a:pt x="41" y="838"/>
                  </a:lnTo>
                  <a:lnTo>
                    <a:pt x="41" y="738"/>
                  </a:lnTo>
                  <a:lnTo>
                    <a:pt x="41" y="646"/>
                  </a:lnTo>
                  <a:lnTo>
                    <a:pt x="41" y="573"/>
                  </a:lnTo>
                  <a:lnTo>
                    <a:pt x="32" y="573"/>
                  </a:lnTo>
                  <a:lnTo>
                    <a:pt x="30" y="580"/>
                  </a:lnTo>
                  <a:lnTo>
                    <a:pt x="46" y="587"/>
                  </a:lnTo>
                  <a:lnTo>
                    <a:pt x="67" y="595"/>
                  </a:lnTo>
                  <a:lnTo>
                    <a:pt x="69" y="597"/>
                  </a:lnTo>
                  <a:lnTo>
                    <a:pt x="95" y="599"/>
                  </a:lnTo>
                  <a:lnTo>
                    <a:pt x="123" y="602"/>
                  </a:lnTo>
                  <a:lnTo>
                    <a:pt x="186" y="602"/>
                  </a:lnTo>
                  <a:lnTo>
                    <a:pt x="258" y="599"/>
                  </a:lnTo>
                  <a:lnTo>
                    <a:pt x="337" y="594"/>
                  </a:lnTo>
                  <a:lnTo>
                    <a:pt x="417" y="588"/>
                  </a:lnTo>
                  <a:lnTo>
                    <a:pt x="499" y="585"/>
                  </a:lnTo>
                  <a:lnTo>
                    <a:pt x="576" y="582"/>
                  </a:lnTo>
                  <a:lnTo>
                    <a:pt x="597" y="582"/>
                  </a:lnTo>
                  <a:lnTo>
                    <a:pt x="599" y="582"/>
                  </a:lnTo>
                  <a:lnTo>
                    <a:pt x="617" y="580"/>
                  </a:lnTo>
                  <a:lnTo>
                    <a:pt x="615" y="580"/>
                  </a:lnTo>
                  <a:lnTo>
                    <a:pt x="618" y="578"/>
                  </a:lnTo>
                  <a:lnTo>
                    <a:pt x="634" y="570"/>
                  </a:lnTo>
                  <a:lnTo>
                    <a:pt x="638" y="566"/>
                  </a:lnTo>
                  <a:lnTo>
                    <a:pt x="636" y="570"/>
                  </a:lnTo>
                  <a:lnTo>
                    <a:pt x="648" y="561"/>
                  </a:lnTo>
                  <a:lnTo>
                    <a:pt x="659" y="555"/>
                  </a:lnTo>
                  <a:lnTo>
                    <a:pt x="659" y="553"/>
                  </a:lnTo>
                  <a:lnTo>
                    <a:pt x="660" y="553"/>
                  </a:lnTo>
                  <a:lnTo>
                    <a:pt x="669" y="541"/>
                  </a:lnTo>
                  <a:lnTo>
                    <a:pt x="669" y="539"/>
                  </a:lnTo>
                  <a:lnTo>
                    <a:pt x="674" y="526"/>
                  </a:lnTo>
                  <a:lnTo>
                    <a:pt x="676" y="522"/>
                  </a:lnTo>
                  <a:lnTo>
                    <a:pt x="676" y="507"/>
                  </a:lnTo>
                  <a:lnTo>
                    <a:pt x="676" y="492"/>
                  </a:lnTo>
                  <a:lnTo>
                    <a:pt x="676" y="475"/>
                  </a:lnTo>
                  <a:lnTo>
                    <a:pt x="676" y="477"/>
                  </a:lnTo>
                  <a:lnTo>
                    <a:pt x="674" y="473"/>
                  </a:lnTo>
                  <a:lnTo>
                    <a:pt x="669" y="455"/>
                  </a:lnTo>
                  <a:lnTo>
                    <a:pt x="669" y="453"/>
                  </a:lnTo>
                  <a:lnTo>
                    <a:pt x="669" y="455"/>
                  </a:lnTo>
                  <a:lnTo>
                    <a:pt x="660" y="434"/>
                  </a:lnTo>
                  <a:lnTo>
                    <a:pt x="660" y="432"/>
                  </a:lnTo>
                  <a:lnTo>
                    <a:pt x="646" y="412"/>
                  </a:lnTo>
                  <a:lnTo>
                    <a:pt x="639" y="416"/>
                  </a:lnTo>
                  <a:lnTo>
                    <a:pt x="646" y="414"/>
                  </a:lnTo>
                  <a:lnTo>
                    <a:pt x="636" y="390"/>
                  </a:lnTo>
                  <a:lnTo>
                    <a:pt x="634" y="387"/>
                  </a:lnTo>
                  <a:lnTo>
                    <a:pt x="636" y="387"/>
                  </a:lnTo>
                  <a:lnTo>
                    <a:pt x="617" y="365"/>
                  </a:lnTo>
                  <a:lnTo>
                    <a:pt x="597" y="343"/>
                  </a:lnTo>
                  <a:lnTo>
                    <a:pt x="587" y="331"/>
                  </a:lnTo>
                  <a:lnTo>
                    <a:pt x="580" y="336"/>
                  </a:lnTo>
                  <a:lnTo>
                    <a:pt x="587" y="333"/>
                  </a:lnTo>
                  <a:lnTo>
                    <a:pt x="580" y="321"/>
                  </a:lnTo>
                  <a:lnTo>
                    <a:pt x="573" y="310"/>
                  </a:lnTo>
                  <a:lnTo>
                    <a:pt x="580" y="321"/>
                  </a:lnTo>
                  <a:lnTo>
                    <a:pt x="571" y="307"/>
                  </a:lnTo>
                  <a:lnTo>
                    <a:pt x="564" y="310"/>
                  </a:lnTo>
                  <a:lnTo>
                    <a:pt x="571" y="309"/>
                  </a:lnTo>
                  <a:lnTo>
                    <a:pt x="564" y="294"/>
                  </a:lnTo>
                  <a:lnTo>
                    <a:pt x="555" y="268"/>
                  </a:lnTo>
                  <a:lnTo>
                    <a:pt x="548" y="270"/>
                  </a:lnTo>
                  <a:lnTo>
                    <a:pt x="557" y="270"/>
                  </a:lnTo>
                  <a:lnTo>
                    <a:pt x="555" y="243"/>
                  </a:lnTo>
                  <a:lnTo>
                    <a:pt x="547" y="243"/>
                  </a:lnTo>
                  <a:lnTo>
                    <a:pt x="555" y="244"/>
                  </a:lnTo>
                  <a:lnTo>
                    <a:pt x="557" y="214"/>
                  </a:lnTo>
                  <a:lnTo>
                    <a:pt x="548" y="212"/>
                  </a:lnTo>
                  <a:lnTo>
                    <a:pt x="555" y="214"/>
                  </a:lnTo>
                  <a:lnTo>
                    <a:pt x="561" y="185"/>
                  </a:lnTo>
                  <a:lnTo>
                    <a:pt x="554" y="183"/>
                  </a:lnTo>
                  <a:lnTo>
                    <a:pt x="561" y="187"/>
                  </a:lnTo>
                  <a:lnTo>
                    <a:pt x="571" y="160"/>
                  </a:lnTo>
                  <a:lnTo>
                    <a:pt x="564" y="156"/>
                  </a:lnTo>
                  <a:lnTo>
                    <a:pt x="571" y="160"/>
                  </a:lnTo>
                  <a:lnTo>
                    <a:pt x="583" y="134"/>
                  </a:lnTo>
                  <a:lnTo>
                    <a:pt x="599" y="109"/>
                  </a:lnTo>
                  <a:lnTo>
                    <a:pt x="592" y="105"/>
                  </a:lnTo>
                  <a:lnTo>
                    <a:pt x="597" y="110"/>
                  </a:lnTo>
                  <a:lnTo>
                    <a:pt x="618" y="87"/>
                  </a:lnTo>
                  <a:lnTo>
                    <a:pt x="639" y="66"/>
                  </a:lnTo>
                  <a:lnTo>
                    <a:pt x="634" y="61"/>
                  </a:lnTo>
                  <a:lnTo>
                    <a:pt x="639" y="68"/>
                  </a:lnTo>
                  <a:lnTo>
                    <a:pt x="667" y="48"/>
                  </a:lnTo>
                  <a:lnTo>
                    <a:pt x="662" y="41"/>
                  </a:lnTo>
                  <a:lnTo>
                    <a:pt x="666" y="48"/>
                  </a:lnTo>
                  <a:lnTo>
                    <a:pt x="692" y="36"/>
                  </a:lnTo>
                  <a:lnTo>
                    <a:pt x="678" y="43"/>
                  </a:lnTo>
                  <a:lnTo>
                    <a:pt x="692" y="36"/>
                  </a:lnTo>
                  <a:lnTo>
                    <a:pt x="720" y="22"/>
                  </a:lnTo>
                  <a:lnTo>
                    <a:pt x="716" y="16"/>
                  </a:lnTo>
                  <a:lnTo>
                    <a:pt x="718" y="22"/>
                  </a:lnTo>
                  <a:lnTo>
                    <a:pt x="750" y="14"/>
                  </a:lnTo>
                  <a:lnTo>
                    <a:pt x="748" y="7"/>
                  </a:lnTo>
                  <a:lnTo>
                    <a:pt x="748" y="16"/>
                  </a:lnTo>
                  <a:lnTo>
                    <a:pt x="778" y="16"/>
                  </a:lnTo>
                  <a:lnTo>
                    <a:pt x="778" y="7"/>
                  </a:lnTo>
                  <a:lnTo>
                    <a:pt x="778" y="16"/>
                  </a:lnTo>
                  <a:lnTo>
                    <a:pt x="811" y="19"/>
                  </a:lnTo>
                  <a:lnTo>
                    <a:pt x="811" y="10"/>
                  </a:lnTo>
                  <a:lnTo>
                    <a:pt x="811" y="17"/>
                  </a:lnTo>
                  <a:lnTo>
                    <a:pt x="841" y="22"/>
                  </a:lnTo>
                  <a:lnTo>
                    <a:pt x="841" y="16"/>
                  </a:lnTo>
                  <a:lnTo>
                    <a:pt x="837" y="22"/>
                  </a:lnTo>
                  <a:lnTo>
                    <a:pt x="865" y="36"/>
                  </a:lnTo>
                  <a:lnTo>
                    <a:pt x="892" y="51"/>
                  </a:lnTo>
                  <a:lnTo>
                    <a:pt x="895" y="44"/>
                  </a:lnTo>
                  <a:lnTo>
                    <a:pt x="892" y="51"/>
                  </a:lnTo>
                  <a:lnTo>
                    <a:pt x="914" y="68"/>
                  </a:lnTo>
                  <a:lnTo>
                    <a:pt x="918" y="61"/>
                  </a:lnTo>
                  <a:lnTo>
                    <a:pt x="913" y="66"/>
                  </a:lnTo>
                  <a:lnTo>
                    <a:pt x="934" y="87"/>
                  </a:lnTo>
                  <a:lnTo>
                    <a:pt x="939" y="82"/>
                  </a:lnTo>
                  <a:lnTo>
                    <a:pt x="934" y="85"/>
                  </a:lnTo>
                  <a:lnTo>
                    <a:pt x="948" y="110"/>
                  </a:lnTo>
                  <a:lnTo>
                    <a:pt x="963" y="138"/>
                  </a:lnTo>
                  <a:lnTo>
                    <a:pt x="969" y="134"/>
                  </a:lnTo>
                  <a:lnTo>
                    <a:pt x="962" y="138"/>
                  </a:lnTo>
                  <a:lnTo>
                    <a:pt x="972" y="163"/>
                  </a:lnTo>
                  <a:lnTo>
                    <a:pt x="979" y="160"/>
                  </a:lnTo>
                  <a:lnTo>
                    <a:pt x="972" y="161"/>
                  </a:lnTo>
                  <a:lnTo>
                    <a:pt x="979" y="188"/>
                  </a:lnTo>
                  <a:lnTo>
                    <a:pt x="986" y="187"/>
                  </a:lnTo>
                  <a:lnTo>
                    <a:pt x="979" y="187"/>
                  </a:lnTo>
                  <a:lnTo>
                    <a:pt x="981" y="214"/>
                  </a:lnTo>
                  <a:lnTo>
                    <a:pt x="981" y="243"/>
                  </a:lnTo>
                  <a:lnTo>
                    <a:pt x="988" y="243"/>
                  </a:lnTo>
                  <a:lnTo>
                    <a:pt x="981" y="241"/>
                  </a:lnTo>
                  <a:lnTo>
                    <a:pt x="976" y="266"/>
                  </a:lnTo>
                  <a:lnTo>
                    <a:pt x="970" y="290"/>
                  </a:lnTo>
                  <a:lnTo>
                    <a:pt x="977" y="292"/>
                  </a:lnTo>
                  <a:lnTo>
                    <a:pt x="970" y="290"/>
                  </a:lnTo>
                  <a:lnTo>
                    <a:pt x="960" y="316"/>
                  </a:lnTo>
                  <a:lnTo>
                    <a:pt x="967" y="317"/>
                  </a:lnTo>
                  <a:lnTo>
                    <a:pt x="962" y="314"/>
                  </a:lnTo>
                  <a:lnTo>
                    <a:pt x="944" y="336"/>
                  </a:lnTo>
                  <a:lnTo>
                    <a:pt x="949" y="339"/>
                  </a:lnTo>
                  <a:lnTo>
                    <a:pt x="944" y="334"/>
                  </a:lnTo>
                  <a:lnTo>
                    <a:pt x="911" y="371"/>
                  </a:lnTo>
                  <a:lnTo>
                    <a:pt x="879" y="405"/>
                  </a:lnTo>
                  <a:lnTo>
                    <a:pt x="878" y="407"/>
                  </a:lnTo>
                  <a:lnTo>
                    <a:pt x="879" y="407"/>
                  </a:lnTo>
                  <a:lnTo>
                    <a:pt x="867" y="422"/>
                  </a:lnTo>
                  <a:lnTo>
                    <a:pt x="857" y="438"/>
                  </a:lnTo>
                  <a:lnTo>
                    <a:pt x="858" y="434"/>
                  </a:lnTo>
                  <a:lnTo>
                    <a:pt x="857" y="439"/>
                  </a:lnTo>
                  <a:lnTo>
                    <a:pt x="850" y="455"/>
                  </a:lnTo>
                  <a:lnTo>
                    <a:pt x="846" y="461"/>
                  </a:lnTo>
                  <a:lnTo>
                    <a:pt x="848" y="455"/>
                  </a:lnTo>
                  <a:lnTo>
                    <a:pt x="843" y="470"/>
                  </a:lnTo>
                  <a:lnTo>
                    <a:pt x="837" y="482"/>
                  </a:lnTo>
                  <a:lnTo>
                    <a:pt x="837" y="480"/>
                  </a:lnTo>
                  <a:lnTo>
                    <a:pt x="837" y="482"/>
                  </a:lnTo>
                  <a:lnTo>
                    <a:pt x="834" y="495"/>
                  </a:lnTo>
                  <a:lnTo>
                    <a:pt x="834" y="497"/>
                  </a:lnTo>
                  <a:lnTo>
                    <a:pt x="834" y="499"/>
                  </a:lnTo>
                  <a:lnTo>
                    <a:pt x="837" y="512"/>
                  </a:lnTo>
                  <a:lnTo>
                    <a:pt x="844" y="510"/>
                  </a:lnTo>
                  <a:lnTo>
                    <a:pt x="837" y="512"/>
                  </a:lnTo>
                  <a:lnTo>
                    <a:pt x="839" y="524"/>
                  </a:lnTo>
                  <a:lnTo>
                    <a:pt x="841" y="527"/>
                  </a:lnTo>
                  <a:lnTo>
                    <a:pt x="850" y="541"/>
                  </a:lnTo>
                  <a:lnTo>
                    <a:pt x="855" y="536"/>
                  </a:lnTo>
                  <a:lnTo>
                    <a:pt x="850" y="539"/>
                  </a:lnTo>
                  <a:lnTo>
                    <a:pt x="857" y="551"/>
                  </a:lnTo>
                  <a:lnTo>
                    <a:pt x="857" y="553"/>
                  </a:lnTo>
                  <a:lnTo>
                    <a:pt x="869" y="565"/>
                  </a:lnTo>
                  <a:lnTo>
                    <a:pt x="874" y="570"/>
                  </a:lnTo>
                  <a:lnTo>
                    <a:pt x="869" y="566"/>
                  </a:lnTo>
                  <a:lnTo>
                    <a:pt x="886" y="580"/>
                  </a:lnTo>
                  <a:lnTo>
                    <a:pt x="881" y="575"/>
                  </a:lnTo>
                  <a:lnTo>
                    <a:pt x="888" y="580"/>
                  </a:lnTo>
                  <a:lnTo>
                    <a:pt x="909" y="592"/>
                  </a:lnTo>
                  <a:lnTo>
                    <a:pt x="935" y="605"/>
                  </a:lnTo>
                  <a:lnTo>
                    <a:pt x="939" y="607"/>
                  </a:lnTo>
                  <a:lnTo>
                    <a:pt x="937" y="605"/>
                  </a:lnTo>
                  <a:lnTo>
                    <a:pt x="965" y="616"/>
                  </a:lnTo>
                  <a:lnTo>
                    <a:pt x="962" y="614"/>
                  </a:lnTo>
                  <a:lnTo>
                    <a:pt x="965" y="616"/>
                  </a:lnTo>
                  <a:lnTo>
                    <a:pt x="1000" y="626"/>
                  </a:lnTo>
                  <a:lnTo>
                    <a:pt x="998" y="626"/>
                  </a:lnTo>
                  <a:lnTo>
                    <a:pt x="1002" y="626"/>
                  </a:lnTo>
                  <a:lnTo>
                    <a:pt x="1040" y="632"/>
                  </a:lnTo>
                  <a:lnTo>
                    <a:pt x="1077" y="639"/>
                  </a:lnTo>
                  <a:lnTo>
                    <a:pt x="1089" y="641"/>
                  </a:lnTo>
                  <a:lnTo>
                    <a:pt x="1077" y="641"/>
                  </a:lnTo>
                  <a:lnTo>
                    <a:pt x="1121" y="646"/>
                  </a:lnTo>
                  <a:lnTo>
                    <a:pt x="1119" y="646"/>
                  </a:lnTo>
                  <a:lnTo>
                    <a:pt x="1121" y="646"/>
                  </a:lnTo>
                  <a:lnTo>
                    <a:pt x="1165" y="648"/>
                  </a:lnTo>
                  <a:lnTo>
                    <a:pt x="1207" y="648"/>
                  </a:lnTo>
                  <a:lnTo>
                    <a:pt x="1250" y="646"/>
                  </a:lnTo>
                  <a:lnTo>
                    <a:pt x="1252" y="646"/>
                  </a:lnTo>
                  <a:lnTo>
                    <a:pt x="1296" y="641"/>
                  </a:lnTo>
                  <a:lnTo>
                    <a:pt x="1278" y="643"/>
                  </a:lnTo>
                  <a:lnTo>
                    <a:pt x="1296" y="639"/>
                  </a:lnTo>
                  <a:lnTo>
                    <a:pt x="1336" y="632"/>
                  </a:lnTo>
                  <a:lnTo>
                    <a:pt x="1338" y="632"/>
                  </a:lnTo>
                  <a:lnTo>
                    <a:pt x="1336" y="632"/>
                  </a:lnTo>
                  <a:lnTo>
                    <a:pt x="1376" y="622"/>
                  </a:lnTo>
                  <a:lnTo>
                    <a:pt x="1413" y="614"/>
                  </a:lnTo>
                  <a:lnTo>
                    <a:pt x="1415" y="614"/>
                  </a:lnTo>
                  <a:lnTo>
                    <a:pt x="1450" y="597"/>
                  </a:lnTo>
                  <a:lnTo>
                    <a:pt x="1478" y="580"/>
                  </a:lnTo>
                  <a:lnTo>
                    <a:pt x="1474" y="573"/>
                  </a:lnTo>
                  <a:lnTo>
                    <a:pt x="1467" y="571"/>
                  </a:lnTo>
                  <a:lnTo>
                    <a:pt x="1462" y="588"/>
                  </a:lnTo>
                  <a:lnTo>
                    <a:pt x="1462" y="592"/>
                  </a:lnTo>
                  <a:lnTo>
                    <a:pt x="1462" y="590"/>
                  </a:lnTo>
                  <a:lnTo>
                    <a:pt x="1462" y="619"/>
                  </a:lnTo>
                  <a:lnTo>
                    <a:pt x="1462" y="651"/>
                  </a:lnTo>
                  <a:lnTo>
                    <a:pt x="1464" y="690"/>
                  </a:lnTo>
                  <a:lnTo>
                    <a:pt x="1464" y="692"/>
                  </a:lnTo>
                  <a:lnTo>
                    <a:pt x="1474" y="783"/>
                  </a:lnTo>
                  <a:lnTo>
                    <a:pt x="1485" y="885"/>
                  </a:lnTo>
                  <a:lnTo>
                    <a:pt x="1490" y="936"/>
                  </a:lnTo>
                  <a:lnTo>
                    <a:pt x="1497" y="934"/>
                  </a:lnTo>
                  <a:lnTo>
                    <a:pt x="1490" y="934"/>
                  </a:lnTo>
                  <a:lnTo>
                    <a:pt x="1492" y="985"/>
                  </a:lnTo>
                  <a:lnTo>
                    <a:pt x="1492" y="987"/>
                  </a:lnTo>
                  <a:lnTo>
                    <a:pt x="1496" y="1034"/>
                  </a:lnTo>
                  <a:lnTo>
                    <a:pt x="1503" y="1032"/>
                  </a:lnTo>
                  <a:lnTo>
                    <a:pt x="1496" y="1032"/>
                  </a:lnTo>
                  <a:lnTo>
                    <a:pt x="1496" y="1077"/>
                  </a:lnTo>
                  <a:lnTo>
                    <a:pt x="1496" y="1117"/>
                  </a:lnTo>
                  <a:lnTo>
                    <a:pt x="1503" y="1117"/>
                  </a:lnTo>
                  <a:lnTo>
                    <a:pt x="1496" y="1117"/>
                  </a:lnTo>
                  <a:lnTo>
                    <a:pt x="1490" y="1151"/>
                  </a:lnTo>
                  <a:lnTo>
                    <a:pt x="1497" y="1151"/>
                  </a:lnTo>
                  <a:lnTo>
                    <a:pt x="1490" y="1149"/>
                  </a:lnTo>
                  <a:lnTo>
                    <a:pt x="1485" y="1163"/>
                  </a:lnTo>
                  <a:lnTo>
                    <a:pt x="1480" y="1177"/>
                  </a:lnTo>
                  <a:lnTo>
                    <a:pt x="1487" y="1178"/>
                  </a:lnTo>
                  <a:lnTo>
                    <a:pt x="1481" y="1175"/>
                  </a:lnTo>
                  <a:lnTo>
                    <a:pt x="1476" y="1185"/>
                  </a:lnTo>
                  <a:lnTo>
                    <a:pt x="1481" y="1188"/>
                  </a:lnTo>
                  <a:lnTo>
                    <a:pt x="1476" y="1183"/>
                  </a:lnTo>
                  <a:lnTo>
                    <a:pt x="1469" y="1190"/>
                  </a:lnTo>
                  <a:lnTo>
                    <a:pt x="1474" y="1195"/>
                  </a:lnTo>
                  <a:lnTo>
                    <a:pt x="1469" y="1190"/>
                  </a:lnTo>
                  <a:lnTo>
                    <a:pt x="1455" y="1202"/>
                  </a:lnTo>
                  <a:lnTo>
                    <a:pt x="1460" y="1207"/>
                  </a:lnTo>
                  <a:lnTo>
                    <a:pt x="1457" y="1202"/>
                  </a:lnTo>
                  <a:lnTo>
                    <a:pt x="1443" y="1210"/>
                  </a:lnTo>
                  <a:lnTo>
                    <a:pt x="1446" y="1215"/>
                  </a:lnTo>
                  <a:lnTo>
                    <a:pt x="1445" y="1209"/>
                  </a:lnTo>
                  <a:lnTo>
                    <a:pt x="1429" y="1214"/>
                  </a:lnTo>
                  <a:lnTo>
                    <a:pt x="1417" y="1217"/>
                  </a:lnTo>
                  <a:lnTo>
                    <a:pt x="1418" y="1224"/>
                  </a:lnTo>
                  <a:lnTo>
                    <a:pt x="1418" y="1217"/>
                  </a:lnTo>
                  <a:lnTo>
                    <a:pt x="1403" y="1219"/>
                  </a:lnTo>
                  <a:lnTo>
                    <a:pt x="1403" y="1226"/>
                  </a:lnTo>
                  <a:lnTo>
                    <a:pt x="1403" y="1219"/>
                  </a:lnTo>
                  <a:lnTo>
                    <a:pt x="1390" y="1219"/>
                  </a:lnTo>
                  <a:lnTo>
                    <a:pt x="1390" y="1226"/>
                  </a:lnTo>
                  <a:lnTo>
                    <a:pt x="1392" y="1219"/>
                  </a:lnTo>
                  <a:lnTo>
                    <a:pt x="1376" y="1217"/>
                  </a:lnTo>
                  <a:lnTo>
                    <a:pt x="1375" y="1224"/>
                  </a:lnTo>
                  <a:lnTo>
                    <a:pt x="1378" y="1217"/>
                  </a:lnTo>
                  <a:lnTo>
                    <a:pt x="1366" y="1212"/>
                  </a:lnTo>
                  <a:lnTo>
                    <a:pt x="1334" y="1202"/>
                  </a:lnTo>
                  <a:lnTo>
                    <a:pt x="1331" y="1209"/>
                  </a:lnTo>
                  <a:lnTo>
                    <a:pt x="1334" y="1204"/>
                  </a:lnTo>
                  <a:lnTo>
                    <a:pt x="1306" y="1188"/>
                  </a:lnTo>
                  <a:lnTo>
                    <a:pt x="1277" y="1171"/>
                  </a:lnTo>
                  <a:lnTo>
                    <a:pt x="1273" y="1177"/>
                  </a:lnTo>
                  <a:lnTo>
                    <a:pt x="1278" y="1171"/>
                  </a:lnTo>
                  <a:lnTo>
                    <a:pt x="1250" y="1154"/>
                  </a:lnTo>
                  <a:lnTo>
                    <a:pt x="1247" y="1151"/>
                  </a:lnTo>
                  <a:lnTo>
                    <a:pt x="1249" y="1153"/>
                  </a:lnTo>
                  <a:lnTo>
                    <a:pt x="1219" y="1139"/>
                  </a:lnTo>
                  <a:lnTo>
                    <a:pt x="1235" y="1146"/>
                  </a:lnTo>
                  <a:lnTo>
                    <a:pt x="1219" y="1139"/>
                  </a:lnTo>
                  <a:lnTo>
                    <a:pt x="1187" y="1126"/>
                  </a:lnTo>
                  <a:lnTo>
                    <a:pt x="1186" y="1126"/>
                  </a:lnTo>
                  <a:lnTo>
                    <a:pt x="1172" y="1122"/>
                  </a:lnTo>
                  <a:lnTo>
                    <a:pt x="1166" y="1121"/>
                  </a:lnTo>
                  <a:lnTo>
                    <a:pt x="1172" y="1122"/>
                  </a:lnTo>
                  <a:lnTo>
                    <a:pt x="1156" y="1121"/>
                  </a:lnTo>
                  <a:lnTo>
                    <a:pt x="1154" y="1127"/>
                  </a:lnTo>
                  <a:lnTo>
                    <a:pt x="1156" y="1121"/>
                  </a:lnTo>
                  <a:lnTo>
                    <a:pt x="1142" y="1117"/>
                  </a:lnTo>
                  <a:lnTo>
                    <a:pt x="1140" y="1117"/>
                  </a:lnTo>
                  <a:lnTo>
                    <a:pt x="1138" y="1117"/>
                  </a:lnTo>
                  <a:lnTo>
                    <a:pt x="1123" y="1121"/>
                  </a:lnTo>
                  <a:lnTo>
                    <a:pt x="1124" y="1127"/>
                  </a:lnTo>
                  <a:lnTo>
                    <a:pt x="1124" y="1121"/>
                  </a:lnTo>
                  <a:lnTo>
                    <a:pt x="1107" y="1122"/>
                  </a:lnTo>
                  <a:lnTo>
                    <a:pt x="1103" y="1124"/>
                  </a:lnTo>
                  <a:lnTo>
                    <a:pt x="1088" y="1132"/>
                  </a:lnTo>
                  <a:lnTo>
                    <a:pt x="1072" y="1141"/>
                  </a:lnTo>
                  <a:lnTo>
                    <a:pt x="1056" y="1149"/>
                  </a:lnTo>
                  <a:lnTo>
                    <a:pt x="1054" y="1149"/>
                  </a:lnTo>
                  <a:lnTo>
                    <a:pt x="1037" y="1166"/>
                  </a:lnTo>
                  <a:lnTo>
                    <a:pt x="1021" y="1183"/>
                  </a:lnTo>
                  <a:lnTo>
                    <a:pt x="1019" y="1185"/>
                  </a:lnTo>
                  <a:lnTo>
                    <a:pt x="1021" y="1185"/>
                  </a:lnTo>
                  <a:lnTo>
                    <a:pt x="1005" y="1205"/>
                  </a:lnTo>
                  <a:lnTo>
                    <a:pt x="988" y="1231"/>
                  </a:lnTo>
                  <a:lnTo>
                    <a:pt x="986" y="1231"/>
                  </a:lnTo>
                  <a:lnTo>
                    <a:pt x="986" y="1232"/>
                  </a:lnTo>
                  <a:lnTo>
                    <a:pt x="979" y="1249"/>
                  </a:lnTo>
                  <a:lnTo>
                    <a:pt x="979" y="1248"/>
                  </a:lnTo>
                  <a:lnTo>
                    <a:pt x="979" y="1249"/>
                  </a:lnTo>
                  <a:lnTo>
                    <a:pt x="976" y="1268"/>
                  </a:lnTo>
                  <a:lnTo>
                    <a:pt x="970" y="1293"/>
                  </a:lnTo>
                  <a:lnTo>
                    <a:pt x="976" y="1270"/>
                  </a:lnTo>
                  <a:lnTo>
                    <a:pt x="972" y="1292"/>
                  </a:lnTo>
                  <a:lnTo>
                    <a:pt x="972" y="1315"/>
                  </a:lnTo>
                  <a:lnTo>
                    <a:pt x="972" y="1317"/>
                  </a:lnTo>
                  <a:lnTo>
                    <a:pt x="976" y="1341"/>
                  </a:lnTo>
                  <a:lnTo>
                    <a:pt x="974" y="1329"/>
                  </a:lnTo>
                  <a:lnTo>
                    <a:pt x="976" y="1341"/>
                  </a:lnTo>
                  <a:lnTo>
                    <a:pt x="981" y="1366"/>
                  </a:lnTo>
                  <a:lnTo>
                    <a:pt x="981" y="1370"/>
                  </a:lnTo>
                  <a:lnTo>
                    <a:pt x="981" y="1368"/>
                  </a:lnTo>
                  <a:lnTo>
                    <a:pt x="991" y="1390"/>
                  </a:lnTo>
                  <a:lnTo>
                    <a:pt x="990" y="1388"/>
                  </a:lnTo>
                  <a:lnTo>
                    <a:pt x="993" y="1392"/>
                  </a:lnTo>
                  <a:lnTo>
                    <a:pt x="1007" y="1414"/>
                  </a:lnTo>
                  <a:lnTo>
                    <a:pt x="1025" y="1436"/>
                  </a:lnTo>
                  <a:lnTo>
                    <a:pt x="1026" y="1438"/>
                  </a:lnTo>
                  <a:lnTo>
                    <a:pt x="1025" y="1438"/>
                  </a:lnTo>
                  <a:lnTo>
                    <a:pt x="1044" y="1454"/>
                  </a:lnTo>
                  <a:lnTo>
                    <a:pt x="1042" y="1453"/>
                  </a:lnTo>
                  <a:lnTo>
                    <a:pt x="1046" y="1454"/>
                  </a:lnTo>
                  <a:lnTo>
                    <a:pt x="1060" y="1463"/>
                  </a:lnTo>
                  <a:lnTo>
                    <a:pt x="1049" y="1456"/>
                  </a:lnTo>
                  <a:lnTo>
                    <a:pt x="1060" y="1463"/>
                  </a:lnTo>
                  <a:lnTo>
                    <a:pt x="1072" y="1470"/>
                  </a:lnTo>
                  <a:lnTo>
                    <a:pt x="1075" y="1471"/>
                  </a:lnTo>
                  <a:lnTo>
                    <a:pt x="1074" y="1470"/>
                  </a:lnTo>
                  <a:lnTo>
                    <a:pt x="1086" y="1475"/>
                  </a:lnTo>
                  <a:lnTo>
                    <a:pt x="1102" y="1480"/>
                  </a:lnTo>
                  <a:lnTo>
                    <a:pt x="1103" y="1482"/>
                  </a:lnTo>
                  <a:lnTo>
                    <a:pt x="1121" y="1483"/>
                  </a:lnTo>
                  <a:lnTo>
                    <a:pt x="1121" y="1475"/>
                  </a:lnTo>
                  <a:lnTo>
                    <a:pt x="1119" y="1482"/>
                  </a:lnTo>
                  <a:lnTo>
                    <a:pt x="1135" y="1485"/>
                  </a:lnTo>
                  <a:lnTo>
                    <a:pt x="1138" y="1487"/>
                  </a:lnTo>
                  <a:lnTo>
                    <a:pt x="1137" y="1487"/>
                  </a:lnTo>
                  <a:lnTo>
                    <a:pt x="1154" y="1487"/>
                  </a:lnTo>
                  <a:lnTo>
                    <a:pt x="1173" y="1487"/>
                  </a:lnTo>
                  <a:lnTo>
                    <a:pt x="1170" y="1487"/>
                  </a:lnTo>
                  <a:lnTo>
                    <a:pt x="1175" y="1485"/>
                  </a:lnTo>
                  <a:lnTo>
                    <a:pt x="1196" y="1482"/>
                  </a:lnTo>
                  <a:lnTo>
                    <a:pt x="1194" y="1475"/>
                  </a:lnTo>
                  <a:lnTo>
                    <a:pt x="1196" y="1483"/>
                  </a:lnTo>
                  <a:lnTo>
                    <a:pt x="1217" y="1482"/>
                  </a:lnTo>
                  <a:lnTo>
                    <a:pt x="1214" y="1482"/>
                  </a:lnTo>
                  <a:lnTo>
                    <a:pt x="1217" y="1480"/>
                  </a:lnTo>
                  <a:lnTo>
                    <a:pt x="1240" y="1473"/>
                  </a:lnTo>
                  <a:lnTo>
                    <a:pt x="1245" y="1471"/>
                  </a:lnTo>
                  <a:lnTo>
                    <a:pt x="1242" y="1473"/>
                  </a:lnTo>
                  <a:lnTo>
                    <a:pt x="1264" y="1465"/>
                  </a:lnTo>
                  <a:lnTo>
                    <a:pt x="1301" y="1451"/>
                  </a:lnTo>
                  <a:lnTo>
                    <a:pt x="1298" y="1444"/>
                  </a:lnTo>
                  <a:lnTo>
                    <a:pt x="1299" y="1451"/>
                  </a:lnTo>
                  <a:lnTo>
                    <a:pt x="1331" y="1443"/>
                  </a:lnTo>
                  <a:lnTo>
                    <a:pt x="1361" y="1434"/>
                  </a:lnTo>
                  <a:lnTo>
                    <a:pt x="1359" y="1427"/>
                  </a:lnTo>
                  <a:lnTo>
                    <a:pt x="1359" y="1436"/>
                  </a:lnTo>
                  <a:lnTo>
                    <a:pt x="1389" y="1434"/>
                  </a:lnTo>
                  <a:lnTo>
                    <a:pt x="1389" y="1426"/>
                  </a:lnTo>
                  <a:lnTo>
                    <a:pt x="1389" y="1434"/>
                  </a:lnTo>
                  <a:lnTo>
                    <a:pt x="1401" y="1436"/>
                  </a:lnTo>
                  <a:lnTo>
                    <a:pt x="1401" y="1427"/>
                  </a:lnTo>
                  <a:lnTo>
                    <a:pt x="1399" y="1434"/>
                  </a:lnTo>
                  <a:lnTo>
                    <a:pt x="1411" y="1438"/>
                  </a:lnTo>
                  <a:lnTo>
                    <a:pt x="1413" y="1431"/>
                  </a:lnTo>
                  <a:lnTo>
                    <a:pt x="1410" y="1438"/>
                  </a:lnTo>
                  <a:lnTo>
                    <a:pt x="1418" y="1443"/>
                  </a:lnTo>
                  <a:lnTo>
                    <a:pt x="1432" y="1449"/>
                  </a:lnTo>
                  <a:lnTo>
                    <a:pt x="1436" y="1443"/>
                  </a:lnTo>
                  <a:lnTo>
                    <a:pt x="1431" y="1448"/>
                  </a:lnTo>
                  <a:lnTo>
                    <a:pt x="1441" y="1458"/>
                  </a:lnTo>
                  <a:lnTo>
                    <a:pt x="1446" y="1453"/>
                  </a:lnTo>
                  <a:lnTo>
                    <a:pt x="1441" y="1458"/>
                  </a:lnTo>
                  <a:lnTo>
                    <a:pt x="1450" y="1471"/>
                  </a:lnTo>
                  <a:lnTo>
                    <a:pt x="1460" y="1485"/>
                  </a:lnTo>
                  <a:lnTo>
                    <a:pt x="1466" y="1480"/>
                  </a:lnTo>
                  <a:lnTo>
                    <a:pt x="1459" y="1483"/>
                  </a:lnTo>
                  <a:lnTo>
                    <a:pt x="1467" y="1504"/>
                  </a:lnTo>
                  <a:lnTo>
                    <a:pt x="1474" y="1500"/>
                  </a:lnTo>
                  <a:lnTo>
                    <a:pt x="1467" y="1502"/>
                  </a:lnTo>
                  <a:lnTo>
                    <a:pt x="1474" y="1524"/>
                  </a:lnTo>
                  <a:lnTo>
                    <a:pt x="1481" y="1548"/>
                  </a:lnTo>
                  <a:lnTo>
                    <a:pt x="1490" y="1576"/>
                  </a:lnTo>
                  <a:lnTo>
                    <a:pt x="1497" y="1575"/>
                  </a:lnTo>
                  <a:lnTo>
                    <a:pt x="1490" y="1576"/>
                  </a:lnTo>
                  <a:lnTo>
                    <a:pt x="1496" y="1607"/>
                  </a:lnTo>
                  <a:lnTo>
                    <a:pt x="1501" y="1639"/>
                  </a:lnTo>
                  <a:lnTo>
                    <a:pt x="1508" y="1637"/>
                  </a:lnTo>
                  <a:lnTo>
                    <a:pt x="1501" y="1639"/>
                  </a:lnTo>
                  <a:lnTo>
                    <a:pt x="1506" y="1673"/>
                  </a:lnTo>
                  <a:lnTo>
                    <a:pt x="1513" y="1671"/>
                  </a:lnTo>
                  <a:lnTo>
                    <a:pt x="1506" y="1671"/>
                  </a:lnTo>
                  <a:lnTo>
                    <a:pt x="1508" y="1707"/>
                  </a:lnTo>
                  <a:lnTo>
                    <a:pt x="1508" y="1743"/>
                  </a:lnTo>
                  <a:lnTo>
                    <a:pt x="1508" y="1778"/>
                  </a:lnTo>
                  <a:lnTo>
                    <a:pt x="1508" y="1814"/>
                  </a:lnTo>
                  <a:lnTo>
                    <a:pt x="1515" y="1814"/>
                  </a:lnTo>
                  <a:lnTo>
                    <a:pt x="1508" y="1814"/>
                  </a:lnTo>
                  <a:lnTo>
                    <a:pt x="1503" y="1851"/>
                  </a:lnTo>
                  <a:lnTo>
                    <a:pt x="1497" y="1887"/>
                  </a:lnTo>
                  <a:lnTo>
                    <a:pt x="1492" y="1922"/>
                  </a:lnTo>
                  <a:lnTo>
                    <a:pt x="1499" y="1922"/>
                  </a:lnTo>
                  <a:lnTo>
                    <a:pt x="1492" y="1921"/>
                  </a:lnTo>
                  <a:lnTo>
                    <a:pt x="1481" y="1954"/>
                  </a:lnTo>
                  <a:lnTo>
                    <a:pt x="1473" y="1988"/>
                  </a:lnTo>
                  <a:lnTo>
                    <a:pt x="1480" y="1990"/>
                  </a:lnTo>
                  <a:lnTo>
                    <a:pt x="1474" y="1988"/>
                  </a:lnTo>
                  <a:lnTo>
                    <a:pt x="1460" y="2019"/>
                  </a:lnTo>
                  <a:lnTo>
                    <a:pt x="1466" y="2021"/>
                  </a:lnTo>
                  <a:lnTo>
                    <a:pt x="1466" y="2014"/>
                  </a:lnTo>
                  <a:lnTo>
                    <a:pt x="1390" y="2010"/>
                  </a:lnTo>
                  <a:lnTo>
                    <a:pt x="1390" y="2017"/>
                  </a:lnTo>
                  <a:lnTo>
                    <a:pt x="1392" y="2010"/>
                  </a:lnTo>
                  <a:lnTo>
                    <a:pt x="1319" y="2005"/>
                  </a:lnTo>
                  <a:lnTo>
                    <a:pt x="1250" y="2000"/>
                  </a:lnTo>
                  <a:lnTo>
                    <a:pt x="1186" y="1995"/>
                  </a:lnTo>
                  <a:lnTo>
                    <a:pt x="1131" y="1988"/>
                  </a:lnTo>
                  <a:lnTo>
                    <a:pt x="1082" y="1983"/>
                  </a:lnTo>
                  <a:lnTo>
                    <a:pt x="1081" y="1990"/>
                  </a:lnTo>
                  <a:lnTo>
                    <a:pt x="1082" y="1983"/>
                  </a:lnTo>
                  <a:lnTo>
                    <a:pt x="1046" y="1976"/>
                  </a:lnTo>
                  <a:lnTo>
                    <a:pt x="1037" y="1975"/>
                  </a:lnTo>
                  <a:lnTo>
                    <a:pt x="1046" y="1976"/>
                  </a:lnTo>
                  <a:lnTo>
                    <a:pt x="1021" y="1975"/>
                  </a:lnTo>
                  <a:lnTo>
                    <a:pt x="1019" y="1975"/>
                  </a:lnTo>
                  <a:lnTo>
                    <a:pt x="1004" y="1976"/>
                  </a:lnTo>
                  <a:lnTo>
                    <a:pt x="1000" y="1978"/>
                  </a:lnTo>
                  <a:lnTo>
                    <a:pt x="984" y="1987"/>
                  </a:lnTo>
                  <a:lnTo>
                    <a:pt x="981" y="1988"/>
                  </a:lnTo>
                  <a:lnTo>
                    <a:pt x="984" y="1987"/>
                  </a:lnTo>
                  <a:lnTo>
                    <a:pt x="970" y="1997"/>
                  </a:lnTo>
                  <a:lnTo>
                    <a:pt x="969" y="1997"/>
                  </a:lnTo>
                  <a:lnTo>
                    <a:pt x="956" y="2009"/>
                  </a:lnTo>
                  <a:lnTo>
                    <a:pt x="956" y="2010"/>
                  </a:lnTo>
                  <a:lnTo>
                    <a:pt x="944" y="2027"/>
                  </a:lnTo>
                  <a:lnTo>
                    <a:pt x="948" y="2022"/>
                  </a:lnTo>
                  <a:lnTo>
                    <a:pt x="944" y="2027"/>
                  </a:lnTo>
                  <a:lnTo>
                    <a:pt x="934" y="2044"/>
                  </a:lnTo>
                  <a:lnTo>
                    <a:pt x="932" y="2048"/>
                  </a:lnTo>
                  <a:lnTo>
                    <a:pt x="932" y="2046"/>
                  </a:lnTo>
                  <a:lnTo>
                    <a:pt x="923" y="2066"/>
                  </a:lnTo>
                  <a:lnTo>
                    <a:pt x="923" y="2065"/>
                  </a:lnTo>
                  <a:lnTo>
                    <a:pt x="923" y="2066"/>
                  </a:lnTo>
                  <a:lnTo>
                    <a:pt x="918" y="2090"/>
                  </a:lnTo>
                  <a:lnTo>
                    <a:pt x="913" y="2112"/>
                  </a:lnTo>
                  <a:lnTo>
                    <a:pt x="913" y="2115"/>
                  </a:lnTo>
                  <a:lnTo>
                    <a:pt x="913" y="2114"/>
                  </a:lnTo>
                  <a:lnTo>
                    <a:pt x="913" y="2136"/>
                  </a:lnTo>
                  <a:lnTo>
                    <a:pt x="913" y="2163"/>
                  </a:lnTo>
                  <a:lnTo>
                    <a:pt x="913" y="2161"/>
                  </a:lnTo>
                  <a:lnTo>
                    <a:pt x="913" y="2165"/>
                  </a:lnTo>
                  <a:lnTo>
                    <a:pt x="918" y="2190"/>
                  </a:lnTo>
                  <a:lnTo>
                    <a:pt x="918" y="2192"/>
                  </a:lnTo>
                  <a:lnTo>
                    <a:pt x="927" y="2214"/>
                  </a:lnTo>
                  <a:lnTo>
                    <a:pt x="937" y="2239"/>
                  </a:lnTo>
                  <a:lnTo>
                    <a:pt x="937" y="2236"/>
                  </a:lnTo>
                  <a:lnTo>
                    <a:pt x="939" y="2239"/>
                  </a:lnTo>
                  <a:lnTo>
                    <a:pt x="953" y="2263"/>
                  </a:lnTo>
                  <a:lnTo>
                    <a:pt x="955" y="2268"/>
                  </a:lnTo>
                  <a:lnTo>
                    <a:pt x="953" y="2265"/>
                  </a:lnTo>
                  <a:lnTo>
                    <a:pt x="972" y="2285"/>
                  </a:lnTo>
                  <a:lnTo>
                    <a:pt x="991" y="2307"/>
                  </a:lnTo>
                  <a:lnTo>
                    <a:pt x="997" y="2302"/>
                  </a:lnTo>
                  <a:lnTo>
                    <a:pt x="991" y="2305"/>
                  </a:lnTo>
                  <a:lnTo>
                    <a:pt x="1007" y="2331"/>
                  </a:lnTo>
                  <a:lnTo>
                    <a:pt x="1012" y="2327"/>
                  </a:lnTo>
                  <a:lnTo>
                    <a:pt x="1005" y="2331"/>
                  </a:lnTo>
                  <a:lnTo>
                    <a:pt x="1018" y="2359"/>
                  </a:lnTo>
                  <a:lnTo>
                    <a:pt x="1025" y="2356"/>
                  </a:lnTo>
                  <a:lnTo>
                    <a:pt x="1018" y="2358"/>
                  </a:lnTo>
                  <a:lnTo>
                    <a:pt x="1025" y="2383"/>
                  </a:lnTo>
                  <a:lnTo>
                    <a:pt x="1032" y="2381"/>
                  </a:lnTo>
                  <a:lnTo>
                    <a:pt x="1025" y="2383"/>
                  </a:lnTo>
                  <a:lnTo>
                    <a:pt x="1030" y="2410"/>
                  </a:lnTo>
                  <a:lnTo>
                    <a:pt x="1037" y="2409"/>
                  </a:lnTo>
                  <a:lnTo>
                    <a:pt x="1030" y="2409"/>
                  </a:lnTo>
                  <a:lnTo>
                    <a:pt x="1028" y="2434"/>
                  </a:lnTo>
                  <a:lnTo>
                    <a:pt x="1025" y="2461"/>
                  </a:lnTo>
                  <a:lnTo>
                    <a:pt x="1032" y="2461"/>
                  </a:lnTo>
                  <a:lnTo>
                    <a:pt x="1025" y="2459"/>
                  </a:lnTo>
                  <a:lnTo>
                    <a:pt x="1014" y="2485"/>
                  </a:lnTo>
                  <a:lnTo>
                    <a:pt x="1005" y="2509"/>
                  </a:lnTo>
                  <a:lnTo>
                    <a:pt x="1012" y="2510"/>
                  </a:lnTo>
                  <a:lnTo>
                    <a:pt x="1007" y="2507"/>
                  </a:lnTo>
                  <a:lnTo>
                    <a:pt x="988" y="2531"/>
                  </a:lnTo>
                  <a:lnTo>
                    <a:pt x="993" y="2534"/>
                  </a:lnTo>
                  <a:lnTo>
                    <a:pt x="988" y="2529"/>
                  </a:lnTo>
                  <a:lnTo>
                    <a:pt x="969" y="2548"/>
                  </a:lnTo>
                  <a:lnTo>
                    <a:pt x="974" y="2553"/>
                  </a:lnTo>
                  <a:lnTo>
                    <a:pt x="970" y="2548"/>
                  </a:lnTo>
                  <a:lnTo>
                    <a:pt x="946" y="2566"/>
                  </a:lnTo>
                  <a:lnTo>
                    <a:pt x="921" y="2581"/>
                  </a:lnTo>
                  <a:lnTo>
                    <a:pt x="925" y="2587"/>
                  </a:lnTo>
                  <a:lnTo>
                    <a:pt x="923" y="2580"/>
                  </a:lnTo>
                  <a:lnTo>
                    <a:pt x="893" y="2593"/>
                  </a:lnTo>
                  <a:lnTo>
                    <a:pt x="895" y="2600"/>
                  </a:lnTo>
                  <a:lnTo>
                    <a:pt x="895" y="2593"/>
                  </a:lnTo>
                  <a:lnTo>
                    <a:pt x="858" y="2600"/>
                  </a:lnTo>
                  <a:lnTo>
                    <a:pt x="858" y="2607"/>
                  </a:lnTo>
                  <a:lnTo>
                    <a:pt x="858" y="2600"/>
                  </a:lnTo>
                  <a:lnTo>
                    <a:pt x="825" y="2604"/>
                  </a:lnTo>
                  <a:lnTo>
                    <a:pt x="825" y="2610"/>
                  </a:lnTo>
                  <a:lnTo>
                    <a:pt x="825" y="2604"/>
                  </a:lnTo>
                  <a:lnTo>
                    <a:pt x="806" y="2604"/>
                  </a:lnTo>
                  <a:lnTo>
                    <a:pt x="786" y="2604"/>
                  </a:lnTo>
                  <a:lnTo>
                    <a:pt x="786" y="2610"/>
                  </a:lnTo>
                  <a:lnTo>
                    <a:pt x="788" y="2604"/>
                  </a:lnTo>
                  <a:lnTo>
                    <a:pt x="772" y="2600"/>
                  </a:lnTo>
                  <a:lnTo>
                    <a:pt x="755" y="2595"/>
                  </a:lnTo>
                  <a:lnTo>
                    <a:pt x="753" y="2602"/>
                  </a:lnTo>
                  <a:lnTo>
                    <a:pt x="757" y="2595"/>
                  </a:lnTo>
                  <a:lnTo>
                    <a:pt x="741" y="2590"/>
                  </a:lnTo>
                  <a:lnTo>
                    <a:pt x="729" y="2585"/>
                  </a:lnTo>
                  <a:lnTo>
                    <a:pt x="725" y="2592"/>
                  </a:lnTo>
                  <a:lnTo>
                    <a:pt x="729" y="2587"/>
                  </a:lnTo>
                  <a:lnTo>
                    <a:pt x="713" y="2578"/>
                  </a:lnTo>
                  <a:lnTo>
                    <a:pt x="709" y="2583"/>
                  </a:lnTo>
                  <a:lnTo>
                    <a:pt x="715" y="2578"/>
                  </a:lnTo>
                  <a:lnTo>
                    <a:pt x="702" y="2570"/>
                  </a:lnTo>
                  <a:lnTo>
                    <a:pt x="697" y="2575"/>
                  </a:lnTo>
                  <a:lnTo>
                    <a:pt x="702" y="2570"/>
                  </a:lnTo>
                  <a:lnTo>
                    <a:pt x="678" y="2548"/>
                  </a:lnTo>
                  <a:lnTo>
                    <a:pt x="673" y="2553"/>
                  </a:lnTo>
                  <a:lnTo>
                    <a:pt x="680" y="2548"/>
                  </a:lnTo>
                  <a:lnTo>
                    <a:pt x="664" y="2529"/>
                  </a:lnTo>
                  <a:lnTo>
                    <a:pt x="657" y="2534"/>
                  </a:lnTo>
                  <a:lnTo>
                    <a:pt x="664" y="2531"/>
                  </a:lnTo>
                  <a:lnTo>
                    <a:pt x="646" y="2505"/>
                  </a:lnTo>
                  <a:lnTo>
                    <a:pt x="639" y="2509"/>
                  </a:lnTo>
                  <a:lnTo>
                    <a:pt x="646" y="2507"/>
                  </a:lnTo>
                  <a:lnTo>
                    <a:pt x="636" y="2478"/>
                  </a:lnTo>
                  <a:lnTo>
                    <a:pt x="629" y="2480"/>
                  </a:lnTo>
                  <a:lnTo>
                    <a:pt x="636" y="2478"/>
                  </a:lnTo>
                  <a:lnTo>
                    <a:pt x="627" y="2451"/>
                  </a:lnTo>
                  <a:lnTo>
                    <a:pt x="620" y="2453"/>
                  </a:lnTo>
                  <a:lnTo>
                    <a:pt x="627" y="2453"/>
                  </a:lnTo>
                  <a:lnTo>
                    <a:pt x="622" y="2424"/>
                  </a:lnTo>
                  <a:lnTo>
                    <a:pt x="615" y="2424"/>
                  </a:lnTo>
                  <a:lnTo>
                    <a:pt x="624" y="2424"/>
                  </a:lnTo>
                  <a:lnTo>
                    <a:pt x="624" y="2393"/>
                  </a:lnTo>
                  <a:lnTo>
                    <a:pt x="615" y="2393"/>
                  </a:lnTo>
                  <a:lnTo>
                    <a:pt x="624" y="2395"/>
                  </a:lnTo>
                  <a:lnTo>
                    <a:pt x="627" y="2366"/>
                  </a:lnTo>
                  <a:lnTo>
                    <a:pt x="618" y="2365"/>
                  </a:lnTo>
                  <a:lnTo>
                    <a:pt x="625" y="2366"/>
                  </a:lnTo>
                  <a:lnTo>
                    <a:pt x="631" y="2339"/>
                  </a:lnTo>
                  <a:lnTo>
                    <a:pt x="624" y="2337"/>
                  </a:lnTo>
                  <a:lnTo>
                    <a:pt x="631" y="2341"/>
                  </a:lnTo>
                  <a:lnTo>
                    <a:pt x="641" y="2315"/>
                  </a:lnTo>
                  <a:lnTo>
                    <a:pt x="634" y="2312"/>
                  </a:lnTo>
                  <a:lnTo>
                    <a:pt x="641" y="2315"/>
                  </a:lnTo>
                  <a:lnTo>
                    <a:pt x="652" y="2293"/>
                  </a:lnTo>
                  <a:lnTo>
                    <a:pt x="645" y="2290"/>
                  </a:lnTo>
                  <a:lnTo>
                    <a:pt x="652" y="2295"/>
                  </a:lnTo>
                  <a:lnTo>
                    <a:pt x="669" y="2273"/>
                  </a:lnTo>
                  <a:lnTo>
                    <a:pt x="662" y="2268"/>
                  </a:lnTo>
                  <a:lnTo>
                    <a:pt x="667" y="2273"/>
                  </a:lnTo>
                  <a:lnTo>
                    <a:pt x="681" y="2259"/>
                  </a:lnTo>
                  <a:lnTo>
                    <a:pt x="683" y="2259"/>
                  </a:lnTo>
                  <a:lnTo>
                    <a:pt x="695" y="2243"/>
                  </a:lnTo>
                  <a:lnTo>
                    <a:pt x="690" y="2248"/>
                  </a:lnTo>
                  <a:lnTo>
                    <a:pt x="695" y="2241"/>
                  </a:lnTo>
                  <a:lnTo>
                    <a:pt x="706" y="2224"/>
                  </a:lnTo>
                  <a:lnTo>
                    <a:pt x="706" y="2222"/>
                  </a:lnTo>
                  <a:lnTo>
                    <a:pt x="706" y="2224"/>
                  </a:lnTo>
                  <a:lnTo>
                    <a:pt x="713" y="2205"/>
                  </a:lnTo>
                  <a:lnTo>
                    <a:pt x="711" y="2209"/>
                  </a:lnTo>
                  <a:lnTo>
                    <a:pt x="713" y="2204"/>
                  </a:lnTo>
                  <a:lnTo>
                    <a:pt x="718" y="2187"/>
                  </a:lnTo>
                  <a:lnTo>
                    <a:pt x="722" y="2168"/>
                  </a:lnTo>
                  <a:lnTo>
                    <a:pt x="722" y="2166"/>
                  </a:lnTo>
                  <a:lnTo>
                    <a:pt x="722" y="2165"/>
                  </a:lnTo>
                  <a:lnTo>
                    <a:pt x="718" y="2148"/>
                  </a:lnTo>
                  <a:lnTo>
                    <a:pt x="711" y="2149"/>
                  </a:lnTo>
                  <a:lnTo>
                    <a:pt x="720" y="2149"/>
                  </a:lnTo>
                  <a:lnTo>
                    <a:pt x="718" y="2132"/>
                  </a:lnTo>
                  <a:lnTo>
                    <a:pt x="718" y="2131"/>
                  </a:lnTo>
                  <a:lnTo>
                    <a:pt x="716" y="2129"/>
                  </a:lnTo>
                  <a:lnTo>
                    <a:pt x="706" y="2114"/>
                  </a:lnTo>
                  <a:lnTo>
                    <a:pt x="694" y="2095"/>
                  </a:lnTo>
                  <a:lnTo>
                    <a:pt x="692" y="2093"/>
                  </a:lnTo>
                  <a:lnTo>
                    <a:pt x="676" y="2078"/>
                  </a:lnTo>
                  <a:lnTo>
                    <a:pt x="671" y="2073"/>
                  </a:lnTo>
                  <a:lnTo>
                    <a:pt x="676" y="2078"/>
                  </a:lnTo>
                  <a:lnTo>
                    <a:pt x="657" y="2063"/>
                  </a:lnTo>
                  <a:lnTo>
                    <a:pt x="660" y="2065"/>
                  </a:lnTo>
                  <a:lnTo>
                    <a:pt x="655" y="2063"/>
                  </a:lnTo>
                  <a:lnTo>
                    <a:pt x="627" y="2048"/>
                  </a:lnTo>
                  <a:lnTo>
                    <a:pt x="624" y="2044"/>
                  </a:lnTo>
                  <a:lnTo>
                    <a:pt x="627" y="2046"/>
                  </a:lnTo>
                  <a:lnTo>
                    <a:pt x="596" y="2032"/>
                  </a:lnTo>
                  <a:lnTo>
                    <a:pt x="594" y="2032"/>
                  </a:lnTo>
                  <a:lnTo>
                    <a:pt x="559" y="2024"/>
                  </a:lnTo>
                  <a:lnTo>
                    <a:pt x="517" y="2014"/>
                  </a:lnTo>
                  <a:lnTo>
                    <a:pt x="519" y="2014"/>
                  </a:lnTo>
                  <a:lnTo>
                    <a:pt x="517" y="2014"/>
                  </a:lnTo>
                  <a:lnTo>
                    <a:pt x="475" y="2007"/>
                  </a:lnTo>
                  <a:lnTo>
                    <a:pt x="468" y="2005"/>
                  </a:lnTo>
                  <a:lnTo>
                    <a:pt x="473" y="2007"/>
                  </a:lnTo>
                  <a:lnTo>
                    <a:pt x="417" y="2005"/>
                  </a:lnTo>
                  <a:lnTo>
                    <a:pt x="352" y="2005"/>
                  </a:lnTo>
                  <a:lnTo>
                    <a:pt x="277" y="2007"/>
                  </a:lnTo>
                  <a:lnTo>
                    <a:pt x="275" y="2007"/>
                  </a:lnTo>
                  <a:lnTo>
                    <a:pt x="277" y="2007"/>
                  </a:lnTo>
                  <a:lnTo>
                    <a:pt x="205" y="2014"/>
                  </a:lnTo>
                  <a:lnTo>
                    <a:pt x="205" y="2021"/>
                  </a:lnTo>
                  <a:lnTo>
                    <a:pt x="205" y="2014"/>
                  </a:lnTo>
                  <a:lnTo>
                    <a:pt x="137" y="2019"/>
                  </a:lnTo>
                  <a:lnTo>
                    <a:pt x="144" y="2017"/>
                  </a:lnTo>
                  <a:lnTo>
                    <a:pt x="137" y="2019"/>
                  </a:lnTo>
                  <a:lnTo>
                    <a:pt x="76" y="2029"/>
                  </a:lnTo>
                  <a:lnTo>
                    <a:pt x="32" y="2036"/>
                  </a:lnTo>
                  <a:lnTo>
                    <a:pt x="32" y="2043"/>
                  </a:lnTo>
                  <a:lnTo>
                    <a:pt x="39" y="2041"/>
                  </a:lnTo>
                  <a:lnTo>
                    <a:pt x="30" y="2021"/>
                  </a:lnTo>
                  <a:lnTo>
                    <a:pt x="23" y="2022"/>
                  </a:lnTo>
                  <a:lnTo>
                    <a:pt x="30" y="2021"/>
                  </a:lnTo>
                  <a:lnTo>
                    <a:pt x="25" y="1998"/>
                  </a:lnTo>
                  <a:lnTo>
                    <a:pt x="20" y="1973"/>
                  </a:lnTo>
                  <a:lnTo>
                    <a:pt x="13" y="1975"/>
                  </a:lnTo>
                  <a:lnTo>
                    <a:pt x="21" y="1975"/>
                  </a:lnTo>
                  <a:lnTo>
                    <a:pt x="20" y="1946"/>
                  </a:lnTo>
                  <a:lnTo>
                    <a:pt x="16" y="1885"/>
                  </a:lnTo>
                  <a:lnTo>
                    <a:pt x="16" y="1819"/>
                  </a:lnTo>
                  <a:lnTo>
                    <a:pt x="7" y="1819"/>
                  </a:lnTo>
                  <a:lnTo>
                    <a:pt x="16" y="1821"/>
                  </a:lnTo>
                  <a:lnTo>
                    <a:pt x="20" y="1754"/>
                  </a:lnTo>
                  <a:lnTo>
                    <a:pt x="25" y="1688"/>
                  </a:lnTo>
                  <a:lnTo>
                    <a:pt x="32" y="1627"/>
                  </a:lnTo>
                  <a:lnTo>
                    <a:pt x="41" y="1573"/>
                  </a:lnTo>
                  <a:lnTo>
                    <a:pt x="32" y="1571"/>
                  </a:lnTo>
                  <a:lnTo>
                    <a:pt x="39" y="1573"/>
                  </a:lnTo>
                  <a:lnTo>
                    <a:pt x="44" y="1551"/>
                  </a:lnTo>
                  <a:lnTo>
                    <a:pt x="49" y="1532"/>
                  </a:lnTo>
                  <a:lnTo>
                    <a:pt x="42" y="1531"/>
                  </a:lnTo>
                  <a:lnTo>
                    <a:pt x="49" y="1536"/>
                  </a:lnTo>
                  <a:lnTo>
                    <a:pt x="60" y="1522"/>
                  </a:lnTo>
                  <a:lnTo>
                    <a:pt x="53" y="1517"/>
                  </a:lnTo>
                  <a:lnTo>
                    <a:pt x="58" y="1522"/>
                  </a:lnTo>
                  <a:lnTo>
                    <a:pt x="72" y="1509"/>
                  </a:lnTo>
                  <a:lnTo>
                    <a:pt x="67" y="1504"/>
                  </a:lnTo>
                  <a:lnTo>
                    <a:pt x="70" y="1510"/>
                  </a:lnTo>
                  <a:lnTo>
                    <a:pt x="84" y="1504"/>
                  </a:lnTo>
                  <a:lnTo>
                    <a:pt x="100" y="1495"/>
                  </a:lnTo>
                  <a:lnTo>
                    <a:pt x="97" y="1488"/>
                  </a:lnTo>
                  <a:lnTo>
                    <a:pt x="98" y="1497"/>
                  </a:lnTo>
                  <a:lnTo>
                    <a:pt x="116" y="1495"/>
                  </a:lnTo>
                  <a:lnTo>
                    <a:pt x="114" y="1487"/>
                  </a:lnTo>
                  <a:lnTo>
                    <a:pt x="114" y="1495"/>
                  </a:lnTo>
                  <a:lnTo>
                    <a:pt x="132" y="1495"/>
                  </a:lnTo>
                  <a:lnTo>
                    <a:pt x="132" y="1487"/>
                  </a:lnTo>
                  <a:lnTo>
                    <a:pt x="132" y="1495"/>
                  </a:lnTo>
                  <a:lnTo>
                    <a:pt x="151" y="1497"/>
                  </a:lnTo>
                  <a:lnTo>
                    <a:pt x="151" y="1488"/>
                  </a:lnTo>
                  <a:lnTo>
                    <a:pt x="149" y="1495"/>
                  </a:lnTo>
                  <a:lnTo>
                    <a:pt x="165" y="1500"/>
                  </a:lnTo>
                  <a:lnTo>
                    <a:pt x="155" y="1497"/>
                  </a:lnTo>
                  <a:lnTo>
                    <a:pt x="165" y="1500"/>
                  </a:lnTo>
                  <a:lnTo>
                    <a:pt x="188" y="1507"/>
                  </a:lnTo>
                  <a:lnTo>
                    <a:pt x="190" y="1500"/>
                  </a:lnTo>
                  <a:lnTo>
                    <a:pt x="186" y="1507"/>
                  </a:lnTo>
                  <a:lnTo>
                    <a:pt x="202" y="1517"/>
                  </a:lnTo>
                  <a:lnTo>
                    <a:pt x="195" y="1512"/>
                  </a:lnTo>
                  <a:lnTo>
                    <a:pt x="202" y="1517"/>
                  </a:lnTo>
                  <a:lnTo>
                    <a:pt x="223" y="1529"/>
                  </a:lnTo>
                  <a:lnTo>
                    <a:pt x="226" y="1522"/>
                  </a:lnTo>
                  <a:lnTo>
                    <a:pt x="223" y="1529"/>
                  </a:lnTo>
                  <a:lnTo>
                    <a:pt x="240" y="1541"/>
                  </a:lnTo>
                  <a:lnTo>
                    <a:pt x="244" y="1534"/>
                  </a:lnTo>
                  <a:lnTo>
                    <a:pt x="239" y="1541"/>
                  </a:lnTo>
                  <a:lnTo>
                    <a:pt x="256" y="1556"/>
                  </a:lnTo>
                  <a:lnTo>
                    <a:pt x="261" y="1549"/>
                  </a:lnTo>
                  <a:lnTo>
                    <a:pt x="256" y="1554"/>
                  </a:lnTo>
                  <a:lnTo>
                    <a:pt x="272" y="1571"/>
                  </a:lnTo>
                  <a:lnTo>
                    <a:pt x="288" y="1588"/>
                  </a:lnTo>
                  <a:lnTo>
                    <a:pt x="286" y="1587"/>
                  </a:lnTo>
                  <a:lnTo>
                    <a:pt x="289" y="1590"/>
                  </a:lnTo>
                  <a:lnTo>
                    <a:pt x="310" y="1602"/>
                  </a:lnTo>
                  <a:lnTo>
                    <a:pt x="330" y="1612"/>
                  </a:lnTo>
                  <a:lnTo>
                    <a:pt x="331" y="1612"/>
                  </a:lnTo>
                  <a:lnTo>
                    <a:pt x="354" y="1617"/>
                  </a:lnTo>
                  <a:lnTo>
                    <a:pt x="377" y="1622"/>
                  </a:lnTo>
                  <a:lnTo>
                    <a:pt x="380" y="1624"/>
                  </a:lnTo>
                  <a:lnTo>
                    <a:pt x="379" y="1624"/>
                  </a:lnTo>
                  <a:lnTo>
                    <a:pt x="401" y="1624"/>
                  </a:lnTo>
                  <a:lnTo>
                    <a:pt x="428" y="1624"/>
                  </a:lnTo>
                  <a:lnTo>
                    <a:pt x="426" y="1624"/>
                  </a:lnTo>
                  <a:lnTo>
                    <a:pt x="429" y="1622"/>
                  </a:lnTo>
                  <a:lnTo>
                    <a:pt x="452" y="1617"/>
                  </a:lnTo>
                  <a:lnTo>
                    <a:pt x="454" y="1617"/>
                  </a:lnTo>
                  <a:lnTo>
                    <a:pt x="477" y="1607"/>
                  </a:lnTo>
                  <a:lnTo>
                    <a:pt x="499" y="1597"/>
                  </a:lnTo>
                  <a:lnTo>
                    <a:pt x="501" y="1597"/>
                  </a:lnTo>
                  <a:lnTo>
                    <a:pt x="520" y="1582"/>
                  </a:lnTo>
                  <a:lnTo>
                    <a:pt x="529" y="1573"/>
                  </a:lnTo>
                  <a:lnTo>
                    <a:pt x="520" y="1582"/>
                  </a:lnTo>
                  <a:lnTo>
                    <a:pt x="540" y="1565"/>
                  </a:lnTo>
                  <a:lnTo>
                    <a:pt x="538" y="1565"/>
                  </a:lnTo>
                  <a:lnTo>
                    <a:pt x="541" y="1563"/>
                  </a:lnTo>
                  <a:lnTo>
                    <a:pt x="559" y="1539"/>
                  </a:lnTo>
                  <a:lnTo>
                    <a:pt x="557" y="1541"/>
                  </a:lnTo>
                  <a:lnTo>
                    <a:pt x="559" y="1537"/>
                  </a:lnTo>
                  <a:lnTo>
                    <a:pt x="571" y="1514"/>
                  </a:lnTo>
                  <a:lnTo>
                    <a:pt x="573" y="1510"/>
                  </a:lnTo>
                  <a:lnTo>
                    <a:pt x="571" y="1514"/>
                  </a:lnTo>
                  <a:lnTo>
                    <a:pt x="582" y="1483"/>
                  </a:lnTo>
                  <a:lnTo>
                    <a:pt x="582" y="1485"/>
                  </a:lnTo>
                  <a:lnTo>
                    <a:pt x="582" y="1482"/>
                  </a:lnTo>
                  <a:lnTo>
                    <a:pt x="589" y="1451"/>
                  </a:lnTo>
                  <a:lnTo>
                    <a:pt x="590" y="1448"/>
                  </a:lnTo>
                  <a:lnTo>
                    <a:pt x="590" y="1449"/>
                  </a:lnTo>
                  <a:lnTo>
                    <a:pt x="590" y="1432"/>
                  </a:lnTo>
                  <a:lnTo>
                    <a:pt x="590" y="1414"/>
                  </a:lnTo>
                  <a:lnTo>
                    <a:pt x="590" y="1400"/>
                  </a:lnTo>
                  <a:lnTo>
                    <a:pt x="589" y="1383"/>
                  </a:lnTo>
                  <a:lnTo>
                    <a:pt x="587" y="1382"/>
                  </a:lnTo>
                  <a:lnTo>
                    <a:pt x="582" y="1368"/>
                  </a:lnTo>
                  <a:lnTo>
                    <a:pt x="575" y="1370"/>
                  </a:lnTo>
                  <a:lnTo>
                    <a:pt x="582" y="1368"/>
                  </a:lnTo>
                  <a:lnTo>
                    <a:pt x="576" y="1351"/>
                  </a:lnTo>
                  <a:lnTo>
                    <a:pt x="576" y="1349"/>
                  </a:lnTo>
                  <a:lnTo>
                    <a:pt x="569" y="1338"/>
                  </a:lnTo>
                  <a:lnTo>
                    <a:pt x="566" y="1334"/>
                  </a:lnTo>
                  <a:lnTo>
                    <a:pt x="569" y="1338"/>
                  </a:lnTo>
                  <a:lnTo>
                    <a:pt x="561" y="1326"/>
                  </a:lnTo>
                  <a:lnTo>
                    <a:pt x="543" y="1300"/>
                  </a:lnTo>
                  <a:lnTo>
                    <a:pt x="540" y="1297"/>
                  </a:lnTo>
                  <a:lnTo>
                    <a:pt x="543" y="1299"/>
                  </a:lnTo>
                  <a:lnTo>
                    <a:pt x="522" y="1276"/>
                  </a:lnTo>
                  <a:lnTo>
                    <a:pt x="522" y="1278"/>
                  </a:lnTo>
                  <a:lnTo>
                    <a:pt x="520" y="1276"/>
                  </a:lnTo>
                  <a:lnTo>
                    <a:pt x="496" y="1260"/>
                  </a:lnTo>
                  <a:lnTo>
                    <a:pt x="471" y="1244"/>
                  </a:lnTo>
                  <a:lnTo>
                    <a:pt x="470" y="1243"/>
                  </a:lnTo>
                  <a:lnTo>
                    <a:pt x="442" y="1232"/>
                  </a:lnTo>
                  <a:lnTo>
                    <a:pt x="445" y="1234"/>
                  </a:lnTo>
                  <a:lnTo>
                    <a:pt x="440" y="1232"/>
                  </a:lnTo>
                  <a:lnTo>
                    <a:pt x="412" y="1224"/>
                  </a:lnTo>
                  <a:lnTo>
                    <a:pt x="408" y="1224"/>
                  </a:lnTo>
                  <a:lnTo>
                    <a:pt x="410" y="1224"/>
                  </a:lnTo>
                  <a:lnTo>
                    <a:pt x="382" y="1222"/>
                  </a:lnTo>
                  <a:lnTo>
                    <a:pt x="352" y="1224"/>
                  </a:lnTo>
                  <a:lnTo>
                    <a:pt x="354" y="1224"/>
                  </a:lnTo>
                  <a:lnTo>
                    <a:pt x="351" y="1224"/>
                  </a:lnTo>
                  <a:lnTo>
                    <a:pt x="326" y="1231"/>
                  </a:lnTo>
                  <a:lnTo>
                    <a:pt x="323" y="1232"/>
                  </a:lnTo>
                  <a:lnTo>
                    <a:pt x="326" y="1231"/>
                  </a:lnTo>
                  <a:lnTo>
                    <a:pt x="303" y="1239"/>
                  </a:lnTo>
                  <a:lnTo>
                    <a:pt x="307" y="1238"/>
                  </a:lnTo>
                  <a:lnTo>
                    <a:pt x="302" y="1241"/>
                  </a:lnTo>
                  <a:lnTo>
                    <a:pt x="291" y="1246"/>
                  </a:lnTo>
                  <a:lnTo>
                    <a:pt x="289" y="1246"/>
                  </a:lnTo>
                  <a:lnTo>
                    <a:pt x="281" y="1254"/>
                  </a:lnTo>
                  <a:lnTo>
                    <a:pt x="270" y="1265"/>
                  </a:lnTo>
                  <a:lnTo>
                    <a:pt x="265" y="1270"/>
                  </a:lnTo>
                  <a:lnTo>
                    <a:pt x="270" y="1265"/>
                  </a:lnTo>
                  <a:lnTo>
                    <a:pt x="261" y="1275"/>
                  </a:lnTo>
                  <a:close/>
                </a:path>
              </a:pathLst>
            </a:custGeom>
            <a:solidFill>
              <a:srgbClr val="008000"/>
            </a:solidFill>
            <a:ln w="9525">
              <a:solidFill>
                <a:schemeClr val="tx1"/>
              </a:solidFill>
              <a:round/>
              <a:headEnd/>
              <a:tailEnd/>
            </a:ln>
          </p:spPr>
          <p:txBody>
            <a:bodyPr/>
            <a:lstStyle/>
            <a:p>
              <a:endParaRPr lang="en-GB"/>
            </a:p>
          </p:txBody>
        </p:sp>
      </p:grpSp>
      <p:pic>
        <p:nvPicPr>
          <p:cNvPr id="21509" name="Picture 1" descr="X:\My Documents\My Pictures\RRDE Logo\rrlogo.gif"/>
          <p:cNvPicPr>
            <a:picLocks noChangeAspect="1" noChangeArrowheads="1"/>
          </p:cNvPicPr>
          <p:nvPr/>
        </p:nvPicPr>
        <p:blipFill>
          <a:blip r:embed="rId2" cstate="print"/>
          <a:srcRect/>
          <a:stretch>
            <a:fillRect/>
          </a:stretch>
        </p:blipFill>
        <p:spPr bwMode="auto">
          <a:xfrm>
            <a:off x="7786688" y="5929313"/>
            <a:ext cx="1155700" cy="679450"/>
          </a:xfrm>
          <a:prstGeom prst="rect">
            <a:avLst/>
          </a:prstGeom>
          <a:noFill/>
          <a:ln w="9525">
            <a:noFill/>
            <a:miter lim="800000"/>
            <a:headEnd/>
            <a:tailEnd/>
          </a:ln>
        </p:spPr>
      </p:pic>
    </p:spTree>
    <p:extLst>
      <p:ext uri="{BB962C8B-B14F-4D97-AF65-F5344CB8AC3E}">
        <p14:creationId xmlns:p14="http://schemas.microsoft.com/office/powerpoint/2010/main" xmlns="" val="429222517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457200" y="228600"/>
            <a:ext cx="1066800" cy="2362200"/>
            <a:chOff x="723" y="1647"/>
            <a:chExt cx="1524" cy="2619"/>
          </a:xfrm>
        </p:grpSpPr>
        <p:sp>
          <p:nvSpPr>
            <p:cNvPr id="22533" name="Freeform 3"/>
            <p:cNvSpPr>
              <a:spLocks/>
            </p:cNvSpPr>
            <p:nvPr/>
          </p:nvSpPr>
          <p:spPr bwMode="auto">
            <a:xfrm>
              <a:off x="730" y="1654"/>
              <a:ext cx="1508" cy="2603"/>
            </a:xfrm>
            <a:custGeom>
              <a:avLst/>
              <a:gdLst>
                <a:gd name="T0" fmla="*/ 321 w 1508"/>
                <a:gd name="T1" fmla="*/ 1231 h 2603"/>
                <a:gd name="T2" fmla="*/ 484 w 1508"/>
                <a:gd name="T3" fmla="*/ 1258 h 2603"/>
                <a:gd name="T4" fmla="*/ 568 w 1508"/>
                <a:gd name="T5" fmla="*/ 1363 h 2603"/>
                <a:gd name="T6" fmla="*/ 568 w 1508"/>
                <a:gd name="T7" fmla="*/ 1473 h 2603"/>
                <a:gd name="T8" fmla="*/ 466 w 1508"/>
                <a:gd name="T9" fmla="*/ 1593 h 2603"/>
                <a:gd name="T10" fmla="*/ 326 w 1508"/>
                <a:gd name="T11" fmla="*/ 1598 h 2603"/>
                <a:gd name="T12" fmla="*/ 219 w 1508"/>
                <a:gd name="T13" fmla="*/ 1515 h 2603"/>
                <a:gd name="T14" fmla="*/ 107 w 1508"/>
                <a:gd name="T15" fmla="*/ 1480 h 2603"/>
                <a:gd name="T16" fmla="*/ 30 w 1508"/>
                <a:gd name="T17" fmla="*/ 1542 h 2603"/>
                <a:gd name="T18" fmla="*/ 0 w 1508"/>
                <a:gd name="T19" fmla="*/ 1878 h 2603"/>
                <a:gd name="T20" fmla="*/ 69 w 1508"/>
                <a:gd name="T21" fmla="*/ 2029 h 2603"/>
                <a:gd name="T22" fmla="*/ 466 w 1508"/>
                <a:gd name="T23" fmla="*/ 2007 h 2603"/>
                <a:gd name="T24" fmla="*/ 664 w 1508"/>
                <a:gd name="T25" fmla="*/ 2076 h 2603"/>
                <a:gd name="T26" fmla="*/ 704 w 1508"/>
                <a:gd name="T27" fmla="*/ 2178 h 2603"/>
                <a:gd name="T28" fmla="*/ 638 w 1508"/>
                <a:gd name="T29" fmla="*/ 2283 h 2603"/>
                <a:gd name="T30" fmla="*/ 613 w 1508"/>
                <a:gd name="T31" fmla="*/ 2446 h 2603"/>
                <a:gd name="T32" fmla="*/ 702 w 1508"/>
                <a:gd name="T33" fmla="*/ 2576 h 2603"/>
                <a:gd name="T34" fmla="*/ 799 w 1508"/>
                <a:gd name="T35" fmla="*/ 2603 h 2603"/>
                <a:gd name="T36" fmla="*/ 967 w 1508"/>
                <a:gd name="T37" fmla="*/ 2546 h 2603"/>
                <a:gd name="T38" fmla="*/ 1030 w 1508"/>
                <a:gd name="T39" fmla="*/ 2402 h 2603"/>
                <a:gd name="T40" fmla="*/ 951 w 1508"/>
                <a:gd name="T41" fmla="*/ 2252 h 2603"/>
                <a:gd name="T42" fmla="*/ 913 w 1508"/>
                <a:gd name="T43" fmla="*/ 2107 h 2603"/>
                <a:gd name="T44" fmla="*/ 967 w 1508"/>
                <a:gd name="T45" fmla="*/ 1995 h 2603"/>
                <a:gd name="T46" fmla="*/ 1123 w 1508"/>
                <a:gd name="T47" fmla="*/ 1988 h 2603"/>
                <a:gd name="T48" fmla="*/ 1473 w 1508"/>
                <a:gd name="T49" fmla="*/ 1983 h 2603"/>
                <a:gd name="T50" fmla="*/ 1508 w 1508"/>
                <a:gd name="T51" fmla="*/ 1771 h 2603"/>
                <a:gd name="T52" fmla="*/ 1490 w 1508"/>
                <a:gd name="T53" fmla="*/ 1568 h 2603"/>
                <a:gd name="T54" fmla="*/ 1439 w 1508"/>
                <a:gd name="T55" fmla="*/ 1446 h 2603"/>
                <a:gd name="T56" fmla="*/ 1352 w 1508"/>
                <a:gd name="T57" fmla="*/ 1420 h 2603"/>
                <a:gd name="T58" fmla="*/ 1187 w 1508"/>
                <a:gd name="T59" fmla="*/ 1468 h 2603"/>
                <a:gd name="T60" fmla="*/ 1081 w 1508"/>
                <a:gd name="T61" fmla="*/ 1461 h 2603"/>
                <a:gd name="T62" fmla="*/ 991 w 1508"/>
                <a:gd name="T63" fmla="*/ 1380 h 2603"/>
                <a:gd name="T64" fmla="*/ 979 w 1508"/>
                <a:gd name="T65" fmla="*/ 1244 h 2603"/>
                <a:gd name="T66" fmla="*/ 1068 w 1508"/>
                <a:gd name="T67" fmla="*/ 1139 h 2603"/>
                <a:gd name="T68" fmla="*/ 1163 w 1508"/>
                <a:gd name="T69" fmla="*/ 1122 h 2603"/>
                <a:gd name="T70" fmla="*/ 1324 w 1508"/>
                <a:gd name="T71" fmla="*/ 1202 h 2603"/>
                <a:gd name="T72" fmla="*/ 1424 w 1508"/>
                <a:gd name="T73" fmla="*/ 1214 h 2603"/>
                <a:gd name="T74" fmla="*/ 1485 w 1508"/>
                <a:gd name="T75" fmla="*/ 1158 h 2603"/>
                <a:gd name="T76" fmla="*/ 1490 w 1508"/>
                <a:gd name="T77" fmla="*/ 927 h 2603"/>
                <a:gd name="T78" fmla="*/ 1462 w 1508"/>
                <a:gd name="T79" fmla="*/ 583 h 2603"/>
                <a:gd name="T80" fmla="*/ 1287 w 1508"/>
                <a:gd name="T81" fmla="*/ 625 h 2603"/>
                <a:gd name="T82" fmla="*/ 1033 w 1508"/>
                <a:gd name="T83" fmla="*/ 619 h 2603"/>
                <a:gd name="T84" fmla="*/ 867 w 1508"/>
                <a:gd name="T85" fmla="*/ 553 h 2603"/>
                <a:gd name="T86" fmla="*/ 837 w 1508"/>
                <a:gd name="T87" fmla="*/ 476 h 2603"/>
                <a:gd name="T88" fmla="*/ 909 w 1508"/>
                <a:gd name="T89" fmla="*/ 370 h 2603"/>
                <a:gd name="T90" fmla="*/ 981 w 1508"/>
                <a:gd name="T91" fmla="*/ 207 h 2603"/>
                <a:gd name="T92" fmla="*/ 911 w 1508"/>
                <a:gd name="T93" fmla="*/ 54 h 2603"/>
                <a:gd name="T94" fmla="*/ 741 w 1508"/>
                <a:gd name="T95" fmla="*/ 0 h 2603"/>
                <a:gd name="T96" fmla="*/ 585 w 1508"/>
                <a:gd name="T97" fmla="*/ 98 h 2603"/>
                <a:gd name="T98" fmla="*/ 541 w 1508"/>
                <a:gd name="T99" fmla="*/ 263 h 2603"/>
                <a:gd name="T100" fmla="*/ 603 w 1508"/>
                <a:gd name="T101" fmla="*/ 363 h 2603"/>
                <a:gd name="T102" fmla="*/ 660 w 1508"/>
                <a:gd name="T103" fmla="*/ 485 h 2603"/>
                <a:gd name="T104" fmla="*/ 624 w 1508"/>
                <a:gd name="T105" fmla="*/ 556 h 2603"/>
                <a:gd name="T106" fmla="*/ 330 w 1508"/>
                <a:gd name="T107" fmla="*/ 578 h 2603"/>
                <a:gd name="T108" fmla="*/ 41 w 1508"/>
                <a:gd name="T109" fmla="*/ 573 h 2603"/>
                <a:gd name="T110" fmla="*/ 25 w 1508"/>
                <a:gd name="T111" fmla="*/ 1034 h 2603"/>
                <a:gd name="T112" fmla="*/ 39 w 1508"/>
                <a:gd name="T113" fmla="*/ 1273 h 2603"/>
                <a:gd name="T114" fmla="*/ 130 w 1508"/>
                <a:gd name="T115" fmla="*/ 1329 h 2603"/>
                <a:gd name="T116" fmla="*/ 246 w 1508"/>
                <a:gd name="T117" fmla="*/ 1293 h 260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508"/>
                <a:gd name="T178" fmla="*/ 0 h 2603"/>
                <a:gd name="T179" fmla="*/ 1508 w 1508"/>
                <a:gd name="T180" fmla="*/ 2603 h 260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508" h="2603">
                  <a:moveTo>
                    <a:pt x="260" y="1273"/>
                  </a:moveTo>
                  <a:lnTo>
                    <a:pt x="268" y="1263"/>
                  </a:lnTo>
                  <a:lnTo>
                    <a:pt x="279" y="1253"/>
                  </a:lnTo>
                  <a:lnTo>
                    <a:pt x="288" y="1244"/>
                  </a:lnTo>
                  <a:lnTo>
                    <a:pt x="298" y="1239"/>
                  </a:lnTo>
                  <a:lnTo>
                    <a:pt x="321" y="1231"/>
                  </a:lnTo>
                  <a:lnTo>
                    <a:pt x="345" y="1224"/>
                  </a:lnTo>
                  <a:lnTo>
                    <a:pt x="375" y="1222"/>
                  </a:lnTo>
                  <a:lnTo>
                    <a:pt x="403" y="1224"/>
                  </a:lnTo>
                  <a:lnTo>
                    <a:pt x="431" y="1232"/>
                  </a:lnTo>
                  <a:lnTo>
                    <a:pt x="459" y="1242"/>
                  </a:lnTo>
                  <a:lnTo>
                    <a:pt x="484" y="1258"/>
                  </a:lnTo>
                  <a:lnTo>
                    <a:pt x="508" y="1275"/>
                  </a:lnTo>
                  <a:lnTo>
                    <a:pt x="529" y="1297"/>
                  </a:lnTo>
                  <a:lnTo>
                    <a:pt x="547" y="1322"/>
                  </a:lnTo>
                  <a:lnTo>
                    <a:pt x="555" y="1334"/>
                  </a:lnTo>
                  <a:lnTo>
                    <a:pt x="562" y="1346"/>
                  </a:lnTo>
                  <a:lnTo>
                    <a:pt x="568" y="1363"/>
                  </a:lnTo>
                  <a:lnTo>
                    <a:pt x="573" y="1376"/>
                  </a:lnTo>
                  <a:lnTo>
                    <a:pt x="575" y="1393"/>
                  </a:lnTo>
                  <a:lnTo>
                    <a:pt x="575" y="1407"/>
                  </a:lnTo>
                  <a:lnTo>
                    <a:pt x="575" y="1425"/>
                  </a:lnTo>
                  <a:lnTo>
                    <a:pt x="575" y="1442"/>
                  </a:lnTo>
                  <a:lnTo>
                    <a:pt x="568" y="1473"/>
                  </a:lnTo>
                  <a:lnTo>
                    <a:pt x="557" y="1503"/>
                  </a:lnTo>
                  <a:lnTo>
                    <a:pt x="545" y="1527"/>
                  </a:lnTo>
                  <a:lnTo>
                    <a:pt x="527" y="1551"/>
                  </a:lnTo>
                  <a:lnTo>
                    <a:pt x="508" y="1568"/>
                  </a:lnTo>
                  <a:lnTo>
                    <a:pt x="489" y="1583"/>
                  </a:lnTo>
                  <a:lnTo>
                    <a:pt x="466" y="1593"/>
                  </a:lnTo>
                  <a:lnTo>
                    <a:pt x="443" y="1603"/>
                  </a:lnTo>
                  <a:lnTo>
                    <a:pt x="421" y="1608"/>
                  </a:lnTo>
                  <a:lnTo>
                    <a:pt x="394" y="1608"/>
                  </a:lnTo>
                  <a:lnTo>
                    <a:pt x="372" y="1608"/>
                  </a:lnTo>
                  <a:lnTo>
                    <a:pt x="349" y="1603"/>
                  </a:lnTo>
                  <a:lnTo>
                    <a:pt x="326" y="1598"/>
                  </a:lnTo>
                  <a:lnTo>
                    <a:pt x="307" y="1588"/>
                  </a:lnTo>
                  <a:lnTo>
                    <a:pt x="286" y="1576"/>
                  </a:lnTo>
                  <a:lnTo>
                    <a:pt x="270" y="1559"/>
                  </a:lnTo>
                  <a:lnTo>
                    <a:pt x="254" y="1542"/>
                  </a:lnTo>
                  <a:lnTo>
                    <a:pt x="237" y="1527"/>
                  </a:lnTo>
                  <a:lnTo>
                    <a:pt x="219" y="1515"/>
                  </a:lnTo>
                  <a:lnTo>
                    <a:pt x="198" y="1503"/>
                  </a:lnTo>
                  <a:lnTo>
                    <a:pt x="183" y="1493"/>
                  </a:lnTo>
                  <a:lnTo>
                    <a:pt x="160" y="1486"/>
                  </a:lnTo>
                  <a:lnTo>
                    <a:pt x="144" y="1481"/>
                  </a:lnTo>
                  <a:lnTo>
                    <a:pt x="125" y="1480"/>
                  </a:lnTo>
                  <a:lnTo>
                    <a:pt x="107" y="1480"/>
                  </a:lnTo>
                  <a:lnTo>
                    <a:pt x="90" y="1481"/>
                  </a:lnTo>
                  <a:lnTo>
                    <a:pt x="74" y="1490"/>
                  </a:lnTo>
                  <a:lnTo>
                    <a:pt x="60" y="1497"/>
                  </a:lnTo>
                  <a:lnTo>
                    <a:pt x="46" y="1510"/>
                  </a:lnTo>
                  <a:lnTo>
                    <a:pt x="35" y="1524"/>
                  </a:lnTo>
                  <a:lnTo>
                    <a:pt x="30" y="1542"/>
                  </a:lnTo>
                  <a:lnTo>
                    <a:pt x="25" y="1564"/>
                  </a:lnTo>
                  <a:lnTo>
                    <a:pt x="16" y="1619"/>
                  </a:lnTo>
                  <a:lnTo>
                    <a:pt x="9" y="1680"/>
                  </a:lnTo>
                  <a:lnTo>
                    <a:pt x="4" y="1746"/>
                  </a:lnTo>
                  <a:lnTo>
                    <a:pt x="0" y="1812"/>
                  </a:lnTo>
                  <a:lnTo>
                    <a:pt x="0" y="1878"/>
                  </a:lnTo>
                  <a:lnTo>
                    <a:pt x="4" y="1939"/>
                  </a:lnTo>
                  <a:lnTo>
                    <a:pt x="6" y="1968"/>
                  </a:lnTo>
                  <a:lnTo>
                    <a:pt x="11" y="1993"/>
                  </a:lnTo>
                  <a:lnTo>
                    <a:pt x="16" y="2015"/>
                  </a:lnTo>
                  <a:lnTo>
                    <a:pt x="25" y="2036"/>
                  </a:lnTo>
                  <a:lnTo>
                    <a:pt x="69" y="2029"/>
                  </a:lnTo>
                  <a:lnTo>
                    <a:pt x="130" y="2019"/>
                  </a:lnTo>
                  <a:lnTo>
                    <a:pt x="198" y="2014"/>
                  </a:lnTo>
                  <a:lnTo>
                    <a:pt x="270" y="2007"/>
                  </a:lnTo>
                  <a:lnTo>
                    <a:pt x="345" y="2005"/>
                  </a:lnTo>
                  <a:lnTo>
                    <a:pt x="410" y="2005"/>
                  </a:lnTo>
                  <a:lnTo>
                    <a:pt x="466" y="2007"/>
                  </a:lnTo>
                  <a:lnTo>
                    <a:pt x="508" y="2014"/>
                  </a:lnTo>
                  <a:lnTo>
                    <a:pt x="550" y="2024"/>
                  </a:lnTo>
                  <a:lnTo>
                    <a:pt x="585" y="2032"/>
                  </a:lnTo>
                  <a:lnTo>
                    <a:pt x="617" y="2046"/>
                  </a:lnTo>
                  <a:lnTo>
                    <a:pt x="645" y="2061"/>
                  </a:lnTo>
                  <a:lnTo>
                    <a:pt x="664" y="2076"/>
                  </a:lnTo>
                  <a:lnTo>
                    <a:pt x="680" y="2091"/>
                  </a:lnTo>
                  <a:lnTo>
                    <a:pt x="692" y="2110"/>
                  </a:lnTo>
                  <a:lnTo>
                    <a:pt x="702" y="2125"/>
                  </a:lnTo>
                  <a:lnTo>
                    <a:pt x="704" y="2142"/>
                  </a:lnTo>
                  <a:lnTo>
                    <a:pt x="708" y="2159"/>
                  </a:lnTo>
                  <a:lnTo>
                    <a:pt x="704" y="2178"/>
                  </a:lnTo>
                  <a:lnTo>
                    <a:pt x="699" y="2195"/>
                  </a:lnTo>
                  <a:lnTo>
                    <a:pt x="692" y="2213"/>
                  </a:lnTo>
                  <a:lnTo>
                    <a:pt x="681" y="2230"/>
                  </a:lnTo>
                  <a:lnTo>
                    <a:pt x="669" y="2247"/>
                  </a:lnTo>
                  <a:lnTo>
                    <a:pt x="655" y="2261"/>
                  </a:lnTo>
                  <a:lnTo>
                    <a:pt x="638" y="2283"/>
                  </a:lnTo>
                  <a:lnTo>
                    <a:pt x="627" y="2305"/>
                  </a:lnTo>
                  <a:lnTo>
                    <a:pt x="617" y="2330"/>
                  </a:lnTo>
                  <a:lnTo>
                    <a:pt x="611" y="2358"/>
                  </a:lnTo>
                  <a:lnTo>
                    <a:pt x="608" y="2386"/>
                  </a:lnTo>
                  <a:lnTo>
                    <a:pt x="608" y="2417"/>
                  </a:lnTo>
                  <a:lnTo>
                    <a:pt x="613" y="2446"/>
                  </a:lnTo>
                  <a:lnTo>
                    <a:pt x="622" y="2473"/>
                  </a:lnTo>
                  <a:lnTo>
                    <a:pt x="632" y="2502"/>
                  </a:lnTo>
                  <a:lnTo>
                    <a:pt x="650" y="2527"/>
                  </a:lnTo>
                  <a:lnTo>
                    <a:pt x="666" y="2546"/>
                  </a:lnTo>
                  <a:lnTo>
                    <a:pt x="690" y="2568"/>
                  </a:lnTo>
                  <a:lnTo>
                    <a:pt x="702" y="2576"/>
                  </a:lnTo>
                  <a:lnTo>
                    <a:pt x="718" y="2585"/>
                  </a:lnTo>
                  <a:lnTo>
                    <a:pt x="730" y="2590"/>
                  </a:lnTo>
                  <a:lnTo>
                    <a:pt x="746" y="2595"/>
                  </a:lnTo>
                  <a:lnTo>
                    <a:pt x="764" y="2600"/>
                  </a:lnTo>
                  <a:lnTo>
                    <a:pt x="779" y="2603"/>
                  </a:lnTo>
                  <a:lnTo>
                    <a:pt x="799" y="2603"/>
                  </a:lnTo>
                  <a:lnTo>
                    <a:pt x="818" y="2603"/>
                  </a:lnTo>
                  <a:lnTo>
                    <a:pt x="851" y="2600"/>
                  </a:lnTo>
                  <a:lnTo>
                    <a:pt x="888" y="2593"/>
                  </a:lnTo>
                  <a:lnTo>
                    <a:pt x="918" y="2580"/>
                  </a:lnTo>
                  <a:lnTo>
                    <a:pt x="942" y="2564"/>
                  </a:lnTo>
                  <a:lnTo>
                    <a:pt x="967" y="2546"/>
                  </a:lnTo>
                  <a:lnTo>
                    <a:pt x="986" y="2527"/>
                  </a:lnTo>
                  <a:lnTo>
                    <a:pt x="1005" y="2503"/>
                  </a:lnTo>
                  <a:lnTo>
                    <a:pt x="1014" y="2480"/>
                  </a:lnTo>
                  <a:lnTo>
                    <a:pt x="1025" y="2454"/>
                  </a:lnTo>
                  <a:lnTo>
                    <a:pt x="1028" y="2427"/>
                  </a:lnTo>
                  <a:lnTo>
                    <a:pt x="1030" y="2402"/>
                  </a:lnTo>
                  <a:lnTo>
                    <a:pt x="1025" y="2374"/>
                  </a:lnTo>
                  <a:lnTo>
                    <a:pt x="1018" y="2349"/>
                  </a:lnTo>
                  <a:lnTo>
                    <a:pt x="1005" y="2320"/>
                  </a:lnTo>
                  <a:lnTo>
                    <a:pt x="990" y="2295"/>
                  </a:lnTo>
                  <a:lnTo>
                    <a:pt x="970" y="2273"/>
                  </a:lnTo>
                  <a:lnTo>
                    <a:pt x="951" y="2252"/>
                  </a:lnTo>
                  <a:lnTo>
                    <a:pt x="937" y="2229"/>
                  </a:lnTo>
                  <a:lnTo>
                    <a:pt x="927" y="2203"/>
                  </a:lnTo>
                  <a:lnTo>
                    <a:pt x="918" y="2181"/>
                  </a:lnTo>
                  <a:lnTo>
                    <a:pt x="913" y="2156"/>
                  </a:lnTo>
                  <a:lnTo>
                    <a:pt x="913" y="2129"/>
                  </a:lnTo>
                  <a:lnTo>
                    <a:pt x="913" y="2107"/>
                  </a:lnTo>
                  <a:lnTo>
                    <a:pt x="918" y="2085"/>
                  </a:lnTo>
                  <a:lnTo>
                    <a:pt x="923" y="2061"/>
                  </a:lnTo>
                  <a:lnTo>
                    <a:pt x="932" y="2041"/>
                  </a:lnTo>
                  <a:lnTo>
                    <a:pt x="942" y="2024"/>
                  </a:lnTo>
                  <a:lnTo>
                    <a:pt x="955" y="2007"/>
                  </a:lnTo>
                  <a:lnTo>
                    <a:pt x="967" y="1995"/>
                  </a:lnTo>
                  <a:lnTo>
                    <a:pt x="981" y="1985"/>
                  </a:lnTo>
                  <a:lnTo>
                    <a:pt x="997" y="1976"/>
                  </a:lnTo>
                  <a:lnTo>
                    <a:pt x="1012" y="1975"/>
                  </a:lnTo>
                  <a:lnTo>
                    <a:pt x="1037" y="1976"/>
                  </a:lnTo>
                  <a:lnTo>
                    <a:pt x="1074" y="1983"/>
                  </a:lnTo>
                  <a:lnTo>
                    <a:pt x="1123" y="1988"/>
                  </a:lnTo>
                  <a:lnTo>
                    <a:pt x="1177" y="1995"/>
                  </a:lnTo>
                  <a:lnTo>
                    <a:pt x="1242" y="2000"/>
                  </a:lnTo>
                  <a:lnTo>
                    <a:pt x="1310" y="2005"/>
                  </a:lnTo>
                  <a:lnTo>
                    <a:pt x="1383" y="2010"/>
                  </a:lnTo>
                  <a:lnTo>
                    <a:pt x="1459" y="2014"/>
                  </a:lnTo>
                  <a:lnTo>
                    <a:pt x="1473" y="1983"/>
                  </a:lnTo>
                  <a:lnTo>
                    <a:pt x="1482" y="1949"/>
                  </a:lnTo>
                  <a:lnTo>
                    <a:pt x="1492" y="1915"/>
                  </a:lnTo>
                  <a:lnTo>
                    <a:pt x="1497" y="1880"/>
                  </a:lnTo>
                  <a:lnTo>
                    <a:pt x="1503" y="1844"/>
                  </a:lnTo>
                  <a:lnTo>
                    <a:pt x="1508" y="1807"/>
                  </a:lnTo>
                  <a:lnTo>
                    <a:pt x="1508" y="1771"/>
                  </a:lnTo>
                  <a:lnTo>
                    <a:pt x="1508" y="1736"/>
                  </a:lnTo>
                  <a:lnTo>
                    <a:pt x="1508" y="1700"/>
                  </a:lnTo>
                  <a:lnTo>
                    <a:pt x="1506" y="1664"/>
                  </a:lnTo>
                  <a:lnTo>
                    <a:pt x="1501" y="1630"/>
                  </a:lnTo>
                  <a:lnTo>
                    <a:pt x="1496" y="1598"/>
                  </a:lnTo>
                  <a:lnTo>
                    <a:pt x="1490" y="1568"/>
                  </a:lnTo>
                  <a:lnTo>
                    <a:pt x="1482" y="1539"/>
                  </a:lnTo>
                  <a:lnTo>
                    <a:pt x="1474" y="1515"/>
                  </a:lnTo>
                  <a:lnTo>
                    <a:pt x="1467" y="1493"/>
                  </a:lnTo>
                  <a:lnTo>
                    <a:pt x="1459" y="1473"/>
                  </a:lnTo>
                  <a:lnTo>
                    <a:pt x="1448" y="1459"/>
                  </a:lnTo>
                  <a:lnTo>
                    <a:pt x="1439" y="1446"/>
                  </a:lnTo>
                  <a:lnTo>
                    <a:pt x="1429" y="1436"/>
                  </a:lnTo>
                  <a:lnTo>
                    <a:pt x="1415" y="1429"/>
                  </a:lnTo>
                  <a:lnTo>
                    <a:pt x="1406" y="1424"/>
                  </a:lnTo>
                  <a:lnTo>
                    <a:pt x="1394" y="1420"/>
                  </a:lnTo>
                  <a:lnTo>
                    <a:pt x="1382" y="1419"/>
                  </a:lnTo>
                  <a:lnTo>
                    <a:pt x="1352" y="1420"/>
                  </a:lnTo>
                  <a:lnTo>
                    <a:pt x="1322" y="1429"/>
                  </a:lnTo>
                  <a:lnTo>
                    <a:pt x="1291" y="1437"/>
                  </a:lnTo>
                  <a:lnTo>
                    <a:pt x="1254" y="1451"/>
                  </a:lnTo>
                  <a:lnTo>
                    <a:pt x="1231" y="1459"/>
                  </a:lnTo>
                  <a:lnTo>
                    <a:pt x="1208" y="1466"/>
                  </a:lnTo>
                  <a:lnTo>
                    <a:pt x="1187" y="1468"/>
                  </a:lnTo>
                  <a:lnTo>
                    <a:pt x="1166" y="1471"/>
                  </a:lnTo>
                  <a:lnTo>
                    <a:pt x="1147" y="1471"/>
                  </a:lnTo>
                  <a:lnTo>
                    <a:pt x="1130" y="1471"/>
                  </a:lnTo>
                  <a:lnTo>
                    <a:pt x="1114" y="1468"/>
                  </a:lnTo>
                  <a:lnTo>
                    <a:pt x="1096" y="1466"/>
                  </a:lnTo>
                  <a:lnTo>
                    <a:pt x="1081" y="1461"/>
                  </a:lnTo>
                  <a:lnTo>
                    <a:pt x="1068" y="1456"/>
                  </a:lnTo>
                  <a:lnTo>
                    <a:pt x="1056" y="1449"/>
                  </a:lnTo>
                  <a:lnTo>
                    <a:pt x="1042" y="1441"/>
                  </a:lnTo>
                  <a:lnTo>
                    <a:pt x="1023" y="1424"/>
                  </a:lnTo>
                  <a:lnTo>
                    <a:pt x="1005" y="1402"/>
                  </a:lnTo>
                  <a:lnTo>
                    <a:pt x="991" y="1380"/>
                  </a:lnTo>
                  <a:lnTo>
                    <a:pt x="981" y="1358"/>
                  </a:lnTo>
                  <a:lnTo>
                    <a:pt x="976" y="1332"/>
                  </a:lnTo>
                  <a:lnTo>
                    <a:pt x="972" y="1308"/>
                  </a:lnTo>
                  <a:lnTo>
                    <a:pt x="972" y="1285"/>
                  </a:lnTo>
                  <a:lnTo>
                    <a:pt x="976" y="1263"/>
                  </a:lnTo>
                  <a:lnTo>
                    <a:pt x="979" y="1244"/>
                  </a:lnTo>
                  <a:lnTo>
                    <a:pt x="986" y="1227"/>
                  </a:lnTo>
                  <a:lnTo>
                    <a:pt x="1004" y="1202"/>
                  </a:lnTo>
                  <a:lnTo>
                    <a:pt x="1019" y="1181"/>
                  </a:lnTo>
                  <a:lnTo>
                    <a:pt x="1035" y="1164"/>
                  </a:lnTo>
                  <a:lnTo>
                    <a:pt x="1053" y="1147"/>
                  </a:lnTo>
                  <a:lnTo>
                    <a:pt x="1068" y="1139"/>
                  </a:lnTo>
                  <a:lnTo>
                    <a:pt x="1084" y="1131"/>
                  </a:lnTo>
                  <a:lnTo>
                    <a:pt x="1100" y="1122"/>
                  </a:lnTo>
                  <a:lnTo>
                    <a:pt x="1117" y="1120"/>
                  </a:lnTo>
                  <a:lnTo>
                    <a:pt x="1133" y="1117"/>
                  </a:lnTo>
                  <a:lnTo>
                    <a:pt x="1147" y="1120"/>
                  </a:lnTo>
                  <a:lnTo>
                    <a:pt x="1163" y="1122"/>
                  </a:lnTo>
                  <a:lnTo>
                    <a:pt x="1177" y="1125"/>
                  </a:lnTo>
                  <a:lnTo>
                    <a:pt x="1208" y="1139"/>
                  </a:lnTo>
                  <a:lnTo>
                    <a:pt x="1238" y="1153"/>
                  </a:lnTo>
                  <a:lnTo>
                    <a:pt x="1266" y="1170"/>
                  </a:lnTo>
                  <a:lnTo>
                    <a:pt x="1296" y="1186"/>
                  </a:lnTo>
                  <a:lnTo>
                    <a:pt x="1324" y="1202"/>
                  </a:lnTo>
                  <a:lnTo>
                    <a:pt x="1355" y="1212"/>
                  </a:lnTo>
                  <a:lnTo>
                    <a:pt x="1368" y="1217"/>
                  </a:lnTo>
                  <a:lnTo>
                    <a:pt x="1383" y="1219"/>
                  </a:lnTo>
                  <a:lnTo>
                    <a:pt x="1396" y="1219"/>
                  </a:lnTo>
                  <a:lnTo>
                    <a:pt x="1411" y="1217"/>
                  </a:lnTo>
                  <a:lnTo>
                    <a:pt x="1424" y="1214"/>
                  </a:lnTo>
                  <a:lnTo>
                    <a:pt x="1439" y="1208"/>
                  </a:lnTo>
                  <a:lnTo>
                    <a:pt x="1453" y="1200"/>
                  </a:lnTo>
                  <a:lnTo>
                    <a:pt x="1467" y="1188"/>
                  </a:lnTo>
                  <a:lnTo>
                    <a:pt x="1474" y="1181"/>
                  </a:lnTo>
                  <a:lnTo>
                    <a:pt x="1480" y="1171"/>
                  </a:lnTo>
                  <a:lnTo>
                    <a:pt x="1485" y="1158"/>
                  </a:lnTo>
                  <a:lnTo>
                    <a:pt x="1490" y="1144"/>
                  </a:lnTo>
                  <a:lnTo>
                    <a:pt x="1496" y="1110"/>
                  </a:lnTo>
                  <a:lnTo>
                    <a:pt x="1496" y="1070"/>
                  </a:lnTo>
                  <a:lnTo>
                    <a:pt x="1496" y="1025"/>
                  </a:lnTo>
                  <a:lnTo>
                    <a:pt x="1492" y="978"/>
                  </a:lnTo>
                  <a:lnTo>
                    <a:pt x="1490" y="927"/>
                  </a:lnTo>
                  <a:lnTo>
                    <a:pt x="1485" y="876"/>
                  </a:lnTo>
                  <a:lnTo>
                    <a:pt x="1474" y="775"/>
                  </a:lnTo>
                  <a:lnTo>
                    <a:pt x="1464" y="683"/>
                  </a:lnTo>
                  <a:lnTo>
                    <a:pt x="1462" y="644"/>
                  </a:lnTo>
                  <a:lnTo>
                    <a:pt x="1462" y="612"/>
                  </a:lnTo>
                  <a:lnTo>
                    <a:pt x="1462" y="583"/>
                  </a:lnTo>
                  <a:lnTo>
                    <a:pt x="1467" y="566"/>
                  </a:lnTo>
                  <a:lnTo>
                    <a:pt x="1439" y="583"/>
                  </a:lnTo>
                  <a:lnTo>
                    <a:pt x="1404" y="600"/>
                  </a:lnTo>
                  <a:lnTo>
                    <a:pt x="1368" y="609"/>
                  </a:lnTo>
                  <a:lnTo>
                    <a:pt x="1327" y="619"/>
                  </a:lnTo>
                  <a:lnTo>
                    <a:pt x="1287" y="625"/>
                  </a:lnTo>
                  <a:lnTo>
                    <a:pt x="1243" y="631"/>
                  </a:lnTo>
                  <a:lnTo>
                    <a:pt x="1200" y="632"/>
                  </a:lnTo>
                  <a:lnTo>
                    <a:pt x="1158" y="632"/>
                  </a:lnTo>
                  <a:lnTo>
                    <a:pt x="1114" y="631"/>
                  </a:lnTo>
                  <a:lnTo>
                    <a:pt x="1070" y="625"/>
                  </a:lnTo>
                  <a:lnTo>
                    <a:pt x="1033" y="619"/>
                  </a:lnTo>
                  <a:lnTo>
                    <a:pt x="995" y="612"/>
                  </a:lnTo>
                  <a:lnTo>
                    <a:pt x="960" y="602"/>
                  </a:lnTo>
                  <a:lnTo>
                    <a:pt x="932" y="592"/>
                  </a:lnTo>
                  <a:lnTo>
                    <a:pt x="906" y="578"/>
                  </a:lnTo>
                  <a:lnTo>
                    <a:pt x="885" y="566"/>
                  </a:lnTo>
                  <a:lnTo>
                    <a:pt x="867" y="553"/>
                  </a:lnTo>
                  <a:lnTo>
                    <a:pt x="855" y="541"/>
                  </a:lnTo>
                  <a:lnTo>
                    <a:pt x="848" y="529"/>
                  </a:lnTo>
                  <a:lnTo>
                    <a:pt x="839" y="515"/>
                  </a:lnTo>
                  <a:lnTo>
                    <a:pt x="837" y="503"/>
                  </a:lnTo>
                  <a:lnTo>
                    <a:pt x="834" y="490"/>
                  </a:lnTo>
                  <a:lnTo>
                    <a:pt x="837" y="476"/>
                  </a:lnTo>
                  <a:lnTo>
                    <a:pt x="843" y="464"/>
                  </a:lnTo>
                  <a:lnTo>
                    <a:pt x="848" y="449"/>
                  </a:lnTo>
                  <a:lnTo>
                    <a:pt x="855" y="434"/>
                  </a:lnTo>
                  <a:lnTo>
                    <a:pt x="865" y="419"/>
                  </a:lnTo>
                  <a:lnTo>
                    <a:pt x="878" y="403"/>
                  </a:lnTo>
                  <a:lnTo>
                    <a:pt x="909" y="370"/>
                  </a:lnTo>
                  <a:lnTo>
                    <a:pt x="942" y="332"/>
                  </a:lnTo>
                  <a:lnTo>
                    <a:pt x="960" y="310"/>
                  </a:lnTo>
                  <a:lnTo>
                    <a:pt x="970" y="285"/>
                  </a:lnTo>
                  <a:lnTo>
                    <a:pt x="976" y="261"/>
                  </a:lnTo>
                  <a:lnTo>
                    <a:pt x="981" y="236"/>
                  </a:lnTo>
                  <a:lnTo>
                    <a:pt x="981" y="207"/>
                  </a:lnTo>
                  <a:lnTo>
                    <a:pt x="979" y="180"/>
                  </a:lnTo>
                  <a:lnTo>
                    <a:pt x="972" y="153"/>
                  </a:lnTo>
                  <a:lnTo>
                    <a:pt x="962" y="127"/>
                  </a:lnTo>
                  <a:lnTo>
                    <a:pt x="946" y="100"/>
                  </a:lnTo>
                  <a:lnTo>
                    <a:pt x="932" y="75"/>
                  </a:lnTo>
                  <a:lnTo>
                    <a:pt x="911" y="54"/>
                  </a:lnTo>
                  <a:lnTo>
                    <a:pt x="888" y="37"/>
                  </a:lnTo>
                  <a:lnTo>
                    <a:pt x="862" y="22"/>
                  </a:lnTo>
                  <a:lnTo>
                    <a:pt x="834" y="9"/>
                  </a:lnTo>
                  <a:lnTo>
                    <a:pt x="804" y="3"/>
                  </a:lnTo>
                  <a:lnTo>
                    <a:pt x="771" y="0"/>
                  </a:lnTo>
                  <a:lnTo>
                    <a:pt x="741" y="0"/>
                  </a:lnTo>
                  <a:lnTo>
                    <a:pt x="709" y="9"/>
                  </a:lnTo>
                  <a:lnTo>
                    <a:pt x="681" y="22"/>
                  </a:lnTo>
                  <a:lnTo>
                    <a:pt x="655" y="34"/>
                  </a:lnTo>
                  <a:lnTo>
                    <a:pt x="627" y="54"/>
                  </a:lnTo>
                  <a:lnTo>
                    <a:pt x="606" y="75"/>
                  </a:lnTo>
                  <a:lnTo>
                    <a:pt x="585" y="98"/>
                  </a:lnTo>
                  <a:lnTo>
                    <a:pt x="569" y="124"/>
                  </a:lnTo>
                  <a:lnTo>
                    <a:pt x="557" y="149"/>
                  </a:lnTo>
                  <a:lnTo>
                    <a:pt x="547" y="176"/>
                  </a:lnTo>
                  <a:lnTo>
                    <a:pt x="541" y="205"/>
                  </a:lnTo>
                  <a:lnTo>
                    <a:pt x="540" y="236"/>
                  </a:lnTo>
                  <a:lnTo>
                    <a:pt x="541" y="263"/>
                  </a:lnTo>
                  <a:lnTo>
                    <a:pt x="550" y="288"/>
                  </a:lnTo>
                  <a:lnTo>
                    <a:pt x="557" y="303"/>
                  </a:lnTo>
                  <a:lnTo>
                    <a:pt x="566" y="317"/>
                  </a:lnTo>
                  <a:lnTo>
                    <a:pt x="573" y="329"/>
                  </a:lnTo>
                  <a:lnTo>
                    <a:pt x="583" y="341"/>
                  </a:lnTo>
                  <a:lnTo>
                    <a:pt x="603" y="363"/>
                  </a:lnTo>
                  <a:lnTo>
                    <a:pt x="622" y="385"/>
                  </a:lnTo>
                  <a:lnTo>
                    <a:pt x="632" y="409"/>
                  </a:lnTo>
                  <a:lnTo>
                    <a:pt x="646" y="429"/>
                  </a:lnTo>
                  <a:lnTo>
                    <a:pt x="655" y="449"/>
                  </a:lnTo>
                  <a:lnTo>
                    <a:pt x="660" y="468"/>
                  </a:lnTo>
                  <a:lnTo>
                    <a:pt x="660" y="485"/>
                  </a:lnTo>
                  <a:lnTo>
                    <a:pt x="660" y="500"/>
                  </a:lnTo>
                  <a:lnTo>
                    <a:pt x="660" y="515"/>
                  </a:lnTo>
                  <a:lnTo>
                    <a:pt x="655" y="529"/>
                  </a:lnTo>
                  <a:lnTo>
                    <a:pt x="646" y="541"/>
                  </a:lnTo>
                  <a:lnTo>
                    <a:pt x="636" y="548"/>
                  </a:lnTo>
                  <a:lnTo>
                    <a:pt x="624" y="556"/>
                  </a:lnTo>
                  <a:lnTo>
                    <a:pt x="608" y="564"/>
                  </a:lnTo>
                  <a:lnTo>
                    <a:pt x="590" y="566"/>
                  </a:lnTo>
                  <a:lnTo>
                    <a:pt x="569" y="566"/>
                  </a:lnTo>
                  <a:lnTo>
                    <a:pt x="492" y="570"/>
                  </a:lnTo>
                  <a:lnTo>
                    <a:pt x="410" y="573"/>
                  </a:lnTo>
                  <a:lnTo>
                    <a:pt x="330" y="578"/>
                  </a:lnTo>
                  <a:lnTo>
                    <a:pt x="251" y="583"/>
                  </a:lnTo>
                  <a:lnTo>
                    <a:pt x="179" y="587"/>
                  </a:lnTo>
                  <a:lnTo>
                    <a:pt x="116" y="587"/>
                  </a:lnTo>
                  <a:lnTo>
                    <a:pt x="88" y="583"/>
                  </a:lnTo>
                  <a:lnTo>
                    <a:pt x="62" y="581"/>
                  </a:lnTo>
                  <a:lnTo>
                    <a:pt x="41" y="573"/>
                  </a:lnTo>
                  <a:lnTo>
                    <a:pt x="25" y="566"/>
                  </a:lnTo>
                  <a:lnTo>
                    <a:pt x="25" y="639"/>
                  </a:lnTo>
                  <a:lnTo>
                    <a:pt x="25" y="731"/>
                  </a:lnTo>
                  <a:lnTo>
                    <a:pt x="25" y="831"/>
                  </a:lnTo>
                  <a:lnTo>
                    <a:pt x="25" y="934"/>
                  </a:lnTo>
                  <a:lnTo>
                    <a:pt x="25" y="1034"/>
                  </a:lnTo>
                  <a:lnTo>
                    <a:pt x="25" y="1122"/>
                  </a:lnTo>
                  <a:lnTo>
                    <a:pt x="25" y="1192"/>
                  </a:lnTo>
                  <a:lnTo>
                    <a:pt x="25" y="1236"/>
                  </a:lnTo>
                  <a:lnTo>
                    <a:pt x="27" y="1247"/>
                  </a:lnTo>
                  <a:lnTo>
                    <a:pt x="30" y="1261"/>
                  </a:lnTo>
                  <a:lnTo>
                    <a:pt x="39" y="1273"/>
                  </a:lnTo>
                  <a:lnTo>
                    <a:pt x="49" y="1285"/>
                  </a:lnTo>
                  <a:lnTo>
                    <a:pt x="62" y="1298"/>
                  </a:lnTo>
                  <a:lnTo>
                    <a:pt x="77" y="1308"/>
                  </a:lnTo>
                  <a:lnTo>
                    <a:pt x="95" y="1315"/>
                  </a:lnTo>
                  <a:lnTo>
                    <a:pt x="113" y="1324"/>
                  </a:lnTo>
                  <a:lnTo>
                    <a:pt x="130" y="1329"/>
                  </a:lnTo>
                  <a:lnTo>
                    <a:pt x="151" y="1332"/>
                  </a:lnTo>
                  <a:lnTo>
                    <a:pt x="172" y="1329"/>
                  </a:lnTo>
                  <a:lnTo>
                    <a:pt x="188" y="1327"/>
                  </a:lnTo>
                  <a:lnTo>
                    <a:pt x="209" y="1319"/>
                  </a:lnTo>
                  <a:lnTo>
                    <a:pt x="226" y="1308"/>
                  </a:lnTo>
                  <a:lnTo>
                    <a:pt x="246" y="1293"/>
                  </a:lnTo>
                  <a:lnTo>
                    <a:pt x="260" y="1273"/>
                  </a:lnTo>
                  <a:close/>
                </a:path>
              </a:pathLst>
            </a:custGeom>
            <a:solidFill>
              <a:srgbClr val="008000"/>
            </a:solidFill>
            <a:ln w="9525">
              <a:solidFill>
                <a:schemeClr val="tx1"/>
              </a:solidFill>
              <a:round/>
              <a:headEnd/>
              <a:tailEnd/>
            </a:ln>
          </p:spPr>
          <p:txBody>
            <a:bodyPr/>
            <a:lstStyle/>
            <a:p>
              <a:endParaRPr lang="en-GB"/>
            </a:p>
          </p:txBody>
        </p:sp>
        <p:sp>
          <p:nvSpPr>
            <p:cNvPr id="22534" name="Freeform 4"/>
            <p:cNvSpPr>
              <a:spLocks noEditPoints="1"/>
            </p:cNvSpPr>
            <p:nvPr/>
          </p:nvSpPr>
          <p:spPr bwMode="auto">
            <a:xfrm>
              <a:off x="723" y="1647"/>
              <a:ext cx="1524" cy="2619"/>
            </a:xfrm>
            <a:custGeom>
              <a:avLst/>
              <a:gdLst>
                <a:gd name="T0" fmla="*/ 487 w 1524"/>
                <a:gd name="T1" fmla="*/ 1271 h 2619"/>
                <a:gd name="T2" fmla="*/ 575 w 1524"/>
                <a:gd name="T3" fmla="*/ 1448 h 2619"/>
                <a:gd name="T4" fmla="*/ 379 w 1524"/>
                <a:gd name="T5" fmla="*/ 1609 h 2619"/>
                <a:gd name="T6" fmla="*/ 169 w 1524"/>
                <a:gd name="T7" fmla="*/ 1487 h 2619"/>
                <a:gd name="T8" fmla="*/ 23 w 1524"/>
                <a:gd name="T9" fmla="*/ 1580 h 2619"/>
                <a:gd name="T10" fmla="*/ 279 w 1524"/>
                <a:gd name="T11" fmla="*/ 2022 h 2619"/>
                <a:gd name="T12" fmla="*/ 694 w 1524"/>
                <a:gd name="T13" fmla="*/ 2122 h 2619"/>
                <a:gd name="T14" fmla="*/ 639 w 1524"/>
                <a:gd name="T15" fmla="*/ 2285 h 2619"/>
                <a:gd name="T16" fmla="*/ 653 w 1524"/>
                <a:gd name="T17" fmla="*/ 2543 h 2619"/>
                <a:gd name="T18" fmla="*/ 850 w 1524"/>
                <a:gd name="T19" fmla="*/ 2615 h 2619"/>
                <a:gd name="T20" fmla="*/ 1039 w 1524"/>
                <a:gd name="T21" fmla="*/ 2378 h 2619"/>
                <a:gd name="T22" fmla="*/ 920 w 1524"/>
                <a:gd name="T23" fmla="*/ 2114 h 2619"/>
                <a:gd name="T24" fmla="*/ 1044 w 1524"/>
                <a:gd name="T25" fmla="*/ 1992 h 2619"/>
                <a:gd name="T26" fmla="*/ 1524 w 1524"/>
                <a:gd name="T27" fmla="*/ 1814 h 2619"/>
                <a:gd name="T28" fmla="*/ 1439 w 1524"/>
                <a:gd name="T29" fmla="*/ 1438 h 2619"/>
                <a:gd name="T30" fmla="*/ 1194 w 1524"/>
                <a:gd name="T31" fmla="*/ 1468 h 2619"/>
                <a:gd name="T32" fmla="*/ 1019 w 1524"/>
                <a:gd name="T33" fmla="*/ 1405 h 2619"/>
                <a:gd name="T34" fmla="*/ 1026 w 1524"/>
                <a:gd name="T35" fmla="*/ 1188 h 2619"/>
                <a:gd name="T36" fmla="*/ 1215 w 1524"/>
                <a:gd name="T37" fmla="*/ 1146 h 2619"/>
                <a:gd name="T38" fmla="*/ 1448 w 1524"/>
                <a:gd name="T39" fmla="*/ 1222 h 2619"/>
                <a:gd name="T40" fmla="*/ 1508 w 1524"/>
                <a:gd name="T41" fmla="*/ 985 h 2619"/>
                <a:gd name="T42" fmla="*/ 1294 w 1524"/>
                <a:gd name="T43" fmla="*/ 626 h 2619"/>
                <a:gd name="T44" fmla="*/ 874 w 1524"/>
                <a:gd name="T45" fmla="*/ 560 h 2619"/>
                <a:gd name="T46" fmla="*/ 879 w 1524"/>
                <a:gd name="T47" fmla="*/ 431 h 2619"/>
                <a:gd name="T48" fmla="*/ 976 w 1524"/>
                <a:gd name="T49" fmla="*/ 131 h 2619"/>
                <a:gd name="T50" fmla="*/ 685 w 1524"/>
                <a:gd name="T51" fmla="*/ 24 h 2619"/>
                <a:gd name="T52" fmla="*/ 541 w 1524"/>
                <a:gd name="T53" fmla="*/ 270 h 2619"/>
                <a:gd name="T54" fmla="*/ 667 w 1524"/>
                <a:gd name="T55" fmla="*/ 475 h 2619"/>
                <a:gd name="T56" fmla="*/ 258 w 1524"/>
                <a:gd name="T57" fmla="*/ 583 h 2619"/>
                <a:gd name="T58" fmla="*/ 30 w 1524"/>
                <a:gd name="T59" fmla="*/ 1271 h 2619"/>
                <a:gd name="T60" fmla="*/ 197 w 1524"/>
                <a:gd name="T61" fmla="*/ 1343 h 2619"/>
                <a:gd name="T62" fmla="*/ 214 w 1524"/>
                <a:gd name="T63" fmla="*/ 1319 h 2619"/>
                <a:gd name="T64" fmla="*/ 46 w 1524"/>
                <a:gd name="T65" fmla="*/ 1280 h 2619"/>
                <a:gd name="T66" fmla="*/ 123 w 1524"/>
                <a:gd name="T67" fmla="*/ 602 h 2619"/>
                <a:gd name="T68" fmla="*/ 676 w 1524"/>
                <a:gd name="T69" fmla="*/ 507 h 2619"/>
                <a:gd name="T70" fmla="*/ 571 w 1524"/>
                <a:gd name="T71" fmla="*/ 309 h 2619"/>
                <a:gd name="T72" fmla="*/ 666 w 1524"/>
                <a:gd name="T73" fmla="*/ 48 h 2619"/>
                <a:gd name="T74" fmla="*/ 939 w 1524"/>
                <a:gd name="T75" fmla="*/ 82 h 2619"/>
                <a:gd name="T76" fmla="*/ 879 w 1524"/>
                <a:gd name="T77" fmla="*/ 405 h 2619"/>
                <a:gd name="T78" fmla="*/ 857 w 1524"/>
                <a:gd name="T79" fmla="*/ 553 h 2619"/>
                <a:gd name="T80" fmla="*/ 1250 w 1524"/>
                <a:gd name="T81" fmla="*/ 646 h 2619"/>
                <a:gd name="T82" fmla="*/ 1490 w 1524"/>
                <a:gd name="T83" fmla="*/ 936 h 2619"/>
                <a:gd name="T84" fmla="*/ 1460 w 1524"/>
                <a:gd name="T85" fmla="*/ 1207 h 2619"/>
                <a:gd name="T86" fmla="*/ 1247 w 1524"/>
                <a:gd name="T87" fmla="*/ 1151 h 2619"/>
                <a:gd name="T88" fmla="*/ 1054 w 1524"/>
                <a:gd name="T89" fmla="*/ 1149 h 2619"/>
                <a:gd name="T90" fmla="*/ 991 w 1524"/>
                <a:gd name="T91" fmla="*/ 1390 h 2619"/>
                <a:gd name="T92" fmla="*/ 1173 w 1524"/>
                <a:gd name="T93" fmla="*/ 1487 h 2619"/>
                <a:gd name="T94" fmla="*/ 1413 w 1524"/>
                <a:gd name="T95" fmla="*/ 1431 h 2619"/>
                <a:gd name="T96" fmla="*/ 1506 w 1524"/>
                <a:gd name="T97" fmla="*/ 1671 h 2619"/>
                <a:gd name="T98" fmla="*/ 1081 w 1524"/>
                <a:gd name="T99" fmla="*/ 1990 h 2619"/>
                <a:gd name="T100" fmla="*/ 923 w 1524"/>
                <a:gd name="T101" fmla="*/ 2065 h 2619"/>
                <a:gd name="T102" fmla="*/ 1018 w 1524"/>
                <a:gd name="T103" fmla="*/ 2359 h 2619"/>
                <a:gd name="T104" fmla="*/ 893 w 1524"/>
                <a:gd name="T105" fmla="*/ 2593 h 2619"/>
                <a:gd name="T106" fmla="*/ 678 w 1524"/>
                <a:gd name="T107" fmla="*/ 2548 h 2619"/>
                <a:gd name="T108" fmla="*/ 641 w 1524"/>
                <a:gd name="T109" fmla="*/ 2315 h 2619"/>
                <a:gd name="T110" fmla="*/ 720 w 1524"/>
                <a:gd name="T111" fmla="*/ 2149 h 2619"/>
                <a:gd name="T112" fmla="*/ 417 w 1524"/>
                <a:gd name="T113" fmla="*/ 2005 h 2619"/>
                <a:gd name="T114" fmla="*/ 20 w 1524"/>
                <a:gd name="T115" fmla="*/ 1754 h 2619"/>
                <a:gd name="T116" fmla="*/ 151 w 1524"/>
                <a:gd name="T117" fmla="*/ 1488 h 2619"/>
                <a:gd name="T118" fmla="*/ 331 w 1524"/>
                <a:gd name="T119" fmla="*/ 1612 h 2619"/>
                <a:gd name="T120" fmla="*/ 571 w 1524"/>
                <a:gd name="T121" fmla="*/ 1514 h 2619"/>
                <a:gd name="T122" fmla="*/ 543 w 1524"/>
                <a:gd name="T123" fmla="*/ 1299 h 2619"/>
                <a:gd name="T124" fmla="*/ 281 w 1524"/>
                <a:gd name="T125" fmla="*/ 1254 h 2619"/>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524"/>
                <a:gd name="T190" fmla="*/ 0 h 2619"/>
                <a:gd name="T191" fmla="*/ 1524 w 1524"/>
                <a:gd name="T192" fmla="*/ 2619 h 2619"/>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524" h="2619">
                  <a:moveTo>
                    <a:pt x="282" y="1275"/>
                  </a:moveTo>
                  <a:lnTo>
                    <a:pt x="275" y="1270"/>
                  </a:lnTo>
                  <a:lnTo>
                    <a:pt x="281" y="1275"/>
                  </a:lnTo>
                  <a:lnTo>
                    <a:pt x="291" y="1265"/>
                  </a:lnTo>
                  <a:lnTo>
                    <a:pt x="300" y="1256"/>
                  </a:lnTo>
                  <a:lnTo>
                    <a:pt x="295" y="1251"/>
                  </a:lnTo>
                  <a:lnTo>
                    <a:pt x="298" y="1258"/>
                  </a:lnTo>
                  <a:lnTo>
                    <a:pt x="309" y="1253"/>
                  </a:lnTo>
                  <a:lnTo>
                    <a:pt x="305" y="1246"/>
                  </a:lnTo>
                  <a:lnTo>
                    <a:pt x="309" y="1253"/>
                  </a:lnTo>
                  <a:lnTo>
                    <a:pt x="331" y="1244"/>
                  </a:lnTo>
                  <a:lnTo>
                    <a:pt x="328" y="1238"/>
                  </a:lnTo>
                  <a:lnTo>
                    <a:pt x="330" y="1244"/>
                  </a:lnTo>
                  <a:lnTo>
                    <a:pt x="354" y="1238"/>
                  </a:lnTo>
                  <a:lnTo>
                    <a:pt x="352" y="1231"/>
                  </a:lnTo>
                  <a:lnTo>
                    <a:pt x="352" y="1239"/>
                  </a:lnTo>
                  <a:lnTo>
                    <a:pt x="382" y="1238"/>
                  </a:lnTo>
                  <a:lnTo>
                    <a:pt x="410" y="1239"/>
                  </a:lnTo>
                  <a:lnTo>
                    <a:pt x="410" y="1231"/>
                  </a:lnTo>
                  <a:lnTo>
                    <a:pt x="408" y="1238"/>
                  </a:lnTo>
                  <a:lnTo>
                    <a:pt x="436" y="1246"/>
                  </a:lnTo>
                  <a:lnTo>
                    <a:pt x="438" y="1239"/>
                  </a:lnTo>
                  <a:lnTo>
                    <a:pt x="436" y="1246"/>
                  </a:lnTo>
                  <a:lnTo>
                    <a:pt x="464" y="1256"/>
                  </a:lnTo>
                  <a:lnTo>
                    <a:pt x="466" y="1249"/>
                  </a:lnTo>
                  <a:lnTo>
                    <a:pt x="463" y="1256"/>
                  </a:lnTo>
                  <a:lnTo>
                    <a:pt x="487" y="1271"/>
                  </a:lnTo>
                  <a:lnTo>
                    <a:pt x="512" y="1288"/>
                  </a:lnTo>
                  <a:lnTo>
                    <a:pt x="515" y="1282"/>
                  </a:lnTo>
                  <a:lnTo>
                    <a:pt x="510" y="1287"/>
                  </a:lnTo>
                  <a:lnTo>
                    <a:pt x="531" y="1309"/>
                  </a:lnTo>
                  <a:lnTo>
                    <a:pt x="536" y="1304"/>
                  </a:lnTo>
                  <a:lnTo>
                    <a:pt x="531" y="1309"/>
                  </a:lnTo>
                  <a:lnTo>
                    <a:pt x="548" y="1334"/>
                  </a:lnTo>
                  <a:lnTo>
                    <a:pt x="557" y="1346"/>
                  </a:lnTo>
                  <a:lnTo>
                    <a:pt x="562" y="1341"/>
                  </a:lnTo>
                  <a:lnTo>
                    <a:pt x="557" y="1344"/>
                  </a:lnTo>
                  <a:lnTo>
                    <a:pt x="564" y="1356"/>
                  </a:lnTo>
                  <a:lnTo>
                    <a:pt x="569" y="1353"/>
                  </a:lnTo>
                  <a:lnTo>
                    <a:pt x="562" y="1354"/>
                  </a:lnTo>
                  <a:lnTo>
                    <a:pt x="568" y="1371"/>
                  </a:lnTo>
                  <a:lnTo>
                    <a:pt x="569" y="1376"/>
                  </a:lnTo>
                  <a:lnTo>
                    <a:pt x="568" y="1373"/>
                  </a:lnTo>
                  <a:lnTo>
                    <a:pt x="573" y="1387"/>
                  </a:lnTo>
                  <a:lnTo>
                    <a:pt x="580" y="1383"/>
                  </a:lnTo>
                  <a:lnTo>
                    <a:pt x="573" y="1385"/>
                  </a:lnTo>
                  <a:lnTo>
                    <a:pt x="575" y="1402"/>
                  </a:lnTo>
                  <a:lnTo>
                    <a:pt x="582" y="1400"/>
                  </a:lnTo>
                  <a:lnTo>
                    <a:pt x="575" y="1400"/>
                  </a:lnTo>
                  <a:lnTo>
                    <a:pt x="575" y="1414"/>
                  </a:lnTo>
                  <a:lnTo>
                    <a:pt x="575" y="1432"/>
                  </a:lnTo>
                  <a:lnTo>
                    <a:pt x="575" y="1449"/>
                  </a:lnTo>
                  <a:lnTo>
                    <a:pt x="582" y="1449"/>
                  </a:lnTo>
                  <a:lnTo>
                    <a:pt x="575" y="1448"/>
                  </a:lnTo>
                  <a:lnTo>
                    <a:pt x="568" y="1478"/>
                  </a:lnTo>
                  <a:lnTo>
                    <a:pt x="575" y="1480"/>
                  </a:lnTo>
                  <a:lnTo>
                    <a:pt x="568" y="1478"/>
                  </a:lnTo>
                  <a:lnTo>
                    <a:pt x="557" y="1509"/>
                  </a:lnTo>
                  <a:lnTo>
                    <a:pt x="564" y="1510"/>
                  </a:lnTo>
                  <a:lnTo>
                    <a:pt x="559" y="1507"/>
                  </a:lnTo>
                  <a:lnTo>
                    <a:pt x="547" y="1531"/>
                  </a:lnTo>
                  <a:lnTo>
                    <a:pt x="552" y="1534"/>
                  </a:lnTo>
                  <a:lnTo>
                    <a:pt x="547" y="1531"/>
                  </a:lnTo>
                  <a:lnTo>
                    <a:pt x="529" y="1554"/>
                  </a:lnTo>
                  <a:lnTo>
                    <a:pt x="534" y="1558"/>
                  </a:lnTo>
                  <a:lnTo>
                    <a:pt x="529" y="1553"/>
                  </a:lnTo>
                  <a:lnTo>
                    <a:pt x="510" y="1570"/>
                  </a:lnTo>
                  <a:lnTo>
                    <a:pt x="515" y="1575"/>
                  </a:lnTo>
                  <a:lnTo>
                    <a:pt x="512" y="1570"/>
                  </a:lnTo>
                  <a:lnTo>
                    <a:pt x="492" y="1585"/>
                  </a:lnTo>
                  <a:lnTo>
                    <a:pt x="496" y="1590"/>
                  </a:lnTo>
                  <a:lnTo>
                    <a:pt x="494" y="1583"/>
                  </a:lnTo>
                  <a:lnTo>
                    <a:pt x="471" y="1593"/>
                  </a:lnTo>
                  <a:lnTo>
                    <a:pt x="449" y="1604"/>
                  </a:lnTo>
                  <a:lnTo>
                    <a:pt x="450" y="1610"/>
                  </a:lnTo>
                  <a:lnTo>
                    <a:pt x="449" y="1604"/>
                  </a:lnTo>
                  <a:lnTo>
                    <a:pt x="426" y="1609"/>
                  </a:lnTo>
                  <a:lnTo>
                    <a:pt x="428" y="1615"/>
                  </a:lnTo>
                  <a:lnTo>
                    <a:pt x="428" y="1609"/>
                  </a:lnTo>
                  <a:lnTo>
                    <a:pt x="401" y="1609"/>
                  </a:lnTo>
                  <a:lnTo>
                    <a:pt x="379" y="1609"/>
                  </a:lnTo>
                  <a:lnTo>
                    <a:pt x="379" y="1615"/>
                  </a:lnTo>
                  <a:lnTo>
                    <a:pt x="380" y="1609"/>
                  </a:lnTo>
                  <a:lnTo>
                    <a:pt x="358" y="1604"/>
                  </a:lnTo>
                  <a:lnTo>
                    <a:pt x="335" y="1599"/>
                  </a:lnTo>
                  <a:lnTo>
                    <a:pt x="333" y="1605"/>
                  </a:lnTo>
                  <a:lnTo>
                    <a:pt x="337" y="1600"/>
                  </a:lnTo>
                  <a:lnTo>
                    <a:pt x="317" y="1590"/>
                  </a:lnTo>
                  <a:lnTo>
                    <a:pt x="296" y="1578"/>
                  </a:lnTo>
                  <a:lnTo>
                    <a:pt x="293" y="1583"/>
                  </a:lnTo>
                  <a:lnTo>
                    <a:pt x="300" y="1578"/>
                  </a:lnTo>
                  <a:lnTo>
                    <a:pt x="284" y="1561"/>
                  </a:lnTo>
                  <a:lnTo>
                    <a:pt x="268" y="1544"/>
                  </a:lnTo>
                  <a:lnTo>
                    <a:pt x="267" y="1544"/>
                  </a:lnTo>
                  <a:lnTo>
                    <a:pt x="249" y="1529"/>
                  </a:lnTo>
                  <a:lnTo>
                    <a:pt x="253" y="1531"/>
                  </a:lnTo>
                  <a:lnTo>
                    <a:pt x="249" y="1529"/>
                  </a:lnTo>
                  <a:lnTo>
                    <a:pt x="232" y="1517"/>
                  </a:lnTo>
                  <a:lnTo>
                    <a:pt x="235" y="1519"/>
                  </a:lnTo>
                  <a:lnTo>
                    <a:pt x="230" y="1517"/>
                  </a:lnTo>
                  <a:lnTo>
                    <a:pt x="209" y="1505"/>
                  </a:lnTo>
                  <a:lnTo>
                    <a:pt x="205" y="1510"/>
                  </a:lnTo>
                  <a:lnTo>
                    <a:pt x="211" y="1505"/>
                  </a:lnTo>
                  <a:lnTo>
                    <a:pt x="195" y="1495"/>
                  </a:lnTo>
                  <a:lnTo>
                    <a:pt x="193" y="1493"/>
                  </a:lnTo>
                  <a:lnTo>
                    <a:pt x="191" y="1493"/>
                  </a:lnTo>
                  <a:lnTo>
                    <a:pt x="169" y="1487"/>
                  </a:lnTo>
                  <a:lnTo>
                    <a:pt x="167" y="1493"/>
                  </a:lnTo>
                  <a:lnTo>
                    <a:pt x="170" y="1487"/>
                  </a:lnTo>
                  <a:lnTo>
                    <a:pt x="155" y="1482"/>
                  </a:lnTo>
                  <a:lnTo>
                    <a:pt x="151" y="1480"/>
                  </a:lnTo>
                  <a:lnTo>
                    <a:pt x="153" y="1482"/>
                  </a:lnTo>
                  <a:lnTo>
                    <a:pt x="134" y="1480"/>
                  </a:lnTo>
                  <a:lnTo>
                    <a:pt x="132" y="1480"/>
                  </a:lnTo>
                  <a:lnTo>
                    <a:pt x="114" y="1480"/>
                  </a:lnTo>
                  <a:lnTo>
                    <a:pt x="97" y="1482"/>
                  </a:lnTo>
                  <a:lnTo>
                    <a:pt x="97" y="1480"/>
                  </a:lnTo>
                  <a:lnTo>
                    <a:pt x="93" y="1483"/>
                  </a:lnTo>
                  <a:lnTo>
                    <a:pt x="77" y="1492"/>
                  </a:lnTo>
                  <a:lnTo>
                    <a:pt x="63" y="1499"/>
                  </a:lnTo>
                  <a:lnTo>
                    <a:pt x="62" y="1499"/>
                  </a:lnTo>
                  <a:lnTo>
                    <a:pt x="48" y="1512"/>
                  </a:lnTo>
                  <a:lnTo>
                    <a:pt x="48" y="1514"/>
                  </a:lnTo>
                  <a:lnTo>
                    <a:pt x="37" y="1527"/>
                  </a:lnTo>
                  <a:lnTo>
                    <a:pt x="35" y="1527"/>
                  </a:lnTo>
                  <a:lnTo>
                    <a:pt x="35" y="1529"/>
                  </a:lnTo>
                  <a:lnTo>
                    <a:pt x="30" y="1548"/>
                  </a:lnTo>
                  <a:lnTo>
                    <a:pt x="25" y="1570"/>
                  </a:lnTo>
                  <a:lnTo>
                    <a:pt x="23" y="1580"/>
                  </a:lnTo>
                  <a:lnTo>
                    <a:pt x="25" y="1571"/>
                  </a:lnTo>
                  <a:lnTo>
                    <a:pt x="16" y="1626"/>
                  </a:lnTo>
                  <a:lnTo>
                    <a:pt x="9" y="1687"/>
                  </a:lnTo>
                  <a:lnTo>
                    <a:pt x="4" y="1753"/>
                  </a:lnTo>
                  <a:lnTo>
                    <a:pt x="0" y="1819"/>
                  </a:lnTo>
                  <a:lnTo>
                    <a:pt x="0" y="1885"/>
                  </a:lnTo>
                  <a:lnTo>
                    <a:pt x="4" y="1946"/>
                  </a:lnTo>
                  <a:lnTo>
                    <a:pt x="6" y="1975"/>
                  </a:lnTo>
                  <a:lnTo>
                    <a:pt x="4" y="1971"/>
                  </a:lnTo>
                  <a:lnTo>
                    <a:pt x="6" y="1976"/>
                  </a:lnTo>
                  <a:lnTo>
                    <a:pt x="11" y="2002"/>
                  </a:lnTo>
                  <a:lnTo>
                    <a:pt x="16" y="2024"/>
                  </a:lnTo>
                  <a:lnTo>
                    <a:pt x="16" y="2026"/>
                  </a:lnTo>
                  <a:lnTo>
                    <a:pt x="25" y="2046"/>
                  </a:lnTo>
                  <a:lnTo>
                    <a:pt x="27" y="2051"/>
                  </a:lnTo>
                  <a:lnTo>
                    <a:pt x="34" y="2049"/>
                  </a:lnTo>
                  <a:lnTo>
                    <a:pt x="77" y="2043"/>
                  </a:lnTo>
                  <a:lnTo>
                    <a:pt x="139" y="2032"/>
                  </a:lnTo>
                  <a:lnTo>
                    <a:pt x="137" y="2026"/>
                  </a:lnTo>
                  <a:lnTo>
                    <a:pt x="137" y="2034"/>
                  </a:lnTo>
                  <a:lnTo>
                    <a:pt x="205" y="2029"/>
                  </a:lnTo>
                  <a:lnTo>
                    <a:pt x="209" y="2027"/>
                  </a:lnTo>
                  <a:lnTo>
                    <a:pt x="207" y="2029"/>
                  </a:lnTo>
                  <a:lnTo>
                    <a:pt x="279" y="2022"/>
                  </a:lnTo>
                  <a:lnTo>
                    <a:pt x="277" y="2014"/>
                  </a:lnTo>
                  <a:lnTo>
                    <a:pt x="277" y="2022"/>
                  </a:lnTo>
                  <a:lnTo>
                    <a:pt x="352" y="2021"/>
                  </a:lnTo>
                  <a:lnTo>
                    <a:pt x="417" y="2021"/>
                  </a:lnTo>
                  <a:lnTo>
                    <a:pt x="473" y="2022"/>
                  </a:lnTo>
                  <a:lnTo>
                    <a:pt x="473" y="2014"/>
                  </a:lnTo>
                  <a:lnTo>
                    <a:pt x="473" y="2021"/>
                  </a:lnTo>
                  <a:lnTo>
                    <a:pt x="515" y="2027"/>
                  </a:lnTo>
                  <a:lnTo>
                    <a:pt x="515" y="2021"/>
                  </a:lnTo>
                  <a:lnTo>
                    <a:pt x="513" y="2027"/>
                  </a:lnTo>
                  <a:lnTo>
                    <a:pt x="555" y="2037"/>
                  </a:lnTo>
                  <a:lnTo>
                    <a:pt x="590" y="2046"/>
                  </a:lnTo>
                  <a:lnTo>
                    <a:pt x="592" y="2039"/>
                  </a:lnTo>
                  <a:lnTo>
                    <a:pt x="590" y="2046"/>
                  </a:lnTo>
                  <a:lnTo>
                    <a:pt x="622" y="2059"/>
                  </a:lnTo>
                  <a:lnTo>
                    <a:pt x="624" y="2053"/>
                  </a:lnTo>
                  <a:lnTo>
                    <a:pt x="620" y="2059"/>
                  </a:lnTo>
                  <a:lnTo>
                    <a:pt x="648" y="2075"/>
                  </a:lnTo>
                  <a:lnTo>
                    <a:pt x="652" y="2068"/>
                  </a:lnTo>
                  <a:lnTo>
                    <a:pt x="646" y="2075"/>
                  </a:lnTo>
                  <a:lnTo>
                    <a:pt x="666" y="2090"/>
                  </a:lnTo>
                  <a:lnTo>
                    <a:pt x="671" y="2083"/>
                  </a:lnTo>
                  <a:lnTo>
                    <a:pt x="666" y="2088"/>
                  </a:lnTo>
                  <a:lnTo>
                    <a:pt x="681" y="2104"/>
                  </a:lnTo>
                  <a:lnTo>
                    <a:pt x="687" y="2098"/>
                  </a:lnTo>
                  <a:lnTo>
                    <a:pt x="681" y="2104"/>
                  </a:lnTo>
                  <a:lnTo>
                    <a:pt x="694" y="2122"/>
                  </a:lnTo>
                  <a:lnTo>
                    <a:pt x="704" y="2137"/>
                  </a:lnTo>
                  <a:lnTo>
                    <a:pt x="709" y="2132"/>
                  </a:lnTo>
                  <a:lnTo>
                    <a:pt x="702" y="2134"/>
                  </a:lnTo>
                  <a:lnTo>
                    <a:pt x="704" y="2151"/>
                  </a:lnTo>
                  <a:lnTo>
                    <a:pt x="702" y="2143"/>
                  </a:lnTo>
                  <a:lnTo>
                    <a:pt x="704" y="2151"/>
                  </a:lnTo>
                  <a:lnTo>
                    <a:pt x="708" y="2168"/>
                  </a:lnTo>
                  <a:lnTo>
                    <a:pt x="715" y="2166"/>
                  </a:lnTo>
                  <a:lnTo>
                    <a:pt x="708" y="2165"/>
                  </a:lnTo>
                  <a:lnTo>
                    <a:pt x="704" y="2183"/>
                  </a:lnTo>
                  <a:lnTo>
                    <a:pt x="699" y="2200"/>
                  </a:lnTo>
                  <a:lnTo>
                    <a:pt x="706" y="2202"/>
                  </a:lnTo>
                  <a:lnTo>
                    <a:pt x="699" y="2200"/>
                  </a:lnTo>
                  <a:lnTo>
                    <a:pt x="692" y="2219"/>
                  </a:lnTo>
                  <a:lnTo>
                    <a:pt x="699" y="2220"/>
                  </a:lnTo>
                  <a:lnTo>
                    <a:pt x="694" y="2217"/>
                  </a:lnTo>
                  <a:lnTo>
                    <a:pt x="683" y="2234"/>
                  </a:lnTo>
                  <a:lnTo>
                    <a:pt x="688" y="2237"/>
                  </a:lnTo>
                  <a:lnTo>
                    <a:pt x="683" y="2234"/>
                  </a:lnTo>
                  <a:lnTo>
                    <a:pt x="671" y="2251"/>
                  </a:lnTo>
                  <a:lnTo>
                    <a:pt x="676" y="2254"/>
                  </a:lnTo>
                  <a:lnTo>
                    <a:pt x="671" y="2249"/>
                  </a:lnTo>
                  <a:lnTo>
                    <a:pt x="657" y="2263"/>
                  </a:lnTo>
                  <a:lnTo>
                    <a:pt x="657" y="2265"/>
                  </a:lnTo>
                  <a:lnTo>
                    <a:pt x="639" y="2287"/>
                  </a:lnTo>
                  <a:lnTo>
                    <a:pt x="639" y="2285"/>
                  </a:lnTo>
                  <a:lnTo>
                    <a:pt x="639" y="2287"/>
                  </a:lnTo>
                  <a:lnTo>
                    <a:pt x="629" y="2309"/>
                  </a:lnTo>
                  <a:lnTo>
                    <a:pt x="624" y="2317"/>
                  </a:lnTo>
                  <a:lnTo>
                    <a:pt x="627" y="2310"/>
                  </a:lnTo>
                  <a:lnTo>
                    <a:pt x="617" y="2336"/>
                  </a:lnTo>
                  <a:lnTo>
                    <a:pt x="617" y="2334"/>
                  </a:lnTo>
                  <a:lnTo>
                    <a:pt x="617" y="2336"/>
                  </a:lnTo>
                  <a:lnTo>
                    <a:pt x="611" y="2363"/>
                  </a:lnTo>
                  <a:lnTo>
                    <a:pt x="610" y="2373"/>
                  </a:lnTo>
                  <a:lnTo>
                    <a:pt x="611" y="2365"/>
                  </a:lnTo>
                  <a:lnTo>
                    <a:pt x="608" y="2393"/>
                  </a:lnTo>
                  <a:lnTo>
                    <a:pt x="608" y="2424"/>
                  </a:lnTo>
                  <a:lnTo>
                    <a:pt x="608" y="2420"/>
                  </a:lnTo>
                  <a:lnTo>
                    <a:pt x="608" y="2426"/>
                  </a:lnTo>
                  <a:lnTo>
                    <a:pt x="613" y="2454"/>
                  </a:lnTo>
                  <a:lnTo>
                    <a:pt x="613" y="2456"/>
                  </a:lnTo>
                  <a:lnTo>
                    <a:pt x="613" y="2454"/>
                  </a:lnTo>
                  <a:lnTo>
                    <a:pt x="622" y="2481"/>
                  </a:lnTo>
                  <a:lnTo>
                    <a:pt x="624" y="2488"/>
                  </a:lnTo>
                  <a:lnTo>
                    <a:pt x="622" y="2483"/>
                  </a:lnTo>
                  <a:lnTo>
                    <a:pt x="632" y="2512"/>
                  </a:lnTo>
                  <a:lnTo>
                    <a:pt x="634" y="2514"/>
                  </a:lnTo>
                  <a:lnTo>
                    <a:pt x="652" y="2539"/>
                  </a:lnTo>
                  <a:lnTo>
                    <a:pt x="653" y="2543"/>
                  </a:lnTo>
                  <a:lnTo>
                    <a:pt x="652" y="2539"/>
                  </a:lnTo>
                  <a:lnTo>
                    <a:pt x="667" y="2558"/>
                  </a:lnTo>
                  <a:lnTo>
                    <a:pt x="664" y="2554"/>
                  </a:lnTo>
                  <a:lnTo>
                    <a:pt x="667" y="2558"/>
                  </a:lnTo>
                  <a:lnTo>
                    <a:pt x="692" y="2580"/>
                  </a:lnTo>
                  <a:lnTo>
                    <a:pt x="694" y="2581"/>
                  </a:lnTo>
                  <a:lnTo>
                    <a:pt x="706" y="2590"/>
                  </a:lnTo>
                  <a:lnTo>
                    <a:pt x="702" y="2587"/>
                  </a:lnTo>
                  <a:lnTo>
                    <a:pt x="706" y="2590"/>
                  </a:lnTo>
                  <a:lnTo>
                    <a:pt x="722" y="2598"/>
                  </a:lnTo>
                  <a:lnTo>
                    <a:pt x="725" y="2600"/>
                  </a:lnTo>
                  <a:lnTo>
                    <a:pt x="723" y="2598"/>
                  </a:lnTo>
                  <a:lnTo>
                    <a:pt x="736" y="2604"/>
                  </a:lnTo>
                  <a:lnTo>
                    <a:pt x="751" y="2609"/>
                  </a:lnTo>
                  <a:lnTo>
                    <a:pt x="743" y="2607"/>
                  </a:lnTo>
                  <a:lnTo>
                    <a:pt x="751" y="2609"/>
                  </a:lnTo>
                  <a:lnTo>
                    <a:pt x="769" y="2614"/>
                  </a:lnTo>
                  <a:lnTo>
                    <a:pt x="785" y="2617"/>
                  </a:lnTo>
                  <a:lnTo>
                    <a:pt x="788" y="2619"/>
                  </a:lnTo>
                  <a:lnTo>
                    <a:pt x="786" y="2619"/>
                  </a:lnTo>
                  <a:lnTo>
                    <a:pt x="806" y="2619"/>
                  </a:lnTo>
                  <a:lnTo>
                    <a:pt x="825" y="2619"/>
                  </a:lnTo>
                  <a:lnTo>
                    <a:pt x="827" y="2619"/>
                  </a:lnTo>
                  <a:lnTo>
                    <a:pt x="860" y="2615"/>
                  </a:lnTo>
                  <a:lnTo>
                    <a:pt x="850" y="2615"/>
                  </a:lnTo>
                  <a:lnTo>
                    <a:pt x="860" y="2614"/>
                  </a:lnTo>
                  <a:lnTo>
                    <a:pt x="897" y="2607"/>
                  </a:lnTo>
                  <a:lnTo>
                    <a:pt x="899" y="2607"/>
                  </a:lnTo>
                  <a:lnTo>
                    <a:pt x="928" y="2593"/>
                  </a:lnTo>
                  <a:lnTo>
                    <a:pt x="930" y="2593"/>
                  </a:lnTo>
                  <a:lnTo>
                    <a:pt x="955" y="2578"/>
                  </a:lnTo>
                  <a:lnTo>
                    <a:pt x="979" y="2559"/>
                  </a:lnTo>
                  <a:lnTo>
                    <a:pt x="979" y="2558"/>
                  </a:lnTo>
                  <a:lnTo>
                    <a:pt x="998" y="2539"/>
                  </a:lnTo>
                  <a:lnTo>
                    <a:pt x="1000" y="2539"/>
                  </a:lnTo>
                  <a:lnTo>
                    <a:pt x="1019" y="2515"/>
                  </a:lnTo>
                  <a:lnTo>
                    <a:pt x="1019" y="2514"/>
                  </a:lnTo>
                  <a:lnTo>
                    <a:pt x="1028" y="2490"/>
                  </a:lnTo>
                  <a:lnTo>
                    <a:pt x="1039" y="2465"/>
                  </a:lnTo>
                  <a:lnTo>
                    <a:pt x="1040" y="2461"/>
                  </a:lnTo>
                  <a:lnTo>
                    <a:pt x="1040" y="2463"/>
                  </a:lnTo>
                  <a:lnTo>
                    <a:pt x="1044" y="2436"/>
                  </a:lnTo>
                  <a:lnTo>
                    <a:pt x="1046" y="2410"/>
                  </a:lnTo>
                  <a:lnTo>
                    <a:pt x="1044" y="2412"/>
                  </a:lnTo>
                  <a:lnTo>
                    <a:pt x="1044" y="2409"/>
                  </a:lnTo>
                  <a:lnTo>
                    <a:pt x="1039" y="2381"/>
                  </a:lnTo>
                  <a:lnTo>
                    <a:pt x="1039" y="2378"/>
                  </a:lnTo>
                  <a:lnTo>
                    <a:pt x="1039" y="2380"/>
                  </a:lnTo>
                  <a:lnTo>
                    <a:pt x="1032" y="2354"/>
                  </a:lnTo>
                  <a:lnTo>
                    <a:pt x="1032" y="2353"/>
                  </a:lnTo>
                  <a:lnTo>
                    <a:pt x="1032" y="2354"/>
                  </a:lnTo>
                  <a:lnTo>
                    <a:pt x="1019" y="2326"/>
                  </a:lnTo>
                  <a:lnTo>
                    <a:pt x="1019" y="2327"/>
                  </a:lnTo>
                  <a:lnTo>
                    <a:pt x="1019" y="2324"/>
                  </a:lnTo>
                  <a:lnTo>
                    <a:pt x="1004" y="2298"/>
                  </a:lnTo>
                  <a:lnTo>
                    <a:pt x="998" y="2293"/>
                  </a:lnTo>
                  <a:lnTo>
                    <a:pt x="1004" y="2297"/>
                  </a:lnTo>
                  <a:lnTo>
                    <a:pt x="984" y="2275"/>
                  </a:lnTo>
                  <a:lnTo>
                    <a:pt x="965" y="2254"/>
                  </a:lnTo>
                  <a:lnTo>
                    <a:pt x="958" y="2259"/>
                  </a:lnTo>
                  <a:lnTo>
                    <a:pt x="965" y="2256"/>
                  </a:lnTo>
                  <a:lnTo>
                    <a:pt x="951" y="2232"/>
                  </a:lnTo>
                  <a:lnTo>
                    <a:pt x="944" y="2236"/>
                  </a:lnTo>
                  <a:lnTo>
                    <a:pt x="951" y="2234"/>
                  </a:lnTo>
                  <a:lnTo>
                    <a:pt x="941" y="2209"/>
                  </a:lnTo>
                  <a:lnTo>
                    <a:pt x="932" y="2187"/>
                  </a:lnTo>
                  <a:lnTo>
                    <a:pt x="925" y="2188"/>
                  </a:lnTo>
                  <a:lnTo>
                    <a:pt x="932" y="2187"/>
                  </a:lnTo>
                  <a:lnTo>
                    <a:pt x="927" y="2161"/>
                  </a:lnTo>
                  <a:lnTo>
                    <a:pt x="920" y="2163"/>
                  </a:lnTo>
                  <a:lnTo>
                    <a:pt x="928" y="2163"/>
                  </a:lnTo>
                  <a:lnTo>
                    <a:pt x="928" y="2136"/>
                  </a:lnTo>
                  <a:lnTo>
                    <a:pt x="928" y="2114"/>
                  </a:lnTo>
                  <a:lnTo>
                    <a:pt x="920" y="2114"/>
                  </a:lnTo>
                  <a:lnTo>
                    <a:pt x="927" y="2115"/>
                  </a:lnTo>
                  <a:lnTo>
                    <a:pt x="932" y="2093"/>
                  </a:lnTo>
                  <a:lnTo>
                    <a:pt x="937" y="2070"/>
                  </a:lnTo>
                  <a:lnTo>
                    <a:pt x="930" y="2068"/>
                  </a:lnTo>
                  <a:lnTo>
                    <a:pt x="937" y="2071"/>
                  </a:lnTo>
                  <a:lnTo>
                    <a:pt x="946" y="2051"/>
                  </a:lnTo>
                  <a:lnTo>
                    <a:pt x="939" y="2048"/>
                  </a:lnTo>
                  <a:lnTo>
                    <a:pt x="946" y="2051"/>
                  </a:lnTo>
                  <a:lnTo>
                    <a:pt x="956" y="2034"/>
                  </a:lnTo>
                  <a:lnTo>
                    <a:pt x="949" y="2031"/>
                  </a:lnTo>
                  <a:lnTo>
                    <a:pt x="956" y="2036"/>
                  </a:lnTo>
                  <a:lnTo>
                    <a:pt x="969" y="2019"/>
                  </a:lnTo>
                  <a:lnTo>
                    <a:pt x="962" y="2014"/>
                  </a:lnTo>
                  <a:lnTo>
                    <a:pt x="967" y="2019"/>
                  </a:lnTo>
                  <a:lnTo>
                    <a:pt x="979" y="2007"/>
                  </a:lnTo>
                  <a:lnTo>
                    <a:pt x="974" y="2002"/>
                  </a:lnTo>
                  <a:lnTo>
                    <a:pt x="979" y="2009"/>
                  </a:lnTo>
                  <a:lnTo>
                    <a:pt x="993" y="1998"/>
                  </a:lnTo>
                  <a:lnTo>
                    <a:pt x="988" y="1992"/>
                  </a:lnTo>
                  <a:lnTo>
                    <a:pt x="991" y="1998"/>
                  </a:lnTo>
                  <a:lnTo>
                    <a:pt x="1007" y="1990"/>
                  </a:lnTo>
                  <a:lnTo>
                    <a:pt x="1004" y="1983"/>
                  </a:lnTo>
                  <a:lnTo>
                    <a:pt x="1005" y="1992"/>
                  </a:lnTo>
                  <a:lnTo>
                    <a:pt x="1021" y="1990"/>
                  </a:lnTo>
                  <a:lnTo>
                    <a:pt x="1019" y="1982"/>
                  </a:lnTo>
                  <a:lnTo>
                    <a:pt x="1019" y="1990"/>
                  </a:lnTo>
                  <a:lnTo>
                    <a:pt x="1044" y="1992"/>
                  </a:lnTo>
                  <a:lnTo>
                    <a:pt x="1044" y="1983"/>
                  </a:lnTo>
                  <a:lnTo>
                    <a:pt x="1044" y="1990"/>
                  </a:lnTo>
                  <a:lnTo>
                    <a:pt x="1081" y="1997"/>
                  </a:lnTo>
                  <a:lnTo>
                    <a:pt x="1089" y="1998"/>
                  </a:lnTo>
                  <a:lnTo>
                    <a:pt x="1081" y="1998"/>
                  </a:lnTo>
                  <a:lnTo>
                    <a:pt x="1130" y="2004"/>
                  </a:lnTo>
                  <a:lnTo>
                    <a:pt x="1184" y="2010"/>
                  </a:lnTo>
                  <a:lnTo>
                    <a:pt x="1249" y="2015"/>
                  </a:lnTo>
                  <a:lnTo>
                    <a:pt x="1317" y="2021"/>
                  </a:lnTo>
                  <a:lnTo>
                    <a:pt x="1390" y="2026"/>
                  </a:lnTo>
                  <a:lnTo>
                    <a:pt x="1389" y="2024"/>
                  </a:lnTo>
                  <a:lnTo>
                    <a:pt x="1390" y="2026"/>
                  </a:lnTo>
                  <a:lnTo>
                    <a:pt x="1466" y="2029"/>
                  </a:lnTo>
                  <a:lnTo>
                    <a:pt x="1469" y="2029"/>
                  </a:lnTo>
                  <a:lnTo>
                    <a:pt x="1473" y="2024"/>
                  </a:lnTo>
                  <a:lnTo>
                    <a:pt x="1487" y="1993"/>
                  </a:lnTo>
                  <a:lnTo>
                    <a:pt x="1487" y="1990"/>
                  </a:lnTo>
                  <a:lnTo>
                    <a:pt x="1487" y="1992"/>
                  </a:lnTo>
                  <a:lnTo>
                    <a:pt x="1496" y="1958"/>
                  </a:lnTo>
                  <a:lnTo>
                    <a:pt x="1506" y="1924"/>
                  </a:lnTo>
                  <a:lnTo>
                    <a:pt x="1508" y="1919"/>
                  </a:lnTo>
                  <a:lnTo>
                    <a:pt x="1508" y="1924"/>
                  </a:lnTo>
                  <a:lnTo>
                    <a:pt x="1513" y="1888"/>
                  </a:lnTo>
                  <a:lnTo>
                    <a:pt x="1518" y="1853"/>
                  </a:lnTo>
                  <a:lnTo>
                    <a:pt x="1524" y="1815"/>
                  </a:lnTo>
                  <a:lnTo>
                    <a:pt x="1524" y="1814"/>
                  </a:lnTo>
                  <a:lnTo>
                    <a:pt x="1524" y="1778"/>
                  </a:lnTo>
                  <a:lnTo>
                    <a:pt x="1524" y="1743"/>
                  </a:lnTo>
                  <a:lnTo>
                    <a:pt x="1524" y="1707"/>
                  </a:lnTo>
                  <a:lnTo>
                    <a:pt x="1522" y="1671"/>
                  </a:lnTo>
                  <a:lnTo>
                    <a:pt x="1520" y="1670"/>
                  </a:lnTo>
                  <a:lnTo>
                    <a:pt x="1522" y="1671"/>
                  </a:lnTo>
                  <a:lnTo>
                    <a:pt x="1517" y="1637"/>
                  </a:lnTo>
                  <a:lnTo>
                    <a:pt x="1515" y="1637"/>
                  </a:lnTo>
                  <a:lnTo>
                    <a:pt x="1510" y="1605"/>
                  </a:lnTo>
                  <a:lnTo>
                    <a:pt x="1504" y="1575"/>
                  </a:lnTo>
                  <a:lnTo>
                    <a:pt x="1504" y="1571"/>
                  </a:lnTo>
                  <a:lnTo>
                    <a:pt x="1504" y="1573"/>
                  </a:lnTo>
                  <a:lnTo>
                    <a:pt x="1496" y="1544"/>
                  </a:lnTo>
                  <a:lnTo>
                    <a:pt x="1489" y="1521"/>
                  </a:lnTo>
                  <a:lnTo>
                    <a:pt x="1481" y="1499"/>
                  </a:lnTo>
                  <a:lnTo>
                    <a:pt x="1480" y="1495"/>
                  </a:lnTo>
                  <a:lnTo>
                    <a:pt x="1481" y="1499"/>
                  </a:lnTo>
                  <a:lnTo>
                    <a:pt x="1473" y="1478"/>
                  </a:lnTo>
                  <a:lnTo>
                    <a:pt x="1473" y="1476"/>
                  </a:lnTo>
                  <a:lnTo>
                    <a:pt x="1462" y="1463"/>
                  </a:lnTo>
                  <a:lnTo>
                    <a:pt x="1453" y="1449"/>
                  </a:lnTo>
                  <a:lnTo>
                    <a:pt x="1452" y="1448"/>
                  </a:lnTo>
                  <a:lnTo>
                    <a:pt x="1441" y="1438"/>
                  </a:lnTo>
                  <a:lnTo>
                    <a:pt x="1439" y="1438"/>
                  </a:lnTo>
                  <a:lnTo>
                    <a:pt x="1425" y="1431"/>
                  </a:lnTo>
                  <a:lnTo>
                    <a:pt x="1417" y="1426"/>
                  </a:lnTo>
                  <a:lnTo>
                    <a:pt x="1415" y="1424"/>
                  </a:lnTo>
                  <a:lnTo>
                    <a:pt x="1403" y="1421"/>
                  </a:lnTo>
                  <a:lnTo>
                    <a:pt x="1397" y="1419"/>
                  </a:lnTo>
                  <a:lnTo>
                    <a:pt x="1403" y="1421"/>
                  </a:lnTo>
                  <a:lnTo>
                    <a:pt x="1390" y="1419"/>
                  </a:lnTo>
                  <a:lnTo>
                    <a:pt x="1389" y="1417"/>
                  </a:lnTo>
                  <a:lnTo>
                    <a:pt x="1389" y="1419"/>
                  </a:lnTo>
                  <a:lnTo>
                    <a:pt x="1359" y="1421"/>
                  </a:lnTo>
                  <a:lnTo>
                    <a:pt x="1361" y="1419"/>
                  </a:lnTo>
                  <a:lnTo>
                    <a:pt x="1357" y="1421"/>
                  </a:lnTo>
                  <a:lnTo>
                    <a:pt x="1327" y="1429"/>
                  </a:lnTo>
                  <a:lnTo>
                    <a:pt x="1296" y="1438"/>
                  </a:lnTo>
                  <a:lnTo>
                    <a:pt x="1292" y="1439"/>
                  </a:lnTo>
                  <a:lnTo>
                    <a:pt x="1296" y="1438"/>
                  </a:lnTo>
                  <a:lnTo>
                    <a:pt x="1259" y="1451"/>
                  </a:lnTo>
                  <a:lnTo>
                    <a:pt x="1236" y="1460"/>
                  </a:lnTo>
                  <a:lnTo>
                    <a:pt x="1238" y="1466"/>
                  </a:lnTo>
                  <a:lnTo>
                    <a:pt x="1236" y="1460"/>
                  </a:lnTo>
                  <a:lnTo>
                    <a:pt x="1214" y="1466"/>
                  </a:lnTo>
                  <a:lnTo>
                    <a:pt x="1215" y="1473"/>
                  </a:lnTo>
                  <a:lnTo>
                    <a:pt x="1215" y="1466"/>
                  </a:lnTo>
                  <a:lnTo>
                    <a:pt x="1194" y="1468"/>
                  </a:lnTo>
                  <a:lnTo>
                    <a:pt x="1205" y="1466"/>
                  </a:lnTo>
                  <a:lnTo>
                    <a:pt x="1194" y="1468"/>
                  </a:lnTo>
                  <a:lnTo>
                    <a:pt x="1173" y="1471"/>
                  </a:lnTo>
                  <a:lnTo>
                    <a:pt x="1173" y="1478"/>
                  </a:lnTo>
                  <a:lnTo>
                    <a:pt x="1173" y="1471"/>
                  </a:lnTo>
                  <a:lnTo>
                    <a:pt x="1154" y="1471"/>
                  </a:lnTo>
                  <a:lnTo>
                    <a:pt x="1137" y="1471"/>
                  </a:lnTo>
                  <a:lnTo>
                    <a:pt x="1137" y="1478"/>
                  </a:lnTo>
                  <a:lnTo>
                    <a:pt x="1138" y="1471"/>
                  </a:lnTo>
                  <a:lnTo>
                    <a:pt x="1123" y="1468"/>
                  </a:lnTo>
                  <a:lnTo>
                    <a:pt x="1116" y="1466"/>
                  </a:lnTo>
                  <a:lnTo>
                    <a:pt x="1123" y="1468"/>
                  </a:lnTo>
                  <a:lnTo>
                    <a:pt x="1105" y="1466"/>
                  </a:lnTo>
                  <a:lnTo>
                    <a:pt x="1103" y="1473"/>
                  </a:lnTo>
                  <a:lnTo>
                    <a:pt x="1107" y="1466"/>
                  </a:lnTo>
                  <a:lnTo>
                    <a:pt x="1091" y="1461"/>
                  </a:lnTo>
                  <a:lnTo>
                    <a:pt x="1079" y="1456"/>
                  </a:lnTo>
                  <a:lnTo>
                    <a:pt x="1075" y="1463"/>
                  </a:lnTo>
                  <a:lnTo>
                    <a:pt x="1079" y="1458"/>
                  </a:lnTo>
                  <a:lnTo>
                    <a:pt x="1067" y="1451"/>
                  </a:lnTo>
                  <a:lnTo>
                    <a:pt x="1063" y="1456"/>
                  </a:lnTo>
                  <a:lnTo>
                    <a:pt x="1068" y="1451"/>
                  </a:lnTo>
                  <a:lnTo>
                    <a:pt x="1054" y="1443"/>
                  </a:lnTo>
                  <a:lnTo>
                    <a:pt x="1049" y="1448"/>
                  </a:lnTo>
                  <a:lnTo>
                    <a:pt x="1054" y="1443"/>
                  </a:lnTo>
                  <a:lnTo>
                    <a:pt x="1035" y="1426"/>
                  </a:lnTo>
                  <a:lnTo>
                    <a:pt x="1030" y="1431"/>
                  </a:lnTo>
                  <a:lnTo>
                    <a:pt x="1037" y="1427"/>
                  </a:lnTo>
                  <a:lnTo>
                    <a:pt x="1019" y="1405"/>
                  </a:lnTo>
                  <a:lnTo>
                    <a:pt x="1005" y="1383"/>
                  </a:lnTo>
                  <a:lnTo>
                    <a:pt x="998" y="1387"/>
                  </a:lnTo>
                  <a:lnTo>
                    <a:pt x="1005" y="1383"/>
                  </a:lnTo>
                  <a:lnTo>
                    <a:pt x="995" y="1361"/>
                  </a:lnTo>
                  <a:lnTo>
                    <a:pt x="988" y="1365"/>
                  </a:lnTo>
                  <a:lnTo>
                    <a:pt x="995" y="1363"/>
                  </a:lnTo>
                  <a:lnTo>
                    <a:pt x="990" y="1338"/>
                  </a:lnTo>
                  <a:lnTo>
                    <a:pt x="983" y="1339"/>
                  </a:lnTo>
                  <a:lnTo>
                    <a:pt x="991" y="1339"/>
                  </a:lnTo>
                  <a:lnTo>
                    <a:pt x="988" y="1315"/>
                  </a:lnTo>
                  <a:lnTo>
                    <a:pt x="979" y="1315"/>
                  </a:lnTo>
                  <a:lnTo>
                    <a:pt x="988" y="1315"/>
                  </a:lnTo>
                  <a:lnTo>
                    <a:pt x="988" y="1292"/>
                  </a:lnTo>
                  <a:lnTo>
                    <a:pt x="979" y="1292"/>
                  </a:lnTo>
                  <a:lnTo>
                    <a:pt x="988" y="1293"/>
                  </a:lnTo>
                  <a:lnTo>
                    <a:pt x="991" y="1271"/>
                  </a:lnTo>
                  <a:lnTo>
                    <a:pt x="983" y="1270"/>
                  </a:lnTo>
                  <a:lnTo>
                    <a:pt x="990" y="1271"/>
                  </a:lnTo>
                  <a:lnTo>
                    <a:pt x="993" y="1253"/>
                  </a:lnTo>
                  <a:lnTo>
                    <a:pt x="986" y="1251"/>
                  </a:lnTo>
                  <a:lnTo>
                    <a:pt x="993" y="1254"/>
                  </a:lnTo>
                  <a:lnTo>
                    <a:pt x="1000" y="1238"/>
                  </a:lnTo>
                  <a:lnTo>
                    <a:pt x="993" y="1234"/>
                  </a:lnTo>
                  <a:lnTo>
                    <a:pt x="1000" y="1239"/>
                  </a:lnTo>
                  <a:lnTo>
                    <a:pt x="1018" y="1214"/>
                  </a:lnTo>
                  <a:lnTo>
                    <a:pt x="1033" y="1193"/>
                  </a:lnTo>
                  <a:lnTo>
                    <a:pt x="1026" y="1188"/>
                  </a:lnTo>
                  <a:lnTo>
                    <a:pt x="1032" y="1193"/>
                  </a:lnTo>
                  <a:lnTo>
                    <a:pt x="1047" y="1177"/>
                  </a:lnTo>
                  <a:lnTo>
                    <a:pt x="1065" y="1160"/>
                  </a:lnTo>
                  <a:lnTo>
                    <a:pt x="1060" y="1154"/>
                  </a:lnTo>
                  <a:lnTo>
                    <a:pt x="1063" y="1161"/>
                  </a:lnTo>
                  <a:lnTo>
                    <a:pt x="1079" y="1153"/>
                  </a:lnTo>
                  <a:lnTo>
                    <a:pt x="1095" y="1144"/>
                  </a:lnTo>
                  <a:lnTo>
                    <a:pt x="1110" y="1136"/>
                  </a:lnTo>
                  <a:lnTo>
                    <a:pt x="1107" y="1129"/>
                  </a:lnTo>
                  <a:lnTo>
                    <a:pt x="1109" y="1138"/>
                  </a:lnTo>
                  <a:lnTo>
                    <a:pt x="1126" y="1136"/>
                  </a:lnTo>
                  <a:lnTo>
                    <a:pt x="1119" y="1136"/>
                  </a:lnTo>
                  <a:lnTo>
                    <a:pt x="1126" y="1134"/>
                  </a:lnTo>
                  <a:lnTo>
                    <a:pt x="1142" y="1131"/>
                  </a:lnTo>
                  <a:lnTo>
                    <a:pt x="1140" y="1124"/>
                  </a:lnTo>
                  <a:lnTo>
                    <a:pt x="1138" y="1131"/>
                  </a:lnTo>
                  <a:lnTo>
                    <a:pt x="1152" y="1134"/>
                  </a:lnTo>
                  <a:lnTo>
                    <a:pt x="1158" y="1136"/>
                  </a:lnTo>
                  <a:lnTo>
                    <a:pt x="1154" y="1136"/>
                  </a:lnTo>
                  <a:lnTo>
                    <a:pt x="1170" y="1138"/>
                  </a:lnTo>
                  <a:lnTo>
                    <a:pt x="1170" y="1129"/>
                  </a:lnTo>
                  <a:lnTo>
                    <a:pt x="1168" y="1136"/>
                  </a:lnTo>
                  <a:lnTo>
                    <a:pt x="1182" y="1139"/>
                  </a:lnTo>
                  <a:lnTo>
                    <a:pt x="1184" y="1132"/>
                  </a:lnTo>
                  <a:lnTo>
                    <a:pt x="1182" y="1139"/>
                  </a:lnTo>
                  <a:lnTo>
                    <a:pt x="1214" y="1153"/>
                  </a:lnTo>
                  <a:lnTo>
                    <a:pt x="1215" y="1146"/>
                  </a:lnTo>
                  <a:lnTo>
                    <a:pt x="1212" y="1153"/>
                  </a:lnTo>
                  <a:lnTo>
                    <a:pt x="1242" y="1166"/>
                  </a:lnTo>
                  <a:lnTo>
                    <a:pt x="1245" y="1160"/>
                  </a:lnTo>
                  <a:lnTo>
                    <a:pt x="1242" y="1166"/>
                  </a:lnTo>
                  <a:lnTo>
                    <a:pt x="1270" y="1183"/>
                  </a:lnTo>
                  <a:lnTo>
                    <a:pt x="1256" y="1175"/>
                  </a:lnTo>
                  <a:lnTo>
                    <a:pt x="1270" y="1183"/>
                  </a:lnTo>
                  <a:lnTo>
                    <a:pt x="1299" y="1200"/>
                  </a:lnTo>
                  <a:lnTo>
                    <a:pt x="1327" y="1215"/>
                  </a:lnTo>
                  <a:lnTo>
                    <a:pt x="1329" y="1215"/>
                  </a:lnTo>
                  <a:lnTo>
                    <a:pt x="1361" y="1226"/>
                  </a:lnTo>
                  <a:lnTo>
                    <a:pt x="1373" y="1231"/>
                  </a:lnTo>
                  <a:lnTo>
                    <a:pt x="1375" y="1232"/>
                  </a:lnTo>
                  <a:lnTo>
                    <a:pt x="1390" y="1234"/>
                  </a:lnTo>
                  <a:lnTo>
                    <a:pt x="1403" y="1234"/>
                  </a:lnTo>
                  <a:lnTo>
                    <a:pt x="1404" y="1234"/>
                  </a:lnTo>
                  <a:lnTo>
                    <a:pt x="1420" y="1232"/>
                  </a:lnTo>
                  <a:lnTo>
                    <a:pt x="1415" y="1232"/>
                  </a:lnTo>
                  <a:lnTo>
                    <a:pt x="1420" y="1231"/>
                  </a:lnTo>
                  <a:lnTo>
                    <a:pt x="1432" y="1227"/>
                  </a:lnTo>
                  <a:lnTo>
                    <a:pt x="1448" y="1222"/>
                  </a:lnTo>
                  <a:lnTo>
                    <a:pt x="1450" y="1222"/>
                  </a:lnTo>
                  <a:lnTo>
                    <a:pt x="1464" y="1214"/>
                  </a:lnTo>
                  <a:lnTo>
                    <a:pt x="1471" y="1209"/>
                  </a:lnTo>
                  <a:lnTo>
                    <a:pt x="1466" y="1214"/>
                  </a:lnTo>
                  <a:lnTo>
                    <a:pt x="1480" y="1202"/>
                  </a:lnTo>
                  <a:lnTo>
                    <a:pt x="1473" y="1207"/>
                  </a:lnTo>
                  <a:lnTo>
                    <a:pt x="1480" y="1200"/>
                  </a:lnTo>
                  <a:lnTo>
                    <a:pt x="1487" y="1193"/>
                  </a:lnTo>
                  <a:lnTo>
                    <a:pt x="1489" y="1192"/>
                  </a:lnTo>
                  <a:lnTo>
                    <a:pt x="1494" y="1182"/>
                  </a:lnTo>
                  <a:lnTo>
                    <a:pt x="1496" y="1178"/>
                  </a:lnTo>
                  <a:lnTo>
                    <a:pt x="1494" y="1182"/>
                  </a:lnTo>
                  <a:lnTo>
                    <a:pt x="1499" y="1168"/>
                  </a:lnTo>
                  <a:lnTo>
                    <a:pt x="1504" y="1154"/>
                  </a:lnTo>
                  <a:lnTo>
                    <a:pt x="1506" y="1151"/>
                  </a:lnTo>
                  <a:lnTo>
                    <a:pt x="1506" y="1153"/>
                  </a:lnTo>
                  <a:lnTo>
                    <a:pt x="1511" y="1119"/>
                  </a:lnTo>
                  <a:lnTo>
                    <a:pt x="1511" y="1117"/>
                  </a:lnTo>
                  <a:lnTo>
                    <a:pt x="1511" y="1077"/>
                  </a:lnTo>
                  <a:lnTo>
                    <a:pt x="1511" y="1032"/>
                  </a:lnTo>
                  <a:lnTo>
                    <a:pt x="1508" y="985"/>
                  </a:lnTo>
                  <a:lnTo>
                    <a:pt x="1499" y="985"/>
                  </a:lnTo>
                  <a:lnTo>
                    <a:pt x="1508" y="985"/>
                  </a:lnTo>
                  <a:lnTo>
                    <a:pt x="1506" y="934"/>
                  </a:lnTo>
                  <a:lnTo>
                    <a:pt x="1504" y="932"/>
                  </a:lnTo>
                  <a:lnTo>
                    <a:pt x="1506" y="934"/>
                  </a:lnTo>
                  <a:lnTo>
                    <a:pt x="1501" y="883"/>
                  </a:lnTo>
                  <a:lnTo>
                    <a:pt x="1490" y="782"/>
                  </a:lnTo>
                  <a:lnTo>
                    <a:pt x="1480" y="690"/>
                  </a:lnTo>
                  <a:lnTo>
                    <a:pt x="1471" y="690"/>
                  </a:lnTo>
                  <a:lnTo>
                    <a:pt x="1480" y="690"/>
                  </a:lnTo>
                  <a:lnTo>
                    <a:pt x="1478" y="651"/>
                  </a:lnTo>
                  <a:lnTo>
                    <a:pt x="1478" y="619"/>
                  </a:lnTo>
                  <a:lnTo>
                    <a:pt x="1478" y="590"/>
                  </a:lnTo>
                  <a:lnTo>
                    <a:pt x="1469" y="590"/>
                  </a:lnTo>
                  <a:lnTo>
                    <a:pt x="1476" y="592"/>
                  </a:lnTo>
                  <a:lnTo>
                    <a:pt x="1481" y="575"/>
                  </a:lnTo>
                  <a:lnTo>
                    <a:pt x="1487" y="558"/>
                  </a:lnTo>
                  <a:lnTo>
                    <a:pt x="1471" y="568"/>
                  </a:lnTo>
                  <a:lnTo>
                    <a:pt x="1443" y="585"/>
                  </a:lnTo>
                  <a:lnTo>
                    <a:pt x="1408" y="602"/>
                  </a:lnTo>
                  <a:lnTo>
                    <a:pt x="1411" y="607"/>
                  </a:lnTo>
                  <a:lnTo>
                    <a:pt x="1410" y="600"/>
                  </a:lnTo>
                  <a:lnTo>
                    <a:pt x="1373" y="609"/>
                  </a:lnTo>
                  <a:lnTo>
                    <a:pt x="1333" y="619"/>
                  </a:lnTo>
                  <a:lnTo>
                    <a:pt x="1334" y="626"/>
                  </a:lnTo>
                  <a:lnTo>
                    <a:pt x="1334" y="619"/>
                  </a:lnTo>
                  <a:lnTo>
                    <a:pt x="1294" y="626"/>
                  </a:lnTo>
                  <a:lnTo>
                    <a:pt x="1294" y="632"/>
                  </a:lnTo>
                  <a:lnTo>
                    <a:pt x="1294" y="626"/>
                  </a:lnTo>
                  <a:lnTo>
                    <a:pt x="1250" y="631"/>
                  </a:lnTo>
                  <a:lnTo>
                    <a:pt x="1250" y="638"/>
                  </a:lnTo>
                  <a:lnTo>
                    <a:pt x="1250" y="631"/>
                  </a:lnTo>
                  <a:lnTo>
                    <a:pt x="1207" y="632"/>
                  </a:lnTo>
                  <a:lnTo>
                    <a:pt x="1165" y="632"/>
                  </a:lnTo>
                  <a:lnTo>
                    <a:pt x="1121" y="631"/>
                  </a:lnTo>
                  <a:lnTo>
                    <a:pt x="1121" y="638"/>
                  </a:lnTo>
                  <a:lnTo>
                    <a:pt x="1123" y="631"/>
                  </a:lnTo>
                  <a:lnTo>
                    <a:pt x="1079" y="626"/>
                  </a:lnTo>
                  <a:lnTo>
                    <a:pt x="1077" y="632"/>
                  </a:lnTo>
                  <a:lnTo>
                    <a:pt x="1079" y="626"/>
                  </a:lnTo>
                  <a:lnTo>
                    <a:pt x="1042" y="619"/>
                  </a:lnTo>
                  <a:lnTo>
                    <a:pt x="1004" y="612"/>
                  </a:lnTo>
                  <a:lnTo>
                    <a:pt x="1002" y="619"/>
                  </a:lnTo>
                  <a:lnTo>
                    <a:pt x="1004" y="612"/>
                  </a:lnTo>
                  <a:lnTo>
                    <a:pt x="969" y="602"/>
                  </a:lnTo>
                  <a:lnTo>
                    <a:pt x="967" y="609"/>
                  </a:lnTo>
                  <a:lnTo>
                    <a:pt x="970" y="602"/>
                  </a:lnTo>
                  <a:lnTo>
                    <a:pt x="942" y="592"/>
                  </a:lnTo>
                  <a:lnTo>
                    <a:pt x="939" y="599"/>
                  </a:lnTo>
                  <a:lnTo>
                    <a:pt x="942" y="594"/>
                  </a:lnTo>
                  <a:lnTo>
                    <a:pt x="916" y="580"/>
                  </a:lnTo>
                  <a:lnTo>
                    <a:pt x="895" y="568"/>
                  </a:lnTo>
                  <a:lnTo>
                    <a:pt x="892" y="573"/>
                  </a:lnTo>
                  <a:lnTo>
                    <a:pt x="897" y="568"/>
                  </a:lnTo>
                  <a:lnTo>
                    <a:pt x="879" y="555"/>
                  </a:lnTo>
                  <a:lnTo>
                    <a:pt x="874" y="560"/>
                  </a:lnTo>
                  <a:lnTo>
                    <a:pt x="879" y="555"/>
                  </a:lnTo>
                  <a:lnTo>
                    <a:pt x="867" y="543"/>
                  </a:lnTo>
                  <a:lnTo>
                    <a:pt x="862" y="548"/>
                  </a:lnTo>
                  <a:lnTo>
                    <a:pt x="869" y="544"/>
                  </a:lnTo>
                  <a:lnTo>
                    <a:pt x="862" y="532"/>
                  </a:lnTo>
                  <a:lnTo>
                    <a:pt x="855" y="522"/>
                  </a:lnTo>
                  <a:lnTo>
                    <a:pt x="862" y="532"/>
                  </a:lnTo>
                  <a:lnTo>
                    <a:pt x="853" y="519"/>
                  </a:lnTo>
                  <a:lnTo>
                    <a:pt x="846" y="522"/>
                  </a:lnTo>
                  <a:lnTo>
                    <a:pt x="855" y="522"/>
                  </a:lnTo>
                  <a:lnTo>
                    <a:pt x="853" y="510"/>
                  </a:lnTo>
                  <a:lnTo>
                    <a:pt x="853" y="516"/>
                  </a:lnTo>
                  <a:lnTo>
                    <a:pt x="851" y="509"/>
                  </a:lnTo>
                  <a:lnTo>
                    <a:pt x="848" y="495"/>
                  </a:lnTo>
                  <a:lnTo>
                    <a:pt x="841" y="497"/>
                  </a:lnTo>
                  <a:lnTo>
                    <a:pt x="848" y="499"/>
                  </a:lnTo>
                  <a:lnTo>
                    <a:pt x="851" y="485"/>
                  </a:lnTo>
                  <a:lnTo>
                    <a:pt x="844" y="483"/>
                  </a:lnTo>
                  <a:lnTo>
                    <a:pt x="851" y="487"/>
                  </a:lnTo>
                  <a:lnTo>
                    <a:pt x="857" y="475"/>
                  </a:lnTo>
                  <a:lnTo>
                    <a:pt x="862" y="460"/>
                  </a:lnTo>
                  <a:lnTo>
                    <a:pt x="855" y="456"/>
                  </a:lnTo>
                  <a:lnTo>
                    <a:pt x="862" y="460"/>
                  </a:lnTo>
                  <a:lnTo>
                    <a:pt x="869" y="444"/>
                  </a:lnTo>
                  <a:lnTo>
                    <a:pt x="862" y="441"/>
                  </a:lnTo>
                  <a:lnTo>
                    <a:pt x="869" y="446"/>
                  </a:lnTo>
                  <a:lnTo>
                    <a:pt x="879" y="431"/>
                  </a:lnTo>
                  <a:lnTo>
                    <a:pt x="892" y="416"/>
                  </a:lnTo>
                  <a:lnTo>
                    <a:pt x="885" y="410"/>
                  </a:lnTo>
                  <a:lnTo>
                    <a:pt x="890" y="416"/>
                  </a:lnTo>
                  <a:lnTo>
                    <a:pt x="921" y="382"/>
                  </a:lnTo>
                  <a:lnTo>
                    <a:pt x="955" y="344"/>
                  </a:lnTo>
                  <a:lnTo>
                    <a:pt x="956" y="343"/>
                  </a:lnTo>
                  <a:lnTo>
                    <a:pt x="956" y="344"/>
                  </a:lnTo>
                  <a:lnTo>
                    <a:pt x="974" y="322"/>
                  </a:lnTo>
                  <a:lnTo>
                    <a:pt x="974" y="321"/>
                  </a:lnTo>
                  <a:lnTo>
                    <a:pt x="984" y="295"/>
                  </a:lnTo>
                  <a:lnTo>
                    <a:pt x="984" y="294"/>
                  </a:lnTo>
                  <a:lnTo>
                    <a:pt x="990" y="270"/>
                  </a:lnTo>
                  <a:lnTo>
                    <a:pt x="995" y="244"/>
                  </a:lnTo>
                  <a:lnTo>
                    <a:pt x="995" y="241"/>
                  </a:lnTo>
                  <a:lnTo>
                    <a:pt x="997" y="243"/>
                  </a:lnTo>
                  <a:lnTo>
                    <a:pt x="997" y="214"/>
                  </a:lnTo>
                  <a:lnTo>
                    <a:pt x="995" y="187"/>
                  </a:lnTo>
                  <a:lnTo>
                    <a:pt x="995" y="188"/>
                  </a:lnTo>
                  <a:lnTo>
                    <a:pt x="993" y="185"/>
                  </a:lnTo>
                  <a:lnTo>
                    <a:pt x="986" y="158"/>
                  </a:lnTo>
                  <a:lnTo>
                    <a:pt x="986" y="156"/>
                  </a:lnTo>
                  <a:lnTo>
                    <a:pt x="986" y="158"/>
                  </a:lnTo>
                  <a:lnTo>
                    <a:pt x="976" y="133"/>
                  </a:lnTo>
                  <a:lnTo>
                    <a:pt x="977" y="134"/>
                  </a:lnTo>
                  <a:lnTo>
                    <a:pt x="976" y="131"/>
                  </a:lnTo>
                  <a:lnTo>
                    <a:pt x="960" y="104"/>
                  </a:lnTo>
                  <a:lnTo>
                    <a:pt x="946" y="78"/>
                  </a:lnTo>
                  <a:lnTo>
                    <a:pt x="944" y="77"/>
                  </a:lnTo>
                  <a:lnTo>
                    <a:pt x="923" y="56"/>
                  </a:lnTo>
                  <a:lnTo>
                    <a:pt x="900" y="39"/>
                  </a:lnTo>
                  <a:lnTo>
                    <a:pt x="902" y="41"/>
                  </a:lnTo>
                  <a:lnTo>
                    <a:pt x="899" y="39"/>
                  </a:lnTo>
                  <a:lnTo>
                    <a:pt x="872" y="24"/>
                  </a:lnTo>
                  <a:lnTo>
                    <a:pt x="844" y="10"/>
                  </a:lnTo>
                  <a:lnTo>
                    <a:pt x="843" y="9"/>
                  </a:lnTo>
                  <a:lnTo>
                    <a:pt x="813" y="4"/>
                  </a:lnTo>
                  <a:lnTo>
                    <a:pt x="799" y="2"/>
                  </a:lnTo>
                  <a:lnTo>
                    <a:pt x="813" y="4"/>
                  </a:lnTo>
                  <a:lnTo>
                    <a:pt x="779" y="0"/>
                  </a:lnTo>
                  <a:lnTo>
                    <a:pt x="778" y="0"/>
                  </a:lnTo>
                  <a:lnTo>
                    <a:pt x="748" y="0"/>
                  </a:lnTo>
                  <a:lnTo>
                    <a:pt x="750" y="0"/>
                  </a:lnTo>
                  <a:lnTo>
                    <a:pt x="746" y="0"/>
                  </a:lnTo>
                  <a:lnTo>
                    <a:pt x="715" y="9"/>
                  </a:lnTo>
                  <a:lnTo>
                    <a:pt x="713" y="10"/>
                  </a:lnTo>
                  <a:lnTo>
                    <a:pt x="685" y="24"/>
                  </a:lnTo>
                  <a:lnTo>
                    <a:pt x="688" y="29"/>
                  </a:lnTo>
                  <a:lnTo>
                    <a:pt x="687" y="22"/>
                  </a:lnTo>
                  <a:lnTo>
                    <a:pt x="660" y="34"/>
                  </a:lnTo>
                  <a:lnTo>
                    <a:pt x="659" y="34"/>
                  </a:lnTo>
                  <a:lnTo>
                    <a:pt x="659" y="36"/>
                  </a:lnTo>
                  <a:lnTo>
                    <a:pt x="631" y="56"/>
                  </a:lnTo>
                  <a:lnTo>
                    <a:pt x="629" y="56"/>
                  </a:lnTo>
                  <a:lnTo>
                    <a:pt x="608" y="77"/>
                  </a:lnTo>
                  <a:lnTo>
                    <a:pt x="587" y="100"/>
                  </a:lnTo>
                  <a:lnTo>
                    <a:pt x="587" y="102"/>
                  </a:lnTo>
                  <a:lnTo>
                    <a:pt x="571" y="127"/>
                  </a:lnTo>
                  <a:lnTo>
                    <a:pt x="559" y="153"/>
                  </a:lnTo>
                  <a:lnTo>
                    <a:pt x="555" y="158"/>
                  </a:lnTo>
                  <a:lnTo>
                    <a:pt x="557" y="155"/>
                  </a:lnTo>
                  <a:lnTo>
                    <a:pt x="547" y="182"/>
                  </a:lnTo>
                  <a:lnTo>
                    <a:pt x="547" y="180"/>
                  </a:lnTo>
                  <a:lnTo>
                    <a:pt x="547" y="183"/>
                  </a:lnTo>
                  <a:lnTo>
                    <a:pt x="541" y="212"/>
                  </a:lnTo>
                  <a:lnTo>
                    <a:pt x="540" y="219"/>
                  </a:lnTo>
                  <a:lnTo>
                    <a:pt x="541" y="212"/>
                  </a:lnTo>
                  <a:lnTo>
                    <a:pt x="540" y="243"/>
                  </a:lnTo>
                  <a:lnTo>
                    <a:pt x="538" y="243"/>
                  </a:lnTo>
                  <a:lnTo>
                    <a:pt x="540" y="243"/>
                  </a:lnTo>
                  <a:lnTo>
                    <a:pt x="541" y="270"/>
                  </a:lnTo>
                  <a:lnTo>
                    <a:pt x="541" y="273"/>
                  </a:lnTo>
                  <a:lnTo>
                    <a:pt x="550" y="299"/>
                  </a:lnTo>
                  <a:lnTo>
                    <a:pt x="557" y="314"/>
                  </a:lnTo>
                  <a:lnTo>
                    <a:pt x="559" y="316"/>
                  </a:lnTo>
                  <a:lnTo>
                    <a:pt x="568" y="329"/>
                  </a:lnTo>
                  <a:lnTo>
                    <a:pt x="573" y="324"/>
                  </a:lnTo>
                  <a:lnTo>
                    <a:pt x="568" y="327"/>
                  </a:lnTo>
                  <a:lnTo>
                    <a:pt x="575" y="339"/>
                  </a:lnTo>
                  <a:lnTo>
                    <a:pt x="576" y="344"/>
                  </a:lnTo>
                  <a:lnTo>
                    <a:pt x="575" y="341"/>
                  </a:lnTo>
                  <a:lnTo>
                    <a:pt x="585" y="353"/>
                  </a:lnTo>
                  <a:lnTo>
                    <a:pt x="604" y="375"/>
                  </a:lnTo>
                  <a:lnTo>
                    <a:pt x="624" y="397"/>
                  </a:lnTo>
                  <a:lnTo>
                    <a:pt x="629" y="392"/>
                  </a:lnTo>
                  <a:lnTo>
                    <a:pt x="622" y="395"/>
                  </a:lnTo>
                  <a:lnTo>
                    <a:pt x="632" y="419"/>
                  </a:lnTo>
                  <a:lnTo>
                    <a:pt x="634" y="421"/>
                  </a:lnTo>
                  <a:lnTo>
                    <a:pt x="648" y="441"/>
                  </a:lnTo>
                  <a:lnTo>
                    <a:pt x="653" y="436"/>
                  </a:lnTo>
                  <a:lnTo>
                    <a:pt x="646" y="439"/>
                  </a:lnTo>
                  <a:lnTo>
                    <a:pt x="655" y="460"/>
                  </a:lnTo>
                  <a:lnTo>
                    <a:pt x="662" y="456"/>
                  </a:lnTo>
                  <a:lnTo>
                    <a:pt x="655" y="458"/>
                  </a:lnTo>
                  <a:lnTo>
                    <a:pt x="660" y="477"/>
                  </a:lnTo>
                  <a:lnTo>
                    <a:pt x="667" y="475"/>
                  </a:lnTo>
                  <a:lnTo>
                    <a:pt x="660" y="475"/>
                  </a:lnTo>
                  <a:lnTo>
                    <a:pt x="660" y="492"/>
                  </a:lnTo>
                  <a:lnTo>
                    <a:pt x="660" y="507"/>
                  </a:lnTo>
                  <a:lnTo>
                    <a:pt x="660" y="522"/>
                  </a:lnTo>
                  <a:lnTo>
                    <a:pt x="667" y="522"/>
                  </a:lnTo>
                  <a:lnTo>
                    <a:pt x="660" y="521"/>
                  </a:lnTo>
                  <a:lnTo>
                    <a:pt x="655" y="534"/>
                  </a:lnTo>
                  <a:lnTo>
                    <a:pt x="662" y="536"/>
                  </a:lnTo>
                  <a:lnTo>
                    <a:pt x="657" y="532"/>
                  </a:lnTo>
                  <a:lnTo>
                    <a:pt x="648" y="544"/>
                  </a:lnTo>
                  <a:lnTo>
                    <a:pt x="653" y="548"/>
                  </a:lnTo>
                  <a:lnTo>
                    <a:pt x="650" y="543"/>
                  </a:lnTo>
                  <a:lnTo>
                    <a:pt x="639" y="549"/>
                  </a:lnTo>
                  <a:lnTo>
                    <a:pt x="627" y="558"/>
                  </a:lnTo>
                  <a:lnTo>
                    <a:pt x="631" y="563"/>
                  </a:lnTo>
                  <a:lnTo>
                    <a:pt x="627" y="558"/>
                  </a:lnTo>
                  <a:lnTo>
                    <a:pt x="611" y="566"/>
                  </a:lnTo>
                  <a:lnTo>
                    <a:pt x="615" y="571"/>
                  </a:lnTo>
                  <a:lnTo>
                    <a:pt x="615" y="565"/>
                  </a:lnTo>
                  <a:lnTo>
                    <a:pt x="597" y="566"/>
                  </a:lnTo>
                  <a:lnTo>
                    <a:pt x="597" y="573"/>
                  </a:lnTo>
                  <a:lnTo>
                    <a:pt x="597" y="566"/>
                  </a:lnTo>
                  <a:lnTo>
                    <a:pt x="576" y="566"/>
                  </a:lnTo>
                  <a:lnTo>
                    <a:pt x="499" y="570"/>
                  </a:lnTo>
                  <a:lnTo>
                    <a:pt x="417" y="573"/>
                  </a:lnTo>
                  <a:lnTo>
                    <a:pt x="337" y="578"/>
                  </a:lnTo>
                  <a:lnTo>
                    <a:pt x="258" y="583"/>
                  </a:lnTo>
                  <a:lnTo>
                    <a:pt x="186" y="587"/>
                  </a:lnTo>
                  <a:lnTo>
                    <a:pt x="123" y="587"/>
                  </a:lnTo>
                  <a:lnTo>
                    <a:pt x="123" y="594"/>
                  </a:lnTo>
                  <a:lnTo>
                    <a:pt x="125" y="587"/>
                  </a:lnTo>
                  <a:lnTo>
                    <a:pt x="97" y="583"/>
                  </a:lnTo>
                  <a:lnTo>
                    <a:pt x="70" y="582"/>
                  </a:lnTo>
                  <a:lnTo>
                    <a:pt x="69" y="588"/>
                  </a:lnTo>
                  <a:lnTo>
                    <a:pt x="72" y="582"/>
                  </a:lnTo>
                  <a:lnTo>
                    <a:pt x="51" y="573"/>
                  </a:lnTo>
                  <a:lnTo>
                    <a:pt x="35" y="566"/>
                  </a:lnTo>
                  <a:lnTo>
                    <a:pt x="25" y="561"/>
                  </a:lnTo>
                  <a:lnTo>
                    <a:pt x="25" y="573"/>
                  </a:lnTo>
                  <a:lnTo>
                    <a:pt x="25" y="646"/>
                  </a:lnTo>
                  <a:lnTo>
                    <a:pt x="25" y="738"/>
                  </a:lnTo>
                  <a:lnTo>
                    <a:pt x="25" y="838"/>
                  </a:lnTo>
                  <a:lnTo>
                    <a:pt x="25" y="941"/>
                  </a:lnTo>
                  <a:lnTo>
                    <a:pt x="25" y="1041"/>
                  </a:lnTo>
                  <a:lnTo>
                    <a:pt x="25" y="1129"/>
                  </a:lnTo>
                  <a:lnTo>
                    <a:pt x="25" y="1199"/>
                  </a:lnTo>
                  <a:lnTo>
                    <a:pt x="25" y="1243"/>
                  </a:lnTo>
                  <a:lnTo>
                    <a:pt x="25" y="1244"/>
                  </a:lnTo>
                  <a:lnTo>
                    <a:pt x="27" y="1256"/>
                  </a:lnTo>
                  <a:lnTo>
                    <a:pt x="25" y="1249"/>
                  </a:lnTo>
                  <a:lnTo>
                    <a:pt x="27" y="1256"/>
                  </a:lnTo>
                  <a:lnTo>
                    <a:pt x="30" y="1270"/>
                  </a:lnTo>
                  <a:lnTo>
                    <a:pt x="30" y="1271"/>
                  </a:lnTo>
                  <a:lnTo>
                    <a:pt x="32" y="1273"/>
                  </a:lnTo>
                  <a:lnTo>
                    <a:pt x="41" y="1285"/>
                  </a:lnTo>
                  <a:lnTo>
                    <a:pt x="44" y="1288"/>
                  </a:lnTo>
                  <a:lnTo>
                    <a:pt x="41" y="1285"/>
                  </a:lnTo>
                  <a:lnTo>
                    <a:pt x="51" y="1297"/>
                  </a:lnTo>
                  <a:lnTo>
                    <a:pt x="63" y="1310"/>
                  </a:lnTo>
                  <a:lnTo>
                    <a:pt x="62" y="1310"/>
                  </a:lnTo>
                  <a:lnTo>
                    <a:pt x="65" y="1312"/>
                  </a:lnTo>
                  <a:lnTo>
                    <a:pt x="81" y="1322"/>
                  </a:lnTo>
                  <a:lnTo>
                    <a:pt x="83" y="1322"/>
                  </a:lnTo>
                  <a:lnTo>
                    <a:pt x="100" y="1329"/>
                  </a:lnTo>
                  <a:lnTo>
                    <a:pt x="102" y="1322"/>
                  </a:lnTo>
                  <a:lnTo>
                    <a:pt x="98" y="1329"/>
                  </a:lnTo>
                  <a:lnTo>
                    <a:pt x="116" y="1338"/>
                  </a:lnTo>
                  <a:lnTo>
                    <a:pt x="118" y="1338"/>
                  </a:lnTo>
                  <a:lnTo>
                    <a:pt x="135" y="1343"/>
                  </a:lnTo>
                  <a:lnTo>
                    <a:pt x="134" y="1343"/>
                  </a:lnTo>
                  <a:lnTo>
                    <a:pt x="137" y="1343"/>
                  </a:lnTo>
                  <a:lnTo>
                    <a:pt x="158" y="1346"/>
                  </a:lnTo>
                  <a:lnTo>
                    <a:pt x="160" y="1346"/>
                  </a:lnTo>
                  <a:lnTo>
                    <a:pt x="181" y="1343"/>
                  </a:lnTo>
                  <a:lnTo>
                    <a:pt x="179" y="1336"/>
                  </a:lnTo>
                  <a:lnTo>
                    <a:pt x="181" y="1344"/>
                  </a:lnTo>
                  <a:lnTo>
                    <a:pt x="197" y="1343"/>
                  </a:lnTo>
                  <a:lnTo>
                    <a:pt x="195" y="1343"/>
                  </a:lnTo>
                  <a:lnTo>
                    <a:pt x="198" y="1341"/>
                  </a:lnTo>
                  <a:lnTo>
                    <a:pt x="219" y="1332"/>
                  </a:lnTo>
                  <a:lnTo>
                    <a:pt x="216" y="1332"/>
                  </a:lnTo>
                  <a:lnTo>
                    <a:pt x="219" y="1332"/>
                  </a:lnTo>
                  <a:lnTo>
                    <a:pt x="237" y="1322"/>
                  </a:lnTo>
                  <a:lnTo>
                    <a:pt x="240" y="1319"/>
                  </a:lnTo>
                  <a:lnTo>
                    <a:pt x="239" y="1322"/>
                  </a:lnTo>
                  <a:lnTo>
                    <a:pt x="258" y="1307"/>
                  </a:lnTo>
                  <a:lnTo>
                    <a:pt x="258" y="1305"/>
                  </a:lnTo>
                  <a:lnTo>
                    <a:pt x="260" y="1305"/>
                  </a:lnTo>
                  <a:lnTo>
                    <a:pt x="274" y="1285"/>
                  </a:lnTo>
                  <a:lnTo>
                    <a:pt x="267" y="1280"/>
                  </a:lnTo>
                  <a:lnTo>
                    <a:pt x="274" y="1285"/>
                  </a:lnTo>
                  <a:lnTo>
                    <a:pt x="282" y="1275"/>
                  </a:lnTo>
                  <a:close/>
                  <a:moveTo>
                    <a:pt x="261" y="1275"/>
                  </a:moveTo>
                  <a:lnTo>
                    <a:pt x="263" y="1271"/>
                  </a:lnTo>
                  <a:lnTo>
                    <a:pt x="261" y="1276"/>
                  </a:lnTo>
                  <a:lnTo>
                    <a:pt x="247" y="1297"/>
                  </a:lnTo>
                  <a:lnTo>
                    <a:pt x="253" y="1300"/>
                  </a:lnTo>
                  <a:lnTo>
                    <a:pt x="249" y="1295"/>
                  </a:lnTo>
                  <a:lnTo>
                    <a:pt x="230" y="1310"/>
                  </a:lnTo>
                  <a:lnTo>
                    <a:pt x="233" y="1315"/>
                  </a:lnTo>
                  <a:lnTo>
                    <a:pt x="230" y="1310"/>
                  </a:lnTo>
                  <a:lnTo>
                    <a:pt x="212" y="1321"/>
                  </a:lnTo>
                  <a:lnTo>
                    <a:pt x="216" y="1326"/>
                  </a:lnTo>
                  <a:lnTo>
                    <a:pt x="214" y="1319"/>
                  </a:lnTo>
                  <a:lnTo>
                    <a:pt x="193" y="1327"/>
                  </a:lnTo>
                  <a:lnTo>
                    <a:pt x="195" y="1334"/>
                  </a:lnTo>
                  <a:lnTo>
                    <a:pt x="195" y="1327"/>
                  </a:lnTo>
                  <a:lnTo>
                    <a:pt x="179" y="1329"/>
                  </a:lnTo>
                  <a:lnTo>
                    <a:pt x="195" y="1327"/>
                  </a:lnTo>
                  <a:lnTo>
                    <a:pt x="179" y="1329"/>
                  </a:lnTo>
                  <a:lnTo>
                    <a:pt x="158" y="1332"/>
                  </a:lnTo>
                  <a:lnTo>
                    <a:pt x="158" y="1339"/>
                  </a:lnTo>
                  <a:lnTo>
                    <a:pt x="160" y="1332"/>
                  </a:lnTo>
                  <a:lnTo>
                    <a:pt x="139" y="1329"/>
                  </a:lnTo>
                  <a:lnTo>
                    <a:pt x="137" y="1336"/>
                  </a:lnTo>
                  <a:lnTo>
                    <a:pt x="139" y="1329"/>
                  </a:lnTo>
                  <a:lnTo>
                    <a:pt x="121" y="1324"/>
                  </a:lnTo>
                  <a:lnTo>
                    <a:pt x="120" y="1331"/>
                  </a:lnTo>
                  <a:lnTo>
                    <a:pt x="123" y="1326"/>
                  </a:lnTo>
                  <a:lnTo>
                    <a:pt x="105" y="1317"/>
                  </a:lnTo>
                  <a:lnTo>
                    <a:pt x="100" y="1314"/>
                  </a:lnTo>
                  <a:lnTo>
                    <a:pt x="105" y="1315"/>
                  </a:lnTo>
                  <a:lnTo>
                    <a:pt x="88" y="1309"/>
                  </a:lnTo>
                  <a:lnTo>
                    <a:pt x="84" y="1315"/>
                  </a:lnTo>
                  <a:lnTo>
                    <a:pt x="90" y="1310"/>
                  </a:lnTo>
                  <a:lnTo>
                    <a:pt x="74" y="1300"/>
                  </a:lnTo>
                  <a:lnTo>
                    <a:pt x="69" y="1305"/>
                  </a:lnTo>
                  <a:lnTo>
                    <a:pt x="76" y="1300"/>
                  </a:lnTo>
                  <a:lnTo>
                    <a:pt x="63" y="1287"/>
                  </a:lnTo>
                  <a:lnTo>
                    <a:pt x="53" y="1275"/>
                  </a:lnTo>
                  <a:lnTo>
                    <a:pt x="46" y="1280"/>
                  </a:lnTo>
                  <a:lnTo>
                    <a:pt x="53" y="1276"/>
                  </a:lnTo>
                  <a:lnTo>
                    <a:pt x="44" y="1265"/>
                  </a:lnTo>
                  <a:lnTo>
                    <a:pt x="37" y="1268"/>
                  </a:lnTo>
                  <a:lnTo>
                    <a:pt x="44" y="1266"/>
                  </a:lnTo>
                  <a:lnTo>
                    <a:pt x="41" y="1253"/>
                  </a:lnTo>
                  <a:lnTo>
                    <a:pt x="34" y="1254"/>
                  </a:lnTo>
                  <a:lnTo>
                    <a:pt x="42" y="1254"/>
                  </a:lnTo>
                  <a:lnTo>
                    <a:pt x="41" y="1243"/>
                  </a:lnTo>
                  <a:lnTo>
                    <a:pt x="32" y="1243"/>
                  </a:lnTo>
                  <a:lnTo>
                    <a:pt x="41" y="1243"/>
                  </a:lnTo>
                  <a:lnTo>
                    <a:pt x="41" y="1199"/>
                  </a:lnTo>
                  <a:lnTo>
                    <a:pt x="41" y="1129"/>
                  </a:lnTo>
                  <a:lnTo>
                    <a:pt x="41" y="1041"/>
                  </a:lnTo>
                  <a:lnTo>
                    <a:pt x="41" y="941"/>
                  </a:lnTo>
                  <a:lnTo>
                    <a:pt x="41" y="838"/>
                  </a:lnTo>
                  <a:lnTo>
                    <a:pt x="41" y="738"/>
                  </a:lnTo>
                  <a:lnTo>
                    <a:pt x="41" y="646"/>
                  </a:lnTo>
                  <a:lnTo>
                    <a:pt x="41" y="573"/>
                  </a:lnTo>
                  <a:lnTo>
                    <a:pt x="32" y="573"/>
                  </a:lnTo>
                  <a:lnTo>
                    <a:pt x="30" y="580"/>
                  </a:lnTo>
                  <a:lnTo>
                    <a:pt x="46" y="587"/>
                  </a:lnTo>
                  <a:lnTo>
                    <a:pt x="67" y="595"/>
                  </a:lnTo>
                  <a:lnTo>
                    <a:pt x="69" y="597"/>
                  </a:lnTo>
                  <a:lnTo>
                    <a:pt x="95" y="599"/>
                  </a:lnTo>
                  <a:lnTo>
                    <a:pt x="123" y="602"/>
                  </a:lnTo>
                  <a:lnTo>
                    <a:pt x="186" y="602"/>
                  </a:lnTo>
                  <a:lnTo>
                    <a:pt x="258" y="599"/>
                  </a:lnTo>
                  <a:lnTo>
                    <a:pt x="337" y="594"/>
                  </a:lnTo>
                  <a:lnTo>
                    <a:pt x="417" y="588"/>
                  </a:lnTo>
                  <a:lnTo>
                    <a:pt x="499" y="585"/>
                  </a:lnTo>
                  <a:lnTo>
                    <a:pt x="576" y="582"/>
                  </a:lnTo>
                  <a:lnTo>
                    <a:pt x="597" y="582"/>
                  </a:lnTo>
                  <a:lnTo>
                    <a:pt x="599" y="582"/>
                  </a:lnTo>
                  <a:lnTo>
                    <a:pt x="617" y="580"/>
                  </a:lnTo>
                  <a:lnTo>
                    <a:pt x="615" y="580"/>
                  </a:lnTo>
                  <a:lnTo>
                    <a:pt x="618" y="578"/>
                  </a:lnTo>
                  <a:lnTo>
                    <a:pt x="634" y="570"/>
                  </a:lnTo>
                  <a:lnTo>
                    <a:pt x="638" y="566"/>
                  </a:lnTo>
                  <a:lnTo>
                    <a:pt x="636" y="570"/>
                  </a:lnTo>
                  <a:lnTo>
                    <a:pt x="648" y="561"/>
                  </a:lnTo>
                  <a:lnTo>
                    <a:pt x="659" y="555"/>
                  </a:lnTo>
                  <a:lnTo>
                    <a:pt x="659" y="553"/>
                  </a:lnTo>
                  <a:lnTo>
                    <a:pt x="660" y="553"/>
                  </a:lnTo>
                  <a:lnTo>
                    <a:pt x="669" y="541"/>
                  </a:lnTo>
                  <a:lnTo>
                    <a:pt x="669" y="539"/>
                  </a:lnTo>
                  <a:lnTo>
                    <a:pt x="674" y="526"/>
                  </a:lnTo>
                  <a:lnTo>
                    <a:pt x="676" y="522"/>
                  </a:lnTo>
                  <a:lnTo>
                    <a:pt x="676" y="507"/>
                  </a:lnTo>
                  <a:lnTo>
                    <a:pt x="676" y="492"/>
                  </a:lnTo>
                  <a:lnTo>
                    <a:pt x="676" y="475"/>
                  </a:lnTo>
                  <a:lnTo>
                    <a:pt x="676" y="477"/>
                  </a:lnTo>
                  <a:lnTo>
                    <a:pt x="674" y="473"/>
                  </a:lnTo>
                  <a:lnTo>
                    <a:pt x="669" y="455"/>
                  </a:lnTo>
                  <a:lnTo>
                    <a:pt x="669" y="453"/>
                  </a:lnTo>
                  <a:lnTo>
                    <a:pt x="669" y="455"/>
                  </a:lnTo>
                  <a:lnTo>
                    <a:pt x="660" y="434"/>
                  </a:lnTo>
                  <a:lnTo>
                    <a:pt x="660" y="432"/>
                  </a:lnTo>
                  <a:lnTo>
                    <a:pt x="646" y="412"/>
                  </a:lnTo>
                  <a:lnTo>
                    <a:pt x="639" y="416"/>
                  </a:lnTo>
                  <a:lnTo>
                    <a:pt x="646" y="414"/>
                  </a:lnTo>
                  <a:lnTo>
                    <a:pt x="636" y="390"/>
                  </a:lnTo>
                  <a:lnTo>
                    <a:pt x="634" y="387"/>
                  </a:lnTo>
                  <a:lnTo>
                    <a:pt x="636" y="387"/>
                  </a:lnTo>
                  <a:lnTo>
                    <a:pt x="617" y="365"/>
                  </a:lnTo>
                  <a:lnTo>
                    <a:pt x="597" y="343"/>
                  </a:lnTo>
                  <a:lnTo>
                    <a:pt x="587" y="331"/>
                  </a:lnTo>
                  <a:lnTo>
                    <a:pt x="580" y="336"/>
                  </a:lnTo>
                  <a:lnTo>
                    <a:pt x="587" y="333"/>
                  </a:lnTo>
                  <a:lnTo>
                    <a:pt x="580" y="321"/>
                  </a:lnTo>
                  <a:lnTo>
                    <a:pt x="573" y="310"/>
                  </a:lnTo>
                  <a:lnTo>
                    <a:pt x="580" y="321"/>
                  </a:lnTo>
                  <a:lnTo>
                    <a:pt x="571" y="307"/>
                  </a:lnTo>
                  <a:lnTo>
                    <a:pt x="564" y="310"/>
                  </a:lnTo>
                  <a:lnTo>
                    <a:pt x="571" y="309"/>
                  </a:lnTo>
                  <a:lnTo>
                    <a:pt x="564" y="294"/>
                  </a:lnTo>
                  <a:lnTo>
                    <a:pt x="555" y="268"/>
                  </a:lnTo>
                  <a:lnTo>
                    <a:pt x="548" y="270"/>
                  </a:lnTo>
                  <a:lnTo>
                    <a:pt x="557" y="270"/>
                  </a:lnTo>
                  <a:lnTo>
                    <a:pt x="555" y="243"/>
                  </a:lnTo>
                  <a:lnTo>
                    <a:pt x="547" y="243"/>
                  </a:lnTo>
                  <a:lnTo>
                    <a:pt x="555" y="244"/>
                  </a:lnTo>
                  <a:lnTo>
                    <a:pt x="557" y="214"/>
                  </a:lnTo>
                  <a:lnTo>
                    <a:pt x="548" y="212"/>
                  </a:lnTo>
                  <a:lnTo>
                    <a:pt x="555" y="214"/>
                  </a:lnTo>
                  <a:lnTo>
                    <a:pt x="561" y="185"/>
                  </a:lnTo>
                  <a:lnTo>
                    <a:pt x="554" y="183"/>
                  </a:lnTo>
                  <a:lnTo>
                    <a:pt x="561" y="187"/>
                  </a:lnTo>
                  <a:lnTo>
                    <a:pt x="571" y="160"/>
                  </a:lnTo>
                  <a:lnTo>
                    <a:pt x="564" y="156"/>
                  </a:lnTo>
                  <a:lnTo>
                    <a:pt x="571" y="160"/>
                  </a:lnTo>
                  <a:lnTo>
                    <a:pt x="583" y="134"/>
                  </a:lnTo>
                  <a:lnTo>
                    <a:pt x="599" y="109"/>
                  </a:lnTo>
                  <a:lnTo>
                    <a:pt x="592" y="105"/>
                  </a:lnTo>
                  <a:lnTo>
                    <a:pt x="597" y="110"/>
                  </a:lnTo>
                  <a:lnTo>
                    <a:pt x="618" y="87"/>
                  </a:lnTo>
                  <a:lnTo>
                    <a:pt x="639" y="66"/>
                  </a:lnTo>
                  <a:lnTo>
                    <a:pt x="634" y="61"/>
                  </a:lnTo>
                  <a:lnTo>
                    <a:pt x="639" y="68"/>
                  </a:lnTo>
                  <a:lnTo>
                    <a:pt x="667" y="48"/>
                  </a:lnTo>
                  <a:lnTo>
                    <a:pt x="662" y="41"/>
                  </a:lnTo>
                  <a:lnTo>
                    <a:pt x="666" y="48"/>
                  </a:lnTo>
                  <a:lnTo>
                    <a:pt x="692" y="36"/>
                  </a:lnTo>
                  <a:lnTo>
                    <a:pt x="678" y="43"/>
                  </a:lnTo>
                  <a:lnTo>
                    <a:pt x="692" y="36"/>
                  </a:lnTo>
                  <a:lnTo>
                    <a:pt x="720" y="22"/>
                  </a:lnTo>
                  <a:lnTo>
                    <a:pt x="716" y="16"/>
                  </a:lnTo>
                  <a:lnTo>
                    <a:pt x="718" y="22"/>
                  </a:lnTo>
                  <a:lnTo>
                    <a:pt x="750" y="14"/>
                  </a:lnTo>
                  <a:lnTo>
                    <a:pt x="748" y="7"/>
                  </a:lnTo>
                  <a:lnTo>
                    <a:pt x="748" y="16"/>
                  </a:lnTo>
                  <a:lnTo>
                    <a:pt x="778" y="16"/>
                  </a:lnTo>
                  <a:lnTo>
                    <a:pt x="778" y="7"/>
                  </a:lnTo>
                  <a:lnTo>
                    <a:pt x="778" y="16"/>
                  </a:lnTo>
                  <a:lnTo>
                    <a:pt x="811" y="19"/>
                  </a:lnTo>
                  <a:lnTo>
                    <a:pt x="811" y="10"/>
                  </a:lnTo>
                  <a:lnTo>
                    <a:pt x="811" y="17"/>
                  </a:lnTo>
                  <a:lnTo>
                    <a:pt x="841" y="22"/>
                  </a:lnTo>
                  <a:lnTo>
                    <a:pt x="841" y="16"/>
                  </a:lnTo>
                  <a:lnTo>
                    <a:pt x="837" y="22"/>
                  </a:lnTo>
                  <a:lnTo>
                    <a:pt x="865" y="36"/>
                  </a:lnTo>
                  <a:lnTo>
                    <a:pt x="892" y="51"/>
                  </a:lnTo>
                  <a:lnTo>
                    <a:pt x="895" y="44"/>
                  </a:lnTo>
                  <a:lnTo>
                    <a:pt x="892" y="51"/>
                  </a:lnTo>
                  <a:lnTo>
                    <a:pt x="914" y="68"/>
                  </a:lnTo>
                  <a:lnTo>
                    <a:pt x="918" y="61"/>
                  </a:lnTo>
                  <a:lnTo>
                    <a:pt x="913" y="66"/>
                  </a:lnTo>
                  <a:lnTo>
                    <a:pt x="934" y="87"/>
                  </a:lnTo>
                  <a:lnTo>
                    <a:pt x="939" y="82"/>
                  </a:lnTo>
                  <a:lnTo>
                    <a:pt x="934" y="85"/>
                  </a:lnTo>
                  <a:lnTo>
                    <a:pt x="948" y="110"/>
                  </a:lnTo>
                  <a:lnTo>
                    <a:pt x="963" y="138"/>
                  </a:lnTo>
                  <a:lnTo>
                    <a:pt x="969" y="134"/>
                  </a:lnTo>
                  <a:lnTo>
                    <a:pt x="962" y="138"/>
                  </a:lnTo>
                  <a:lnTo>
                    <a:pt x="972" y="163"/>
                  </a:lnTo>
                  <a:lnTo>
                    <a:pt x="979" y="160"/>
                  </a:lnTo>
                  <a:lnTo>
                    <a:pt x="972" y="161"/>
                  </a:lnTo>
                  <a:lnTo>
                    <a:pt x="979" y="188"/>
                  </a:lnTo>
                  <a:lnTo>
                    <a:pt x="986" y="187"/>
                  </a:lnTo>
                  <a:lnTo>
                    <a:pt x="979" y="187"/>
                  </a:lnTo>
                  <a:lnTo>
                    <a:pt x="981" y="214"/>
                  </a:lnTo>
                  <a:lnTo>
                    <a:pt x="981" y="243"/>
                  </a:lnTo>
                  <a:lnTo>
                    <a:pt x="988" y="243"/>
                  </a:lnTo>
                  <a:lnTo>
                    <a:pt x="981" y="241"/>
                  </a:lnTo>
                  <a:lnTo>
                    <a:pt x="976" y="266"/>
                  </a:lnTo>
                  <a:lnTo>
                    <a:pt x="970" y="290"/>
                  </a:lnTo>
                  <a:lnTo>
                    <a:pt x="977" y="292"/>
                  </a:lnTo>
                  <a:lnTo>
                    <a:pt x="970" y="290"/>
                  </a:lnTo>
                  <a:lnTo>
                    <a:pt x="960" y="316"/>
                  </a:lnTo>
                  <a:lnTo>
                    <a:pt x="967" y="317"/>
                  </a:lnTo>
                  <a:lnTo>
                    <a:pt x="962" y="314"/>
                  </a:lnTo>
                  <a:lnTo>
                    <a:pt x="944" y="336"/>
                  </a:lnTo>
                  <a:lnTo>
                    <a:pt x="949" y="339"/>
                  </a:lnTo>
                  <a:lnTo>
                    <a:pt x="944" y="334"/>
                  </a:lnTo>
                  <a:lnTo>
                    <a:pt x="911" y="371"/>
                  </a:lnTo>
                  <a:lnTo>
                    <a:pt x="879" y="405"/>
                  </a:lnTo>
                  <a:lnTo>
                    <a:pt x="878" y="407"/>
                  </a:lnTo>
                  <a:lnTo>
                    <a:pt x="879" y="407"/>
                  </a:lnTo>
                  <a:lnTo>
                    <a:pt x="867" y="422"/>
                  </a:lnTo>
                  <a:lnTo>
                    <a:pt x="857" y="438"/>
                  </a:lnTo>
                  <a:lnTo>
                    <a:pt x="858" y="434"/>
                  </a:lnTo>
                  <a:lnTo>
                    <a:pt x="857" y="439"/>
                  </a:lnTo>
                  <a:lnTo>
                    <a:pt x="850" y="455"/>
                  </a:lnTo>
                  <a:lnTo>
                    <a:pt x="846" y="461"/>
                  </a:lnTo>
                  <a:lnTo>
                    <a:pt x="848" y="455"/>
                  </a:lnTo>
                  <a:lnTo>
                    <a:pt x="843" y="470"/>
                  </a:lnTo>
                  <a:lnTo>
                    <a:pt x="837" y="482"/>
                  </a:lnTo>
                  <a:lnTo>
                    <a:pt x="837" y="480"/>
                  </a:lnTo>
                  <a:lnTo>
                    <a:pt x="837" y="482"/>
                  </a:lnTo>
                  <a:lnTo>
                    <a:pt x="834" y="495"/>
                  </a:lnTo>
                  <a:lnTo>
                    <a:pt x="834" y="497"/>
                  </a:lnTo>
                  <a:lnTo>
                    <a:pt x="834" y="499"/>
                  </a:lnTo>
                  <a:lnTo>
                    <a:pt x="837" y="512"/>
                  </a:lnTo>
                  <a:lnTo>
                    <a:pt x="844" y="510"/>
                  </a:lnTo>
                  <a:lnTo>
                    <a:pt x="837" y="512"/>
                  </a:lnTo>
                  <a:lnTo>
                    <a:pt x="839" y="524"/>
                  </a:lnTo>
                  <a:lnTo>
                    <a:pt x="841" y="527"/>
                  </a:lnTo>
                  <a:lnTo>
                    <a:pt x="850" y="541"/>
                  </a:lnTo>
                  <a:lnTo>
                    <a:pt x="855" y="536"/>
                  </a:lnTo>
                  <a:lnTo>
                    <a:pt x="850" y="539"/>
                  </a:lnTo>
                  <a:lnTo>
                    <a:pt x="857" y="551"/>
                  </a:lnTo>
                  <a:lnTo>
                    <a:pt x="857" y="553"/>
                  </a:lnTo>
                  <a:lnTo>
                    <a:pt x="869" y="565"/>
                  </a:lnTo>
                  <a:lnTo>
                    <a:pt x="874" y="570"/>
                  </a:lnTo>
                  <a:lnTo>
                    <a:pt x="869" y="566"/>
                  </a:lnTo>
                  <a:lnTo>
                    <a:pt x="886" y="580"/>
                  </a:lnTo>
                  <a:lnTo>
                    <a:pt x="881" y="575"/>
                  </a:lnTo>
                  <a:lnTo>
                    <a:pt x="888" y="580"/>
                  </a:lnTo>
                  <a:lnTo>
                    <a:pt x="909" y="592"/>
                  </a:lnTo>
                  <a:lnTo>
                    <a:pt x="935" y="605"/>
                  </a:lnTo>
                  <a:lnTo>
                    <a:pt x="939" y="607"/>
                  </a:lnTo>
                  <a:lnTo>
                    <a:pt x="937" y="605"/>
                  </a:lnTo>
                  <a:lnTo>
                    <a:pt x="965" y="616"/>
                  </a:lnTo>
                  <a:lnTo>
                    <a:pt x="962" y="614"/>
                  </a:lnTo>
                  <a:lnTo>
                    <a:pt x="965" y="616"/>
                  </a:lnTo>
                  <a:lnTo>
                    <a:pt x="1000" y="626"/>
                  </a:lnTo>
                  <a:lnTo>
                    <a:pt x="998" y="626"/>
                  </a:lnTo>
                  <a:lnTo>
                    <a:pt x="1002" y="626"/>
                  </a:lnTo>
                  <a:lnTo>
                    <a:pt x="1040" y="632"/>
                  </a:lnTo>
                  <a:lnTo>
                    <a:pt x="1077" y="639"/>
                  </a:lnTo>
                  <a:lnTo>
                    <a:pt x="1089" y="641"/>
                  </a:lnTo>
                  <a:lnTo>
                    <a:pt x="1077" y="641"/>
                  </a:lnTo>
                  <a:lnTo>
                    <a:pt x="1121" y="646"/>
                  </a:lnTo>
                  <a:lnTo>
                    <a:pt x="1119" y="646"/>
                  </a:lnTo>
                  <a:lnTo>
                    <a:pt x="1121" y="646"/>
                  </a:lnTo>
                  <a:lnTo>
                    <a:pt x="1165" y="648"/>
                  </a:lnTo>
                  <a:lnTo>
                    <a:pt x="1207" y="648"/>
                  </a:lnTo>
                  <a:lnTo>
                    <a:pt x="1250" y="646"/>
                  </a:lnTo>
                  <a:lnTo>
                    <a:pt x="1252" y="646"/>
                  </a:lnTo>
                  <a:lnTo>
                    <a:pt x="1296" y="641"/>
                  </a:lnTo>
                  <a:lnTo>
                    <a:pt x="1278" y="643"/>
                  </a:lnTo>
                  <a:lnTo>
                    <a:pt x="1296" y="639"/>
                  </a:lnTo>
                  <a:lnTo>
                    <a:pt x="1336" y="632"/>
                  </a:lnTo>
                  <a:lnTo>
                    <a:pt x="1338" y="632"/>
                  </a:lnTo>
                  <a:lnTo>
                    <a:pt x="1336" y="632"/>
                  </a:lnTo>
                  <a:lnTo>
                    <a:pt x="1376" y="622"/>
                  </a:lnTo>
                  <a:lnTo>
                    <a:pt x="1413" y="614"/>
                  </a:lnTo>
                  <a:lnTo>
                    <a:pt x="1415" y="614"/>
                  </a:lnTo>
                  <a:lnTo>
                    <a:pt x="1450" y="597"/>
                  </a:lnTo>
                  <a:lnTo>
                    <a:pt x="1478" y="580"/>
                  </a:lnTo>
                  <a:lnTo>
                    <a:pt x="1474" y="573"/>
                  </a:lnTo>
                  <a:lnTo>
                    <a:pt x="1467" y="571"/>
                  </a:lnTo>
                  <a:lnTo>
                    <a:pt x="1462" y="588"/>
                  </a:lnTo>
                  <a:lnTo>
                    <a:pt x="1462" y="592"/>
                  </a:lnTo>
                  <a:lnTo>
                    <a:pt x="1462" y="590"/>
                  </a:lnTo>
                  <a:lnTo>
                    <a:pt x="1462" y="619"/>
                  </a:lnTo>
                  <a:lnTo>
                    <a:pt x="1462" y="651"/>
                  </a:lnTo>
                  <a:lnTo>
                    <a:pt x="1464" y="690"/>
                  </a:lnTo>
                  <a:lnTo>
                    <a:pt x="1464" y="692"/>
                  </a:lnTo>
                  <a:lnTo>
                    <a:pt x="1474" y="783"/>
                  </a:lnTo>
                  <a:lnTo>
                    <a:pt x="1485" y="885"/>
                  </a:lnTo>
                  <a:lnTo>
                    <a:pt x="1490" y="936"/>
                  </a:lnTo>
                  <a:lnTo>
                    <a:pt x="1497" y="934"/>
                  </a:lnTo>
                  <a:lnTo>
                    <a:pt x="1490" y="934"/>
                  </a:lnTo>
                  <a:lnTo>
                    <a:pt x="1492" y="985"/>
                  </a:lnTo>
                  <a:lnTo>
                    <a:pt x="1492" y="987"/>
                  </a:lnTo>
                  <a:lnTo>
                    <a:pt x="1496" y="1034"/>
                  </a:lnTo>
                  <a:lnTo>
                    <a:pt x="1503" y="1032"/>
                  </a:lnTo>
                  <a:lnTo>
                    <a:pt x="1496" y="1032"/>
                  </a:lnTo>
                  <a:lnTo>
                    <a:pt x="1496" y="1077"/>
                  </a:lnTo>
                  <a:lnTo>
                    <a:pt x="1496" y="1117"/>
                  </a:lnTo>
                  <a:lnTo>
                    <a:pt x="1503" y="1117"/>
                  </a:lnTo>
                  <a:lnTo>
                    <a:pt x="1496" y="1117"/>
                  </a:lnTo>
                  <a:lnTo>
                    <a:pt x="1490" y="1151"/>
                  </a:lnTo>
                  <a:lnTo>
                    <a:pt x="1497" y="1151"/>
                  </a:lnTo>
                  <a:lnTo>
                    <a:pt x="1490" y="1149"/>
                  </a:lnTo>
                  <a:lnTo>
                    <a:pt x="1485" y="1163"/>
                  </a:lnTo>
                  <a:lnTo>
                    <a:pt x="1480" y="1177"/>
                  </a:lnTo>
                  <a:lnTo>
                    <a:pt x="1487" y="1178"/>
                  </a:lnTo>
                  <a:lnTo>
                    <a:pt x="1481" y="1175"/>
                  </a:lnTo>
                  <a:lnTo>
                    <a:pt x="1476" y="1185"/>
                  </a:lnTo>
                  <a:lnTo>
                    <a:pt x="1481" y="1188"/>
                  </a:lnTo>
                  <a:lnTo>
                    <a:pt x="1476" y="1183"/>
                  </a:lnTo>
                  <a:lnTo>
                    <a:pt x="1469" y="1190"/>
                  </a:lnTo>
                  <a:lnTo>
                    <a:pt x="1474" y="1195"/>
                  </a:lnTo>
                  <a:lnTo>
                    <a:pt x="1469" y="1190"/>
                  </a:lnTo>
                  <a:lnTo>
                    <a:pt x="1455" y="1202"/>
                  </a:lnTo>
                  <a:lnTo>
                    <a:pt x="1460" y="1207"/>
                  </a:lnTo>
                  <a:lnTo>
                    <a:pt x="1457" y="1202"/>
                  </a:lnTo>
                  <a:lnTo>
                    <a:pt x="1443" y="1210"/>
                  </a:lnTo>
                  <a:lnTo>
                    <a:pt x="1446" y="1215"/>
                  </a:lnTo>
                  <a:lnTo>
                    <a:pt x="1445" y="1209"/>
                  </a:lnTo>
                  <a:lnTo>
                    <a:pt x="1429" y="1214"/>
                  </a:lnTo>
                  <a:lnTo>
                    <a:pt x="1417" y="1217"/>
                  </a:lnTo>
                  <a:lnTo>
                    <a:pt x="1418" y="1224"/>
                  </a:lnTo>
                  <a:lnTo>
                    <a:pt x="1418" y="1217"/>
                  </a:lnTo>
                  <a:lnTo>
                    <a:pt x="1403" y="1219"/>
                  </a:lnTo>
                  <a:lnTo>
                    <a:pt x="1403" y="1226"/>
                  </a:lnTo>
                  <a:lnTo>
                    <a:pt x="1403" y="1219"/>
                  </a:lnTo>
                  <a:lnTo>
                    <a:pt x="1390" y="1219"/>
                  </a:lnTo>
                  <a:lnTo>
                    <a:pt x="1390" y="1226"/>
                  </a:lnTo>
                  <a:lnTo>
                    <a:pt x="1392" y="1219"/>
                  </a:lnTo>
                  <a:lnTo>
                    <a:pt x="1376" y="1217"/>
                  </a:lnTo>
                  <a:lnTo>
                    <a:pt x="1375" y="1224"/>
                  </a:lnTo>
                  <a:lnTo>
                    <a:pt x="1378" y="1217"/>
                  </a:lnTo>
                  <a:lnTo>
                    <a:pt x="1366" y="1212"/>
                  </a:lnTo>
                  <a:lnTo>
                    <a:pt x="1334" y="1202"/>
                  </a:lnTo>
                  <a:lnTo>
                    <a:pt x="1331" y="1209"/>
                  </a:lnTo>
                  <a:lnTo>
                    <a:pt x="1334" y="1204"/>
                  </a:lnTo>
                  <a:lnTo>
                    <a:pt x="1306" y="1188"/>
                  </a:lnTo>
                  <a:lnTo>
                    <a:pt x="1277" y="1171"/>
                  </a:lnTo>
                  <a:lnTo>
                    <a:pt x="1273" y="1177"/>
                  </a:lnTo>
                  <a:lnTo>
                    <a:pt x="1278" y="1171"/>
                  </a:lnTo>
                  <a:lnTo>
                    <a:pt x="1250" y="1154"/>
                  </a:lnTo>
                  <a:lnTo>
                    <a:pt x="1247" y="1151"/>
                  </a:lnTo>
                  <a:lnTo>
                    <a:pt x="1249" y="1153"/>
                  </a:lnTo>
                  <a:lnTo>
                    <a:pt x="1219" y="1139"/>
                  </a:lnTo>
                  <a:lnTo>
                    <a:pt x="1235" y="1146"/>
                  </a:lnTo>
                  <a:lnTo>
                    <a:pt x="1219" y="1139"/>
                  </a:lnTo>
                  <a:lnTo>
                    <a:pt x="1187" y="1126"/>
                  </a:lnTo>
                  <a:lnTo>
                    <a:pt x="1186" y="1126"/>
                  </a:lnTo>
                  <a:lnTo>
                    <a:pt x="1172" y="1122"/>
                  </a:lnTo>
                  <a:lnTo>
                    <a:pt x="1166" y="1121"/>
                  </a:lnTo>
                  <a:lnTo>
                    <a:pt x="1172" y="1122"/>
                  </a:lnTo>
                  <a:lnTo>
                    <a:pt x="1156" y="1121"/>
                  </a:lnTo>
                  <a:lnTo>
                    <a:pt x="1154" y="1127"/>
                  </a:lnTo>
                  <a:lnTo>
                    <a:pt x="1156" y="1121"/>
                  </a:lnTo>
                  <a:lnTo>
                    <a:pt x="1142" y="1117"/>
                  </a:lnTo>
                  <a:lnTo>
                    <a:pt x="1140" y="1117"/>
                  </a:lnTo>
                  <a:lnTo>
                    <a:pt x="1138" y="1117"/>
                  </a:lnTo>
                  <a:lnTo>
                    <a:pt x="1123" y="1121"/>
                  </a:lnTo>
                  <a:lnTo>
                    <a:pt x="1124" y="1127"/>
                  </a:lnTo>
                  <a:lnTo>
                    <a:pt x="1124" y="1121"/>
                  </a:lnTo>
                  <a:lnTo>
                    <a:pt x="1107" y="1122"/>
                  </a:lnTo>
                  <a:lnTo>
                    <a:pt x="1103" y="1124"/>
                  </a:lnTo>
                  <a:lnTo>
                    <a:pt x="1088" y="1132"/>
                  </a:lnTo>
                  <a:lnTo>
                    <a:pt x="1072" y="1141"/>
                  </a:lnTo>
                  <a:lnTo>
                    <a:pt x="1056" y="1149"/>
                  </a:lnTo>
                  <a:lnTo>
                    <a:pt x="1054" y="1149"/>
                  </a:lnTo>
                  <a:lnTo>
                    <a:pt x="1037" y="1166"/>
                  </a:lnTo>
                  <a:lnTo>
                    <a:pt x="1021" y="1183"/>
                  </a:lnTo>
                  <a:lnTo>
                    <a:pt x="1019" y="1185"/>
                  </a:lnTo>
                  <a:lnTo>
                    <a:pt x="1021" y="1185"/>
                  </a:lnTo>
                  <a:lnTo>
                    <a:pt x="1005" y="1205"/>
                  </a:lnTo>
                  <a:lnTo>
                    <a:pt x="988" y="1231"/>
                  </a:lnTo>
                  <a:lnTo>
                    <a:pt x="986" y="1231"/>
                  </a:lnTo>
                  <a:lnTo>
                    <a:pt x="986" y="1232"/>
                  </a:lnTo>
                  <a:lnTo>
                    <a:pt x="979" y="1249"/>
                  </a:lnTo>
                  <a:lnTo>
                    <a:pt x="979" y="1248"/>
                  </a:lnTo>
                  <a:lnTo>
                    <a:pt x="979" y="1249"/>
                  </a:lnTo>
                  <a:lnTo>
                    <a:pt x="976" y="1268"/>
                  </a:lnTo>
                  <a:lnTo>
                    <a:pt x="970" y="1293"/>
                  </a:lnTo>
                  <a:lnTo>
                    <a:pt x="976" y="1270"/>
                  </a:lnTo>
                  <a:lnTo>
                    <a:pt x="972" y="1292"/>
                  </a:lnTo>
                  <a:lnTo>
                    <a:pt x="972" y="1315"/>
                  </a:lnTo>
                  <a:lnTo>
                    <a:pt x="972" y="1317"/>
                  </a:lnTo>
                  <a:lnTo>
                    <a:pt x="976" y="1341"/>
                  </a:lnTo>
                  <a:lnTo>
                    <a:pt x="974" y="1329"/>
                  </a:lnTo>
                  <a:lnTo>
                    <a:pt x="976" y="1341"/>
                  </a:lnTo>
                  <a:lnTo>
                    <a:pt x="981" y="1366"/>
                  </a:lnTo>
                  <a:lnTo>
                    <a:pt x="981" y="1370"/>
                  </a:lnTo>
                  <a:lnTo>
                    <a:pt x="981" y="1368"/>
                  </a:lnTo>
                  <a:lnTo>
                    <a:pt x="991" y="1390"/>
                  </a:lnTo>
                  <a:lnTo>
                    <a:pt x="990" y="1388"/>
                  </a:lnTo>
                  <a:lnTo>
                    <a:pt x="993" y="1392"/>
                  </a:lnTo>
                  <a:lnTo>
                    <a:pt x="1007" y="1414"/>
                  </a:lnTo>
                  <a:lnTo>
                    <a:pt x="1025" y="1436"/>
                  </a:lnTo>
                  <a:lnTo>
                    <a:pt x="1026" y="1438"/>
                  </a:lnTo>
                  <a:lnTo>
                    <a:pt x="1025" y="1438"/>
                  </a:lnTo>
                  <a:lnTo>
                    <a:pt x="1044" y="1454"/>
                  </a:lnTo>
                  <a:lnTo>
                    <a:pt x="1042" y="1453"/>
                  </a:lnTo>
                  <a:lnTo>
                    <a:pt x="1046" y="1454"/>
                  </a:lnTo>
                  <a:lnTo>
                    <a:pt x="1060" y="1463"/>
                  </a:lnTo>
                  <a:lnTo>
                    <a:pt x="1049" y="1456"/>
                  </a:lnTo>
                  <a:lnTo>
                    <a:pt x="1060" y="1463"/>
                  </a:lnTo>
                  <a:lnTo>
                    <a:pt x="1072" y="1470"/>
                  </a:lnTo>
                  <a:lnTo>
                    <a:pt x="1075" y="1471"/>
                  </a:lnTo>
                  <a:lnTo>
                    <a:pt x="1074" y="1470"/>
                  </a:lnTo>
                  <a:lnTo>
                    <a:pt x="1086" y="1475"/>
                  </a:lnTo>
                  <a:lnTo>
                    <a:pt x="1102" y="1480"/>
                  </a:lnTo>
                  <a:lnTo>
                    <a:pt x="1103" y="1482"/>
                  </a:lnTo>
                  <a:lnTo>
                    <a:pt x="1121" y="1483"/>
                  </a:lnTo>
                  <a:lnTo>
                    <a:pt x="1121" y="1475"/>
                  </a:lnTo>
                  <a:lnTo>
                    <a:pt x="1119" y="1482"/>
                  </a:lnTo>
                  <a:lnTo>
                    <a:pt x="1135" y="1485"/>
                  </a:lnTo>
                  <a:lnTo>
                    <a:pt x="1138" y="1487"/>
                  </a:lnTo>
                  <a:lnTo>
                    <a:pt x="1137" y="1487"/>
                  </a:lnTo>
                  <a:lnTo>
                    <a:pt x="1154" y="1487"/>
                  </a:lnTo>
                  <a:lnTo>
                    <a:pt x="1173" y="1487"/>
                  </a:lnTo>
                  <a:lnTo>
                    <a:pt x="1170" y="1487"/>
                  </a:lnTo>
                  <a:lnTo>
                    <a:pt x="1175" y="1485"/>
                  </a:lnTo>
                  <a:lnTo>
                    <a:pt x="1196" y="1482"/>
                  </a:lnTo>
                  <a:lnTo>
                    <a:pt x="1194" y="1475"/>
                  </a:lnTo>
                  <a:lnTo>
                    <a:pt x="1196" y="1483"/>
                  </a:lnTo>
                  <a:lnTo>
                    <a:pt x="1217" y="1482"/>
                  </a:lnTo>
                  <a:lnTo>
                    <a:pt x="1214" y="1482"/>
                  </a:lnTo>
                  <a:lnTo>
                    <a:pt x="1217" y="1480"/>
                  </a:lnTo>
                  <a:lnTo>
                    <a:pt x="1240" y="1473"/>
                  </a:lnTo>
                  <a:lnTo>
                    <a:pt x="1245" y="1471"/>
                  </a:lnTo>
                  <a:lnTo>
                    <a:pt x="1242" y="1473"/>
                  </a:lnTo>
                  <a:lnTo>
                    <a:pt x="1264" y="1465"/>
                  </a:lnTo>
                  <a:lnTo>
                    <a:pt x="1301" y="1451"/>
                  </a:lnTo>
                  <a:lnTo>
                    <a:pt x="1298" y="1444"/>
                  </a:lnTo>
                  <a:lnTo>
                    <a:pt x="1299" y="1451"/>
                  </a:lnTo>
                  <a:lnTo>
                    <a:pt x="1331" y="1443"/>
                  </a:lnTo>
                  <a:lnTo>
                    <a:pt x="1361" y="1434"/>
                  </a:lnTo>
                  <a:lnTo>
                    <a:pt x="1359" y="1427"/>
                  </a:lnTo>
                  <a:lnTo>
                    <a:pt x="1359" y="1436"/>
                  </a:lnTo>
                  <a:lnTo>
                    <a:pt x="1389" y="1434"/>
                  </a:lnTo>
                  <a:lnTo>
                    <a:pt x="1389" y="1426"/>
                  </a:lnTo>
                  <a:lnTo>
                    <a:pt x="1389" y="1434"/>
                  </a:lnTo>
                  <a:lnTo>
                    <a:pt x="1401" y="1436"/>
                  </a:lnTo>
                  <a:lnTo>
                    <a:pt x="1401" y="1427"/>
                  </a:lnTo>
                  <a:lnTo>
                    <a:pt x="1399" y="1434"/>
                  </a:lnTo>
                  <a:lnTo>
                    <a:pt x="1411" y="1438"/>
                  </a:lnTo>
                  <a:lnTo>
                    <a:pt x="1413" y="1431"/>
                  </a:lnTo>
                  <a:lnTo>
                    <a:pt x="1410" y="1438"/>
                  </a:lnTo>
                  <a:lnTo>
                    <a:pt x="1418" y="1443"/>
                  </a:lnTo>
                  <a:lnTo>
                    <a:pt x="1432" y="1449"/>
                  </a:lnTo>
                  <a:lnTo>
                    <a:pt x="1436" y="1443"/>
                  </a:lnTo>
                  <a:lnTo>
                    <a:pt x="1431" y="1448"/>
                  </a:lnTo>
                  <a:lnTo>
                    <a:pt x="1441" y="1458"/>
                  </a:lnTo>
                  <a:lnTo>
                    <a:pt x="1446" y="1453"/>
                  </a:lnTo>
                  <a:lnTo>
                    <a:pt x="1441" y="1458"/>
                  </a:lnTo>
                  <a:lnTo>
                    <a:pt x="1450" y="1471"/>
                  </a:lnTo>
                  <a:lnTo>
                    <a:pt x="1460" y="1485"/>
                  </a:lnTo>
                  <a:lnTo>
                    <a:pt x="1466" y="1480"/>
                  </a:lnTo>
                  <a:lnTo>
                    <a:pt x="1459" y="1483"/>
                  </a:lnTo>
                  <a:lnTo>
                    <a:pt x="1467" y="1504"/>
                  </a:lnTo>
                  <a:lnTo>
                    <a:pt x="1474" y="1500"/>
                  </a:lnTo>
                  <a:lnTo>
                    <a:pt x="1467" y="1502"/>
                  </a:lnTo>
                  <a:lnTo>
                    <a:pt x="1474" y="1524"/>
                  </a:lnTo>
                  <a:lnTo>
                    <a:pt x="1481" y="1548"/>
                  </a:lnTo>
                  <a:lnTo>
                    <a:pt x="1490" y="1576"/>
                  </a:lnTo>
                  <a:lnTo>
                    <a:pt x="1497" y="1575"/>
                  </a:lnTo>
                  <a:lnTo>
                    <a:pt x="1490" y="1576"/>
                  </a:lnTo>
                  <a:lnTo>
                    <a:pt x="1496" y="1607"/>
                  </a:lnTo>
                  <a:lnTo>
                    <a:pt x="1501" y="1639"/>
                  </a:lnTo>
                  <a:lnTo>
                    <a:pt x="1508" y="1637"/>
                  </a:lnTo>
                  <a:lnTo>
                    <a:pt x="1501" y="1639"/>
                  </a:lnTo>
                  <a:lnTo>
                    <a:pt x="1506" y="1673"/>
                  </a:lnTo>
                  <a:lnTo>
                    <a:pt x="1513" y="1671"/>
                  </a:lnTo>
                  <a:lnTo>
                    <a:pt x="1506" y="1671"/>
                  </a:lnTo>
                  <a:lnTo>
                    <a:pt x="1508" y="1707"/>
                  </a:lnTo>
                  <a:lnTo>
                    <a:pt x="1508" y="1743"/>
                  </a:lnTo>
                  <a:lnTo>
                    <a:pt x="1508" y="1778"/>
                  </a:lnTo>
                  <a:lnTo>
                    <a:pt x="1508" y="1814"/>
                  </a:lnTo>
                  <a:lnTo>
                    <a:pt x="1515" y="1814"/>
                  </a:lnTo>
                  <a:lnTo>
                    <a:pt x="1508" y="1814"/>
                  </a:lnTo>
                  <a:lnTo>
                    <a:pt x="1503" y="1851"/>
                  </a:lnTo>
                  <a:lnTo>
                    <a:pt x="1497" y="1887"/>
                  </a:lnTo>
                  <a:lnTo>
                    <a:pt x="1492" y="1922"/>
                  </a:lnTo>
                  <a:lnTo>
                    <a:pt x="1499" y="1922"/>
                  </a:lnTo>
                  <a:lnTo>
                    <a:pt x="1492" y="1921"/>
                  </a:lnTo>
                  <a:lnTo>
                    <a:pt x="1481" y="1954"/>
                  </a:lnTo>
                  <a:lnTo>
                    <a:pt x="1473" y="1988"/>
                  </a:lnTo>
                  <a:lnTo>
                    <a:pt x="1480" y="1990"/>
                  </a:lnTo>
                  <a:lnTo>
                    <a:pt x="1474" y="1988"/>
                  </a:lnTo>
                  <a:lnTo>
                    <a:pt x="1460" y="2019"/>
                  </a:lnTo>
                  <a:lnTo>
                    <a:pt x="1466" y="2021"/>
                  </a:lnTo>
                  <a:lnTo>
                    <a:pt x="1466" y="2014"/>
                  </a:lnTo>
                  <a:lnTo>
                    <a:pt x="1390" y="2010"/>
                  </a:lnTo>
                  <a:lnTo>
                    <a:pt x="1390" y="2017"/>
                  </a:lnTo>
                  <a:lnTo>
                    <a:pt x="1392" y="2010"/>
                  </a:lnTo>
                  <a:lnTo>
                    <a:pt x="1319" y="2005"/>
                  </a:lnTo>
                  <a:lnTo>
                    <a:pt x="1250" y="2000"/>
                  </a:lnTo>
                  <a:lnTo>
                    <a:pt x="1186" y="1995"/>
                  </a:lnTo>
                  <a:lnTo>
                    <a:pt x="1131" y="1988"/>
                  </a:lnTo>
                  <a:lnTo>
                    <a:pt x="1082" y="1983"/>
                  </a:lnTo>
                  <a:lnTo>
                    <a:pt x="1081" y="1990"/>
                  </a:lnTo>
                  <a:lnTo>
                    <a:pt x="1082" y="1983"/>
                  </a:lnTo>
                  <a:lnTo>
                    <a:pt x="1046" y="1976"/>
                  </a:lnTo>
                  <a:lnTo>
                    <a:pt x="1037" y="1975"/>
                  </a:lnTo>
                  <a:lnTo>
                    <a:pt x="1046" y="1976"/>
                  </a:lnTo>
                  <a:lnTo>
                    <a:pt x="1021" y="1975"/>
                  </a:lnTo>
                  <a:lnTo>
                    <a:pt x="1019" y="1975"/>
                  </a:lnTo>
                  <a:lnTo>
                    <a:pt x="1004" y="1976"/>
                  </a:lnTo>
                  <a:lnTo>
                    <a:pt x="1000" y="1978"/>
                  </a:lnTo>
                  <a:lnTo>
                    <a:pt x="984" y="1987"/>
                  </a:lnTo>
                  <a:lnTo>
                    <a:pt x="981" y="1988"/>
                  </a:lnTo>
                  <a:lnTo>
                    <a:pt x="984" y="1987"/>
                  </a:lnTo>
                  <a:lnTo>
                    <a:pt x="970" y="1997"/>
                  </a:lnTo>
                  <a:lnTo>
                    <a:pt x="969" y="1997"/>
                  </a:lnTo>
                  <a:lnTo>
                    <a:pt x="956" y="2009"/>
                  </a:lnTo>
                  <a:lnTo>
                    <a:pt x="956" y="2010"/>
                  </a:lnTo>
                  <a:lnTo>
                    <a:pt x="944" y="2027"/>
                  </a:lnTo>
                  <a:lnTo>
                    <a:pt x="948" y="2022"/>
                  </a:lnTo>
                  <a:lnTo>
                    <a:pt x="944" y="2027"/>
                  </a:lnTo>
                  <a:lnTo>
                    <a:pt x="934" y="2044"/>
                  </a:lnTo>
                  <a:lnTo>
                    <a:pt x="932" y="2048"/>
                  </a:lnTo>
                  <a:lnTo>
                    <a:pt x="932" y="2046"/>
                  </a:lnTo>
                  <a:lnTo>
                    <a:pt x="923" y="2066"/>
                  </a:lnTo>
                  <a:lnTo>
                    <a:pt x="923" y="2065"/>
                  </a:lnTo>
                  <a:lnTo>
                    <a:pt x="923" y="2066"/>
                  </a:lnTo>
                  <a:lnTo>
                    <a:pt x="918" y="2090"/>
                  </a:lnTo>
                  <a:lnTo>
                    <a:pt x="913" y="2112"/>
                  </a:lnTo>
                  <a:lnTo>
                    <a:pt x="913" y="2115"/>
                  </a:lnTo>
                  <a:lnTo>
                    <a:pt x="913" y="2114"/>
                  </a:lnTo>
                  <a:lnTo>
                    <a:pt x="913" y="2136"/>
                  </a:lnTo>
                  <a:lnTo>
                    <a:pt x="913" y="2163"/>
                  </a:lnTo>
                  <a:lnTo>
                    <a:pt x="913" y="2161"/>
                  </a:lnTo>
                  <a:lnTo>
                    <a:pt x="913" y="2165"/>
                  </a:lnTo>
                  <a:lnTo>
                    <a:pt x="918" y="2190"/>
                  </a:lnTo>
                  <a:lnTo>
                    <a:pt x="918" y="2192"/>
                  </a:lnTo>
                  <a:lnTo>
                    <a:pt x="927" y="2214"/>
                  </a:lnTo>
                  <a:lnTo>
                    <a:pt x="937" y="2239"/>
                  </a:lnTo>
                  <a:lnTo>
                    <a:pt x="937" y="2236"/>
                  </a:lnTo>
                  <a:lnTo>
                    <a:pt x="939" y="2239"/>
                  </a:lnTo>
                  <a:lnTo>
                    <a:pt x="953" y="2263"/>
                  </a:lnTo>
                  <a:lnTo>
                    <a:pt x="955" y="2268"/>
                  </a:lnTo>
                  <a:lnTo>
                    <a:pt x="953" y="2265"/>
                  </a:lnTo>
                  <a:lnTo>
                    <a:pt x="972" y="2285"/>
                  </a:lnTo>
                  <a:lnTo>
                    <a:pt x="991" y="2307"/>
                  </a:lnTo>
                  <a:lnTo>
                    <a:pt x="997" y="2302"/>
                  </a:lnTo>
                  <a:lnTo>
                    <a:pt x="991" y="2305"/>
                  </a:lnTo>
                  <a:lnTo>
                    <a:pt x="1007" y="2331"/>
                  </a:lnTo>
                  <a:lnTo>
                    <a:pt x="1012" y="2327"/>
                  </a:lnTo>
                  <a:lnTo>
                    <a:pt x="1005" y="2331"/>
                  </a:lnTo>
                  <a:lnTo>
                    <a:pt x="1018" y="2359"/>
                  </a:lnTo>
                  <a:lnTo>
                    <a:pt x="1025" y="2356"/>
                  </a:lnTo>
                  <a:lnTo>
                    <a:pt x="1018" y="2358"/>
                  </a:lnTo>
                  <a:lnTo>
                    <a:pt x="1025" y="2383"/>
                  </a:lnTo>
                  <a:lnTo>
                    <a:pt x="1032" y="2381"/>
                  </a:lnTo>
                  <a:lnTo>
                    <a:pt x="1025" y="2383"/>
                  </a:lnTo>
                  <a:lnTo>
                    <a:pt x="1030" y="2410"/>
                  </a:lnTo>
                  <a:lnTo>
                    <a:pt x="1037" y="2409"/>
                  </a:lnTo>
                  <a:lnTo>
                    <a:pt x="1030" y="2409"/>
                  </a:lnTo>
                  <a:lnTo>
                    <a:pt x="1028" y="2434"/>
                  </a:lnTo>
                  <a:lnTo>
                    <a:pt x="1025" y="2461"/>
                  </a:lnTo>
                  <a:lnTo>
                    <a:pt x="1032" y="2461"/>
                  </a:lnTo>
                  <a:lnTo>
                    <a:pt x="1025" y="2459"/>
                  </a:lnTo>
                  <a:lnTo>
                    <a:pt x="1014" y="2485"/>
                  </a:lnTo>
                  <a:lnTo>
                    <a:pt x="1005" y="2509"/>
                  </a:lnTo>
                  <a:lnTo>
                    <a:pt x="1012" y="2510"/>
                  </a:lnTo>
                  <a:lnTo>
                    <a:pt x="1007" y="2507"/>
                  </a:lnTo>
                  <a:lnTo>
                    <a:pt x="988" y="2531"/>
                  </a:lnTo>
                  <a:lnTo>
                    <a:pt x="993" y="2534"/>
                  </a:lnTo>
                  <a:lnTo>
                    <a:pt x="988" y="2529"/>
                  </a:lnTo>
                  <a:lnTo>
                    <a:pt x="969" y="2548"/>
                  </a:lnTo>
                  <a:lnTo>
                    <a:pt x="974" y="2553"/>
                  </a:lnTo>
                  <a:lnTo>
                    <a:pt x="970" y="2548"/>
                  </a:lnTo>
                  <a:lnTo>
                    <a:pt x="946" y="2566"/>
                  </a:lnTo>
                  <a:lnTo>
                    <a:pt x="921" y="2581"/>
                  </a:lnTo>
                  <a:lnTo>
                    <a:pt x="925" y="2587"/>
                  </a:lnTo>
                  <a:lnTo>
                    <a:pt x="923" y="2580"/>
                  </a:lnTo>
                  <a:lnTo>
                    <a:pt x="893" y="2593"/>
                  </a:lnTo>
                  <a:lnTo>
                    <a:pt x="895" y="2600"/>
                  </a:lnTo>
                  <a:lnTo>
                    <a:pt x="895" y="2593"/>
                  </a:lnTo>
                  <a:lnTo>
                    <a:pt x="858" y="2600"/>
                  </a:lnTo>
                  <a:lnTo>
                    <a:pt x="858" y="2607"/>
                  </a:lnTo>
                  <a:lnTo>
                    <a:pt x="858" y="2600"/>
                  </a:lnTo>
                  <a:lnTo>
                    <a:pt x="825" y="2604"/>
                  </a:lnTo>
                  <a:lnTo>
                    <a:pt x="825" y="2610"/>
                  </a:lnTo>
                  <a:lnTo>
                    <a:pt x="825" y="2604"/>
                  </a:lnTo>
                  <a:lnTo>
                    <a:pt x="806" y="2604"/>
                  </a:lnTo>
                  <a:lnTo>
                    <a:pt x="786" y="2604"/>
                  </a:lnTo>
                  <a:lnTo>
                    <a:pt x="786" y="2610"/>
                  </a:lnTo>
                  <a:lnTo>
                    <a:pt x="788" y="2604"/>
                  </a:lnTo>
                  <a:lnTo>
                    <a:pt x="772" y="2600"/>
                  </a:lnTo>
                  <a:lnTo>
                    <a:pt x="755" y="2595"/>
                  </a:lnTo>
                  <a:lnTo>
                    <a:pt x="753" y="2602"/>
                  </a:lnTo>
                  <a:lnTo>
                    <a:pt x="757" y="2595"/>
                  </a:lnTo>
                  <a:lnTo>
                    <a:pt x="741" y="2590"/>
                  </a:lnTo>
                  <a:lnTo>
                    <a:pt x="729" y="2585"/>
                  </a:lnTo>
                  <a:lnTo>
                    <a:pt x="725" y="2592"/>
                  </a:lnTo>
                  <a:lnTo>
                    <a:pt x="729" y="2587"/>
                  </a:lnTo>
                  <a:lnTo>
                    <a:pt x="713" y="2578"/>
                  </a:lnTo>
                  <a:lnTo>
                    <a:pt x="709" y="2583"/>
                  </a:lnTo>
                  <a:lnTo>
                    <a:pt x="715" y="2578"/>
                  </a:lnTo>
                  <a:lnTo>
                    <a:pt x="702" y="2570"/>
                  </a:lnTo>
                  <a:lnTo>
                    <a:pt x="697" y="2575"/>
                  </a:lnTo>
                  <a:lnTo>
                    <a:pt x="702" y="2570"/>
                  </a:lnTo>
                  <a:lnTo>
                    <a:pt x="678" y="2548"/>
                  </a:lnTo>
                  <a:lnTo>
                    <a:pt x="673" y="2553"/>
                  </a:lnTo>
                  <a:lnTo>
                    <a:pt x="680" y="2548"/>
                  </a:lnTo>
                  <a:lnTo>
                    <a:pt x="664" y="2529"/>
                  </a:lnTo>
                  <a:lnTo>
                    <a:pt x="657" y="2534"/>
                  </a:lnTo>
                  <a:lnTo>
                    <a:pt x="664" y="2531"/>
                  </a:lnTo>
                  <a:lnTo>
                    <a:pt x="646" y="2505"/>
                  </a:lnTo>
                  <a:lnTo>
                    <a:pt x="639" y="2509"/>
                  </a:lnTo>
                  <a:lnTo>
                    <a:pt x="646" y="2507"/>
                  </a:lnTo>
                  <a:lnTo>
                    <a:pt x="636" y="2478"/>
                  </a:lnTo>
                  <a:lnTo>
                    <a:pt x="629" y="2480"/>
                  </a:lnTo>
                  <a:lnTo>
                    <a:pt x="636" y="2478"/>
                  </a:lnTo>
                  <a:lnTo>
                    <a:pt x="627" y="2451"/>
                  </a:lnTo>
                  <a:lnTo>
                    <a:pt x="620" y="2453"/>
                  </a:lnTo>
                  <a:lnTo>
                    <a:pt x="627" y="2453"/>
                  </a:lnTo>
                  <a:lnTo>
                    <a:pt x="622" y="2424"/>
                  </a:lnTo>
                  <a:lnTo>
                    <a:pt x="615" y="2424"/>
                  </a:lnTo>
                  <a:lnTo>
                    <a:pt x="624" y="2424"/>
                  </a:lnTo>
                  <a:lnTo>
                    <a:pt x="624" y="2393"/>
                  </a:lnTo>
                  <a:lnTo>
                    <a:pt x="615" y="2393"/>
                  </a:lnTo>
                  <a:lnTo>
                    <a:pt x="624" y="2395"/>
                  </a:lnTo>
                  <a:lnTo>
                    <a:pt x="627" y="2366"/>
                  </a:lnTo>
                  <a:lnTo>
                    <a:pt x="618" y="2365"/>
                  </a:lnTo>
                  <a:lnTo>
                    <a:pt x="625" y="2366"/>
                  </a:lnTo>
                  <a:lnTo>
                    <a:pt x="631" y="2339"/>
                  </a:lnTo>
                  <a:lnTo>
                    <a:pt x="624" y="2337"/>
                  </a:lnTo>
                  <a:lnTo>
                    <a:pt x="631" y="2341"/>
                  </a:lnTo>
                  <a:lnTo>
                    <a:pt x="641" y="2315"/>
                  </a:lnTo>
                  <a:lnTo>
                    <a:pt x="634" y="2312"/>
                  </a:lnTo>
                  <a:lnTo>
                    <a:pt x="641" y="2315"/>
                  </a:lnTo>
                  <a:lnTo>
                    <a:pt x="652" y="2293"/>
                  </a:lnTo>
                  <a:lnTo>
                    <a:pt x="645" y="2290"/>
                  </a:lnTo>
                  <a:lnTo>
                    <a:pt x="652" y="2295"/>
                  </a:lnTo>
                  <a:lnTo>
                    <a:pt x="669" y="2273"/>
                  </a:lnTo>
                  <a:lnTo>
                    <a:pt x="662" y="2268"/>
                  </a:lnTo>
                  <a:lnTo>
                    <a:pt x="667" y="2273"/>
                  </a:lnTo>
                  <a:lnTo>
                    <a:pt x="681" y="2259"/>
                  </a:lnTo>
                  <a:lnTo>
                    <a:pt x="683" y="2259"/>
                  </a:lnTo>
                  <a:lnTo>
                    <a:pt x="695" y="2243"/>
                  </a:lnTo>
                  <a:lnTo>
                    <a:pt x="690" y="2248"/>
                  </a:lnTo>
                  <a:lnTo>
                    <a:pt x="695" y="2241"/>
                  </a:lnTo>
                  <a:lnTo>
                    <a:pt x="706" y="2224"/>
                  </a:lnTo>
                  <a:lnTo>
                    <a:pt x="706" y="2222"/>
                  </a:lnTo>
                  <a:lnTo>
                    <a:pt x="706" y="2224"/>
                  </a:lnTo>
                  <a:lnTo>
                    <a:pt x="713" y="2205"/>
                  </a:lnTo>
                  <a:lnTo>
                    <a:pt x="711" y="2209"/>
                  </a:lnTo>
                  <a:lnTo>
                    <a:pt x="713" y="2204"/>
                  </a:lnTo>
                  <a:lnTo>
                    <a:pt x="718" y="2187"/>
                  </a:lnTo>
                  <a:lnTo>
                    <a:pt x="722" y="2168"/>
                  </a:lnTo>
                  <a:lnTo>
                    <a:pt x="722" y="2166"/>
                  </a:lnTo>
                  <a:lnTo>
                    <a:pt x="722" y="2165"/>
                  </a:lnTo>
                  <a:lnTo>
                    <a:pt x="718" y="2148"/>
                  </a:lnTo>
                  <a:lnTo>
                    <a:pt x="711" y="2149"/>
                  </a:lnTo>
                  <a:lnTo>
                    <a:pt x="720" y="2149"/>
                  </a:lnTo>
                  <a:lnTo>
                    <a:pt x="718" y="2132"/>
                  </a:lnTo>
                  <a:lnTo>
                    <a:pt x="718" y="2131"/>
                  </a:lnTo>
                  <a:lnTo>
                    <a:pt x="716" y="2129"/>
                  </a:lnTo>
                  <a:lnTo>
                    <a:pt x="706" y="2114"/>
                  </a:lnTo>
                  <a:lnTo>
                    <a:pt x="694" y="2095"/>
                  </a:lnTo>
                  <a:lnTo>
                    <a:pt x="692" y="2093"/>
                  </a:lnTo>
                  <a:lnTo>
                    <a:pt x="676" y="2078"/>
                  </a:lnTo>
                  <a:lnTo>
                    <a:pt x="671" y="2073"/>
                  </a:lnTo>
                  <a:lnTo>
                    <a:pt x="676" y="2078"/>
                  </a:lnTo>
                  <a:lnTo>
                    <a:pt x="657" y="2063"/>
                  </a:lnTo>
                  <a:lnTo>
                    <a:pt x="660" y="2065"/>
                  </a:lnTo>
                  <a:lnTo>
                    <a:pt x="655" y="2063"/>
                  </a:lnTo>
                  <a:lnTo>
                    <a:pt x="627" y="2048"/>
                  </a:lnTo>
                  <a:lnTo>
                    <a:pt x="624" y="2044"/>
                  </a:lnTo>
                  <a:lnTo>
                    <a:pt x="627" y="2046"/>
                  </a:lnTo>
                  <a:lnTo>
                    <a:pt x="596" y="2032"/>
                  </a:lnTo>
                  <a:lnTo>
                    <a:pt x="594" y="2032"/>
                  </a:lnTo>
                  <a:lnTo>
                    <a:pt x="559" y="2024"/>
                  </a:lnTo>
                  <a:lnTo>
                    <a:pt x="517" y="2014"/>
                  </a:lnTo>
                  <a:lnTo>
                    <a:pt x="519" y="2014"/>
                  </a:lnTo>
                  <a:lnTo>
                    <a:pt x="517" y="2014"/>
                  </a:lnTo>
                  <a:lnTo>
                    <a:pt x="475" y="2007"/>
                  </a:lnTo>
                  <a:lnTo>
                    <a:pt x="468" y="2005"/>
                  </a:lnTo>
                  <a:lnTo>
                    <a:pt x="473" y="2007"/>
                  </a:lnTo>
                  <a:lnTo>
                    <a:pt x="417" y="2005"/>
                  </a:lnTo>
                  <a:lnTo>
                    <a:pt x="352" y="2005"/>
                  </a:lnTo>
                  <a:lnTo>
                    <a:pt x="277" y="2007"/>
                  </a:lnTo>
                  <a:lnTo>
                    <a:pt x="275" y="2007"/>
                  </a:lnTo>
                  <a:lnTo>
                    <a:pt x="277" y="2007"/>
                  </a:lnTo>
                  <a:lnTo>
                    <a:pt x="205" y="2014"/>
                  </a:lnTo>
                  <a:lnTo>
                    <a:pt x="205" y="2021"/>
                  </a:lnTo>
                  <a:lnTo>
                    <a:pt x="205" y="2014"/>
                  </a:lnTo>
                  <a:lnTo>
                    <a:pt x="137" y="2019"/>
                  </a:lnTo>
                  <a:lnTo>
                    <a:pt x="144" y="2017"/>
                  </a:lnTo>
                  <a:lnTo>
                    <a:pt x="137" y="2019"/>
                  </a:lnTo>
                  <a:lnTo>
                    <a:pt x="76" y="2029"/>
                  </a:lnTo>
                  <a:lnTo>
                    <a:pt x="32" y="2036"/>
                  </a:lnTo>
                  <a:lnTo>
                    <a:pt x="32" y="2043"/>
                  </a:lnTo>
                  <a:lnTo>
                    <a:pt x="39" y="2041"/>
                  </a:lnTo>
                  <a:lnTo>
                    <a:pt x="30" y="2021"/>
                  </a:lnTo>
                  <a:lnTo>
                    <a:pt x="23" y="2022"/>
                  </a:lnTo>
                  <a:lnTo>
                    <a:pt x="30" y="2021"/>
                  </a:lnTo>
                  <a:lnTo>
                    <a:pt x="25" y="1998"/>
                  </a:lnTo>
                  <a:lnTo>
                    <a:pt x="20" y="1973"/>
                  </a:lnTo>
                  <a:lnTo>
                    <a:pt x="13" y="1975"/>
                  </a:lnTo>
                  <a:lnTo>
                    <a:pt x="21" y="1975"/>
                  </a:lnTo>
                  <a:lnTo>
                    <a:pt x="20" y="1946"/>
                  </a:lnTo>
                  <a:lnTo>
                    <a:pt x="16" y="1885"/>
                  </a:lnTo>
                  <a:lnTo>
                    <a:pt x="16" y="1819"/>
                  </a:lnTo>
                  <a:lnTo>
                    <a:pt x="7" y="1819"/>
                  </a:lnTo>
                  <a:lnTo>
                    <a:pt x="16" y="1821"/>
                  </a:lnTo>
                  <a:lnTo>
                    <a:pt x="20" y="1754"/>
                  </a:lnTo>
                  <a:lnTo>
                    <a:pt x="25" y="1688"/>
                  </a:lnTo>
                  <a:lnTo>
                    <a:pt x="32" y="1627"/>
                  </a:lnTo>
                  <a:lnTo>
                    <a:pt x="41" y="1573"/>
                  </a:lnTo>
                  <a:lnTo>
                    <a:pt x="32" y="1571"/>
                  </a:lnTo>
                  <a:lnTo>
                    <a:pt x="39" y="1573"/>
                  </a:lnTo>
                  <a:lnTo>
                    <a:pt x="44" y="1551"/>
                  </a:lnTo>
                  <a:lnTo>
                    <a:pt x="49" y="1532"/>
                  </a:lnTo>
                  <a:lnTo>
                    <a:pt x="42" y="1531"/>
                  </a:lnTo>
                  <a:lnTo>
                    <a:pt x="49" y="1536"/>
                  </a:lnTo>
                  <a:lnTo>
                    <a:pt x="60" y="1522"/>
                  </a:lnTo>
                  <a:lnTo>
                    <a:pt x="53" y="1517"/>
                  </a:lnTo>
                  <a:lnTo>
                    <a:pt x="58" y="1522"/>
                  </a:lnTo>
                  <a:lnTo>
                    <a:pt x="72" y="1509"/>
                  </a:lnTo>
                  <a:lnTo>
                    <a:pt x="67" y="1504"/>
                  </a:lnTo>
                  <a:lnTo>
                    <a:pt x="70" y="1510"/>
                  </a:lnTo>
                  <a:lnTo>
                    <a:pt x="84" y="1504"/>
                  </a:lnTo>
                  <a:lnTo>
                    <a:pt x="100" y="1495"/>
                  </a:lnTo>
                  <a:lnTo>
                    <a:pt x="97" y="1488"/>
                  </a:lnTo>
                  <a:lnTo>
                    <a:pt x="98" y="1497"/>
                  </a:lnTo>
                  <a:lnTo>
                    <a:pt x="116" y="1495"/>
                  </a:lnTo>
                  <a:lnTo>
                    <a:pt x="114" y="1487"/>
                  </a:lnTo>
                  <a:lnTo>
                    <a:pt x="114" y="1495"/>
                  </a:lnTo>
                  <a:lnTo>
                    <a:pt x="132" y="1495"/>
                  </a:lnTo>
                  <a:lnTo>
                    <a:pt x="132" y="1487"/>
                  </a:lnTo>
                  <a:lnTo>
                    <a:pt x="132" y="1495"/>
                  </a:lnTo>
                  <a:lnTo>
                    <a:pt x="151" y="1497"/>
                  </a:lnTo>
                  <a:lnTo>
                    <a:pt x="151" y="1488"/>
                  </a:lnTo>
                  <a:lnTo>
                    <a:pt x="149" y="1495"/>
                  </a:lnTo>
                  <a:lnTo>
                    <a:pt x="165" y="1500"/>
                  </a:lnTo>
                  <a:lnTo>
                    <a:pt x="155" y="1497"/>
                  </a:lnTo>
                  <a:lnTo>
                    <a:pt x="165" y="1500"/>
                  </a:lnTo>
                  <a:lnTo>
                    <a:pt x="188" y="1507"/>
                  </a:lnTo>
                  <a:lnTo>
                    <a:pt x="190" y="1500"/>
                  </a:lnTo>
                  <a:lnTo>
                    <a:pt x="186" y="1507"/>
                  </a:lnTo>
                  <a:lnTo>
                    <a:pt x="202" y="1517"/>
                  </a:lnTo>
                  <a:lnTo>
                    <a:pt x="195" y="1512"/>
                  </a:lnTo>
                  <a:lnTo>
                    <a:pt x="202" y="1517"/>
                  </a:lnTo>
                  <a:lnTo>
                    <a:pt x="223" y="1529"/>
                  </a:lnTo>
                  <a:lnTo>
                    <a:pt x="226" y="1522"/>
                  </a:lnTo>
                  <a:lnTo>
                    <a:pt x="223" y="1529"/>
                  </a:lnTo>
                  <a:lnTo>
                    <a:pt x="240" y="1541"/>
                  </a:lnTo>
                  <a:lnTo>
                    <a:pt x="244" y="1534"/>
                  </a:lnTo>
                  <a:lnTo>
                    <a:pt x="239" y="1541"/>
                  </a:lnTo>
                  <a:lnTo>
                    <a:pt x="256" y="1556"/>
                  </a:lnTo>
                  <a:lnTo>
                    <a:pt x="261" y="1549"/>
                  </a:lnTo>
                  <a:lnTo>
                    <a:pt x="256" y="1554"/>
                  </a:lnTo>
                  <a:lnTo>
                    <a:pt x="272" y="1571"/>
                  </a:lnTo>
                  <a:lnTo>
                    <a:pt x="288" y="1588"/>
                  </a:lnTo>
                  <a:lnTo>
                    <a:pt x="286" y="1587"/>
                  </a:lnTo>
                  <a:lnTo>
                    <a:pt x="289" y="1590"/>
                  </a:lnTo>
                  <a:lnTo>
                    <a:pt x="310" y="1602"/>
                  </a:lnTo>
                  <a:lnTo>
                    <a:pt x="330" y="1612"/>
                  </a:lnTo>
                  <a:lnTo>
                    <a:pt x="331" y="1612"/>
                  </a:lnTo>
                  <a:lnTo>
                    <a:pt x="354" y="1617"/>
                  </a:lnTo>
                  <a:lnTo>
                    <a:pt x="377" y="1622"/>
                  </a:lnTo>
                  <a:lnTo>
                    <a:pt x="380" y="1624"/>
                  </a:lnTo>
                  <a:lnTo>
                    <a:pt x="379" y="1624"/>
                  </a:lnTo>
                  <a:lnTo>
                    <a:pt x="401" y="1624"/>
                  </a:lnTo>
                  <a:lnTo>
                    <a:pt x="428" y="1624"/>
                  </a:lnTo>
                  <a:lnTo>
                    <a:pt x="426" y="1624"/>
                  </a:lnTo>
                  <a:lnTo>
                    <a:pt x="429" y="1622"/>
                  </a:lnTo>
                  <a:lnTo>
                    <a:pt x="452" y="1617"/>
                  </a:lnTo>
                  <a:lnTo>
                    <a:pt x="454" y="1617"/>
                  </a:lnTo>
                  <a:lnTo>
                    <a:pt x="477" y="1607"/>
                  </a:lnTo>
                  <a:lnTo>
                    <a:pt x="499" y="1597"/>
                  </a:lnTo>
                  <a:lnTo>
                    <a:pt x="501" y="1597"/>
                  </a:lnTo>
                  <a:lnTo>
                    <a:pt x="520" y="1582"/>
                  </a:lnTo>
                  <a:lnTo>
                    <a:pt x="529" y="1573"/>
                  </a:lnTo>
                  <a:lnTo>
                    <a:pt x="520" y="1582"/>
                  </a:lnTo>
                  <a:lnTo>
                    <a:pt x="540" y="1565"/>
                  </a:lnTo>
                  <a:lnTo>
                    <a:pt x="538" y="1565"/>
                  </a:lnTo>
                  <a:lnTo>
                    <a:pt x="541" y="1563"/>
                  </a:lnTo>
                  <a:lnTo>
                    <a:pt x="559" y="1539"/>
                  </a:lnTo>
                  <a:lnTo>
                    <a:pt x="557" y="1541"/>
                  </a:lnTo>
                  <a:lnTo>
                    <a:pt x="559" y="1537"/>
                  </a:lnTo>
                  <a:lnTo>
                    <a:pt x="571" y="1514"/>
                  </a:lnTo>
                  <a:lnTo>
                    <a:pt x="573" y="1510"/>
                  </a:lnTo>
                  <a:lnTo>
                    <a:pt x="571" y="1514"/>
                  </a:lnTo>
                  <a:lnTo>
                    <a:pt x="582" y="1483"/>
                  </a:lnTo>
                  <a:lnTo>
                    <a:pt x="582" y="1485"/>
                  </a:lnTo>
                  <a:lnTo>
                    <a:pt x="582" y="1482"/>
                  </a:lnTo>
                  <a:lnTo>
                    <a:pt x="589" y="1451"/>
                  </a:lnTo>
                  <a:lnTo>
                    <a:pt x="590" y="1448"/>
                  </a:lnTo>
                  <a:lnTo>
                    <a:pt x="590" y="1449"/>
                  </a:lnTo>
                  <a:lnTo>
                    <a:pt x="590" y="1432"/>
                  </a:lnTo>
                  <a:lnTo>
                    <a:pt x="590" y="1414"/>
                  </a:lnTo>
                  <a:lnTo>
                    <a:pt x="590" y="1400"/>
                  </a:lnTo>
                  <a:lnTo>
                    <a:pt x="589" y="1383"/>
                  </a:lnTo>
                  <a:lnTo>
                    <a:pt x="587" y="1382"/>
                  </a:lnTo>
                  <a:lnTo>
                    <a:pt x="582" y="1368"/>
                  </a:lnTo>
                  <a:lnTo>
                    <a:pt x="575" y="1370"/>
                  </a:lnTo>
                  <a:lnTo>
                    <a:pt x="582" y="1368"/>
                  </a:lnTo>
                  <a:lnTo>
                    <a:pt x="576" y="1351"/>
                  </a:lnTo>
                  <a:lnTo>
                    <a:pt x="576" y="1349"/>
                  </a:lnTo>
                  <a:lnTo>
                    <a:pt x="569" y="1338"/>
                  </a:lnTo>
                  <a:lnTo>
                    <a:pt x="566" y="1334"/>
                  </a:lnTo>
                  <a:lnTo>
                    <a:pt x="569" y="1338"/>
                  </a:lnTo>
                  <a:lnTo>
                    <a:pt x="561" y="1326"/>
                  </a:lnTo>
                  <a:lnTo>
                    <a:pt x="543" y="1300"/>
                  </a:lnTo>
                  <a:lnTo>
                    <a:pt x="540" y="1297"/>
                  </a:lnTo>
                  <a:lnTo>
                    <a:pt x="543" y="1299"/>
                  </a:lnTo>
                  <a:lnTo>
                    <a:pt x="522" y="1276"/>
                  </a:lnTo>
                  <a:lnTo>
                    <a:pt x="522" y="1278"/>
                  </a:lnTo>
                  <a:lnTo>
                    <a:pt x="520" y="1276"/>
                  </a:lnTo>
                  <a:lnTo>
                    <a:pt x="496" y="1260"/>
                  </a:lnTo>
                  <a:lnTo>
                    <a:pt x="471" y="1244"/>
                  </a:lnTo>
                  <a:lnTo>
                    <a:pt x="470" y="1243"/>
                  </a:lnTo>
                  <a:lnTo>
                    <a:pt x="442" y="1232"/>
                  </a:lnTo>
                  <a:lnTo>
                    <a:pt x="445" y="1234"/>
                  </a:lnTo>
                  <a:lnTo>
                    <a:pt x="440" y="1232"/>
                  </a:lnTo>
                  <a:lnTo>
                    <a:pt x="412" y="1224"/>
                  </a:lnTo>
                  <a:lnTo>
                    <a:pt x="408" y="1224"/>
                  </a:lnTo>
                  <a:lnTo>
                    <a:pt x="410" y="1224"/>
                  </a:lnTo>
                  <a:lnTo>
                    <a:pt x="382" y="1222"/>
                  </a:lnTo>
                  <a:lnTo>
                    <a:pt x="352" y="1224"/>
                  </a:lnTo>
                  <a:lnTo>
                    <a:pt x="354" y="1224"/>
                  </a:lnTo>
                  <a:lnTo>
                    <a:pt x="351" y="1224"/>
                  </a:lnTo>
                  <a:lnTo>
                    <a:pt x="326" y="1231"/>
                  </a:lnTo>
                  <a:lnTo>
                    <a:pt x="323" y="1232"/>
                  </a:lnTo>
                  <a:lnTo>
                    <a:pt x="326" y="1231"/>
                  </a:lnTo>
                  <a:lnTo>
                    <a:pt x="303" y="1239"/>
                  </a:lnTo>
                  <a:lnTo>
                    <a:pt x="307" y="1238"/>
                  </a:lnTo>
                  <a:lnTo>
                    <a:pt x="302" y="1241"/>
                  </a:lnTo>
                  <a:lnTo>
                    <a:pt x="291" y="1246"/>
                  </a:lnTo>
                  <a:lnTo>
                    <a:pt x="289" y="1246"/>
                  </a:lnTo>
                  <a:lnTo>
                    <a:pt x="281" y="1254"/>
                  </a:lnTo>
                  <a:lnTo>
                    <a:pt x="270" y="1265"/>
                  </a:lnTo>
                  <a:lnTo>
                    <a:pt x="265" y="1270"/>
                  </a:lnTo>
                  <a:lnTo>
                    <a:pt x="270" y="1265"/>
                  </a:lnTo>
                  <a:lnTo>
                    <a:pt x="261" y="1275"/>
                  </a:lnTo>
                  <a:close/>
                </a:path>
              </a:pathLst>
            </a:custGeom>
            <a:solidFill>
              <a:srgbClr val="008000"/>
            </a:solidFill>
            <a:ln w="9525">
              <a:solidFill>
                <a:schemeClr val="tx1"/>
              </a:solidFill>
              <a:round/>
              <a:headEnd/>
              <a:tailEnd/>
            </a:ln>
          </p:spPr>
          <p:txBody>
            <a:bodyPr/>
            <a:lstStyle/>
            <a:p>
              <a:endParaRPr lang="en-GB"/>
            </a:p>
          </p:txBody>
        </p:sp>
      </p:grpSp>
      <p:sp>
        <p:nvSpPr>
          <p:cNvPr id="22531" name="Rectangle 5"/>
          <p:cNvSpPr>
            <a:spLocks noChangeArrowheads="1"/>
          </p:cNvSpPr>
          <p:nvPr/>
        </p:nvSpPr>
        <p:spPr bwMode="auto">
          <a:xfrm>
            <a:off x="1752600" y="1371600"/>
            <a:ext cx="7151688" cy="4543425"/>
          </a:xfrm>
          <a:prstGeom prst="rect">
            <a:avLst/>
          </a:prstGeom>
          <a:noFill/>
          <a:ln w="9525">
            <a:noFill/>
            <a:miter lim="800000"/>
            <a:headEnd/>
            <a:tailEnd/>
          </a:ln>
        </p:spPr>
        <p:txBody>
          <a:bodyPr wrap="none">
            <a:spAutoFit/>
          </a:bodyPr>
          <a:lstStyle/>
          <a:p>
            <a:pPr eaLnBrk="0" hangingPunct="0"/>
            <a:r>
              <a:rPr lang="en-US" sz="3200">
                <a:latin typeface="Calibri" pitchFamily="34" charset="0"/>
                <a:cs typeface="Arial" charset="0"/>
              </a:rPr>
              <a:t>Reasonable adjustments, </a:t>
            </a:r>
          </a:p>
          <a:p>
            <a:pPr eaLnBrk="0" hangingPunct="0"/>
            <a:r>
              <a:rPr lang="en-US" sz="3200">
                <a:latin typeface="Calibri" pitchFamily="34" charset="0"/>
                <a:cs typeface="Arial" charset="0"/>
              </a:rPr>
              <a:t>factors that may be taken into account:</a:t>
            </a:r>
          </a:p>
          <a:p>
            <a:pPr eaLnBrk="0" hangingPunct="0"/>
            <a:endParaRPr lang="en-US" sz="3200">
              <a:latin typeface="Calibri" pitchFamily="34" charset="0"/>
              <a:cs typeface="Arial" charset="0"/>
            </a:endParaRPr>
          </a:p>
          <a:p>
            <a:pPr eaLnBrk="0" hangingPunct="0"/>
            <a:r>
              <a:rPr lang="en-US" sz="2800">
                <a:latin typeface="Calibri" pitchFamily="34" charset="0"/>
                <a:cs typeface="Arial" charset="0"/>
              </a:rPr>
              <a:t>- standards</a:t>
            </a:r>
          </a:p>
          <a:p>
            <a:pPr eaLnBrk="0" hangingPunct="0"/>
            <a:r>
              <a:rPr lang="en-US" sz="2800">
                <a:latin typeface="Calibri" pitchFamily="34" charset="0"/>
                <a:cs typeface="Arial" charset="0"/>
              </a:rPr>
              <a:t>- resources</a:t>
            </a:r>
          </a:p>
          <a:p>
            <a:pPr eaLnBrk="0" hangingPunct="0"/>
            <a:r>
              <a:rPr lang="en-US" sz="2800">
                <a:latin typeface="Calibri" pitchFamily="34" charset="0"/>
                <a:cs typeface="Arial" charset="0"/>
              </a:rPr>
              <a:t>- costs</a:t>
            </a:r>
          </a:p>
          <a:p>
            <a:pPr eaLnBrk="0" hangingPunct="0"/>
            <a:r>
              <a:rPr lang="en-US" sz="2800">
                <a:latin typeface="Calibri" pitchFamily="34" charset="0"/>
                <a:cs typeface="Arial" charset="0"/>
              </a:rPr>
              <a:t>- practicability</a:t>
            </a:r>
          </a:p>
          <a:p>
            <a:pPr eaLnBrk="0" hangingPunct="0"/>
            <a:r>
              <a:rPr lang="en-US" sz="2800">
                <a:latin typeface="Calibri" pitchFamily="34" charset="0"/>
                <a:cs typeface="Arial" charset="0"/>
              </a:rPr>
              <a:t>- SEN provision</a:t>
            </a:r>
          </a:p>
          <a:p>
            <a:pPr eaLnBrk="0" hangingPunct="0"/>
            <a:r>
              <a:rPr lang="en-US" sz="2800">
                <a:latin typeface="Calibri" pitchFamily="34" charset="0"/>
                <a:cs typeface="Arial" charset="0"/>
              </a:rPr>
              <a:t>- health and safety</a:t>
            </a:r>
          </a:p>
          <a:p>
            <a:pPr eaLnBrk="0" hangingPunct="0"/>
            <a:r>
              <a:rPr lang="en-US" sz="2800">
                <a:latin typeface="Calibri" pitchFamily="34" charset="0"/>
                <a:cs typeface="Arial" charset="0"/>
              </a:rPr>
              <a:t>- interests of other pupils</a:t>
            </a:r>
          </a:p>
        </p:txBody>
      </p:sp>
      <p:pic>
        <p:nvPicPr>
          <p:cNvPr id="22532" name="Picture 1" descr="X:\My Documents\My Pictures\RRDE Logo\rrlogo.gif"/>
          <p:cNvPicPr>
            <a:picLocks noChangeAspect="1" noChangeArrowheads="1"/>
          </p:cNvPicPr>
          <p:nvPr/>
        </p:nvPicPr>
        <p:blipFill>
          <a:blip r:embed="rId3" cstate="print"/>
          <a:srcRect/>
          <a:stretch>
            <a:fillRect/>
          </a:stretch>
        </p:blipFill>
        <p:spPr bwMode="auto">
          <a:xfrm>
            <a:off x="7786688" y="5929313"/>
            <a:ext cx="1155700" cy="679450"/>
          </a:xfrm>
          <a:prstGeom prst="rect">
            <a:avLst/>
          </a:prstGeom>
          <a:noFill/>
          <a:ln w="9525">
            <a:noFill/>
            <a:miter lim="800000"/>
            <a:headEnd/>
            <a:tailEnd/>
          </a:ln>
        </p:spPr>
      </p:pic>
    </p:spTree>
    <p:extLst>
      <p:ext uri="{BB962C8B-B14F-4D97-AF65-F5344CB8AC3E}">
        <p14:creationId xmlns:p14="http://schemas.microsoft.com/office/powerpoint/2010/main" xmlns="" val="15412498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0" y="4763"/>
          <a:ext cx="9144000" cy="6858000"/>
        </p:xfrm>
        <a:graphic>
          <a:graphicData uri="http://schemas.openxmlformats.org/presentationml/2006/ole">
            <p:oleObj spid="_x0000_s1027" name="Slide" r:id="rId3" imgW="4789834" imgH="3592000" progId="PowerPoint.Slide.8">
              <p:embed/>
            </p:oleObj>
          </a:graphicData>
        </a:graphic>
      </p:graphicFrame>
      <p:sp>
        <p:nvSpPr>
          <p:cNvPr id="1027" name="TextBox 2"/>
          <p:cNvSpPr txBox="1">
            <a:spLocks noChangeArrowheads="1"/>
          </p:cNvSpPr>
          <p:nvPr/>
        </p:nvSpPr>
        <p:spPr bwMode="auto">
          <a:xfrm>
            <a:off x="285750" y="857250"/>
            <a:ext cx="1357313" cy="1200150"/>
          </a:xfrm>
          <a:prstGeom prst="rect">
            <a:avLst/>
          </a:prstGeom>
          <a:solidFill>
            <a:srgbClr val="FFFF00"/>
          </a:solidFill>
          <a:ln w="38100">
            <a:solidFill>
              <a:schemeClr val="tx1"/>
            </a:solidFill>
            <a:miter lim="800000"/>
            <a:headEnd/>
            <a:tailEnd/>
          </a:ln>
        </p:spPr>
        <p:txBody>
          <a:bodyPr>
            <a:spAutoFit/>
          </a:bodyPr>
          <a:lstStyle/>
          <a:p>
            <a:r>
              <a:rPr lang="en-GB">
                <a:latin typeface="Arial Black" pitchFamily="34" charset="0"/>
              </a:rPr>
              <a:t>Duty to Promote Disability Equality</a:t>
            </a:r>
            <a:endParaRPr lang="en-US">
              <a:latin typeface="Arial Black" pitchFamily="34" charset="0"/>
            </a:endParaRPr>
          </a:p>
        </p:txBody>
      </p:sp>
      <p:sp>
        <p:nvSpPr>
          <p:cNvPr id="4" name="Down Arrow 3"/>
          <p:cNvSpPr/>
          <p:nvPr/>
        </p:nvSpPr>
        <p:spPr>
          <a:xfrm>
            <a:off x="500063" y="2286000"/>
            <a:ext cx="428625" cy="8572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1029" name="Picture 1" descr="X:\My Documents\My Pictures\RRDE Logo\rrlogo.gif"/>
          <p:cNvPicPr>
            <a:picLocks noChangeAspect="1" noChangeArrowheads="1"/>
          </p:cNvPicPr>
          <p:nvPr/>
        </p:nvPicPr>
        <p:blipFill>
          <a:blip r:embed="rId4" cstate="print"/>
          <a:srcRect/>
          <a:stretch>
            <a:fillRect/>
          </a:stretch>
        </p:blipFill>
        <p:spPr bwMode="auto">
          <a:xfrm>
            <a:off x="7786688" y="5929313"/>
            <a:ext cx="1155700" cy="679450"/>
          </a:xfrm>
          <a:prstGeom prst="rect">
            <a:avLst/>
          </a:prstGeom>
          <a:noFill/>
          <a:ln w="9525">
            <a:noFill/>
            <a:miter lim="800000"/>
            <a:headEnd/>
            <a:tailEnd/>
          </a:ln>
        </p:spPr>
      </p:pic>
    </p:spTree>
    <p:extLst>
      <p:ext uri="{BB962C8B-B14F-4D97-AF65-F5344CB8AC3E}">
        <p14:creationId xmlns:p14="http://schemas.microsoft.com/office/powerpoint/2010/main" xmlns="" val="23213343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rgbClr val="FF0000"/>
                </a:solidFill>
              </a:rPr>
              <a:t>Examples of Reasonable Adjustments for Learning </a:t>
            </a:r>
            <a:endParaRPr lang="en-GB" b="1" dirty="0">
              <a:solidFill>
                <a:srgbClr val="FF0000"/>
              </a:solidFill>
            </a:endParaRPr>
          </a:p>
        </p:txBody>
      </p:sp>
      <p:sp>
        <p:nvSpPr>
          <p:cNvPr id="3" name="Content Placeholder 2"/>
          <p:cNvSpPr>
            <a:spLocks noGrp="1"/>
          </p:cNvSpPr>
          <p:nvPr>
            <p:ph idx="1"/>
          </p:nvPr>
        </p:nvSpPr>
        <p:spPr>
          <a:xfrm>
            <a:off x="457200" y="1600200"/>
            <a:ext cx="8229600" cy="4997152"/>
          </a:xfrm>
        </p:spPr>
        <p:txBody>
          <a:bodyPr>
            <a:normAutofit fontScale="85000" lnSpcReduction="20000"/>
          </a:bodyPr>
          <a:lstStyle/>
          <a:p>
            <a:pPr lvl="0"/>
            <a:r>
              <a:rPr lang="en-GB" dirty="0"/>
              <a:t>Provide opportunities for lip-reading</a:t>
            </a:r>
          </a:p>
          <a:p>
            <a:pPr lvl="0"/>
            <a:r>
              <a:rPr lang="en-GB" dirty="0"/>
              <a:t>Provide suitable acoustic environment</a:t>
            </a:r>
          </a:p>
          <a:p>
            <a:pPr lvl="0"/>
            <a:r>
              <a:rPr lang="en-GB" dirty="0"/>
              <a:t>Use subtitles for DVDs or internet/TV clips</a:t>
            </a:r>
          </a:p>
          <a:p>
            <a:pPr lvl="0"/>
            <a:r>
              <a:rPr lang="en-GB" dirty="0"/>
              <a:t>Modify language of written material</a:t>
            </a:r>
          </a:p>
          <a:p>
            <a:pPr lvl="0"/>
            <a:r>
              <a:rPr lang="en-GB" dirty="0"/>
              <a:t>Use a live speaker for material presented via CD/tape</a:t>
            </a:r>
          </a:p>
          <a:p>
            <a:pPr lvl="0"/>
            <a:r>
              <a:rPr lang="en-GB" dirty="0"/>
              <a:t>Provide written materials in accessible format: large print or Braille</a:t>
            </a:r>
          </a:p>
          <a:p>
            <a:pPr lvl="0"/>
            <a:r>
              <a:rPr lang="en-GB" dirty="0"/>
              <a:t>Print out interactive whiteboard presentations in large print</a:t>
            </a:r>
          </a:p>
          <a:p>
            <a:pPr lvl="0"/>
            <a:r>
              <a:rPr lang="en-GB" dirty="0"/>
              <a:t>Ensure appropriate seating position of student</a:t>
            </a:r>
          </a:p>
          <a:p>
            <a:pPr lvl="0"/>
            <a:r>
              <a:rPr lang="en-GB" dirty="0"/>
              <a:t>Use modified teaching </a:t>
            </a:r>
            <a:r>
              <a:rPr lang="en-GB" dirty="0" smtClean="0"/>
              <a:t>strategies</a:t>
            </a:r>
          </a:p>
          <a:p>
            <a:pPr lvl="0"/>
            <a:r>
              <a:rPr lang="en-GB" dirty="0" smtClean="0"/>
              <a:t>Provide signing support or use of </a:t>
            </a:r>
            <a:r>
              <a:rPr lang="en-GB" dirty="0" err="1"/>
              <a:t>S</a:t>
            </a:r>
            <a:r>
              <a:rPr lang="en-GB" dirty="0" err="1" smtClean="0"/>
              <a:t>oundfield</a:t>
            </a:r>
            <a:r>
              <a:rPr lang="en-GB" dirty="0" smtClean="0"/>
              <a:t> system </a:t>
            </a:r>
            <a:endParaRPr lang="en-GB" dirty="0"/>
          </a:p>
          <a:p>
            <a:endParaRPr lang="en-GB" dirty="0"/>
          </a:p>
        </p:txBody>
      </p:sp>
    </p:spTree>
    <p:extLst>
      <p:ext uri="{BB962C8B-B14F-4D97-AF65-F5344CB8AC3E}">
        <p14:creationId xmlns:p14="http://schemas.microsoft.com/office/powerpoint/2010/main" xmlns="" val="1351089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692696"/>
          </a:xfrm>
        </p:spPr>
        <p:txBody>
          <a:bodyPr>
            <a:normAutofit fontScale="90000"/>
          </a:bodyPr>
          <a:lstStyle/>
          <a:p>
            <a:r>
              <a:rPr lang="en-GB" b="1" dirty="0" smtClean="0">
                <a:solidFill>
                  <a:srgbClr val="FF0000"/>
                </a:solidFill>
              </a:rPr>
              <a:t>RA’s in Assessment and Exams </a:t>
            </a:r>
            <a:endParaRPr lang="en-GB" b="1" dirty="0">
              <a:solidFill>
                <a:srgbClr val="FF0000"/>
              </a:solidFill>
            </a:endParaRPr>
          </a:p>
        </p:txBody>
      </p:sp>
      <p:sp>
        <p:nvSpPr>
          <p:cNvPr id="3" name="Content Placeholder 2"/>
          <p:cNvSpPr>
            <a:spLocks noGrp="1"/>
          </p:cNvSpPr>
          <p:nvPr>
            <p:ph idx="1"/>
          </p:nvPr>
        </p:nvSpPr>
        <p:spPr>
          <a:xfrm>
            <a:off x="457200" y="836712"/>
            <a:ext cx="8229600" cy="5760640"/>
          </a:xfrm>
        </p:spPr>
        <p:txBody>
          <a:bodyPr>
            <a:normAutofit fontScale="77500" lnSpcReduction="20000"/>
          </a:bodyPr>
          <a:lstStyle/>
          <a:p>
            <a:r>
              <a:rPr lang="en-GB" dirty="0" smtClean="0"/>
              <a:t>Reasonable </a:t>
            </a:r>
            <a:r>
              <a:rPr lang="en-GB" dirty="0"/>
              <a:t>adjustments must be made for learners with disabilities for both</a:t>
            </a:r>
            <a:r>
              <a:rPr lang="en-GB" b="1" dirty="0"/>
              <a:t> </a:t>
            </a:r>
            <a:r>
              <a:rPr lang="en-GB" dirty="0"/>
              <a:t>internal assessments and public exams and assessments, such as SATs, Year 1 Phonic Check, GCSEs </a:t>
            </a:r>
            <a:endParaRPr lang="en-GB" dirty="0" smtClean="0"/>
          </a:p>
          <a:p>
            <a:r>
              <a:rPr lang="en-GB" dirty="0"/>
              <a:t>Ensure appropriate JCQ Access arrangements are applied for and in place in line with learner requirements. These could include</a:t>
            </a:r>
            <a:r>
              <a:rPr lang="en-GB" dirty="0" smtClean="0"/>
              <a:t>:</a:t>
            </a:r>
            <a:endParaRPr lang="en-GB" dirty="0"/>
          </a:p>
          <a:p>
            <a:pPr lvl="0"/>
            <a:r>
              <a:rPr lang="en-GB" dirty="0"/>
              <a:t>Modified language papers</a:t>
            </a:r>
          </a:p>
          <a:p>
            <a:pPr lvl="0"/>
            <a:r>
              <a:rPr lang="en-GB" dirty="0"/>
              <a:t>Accessible formats such as enlarged, modified or Braille papers</a:t>
            </a:r>
          </a:p>
          <a:p>
            <a:pPr lvl="0"/>
            <a:r>
              <a:rPr lang="en-GB" dirty="0"/>
              <a:t>Live speakers</a:t>
            </a:r>
          </a:p>
          <a:p>
            <a:pPr lvl="0"/>
            <a:r>
              <a:rPr lang="en-GB" dirty="0"/>
              <a:t>Amanuensis/scribe</a:t>
            </a:r>
          </a:p>
          <a:p>
            <a:pPr lvl="0"/>
            <a:r>
              <a:rPr lang="en-GB" dirty="0"/>
              <a:t>Oral language modifiers</a:t>
            </a:r>
            <a:r>
              <a:rPr lang="en-GB" b="1" dirty="0"/>
              <a:t>; </a:t>
            </a:r>
            <a:r>
              <a:rPr lang="en-GB" dirty="0"/>
              <a:t>BSL interpreters</a:t>
            </a:r>
          </a:p>
          <a:p>
            <a:pPr lvl="0"/>
            <a:r>
              <a:rPr lang="en-GB" dirty="0"/>
              <a:t>Appropriate positioning in the exam hall</a:t>
            </a:r>
          </a:p>
          <a:p>
            <a:pPr lvl="0"/>
            <a:r>
              <a:rPr lang="en-GB" dirty="0"/>
              <a:t>Use of specialist equipment</a:t>
            </a:r>
          </a:p>
          <a:p>
            <a:pPr lvl="0"/>
            <a:r>
              <a:rPr lang="en-GB" dirty="0"/>
              <a:t>Ensuring a glare free environment with good lighting</a:t>
            </a:r>
          </a:p>
          <a:p>
            <a:pPr lvl="0"/>
            <a:r>
              <a:rPr lang="en-GB" dirty="0"/>
              <a:t>Facilitation of extra time and/or rest breaks</a:t>
            </a:r>
          </a:p>
          <a:p>
            <a:endParaRPr lang="en-GB" dirty="0"/>
          </a:p>
        </p:txBody>
      </p:sp>
    </p:spTree>
    <p:extLst>
      <p:ext uri="{BB962C8B-B14F-4D97-AF65-F5344CB8AC3E}">
        <p14:creationId xmlns:p14="http://schemas.microsoft.com/office/powerpoint/2010/main" xmlns="" val="394910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648072"/>
          </a:xfrm>
        </p:spPr>
        <p:txBody>
          <a:bodyPr>
            <a:normAutofit fontScale="90000"/>
          </a:bodyPr>
          <a:lstStyle/>
          <a:p>
            <a:r>
              <a:rPr lang="en-GB" b="1" dirty="0" smtClean="0">
                <a:solidFill>
                  <a:srgbClr val="FF0000"/>
                </a:solidFill>
              </a:rPr>
              <a:t>RA’s in the wider life of the school</a:t>
            </a:r>
            <a:endParaRPr lang="en-GB" b="1" dirty="0">
              <a:solidFill>
                <a:srgbClr val="FF0000"/>
              </a:solidFill>
            </a:endParaRPr>
          </a:p>
        </p:txBody>
      </p:sp>
      <p:sp>
        <p:nvSpPr>
          <p:cNvPr id="3" name="Content Placeholder 2"/>
          <p:cNvSpPr>
            <a:spLocks noGrp="1"/>
          </p:cNvSpPr>
          <p:nvPr>
            <p:ph idx="1"/>
          </p:nvPr>
        </p:nvSpPr>
        <p:spPr>
          <a:xfrm>
            <a:off x="457200" y="908720"/>
            <a:ext cx="8229600" cy="5832648"/>
          </a:xfrm>
        </p:spPr>
        <p:txBody>
          <a:bodyPr>
            <a:normAutofit fontScale="77500" lnSpcReduction="20000"/>
          </a:bodyPr>
          <a:lstStyle/>
          <a:p>
            <a:r>
              <a:rPr lang="en-GB" dirty="0" smtClean="0"/>
              <a:t>These may include parents with sensory or other impairments</a:t>
            </a:r>
          </a:p>
          <a:p>
            <a:pPr lvl="0" algn="just">
              <a:buFont typeface="Wingdings"/>
              <a:buChar char=""/>
              <a:tabLst>
                <a:tab pos="228600" algn="l"/>
              </a:tabLst>
            </a:pPr>
            <a:r>
              <a:rPr lang="en-GB" dirty="0"/>
              <a:t>Use a buddy system to ensure </a:t>
            </a:r>
            <a:r>
              <a:rPr lang="en-GB" dirty="0" smtClean="0"/>
              <a:t>safety &amp; avoid isolation</a:t>
            </a:r>
            <a:endParaRPr lang="en-GB" dirty="0"/>
          </a:p>
          <a:p>
            <a:pPr lvl="0" algn="just">
              <a:buFont typeface="Wingdings"/>
              <a:buChar char=""/>
              <a:tabLst>
                <a:tab pos="228600" algn="l"/>
              </a:tabLst>
            </a:pPr>
            <a:r>
              <a:rPr lang="en-GB" dirty="0"/>
              <a:t>Use an agreed visual prompt when starting a race or a match e.g. a coloured flag</a:t>
            </a:r>
          </a:p>
          <a:p>
            <a:pPr lvl="0" algn="just">
              <a:buFont typeface="Wingdings"/>
              <a:buChar char=""/>
              <a:tabLst>
                <a:tab pos="228600" algn="l"/>
              </a:tabLst>
            </a:pPr>
            <a:r>
              <a:rPr lang="en-GB" dirty="0"/>
              <a:t>Arrange theatre visits when there is a signed and/or captioned performance</a:t>
            </a:r>
          </a:p>
          <a:p>
            <a:pPr lvl="0" algn="just">
              <a:buFont typeface="Wingdings"/>
              <a:buChar char=""/>
              <a:tabLst>
                <a:tab pos="228600" algn="l"/>
              </a:tabLst>
            </a:pPr>
            <a:r>
              <a:rPr lang="en-GB" dirty="0"/>
              <a:t>Arrange theatre visits when there is an audio described performance and/or a touch </a:t>
            </a:r>
            <a:r>
              <a:rPr lang="en-GB" dirty="0" smtClean="0"/>
              <a:t>tour</a:t>
            </a:r>
          </a:p>
          <a:p>
            <a:pPr lvl="0" algn="just">
              <a:buFont typeface="Wingdings"/>
              <a:buChar char=""/>
              <a:tabLst>
                <a:tab pos="228600" algn="l"/>
              </a:tabLst>
            </a:pPr>
            <a:r>
              <a:rPr lang="en-GB" dirty="0"/>
              <a:t>Include learners with sensory impairment on the school council and/or ask their views on issues that are discussed at school council</a:t>
            </a:r>
          </a:p>
          <a:p>
            <a:pPr lvl="0" algn="just">
              <a:buFont typeface="Wingdings"/>
              <a:buChar char=""/>
              <a:tabLst>
                <a:tab pos="228600" algn="l"/>
              </a:tabLst>
            </a:pPr>
            <a:r>
              <a:rPr lang="en-GB" dirty="0"/>
              <a:t>Run a lunchtime/after school signing club or Braille club. Make sure after school clubs are accessible to all</a:t>
            </a:r>
          </a:p>
          <a:p>
            <a:pPr lvl="0" algn="just">
              <a:buFont typeface="Wingdings"/>
              <a:buChar char=""/>
              <a:tabLst>
                <a:tab pos="228600" algn="l"/>
              </a:tabLst>
            </a:pPr>
            <a:r>
              <a:rPr lang="en-GB" dirty="0"/>
              <a:t>Arrange transport to pick up learners after the end of a school club rather than at the end of the normal school day to enable participation in after school </a:t>
            </a:r>
            <a:r>
              <a:rPr lang="en-GB" dirty="0" smtClean="0"/>
              <a:t>clubs</a:t>
            </a:r>
            <a:r>
              <a:rPr lang="en-GB" dirty="0"/>
              <a:t> </a:t>
            </a:r>
            <a:endParaRPr lang="en-GB" dirty="0">
              <a:latin typeface="Arial"/>
              <a:ea typeface="Times New Roman"/>
            </a:endParaRPr>
          </a:p>
          <a:p>
            <a:pPr lvl="0" algn="just">
              <a:buFont typeface="Wingdings"/>
              <a:buChar char=""/>
              <a:tabLst>
                <a:tab pos="228600" algn="l"/>
              </a:tabLst>
            </a:pPr>
            <a:endParaRPr lang="en-GB" dirty="0"/>
          </a:p>
          <a:p>
            <a:endParaRPr lang="en-GB" dirty="0"/>
          </a:p>
        </p:txBody>
      </p:sp>
    </p:spTree>
    <p:extLst>
      <p:ext uri="{BB962C8B-B14F-4D97-AF65-F5344CB8AC3E}">
        <p14:creationId xmlns:p14="http://schemas.microsoft.com/office/powerpoint/2010/main" xmlns="" val="166030052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54050"/>
          </a:xfrm>
        </p:spPr>
        <p:txBody>
          <a:bodyPr rtlCol="0">
            <a:normAutofit fontScale="90000"/>
          </a:bodyPr>
          <a:lstStyle/>
          <a:p>
            <a:pPr eaLnBrk="1" fontAlgn="auto" hangingPunct="1">
              <a:spcAft>
                <a:spcPts val="0"/>
              </a:spcAft>
              <a:defRPr/>
            </a:pPr>
            <a:r>
              <a:rPr lang="en-GB" b="1" dirty="0" smtClean="0">
                <a:solidFill>
                  <a:srgbClr val="FF0000"/>
                </a:solidFill>
              </a:rPr>
              <a:t>RA Case Study 6</a:t>
            </a:r>
            <a:r>
              <a:rPr lang="en-GB" b="1" dirty="0" smtClean="0"/>
              <a:t>.</a:t>
            </a:r>
            <a:endParaRPr lang="en-GB" b="1" dirty="0"/>
          </a:p>
        </p:txBody>
      </p:sp>
      <p:sp>
        <p:nvSpPr>
          <p:cNvPr id="3" name="Content Placeholder 2"/>
          <p:cNvSpPr>
            <a:spLocks noGrp="1"/>
          </p:cNvSpPr>
          <p:nvPr>
            <p:ph idx="1"/>
          </p:nvPr>
        </p:nvSpPr>
        <p:spPr>
          <a:xfrm>
            <a:off x="285750" y="1000125"/>
            <a:ext cx="8643938" cy="5857875"/>
          </a:xfrm>
        </p:spPr>
        <p:txBody>
          <a:bodyPr rtlCol="0">
            <a:normAutofit fontScale="85000" lnSpcReduction="20000"/>
          </a:bodyPr>
          <a:lstStyle/>
          <a:p>
            <a:pPr eaLnBrk="1" fontAlgn="auto" hangingPunct="1">
              <a:spcAft>
                <a:spcPts val="0"/>
              </a:spcAft>
              <a:buFont typeface="Arial" pitchFamily="34" charset="0"/>
              <a:buNone/>
              <a:defRPr/>
            </a:pPr>
            <a:r>
              <a:rPr lang="en-GB" b="1" dirty="0" smtClean="0"/>
              <a:t>A pupil X is on the Autistic Continuum with hearing loss and  attends a mainstream primary school. Teaching staff have been made aware of  the needs of Autistic pupils and had training. X is in  the  dinner queue and some boys around him start jostling and  pushing. The mid day supervisor(MDS) comes up and tells </a:t>
            </a:r>
          </a:p>
          <a:p>
            <a:pPr eaLnBrk="1" fontAlgn="auto" hangingPunct="1">
              <a:spcAft>
                <a:spcPts val="0"/>
              </a:spcAft>
              <a:buFont typeface="Arial" pitchFamily="34" charset="0"/>
              <a:buNone/>
              <a:defRPr/>
            </a:pPr>
            <a:r>
              <a:rPr lang="en-GB" b="1" dirty="0" smtClean="0"/>
              <a:t>them all to ‘stop messing about’ without lip speaking. X does not know what this means and has not understood and continues shoving. He is told ‘to pull his socks</a:t>
            </a:r>
          </a:p>
          <a:p>
            <a:pPr eaLnBrk="1" fontAlgn="auto" hangingPunct="1">
              <a:spcAft>
                <a:spcPts val="0"/>
              </a:spcAft>
              <a:buFont typeface="Arial" pitchFamily="34" charset="0"/>
              <a:buNone/>
              <a:defRPr/>
            </a:pPr>
            <a:r>
              <a:rPr lang="en-GB" b="1" dirty="0" smtClean="0"/>
              <a:t> up’ and ‘get in line’ again the MDS was not facing him. Then when he continues he is pulled out of line by the MDS. X hits the MDS and is sent by them  to the Head. X is given a three day suspension.  </a:t>
            </a:r>
          </a:p>
          <a:p>
            <a:pPr eaLnBrk="1" fontAlgn="auto" hangingPunct="1">
              <a:spcAft>
                <a:spcPts val="0"/>
              </a:spcAft>
              <a:buFont typeface="Arial" pitchFamily="34" charset="0"/>
              <a:buNone/>
              <a:defRPr/>
            </a:pPr>
            <a:endParaRPr lang="en-GB" b="1" dirty="0" smtClean="0">
              <a:solidFill>
                <a:srgbClr val="FF0000"/>
              </a:solidFill>
            </a:endParaRPr>
          </a:p>
          <a:p>
            <a:pPr eaLnBrk="1" fontAlgn="auto" hangingPunct="1">
              <a:spcAft>
                <a:spcPts val="0"/>
              </a:spcAft>
              <a:buFont typeface="Arial" pitchFamily="34" charset="0"/>
              <a:buNone/>
              <a:defRPr/>
            </a:pPr>
            <a:r>
              <a:rPr lang="en-GB" b="1" dirty="0" smtClean="0">
                <a:solidFill>
                  <a:srgbClr val="FF0000"/>
                </a:solidFill>
              </a:rPr>
              <a:t>                        Is this Disability Discrimination? </a:t>
            </a:r>
          </a:p>
          <a:p>
            <a:pPr eaLnBrk="1" fontAlgn="auto" hangingPunct="1">
              <a:spcAft>
                <a:spcPts val="0"/>
              </a:spcAft>
              <a:buFont typeface="Arial" pitchFamily="34" charset="0"/>
              <a:buNone/>
              <a:defRPr/>
            </a:pPr>
            <a:r>
              <a:rPr lang="en-GB" b="1" dirty="0" smtClean="0">
                <a:solidFill>
                  <a:srgbClr val="FF0000"/>
                </a:solidFill>
              </a:rPr>
              <a:t>If so why and</a:t>
            </a:r>
            <a:r>
              <a:rPr lang="en-GB" b="1" dirty="0">
                <a:solidFill>
                  <a:srgbClr val="FF0000"/>
                </a:solidFill>
              </a:rPr>
              <a:t> </a:t>
            </a:r>
            <a:r>
              <a:rPr lang="en-GB" b="1" dirty="0" smtClean="0">
                <a:solidFill>
                  <a:srgbClr val="FF0000"/>
                </a:solidFill>
              </a:rPr>
              <a:t> what should have been done?</a:t>
            </a:r>
            <a:endParaRPr lang="en-GB" b="1" dirty="0">
              <a:solidFill>
                <a:srgbClr val="FF0000"/>
              </a:solidFill>
            </a:endParaRPr>
          </a:p>
        </p:txBody>
      </p:sp>
      <p:pic>
        <p:nvPicPr>
          <p:cNvPr id="23556" name="Picture 1" descr="X:\My Documents\My Pictures\RRDE Logo\rrlogo.gif"/>
          <p:cNvPicPr>
            <a:picLocks noChangeAspect="1" noChangeArrowheads="1"/>
          </p:cNvPicPr>
          <p:nvPr/>
        </p:nvPicPr>
        <p:blipFill>
          <a:blip r:embed="rId2" cstate="print"/>
          <a:srcRect/>
          <a:stretch>
            <a:fillRect/>
          </a:stretch>
        </p:blipFill>
        <p:spPr bwMode="auto">
          <a:xfrm>
            <a:off x="7786688" y="5929313"/>
            <a:ext cx="1155700" cy="679450"/>
          </a:xfrm>
          <a:prstGeom prst="rect">
            <a:avLst/>
          </a:prstGeom>
          <a:noFill/>
          <a:ln w="9525">
            <a:noFill/>
            <a:miter lim="800000"/>
            <a:headEnd/>
            <a:tailEnd/>
          </a:ln>
        </p:spPr>
      </p:pic>
    </p:spTree>
    <p:extLst>
      <p:ext uri="{BB962C8B-B14F-4D97-AF65-F5344CB8AC3E}">
        <p14:creationId xmlns:p14="http://schemas.microsoft.com/office/powerpoint/2010/main" xmlns="" val="68983050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r>
              <a:rPr lang="en-GB" dirty="0" smtClean="0">
                <a:solidFill>
                  <a:srgbClr val="FF0000"/>
                </a:solidFill>
              </a:rPr>
              <a:t>RA Case Study 7.</a:t>
            </a:r>
          </a:p>
        </p:txBody>
      </p:sp>
      <p:sp>
        <p:nvSpPr>
          <p:cNvPr id="3" name="Content Placeholder 2"/>
          <p:cNvSpPr>
            <a:spLocks noGrp="1"/>
          </p:cNvSpPr>
          <p:nvPr>
            <p:ph idx="1"/>
          </p:nvPr>
        </p:nvSpPr>
        <p:spPr>
          <a:xfrm>
            <a:off x="142875" y="1214438"/>
            <a:ext cx="8858250" cy="5500687"/>
          </a:xfrm>
        </p:spPr>
        <p:txBody>
          <a:bodyPr rtlCol="0">
            <a:normAutofit fontScale="92500" lnSpcReduction="10000"/>
          </a:bodyPr>
          <a:lstStyle/>
          <a:p>
            <a:pPr algn="ctr" eaLnBrk="1" fontAlgn="auto" hangingPunct="1">
              <a:spcAft>
                <a:spcPts val="0"/>
              </a:spcAft>
              <a:buFont typeface="Arial" pitchFamily="34" charset="0"/>
              <a:buNone/>
              <a:defRPr/>
            </a:pPr>
            <a:r>
              <a:rPr lang="en-GB" b="1" dirty="0" smtClean="0"/>
              <a:t>A primary school  is running a </a:t>
            </a:r>
          </a:p>
          <a:p>
            <a:pPr algn="ctr" eaLnBrk="1" fontAlgn="auto" hangingPunct="1">
              <a:spcAft>
                <a:spcPts val="0"/>
              </a:spcAft>
              <a:buFont typeface="Arial" pitchFamily="34" charset="0"/>
              <a:buNone/>
              <a:defRPr/>
            </a:pPr>
            <a:r>
              <a:rPr lang="en-GB" b="1" dirty="0" smtClean="0"/>
              <a:t>residential trip. Pupils are told if they behave </a:t>
            </a:r>
          </a:p>
          <a:p>
            <a:pPr algn="ctr" eaLnBrk="1" fontAlgn="auto" hangingPunct="1">
              <a:spcAft>
                <a:spcPts val="0"/>
              </a:spcAft>
              <a:buFont typeface="Arial" pitchFamily="34" charset="0"/>
              <a:buNone/>
              <a:defRPr/>
            </a:pPr>
            <a:r>
              <a:rPr lang="en-GB" b="1" dirty="0" smtClean="0"/>
              <a:t>themselves they will be able to go on the trip. For 1</a:t>
            </a:r>
          </a:p>
          <a:p>
            <a:pPr algn="ctr" eaLnBrk="1" fontAlgn="auto" hangingPunct="1">
              <a:spcAft>
                <a:spcPts val="0"/>
              </a:spcAft>
              <a:buFont typeface="Arial" pitchFamily="34" charset="0"/>
              <a:buNone/>
              <a:defRPr/>
            </a:pPr>
            <a:r>
              <a:rPr lang="en-GB" b="1" dirty="0" smtClean="0"/>
              <a:t>Visually impaired  pupils the risk assessment shows it will be too   dangerous to take them as there is a cliff for  abseiling and a lake for canoeing at the centre. A  letter is sent home giving the reasons. The trip </a:t>
            </a:r>
            <a:r>
              <a:rPr lang="en-GB" b="1" dirty="0" err="1" smtClean="0"/>
              <a:t>goesahead</a:t>
            </a:r>
            <a:r>
              <a:rPr lang="en-GB" b="1" dirty="0" smtClean="0"/>
              <a:t> and the  pupil come into school and</a:t>
            </a:r>
          </a:p>
          <a:p>
            <a:pPr algn="ctr" eaLnBrk="1" fontAlgn="auto" hangingPunct="1">
              <a:spcAft>
                <a:spcPts val="0"/>
              </a:spcAft>
              <a:buFont typeface="Arial" pitchFamily="34" charset="0"/>
              <a:buNone/>
              <a:defRPr/>
            </a:pPr>
            <a:r>
              <a:rPr lang="en-GB" b="1" dirty="0" smtClean="0"/>
              <a:t> attend a different class.</a:t>
            </a:r>
            <a:endParaRPr lang="en-GB" b="1" dirty="0"/>
          </a:p>
          <a:p>
            <a:pPr algn="ctr" eaLnBrk="1" fontAlgn="auto" hangingPunct="1">
              <a:spcAft>
                <a:spcPts val="0"/>
              </a:spcAft>
              <a:buFont typeface="Arial" pitchFamily="34" charset="0"/>
              <a:buNone/>
              <a:defRPr/>
            </a:pPr>
            <a:r>
              <a:rPr lang="en-GB" b="1" dirty="0" smtClean="0">
                <a:solidFill>
                  <a:srgbClr val="FF0000"/>
                </a:solidFill>
              </a:rPr>
              <a:t>Is this Disability Discrimination?</a:t>
            </a:r>
          </a:p>
          <a:p>
            <a:pPr eaLnBrk="1" fontAlgn="auto" hangingPunct="1">
              <a:spcAft>
                <a:spcPts val="0"/>
              </a:spcAft>
              <a:buFont typeface="Arial" pitchFamily="34" charset="0"/>
              <a:buNone/>
              <a:defRPr/>
            </a:pPr>
            <a:r>
              <a:rPr lang="en-GB" b="1" dirty="0" smtClean="0">
                <a:solidFill>
                  <a:srgbClr val="FF0000"/>
                </a:solidFill>
              </a:rPr>
              <a:t>If yes, why and what should have happened?</a:t>
            </a:r>
          </a:p>
          <a:p>
            <a:pPr algn="ctr" eaLnBrk="1" fontAlgn="auto" hangingPunct="1">
              <a:spcAft>
                <a:spcPts val="0"/>
              </a:spcAft>
              <a:buFont typeface="Arial" pitchFamily="34" charset="0"/>
              <a:buNone/>
              <a:defRPr/>
            </a:pPr>
            <a:endParaRPr lang="en-GB" dirty="0"/>
          </a:p>
        </p:txBody>
      </p:sp>
      <p:pic>
        <p:nvPicPr>
          <p:cNvPr id="24580" name="Picture 1" descr="X:\My Documents\My Pictures\RRDE Logo\rrlogo.gif"/>
          <p:cNvPicPr>
            <a:picLocks noChangeAspect="1" noChangeArrowheads="1"/>
          </p:cNvPicPr>
          <p:nvPr/>
        </p:nvPicPr>
        <p:blipFill>
          <a:blip r:embed="rId2" cstate="print"/>
          <a:srcRect/>
          <a:stretch>
            <a:fillRect/>
          </a:stretch>
        </p:blipFill>
        <p:spPr bwMode="auto">
          <a:xfrm>
            <a:off x="7786688" y="5929313"/>
            <a:ext cx="1155700" cy="679450"/>
          </a:xfrm>
          <a:prstGeom prst="rect">
            <a:avLst/>
          </a:prstGeom>
          <a:noFill/>
          <a:ln w="9525">
            <a:noFill/>
            <a:miter lim="800000"/>
            <a:headEnd/>
            <a:tailEnd/>
          </a:ln>
        </p:spPr>
      </p:pic>
    </p:spTree>
    <p:extLst>
      <p:ext uri="{BB962C8B-B14F-4D97-AF65-F5344CB8AC3E}">
        <p14:creationId xmlns:p14="http://schemas.microsoft.com/office/powerpoint/2010/main" xmlns="" val="394430765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457200" y="274638"/>
            <a:ext cx="8229600" cy="868362"/>
          </a:xfrm>
        </p:spPr>
        <p:txBody>
          <a:bodyPr/>
          <a:lstStyle/>
          <a:p>
            <a:pPr eaLnBrk="1" hangingPunct="1"/>
            <a:r>
              <a:rPr lang="en-GB" dirty="0" smtClean="0">
                <a:solidFill>
                  <a:srgbClr val="FF0000"/>
                </a:solidFill>
              </a:rPr>
              <a:t>RA Case Study 8</a:t>
            </a:r>
            <a:r>
              <a:rPr lang="en-GB" dirty="0" smtClean="0"/>
              <a:t>.</a:t>
            </a:r>
          </a:p>
        </p:txBody>
      </p:sp>
      <p:sp>
        <p:nvSpPr>
          <p:cNvPr id="3" name="Content Placeholder 2"/>
          <p:cNvSpPr>
            <a:spLocks noGrp="1"/>
          </p:cNvSpPr>
          <p:nvPr>
            <p:ph idx="1"/>
          </p:nvPr>
        </p:nvSpPr>
        <p:spPr>
          <a:xfrm>
            <a:off x="457200" y="1000125"/>
            <a:ext cx="8229600" cy="5572125"/>
          </a:xfrm>
        </p:spPr>
        <p:txBody>
          <a:bodyPr rtlCol="0">
            <a:normAutofit fontScale="92500" lnSpcReduction="20000"/>
          </a:bodyPr>
          <a:lstStyle/>
          <a:p>
            <a:pPr eaLnBrk="1" fontAlgn="auto" hangingPunct="1">
              <a:spcAft>
                <a:spcPts val="0"/>
              </a:spcAft>
              <a:buFont typeface="Arial" pitchFamily="34" charset="0"/>
              <a:buChar char="•"/>
              <a:defRPr/>
            </a:pPr>
            <a:r>
              <a:rPr lang="en-GB" b="1" dirty="0" smtClean="0"/>
              <a:t>A pupil Y attends his local primary school he has learning difficulty and low vision and is in Year 4.</a:t>
            </a:r>
          </a:p>
          <a:p>
            <a:pPr eaLnBrk="1" fontAlgn="auto" hangingPunct="1">
              <a:spcAft>
                <a:spcPts val="0"/>
              </a:spcAft>
              <a:buFont typeface="Arial" pitchFamily="34" charset="0"/>
              <a:buChar char="•"/>
              <a:defRPr/>
            </a:pPr>
            <a:r>
              <a:rPr lang="en-GB" b="1" dirty="0" smtClean="0"/>
              <a:t>He is making good progress in his class in academic subjects P5 to Level 1 and good at drama and singing. However, at break he has several times got out of school onto the playing field and run away. His parents are very worried and complained to the school about this and he is being bullied by his peers. The school have exclude him and are saying they cannot be responsible for him.</a:t>
            </a:r>
          </a:p>
          <a:p>
            <a:pPr eaLnBrk="1" fontAlgn="auto" hangingPunct="1">
              <a:spcAft>
                <a:spcPts val="0"/>
              </a:spcAft>
              <a:buFont typeface="Arial" pitchFamily="34" charset="0"/>
              <a:buChar char="•"/>
              <a:defRPr/>
            </a:pPr>
            <a:r>
              <a:rPr lang="en-GB" b="1" dirty="0" smtClean="0">
                <a:solidFill>
                  <a:srgbClr val="FF0000"/>
                </a:solidFill>
              </a:rPr>
              <a:t>Is this Disability Discrimination?</a:t>
            </a:r>
          </a:p>
          <a:p>
            <a:pPr eaLnBrk="1" fontAlgn="auto" hangingPunct="1">
              <a:spcAft>
                <a:spcPts val="0"/>
              </a:spcAft>
              <a:buFont typeface="Arial" pitchFamily="34" charset="0"/>
              <a:buChar char="•"/>
              <a:defRPr/>
            </a:pPr>
            <a:r>
              <a:rPr lang="en-GB" b="1" dirty="0" smtClean="0">
                <a:solidFill>
                  <a:srgbClr val="FF0000"/>
                </a:solidFill>
              </a:rPr>
              <a:t> If yes why and what should the school have done?</a:t>
            </a:r>
            <a:endParaRPr lang="en-GB" b="1" dirty="0">
              <a:solidFill>
                <a:srgbClr val="FF0000"/>
              </a:solidFill>
            </a:endParaRPr>
          </a:p>
        </p:txBody>
      </p:sp>
      <p:pic>
        <p:nvPicPr>
          <p:cNvPr id="25604" name="Picture 1" descr="X:\My Documents\My Pictures\RRDE Logo\rrlogo.gif"/>
          <p:cNvPicPr>
            <a:picLocks noChangeAspect="1" noChangeArrowheads="1"/>
          </p:cNvPicPr>
          <p:nvPr/>
        </p:nvPicPr>
        <p:blipFill>
          <a:blip r:embed="rId2" cstate="print"/>
          <a:srcRect/>
          <a:stretch>
            <a:fillRect/>
          </a:stretch>
        </p:blipFill>
        <p:spPr bwMode="auto">
          <a:xfrm>
            <a:off x="7858125" y="6178550"/>
            <a:ext cx="1155700" cy="679450"/>
          </a:xfrm>
          <a:prstGeom prst="rect">
            <a:avLst/>
          </a:prstGeom>
          <a:noFill/>
          <a:ln w="9525">
            <a:noFill/>
            <a:miter lim="800000"/>
            <a:headEnd/>
            <a:tailEnd/>
          </a:ln>
        </p:spPr>
      </p:pic>
    </p:spTree>
    <p:extLst>
      <p:ext uri="{BB962C8B-B14F-4D97-AF65-F5344CB8AC3E}">
        <p14:creationId xmlns:p14="http://schemas.microsoft.com/office/powerpoint/2010/main" xmlns="" val="51625160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7810" name="Rectangle 2"/>
          <p:cNvSpPr>
            <a:spLocks noGrp="1" noChangeArrowheads="1"/>
          </p:cNvSpPr>
          <p:nvPr>
            <p:ph type="title"/>
          </p:nvPr>
        </p:nvSpPr>
        <p:spPr>
          <a:ln>
            <a:solidFill>
              <a:schemeClr val="tx1"/>
            </a:solidFill>
          </a:ln>
        </p:spPr>
        <p:txBody>
          <a:bodyPr rtlCol="0">
            <a:normAutofit fontScale="90000"/>
          </a:bodyPr>
          <a:lstStyle/>
          <a:p>
            <a:pPr eaLnBrk="1" fontAlgn="auto" hangingPunct="1">
              <a:spcAft>
                <a:spcPts val="0"/>
              </a:spcAft>
              <a:defRPr/>
            </a:pPr>
            <a:r>
              <a:rPr lang="en-GB" sz="4000" smtClean="0">
                <a:solidFill>
                  <a:srgbClr val="FF0000"/>
                </a:solidFill>
                <a:latin typeface="Arial Unicode MS" pitchFamily="34" charset="-128"/>
              </a:rPr>
              <a:t>Making Reasonable Adjustments for disabled pupils</a:t>
            </a:r>
          </a:p>
        </p:txBody>
      </p:sp>
      <p:sp>
        <p:nvSpPr>
          <p:cNvPr id="247811" name="Rectangle 3"/>
          <p:cNvSpPr>
            <a:spLocks noGrp="1" noChangeArrowheads="1"/>
          </p:cNvSpPr>
          <p:nvPr>
            <p:ph type="body" sz="half" idx="1"/>
          </p:nvPr>
        </p:nvSpPr>
        <p:spPr>
          <a:xfrm>
            <a:off x="457200" y="1600200"/>
            <a:ext cx="8080375" cy="4924425"/>
          </a:xfrm>
          <a:ln>
            <a:solidFill>
              <a:schemeClr val="tx1"/>
            </a:solidFill>
          </a:ln>
        </p:spPr>
        <p:txBody>
          <a:bodyPr/>
          <a:lstStyle/>
          <a:p>
            <a:pPr eaLnBrk="1" hangingPunct="1"/>
            <a:r>
              <a:rPr lang="en-GB" sz="2400" smtClean="0">
                <a:latin typeface="Arial Unicode MS" pitchFamily="34" charset="-128"/>
              </a:rPr>
              <a:t>Sent out 9000 schools. Received nearly 400 nominations</a:t>
            </a:r>
          </a:p>
          <a:p>
            <a:pPr eaLnBrk="1" hangingPunct="1"/>
            <a:r>
              <a:rPr lang="en-GB" sz="2400" smtClean="0">
                <a:latin typeface="Arial Unicode MS" pitchFamily="34" charset="-128"/>
              </a:rPr>
              <a:t>54 LEA’s nominated schools</a:t>
            </a:r>
          </a:p>
          <a:p>
            <a:pPr eaLnBrk="1" hangingPunct="1"/>
            <a:r>
              <a:rPr lang="en-GB" sz="2400" smtClean="0">
                <a:latin typeface="Arial Unicode MS" pitchFamily="34" charset="-128"/>
              </a:rPr>
              <a:t>Chose a mix of schools</a:t>
            </a:r>
          </a:p>
          <a:p>
            <a:pPr eaLnBrk="1" hangingPunct="1"/>
            <a:r>
              <a:rPr lang="en-GB" sz="2400" smtClean="0">
                <a:latin typeface="Arial Unicode MS" pitchFamily="34" charset="-128"/>
              </a:rPr>
              <a:t>Visited 41 schools for filming-3DVDs &amp; CD Rom</a:t>
            </a:r>
          </a:p>
          <a:p>
            <a:pPr eaLnBrk="1" hangingPunct="1"/>
            <a:r>
              <a:rPr lang="en-GB" sz="2400" smtClean="0">
                <a:latin typeface="Arial Unicode MS" pitchFamily="34" charset="-128"/>
              </a:rPr>
              <a:t>Gained many examples of reasonable adjustments</a:t>
            </a:r>
          </a:p>
          <a:p>
            <a:pPr eaLnBrk="1" hangingPunct="1"/>
            <a:r>
              <a:rPr lang="en-GB" sz="2400" smtClean="0">
                <a:latin typeface="Arial Unicode MS" pitchFamily="34" charset="-128"/>
              </a:rPr>
              <a:t>Now available 1 free copy per  school. You have to send &amp; for it. </a:t>
            </a:r>
            <a:r>
              <a:rPr lang="en-GB" sz="2400" smtClean="0">
                <a:solidFill>
                  <a:srgbClr val="FF0000"/>
                </a:solidFill>
                <a:latin typeface="Arial Unicode MS" pitchFamily="34" charset="-128"/>
              </a:rPr>
              <a:t>Implementing the Disability Discrimination Act in Schools and Early Years</a:t>
            </a:r>
          </a:p>
          <a:p>
            <a:pPr eaLnBrk="1" hangingPunct="1"/>
            <a:r>
              <a:rPr lang="en-GB" sz="2400" smtClean="0">
                <a:latin typeface="Arial Unicode MS" pitchFamily="34" charset="-128"/>
              </a:rPr>
              <a:t>Ref 0160-2006DOC-EN Tel. 084560 222 60</a:t>
            </a:r>
          </a:p>
          <a:p>
            <a:pPr eaLnBrk="1" hangingPunct="1"/>
            <a:r>
              <a:rPr lang="en-GB" sz="2400" smtClean="0">
                <a:latin typeface="Arial Unicode MS" pitchFamily="34" charset="-128"/>
              </a:rPr>
              <a:t>Online </a:t>
            </a:r>
            <a:r>
              <a:rPr lang="en-GB" sz="2400" smtClean="0">
                <a:latin typeface="Arial Unicode MS" pitchFamily="34" charset="-128"/>
                <a:hlinkClick r:id="rId3"/>
              </a:rPr>
              <a:t>www.teachernet.gov.uk/publications</a:t>
            </a:r>
            <a:r>
              <a:rPr lang="en-GB" sz="2400" smtClean="0">
                <a:latin typeface="Arial Unicode MS" pitchFamily="34" charset="-128"/>
              </a:rPr>
              <a:t> </a:t>
            </a:r>
          </a:p>
        </p:txBody>
      </p:sp>
      <p:pic>
        <p:nvPicPr>
          <p:cNvPr id="34820" name="Picture 1" descr="X:\My Documents\My Pictures\RRDE Logo\rrlogo.gif"/>
          <p:cNvPicPr>
            <a:picLocks noChangeAspect="1" noChangeArrowheads="1"/>
          </p:cNvPicPr>
          <p:nvPr/>
        </p:nvPicPr>
        <p:blipFill>
          <a:blip r:embed="rId4" cstate="print"/>
          <a:srcRect/>
          <a:stretch>
            <a:fillRect/>
          </a:stretch>
        </p:blipFill>
        <p:spPr bwMode="auto">
          <a:xfrm>
            <a:off x="7215188" y="5873750"/>
            <a:ext cx="1674812" cy="984250"/>
          </a:xfrm>
          <a:prstGeom prst="rect">
            <a:avLst/>
          </a:prstGeom>
          <a:noFill/>
          <a:ln w="9525">
            <a:noFill/>
            <a:miter lim="800000"/>
            <a:headEnd/>
            <a:tailEnd/>
          </a:ln>
        </p:spPr>
      </p:pic>
    </p:spTree>
    <p:extLst>
      <p:ext uri="{BB962C8B-B14F-4D97-AF65-F5344CB8AC3E}">
        <p14:creationId xmlns:p14="http://schemas.microsoft.com/office/powerpoint/2010/main" xmlns="" val="3924349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7810">
                                            <p:txEl>
                                              <p:charRg st="4294967295" end="4294967295"/>
                                            </p:txEl>
                                          </p:spTgt>
                                        </p:tgtEl>
                                        <p:attrNameLst>
                                          <p:attrName>style.visibility</p:attrName>
                                        </p:attrNameLst>
                                      </p:cBhvr>
                                      <p:to>
                                        <p:strVal val="visible"/>
                                      </p:to>
                                    </p:set>
                                    <p:animEffect transition="in" filter="fade">
                                      <p:cBhvr>
                                        <p:cTn id="7" dur="2000"/>
                                        <p:tgtEl>
                                          <p:spTgt spid="247810">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7811">
                                            <p:txEl>
                                              <p:pRg st="0" end="0"/>
                                            </p:txEl>
                                          </p:spTgt>
                                        </p:tgtEl>
                                        <p:attrNameLst>
                                          <p:attrName>style.visibility</p:attrName>
                                        </p:attrNameLst>
                                      </p:cBhvr>
                                      <p:to>
                                        <p:strVal val="visible"/>
                                      </p:to>
                                    </p:set>
                                    <p:animEffect transition="in" filter="fade">
                                      <p:cBhvr>
                                        <p:cTn id="12" dur="2000"/>
                                        <p:tgtEl>
                                          <p:spTgt spid="2478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7811">
                                            <p:txEl>
                                              <p:pRg st="1" end="1"/>
                                            </p:txEl>
                                          </p:spTgt>
                                        </p:tgtEl>
                                        <p:attrNameLst>
                                          <p:attrName>style.visibility</p:attrName>
                                        </p:attrNameLst>
                                      </p:cBhvr>
                                      <p:to>
                                        <p:strVal val="visible"/>
                                      </p:to>
                                    </p:set>
                                    <p:animEffect transition="in" filter="fade">
                                      <p:cBhvr>
                                        <p:cTn id="17" dur="2000"/>
                                        <p:tgtEl>
                                          <p:spTgt spid="2478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47811">
                                            <p:txEl>
                                              <p:pRg st="2" end="2"/>
                                            </p:txEl>
                                          </p:spTgt>
                                        </p:tgtEl>
                                        <p:attrNameLst>
                                          <p:attrName>style.visibility</p:attrName>
                                        </p:attrNameLst>
                                      </p:cBhvr>
                                      <p:to>
                                        <p:strVal val="visible"/>
                                      </p:to>
                                    </p:set>
                                    <p:animEffect transition="in" filter="fade">
                                      <p:cBhvr>
                                        <p:cTn id="22" dur="2000"/>
                                        <p:tgtEl>
                                          <p:spTgt spid="2478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47811">
                                            <p:txEl>
                                              <p:pRg st="3" end="3"/>
                                            </p:txEl>
                                          </p:spTgt>
                                        </p:tgtEl>
                                        <p:attrNameLst>
                                          <p:attrName>style.visibility</p:attrName>
                                        </p:attrNameLst>
                                      </p:cBhvr>
                                      <p:to>
                                        <p:strVal val="visible"/>
                                      </p:to>
                                    </p:set>
                                    <p:animEffect transition="in" filter="fade">
                                      <p:cBhvr>
                                        <p:cTn id="27" dur="2000"/>
                                        <p:tgtEl>
                                          <p:spTgt spid="24781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47811">
                                            <p:txEl>
                                              <p:pRg st="4" end="4"/>
                                            </p:txEl>
                                          </p:spTgt>
                                        </p:tgtEl>
                                        <p:attrNameLst>
                                          <p:attrName>style.visibility</p:attrName>
                                        </p:attrNameLst>
                                      </p:cBhvr>
                                      <p:to>
                                        <p:strVal val="visible"/>
                                      </p:to>
                                    </p:set>
                                    <p:animEffect transition="in" filter="fade">
                                      <p:cBhvr>
                                        <p:cTn id="32" dur="2000"/>
                                        <p:tgtEl>
                                          <p:spTgt spid="247811">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47811">
                                            <p:txEl>
                                              <p:pRg st="5" end="5"/>
                                            </p:txEl>
                                          </p:spTgt>
                                        </p:tgtEl>
                                        <p:attrNameLst>
                                          <p:attrName>style.visibility</p:attrName>
                                        </p:attrNameLst>
                                      </p:cBhvr>
                                      <p:to>
                                        <p:strVal val="visible"/>
                                      </p:to>
                                    </p:set>
                                    <p:animEffect transition="in" filter="fade">
                                      <p:cBhvr>
                                        <p:cTn id="37" dur="2000"/>
                                        <p:tgtEl>
                                          <p:spTgt spid="247811">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47811">
                                            <p:txEl>
                                              <p:pRg st="6" end="6"/>
                                            </p:txEl>
                                          </p:spTgt>
                                        </p:tgtEl>
                                        <p:attrNameLst>
                                          <p:attrName>style.visibility</p:attrName>
                                        </p:attrNameLst>
                                      </p:cBhvr>
                                      <p:to>
                                        <p:strVal val="visible"/>
                                      </p:to>
                                    </p:set>
                                    <p:animEffect transition="in" filter="fade">
                                      <p:cBhvr>
                                        <p:cTn id="42" dur="2000"/>
                                        <p:tgtEl>
                                          <p:spTgt spid="247811">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47811">
                                            <p:txEl>
                                              <p:pRg st="7" end="7"/>
                                            </p:txEl>
                                          </p:spTgt>
                                        </p:tgtEl>
                                        <p:attrNameLst>
                                          <p:attrName>style.visibility</p:attrName>
                                        </p:attrNameLst>
                                      </p:cBhvr>
                                      <p:to>
                                        <p:strVal val="visible"/>
                                      </p:to>
                                    </p:set>
                                    <p:animEffect transition="in" filter="fade">
                                      <p:cBhvr>
                                        <p:cTn id="47" dur="2000"/>
                                        <p:tgtEl>
                                          <p:spTgt spid="24781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0" grpId="0"/>
      <p:bldP spid="247811" grpId="0" build="p"/>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Text Box 2"/>
          <p:cNvSpPr txBox="1">
            <a:spLocks noChangeArrowheads="1"/>
          </p:cNvSpPr>
          <p:nvPr/>
        </p:nvSpPr>
        <p:spPr bwMode="auto">
          <a:xfrm>
            <a:off x="457200" y="1412875"/>
            <a:ext cx="8305800" cy="6002338"/>
          </a:xfrm>
          <a:prstGeom prst="rect">
            <a:avLst/>
          </a:prstGeom>
          <a:noFill/>
          <a:ln w="9525">
            <a:noFill/>
            <a:miter lim="800000"/>
            <a:headEnd/>
            <a:tailEnd/>
          </a:ln>
        </p:spPr>
        <p:txBody>
          <a:bodyPr>
            <a:spAutoFit/>
          </a:bodyPr>
          <a:lstStyle/>
          <a:p>
            <a:pPr marL="571500" indent="-571500" eaLnBrk="0" hangingPunct="0">
              <a:defRPr/>
            </a:pPr>
            <a:endParaRPr lang="en-GB" sz="2000" dirty="0">
              <a:solidFill>
                <a:srgbClr val="FF0000"/>
              </a:solidFill>
              <a:latin typeface="Calibri" pitchFamily="34" charset="0"/>
              <a:cs typeface="Arial" pitchFamily="34" charset="0"/>
            </a:endParaRPr>
          </a:p>
          <a:p>
            <a:pPr marL="571500" indent="-571500" eaLnBrk="0" hangingPunct="0">
              <a:buFontTx/>
              <a:buChar char="•"/>
              <a:defRPr/>
            </a:pPr>
            <a:r>
              <a:rPr lang="en-GB" sz="2000" dirty="0">
                <a:latin typeface="Calibri" pitchFamily="34" charset="0"/>
                <a:cs typeface="Arial" pitchFamily="34" charset="0"/>
              </a:rPr>
              <a:t>vision and values based on an inclusive ethos</a:t>
            </a:r>
          </a:p>
          <a:p>
            <a:pPr marL="571500" indent="-571500" eaLnBrk="0" hangingPunct="0">
              <a:buFontTx/>
              <a:buChar char="•"/>
              <a:defRPr/>
            </a:pPr>
            <a:r>
              <a:rPr lang="en-GB" sz="2000" dirty="0">
                <a:latin typeface="Calibri" pitchFamily="34" charset="0"/>
                <a:cs typeface="Arial" pitchFamily="34" charset="0"/>
              </a:rPr>
              <a:t>a ‘can do’ attitude from all staff</a:t>
            </a:r>
          </a:p>
          <a:p>
            <a:pPr marL="571500" indent="-571500" eaLnBrk="0" hangingPunct="0">
              <a:buFontTx/>
              <a:buChar char="•"/>
              <a:defRPr/>
            </a:pPr>
            <a:r>
              <a:rPr lang="en-GB" sz="2000" dirty="0">
                <a:latin typeface="Calibri" pitchFamily="34" charset="0"/>
                <a:cs typeface="Arial" pitchFamily="34" charset="0"/>
              </a:rPr>
              <a:t>a pro-active approach to identifying barriers and finding practical solutions</a:t>
            </a:r>
          </a:p>
          <a:p>
            <a:pPr marL="571500" indent="-571500" eaLnBrk="0" hangingPunct="0">
              <a:buFontTx/>
              <a:buChar char="•"/>
              <a:defRPr/>
            </a:pPr>
            <a:r>
              <a:rPr lang="en-GB" sz="2000" dirty="0">
                <a:latin typeface="Calibri" pitchFamily="34" charset="0"/>
                <a:cs typeface="Arial" pitchFamily="34" charset="0"/>
              </a:rPr>
              <a:t>strong collaborative relationships with pupils and parents</a:t>
            </a:r>
          </a:p>
          <a:p>
            <a:pPr marL="571500" indent="-571500" eaLnBrk="0" hangingPunct="0">
              <a:buFontTx/>
              <a:buChar char="•"/>
              <a:defRPr/>
            </a:pPr>
            <a:r>
              <a:rPr lang="en-GB" sz="2000" dirty="0">
                <a:latin typeface="Calibri" pitchFamily="34" charset="0"/>
                <a:cs typeface="Arial" pitchFamily="34" charset="0"/>
              </a:rPr>
              <a:t>a meaningful voice for pupils</a:t>
            </a:r>
          </a:p>
          <a:p>
            <a:pPr marL="571500" indent="-571500" eaLnBrk="0" hangingPunct="0">
              <a:buFontTx/>
              <a:buChar char="•"/>
              <a:defRPr/>
            </a:pPr>
            <a:r>
              <a:rPr lang="en-GB" sz="2000" dirty="0">
                <a:latin typeface="Calibri" pitchFamily="34" charset="0"/>
                <a:cs typeface="Arial" pitchFamily="34" charset="0"/>
              </a:rPr>
              <a:t>a positive approach to managing behaviour</a:t>
            </a:r>
          </a:p>
          <a:p>
            <a:pPr marL="476250" indent="-476250" eaLnBrk="0" hangingPunct="0">
              <a:buFontTx/>
              <a:buChar char="•"/>
              <a:defRPr/>
            </a:pPr>
            <a:r>
              <a:rPr lang="en-GB" sz="2000" dirty="0">
                <a:latin typeface="Calibri" pitchFamily="34" charset="0"/>
                <a:cs typeface="Arial" pitchFamily="34" charset="0"/>
              </a:rPr>
              <a:t>strong leadership by senior management and governors</a:t>
            </a:r>
          </a:p>
          <a:p>
            <a:pPr marL="476250" indent="-476250" eaLnBrk="0" hangingPunct="0">
              <a:buFontTx/>
              <a:buChar char="•"/>
              <a:defRPr/>
            </a:pPr>
            <a:r>
              <a:rPr lang="en-GB" sz="2000" dirty="0">
                <a:latin typeface="Calibri" pitchFamily="34" charset="0"/>
                <a:cs typeface="Arial" pitchFamily="34" charset="0"/>
              </a:rPr>
              <a:t>effective staff training and development</a:t>
            </a:r>
          </a:p>
          <a:p>
            <a:pPr marL="476250" indent="-476250" eaLnBrk="0" hangingPunct="0">
              <a:buFontTx/>
              <a:buChar char="•"/>
              <a:defRPr/>
            </a:pPr>
            <a:r>
              <a:rPr lang="en-GB" sz="2000" dirty="0">
                <a:solidFill>
                  <a:srgbClr val="000000"/>
                </a:solidFill>
                <a:latin typeface="Calibri" pitchFamily="34" charset="0"/>
                <a:cs typeface="Arial" pitchFamily="34" charset="0"/>
              </a:rPr>
              <a:t>the use of expertise from outside the school</a:t>
            </a:r>
          </a:p>
          <a:p>
            <a:pPr marL="476250" indent="-476250" eaLnBrk="0" hangingPunct="0">
              <a:buFontTx/>
              <a:buChar char="•"/>
              <a:defRPr/>
            </a:pPr>
            <a:r>
              <a:rPr lang="en-GB" sz="2000" dirty="0">
                <a:solidFill>
                  <a:srgbClr val="000000"/>
                </a:solidFill>
                <a:latin typeface="Calibri" pitchFamily="34" charset="0"/>
                <a:cs typeface="Arial" pitchFamily="34" charset="0"/>
              </a:rPr>
              <a:t>building disability into resourcing arrangements</a:t>
            </a:r>
          </a:p>
          <a:p>
            <a:pPr marL="476250" indent="-476250" eaLnBrk="0" hangingPunct="0">
              <a:buFontTx/>
              <a:buChar char="•"/>
              <a:defRPr/>
            </a:pPr>
            <a:r>
              <a:rPr lang="en-GB" sz="2000" dirty="0">
                <a:solidFill>
                  <a:srgbClr val="000000"/>
                </a:solidFill>
                <a:latin typeface="Calibri" pitchFamily="34" charset="0"/>
                <a:cs typeface="Arial" pitchFamily="34" charset="0"/>
              </a:rPr>
              <a:t>a sensitive approach to meeting the impairment specific needs of pupils</a:t>
            </a:r>
          </a:p>
          <a:p>
            <a:pPr marL="476250" indent="-476250" eaLnBrk="0" hangingPunct="0">
              <a:buFontTx/>
              <a:buChar char="•"/>
              <a:defRPr/>
            </a:pPr>
            <a:r>
              <a:rPr lang="en-GB" sz="2000" dirty="0">
                <a:latin typeface="Calibri" pitchFamily="34" charset="0"/>
                <a:cs typeface="Arial" pitchFamily="34" charset="0"/>
              </a:rPr>
              <a:t>regular critical review and evaluation</a:t>
            </a:r>
          </a:p>
          <a:p>
            <a:pPr marL="476250" indent="-476250" eaLnBrk="0" hangingPunct="0">
              <a:buFontTx/>
              <a:buChar char="•"/>
              <a:defRPr/>
            </a:pPr>
            <a:r>
              <a:rPr lang="en-GB" sz="2000" dirty="0">
                <a:solidFill>
                  <a:srgbClr val="000000"/>
                </a:solidFill>
                <a:latin typeface="Calibri" pitchFamily="34" charset="0"/>
                <a:cs typeface="Arial" pitchFamily="34" charset="0"/>
              </a:rPr>
              <a:t>the availability of role models and positive images of disability </a:t>
            </a:r>
            <a:endParaRPr lang="en-US" sz="2000" dirty="0">
              <a:latin typeface="Times New Roman" pitchFamily="18" charset="0"/>
              <a:cs typeface="Arial" pitchFamily="34" charset="0"/>
            </a:endParaRPr>
          </a:p>
          <a:p>
            <a:pPr marL="571500" indent="-571500" eaLnBrk="0" hangingPunct="0">
              <a:buFontTx/>
              <a:buChar char="•"/>
              <a:defRPr/>
            </a:pPr>
            <a:endParaRPr lang="en-GB" sz="2800" dirty="0">
              <a:latin typeface="Calibri" pitchFamily="34" charset="0"/>
              <a:cs typeface="Arial" pitchFamily="34" charset="0"/>
            </a:endParaRPr>
          </a:p>
          <a:p>
            <a:pPr marL="571500" indent="-571500" eaLnBrk="0" hangingPunct="0">
              <a:defRPr/>
            </a:pPr>
            <a:r>
              <a:rPr lang="en-GB" sz="2800" dirty="0">
                <a:latin typeface="Calibri" pitchFamily="34" charset="0"/>
                <a:cs typeface="Arial" pitchFamily="34" charset="0"/>
              </a:rPr>
              <a:t>														</a:t>
            </a:r>
          </a:p>
        </p:txBody>
      </p:sp>
      <p:sp>
        <p:nvSpPr>
          <p:cNvPr id="35843" name="Text Box 3"/>
          <p:cNvSpPr txBox="1">
            <a:spLocks noChangeArrowheads="1"/>
          </p:cNvSpPr>
          <p:nvPr/>
        </p:nvSpPr>
        <p:spPr bwMode="auto">
          <a:xfrm>
            <a:off x="179388" y="549275"/>
            <a:ext cx="7273925" cy="519113"/>
          </a:xfrm>
          <a:prstGeom prst="rect">
            <a:avLst/>
          </a:prstGeom>
          <a:noFill/>
          <a:ln w="9525">
            <a:noFill/>
            <a:miter lim="800000"/>
            <a:headEnd/>
            <a:tailEnd/>
          </a:ln>
        </p:spPr>
        <p:txBody>
          <a:bodyPr>
            <a:spAutoFit/>
          </a:bodyPr>
          <a:lstStyle/>
          <a:p>
            <a:r>
              <a:rPr lang="en-GB" sz="2800" b="1" dirty="0">
                <a:solidFill>
                  <a:srgbClr val="FF0000"/>
                </a:solidFill>
                <a:latin typeface="Calibri" pitchFamily="34" charset="0"/>
              </a:rPr>
              <a:t>Reasonable Adjustments in school: Key Factors</a:t>
            </a:r>
          </a:p>
        </p:txBody>
      </p:sp>
      <p:pic>
        <p:nvPicPr>
          <p:cNvPr id="35844" name="Picture 1" descr="X:\My Documents\My Pictures\RRDE Logo\rrlogo.gif"/>
          <p:cNvPicPr>
            <a:picLocks noChangeAspect="1" noChangeArrowheads="1"/>
          </p:cNvPicPr>
          <p:nvPr/>
        </p:nvPicPr>
        <p:blipFill>
          <a:blip r:embed="rId3" cstate="print"/>
          <a:srcRect/>
          <a:stretch>
            <a:fillRect/>
          </a:stretch>
        </p:blipFill>
        <p:spPr bwMode="auto">
          <a:xfrm>
            <a:off x="7072313" y="357188"/>
            <a:ext cx="1674812" cy="984250"/>
          </a:xfrm>
          <a:prstGeom prst="rect">
            <a:avLst/>
          </a:prstGeom>
          <a:noFill/>
          <a:ln w="9525">
            <a:noFill/>
            <a:miter lim="800000"/>
            <a:headEnd/>
            <a:tailEnd/>
          </a:ln>
        </p:spPr>
      </p:pic>
    </p:spTree>
    <p:extLst>
      <p:ext uri="{BB962C8B-B14F-4D97-AF65-F5344CB8AC3E}">
        <p14:creationId xmlns:p14="http://schemas.microsoft.com/office/powerpoint/2010/main" xmlns="" val="20150573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02">
                                            <p:txEl>
                                              <p:pRg st="1" end="1"/>
                                            </p:txEl>
                                          </p:spTgt>
                                        </p:tgtEl>
                                        <p:attrNameLst>
                                          <p:attrName>style.visibility</p:attrName>
                                        </p:attrNameLst>
                                      </p:cBhvr>
                                      <p:to>
                                        <p:strVal val="visible"/>
                                      </p:to>
                                    </p:set>
                                    <p:animEffect transition="in" filter="fade">
                                      <p:cBhvr>
                                        <p:cTn id="7" dur="2000"/>
                                        <p:tgtEl>
                                          <p:spTgt spid="5120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1202">
                                            <p:txEl>
                                              <p:pRg st="2" end="2"/>
                                            </p:txEl>
                                          </p:spTgt>
                                        </p:tgtEl>
                                        <p:attrNameLst>
                                          <p:attrName>style.visibility</p:attrName>
                                        </p:attrNameLst>
                                      </p:cBhvr>
                                      <p:to>
                                        <p:strVal val="visible"/>
                                      </p:to>
                                    </p:set>
                                    <p:animEffect transition="in" filter="fade">
                                      <p:cBhvr>
                                        <p:cTn id="12" dur="2000"/>
                                        <p:tgtEl>
                                          <p:spTgt spid="5120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1202">
                                            <p:txEl>
                                              <p:pRg st="3" end="3"/>
                                            </p:txEl>
                                          </p:spTgt>
                                        </p:tgtEl>
                                        <p:attrNameLst>
                                          <p:attrName>style.visibility</p:attrName>
                                        </p:attrNameLst>
                                      </p:cBhvr>
                                      <p:to>
                                        <p:strVal val="visible"/>
                                      </p:to>
                                    </p:set>
                                    <p:animEffect transition="in" filter="fade">
                                      <p:cBhvr>
                                        <p:cTn id="17" dur="2000"/>
                                        <p:tgtEl>
                                          <p:spTgt spid="5120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1202">
                                            <p:txEl>
                                              <p:pRg st="4" end="4"/>
                                            </p:txEl>
                                          </p:spTgt>
                                        </p:tgtEl>
                                        <p:attrNameLst>
                                          <p:attrName>style.visibility</p:attrName>
                                        </p:attrNameLst>
                                      </p:cBhvr>
                                      <p:to>
                                        <p:strVal val="visible"/>
                                      </p:to>
                                    </p:set>
                                    <p:animEffect transition="in" filter="fade">
                                      <p:cBhvr>
                                        <p:cTn id="22" dur="2000"/>
                                        <p:tgtEl>
                                          <p:spTgt spid="5120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1202">
                                            <p:txEl>
                                              <p:pRg st="5" end="5"/>
                                            </p:txEl>
                                          </p:spTgt>
                                        </p:tgtEl>
                                        <p:attrNameLst>
                                          <p:attrName>style.visibility</p:attrName>
                                        </p:attrNameLst>
                                      </p:cBhvr>
                                      <p:to>
                                        <p:strVal val="visible"/>
                                      </p:to>
                                    </p:set>
                                    <p:animEffect transition="in" filter="fade">
                                      <p:cBhvr>
                                        <p:cTn id="27" dur="2000"/>
                                        <p:tgtEl>
                                          <p:spTgt spid="5120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1202">
                                            <p:txEl>
                                              <p:pRg st="6" end="6"/>
                                            </p:txEl>
                                          </p:spTgt>
                                        </p:tgtEl>
                                        <p:attrNameLst>
                                          <p:attrName>style.visibility</p:attrName>
                                        </p:attrNameLst>
                                      </p:cBhvr>
                                      <p:to>
                                        <p:strVal val="visible"/>
                                      </p:to>
                                    </p:set>
                                    <p:animEffect transition="in" filter="fade">
                                      <p:cBhvr>
                                        <p:cTn id="32" dur="2000"/>
                                        <p:tgtEl>
                                          <p:spTgt spid="51202">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1202">
                                            <p:txEl>
                                              <p:pRg st="7" end="7"/>
                                            </p:txEl>
                                          </p:spTgt>
                                        </p:tgtEl>
                                        <p:attrNameLst>
                                          <p:attrName>style.visibility</p:attrName>
                                        </p:attrNameLst>
                                      </p:cBhvr>
                                      <p:to>
                                        <p:strVal val="visible"/>
                                      </p:to>
                                    </p:set>
                                    <p:animEffect transition="in" filter="fade">
                                      <p:cBhvr>
                                        <p:cTn id="37" dur="2000"/>
                                        <p:tgtEl>
                                          <p:spTgt spid="51202">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1202">
                                            <p:txEl>
                                              <p:pRg st="8" end="8"/>
                                            </p:txEl>
                                          </p:spTgt>
                                        </p:tgtEl>
                                        <p:attrNameLst>
                                          <p:attrName>style.visibility</p:attrName>
                                        </p:attrNameLst>
                                      </p:cBhvr>
                                      <p:to>
                                        <p:strVal val="visible"/>
                                      </p:to>
                                    </p:set>
                                    <p:animEffect transition="in" filter="fade">
                                      <p:cBhvr>
                                        <p:cTn id="42" dur="2000"/>
                                        <p:tgtEl>
                                          <p:spTgt spid="51202">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1202">
                                            <p:txEl>
                                              <p:pRg st="9" end="9"/>
                                            </p:txEl>
                                          </p:spTgt>
                                        </p:tgtEl>
                                        <p:attrNameLst>
                                          <p:attrName>style.visibility</p:attrName>
                                        </p:attrNameLst>
                                      </p:cBhvr>
                                      <p:to>
                                        <p:strVal val="visible"/>
                                      </p:to>
                                    </p:set>
                                    <p:animEffect transition="in" filter="fade">
                                      <p:cBhvr>
                                        <p:cTn id="47" dur="2000"/>
                                        <p:tgtEl>
                                          <p:spTgt spid="51202">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1202">
                                            <p:txEl>
                                              <p:pRg st="10" end="10"/>
                                            </p:txEl>
                                          </p:spTgt>
                                        </p:tgtEl>
                                        <p:attrNameLst>
                                          <p:attrName>style.visibility</p:attrName>
                                        </p:attrNameLst>
                                      </p:cBhvr>
                                      <p:to>
                                        <p:strVal val="visible"/>
                                      </p:to>
                                    </p:set>
                                    <p:animEffect transition="in" filter="fade">
                                      <p:cBhvr>
                                        <p:cTn id="52" dur="2000"/>
                                        <p:tgtEl>
                                          <p:spTgt spid="51202">
                                            <p:txEl>
                                              <p:pRg st="10" end="1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1202">
                                            <p:txEl>
                                              <p:pRg st="11" end="11"/>
                                            </p:txEl>
                                          </p:spTgt>
                                        </p:tgtEl>
                                        <p:attrNameLst>
                                          <p:attrName>style.visibility</p:attrName>
                                        </p:attrNameLst>
                                      </p:cBhvr>
                                      <p:to>
                                        <p:strVal val="visible"/>
                                      </p:to>
                                    </p:set>
                                    <p:animEffect transition="in" filter="fade">
                                      <p:cBhvr>
                                        <p:cTn id="57" dur="2000"/>
                                        <p:tgtEl>
                                          <p:spTgt spid="51202">
                                            <p:txEl>
                                              <p:pRg st="11" end="1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51202">
                                            <p:txEl>
                                              <p:pRg st="12" end="12"/>
                                            </p:txEl>
                                          </p:spTgt>
                                        </p:tgtEl>
                                        <p:attrNameLst>
                                          <p:attrName>style.visibility</p:attrName>
                                        </p:attrNameLst>
                                      </p:cBhvr>
                                      <p:to>
                                        <p:strVal val="visible"/>
                                      </p:to>
                                    </p:set>
                                    <p:animEffect transition="in" filter="fade">
                                      <p:cBhvr>
                                        <p:cTn id="62" dur="2000"/>
                                        <p:tgtEl>
                                          <p:spTgt spid="51202">
                                            <p:txEl>
                                              <p:pRg st="12" end="12"/>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51202">
                                            <p:txEl>
                                              <p:pRg st="13" end="13"/>
                                            </p:txEl>
                                          </p:spTgt>
                                        </p:tgtEl>
                                        <p:attrNameLst>
                                          <p:attrName>style.visibility</p:attrName>
                                        </p:attrNameLst>
                                      </p:cBhvr>
                                      <p:to>
                                        <p:strVal val="visible"/>
                                      </p:to>
                                    </p:set>
                                    <p:animEffect transition="in" filter="fade">
                                      <p:cBhvr>
                                        <p:cTn id="67" dur="2000"/>
                                        <p:tgtEl>
                                          <p:spTgt spid="51202">
                                            <p:txEl>
                                              <p:pRg st="13" end="13"/>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51202">
                                            <p:txEl>
                                              <p:pRg st="15" end="15"/>
                                            </p:txEl>
                                          </p:spTgt>
                                        </p:tgtEl>
                                        <p:attrNameLst>
                                          <p:attrName>style.visibility</p:attrName>
                                        </p:attrNameLst>
                                      </p:cBhvr>
                                      <p:to>
                                        <p:strVal val="visible"/>
                                      </p:to>
                                    </p:set>
                                    <p:animEffect transition="in" filter="fade">
                                      <p:cBhvr>
                                        <p:cTn id="72" dur="2000"/>
                                        <p:tgtEl>
                                          <p:spTgt spid="51202">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FF0000"/>
                </a:solidFill>
              </a:rPr>
              <a:t>Victimisation</a:t>
            </a:r>
            <a:endParaRPr lang="en-GB" b="1" dirty="0">
              <a:solidFill>
                <a:srgbClr val="FF0000"/>
              </a:solidFill>
            </a:endParaRPr>
          </a:p>
        </p:txBody>
      </p:sp>
      <p:sp>
        <p:nvSpPr>
          <p:cNvPr id="3" name="Content Placeholder 2"/>
          <p:cNvSpPr>
            <a:spLocks noGrp="1"/>
          </p:cNvSpPr>
          <p:nvPr>
            <p:ph idx="1"/>
          </p:nvPr>
        </p:nvSpPr>
        <p:spPr/>
        <p:txBody>
          <a:bodyPr>
            <a:normAutofit/>
          </a:bodyPr>
          <a:lstStyle/>
          <a:p>
            <a:pPr marL="0" indent="0">
              <a:buNone/>
            </a:pPr>
            <a:r>
              <a:rPr lang="en-GB" dirty="0" smtClean="0"/>
              <a:t>It </a:t>
            </a:r>
            <a:r>
              <a:rPr lang="en-GB" dirty="0"/>
              <a:t>is unlawful for a school to victimise learners (present, future and past) and their parents who make complaints. For example, if a former learner with a vision impairment asks for a reference from the school to be sent via email rather than hard copy and the school refuses to send an email version, this is likely to be viewed as an unlawful failure to make a reasonable adjustment.</a:t>
            </a:r>
          </a:p>
          <a:p>
            <a:endParaRPr lang="en-GB" dirty="0"/>
          </a:p>
        </p:txBody>
      </p:sp>
      <p:pic>
        <p:nvPicPr>
          <p:cNvPr id="4" name="Picture 1" descr="X:\My Documents\My Pictures\RRDE Logo\rrlogo.gif"/>
          <p:cNvPicPr>
            <a:picLocks noChangeAspect="1" noChangeArrowheads="1"/>
          </p:cNvPicPr>
          <p:nvPr/>
        </p:nvPicPr>
        <p:blipFill>
          <a:blip r:embed="rId2" cstate="print"/>
          <a:srcRect/>
          <a:stretch>
            <a:fillRect/>
          </a:stretch>
        </p:blipFill>
        <p:spPr bwMode="auto">
          <a:xfrm>
            <a:off x="7740352" y="6093296"/>
            <a:ext cx="971058" cy="570458"/>
          </a:xfrm>
          <a:prstGeom prst="rect">
            <a:avLst/>
          </a:prstGeom>
          <a:noFill/>
          <a:ln w="9525">
            <a:noFill/>
            <a:miter lim="800000"/>
            <a:headEnd/>
            <a:tailEnd/>
          </a:ln>
        </p:spPr>
      </p:pic>
    </p:spTree>
    <p:extLst>
      <p:ext uri="{BB962C8B-B14F-4D97-AF65-F5344CB8AC3E}">
        <p14:creationId xmlns:p14="http://schemas.microsoft.com/office/powerpoint/2010/main" xmlns="" val="373485486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eaLnBrk="1" hangingPunct="1"/>
            <a:r>
              <a:rPr lang="en-GB" b="1" smtClean="0">
                <a:solidFill>
                  <a:srgbClr val="FF0000"/>
                </a:solidFill>
              </a:rPr>
              <a:t>Harassment </a:t>
            </a:r>
          </a:p>
        </p:txBody>
      </p:sp>
      <p:sp>
        <p:nvSpPr>
          <p:cNvPr id="36867" name="Content Placeholder 2"/>
          <p:cNvSpPr>
            <a:spLocks noGrp="1"/>
          </p:cNvSpPr>
          <p:nvPr>
            <p:ph idx="1"/>
          </p:nvPr>
        </p:nvSpPr>
        <p:spPr/>
        <p:txBody>
          <a:bodyPr/>
          <a:lstStyle/>
          <a:p>
            <a:pPr marL="0" indent="0" eaLnBrk="1" hangingPunct="1">
              <a:buNone/>
            </a:pPr>
            <a:r>
              <a:rPr lang="en-GB" sz="4000" b="1" dirty="0" smtClean="0"/>
              <a:t>“[Disability] harassment is unwanted behaviour related to [disability] that has the purpose or effect of violating the person’s dignity or creating an intimidating, hostile, degrading, humiliating or offensive environment for them.”</a:t>
            </a:r>
          </a:p>
        </p:txBody>
      </p:sp>
      <p:pic>
        <p:nvPicPr>
          <p:cNvPr id="36868" name="Picture 1" descr="X:\My Documents\My Pictures\RRDE Logo\rrlogo.gif"/>
          <p:cNvPicPr>
            <a:picLocks noChangeAspect="1" noChangeArrowheads="1"/>
          </p:cNvPicPr>
          <p:nvPr/>
        </p:nvPicPr>
        <p:blipFill>
          <a:blip r:embed="rId2" cstate="print"/>
          <a:srcRect/>
          <a:stretch>
            <a:fillRect/>
          </a:stretch>
        </p:blipFill>
        <p:spPr bwMode="auto">
          <a:xfrm>
            <a:off x="7858125" y="6072188"/>
            <a:ext cx="946150" cy="555625"/>
          </a:xfrm>
          <a:prstGeom prst="rect">
            <a:avLst/>
          </a:prstGeom>
          <a:noFill/>
          <a:ln w="9525">
            <a:noFill/>
            <a:miter lim="800000"/>
            <a:headEnd/>
            <a:tailEnd/>
          </a:ln>
        </p:spPr>
      </p:pic>
    </p:spTree>
    <p:extLst>
      <p:ext uri="{BB962C8B-B14F-4D97-AF65-F5344CB8AC3E}">
        <p14:creationId xmlns:p14="http://schemas.microsoft.com/office/powerpoint/2010/main" xmlns="" val="71371107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250825" y="274638"/>
            <a:ext cx="8435975" cy="1143000"/>
          </a:xfrm>
        </p:spPr>
        <p:txBody>
          <a:bodyPr/>
          <a:lstStyle/>
          <a:p>
            <a:pPr eaLnBrk="1" hangingPunct="1"/>
            <a:r>
              <a:rPr lang="en-GB" dirty="0" smtClean="0"/>
              <a:t>	</a:t>
            </a:r>
            <a:r>
              <a:rPr lang="en-GB" b="1" dirty="0" smtClean="0">
                <a:solidFill>
                  <a:srgbClr val="FF0000"/>
                </a:solidFill>
              </a:rPr>
              <a:t>Hate Crime on the increase</a:t>
            </a:r>
          </a:p>
        </p:txBody>
      </p:sp>
      <p:sp>
        <p:nvSpPr>
          <p:cNvPr id="3" name="Content Placeholder 2"/>
          <p:cNvSpPr>
            <a:spLocks noGrp="1"/>
          </p:cNvSpPr>
          <p:nvPr>
            <p:ph idx="1"/>
          </p:nvPr>
        </p:nvSpPr>
        <p:spPr>
          <a:xfrm>
            <a:off x="323528" y="1600200"/>
            <a:ext cx="8640960" cy="4525963"/>
          </a:xfrm>
        </p:spPr>
        <p:txBody>
          <a:bodyPr rtlCol="0">
            <a:normAutofit fontScale="70000" lnSpcReduction="20000"/>
          </a:bodyPr>
          <a:lstStyle/>
          <a:p>
            <a:pPr eaLnBrk="1" fontAlgn="auto" hangingPunct="1">
              <a:spcAft>
                <a:spcPts val="0"/>
              </a:spcAft>
              <a:buFont typeface="Arial" pitchFamily="34" charset="0"/>
              <a:buChar char="•"/>
              <a:defRPr/>
            </a:pPr>
            <a:r>
              <a:rPr lang="en-GB" b="1" dirty="0" smtClean="0"/>
              <a:t> 12 million disabled people in the UK, 20% of our population</a:t>
            </a:r>
            <a:r>
              <a:rPr lang="en-GB" dirty="0" smtClean="0"/>
              <a:t>.</a:t>
            </a:r>
          </a:p>
          <a:p>
            <a:pPr eaLnBrk="1" fontAlgn="auto" hangingPunct="1">
              <a:spcAft>
                <a:spcPts val="0"/>
              </a:spcAft>
              <a:buFont typeface="Arial" pitchFamily="34" charset="0"/>
              <a:buChar char="•"/>
              <a:defRPr/>
            </a:pPr>
            <a:r>
              <a:rPr lang="en-GB" b="1" dirty="0" smtClean="0"/>
              <a:t> 69 disabled people were murdered </a:t>
            </a:r>
            <a:r>
              <a:rPr lang="en-GB" dirty="0" smtClean="0"/>
              <a:t>in the UK between August 2007 and July 2010.. </a:t>
            </a:r>
          </a:p>
          <a:p>
            <a:pPr eaLnBrk="1" fontAlgn="auto" hangingPunct="1">
              <a:spcAft>
                <a:spcPts val="0"/>
              </a:spcAft>
              <a:buFont typeface="Arial" pitchFamily="34" charset="0"/>
              <a:buChar char="•"/>
              <a:defRPr/>
            </a:pPr>
            <a:r>
              <a:rPr lang="en-GB" dirty="0" smtClean="0"/>
              <a:t>A further </a:t>
            </a:r>
            <a:r>
              <a:rPr lang="en-GB" b="1" dirty="0" smtClean="0"/>
              <a:t>519 serious attacks </a:t>
            </a:r>
            <a:r>
              <a:rPr lang="en-GB" dirty="0" smtClean="0"/>
              <a:t>on disabled people were reported in the press over the same period. </a:t>
            </a:r>
          </a:p>
          <a:p>
            <a:pPr eaLnBrk="1" fontAlgn="auto" hangingPunct="1">
              <a:spcAft>
                <a:spcPts val="0"/>
              </a:spcAft>
              <a:buFont typeface="Arial" pitchFamily="34" charset="0"/>
              <a:buChar char="•"/>
              <a:defRPr/>
            </a:pPr>
            <a:r>
              <a:rPr lang="en-GB" dirty="0" smtClean="0"/>
              <a:t>Over 90% of pupils with learning difficult report bullying (</a:t>
            </a:r>
            <a:r>
              <a:rPr lang="en-GB" dirty="0" err="1" smtClean="0"/>
              <a:t>Mencap</a:t>
            </a:r>
            <a:r>
              <a:rPr lang="en-GB" dirty="0" smtClean="0"/>
              <a:t>)</a:t>
            </a:r>
          </a:p>
          <a:p>
            <a:pPr eaLnBrk="1" fontAlgn="auto" hangingPunct="1">
              <a:spcAft>
                <a:spcPts val="0"/>
              </a:spcAft>
              <a:buFont typeface="Arial" pitchFamily="34" charset="0"/>
              <a:buChar char="•"/>
              <a:defRPr/>
            </a:pPr>
            <a:r>
              <a:rPr lang="en-GB" dirty="0" smtClean="0"/>
              <a:t>Over 80% all disabled pupils report harassment or bullying (EHRC)</a:t>
            </a:r>
          </a:p>
          <a:p>
            <a:pPr eaLnBrk="1" fontAlgn="auto" hangingPunct="1">
              <a:spcAft>
                <a:spcPts val="0"/>
              </a:spcAft>
              <a:buNone/>
              <a:defRPr/>
            </a:pPr>
            <a:endParaRPr lang="en-GB" dirty="0" smtClean="0"/>
          </a:p>
          <a:p>
            <a:pPr>
              <a:defRPr/>
            </a:pPr>
            <a:r>
              <a:rPr lang="en-GB" b="1" dirty="0" smtClean="0"/>
              <a:t>Most arise from social conditioning through myths, fears and stereotypes.  See  ‘Scapegoat’ Katharine </a:t>
            </a:r>
            <a:r>
              <a:rPr lang="en-GB" b="1" dirty="0" err="1" smtClean="0"/>
              <a:t>Quarmby</a:t>
            </a:r>
            <a:r>
              <a:rPr lang="en-GB" b="1" dirty="0" smtClean="0"/>
              <a:t> </a:t>
            </a:r>
          </a:p>
          <a:p>
            <a:pPr>
              <a:defRPr/>
            </a:pPr>
            <a:r>
              <a:rPr lang="en-GB" dirty="0" smtClean="0">
                <a:hlinkClick r:id="rId2"/>
              </a:rPr>
              <a:t>http://www.ukdpc.net/library/The%20Bigger%20Picture1doc</a:t>
            </a:r>
            <a:r>
              <a:rPr lang="en-GB" dirty="0" smtClean="0"/>
              <a:t> </a:t>
            </a:r>
          </a:p>
          <a:p>
            <a:pPr>
              <a:defRPr/>
            </a:pPr>
            <a:r>
              <a:rPr lang="en-GB" b="1" dirty="0" smtClean="0"/>
              <a:t>Hidden in Plain Sight  </a:t>
            </a:r>
            <a:r>
              <a:rPr lang="en-GB" dirty="0" smtClean="0"/>
              <a:t>EHRC Report on disability </a:t>
            </a:r>
            <a:r>
              <a:rPr lang="en-GB" dirty="0"/>
              <a:t>Hate Crime </a:t>
            </a:r>
            <a:r>
              <a:rPr lang="en-GB" dirty="0">
                <a:hlinkClick r:id="rId3"/>
              </a:rPr>
              <a:t>http://</a:t>
            </a:r>
            <a:r>
              <a:rPr lang="en-GB" dirty="0" smtClean="0">
                <a:hlinkClick r:id="rId3"/>
              </a:rPr>
              <a:t>www.equalityhumanrights.com/uploaded_files/disabilityfi/ehrc_hidden_in_plain_sight_3.pdf</a:t>
            </a:r>
            <a:r>
              <a:rPr lang="en-GB" dirty="0" smtClean="0"/>
              <a:t> </a:t>
            </a:r>
          </a:p>
          <a:p>
            <a:pPr eaLnBrk="1" fontAlgn="auto" hangingPunct="1">
              <a:spcAft>
                <a:spcPts val="0"/>
              </a:spcAft>
              <a:buFont typeface="Arial" pitchFamily="34" charset="0"/>
              <a:buChar char="•"/>
              <a:defRPr/>
            </a:pPr>
            <a:endParaRPr lang="en-GB" dirty="0" smtClean="0"/>
          </a:p>
        </p:txBody>
      </p:sp>
      <p:pic>
        <p:nvPicPr>
          <p:cNvPr id="5" name="Picture 1" descr="X:\My Documents\My Pictures\RRDE Logo\rrlogo.gif"/>
          <p:cNvPicPr>
            <a:picLocks noChangeAspect="1" noChangeArrowheads="1"/>
          </p:cNvPicPr>
          <p:nvPr/>
        </p:nvPicPr>
        <p:blipFill>
          <a:blip r:embed="rId4" cstate="print"/>
          <a:srcRect/>
          <a:stretch>
            <a:fillRect/>
          </a:stretch>
        </p:blipFill>
        <p:spPr bwMode="auto">
          <a:xfrm>
            <a:off x="7740352" y="6093296"/>
            <a:ext cx="971058" cy="570458"/>
          </a:xfrm>
          <a:prstGeom prst="rect">
            <a:avLst/>
          </a:prstGeom>
          <a:noFill/>
          <a:ln w="9525">
            <a:noFill/>
            <a:miter lim="800000"/>
            <a:headEnd/>
            <a:tailEnd/>
          </a:ln>
        </p:spPr>
      </p:pic>
    </p:spTree>
    <p:extLst>
      <p:ext uri="{BB962C8B-B14F-4D97-AF65-F5344CB8AC3E}">
        <p14:creationId xmlns:p14="http://schemas.microsoft.com/office/powerpoint/2010/main" xmlns="" val="33315997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Hidden in Plain Sight</a:t>
            </a:r>
            <a:endParaRPr lang="en-GB" dirty="0">
              <a:solidFill>
                <a:srgbClr val="FF0000"/>
              </a:solidFill>
            </a:endParaRPr>
          </a:p>
        </p:txBody>
      </p:sp>
      <p:sp>
        <p:nvSpPr>
          <p:cNvPr id="3" name="Content Placeholder 2"/>
          <p:cNvSpPr>
            <a:spLocks noGrp="1"/>
          </p:cNvSpPr>
          <p:nvPr>
            <p:ph idx="1"/>
          </p:nvPr>
        </p:nvSpPr>
        <p:spPr/>
        <p:txBody>
          <a:bodyPr>
            <a:normAutofit fontScale="92500" lnSpcReduction="10000"/>
          </a:bodyPr>
          <a:lstStyle/>
          <a:p>
            <a:r>
              <a:rPr lang="en-GB" b="1" dirty="0"/>
              <a:t>‘</a:t>
            </a:r>
            <a:r>
              <a:rPr lang="en-GB" sz="2400" b="1" dirty="0"/>
              <a:t>You’re right to identify [a] pivotal </a:t>
            </a:r>
            <a:r>
              <a:rPr lang="en-GB" sz="2400" b="1" dirty="0" smtClean="0"/>
              <a:t>role for </a:t>
            </a:r>
            <a:r>
              <a:rPr lang="en-GB" sz="2400" b="1" dirty="0"/>
              <a:t>education in shaping attitudes </a:t>
            </a:r>
            <a:r>
              <a:rPr lang="en-GB" sz="2400" b="1" dirty="0" smtClean="0"/>
              <a:t>and values</a:t>
            </a:r>
            <a:r>
              <a:rPr lang="en-GB" sz="2400" dirty="0" smtClean="0"/>
              <a:t>.’  David </a:t>
            </a:r>
            <a:r>
              <a:rPr lang="en-GB" sz="2400" dirty="0"/>
              <a:t>Bell, Permanent </a:t>
            </a:r>
            <a:r>
              <a:rPr lang="en-GB" sz="2400" dirty="0" smtClean="0"/>
              <a:t>Secretary, Department </a:t>
            </a:r>
            <a:r>
              <a:rPr lang="en-GB" sz="2400" dirty="0"/>
              <a:t>for Education, </a:t>
            </a:r>
            <a:r>
              <a:rPr lang="en-GB" sz="2400" dirty="0" smtClean="0"/>
              <a:t>inquiry hearing</a:t>
            </a:r>
            <a:r>
              <a:rPr lang="en-GB" sz="2400" dirty="0"/>
              <a:t>, </a:t>
            </a:r>
            <a:r>
              <a:rPr lang="en-GB" sz="2400" dirty="0" smtClean="0"/>
              <a:t>27/01/11</a:t>
            </a:r>
          </a:p>
          <a:p>
            <a:r>
              <a:rPr lang="en-GB" sz="2400" b="1" dirty="0" smtClean="0"/>
              <a:t>EHRC Inquiry says :-Schools </a:t>
            </a:r>
            <a:r>
              <a:rPr lang="en-GB" sz="2400" b="1" dirty="0"/>
              <a:t>have a significant role to play </a:t>
            </a:r>
            <a:r>
              <a:rPr lang="en-GB" sz="2400" b="1" dirty="0" smtClean="0"/>
              <a:t>in changing </a:t>
            </a:r>
            <a:r>
              <a:rPr lang="en-GB" sz="2400" b="1" dirty="0"/>
              <a:t>attitudes to disabled </a:t>
            </a:r>
            <a:r>
              <a:rPr lang="en-GB" sz="2400" b="1" dirty="0" smtClean="0"/>
              <a:t>people through</a:t>
            </a:r>
            <a:r>
              <a:rPr lang="en-GB" sz="2400" b="1" dirty="0"/>
              <a:t>:</a:t>
            </a:r>
          </a:p>
          <a:p>
            <a:r>
              <a:rPr lang="en-GB" sz="2400" b="1" dirty="0"/>
              <a:t>increasing integration and inclusion </a:t>
            </a:r>
            <a:r>
              <a:rPr lang="en-GB" sz="2400" b="1" dirty="0" smtClean="0"/>
              <a:t>of disabled </a:t>
            </a:r>
            <a:r>
              <a:rPr lang="en-GB" sz="2400" b="1" dirty="0"/>
              <a:t>pupils into society on an </a:t>
            </a:r>
            <a:r>
              <a:rPr lang="en-GB" sz="2400" b="1" dirty="0" smtClean="0"/>
              <a:t>equal basis </a:t>
            </a:r>
            <a:r>
              <a:rPr lang="en-GB" sz="2400" b="1" dirty="0"/>
              <a:t>with non-disabled pupils</a:t>
            </a:r>
          </a:p>
          <a:p>
            <a:r>
              <a:rPr lang="en-GB" sz="2400" b="1" dirty="0"/>
              <a:t>reducing fear of difference </a:t>
            </a:r>
            <a:r>
              <a:rPr lang="en-GB" sz="2400" b="1" dirty="0" smtClean="0"/>
              <a:t>and encouraging </a:t>
            </a:r>
            <a:r>
              <a:rPr lang="en-GB" sz="2400" b="1" dirty="0"/>
              <a:t>understanding of diversity</a:t>
            </a:r>
          </a:p>
          <a:p>
            <a:r>
              <a:rPr lang="en-GB" sz="2400" b="1" dirty="0"/>
              <a:t>dealing effectively with bullying </a:t>
            </a:r>
            <a:r>
              <a:rPr lang="en-GB" sz="2400" b="1" dirty="0" smtClean="0"/>
              <a:t>of disabled </a:t>
            </a:r>
            <a:r>
              <a:rPr lang="en-GB" sz="2400" b="1" dirty="0"/>
              <a:t>pupils, both at school </a:t>
            </a:r>
            <a:r>
              <a:rPr lang="en-GB" sz="2400" b="1" dirty="0" smtClean="0"/>
              <a:t>and outside </a:t>
            </a:r>
            <a:r>
              <a:rPr lang="en-GB" sz="2400" b="1" dirty="0"/>
              <a:t>it</a:t>
            </a:r>
          </a:p>
          <a:p>
            <a:r>
              <a:rPr lang="en-GB" sz="2400" b="1" dirty="0"/>
              <a:t>dealing effectively with pupils </a:t>
            </a:r>
            <a:r>
              <a:rPr lang="en-GB" sz="2400" b="1" dirty="0" smtClean="0"/>
              <a:t>harassing disabled </a:t>
            </a:r>
            <a:r>
              <a:rPr lang="en-GB" sz="2400" b="1" dirty="0"/>
              <a:t>people in public places and </a:t>
            </a:r>
            <a:r>
              <a:rPr lang="en-GB" sz="2400" b="1" dirty="0" smtClean="0"/>
              <a:t>on  public </a:t>
            </a:r>
            <a:r>
              <a:rPr lang="en-GB" sz="2400" b="1" dirty="0"/>
              <a:t>transport.</a:t>
            </a:r>
          </a:p>
          <a:p>
            <a:endParaRPr lang="en-GB" sz="2400" dirty="0"/>
          </a:p>
          <a:p>
            <a:endParaRPr lang="en-GB" dirty="0"/>
          </a:p>
        </p:txBody>
      </p:sp>
      <p:pic>
        <p:nvPicPr>
          <p:cNvPr id="5" name="Picture 1" descr="X:\My Documents\My Pictures\RRDE Logo\rrlogo.gif"/>
          <p:cNvPicPr>
            <a:picLocks noChangeAspect="1" noChangeArrowheads="1"/>
          </p:cNvPicPr>
          <p:nvPr/>
        </p:nvPicPr>
        <p:blipFill>
          <a:blip r:embed="rId2" cstate="print"/>
          <a:srcRect/>
          <a:stretch>
            <a:fillRect/>
          </a:stretch>
        </p:blipFill>
        <p:spPr bwMode="auto">
          <a:xfrm>
            <a:off x="323528" y="332656"/>
            <a:ext cx="1131888" cy="642938"/>
          </a:xfrm>
          <a:prstGeom prst="rect">
            <a:avLst/>
          </a:prstGeom>
          <a:noFill/>
          <a:ln w="9525">
            <a:noFill/>
            <a:miter lim="800000"/>
            <a:headEnd/>
            <a:tailEnd/>
          </a:ln>
        </p:spPr>
      </p:pic>
      <p:pic>
        <p:nvPicPr>
          <p:cNvPr id="6" name="Picture 1" descr="X:\My Documents\My Pictures\RRDE Logo\rrlogo.gif"/>
          <p:cNvPicPr>
            <a:picLocks noChangeAspect="1" noChangeArrowheads="1"/>
          </p:cNvPicPr>
          <p:nvPr/>
        </p:nvPicPr>
        <p:blipFill>
          <a:blip r:embed="rId3" cstate="print"/>
          <a:srcRect/>
          <a:stretch>
            <a:fillRect/>
          </a:stretch>
        </p:blipFill>
        <p:spPr bwMode="auto">
          <a:xfrm>
            <a:off x="7740352" y="6093296"/>
            <a:ext cx="971058" cy="570458"/>
          </a:xfrm>
          <a:prstGeom prst="rect">
            <a:avLst/>
          </a:prstGeom>
          <a:noFill/>
          <a:ln w="9525">
            <a:noFill/>
            <a:miter lim="800000"/>
            <a:headEnd/>
            <a:tailEnd/>
          </a:ln>
        </p:spPr>
      </p:pic>
    </p:spTree>
    <p:extLst>
      <p:ext uri="{BB962C8B-B14F-4D97-AF65-F5344CB8AC3E}">
        <p14:creationId xmlns:p14="http://schemas.microsoft.com/office/powerpoint/2010/main" xmlns="" val="3287339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rmAutofit/>
          </a:bodyPr>
          <a:lstStyle/>
          <a:p>
            <a:r>
              <a:rPr lang="en-GB" sz="3600" b="1" dirty="0" smtClean="0">
                <a:solidFill>
                  <a:srgbClr val="FF0000"/>
                </a:solidFill>
              </a:rPr>
              <a:t>Scapegoating: Where does it come from?</a:t>
            </a:r>
            <a:endParaRPr lang="en-GB" sz="3600" b="1" dirty="0">
              <a:solidFill>
                <a:srgbClr val="FF0000"/>
              </a:solidFill>
            </a:endParaRPr>
          </a:p>
        </p:txBody>
      </p:sp>
      <p:sp>
        <p:nvSpPr>
          <p:cNvPr id="3" name="Content Placeholder 2"/>
          <p:cNvSpPr>
            <a:spLocks noGrp="1"/>
          </p:cNvSpPr>
          <p:nvPr>
            <p:ph idx="1"/>
          </p:nvPr>
        </p:nvSpPr>
        <p:spPr>
          <a:xfrm>
            <a:off x="457200" y="1124745"/>
            <a:ext cx="5266928" cy="4680520"/>
          </a:xfrm>
        </p:spPr>
        <p:txBody>
          <a:bodyPr>
            <a:normAutofit fontScale="77500" lnSpcReduction="20000"/>
          </a:bodyPr>
          <a:lstStyle/>
          <a:p>
            <a:r>
              <a:rPr lang="en-GB" b="1" dirty="0" err="1" smtClean="0">
                <a:solidFill>
                  <a:srgbClr val="FF0000"/>
                </a:solidFill>
              </a:rPr>
              <a:t>Othering</a:t>
            </a:r>
            <a:r>
              <a:rPr lang="en-GB" b="1" dirty="0" smtClean="0"/>
              <a:t>- process –</a:t>
            </a:r>
            <a:r>
              <a:rPr lang="en-GB" b="1" dirty="0" err="1" smtClean="0"/>
              <a:t>Adorno</a:t>
            </a:r>
            <a:r>
              <a:rPr lang="en-GB" b="1" dirty="0" smtClean="0"/>
              <a:t>, Social Psychologist</a:t>
            </a:r>
          </a:p>
          <a:p>
            <a:r>
              <a:rPr lang="en-GB" b="1" dirty="0" smtClean="0"/>
              <a:t>Unwanted comments and name calling</a:t>
            </a:r>
          </a:p>
          <a:p>
            <a:r>
              <a:rPr lang="en-GB" b="1" dirty="0" smtClean="0"/>
              <a:t>Jokes at disabled persons expense</a:t>
            </a:r>
          </a:p>
          <a:p>
            <a:r>
              <a:rPr lang="en-GB" b="1" dirty="0" smtClean="0"/>
              <a:t>Exclude from social group</a:t>
            </a:r>
          </a:p>
          <a:p>
            <a:r>
              <a:rPr lang="en-GB" b="1" dirty="0" smtClean="0"/>
              <a:t>Discriminate</a:t>
            </a:r>
          </a:p>
          <a:p>
            <a:r>
              <a:rPr lang="en-GB" b="1" dirty="0" smtClean="0"/>
              <a:t>Violence</a:t>
            </a:r>
          </a:p>
          <a:p>
            <a:r>
              <a:rPr lang="en-GB" b="1" dirty="0" smtClean="0"/>
              <a:t>Death</a:t>
            </a:r>
          </a:p>
          <a:p>
            <a:r>
              <a:rPr lang="en-GB" b="1" dirty="0" smtClean="0"/>
              <a:t>All is run by projecting onto others your own worries and insecurities</a:t>
            </a:r>
          </a:p>
          <a:p>
            <a:r>
              <a:rPr lang="en-GB" b="1" dirty="0" smtClean="0"/>
              <a:t>Increases at times of economic and social dislocation.</a:t>
            </a:r>
            <a:endParaRPr lang="en-GB" b="1" dirty="0"/>
          </a:p>
        </p:txBody>
      </p:sp>
      <p:sp>
        <p:nvSpPr>
          <p:cNvPr id="5" name="TextBox 4"/>
          <p:cNvSpPr txBox="1"/>
          <p:nvPr/>
        </p:nvSpPr>
        <p:spPr>
          <a:xfrm>
            <a:off x="5796136" y="980728"/>
            <a:ext cx="3147898" cy="5016758"/>
          </a:xfrm>
          <a:prstGeom prst="rect">
            <a:avLst/>
          </a:prstGeom>
          <a:noFill/>
        </p:spPr>
        <p:txBody>
          <a:bodyPr wrap="square" rtlCol="0">
            <a:spAutoFit/>
          </a:bodyPr>
          <a:lstStyle/>
          <a:p>
            <a:r>
              <a:rPr lang="en-GB" sz="2000" b="1" dirty="0" smtClean="0">
                <a:solidFill>
                  <a:srgbClr val="7030A0"/>
                </a:solidFill>
                <a:latin typeface="Calibri" pitchFamily="34" charset="0"/>
              </a:rPr>
              <a:t>81% of 16 year olds with a statement report bullying</a:t>
            </a:r>
          </a:p>
          <a:p>
            <a:r>
              <a:rPr lang="en-GB" sz="2000" b="1" dirty="0" smtClean="0">
                <a:solidFill>
                  <a:srgbClr val="7030A0"/>
                </a:solidFill>
                <a:latin typeface="Calibri" pitchFamily="34" charset="0"/>
              </a:rPr>
              <a:t>75% of LGBT 16 year olds</a:t>
            </a:r>
          </a:p>
          <a:p>
            <a:r>
              <a:rPr lang="en-GB" sz="2000" b="1" dirty="0" smtClean="0">
                <a:solidFill>
                  <a:srgbClr val="7030A0"/>
                </a:solidFill>
                <a:latin typeface="Calibri" pitchFamily="34" charset="0"/>
              </a:rPr>
              <a:t>65% of all 16 yr olds</a:t>
            </a:r>
          </a:p>
          <a:p>
            <a:endParaRPr lang="en-GB" sz="2000" b="1" dirty="0" smtClean="0">
              <a:solidFill>
                <a:srgbClr val="7030A0"/>
              </a:solidFill>
              <a:latin typeface="Calibri" pitchFamily="34" charset="0"/>
            </a:endParaRPr>
          </a:p>
          <a:p>
            <a:pPr>
              <a:buFont typeface="Arial" pitchFamily="34" charset="0"/>
              <a:buChar char="•"/>
            </a:pPr>
            <a:r>
              <a:rPr lang="en-GB" sz="2000" b="1" dirty="0" smtClean="0">
                <a:solidFill>
                  <a:srgbClr val="FF0000"/>
                </a:solidFill>
                <a:latin typeface="Calibri" pitchFamily="34" charset="0"/>
              </a:rPr>
              <a:t>What should be done to stop bullying of disabled people in school?</a:t>
            </a:r>
          </a:p>
          <a:p>
            <a:pPr>
              <a:buFont typeface="Arial" pitchFamily="34" charset="0"/>
              <a:buChar char="•"/>
            </a:pPr>
            <a:endParaRPr lang="en-GB" sz="2000" b="1" dirty="0" smtClean="0">
              <a:solidFill>
                <a:srgbClr val="FF0000"/>
              </a:solidFill>
              <a:latin typeface="Calibri" pitchFamily="34" charset="0"/>
            </a:endParaRPr>
          </a:p>
          <a:p>
            <a:pPr>
              <a:buFont typeface="Arial" pitchFamily="34" charset="0"/>
              <a:buChar char="•"/>
            </a:pPr>
            <a:r>
              <a:rPr lang="en-GB" sz="2000" b="1" dirty="0" smtClean="0">
                <a:solidFill>
                  <a:srgbClr val="7030A0"/>
                </a:solidFill>
                <a:latin typeface="Calibri" pitchFamily="34" charset="0"/>
              </a:rPr>
              <a:t>Educate for Zero Bullying</a:t>
            </a:r>
          </a:p>
          <a:p>
            <a:pPr>
              <a:buFont typeface="Arial" pitchFamily="34" charset="0"/>
              <a:buChar char="•"/>
            </a:pPr>
            <a:r>
              <a:rPr lang="en-GB" sz="2000" b="1" dirty="0" smtClean="0">
                <a:solidFill>
                  <a:srgbClr val="C00000"/>
                </a:solidFill>
                <a:latin typeface="Calibri" pitchFamily="34" charset="0"/>
              </a:rPr>
              <a:t>Involve young people</a:t>
            </a:r>
          </a:p>
          <a:p>
            <a:pPr>
              <a:buFont typeface="Arial" pitchFamily="34" charset="0"/>
              <a:buChar char="•"/>
            </a:pPr>
            <a:endParaRPr lang="en-GB" sz="2000" b="1" dirty="0" smtClean="0">
              <a:solidFill>
                <a:srgbClr val="C00000"/>
              </a:solidFill>
              <a:latin typeface="Calibri" pitchFamily="34" charset="0"/>
            </a:endParaRPr>
          </a:p>
          <a:p>
            <a:pPr>
              <a:buFont typeface="Arial" pitchFamily="34" charset="0"/>
              <a:buChar char="•"/>
            </a:pPr>
            <a:r>
              <a:rPr lang="en-GB" sz="2000" b="1" dirty="0" smtClean="0">
                <a:latin typeface="Calibri" pitchFamily="34" charset="0"/>
              </a:rPr>
              <a:t>Understand where the oppression comes from</a:t>
            </a:r>
          </a:p>
          <a:p>
            <a:pPr>
              <a:buFont typeface="Arial" pitchFamily="34" charset="0"/>
              <a:buChar char="•"/>
            </a:pPr>
            <a:endParaRPr lang="en-GB" sz="2000" b="1" dirty="0" smtClean="0">
              <a:latin typeface="Calibri" pitchFamily="34" charset="0"/>
            </a:endParaRPr>
          </a:p>
          <a:p>
            <a:pPr>
              <a:buFont typeface="Arial" pitchFamily="34" charset="0"/>
              <a:buChar char="•"/>
            </a:pPr>
            <a:r>
              <a:rPr lang="en-GB" sz="2000" b="1" dirty="0" smtClean="0">
                <a:solidFill>
                  <a:srgbClr val="C00000"/>
                </a:solidFill>
                <a:latin typeface="Calibri" pitchFamily="34" charset="0"/>
              </a:rPr>
              <a:t>Always challenge it!</a:t>
            </a:r>
            <a:endParaRPr lang="en-GB" sz="2000" b="1" dirty="0">
              <a:solidFill>
                <a:srgbClr val="C00000"/>
              </a:solidFill>
              <a:latin typeface="Calibri" pitchFamily="34" charset="0"/>
            </a:endParaRPr>
          </a:p>
        </p:txBody>
      </p:sp>
      <p:pic>
        <p:nvPicPr>
          <p:cNvPr id="6" name="Picture 1" descr="X:\My Documents\My Pictures\RRDE Logo\rrlogo.gif"/>
          <p:cNvPicPr>
            <a:picLocks noChangeAspect="1" noChangeArrowheads="1"/>
          </p:cNvPicPr>
          <p:nvPr/>
        </p:nvPicPr>
        <p:blipFill>
          <a:blip r:embed="rId2" cstate="print"/>
          <a:srcRect/>
          <a:stretch>
            <a:fillRect/>
          </a:stretch>
        </p:blipFill>
        <p:spPr bwMode="auto">
          <a:xfrm>
            <a:off x="7740352" y="6093296"/>
            <a:ext cx="971058" cy="570458"/>
          </a:xfrm>
          <a:prstGeom prst="rect">
            <a:avLst/>
          </a:prstGeom>
          <a:noFill/>
          <a:ln w="9525">
            <a:noFill/>
            <a:miter lim="800000"/>
            <a:headEnd/>
            <a:tailEnd/>
          </a:ln>
        </p:spPr>
      </p:pic>
      <p:sp>
        <p:nvSpPr>
          <p:cNvPr id="7" name="TextBox 6"/>
          <p:cNvSpPr txBox="1"/>
          <p:nvPr/>
        </p:nvSpPr>
        <p:spPr>
          <a:xfrm>
            <a:off x="2068197" y="6193366"/>
            <a:ext cx="5328592" cy="369332"/>
          </a:xfrm>
          <a:prstGeom prst="rect">
            <a:avLst/>
          </a:prstGeom>
          <a:noFill/>
        </p:spPr>
        <p:txBody>
          <a:bodyPr wrap="square" rtlCol="0">
            <a:spAutoFit/>
          </a:bodyPr>
          <a:lstStyle/>
          <a:p>
            <a:r>
              <a:rPr lang="en-GB" b="1" dirty="0" smtClean="0"/>
              <a:t>Support UK Disability History Month</a:t>
            </a:r>
            <a:endParaRPr lang="en-GB" b="1" dirty="0"/>
          </a:p>
        </p:txBody>
      </p:sp>
      <p:pic>
        <p:nvPicPr>
          <p:cNvPr id="8" name="Picture 6" descr="C:\Documents and Settings\gayres\Desktop\DHM Logo.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05125" y="5724179"/>
            <a:ext cx="1223962" cy="1152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517021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20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20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
                                            <p:txEl>
                                              <p:pRg st="0" end="0"/>
                                            </p:txEl>
                                          </p:spTgt>
                                        </p:tgtEl>
                                        <p:attrNameLst>
                                          <p:attrName>style.visibility</p:attrName>
                                        </p:attrNameLst>
                                      </p:cBhvr>
                                      <p:to>
                                        <p:strVal val="visible"/>
                                      </p:to>
                                    </p:set>
                                    <p:animEffect transition="in" filter="fade">
                                      <p:cBhvr>
                                        <p:cTn id="52" dur="2000"/>
                                        <p:tgtEl>
                                          <p:spTgt spid="5">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
                                            <p:txEl>
                                              <p:pRg st="1" end="1"/>
                                            </p:txEl>
                                          </p:spTgt>
                                        </p:tgtEl>
                                        <p:attrNameLst>
                                          <p:attrName>style.visibility</p:attrName>
                                        </p:attrNameLst>
                                      </p:cBhvr>
                                      <p:to>
                                        <p:strVal val="visible"/>
                                      </p:to>
                                    </p:set>
                                    <p:animEffect transition="in" filter="fade">
                                      <p:cBhvr>
                                        <p:cTn id="57" dur="2000"/>
                                        <p:tgtEl>
                                          <p:spTgt spid="5">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5">
                                            <p:txEl>
                                              <p:pRg st="2" end="2"/>
                                            </p:txEl>
                                          </p:spTgt>
                                        </p:tgtEl>
                                        <p:attrNameLst>
                                          <p:attrName>style.visibility</p:attrName>
                                        </p:attrNameLst>
                                      </p:cBhvr>
                                      <p:to>
                                        <p:strVal val="visible"/>
                                      </p:to>
                                    </p:set>
                                    <p:animEffect transition="in" filter="fade">
                                      <p:cBhvr>
                                        <p:cTn id="62" dur="2000"/>
                                        <p:tgtEl>
                                          <p:spTgt spid="5">
                                            <p:txEl>
                                              <p:pRg st="2" end="2"/>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5">
                                            <p:txEl>
                                              <p:pRg st="4" end="4"/>
                                            </p:txEl>
                                          </p:spTgt>
                                        </p:tgtEl>
                                        <p:attrNameLst>
                                          <p:attrName>style.visibility</p:attrName>
                                        </p:attrNameLst>
                                      </p:cBhvr>
                                      <p:to>
                                        <p:strVal val="visible"/>
                                      </p:to>
                                    </p:set>
                                    <p:animEffect transition="in" filter="fade">
                                      <p:cBhvr>
                                        <p:cTn id="67" dur="2000"/>
                                        <p:tgtEl>
                                          <p:spTgt spid="5">
                                            <p:txEl>
                                              <p:pRg st="4" end="4"/>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5">
                                            <p:txEl>
                                              <p:pRg st="6" end="6"/>
                                            </p:txEl>
                                          </p:spTgt>
                                        </p:tgtEl>
                                        <p:attrNameLst>
                                          <p:attrName>style.visibility</p:attrName>
                                        </p:attrNameLst>
                                      </p:cBhvr>
                                      <p:to>
                                        <p:strVal val="visible"/>
                                      </p:to>
                                    </p:set>
                                    <p:animEffect transition="in" filter="fade">
                                      <p:cBhvr>
                                        <p:cTn id="72" dur="2000"/>
                                        <p:tgtEl>
                                          <p:spTgt spid="5">
                                            <p:txEl>
                                              <p:pRg st="6" end="6"/>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5">
                                            <p:txEl>
                                              <p:pRg st="7" end="7"/>
                                            </p:txEl>
                                          </p:spTgt>
                                        </p:tgtEl>
                                        <p:attrNameLst>
                                          <p:attrName>style.visibility</p:attrName>
                                        </p:attrNameLst>
                                      </p:cBhvr>
                                      <p:to>
                                        <p:strVal val="visible"/>
                                      </p:to>
                                    </p:set>
                                    <p:animEffect transition="in" filter="fade">
                                      <p:cBhvr>
                                        <p:cTn id="77" dur="2000"/>
                                        <p:tgtEl>
                                          <p:spTgt spid="5">
                                            <p:txEl>
                                              <p:pRg st="7" end="7"/>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5">
                                            <p:txEl>
                                              <p:pRg st="9" end="9"/>
                                            </p:txEl>
                                          </p:spTgt>
                                        </p:tgtEl>
                                        <p:attrNameLst>
                                          <p:attrName>style.visibility</p:attrName>
                                        </p:attrNameLst>
                                      </p:cBhvr>
                                      <p:to>
                                        <p:strVal val="visible"/>
                                      </p:to>
                                    </p:set>
                                    <p:animEffect transition="in" filter="fade">
                                      <p:cBhvr>
                                        <p:cTn id="82" dur="2000"/>
                                        <p:tgtEl>
                                          <p:spTgt spid="5">
                                            <p:txEl>
                                              <p:pRg st="9" end="9"/>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5">
                                            <p:txEl>
                                              <p:pRg st="11" end="11"/>
                                            </p:txEl>
                                          </p:spTgt>
                                        </p:tgtEl>
                                        <p:attrNameLst>
                                          <p:attrName>style.visibility</p:attrName>
                                        </p:attrNameLst>
                                      </p:cBhvr>
                                      <p:to>
                                        <p:strVal val="visible"/>
                                      </p:to>
                                    </p:set>
                                    <p:animEffect transition="in" filter="fade">
                                      <p:cBhvr>
                                        <p:cTn id="87" dur="2000"/>
                                        <p:tgtEl>
                                          <p:spTgt spid="5">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3" cstate="print"/>
          <a:srcRect/>
          <a:stretch>
            <a:fillRect/>
          </a:stretch>
        </p:blipFill>
        <p:spPr bwMode="auto">
          <a:xfrm>
            <a:off x="0" y="0"/>
            <a:ext cx="1935204" cy="2333328"/>
          </a:xfrm>
          <a:prstGeom prst="rect">
            <a:avLst/>
          </a:prstGeom>
          <a:noFill/>
          <a:ln w="9525">
            <a:noFill/>
            <a:miter lim="800000"/>
            <a:headEnd/>
            <a:tailEnd/>
          </a:ln>
        </p:spPr>
      </p:pic>
      <p:pic>
        <p:nvPicPr>
          <p:cNvPr id="14339" name="Picture 3"/>
          <p:cNvPicPr>
            <a:picLocks noChangeAspect="1" noChangeArrowheads="1"/>
          </p:cNvPicPr>
          <p:nvPr/>
        </p:nvPicPr>
        <p:blipFill>
          <a:blip r:embed="rId4" cstate="print"/>
          <a:srcRect/>
          <a:stretch>
            <a:fillRect/>
          </a:stretch>
        </p:blipFill>
        <p:spPr bwMode="auto">
          <a:xfrm>
            <a:off x="1907704" y="1"/>
            <a:ext cx="1440160" cy="2340260"/>
          </a:xfrm>
          <a:prstGeom prst="rect">
            <a:avLst/>
          </a:prstGeom>
          <a:noFill/>
          <a:ln w="9525">
            <a:noFill/>
            <a:miter lim="800000"/>
            <a:headEnd/>
            <a:tailEnd/>
          </a:ln>
        </p:spPr>
      </p:pic>
      <p:pic>
        <p:nvPicPr>
          <p:cNvPr id="14340" name="Picture 4"/>
          <p:cNvPicPr>
            <a:picLocks noChangeAspect="1" noChangeArrowheads="1"/>
          </p:cNvPicPr>
          <p:nvPr/>
        </p:nvPicPr>
        <p:blipFill>
          <a:blip r:embed="rId5" cstate="print"/>
          <a:srcRect/>
          <a:stretch>
            <a:fillRect/>
          </a:stretch>
        </p:blipFill>
        <p:spPr bwMode="auto">
          <a:xfrm>
            <a:off x="3347864" y="0"/>
            <a:ext cx="1712993" cy="2346701"/>
          </a:xfrm>
          <a:prstGeom prst="rect">
            <a:avLst/>
          </a:prstGeom>
          <a:noFill/>
          <a:ln w="9525">
            <a:noFill/>
            <a:miter lim="800000"/>
            <a:headEnd/>
            <a:tailEnd/>
          </a:ln>
        </p:spPr>
      </p:pic>
      <p:pic>
        <p:nvPicPr>
          <p:cNvPr id="14341" name="Picture 5"/>
          <p:cNvPicPr>
            <a:picLocks noChangeAspect="1" noChangeArrowheads="1"/>
          </p:cNvPicPr>
          <p:nvPr/>
        </p:nvPicPr>
        <p:blipFill>
          <a:blip r:embed="rId6" cstate="print"/>
          <a:srcRect/>
          <a:stretch>
            <a:fillRect/>
          </a:stretch>
        </p:blipFill>
        <p:spPr bwMode="auto">
          <a:xfrm>
            <a:off x="5076056" y="0"/>
            <a:ext cx="2140260" cy="2276872"/>
          </a:xfrm>
          <a:prstGeom prst="rect">
            <a:avLst/>
          </a:prstGeom>
          <a:noFill/>
          <a:ln w="9525">
            <a:noFill/>
            <a:miter lim="800000"/>
            <a:headEnd/>
            <a:tailEnd/>
          </a:ln>
        </p:spPr>
      </p:pic>
      <p:pic>
        <p:nvPicPr>
          <p:cNvPr id="14342" name="Picture 6"/>
          <p:cNvPicPr>
            <a:picLocks noChangeAspect="1" noChangeArrowheads="1"/>
          </p:cNvPicPr>
          <p:nvPr/>
        </p:nvPicPr>
        <p:blipFill>
          <a:blip r:embed="rId7" cstate="print"/>
          <a:srcRect/>
          <a:stretch>
            <a:fillRect/>
          </a:stretch>
        </p:blipFill>
        <p:spPr bwMode="auto">
          <a:xfrm>
            <a:off x="7236296" y="0"/>
            <a:ext cx="1537684" cy="2268083"/>
          </a:xfrm>
          <a:prstGeom prst="rect">
            <a:avLst/>
          </a:prstGeom>
          <a:noFill/>
          <a:ln w="9525">
            <a:noFill/>
            <a:miter lim="800000"/>
            <a:headEnd/>
            <a:tailEnd/>
          </a:ln>
        </p:spPr>
      </p:pic>
      <p:pic>
        <p:nvPicPr>
          <p:cNvPr id="14343" name="Picture 7"/>
          <p:cNvPicPr>
            <a:picLocks noChangeAspect="1" noChangeArrowheads="1"/>
          </p:cNvPicPr>
          <p:nvPr/>
        </p:nvPicPr>
        <p:blipFill>
          <a:blip r:embed="rId8" cstate="print"/>
          <a:srcRect/>
          <a:stretch>
            <a:fillRect/>
          </a:stretch>
        </p:blipFill>
        <p:spPr bwMode="auto">
          <a:xfrm>
            <a:off x="0" y="2348879"/>
            <a:ext cx="1566175" cy="2088233"/>
          </a:xfrm>
          <a:prstGeom prst="rect">
            <a:avLst/>
          </a:prstGeom>
          <a:noFill/>
          <a:ln w="9525">
            <a:noFill/>
            <a:miter lim="800000"/>
            <a:headEnd/>
            <a:tailEnd/>
          </a:ln>
        </p:spPr>
      </p:pic>
      <p:pic>
        <p:nvPicPr>
          <p:cNvPr id="14344" name="Picture 8"/>
          <p:cNvPicPr>
            <a:picLocks noChangeAspect="1" noChangeArrowheads="1"/>
          </p:cNvPicPr>
          <p:nvPr/>
        </p:nvPicPr>
        <p:blipFill>
          <a:blip r:embed="rId9" cstate="print"/>
          <a:srcRect/>
          <a:stretch>
            <a:fillRect/>
          </a:stretch>
        </p:blipFill>
        <p:spPr bwMode="auto">
          <a:xfrm>
            <a:off x="3707904" y="4740964"/>
            <a:ext cx="1512168" cy="2117036"/>
          </a:xfrm>
          <a:prstGeom prst="rect">
            <a:avLst/>
          </a:prstGeom>
          <a:noFill/>
          <a:ln w="9525">
            <a:noFill/>
            <a:miter lim="800000"/>
            <a:headEnd/>
            <a:tailEnd/>
          </a:ln>
        </p:spPr>
      </p:pic>
      <p:pic>
        <p:nvPicPr>
          <p:cNvPr id="14345" name="Picture 9"/>
          <p:cNvPicPr>
            <a:picLocks noChangeAspect="1" noChangeArrowheads="1"/>
          </p:cNvPicPr>
          <p:nvPr/>
        </p:nvPicPr>
        <p:blipFill>
          <a:blip r:embed="rId10" cstate="print"/>
          <a:srcRect/>
          <a:stretch>
            <a:fillRect/>
          </a:stretch>
        </p:blipFill>
        <p:spPr bwMode="auto">
          <a:xfrm>
            <a:off x="3131840" y="2348880"/>
            <a:ext cx="1491594" cy="2088232"/>
          </a:xfrm>
          <a:prstGeom prst="rect">
            <a:avLst/>
          </a:prstGeom>
          <a:noFill/>
          <a:ln w="9525">
            <a:noFill/>
            <a:miter lim="800000"/>
            <a:headEnd/>
            <a:tailEnd/>
          </a:ln>
        </p:spPr>
      </p:pic>
      <p:pic>
        <p:nvPicPr>
          <p:cNvPr id="14346" name="Picture 10"/>
          <p:cNvPicPr>
            <a:picLocks noChangeAspect="1" noChangeArrowheads="1"/>
          </p:cNvPicPr>
          <p:nvPr/>
        </p:nvPicPr>
        <p:blipFill>
          <a:blip r:embed="rId11" cstate="print"/>
          <a:srcRect/>
          <a:stretch>
            <a:fillRect/>
          </a:stretch>
        </p:blipFill>
        <p:spPr bwMode="auto">
          <a:xfrm>
            <a:off x="4644008" y="2348880"/>
            <a:ext cx="2012110" cy="2160240"/>
          </a:xfrm>
          <a:prstGeom prst="rect">
            <a:avLst/>
          </a:prstGeom>
          <a:noFill/>
          <a:ln w="9525">
            <a:noFill/>
            <a:miter lim="800000"/>
            <a:headEnd/>
            <a:tailEnd/>
          </a:ln>
        </p:spPr>
      </p:pic>
      <p:pic>
        <p:nvPicPr>
          <p:cNvPr id="14347" name="Picture 11"/>
          <p:cNvPicPr>
            <a:picLocks noChangeAspect="1" noChangeArrowheads="1"/>
          </p:cNvPicPr>
          <p:nvPr/>
        </p:nvPicPr>
        <p:blipFill>
          <a:blip r:embed="rId12" cstate="print"/>
          <a:srcRect r="8544"/>
          <a:stretch>
            <a:fillRect/>
          </a:stretch>
        </p:blipFill>
        <p:spPr bwMode="auto">
          <a:xfrm>
            <a:off x="6660232" y="2348880"/>
            <a:ext cx="2376264" cy="2165226"/>
          </a:xfrm>
          <a:prstGeom prst="rect">
            <a:avLst/>
          </a:prstGeom>
          <a:noFill/>
          <a:ln w="9525">
            <a:noFill/>
            <a:miter lim="800000"/>
            <a:headEnd/>
            <a:tailEnd/>
          </a:ln>
        </p:spPr>
      </p:pic>
      <p:pic>
        <p:nvPicPr>
          <p:cNvPr id="14349" name="Picture 13"/>
          <p:cNvPicPr>
            <a:picLocks noChangeAspect="1" noChangeArrowheads="1"/>
          </p:cNvPicPr>
          <p:nvPr/>
        </p:nvPicPr>
        <p:blipFill>
          <a:blip r:embed="rId13" cstate="print"/>
          <a:srcRect/>
          <a:stretch>
            <a:fillRect/>
          </a:stretch>
        </p:blipFill>
        <p:spPr bwMode="auto">
          <a:xfrm>
            <a:off x="7627764" y="4581128"/>
            <a:ext cx="1516236" cy="2276872"/>
          </a:xfrm>
          <a:prstGeom prst="rect">
            <a:avLst/>
          </a:prstGeom>
          <a:noFill/>
          <a:ln w="9525">
            <a:noFill/>
            <a:miter lim="800000"/>
            <a:headEnd/>
            <a:tailEnd/>
          </a:ln>
        </p:spPr>
      </p:pic>
      <p:pic>
        <p:nvPicPr>
          <p:cNvPr id="2" name="Picture 2"/>
          <p:cNvPicPr>
            <a:picLocks noChangeAspect="1" noChangeArrowheads="1"/>
          </p:cNvPicPr>
          <p:nvPr/>
        </p:nvPicPr>
        <p:blipFill>
          <a:blip r:embed="rId14" cstate="print"/>
          <a:srcRect/>
          <a:stretch>
            <a:fillRect/>
          </a:stretch>
        </p:blipFill>
        <p:spPr bwMode="auto">
          <a:xfrm>
            <a:off x="0" y="4505325"/>
            <a:ext cx="2095500" cy="2352675"/>
          </a:xfrm>
          <a:prstGeom prst="rect">
            <a:avLst/>
          </a:prstGeom>
          <a:noFill/>
          <a:ln w="9525">
            <a:noFill/>
            <a:miter lim="800000"/>
            <a:headEnd/>
            <a:tailEnd/>
          </a:ln>
        </p:spPr>
      </p:pic>
      <p:pic>
        <p:nvPicPr>
          <p:cNvPr id="3074" name="Picture 2"/>
          <p:cNvPicPr>
            <a:picLocks noChangeAspect="1" noChangeArrowheads="1"/>
          </p:cNvPicPr>
          <p:nvPr/>
        </p:nvPicPr>
        <p:blipFill>
          <a:blip r:embed="rId15" cstate="print"/>
          <a:srcRect/>
          <a:stretch>
            <a:fillRect/>
          </a:stretch>
        </p:blipFill>
        <p:spPr bwMode="auto">
          <a:xfrm>
            <a:off x="2123728" y="4605139"/>
            <a:ext cx="1566383" cy="2252861"/>
          </a:xfrm>
          <a:prstGeom prst="rect">
            <a:avLst/>
          </a:prstGeom>
          <a:noFill/>
          <a:ln w="9525">
            <a:noFill/>
            <a:miter lim="800000"/>
            <a:headEnd/>
            <a:tailEnd/>
          </a:ln>
        </p:spPr>
      </p:pic>
      <p:pic>
        <p:nvPicPr>
          <p:cNvPr id="1026" name="Picture 2"/>
          <p:cNvPicPr>
            <a:picLocks noChangeAspect="1" noChangeArrowheads="1"/>
          </p:cNvPicPr>
          <p:nvPr/>
        </p:nvPicPr>
        <p:blipFill>
          <a:blip r:embed="rId16" cstate="print"/>
          <a:srcRect/>
          <a:stretch>
            <a:fillRect/>
          </a:stretch>
        </p:blipFill>
        <p:spPr bwMode="auto">
          <a:xfrm>
            <a:off x="1547664" y="2348880"/>
            <a:ext cx="1584176" cy="2116458"/>
          </a:xfrm>
          <a:prstGeom prst="rect">
            <a:avLst/>
          </a:prstGeom>
          <a:noFill/>
          <a:ln w="9525">
            <a:noFill/>
            <a:miter lim="800000"/>
            <a:headEnd/>
            <a:tailEnd/>
          </a:ln>
        </p:spPr>
      </p:pic>
      <p:pic>
        <p:nvPicPr>
          <p:cNvPr id="1027" name="Picture 3"/>
          <p:cNvPicPr>
            <a:picLocks noChangeAspect="1" noChangeArrowheads="1"/>
          </p:cNvPicPr>
          <p:nvPr/>
        </p:nvPicPr>
        <p:blipFill>
          <a:blip r:embed="rId17" cstate="print"/>
          <a:srcRect l="7360" r="19042"/>
          <a:stretch>
            <a:fillRect/>
          </a:stretch>
        </p:blipFill>
        <p:spPr bwMode="auto">
          <a:xfrm>
            <a:off x="5292080" y="4666374"/>
            <a:ext cx="2160240" cy="2191626"/>
          </a:xfrm>
          <a:prstGeom prst="rect">
            <a:avLst/>
          </a:prstGeom>
          <a:noFill/>
          <a:ln w="9525">
            <a:noFill/>
            <a:miter lim="800000"/>
            <a:headEnd/>
            <a:tailEnd/>
          </a:ln>
        </p:spPr>
      </p:pic>
    </p:spTree>
    <p:extLst>
      <p:ext uri="{BB962C8B-B14F-4D97-AF65-F5344CB8AC3E}">
        <p14:creationId xmlns:p14="http://schemas.microsoft.com/office/powerpoint/2010/main" xmlns="" val="1336142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blinds(horizontal)">
                                      <p:cBhvr>
                                        <p:cTn id="7" dur="500"/>
                                        <p:tgtEl>
                                          <p:spTgt spid="1433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339"/>
                                        </p:tgtEl>
                                        <p:attrNameLst>
                                          <p:attrName>style.visibility</p:attrName>
                                        </p:attrNameLst>
                                      </p:cBhvr>
                                      <p:to>
                                        <p:strVal val="visible"/>
                                      </p:to>
                                    </p:set>
                                    <p:animEffect transition="in" filter="blinds(horizontal)">
                                      <p:cBhvr>
                                        <p:cTn id="12" dur="500"/>
                                        <p:tgtEl>
                                          <p:spTgt spid="1433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340"/>
                                        </p:tgtEl>
                                        <p:attrNameLst>
                                          <p:attrName>style.visibility</p:attrName>
                                        </p:attrNameLst>
                                      </p:cBhvr>
                                      <p:to>
                                        <p:strVal val="visible"/>
                                      </p:to>
                                    </p:set>
                                    <p:animEffect transition="in" filter="blinds(horizontal)">
                                      <p:cBhvr>
                                        <p:cTn id="17" dur="500"/>
                                        <p:tgtEl>
                                          <p:spTgt spid="1434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4341"/>
                                        </p:tgtEl>
                                        <p:attrNameLst>
                                          <p:attrName>style.visibility</p:attrName>
                                        </p:attrNameLst>
                                      </p:cBhvr>
                                      <p:to>
                                        <p:strVal val="visible"/>
                                      </p:to>
                                    </p:set>
                                    <p:animEffect transition="in" filter="blinds(horizontal)">
                                      <p:cBhvr>
                                        <p:cTn id="22" dur="500"/>
                                        <p:tgtEl>
                                          <p:spTgt spid="1434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4342"/>
                                        </p:tgtEl>
                                        <p:attrNameLst>
                                          <p:attrName>style.visibility</p:attrName>
                                        </p:attrNameLst>
                                      </p:cBhvr>
                                      <p:to>
                                        <p:strVal val="visible"/>
                                      </p:to>
                                    </p:set>
                                    <p:animEffect transition="in" filter="blinds(horizontal)">
                                      <p:cBhvr>
                                        <p:cTn id="27" dur="500"/>
                                        <p:tgtEl>
                                          <p:spTgt spid="14342"/>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4343"/>
                                        </p:tgtEl>
                                        <p:attrNameLst>
                                          <p:attrName>style.visibility</p:attrName>
                                        </p:attrNameLst>
                                      </p:cBhvr>
                                      <p:to>
                                        <p:strVal val="visible"/>
                                      </p:to>
                                    </p:set>
                                    <p:animEffect transition="in" filter="blinds(horizontal)">
                                      <p:cBhvr>
                                        <p:cTn id="32" dur="500"/>
                                        <p:tgtEl>
                                          <p:spTgt spid="14343"/>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4344"/>
                                        </p:tgtEl>
                                        <p:attrNameLst>
                                          <p:attrName>style.visibility</p:attrName>
                                        </p:attrNameLst>
                                      </p:cBhvr>
                                      <p:to>
                                        <p:strVal val="visible"/>
                                      </p:to>
                                    </p:set>
                                    <p:animEffect transition="in" filter="blinds(horizontal)">
                                      <p:cBhvr>
                                        <p:cTn id="37" dur="500"/>
                                        <p:tgtEl>
                                          <p:spTgt spid="14344"/>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14345"/>
                                        </p:tgtEl>
                                        <p:attrNameLst>
                                          <p:attrName>style.visibility</p:attrName>
                                        </p:attrNameLst>
                                      </p:cBhvr>
                                      <p:to>
                                        <p:strVal val="visible"/>
                                      </p:to>
                                    </p:set>
                                    <p:animEffect transition="in" filter="blinds(horizontal)">
                                      <p:cBhvr>
                                        <p:cTn id="42" dur="500"/>
                                        <p:tgtEl>
                                          <p:spTgt spid="14345"/>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14346"/>
                                        </p:tgtEl>
                                        <p:attrNameLst>
                                          <p:attrName>style.visibility</p:attrName>
                                        </p:attrNameLst>
                                      </p:cBhvr>
                                      <p:to>
                                        <p:strVal val="visible"/>
                                      </p:to>
                                    </p:set>
                                    <p:animEffect transition="in" filter="blinds(horizontal)">
                                      <p:cBhvr>
                                        <p:cTn id="47" dur="500"/>
                                        <p:tgtEl>
                                          <p:spTgt spid="14346"/>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14347"/>
                                        </p:tgtEl>
                                        <p:attrNameLst>
                                          <p:attrName>style.visibility</p:attrName>
                                        </p:attrNameLst>
                                      </p:cBhvr>
                                      <p:to>
                                        <p:strVal val="visible"/>
                                      </p:to>
                                    </p:set>
                                    <p:animEffect transition="in" filter="blinds(horizontal)">
                                      <p:cBhvr>
                                        <p:cTn id="52" dur="500"/>
                                        <p:tgtEl>
                                          <p:spTgt spid="14347"/>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nodeType="clickEffect">
                                  <p:stCondLst>
                                    <p:cond delay="0"/>
                                  </p:stCondLst>
                                  <p:childTnLst>
                                    <p:set>
                                      <p:cBhvr>
                                        <p:cTn id="56" dur="1" fill="hold">
                                          <p:stCondLst>
                                            <p:cond delay="0"/>
                                          </p:stCondLst>
                                        </p:cTn>
                                        <p:tgtEl>
                                          <p:spTgt spid="14349"/>
                                        </p:tgtEl>
                                        <p:attrNameLst>
                                          <p:attrName>style.visibility</p:attrName>
                                        </p:attrNameLst>
                                      </p:cBhvr>
                                      <p:to>
                                        <p:strVal val="visible"/>
                                      </p:to>
                                    </p:set>
                                    <p:animEffect transition="in" filter="blinds(horizontal)">
                                      <p:cBhvr>
                                        <p:cTn id="57" dur="500"/>
                                        <p:tgtEl>
                                          <p:spTgt spid="143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ChangeAspect="1" noChangeArrowheads="1"/>
          </p:cNvPicPr>
          <p:nvPr/>
        </p:nvPicPr>
        <p:blipFill>
          <a:blip r:embed="rId2" cstate="print"/>
          <a:srcRect l="52378" t="25515"/>
          <a:stretch>
            <a:fillRect/>
          </a:stretch>
        </p:blipFill>
        <p:spPr bwMode="auto">
          <a:xfrm rot="5400000">
            <a:off x="497356" y="-129204"/>
            <a:ext cx="6202196" cy="6837884"/>
          </a:xfrm>
          <a:prstGeom prst="rect">
            <a:avLst/>
          </a:prstGeom>
          <a:noFill/>
          <a:ln w="9525">
            <a:noFill/>
            <a:miter lim="800000"/>
            <a:headEnd/>
            <a:tailEnd/>
          </a:ln>
        </p:spPr>
      </p:pic>
      <p:sp>
        <p:nvSpPr>
          <p:cNvPr id="3" name="TextBox 2"/>
          <p:cNvSpPr txBox="1"/>
          <p:nvPr/>
        </p:nvSpPr>
        <p:spPr>
          <a:xfrm>
            <a:off x="7164288" y="836712"/>
            <a:ext cx="1728192" cy="2554545"/>
          </a:xfrm>
          <a:prstGeom prst="rect">
            <a:avLst/>
          </a:prstGeom>
          <a:noFill/>
        </p:spPr>
        <p:txBody>
          <a:bodyPr wrap="square" rtlCol="0">
            <a:spAutoFit/>
          </a:bodyPr>
          <a:lstStyle/>
          <a:p>
            <a:r>
              <a:rPr lang="en-GB" sz="2000" b="1" dirty="0" smtClean="0"/>
              <a:t>The language we use is like the social geology of attitudes to disabled people</a:t>
            </a:r>
          </a:p>
          <a:p>
            <a:r>
              <a:rPr lang="en-GB" sz="2000" b="1" dirty="0"/>
              <a:t>o</a:t>
            </a:r>
            <a:r>
              <a:rPr lang="en-GB" sz="2000" b="1" dirty="0" smtClean="0"/>
              <a:t>ver time</a:t>
            </a:r>
            <a:endParaRPr lang="en-GB" sz="2000" b="1" dirty="0"/>
          </a:p>
        </p:txBody>
      </p:sp>
      <p:pic>
        <p:nvPicPr>
          <p:cNvPr id="4" name="Picture 1" descr="BADGE FINAL DHM TO P#2DFB7C (2).JPG"/>
          <p:cNvPicPr>
            <a:picLocks noChangeAspect="1" noChangeArrowheads="1"/>
          </p:cNvPicPr>
          <p:nvPr/>
        </p:nvPicPr>
        <p:blipFill>
          <a:blip r:embed="rId3" cstate="print"/>
          <a:srcRect l="13803" t="15099" r="6256" b="26471"/>
          <a:stretch>
            <a:fillRect/>
          </a:stretch>
        </p:blipFill>
        <p:spPr bwMode="auto">
          <a:xfrm>
            <a:off x="7740352" y="5085184"/>
            <a:ext cx="873054" cy="908720"/>
          </a:xfrm>
          <a:prstGeom prst="rect">
            <a:avLst/>
          </a:prstGeom>
          <a:noFill/>
          <a:ln w="9525">
            <a:noFill/>
            <a:miter lim="800000"/>
            <a:headEnd/>
            <a:tailEnd/>
          </a:ln>
        </p:spPr>
      </p:pic>
    </p:spTree>
    <p:extLst>
      <p:ext uri="{BB962C8B-B14F-4D97-AF65-F5344CB8AC3E}">
        <p14:creationId xmlns:p14="http://schemas.microsoft.com/office/powerpoint/2010/main" xmlns="" val="12776292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rgbClr val="FF0000"/>
                </a:solidFill>
              </a:rPr>
              <a:t/>
            </a:r>
            <a:br>
              <a:rPr lang="en-GB" b="1" dirty="0" smtClean="0">
                <a:solidFill>
                  <a:srgbClr val="FF0000"/>
                </a:solidFill>
              </a:rPr>
            </a:br>
            <a:r>
              <a:rPr lang="en-GB" b="1" dirty="0" smtClean="0">
                <a:solidFill>
                  <a:srgbClr val="FF0000"/>
                </a:solidFill>
              </a:rPr>
              <a:t>OFSTED 2012 Behaviour and safety of pupils at the school</a:t>
            </a:r>
            <a:r>
              <a:rPr lang="en-GB" b="1" dirty="0" smtClean="0"/>
              <a:t/>
            </a:r>
            <a:br>
              <a:rPr lang="en-GB" b="1" dirty="0" smtClean="0"/>
            </a:br>
            <a:endParaRPr lang="en-GB" dirty="0"/>
          </a:p>
        </p:txBody>
      </p:sp>
      <p:sp>
        <p:nvSpPr>
          <p:cNvPr id="3" name="Content Placeholder 2"/>
          <p:cNvSpPr>
            <a:spLocks noGrp="1"/>
          </p:cNvSpPr>
          <p:nvPr>
            <p:ph idx="1"/>
          </p:nvPr>
        </p:nvSpPr>
        <p:spPr>
          <a:xfrm>
            <a:off x="457200" y="1600200"/>
            <a:ext cx="8229600" cy="4781128"/>
          </a:xfrm>
        </p:spPr>
        <p:txBody>
          <a:bodyPr>
            <a:normAutofit fontScale="85000" lnSpcReduction="20000"/>
          </a:bodyPr>
          <a:lstStyle/>
          <a:p>
            <a:r>
              <a:rPr lang="en-GB" dirty="0" smtClean="0"/>
              <a:t>pupils’ attitudes to learning and conduct in lessons and around the school </a:t>
            </a:r>
          </a:p>
          <a:p>
            <a:r>
              <a:rPr lang="en-GB" dirty="0" smtClean="0"/>
              <a:t>pupils’ behaviour towards, and respect for, other young people and adults, including freedom from bullying and harassment that may include </a:t>
            </a:r>
            <a:r>
              <a:rPr lang="en-GB" b="1" dirty="0" smtClean="0"/>
              <a:t>cyber-bullying and prejudice-based bullying related to special educational need, sexual orientation, sex, race, religion and belief, gender reassignment or disability </a:t>
            </a:r>
            <a:r>
              <a:rPr lang="en-GB" dirty="0" smtClean="0"/>
              <a:t>(</a:t>
            </a:r>
            <a:r>
              <a:rPr lang="en-GB" dirty="0" err="1" smtClean="0"/>
              <a:t>para</a:t>
            </a:r>
            <a:r>
              <a:rPr lang="en-GB" dirty="0" smtClean="0"/>
              <a:t>. 44)</a:t>
            </a:r>
          </a:p>
          <a:p>
            <a:r>
              <a:rPr lang="en-GB" dirty="0" smtClean="0"/>
              <a:t>how well teachers manage the behaviour and expectations of pupils to ensure that all pupils have an equal and fair chance to thrive and learn in an atmosphere of respect and dignity</a:t>
            </a:r>
          </a:p>
          <a:p>
            <a:endParaRPr lang="en-GB" dirty="0" smtClean="0"/>
          </a:p>
          <a:p>
            <a:endParaRPr lang="en-GB" b="1" dirty="0"/>
          </a:p>
        </p:txBody>
      </p:sp>
      <p:pic>
        <p:nvPicPr>
          <p:cNvPr id="4" name="Picture 1" descr="X:\My Documents\My Pictures\RRDE Logo\rrlogo.gif"/>
          <p:cNvPicPr>
            <a:picLocks noChangeAspect="1" noChangeArrowheads="1"/>
          </p:cNvPicPr>
          <p:nvPr/>
        </p:nvPicPr>
        <p:blipFill>
          <a:blip r:embed="rId2" cstate="print"/>
          <a:srcRect/>
          <a:stretch>
            <a:fillRect/>
          </a:stretch>
        </p:blipFill>
        <p:spPr bwMode="auto">
          <a:xfrm>
            <a:off x="7740352" y="6093296"/>
            <a:ext cx="971058" cy="570458"/>
          </a:xfrm>
          <a:prstGeom prst="rect">
            <a:avLst/>
          </a:prstGeom>
          <a:noFill/>
          <a:ln w="9525">
            <a:noFill/>
            <a:miter lim="800000"/>
            <a:headEnd/>
            <a:tailEnd/>
          </a:ln>
        </p:spPr>
      </p:pic>
    </p:spTree>
    <p:extLst>
      <p:ext uri="{BB962C8B-B14F-4D97-AF65-F5344CB8AC3E}">
        <p14:creationId xmlns:p14="http://schemas.microsoft.com/office/powerpoint/2010/main" xmlns="" val="429058166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GB" dirty="0" smtClean="0">
                <a:solidFill>
                  <a:srgbClr val="FF0000"/>
                </a:solidFill>
              </a:rPr>
              <a:t>Accessibility Plan</a:t>
            </a:r>
            <a:endParaRPr lang="en-GB" dirty="0">
              <a:solidFill>
                <a:srgbClr val="FF0000"/>
              </a:solidFill>
            </a:endParaRPr>
          </a:p>
        </p:txBody>
      </p:sp>
      <p:sp>
        <p:nvSpPr>
          <p:cNvPr id="3" name="Content Placeholder 2"/>
          <p:cNvSpPr>
            <a:spLocks noGrp="1"/>
          </p:cNvSpPr>
          <p:nvPr>
            <p:ph idx="1"/>
          </p:nvPr>
        </p:nvSpPr>
        <p:spPr>
          <a:xfrm>
            <a:off x="457200" y="1268760"/>
            <a:ext cx="8229600" cy="5256584"/>
          </a:xfrm>
        </p:spPr>
        <p:txBody>
          <a:bodyPr>
            <a:normAutofit fontScale="70000" lnSpcReduction="20000"/>
          </a:bodyPr>
          <a:lstStyle/>
          <a:p>
            <a:r>
              <a:rPr lang="en-GB" dirty="0" smtClean="0"/>
              <a:t>Schools </a:t>
            </a:r>
            <a:r>
              <a:rPr lang="en-GB" dirty="0"/>
              <a:t>and local authorities are obliged, under the Equality Act 2010, to carry out accessibility planning for learners with a disability (as was the case under the DDA). </a:t>
            </a:r>
          </a:p>
          <a:p>
            <a:pPr marL="0" indent="0">
              <a:buNone/>
            </a:pPr>
            <a:r>
              <a:rPr lang="en-GB" dirty="0"/>
              <a:t> </a:t>
            </a:r>
            <a:r>
              <a:rPr lang="en-GB" dirty="0" smtClean="0"/>
              <a:t> </a:t>
            </a:r>
          </a:p>
          <a:p>
            <a:pPr marL="0" indent="0">
              <a:buNone/>
            </a:pPr>
            <a:r>
              <a:rPr lang="en-GB" dirty="0" smtClean="0"/>
              <a:t>Schools </a:t>
            </a:r>
            <a:r>
              <a:rPr lang="en-GB" dirty="0"/>
              <a:t>must implement accessibility plans, which are aimed at: </a:t>
            </a:r>
          </a:p>
          <a:p>
            <a:pPr lvl="0"/>
            <a:r>
              <a:rPr lang="en-GB" dirty="0"/>
              <a:t>increasing the extent to which learners with a disability can participate </a:t>
            </a:r>
            <a:r>
              <a:rPr lang="en-GB" dirty="0" smtClean="0"/>
              <a:t>in </a:t>
            </a:r>
            <a:r>
              <a:rPr lang="en-GB" dirty="0"/>
              <a:t>the curriculum</a:t>
            </a:r>
          </a:p>
          <a:p>
            <a:pPr lvl="0"/>
            <a:r>
              <a:rPr lang="en-GB" dirty="0"/>
              <a:t>improving the physical environment of schools to enable learners with a disability to take better advantage of education, benefits, facilities </a:t>
            </a:r>
            <a:r>
              <a:rPr lang="en-GB" dirty="0" smtClean="0"/>
              <a:t>and </a:t>
            </a:r>
            <a:r>
              <a:rPr lang="en-GB" dirty="0"/>
              <a:t>services provided</a:t>
            </a:r>
          </a:p>
          <a:p>
            <a:pPr lvl="0"/>
            <a:r>
              <a:rPr lang="en-GB" dirty="0"/>
              <a:t>improving the availability of accessible information to learners with a </a:t>
            </a:r>
            <a:r>
              <a:rPr lang="en-GB" dirty="0" smtClean="0"/>
              <a:t> disability</a:t>
            </a:r>
          </a:p>
          <a:p>
            <a:pPr marL="0" lvl="0" indent="0">
              <a:buNone/>
            </a:pPr>
            <a:endParaRPr lang="en-GB" dirty="0" smtClean="0"/>
          </a:p>
          <a:p>
            <a:pPr marL="0" lvl="0" indent="0">
              <a:buNone/>
            </a:pPr>
            <a:r>
              <a:rPr lang="en-GB" dirty="0" smtClean="0"/>
              <a:t>An </a:t>
            </a:r>
            <a:r>
              <a:rPr lang="en-GB" dirty="0"/>
              <a:t>accessibility plan may be a stand-alone document but may also be published as part of the school development plan. OFSTED inspections may include a school’s accessibility plan as part of their review. </a:t>
            </a:r>
          </a:p>
          <a:p>
            <a:pPr marL="0" indent="0">
              <a:buNone/>
            </a:pPr>
            <a:r>
              <a:rPr lang="en-GB" dirty="0"/>
              <a:t> </a:t>
            </a:r>
          </a:p>
          <a:p>
            <a:endParaRPr lang="en-GB" dirty="0"/>
          </a:p>
        </p:txBody>
      </p:sp>
      <p:pic>
        <p:nvPicPr>
          <p:cNvPr id="4" name="Picture 1" descr="X:\My Documents\My Pictures\RRDE Logo\rrlogo.gif"/>
          <p:cNvPicPr>
            <a:picLocks noChangeAspect="1" noChangeArrowheads="1"/>
          </p:cNvPicPr>
          <p:nvPr/>
        </p:nvPicPr>
        <p:blipFill>
          <a:blip r:embed="rId2" cstate="print"/>
          <a:srcRect/>
          <a:stretch>
            <a:fillRect/>
          </a:stretch>
        </p:blipFill>
        <p:spPr bwMode="auto">
          <a:xfrm>
            <a:off x="7740352" y="6093296"/>
            <a:ext cx="971058" cy="570458"/>
          </a:xfrm>
          <a:prstGeom prst="rect">
            <a:avLst/>
          </a:prstGeom>
          <a:noFill/>
          <a:ln w="9525">
            <a:noFill/>
            <a:miter lim="800000"/>
            <a:headEnd/>
            <a:tailEnd/>
          </a:ln>
        </p:spPr>
      </p:pic>
    </p:spTree>
    <p:extLst>
      <p:ext uri="{BB962C8B-B14F-4D97-AF65-F5344CB8AC3E}">
        <p14:creationId xmlns:p14="http://schemas.microsoft.com/office/powerpoint/2010/main" xmlns="" val="128485992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16632"/>
            <a:ext cx="8229600" cy="720080"/>
          </a:xfrm>
        </p:spPr>
        <p:txBody>
          <a:bodyPr>
            <a:normAutofit fontScale="90000"/>
          </a:bodyPr>
          <a:lstStyle/>
          <a:p>
            <a:r>
              <a:rPr lang="en-GB" dirty="0" smtClean="0">
                <a:solidFill>
                  <a:srgbClr val="FF0000"/>
                </a:solidFill>
              </a:rPr>
              <a:t>Exclusions and 2011 Education Act</a:t>
            </a:r>
            <a:endParaRPr lang="en-GB" dirty="0">
              <a:solidFill>
                <a:srgbClr val="FF0000"/>
              </a:solidFill>
            </a:endParaRPr>
          </a:p>
        </p:txBody>
      </p:sp>
      <p:sp>
        <p:nvSpPr>
          <p:cNvPr id="3" name="Content Placeholder 2"/>
          <p:cNvSpPr>
            <a:spLocks noGrp="1"/>
          </p:cNvSpPr>
          <p:nvPr>
            <p:ph idx="1"/>
          </p:nvPr>
        </p:nvSpPr>
        <p:spPr>
          <a:xfrm>
            <a:off x="179512" y="908720"/>
            <a:ext cx="8712968" cy="5760640"/>
          </a:xfrm>
        </p:spPr>
        <p:txBody>
          <a:bodyPr>
            <a:normAutofit fontScale="85000" lnSpcReduction="10000"/>
          </a:bodyPr>
          <a:lstStyle/>
          <a:p>
            <a:r>
              <a:rPr lang="en-GB" dirty="0" smtClean="0"/>
              <a:t>The Independent Exclusion Panel has been removed and Governors are the final arbiter on permanent exclusions</a:t>
            </a:r>
          </a:p>
          <a:p>
            <a:r>
              <a:rPr lang="en-GB" dirty="0" smtClean="0"/>
              <a:t>Disabled pupils with a statement are 8 times more likely to be excluded </a:t>
            </a:r>
          </a:p>
          <a:p>
            <a:r>
              <a:rPr lang="en-GB" dirty="0" smtClean="0"/>
              <a:t>Disabled pupils on School Action Plus are 22 x more likely to be exclude.</a:t>
            </a:r>
          </a:p>
          <a:p>
            <a:r>
              <a:rPr lang="en-GB" dirty="0" smtClean="0"/>
              <a:t>As a result from September 2012 Parents can bring a case to SENDIST to appeal the exclusion of disabled pupils/students. SENDIST will have the power to reinstate. SENDIST could already hear cases on suspensions</a:t>
            </a:r>
          </a:p>
          <a:p>
            <a:r>
              <a:rPr lang="en-GB" dirty="0" smtClean="0"/>
              <a:t>Parents of pupils with SEN threatened with permanent exclusion can ask for a report by an independent SEN expert to be made to governors prior to the decision to permanently exclude </a:t>
            </a:r>
            <a:endParaRPr lang="en-GB" dirty="0"/>
          </a:p>
        </p:txBody>
      </p:sp>
      <p:pic>
        <p:nvPicPr>
          <p:cNvPr id="4" name="Picture 1" descr="X:\My Documents\My Pictures\RRDE Logo\rrlogo.gif"/>
          <p:cNvPicPr>
            <a:picLocks noChangeAspect="1" noChangeArrowheads="1"/>
          </p:cNvPicPr>
          <p:nvPr/>
        </p:nvPicPr>
        <p:blipFill>
          <a:blip r:embed="rId2" cstate="print"/>
          <a:srcRect/>
          <a:stretch>
            <a:fillRect/>
          </a:stretch>
        </p:blipFill>
        <p:spPr bwMode="auto">
          <a:xfrm>
            <a:off x="7740352" y="6093296"/>
            <a:ext cx="971058" cy="570458"/>
          </a:xfrm>
          <a:prstGeom prst="rect">
            <a:avLst/>
          </a:prstGeom>
          <a:noFill/>
          <a:ln w="9525">
            <a:noFill/>
            <a:miter lim="800000"/>
            <a:headEnd/>
            <a:tailEnd/>
          </a:ln>
        </p:spPr>
      </p:pic>
    </p:spTree>
    <p:extLst>
      <p:ext uri="{BB962C8B-B14F-4D97-AF65-F5344CB8AC3E}">
        <p14:creationId xmlns:p14="http://schemas.microsoft.com/office/powerpoint/2010/main" xmlns="" val="119903451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864096"/>
          </a:xfrm>
        </p:spPr>
        <p:txBody>
          <a:bodyPr>
            <a:normAutofit/>
          </a:bodyPr>
          <a:lstStyle/>
          <a:p>
            <a:r>
              <a:rPr lang="en-GB" b="1" dirty="0" smtClean="0">
                <a:solidFill>
                  <a:srgbClr val="FF0000"/>
                </a:solidFill>
              </a:rPr>
              <a:t>Enforcement</a:t>
            </a:r>
            <a:endParaRPr lang="en-GB" b="1" dirty="0">
              <a:solidFill>
                <a:srgbClr val="FF0000"/>
              </a:solidFill>
            </a:endParaRPr>
          </a:p>
        </p:txBody>
      </p:sp>
      <p:sp>
        <p:nvSpPr>
          <p:cNvPr id="3" name="Content Placeholder 2"/>
          <p:cNvSpPr>
            <a:spLocks noGrp="1"/>
          </p:cNvSpPr>
          <p:nvPr>
            <p:ph idx="1"/>
          </p:nvPr>
        </p:nvSpPr>
        <p:spPr>
          <a:xfrm>
            <a:off x="457200" y="980728"/>
            <a:ext cx="8229600" cy="5145435"/>
          </a:xfrm>
        </p:spPr>
        <p:txBody>
          <a:bodyPr>
            <a:normAutofit fontScale="85000" lnSpcReduction="20000"/>
          </a:bodyPr>
          <a:lstStyle/>
          <a:p>
            <a:r>
              <a:rPr lang="en-GB" dirty="0" smtClean="0"/>
              <a:t>It is always best to point out to teachers and the school management their duties and responsibilities under the Equalities Act</a:t>
            </a:r>
          </a:p>
          <a:p>
            <a:r>
              <a:rPr lang="en-GB" dirty="0" smtClean="0"/>
              <a:t>If the breach persists parents should complain to the head and, if not resolved, the  Governors.</a:t>
            </a:r>
          </a:p>
          <a:p>
            <a:r>
              <a:rPr lang="en-GB" dirty="0" smtClean="0"/>
              <a:t>If a maintained school they could us LA complaints procedure</a:t>
            </a:r>
          </a:p>
          <a:p>
            <a:r>
              <a:rPr lang="en-GB" dirty="0" smtClean="0"/>
              <a:t>If issue continues Parents should then be advised and supported to take a case for disability discrimination to SENDIST</a:t>
            </a:r>
          </a:p>
          <a:p>
            <a:r>
              <a:rPr lang="en-GB" dirty="0" smtClean="0"/>
              <a:t>If the problem is more general and school has not paid due regard to the Equalities Act in making a decision or implementing it the any interested party can seek Judicial Review or complain to EHRC.</a:t>
            </a:r>
          </a:p>
          <a:p>
            <a:endParaRPr lang="en-GB" dirty="0"/>
          </a:p>
        </p:txBody>
      </p:sp>
      <p:pic>
        <p:nvPicPr>
          <p:cNvPr id="4" name="Picture 1" descr="X:\My Documents\My Pictures\RRDE Logo\rrlogo.gif"/>
          <p:cNvPicPr>
            <a:picLocks noChangeAspect="1" noChangeArrowheads="1"/>
          </p:cNvPicPr>
          <p:nvPr/>
        </p:nvPicPr>
        <p:blipFill>
          <a:blip r:embed="rId2" cstate="print"/>
          <a:srcRect/>
          <a:stretch>
            <a:fillRect/>
          </a:stretch>
        </p:blipFill>
        <p:spPr bwMode="auto">
          <a:xfrm>
            <a:off x="7740352" y="6093296"/>
            <a:ext cx="971058" cy="570458"/>
          </a:xfrm>
          <a:prstGeom prst="rect">
            <a:avLst/>
          </a:prstGeom>
          <a:noFill/>
          <a:ln w="9525">
            <a:noFill/>
            <a:miter lim="800000"/>
            <a:headEnd/>
            <a:tailEnd/>
          </a:ln>
        </p:spPr>
      </p:pic>
    </p:spTree>
    <p:extLst>
      <p:ext uri="{BB962C8B-B14F-4D97-AF65-F5344CB8AC3E}">
        <p14:creationId xmlns:p14="http://schemas.microsoft.com/office/powerpoint/2010/main" xmlns="" val="413729043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FF0000"/>
                </a:solidFill>
              </a:rPr>
              <a:t>The Specific Duty from 2005 Act</a:t>
            </a:r>
            <a:endParaRPr lang="en-GB" b="1" dirty="0">
              <a:solidFill>
                <a:srgbClr val="FF0000"/>
              </a:solidFill>
            </a:endParaRPr>
          </a:p>
        </p:txBody>
      </p:sp>
      <p:sp>
        <p:nvSpPr>
          <p:cNvPr id="3" name="Content Placeholder 2"/>
          <p:cNvSpPr>
            <a:spLocks noGrp="1"/>
          </p:cNvSpPr>
          <p:nvPr>
            <p:ph idx="1"/>
          </p:nvPr>
        </p:nvSpPr>
        <p:spPr/>
        <p:txBody>
          <a:bodyPr>
            <a:normAutofit fontScale="70000" lnSpcReduction="20000"/>
          </a:bodyPr>
          <a:lstStyle/>
          <a:p>
            <a:r>
              <a:rPr lang="en-GB" dirty="0" smtClean="0"/>
              <a:t>The </a:t>
            </a:r>
            <a:r>
              <a:rPr lang="en-GB" dirty="0" smtClean="0"/>
              <a:t>2005 Disability Amendment Act had previously introduced the requirement on all publicly funded schools and colleges to have a Disability Equality Scheme and that this should be developed from a </a:t>
            </a:r>
            <a:r>
              <a:rPr lang="en-GB" b="1" dirty="0" smtClean="0"/>
              <a:t>‘social model’ </a:t>
            </a:r>
            <a:r>
              <a:rPr lang="en-GB" dirty="0" smtClean="0"/>
              <a:t>perspective i.e. identifying the barriers of attitude, organisation, policy and practice to disabled people’s achievement, progress and employment. </a:t>
            </a:r>
            <a:endParaRPr lang="en-GB" dirty="0" smtClean="0"/>
          </a:p>
          <a:p>
            <a:r>
              <a:rPr lang="en-GB" dirty="0" smtClean="0"/>
              <a:t>The </a:t>
            </a:r>
            <a:r>
              <a:rPr lang="en-GB" dirty="0" smtClean="0"/>
              <a:t>measure drew on the Macpherson’s Reports identification  of ‘institutional racism’ and following the response to this which was the Race Equality Duty, a similar measure for public bodies on disability, including schools and colleges. </a:t>
            </a:r>
            <a:endParaRPr lang="en-GB" dirty="0" smtClean="0"/>
          </a:p>
          <a:p>
            <a:r>
              <a:rPr lang="en-GB" dirty="0" smtClean="0"/>
              <a:t>This </a:t>
            </a:r>
            <a:r>
              <a:rPr lang="en-GB" dirty="0" smtClean="0"/>
              <a:t>required the involvement of disabled pupils, staff, parents and local community; gathering performance data, an equality impact assessment and the drawing up of series of implementable targets, in a school Action Plan, to improve disability equality over a three year period of which the Governors had oversight.</a:t>
            </a:r>
          </a:p>
          <a:p>
            <a:endParaRPr lang="en-GB" dirty="0"/>
          </a:p>
        </p:txBody>
      </p:sp>
      <p:pic>
        <p:nvPicPr>
          <p:cNvPr id="5" name="Picture 1" descr="X:\My Documents\My Pictures\RRDE Logo\rrlogo.gif"/>
          <p:cNvPicPr>
            <a:picLocks noChangeAspect="1" noChangeArrowheads="1"/>
          </p:cNvPicPr>
          <p:nvPr/>
        </p:nvPicPr>
        <p:blipFill>
          <a:blip r:embed="rId2" cstate="print"/>
          <a:srcRect/>
          <a:stretch>
            <a:fillRect/>
          </a:stretch>
        </p:blipFill>
        <p:spPr bwMode="auto">
          <a:xfrm>
            <a:off x="7740352" y="6093296"/>
            <a:ext cx="971058" cy="570458"/>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Oval 2"/>
          <p:cNvSpPr>
            <a:spLocks noChangeArrowheads="1"/>
          </p:cNvSpPr>
          <p:nvPr/>
        </p:nvSpPr>
        <p:spPr bwMode="auto">
          <a:xfrm>
            <a:off x="2438400" y="2133600"/>
            <a:ext cx="4038600" cy="2362200"/>
          </a:xfrm>
          <a:prstGeom prst="ellipse">
            <a:avLst/>
          </a:prstGeom>
          <a:solidFill>
            <a:srgbClr val="CCFF33"/>
          </a:solidFill>
          <a:ln w="9525">
            <a:solidFill>
              <a:schemeClr val="tx1"/>
            </a:solidFill>
            <a:round/>
            <a:headEnd/>
            <a:tailEnd/>
          </a:ln>
        </p:spPr>
        <p:txBody>
          <a:bodyPr wrap="none" anchor="ctr"/>
          <a:lstStyle/>
          <a:p>
            <a:endParaRPr lang="en-US">
              <a:latin typeface="Calibri" pitchFamily="34" charset="0"/>
            </a:endParaRPr>
          </a:p>
        </p:txBody>
      </p:sp>
      <p:sp>
        <p:nvSpPr>
          <p:cNvPr id="24579" name="WordArt 3"/>
          <p:cNvSpPr>
            <a:spLocks noChangeArrowheads="1" noChangeShapeType="1"/>
          </p:cNvSpPr>
          <p:nvPr/>
        </p:nvSpPr>
        <p:spPr bwMode="auto">
          <a:xfrm>
            <a:off x="3048000" y="2514600"/>
            <a:ext cx="2971800" cy="1524000"/>
          </a:xfrm>
          <a:prstGeom prst="rect">
            <a:avLst/>
          </a:prstGeom>
        </p:spPr>
        <p:txBody>
          <a:bodyPr wrap="none" fromWordArt="1">
            <a:prstTxWarp prst="textSlantUp">
              <a:avLst>
                <a:gd name="adj" fmla="val 19065"/>
              </a:avLst>
            </a:prstTxWarp>
          </a:bodyPr>
          <a:lstStyle/>
          <a:p>
            <a:pPr algn="ctr"/>
            <a:r>
              <a:rPr lang="en-GB" sz="1600" kern="10">
                <a:ln w="9525">
                  <a:solidFill>
                    <a:srgbClr val="000000"/>
                  </a:solidFill>
                  <a:round/>
                  <a:headEnd/>
                  <a:tailEnd/>
                </a:ln>
                <a:solidFill>
                  <a:srgbClr val="000000"/>
                </a:solidFill>
                <a:latin typeface="Arial Black"/>
              </a:rPr>
              <a:t>THE IMPAIRMENT </a:t>
            </a:r>
          </a:p>
          <a:p>
            <a:pPr algn="ctr"/>
            <a:r>
              <a:rPr lang="en-GB" sz="1600" kern="10">
                <a:ln w="9525">
                  <a:solidFill>
                    <a:srgbClr val="000000"/>
                  </a:solidFill>
                  <a:round/>
                  <a:headEnd/>
                  <a:tailEnd/>
                </a:ln>
                <a:solidFill>
                  <a:srgbClr val="000000"/>
                </a:solidFill>
                <a:latin typeface="Arial Black"/>
              </a:rPr>
              <a:t>IS THE PROBLEM </a:t>
            </a:r>
          </a:p>
        </p:txBody>
      </p:sp>
      <p:sp>
        <p:nvSpPr>
          <p:cNvPr id="24580" name="Rectangle 4"/>
          <p:cNvSpPr>
            <a:spLocks noChangeArrowheads="1"/>
          </p:cNvSpPr>
          <p:nvPr/>
        </p:nvSpPr>
        <p:spPr bwMode="auto">
          <a:xfrm>
            <a:off x="2667000" y="1295400"/>
            <a:ext cx="4343400" cy="430213"/>
          </a:xfrm>
          <a:prstGeom prst="rect">
            <a:avLst/>
          </a:prstGeom>
          <a:noFill/>
          <a:ln w="9525">
            <a:noFill/>
            <a:miter lim="800000"/>
            <a:headEnd/>
            <a:tailEnd/>
          </a:ln>
        </p:spPr>
        <p:txBody>
          <a:bodyPr>
            <a:spAutoFit/>
          </a:bodyPr>
          <a:lstStyle/>
          <a:p>
            <a:pPr algn="ctr"/>
            <a:r>
              <a:rPr lang="en-GB" sz="2200" b="1">
                <a:latin typeface="Calibri" pitchFamily="34" charset="0"/>
              </a:rPr>
              <a:t>CHILD DEVELOPMENT TEAM	</a:t>
            </a:r>
            <a:r>
              <a:rPr lang="en-GB" sz="2200">
                <a:latin typeface="Times New Roman" pitchFamily="18" charset="0"/>
              </a:rPr>
              <a:t> </a:t>
            </a:r>
          </a:p>
        </p:txBody>
      </p:sp>
      <p:sp>
        <p:nvSpPr>
          <p:cNvPr id="24581" name="Rectangle 5"/>
          <p:cNvSpPr>
            <a:spLocks noChangeArrowheads="1"/>
          </p:cNvSpPr>
          <p:nvPr/>
        </p:nvSpPr>
        <p:spPr bwMode="auto">
          <a:xfrm>
            <a:off x="990600" y="1600200"/>
            <a:ext cx="2209800" cy="430213"/>
          </a:xfrm>
          <a:prstGeom prst="rect">
            <a:avLst/>
          </a:prstGeom>
          <a:noFill/>
          <a:ln w="9525">
            <a:noFill/>
            <a:miter lim="800000"/>
            <a:headEnd/>
            <a:tailEnd/>
          </a:ln>
        </p:spPr>
        <p:txBody>
          <a:bodyPr>
            <a:spAutoFit/>
          </a:bodyPr>
          <a:lstStyle/>
          <a:p>
            <a:pPr algn="ctr"/>
            <a:r>
              <a:rPr lang="en-GB" sz="2200" b="1">
                <a:latin typeface="Calibri" pitchFamily="34" charset="0"/>
              </a:rPr>
              <a:t>SPECIALISTS	</a:t>
            </a:r>
            <a:r>
              <a:rPr lang="en-GB" sz="2200">
                <a:latin typeface="Times New Roman" pitchFamily="18" charset="0"/>
              </a:rPr>
              <a:t> </a:t>
            </a:r>
          </a:p>
        </p:txBody>
      </p:sp>
      <p:sp>
        <p:nvSpPr>
          <p:cNvPr id="24582" name="Rectangle 6"/>
          <p:cNvSpPr>
            <a:spLocks noChangeArrowheads="1"/>
          </p:cNvSpPr>
          <p:nvPr/>
        </p:nvSpPr>
        <p:spPr bwMode="auto">
          <a:xfrm>
            <a:off x="228600" y="2438400"/>
            <a:ext cx="990600" cy="762000"/>
          </a:xfrm>
          <a:prstGeom prst="rect">
            <a:avLst/>
          </a:prstGeom>
          <a:noFill/>
          <a:ln w="9525">
            <a:noFill/>
            <a:miter lim="800000"/>
            <a:headEnd/>
            <a:tailEnd/>
          </a:ln>
        </p:spPr>
        <p:txBody>
          <a:bodyPr>
            <a:spAutoFit/>
          </a:bodyPr>
          <a:lstStyle/>
          <a:p>
            <a:pPr algn="ctr"/>
            <a:r>
              <a:rPr lang="en-GB" sz="2200" b="1">
                <a:latin typeface="Tahoma" pitchFamily="34" charset="0"/>
              </a:rPr>
              <a:t>	</a:t>
            </a:r>
            <a:r>
              <a:rPr lang="en-GB" sz="2200" b="1">
                <a:latin typeface="Calibri" pitchFamily="34" charset="0"/>
              </a:rPr>
              <a:t>GPs</a:t>
            </a:r>
            <a:r>
              <a:rPr lang="en-GB" sz="2200">
                <a:latin typeface="Calibri" pitchFamily="34" charset="0"/>
              </a:rPr>
              <a:t> </a:t>
            </a:r>
          </a:p>
        </p:txBody>
      </p:sp>
      <p:sp>
        <p:nvSpPr>
          <p:cNvPr id="24583" name="Text Box 7"/>
          <p:cNvSpPr txBox="1">
            <a:spLocks noChangeArrowheads="1"/>
          </p:cNvSpPr>
          <p:nvPr/>
        </p:nvSpPr>
        <p:spPr bwMode="auto">
          <a:xfrm>
            <a:off x="0" y="4495800"/>
            <a:ext cx="2590800" cy="762000"/>
          </a:xfrm>
          <a:prstGeom prst="rect">
            <a:avLst/>
          </a:prstGeom>
          <a:noFill/>
          <a:ln w="9525">
            <a:noFill/>
            <a:miter lim="800000"/>
            <a:headEnd/>
            <a:tailEnd/>
          </a:ln>
        </p:spPr>
        <p:txBody>
          <a:bodyPr>
            <a:spAutoFit/>
          </a:bodyPr>
          <a:lstStyle/>
          <a:p>
            <a:pPr algn="ctr">
              <a:spcBef>
                <a:spcPct val="50000"/>
              </a:spcBef>
            </a:pPr>
            <a:r>
              <a:rPr lang="en-GB" sz="2200" b="1">
                <a:latin typeface="Calibri" pitchFamily="34" charset="0"/>
              </a:rPr>
              <a:t>OCCUPATIONAL                THERAPISTS</a:t>
            </a:r>
          </a:p>
        </p:txBody>
      </p:sp>
      <p:sp>
        <p:nvSpPr>
          <p:cNvPr id="24584" name="Text Box 8"/>
          <p:cNvSpPr txBox="1">
            <a:spLocks noChangeArrowheads="1"/>
          </p:cNvSpPr>
          <p:nvPr/>
        </p:nvSpPr>
        <p:spPr bwMode="auto">
          <a:xfrm>
            <a:off x="0" y="3505200"/>
            <a:ext cx="2133600" cy="762000"/>
          </a:xfrm>
          <a:prstGeom prst="rect">
            <a:avLst/>
          </a:prstGeom>
          <a:noFill/>
          <a:ln w="9525">
            <a:noFill/>
            <a:miter lim="800000"/>
            <a:headEnd/>
            <a:tailEnd/>
          </a:ln>
        </p:spPr>
        <p:txBody>
          <a:bodyPr>
            <a:spAutoFit/>
          </a:bodyPr>
          <a:lstStyle/>
          <a:p>
            <a:pPr algn="ctr">
              <a:spcBef>
                <a:spcPct val="50000"/>
              </a:spcBef>
            </a:pPr>
            <a:r>
              <a:rPr lang="en-GB" sz="2200" b="1">
                <a:latin typeface="Calibri" pitchFamily="34" charset="0"/>
              </a:rPr>
              <a:t>SPEECH THERAPISTS</a:t>
            </a:r>
          </a:p>
        </p:txBody>
      </p:sp>
      <p:sp>
        <p:nvSpPr>
          <p:cNvPr id="24585" name="Rectangle 9"/>
          <p:cNvSpPr>
            <a:spLocks noChangeArrowheads="1"/>
          </p:cNvSpPr>
          <p:nvPr/>
        </p:nvSpPr>
        <p:spPr bwMode="auto">
          <a:xfrm>
            <a:off x="0" y="5364163"/>
            <a:ext cx="3048000" cy="427037"/>
          </a:xfrm>
          <a:prstGeom prst="rect">
            <a:avLst/>
          </a:prstGeom>
          <a:noFill/>
          <a:ln w="9525">
            <a:noFill/>
            <a:miter lim="800000"/>
            <a:headEnd/>
            <a:tailEnd/>
          </a:ln>
        </p:spPr>
        <p:txBody>
          <a:bodyPr>
            <a:spAutoFit/>
          </a:bodyPr>
          <a:lstStyle/>
          <a:p>
            <a:pPr algn="ctr"/>
            <a:r>
              <a:rPr lang="en-GB" sz="2200" b="1">
                <a:latin typeface="Calibri" pitchFamily="34" charset="0"/>
              </a:rPr>
              <a:t>BENEFITS AGENCY </a:t>
            </a:r>
          </a:p>
        </p:txBody>
      </p:sp>
      <p:sp>
        <p:nvSpPr>
          <p:cNvPr id="24586" name="Rectangle 10"/>
          <p:cNvSpPr>
            <a:spLocks noChangeArrowheads="1"/>
          </p:cNvSpPr>
          <p:nvPr/>
        </p:nvSpPr>
        <p:spPr bwMode="auto">
          <a:xfrm>
            <a:off x="0" y="5943600"/>
            <a:ext cx="9144000" cy="1235075"/>
          </a:xfrm>
          <a:prstGeom prst="rect">
            <a:avLst/>
          </a:prstGeom>
          <a:noFill/>
          <a:ln w="9525">
            <a:noFill/>
            <a:miter lim="800000"/>
            <a:headEnd/>
            <a:tailEnd/>
          </a:ln>
        </p:spPr>
        <p:txBody>
          <a:bodyPr>
            <a:spAutoFit/>
          </a:bodyPr>
          <a:lstStyle/>
          <a:p>
            <a:pPr algn="ctr"/>
            <a:r>
              <a:rPr lang="en-GB" sz="2500" b="1">
                <a:latin typeface="Calibri" pitchFamily="34" charset="0"/>
              </a:rPr>
              <a:t>DISABLED PEOPLE AS PASSIVE RECEIVERS OF SERVICES AIMED AT CURE OR MANAGEMENT</a:t>
            </a:r>
          </a:p>
          <a:p>
            <a:pPr eaLnBrk="0" hangingPunct="0"/>
            <a:r>
              <a:rPr lang="en-GB" sz="2500">
                <a:latin typeface="Calibri" pitchFamily="34" charset="0"/>
              </a:rPr>
              <a:t> </a:t>
            </a:r>
          </a:p>
        </p:txBody>
      </p:sp>
      <p:sp>
        <p:nvSpPr>
          <p:cNvPr id="24587" name="Rectangle 11"/>
          <p:cNvSpPr>
            <a:spLocks noChangeArrowheads="1"/>
          </p:cNvSpPr>
          <p:nvPr/>
        </p:nvSpPr>
        <p:spPr bwMode="auto">
          <a:xfrm>
            <a:off x="3124200" y="5105400"/>
            <a:ext cx="2895600" cy="769938"/>
          </a:xfrm>
          <a:prstGeom prst="rect">
            <a:avLst/>
          </a:prstGeom>
          <a:noFill/>
          <a:ln w="9525">
            <a:noFill/>
            <a:miter lim="800000"/>
            <a:headEnd/>
            <a:tailEnd/>
          </a:ln>
        </p:spPr>
        <p:txBody>
          <a:bodyPr>
            <a:spAutoFit/>
          </a:bodyPr>
          <a:lstStyle/>
          <a:p>
            <a:pPr algn="ctr"/>
            <a:r>
              <a:rPr lang="en-GB" sz="2200" b="1">
                <a:latin typeface="Calibri" pitchFamily="34" charset="0"/>
              </a:rPr>
              <a:t>SHELTERED WORKSHOPS</a:t>
            </a:r>
            <a:r>
              <a:rPr lang="en-GB" sz="2200">
                <a:latin typeface="Calibri" pitchFamily="34" charset="0"/>
              </a:rPr>
              <a:t> </a:t>
            </a:r>
          </a:p>
        </p:txBody>
      </p:sp>
      <p:sp>
        <p:nvSpPr>
          <p:cNvPr id="24588" name="Text Box 12"/>
          <p:cNvSpPr txBox="1">
            <a:spLocks noChangeArrowheads="1"/>
          </p:cNvSpPr>
          <p:nvPr/>
        </p:nvSpPr>
        <p:spPr bwMode="auto">
          <a:xfrm>
            <a:off x="609600" y="2133600"/>
            <a:ext cx="1752600" cy="427038"/>
          </a:xfrm>
          <a:prstGeom prst="rect">
            <a:avLst/>
          </a:prstGeom>
          <a:noFill/>
          <a:ln w="9525">
            <a:noFill/>
            <a:miter lim="800000"/>
            <a:headEnd/>
            <a:tailEnd/>
          </a:ln>
        </p:spPr>
        <p:txBody>
          <a:bodyPr>
            <a:spAutoFit/>
          </a:bodyPr>
          <a:lstStyle/>
          <a:p>
            <a:pPr algn="ctr">
              <a:spcBef>
                <a:spcPct val="50000"/>
              </a:spcBef>
            </a:pPr>
            <a:r>
              <a:rPr lang="en-GB" sz="2200" b="1">
                <a:latin typeface="Calibri" pitchFamily="34" charset="0"/>
              </a:rPr>
              <a:t>DOCTORS</a:t>
            </a:r>
          </a:p>
        </p:txBody>
      </p:sp>
      <p:sp>
        <p:nvSpPr>
          <p:cNvPr id="24589" name="Rectangle 13"/>
          <p:cNvSpPr>
            <a:spLocks noChangeArrowheads="1"/>
          </p:cNvSpPr>
          <p:nvPr/>
        </p:nvSpPr>
        <p:spPr bwMode="auto">
          <a:xfrm>
            <a:off x="5638800" y="5334000"/>
            <a:ext cx="3429000" cy="427038"/>
          </a:xfrm>
          <a:prstGeom prst="rect">
            <a:avLst/>
          </a:prstGeom>
          <a:noFill/>
          <a:ln w="9525">
            <a:noFill/>
            <a:miter lim="800000"/>
            <a:headEnd/>
            <a:tailEnd/>
          </a:ln>
        </p:spPr>
        <p:txBody>
          <a:bodyPr>
            <a:spAutoFit/>
          </a:bodyPr>
          <a:lstStyle/>
          <a:p>
            <a:pPr algn="ctr"/>
            <a:r>
              <a:rPr lang="en-GB" sz="2200" b="1">
                <a:latin typeface="Calibri" pitchFamily="34" charset="0"/>
              </a:rPr>
              <a:t>TRAINING CENTRES</a:t>
            </a:r>
            <a:r>
              <a:rPr lang="en-GB" sz="2200">
                <a:latin typeface="Calibri" pitchFamily="34" charset="0"/>
              </a:rPr>
              <a:t> </a:t>
            </a:r>
          </a:p>
        </p:txBody>
      </p:sp>
      <p:sp>
        <p:nvSpPr>
          <p:cNvPr id="24590" name="Text Box 14"/>
          <p:cNvSpPr txBox="1">
            <a:spLocks noChangeArrowheads="1"/>
          </p:cNvSpPr>
          <p:nvPr/>
        </p:nvSpPr>
        <p:spPr bwMode="auto">
          <a:xfrm>
            <a:off x="6705600" y="4572000"/>
            <a:ext cx="2286000" cy="430213"/>
          </a:xfrm>
          <a:prstGeom prst="rect">
            <a:avLst/>
          </a:prstGeom>
          <a:noFill/>
          <a:ln w="9525">
            <a:noFill/>
            <a:miter lim="800000"/>
            <a:headEnd/>
            <a:tailEnd/>
          </a:ln>
        </p:spPr>
        <p:txBody>
          <a:bodyPr>
            <a:spAutoFit/>
          </a:bodyPr>
          <a:lstStyle/>
          <a:p>
            <a:pPr algn="ctr">
              <a:spcBef>
                <a:spcPct val="50000"/>
              </a:spcBef>
            </a:pPr>
            <a:r>
              <a:rPr lang="en-GB" sz="2200" b="1">
                <a:latin typeface="Calibri" pitchFamily="34" charset="0"/>
              </a:rPr>
              <a:t>SPECIAL SCHOOLS</a:t>
            </a:r>
          </a:p>
        </p:txBody>
      </p:sp>
      <p:sp>
        <p:nvSpPr>
          <p:cNvPr id="24591" name="Text Box 15"/>
          <p:cNvSpPr txBox="1">
            <a:spLocks noChangeArrowheads="1"/>
          </p:cNvSpPr>
          <p:nvPr/>
        </p:nvSpPr>
        <p:spPr bwMode="auto">
          <a:xfrm>
            <a:off x="6553200" y="3810000"/>
            <a:ext cx="2590800" cy="762000"/>
          </a:xfrm>
          <a:prstGeom prst="rect">
            <a:avLst/>
          </a:prstGeom>
          <a:noFill/>
          <a:ln w="9525">
            <a:noFill/>
            <a:miter lim="800000"/>
            <a:headEnd/>
            <a:tailEnd/>
          </a:ln>
        </p:spPr>
        <p:txBody>
          <a:bodyPr>
            <a:spAutoFit/>
          </a:bodyPr>
          <a:lstStyle/>
          <a:p>
            <a:pPr algn="ctr">
              <a:spcBef>
                <a:spcPct val="50000"/>
              </a:spcBef>
            </a:pPr>
            <a:r>
              <a:rPr lang="en-GB" sz="2200" b="1">
                <a:latin typeface="Calibri" pitchFamily="34" charset="0"/>
              </a:rPr>
              <a:t>EDUCATIONAL PSYCHOLOGISTS</a:t>
            </a:r>
          </a:p>
        </p:txBody>
      </p:sp>
      <p:sp>
        <p:nvSpPr>
          <p:cNvPr id="24592" name="Text Box 16"/>
          <p:cNvSpPr txBox="1">
            <a:spLocks noChangeArrowheads="1"/>
          </p:cNvSpPr>
          <p:nvPr/>
        </p:nvSpPr>
        <p:spPr bwMode="auto">
          <a:xfrm>
            <a:off x="6705600" y="2971800"/>
            <a:ext cx="2743200" cy="430213"/>
          </a:xfrm>
          <a:prstGeom prst="rect">
            <a:avLst/>
          </a:prstGeom>
          <a:noFill/>
          <a:ln w="9525">
            <a:noFill/>
            <a:miter lim="800000"/>
            <a:headEnd/>
            <a:tailEnd/>
          </a:ln>
        </p:spPr>
        <p:txBody>
          <a:bodyPr>
            <a:spAutoFit/>
          </a:bodyPr>
          <a:lstStyle/>
          <a:p>
            <a:pPr algn="ctr">
              <a:spcBef>
                <a:spcPct val="50000"/>
              </a:spcBef>
            </a:pPr>
            <a:r>
              <a:rPr lang="en-GB" sz="2200" b="1">
                <a:latin typeface="Calibri" pitchFamily="34" charset="0"/>
              </a:rPr>
              <a:t>SPECIAL   TRANSPORT</a:t>
            </a:r>
          </a:p>
        </p:txBody>
      </p:sp>
      <p:sp>
        <p:nvSpPr>
          <p:cNvPr id="24593" name="Text Box 17"/>
          <p:cNvSpPr txBox="1">
            <a:spLocks noChangeArrowheads="1"/>
          </p:cNvSpPr>
          <p:nvPr/>
        </p:nvSpPr>
        <p:spPr bwMode="auto">
          <a:xfrm>
            <a:off x="6781800" y="2286000"/>
            <a:ext cx="2362200" cy="427038"/>
          </a:xfrm>
          <a:prstGeom prst="rect">
            <a:avLst/>
          </a:prstGeom>
          <a:noFill/>
          <a:ln w="9525">
            <a:noFill/>
            <a:miter lim="800000"/>
            <a:headEnd/>
            <a:tailEnd/>
          </a:ln>
        </p:spPr>
        <p:txBody>
          <a:bodyPr>
            <a:spAutoFit/>
          </a:bodyPr>
          <a:lstStyle/>
          <a:p>
            <a:pPr algn="ctr">
              <a:spcBef>
                <a:spcPct val="50000"/>
              </a:spcBef>
            </a:pPr>
            <a:r>
              <a:rPr lang="en-GB" sz="2200" b="1">
                <a:latin typeface="Calibri" pitchFamily="34" charset="0"/>
              </a:rPr>
              <a:t>SURGEONS</a:t>
            </a:r>
          </a:p>
        </p:txBody>
      </p:sp>
      <p:sp>
        <p:nvSpPr>
          <p:cNvPr id="24594" name="Text Box 18"/>
          <p:cNvSpPr txBox="1">
            <a:spLocks noChangeArrowheads="1"/>
          </p:cNvSpPr>
          <p:nvPr/>
        </p:nvSpPr>
        <p:spPr bwMode="auto">
          <a:xfrm>
            <a:off x="5791200" y="1752600"/>
            <a:ext cx="3124200" cy="427038"/>
          </a:xfrm>
          <a:prstGeom prst="rect">
            <a:avLst/>
          </a:prstGeom>
          <a:noFill/>
          <a:ln w="9525">
            <a:noFill/>
            <a:miter lim="800000"/>
            <a:headEnd/>
            <a:tailEnd/>
          </a:ln>
        </p:spPr>
        <p:txBody>
          <a:bodyPr>
            <a:spAutoFit/>
          </a:bodyPr>
          <a:lstStyle/>
          <a:p>
            <a:pPr algn="ctr">
              <a:spcBef>
                <a:spcPct val="50000"/>
              </a:spcBef>
            </a:pPr>
            <a:r>
              <a:rPr lang="en-GB" sz="2200" b="1">
                <a:latin typeface="Calibri" pitchFamily="34" charset="0"/>
              </a:rPr>
              <a:t>SOCIAL WORKERS</a:t>
            </a:r>
          </a:p>
        </p:txBody>
      </p:sp>
      <p:sp>
        <p:nvSpPr>
          <p:cNvPr id="24595" name="Line 19"/>
          <p:cNvSpPr>
            <a:spLocks noChangeShapeType="1"/>
          </p:cNvSpPr>
          <p:nvPr/>
        </p:nvSpPr>
        <p:spPr bwMode="auto">
          <a:xfrm flipV="1">
            <a:off x="1981200" y="4114800"/>
            <a:ext cx="609600" cy="381000"/>
          </a:xfrm>
          <a:prstGeom prst="line">
            <a:avLst/>
          </a:prstGeom>
          <a:noFill/>
          <a:ln w="9525">
            <a:solidFill>
              <a:schemeClr val="tx1"/>
            </a:solidFill>
            <a:round/>
            <a:headEnd/>
            <a:tailEnd type="triangle" w="med" len="med"/>
          </a:ln>
        </p:spPr>
        <p:txBody>
          <a:bodyPr/>
          <a:lstStyle/>
          <a:p>
            <a:endParaRPr lang="en-GB"/>
          </a:p>
        </p:txBody>
      </p:sp>
      <p:sp>
        <p:nvSpPr>
          <p:cNvPr id="24596" name="Line 20"/>
          <p:cNvSpPr>
            <a:spLocks noChangeShapeType="1"/>
          </p:cNvSpPr>
          <p:nvPr/>
        </p:nvSpPr>
        <p:spPr bwMode="auto">
          <a:xfrm flipV="1">
            <a:off x="2362200" y="4495800"/>
            <a:ext cx="914400" cy="838200"/>
          </a:xfrm>
          <a:prstGeom prst="line">
            <a:avLst/>
          </a:prstGeom>
          <a:noFill/>
          <a:ln w="9525">
            <a:solidFill>
              <a:schemeClr val="tx1"/>
            </a:solidFill>
            <a:round/>
            <a:headEnd/>
            <a:tailEnd type="triangle" w="med" len="med"/>
          </a:ln>
        </p:spPr>
        <p:txBody>
          <a:bodyPr/>
          <a:lstStyle/>
          <a:p>
            <a:endParaRPr lang="en-GB"/>
          </a:p>
        </p:txBody>
      </p:sp>
      <p:sp>
        <p:nvSpPr>
          <p:cNvPr id="24597" name="Line 21"/>
          <p:cNvSpPr>
            <a:spLocks noChangeShapeType="1"/>
          </p:cNvSpPr>
          <p:nvPr/>
        </p:nvSpPr>
        <p:spPr bwMode="auto">
          <a:xfrm flipV="1">
            <a:off x="4419600" y="4495800"/>
            <a:ext cx="0" cy="609600"/>
          </a:xfrm>
          <a:prstGeom prst="line">
            <a:avLst/>
          </a:prstGeom>
          <a:noFill/>
          <a:ln w="9525">
            <a:solidFill>
              <a:schemeClr val="tx1"/>
            </a:solidFill>
            <a:round/>
            <a:headEnd/>
            <a:tailEnd type="triangle" w="med" len="med"/>
          </a:ln>
        </p:spPr>
        <p:txBody>
          <a:bodyPr/>
          <a:lstStyle/>
          <a:p>
            <a:endParaRPr lang="en-GB"/>
          </a:p>
        </p:txBody>
      </p:sp>
      <p:sp>
        <p:nvSpPr>
          <p:cNvPr id="24598" name="Line 22"/>
          <p:cNvSpPr>
            <a:spLocks noChangeShapeType="1"/>
          </p:cNvSpPr>
          <p:nvPr/>
        </p:nvSpPr>
        <p:spPr bwMode="auto">
          <a:xfrm flipH="1" flipV="1">
            <a:off x="5638800" y="4343400"/>
            <a:ext cx="1143000" cy="914400"/>
          </a:xfrm>
          <a:prstGeom prst="line">
            <a:avLst/>
          </a:prstGeom>
          <a:noFill/>
          <a:ln w="9525">
            <a:solidFill>
              <a:schemeClr val="tx1"/>
            </a:solidFill>
            <a:round/>
            <a:headEnd/>
            <a:tailEnd type="triangle" w="med" len="med"/>
          </a:ln>
        </p:spPr>
        <p:txBody>
          <a:bodyPr/>
          <a:lstStyle/>
          <a:p>
            <a:endParaRPr lang="en-GB"/>
          </a:p>
        </p:txBody>
      </p:sp>
      <p:sp>
        <p:nvSpPr>
          <p:cNvPr id="24599" name="Line 23"/>
          <p:cNvSpPr>
            <a:spLocks noChangeShapeType="1"/>
          </p:cNvSpPr>
          <p:nvPr/>
        </p:nvSpPr>
        <p:spPr bwMode="auto">
          <a:xfrm flipH="1" flipV="1">
            <a:off x="6172200" y="4114800"/>
            <a:ext cx="990600" cy="762000"/>
          </a:xfrm>
          <a:prstGeom prst="line">
            <a:avLst/>
          </a:prstGeom>
          <a:noFill/>
          <a:ln w="9525">
            <a:solidFill>
              <a:schemeClr val="tx1"/>
            </a:solidFill>
            <a:round/>
            <a:headEnd/>
            <a:tailEnd type="triangle" w="med" len="med"/>
          </a:ln>
        </p:spPr>
        <p:txBody>
          <a:bodyPr/>
          <a:lstStyle/>
          <a:p>
            <a:endParaRPr lang="en-GB"/>
          </a:p>
        </p:txBody>
      </p:sp>
      <p:sp>
        <p:nvSpPr>
          <p:cNvPr id="24600" name="Line 24"/>
          <p:cNvSpPr>
            <a:spLocks noChangeShapeType="1"/>
          </p:cNvSpPr>
          <p:nvPr/>
        </p:nvSpPr>
        <p:spPr bwMode="auto">
          <a:xfrm flipH="1" flipV="1">
            <a:off x="6324600" y="3810000"/>
            <a:ext cx="457200" cy="304800"/>
          </a:xfrm>
          <a:prstGeom prst="line">
            <a:avLst/>
          </a:prstGeom>
          <a:noFill/>
          <a:ln w="9525">
            <a:solidFill>
              <a:schemeClr val="tx1"/>
            </a:solidFill>
            <a:round/>
            <a:headEnd/>
            <a:tailEnd type="triangle" w="med" len="med"/>
          </a:ln>
        </p:spPr>
        <p:txBody>
          <a:bodyPr/>
          <a:lstStyle/>
          <a:p>
            <a:endParaRPr lang="en-GB"/>
          </a:p>
        </p:txBody>
      </p:sp>
      <p:sp>
        <p:nvSpPr>
          <p:cNvPr id="24601" name="Line 25"/>
          <p:cNvSpPr>
            <a:spLocks noChangeShapeType="1"/>
          </p:cNvSpPr>
          <p:nvPr/>
        </p:nvSpPr>
        <p:spPr bwMode="auto">
          <a:xfrm flipH="1">
            <a:off x="6553200" y="3200400"/>
            <a:ext cx="914400" cy="0"/>
          </a:xfrm>
          <a:prstGeom prst="line">
            <a:avLst/>
          </a:prstGeom>
          <a:noFill/>
          <a:ln w="9525">
            <a:solidFill>
              <a:schemeClr val="tx1"/>
            </a:solidFill>
            <a:round/>
            <a:headEnd/>
            <a:tailEnd type="triangle" w="med" len="med"/>
          </a:ln>
        </p:spPr>
        <p:txBody>
          <a:bodyPr/>
          <a:lstStyle/>
          <a:p>
            <a:endParaRPr lang="en-GB"/>
          </a:p>
        </p:txBody>
      </p:sp>
      <p:sp>
        <p:nvSpPr>
          <p:cNvPr id="24602" name="Line 26"/>
          <p:cNvSpPr>
            <a:spLocks noChangeShapeType="1"/>
          </p:cNvSpPr>
          <p:nvPr/>
        </p:nvSpPr>
        <p:spPr bwMode="auto">
          <a:xfrm flipH="1">
            <a:off x="6324600" y="2514600"/>
            <a:ext cx="838200" cy="304800"/>
          </a:xfrm>
          <a:prstGeom prst="line">
            <a:avLst/>
          </a:prstGeom>
          <a:noFill/>
          <a:ln w="9525">
            <a:solidFill>
              <a:schemeClr val="tx1"/>
            </a:solidFill>
            <a:round/>
            <a:headEnd/>
            <a:tailEnd type="triangle" w="med" len="med"/>
          </a:ln>
        </p:spPr>
        <p:txBody>
          <a:bodyPr/>
          <a:lstStyle/>
          <a:p>
            <a:endParaRPr lang="en-GB"/>
          </a:p>
        </p:txBody>
      </p:sp>
      <p:sp>
        <p:nvSpPr>
          <p:cNvPr id="24603" name="Line 27"/>
          <p:cNvSpPr>
            <a:spLocks noChangeShapeType="1"/>
          </p:cNvSpPr>
          <p:nvPr/>
        </p:nvSpPr>
        <p:spPr bwMode="auto">
          <a:xfrm flipH="1">
            <a:off x="5867400" y="2133600"/>
            <a:ext cx="609600" cy="228600"/>
          </a:xfrm>
          <a:prstGeom prst="line">
            <a:avLst/>
          </a:prstGeom>
          <a:noFill/>
          <a:ln w="9525">
            <a:solidFill>
              <a:schemeClr val="tx1"/>
            </a:solidFill>
            <a:round/>
            <a:headEnd/>
            <a:tailEnd type="triangle" w="med" len="med"/>
          </a:ln>
        </p:spPr>
        <p:txBody>
          <a:bodyPr/>
          <a:lstStyle/>
          <a:p>
            <a:endParaRPr lang="en-GB"/>
          </a:p>
        </p:txBody>
      </p:sp>
      <p:sp>
        <p:nvSpPr>
          <p:cNvPr id="24604" name="Line 28"/>
          <p:cNvSpPr>
            <a:spLocks noChangeShapeType="1"/>
          </p:cNvSpPr>
          <p:nvPr/>
        </p:nvSpPr>
        <p:spPr bwMode="auto">
          <a:xfrm>
            <a:off x="4267200" y="1676400"/>
            <a:ext cx="152400" cy="457200"/>
          </a:xfrm>
          <a:prstGeom prst="line">
            <a:avLst/>
          </a:prstGeom>
          <a:noFill/>
          <a:ln w="9525">
            <a:solidFill>
              <a:schemeClr val="tx1"/>
            </a:solidFill>
            <a:round/>
            <a:headEnd/>
            <a:tailEnd type="triangle" w="med" len="med"/>
          </a:ln>
        </p:spPr>
        <p:txBody>
          <a:bodyPr/>
          <a:lstStyle/>
          <a:p>
            <a:endParaRPr lang="en-GB"/>
          </a:p>
        </p:txBody>
      </p:sp>
      <p:sp>
        <p:nvSpPr>
          <p:cNvPr id="24605" name="Line 29"/>
          <p:cNvSpPr>
            <a:spLocks noChangeShapeType="1"/>
          </p:cNvSpPr>
          <p:nvPr/>
        </p:nvSpPr>
        <p:spPr bwMode="auto">
          <a:xfrm>
            <a:off x="2743200" y="1981200"/>
            <a:ext cx="609600" cy="381000"/>
          </a:xfrm>
          <a:prstGeom prst="line">
            <a:avLst/>
          </a:prstGeom>
          <a:noFill/>
          <a:ln w="9525">
            <a:solidFill>
              <a:schemeClr val="tx1"/>
            </a:solidFill>
            <a:round/>
            <a:headEnd/>
            <a:tailEnd type="triangle" w="med" len="med"/>
          </a:ln>
        </p:spPr>
        <p:txBody>
          <a:bodyPr/>
          <a:lstStyle/>
          <a:p>
            <a:endParaRPr lang="en-GB"/>
          </a:p>
        </p:txBody>
      </p:sp>
      <p:sp>
        <p:nvSpPr>
          <p:cNvPr id="24606" name="Line 30"/>
          <p:cNvSpPr>
            <a:spLocks noChangeShapeType="1"/>
          </p:cNvSpPr>
          <p:nvPr/>
        </p:nvSpPr>
        <p:spPr bwMode="auto">
          <a:xfrm>
            <a:off x="2209800" y="2362200"/>
            <a:ext cx="533400" cy="304800"/>
          </a:xfrm>
          <a:prstGeom prst="line">
            <a:avLst/>
          </a:prstGeom>
          <a:noFill/>
          <a:ln w="9525">
            <a:solidFill>
              <a:schemeClr val="tx1"/>
            </a:solidFill>
            <a:round/>
            <a:headEnd/>
            <a:tailEnd type="triangle" w="med" len="med"/>
          </a:ln>
        </p:spPr>
        <p:txBody>
          <a:bodyPr/>
          <a:lstStyle/>
          <a:p>
            <a:endParaRPr lang="en-GB"/>
          </a:p>
        </p:txBody>
      </p:sp>
      <p:sp>
        <p:nvSpPr>
          <p:cNvPr id="24607" name="Line 31"/>
          <p:cNvSpPr>
            <a:spLocks noChangeShapeType="1"/>
          </p:cNvSpPr>
          <p:nvPr/>
        </p:nvSpPr>
        <p:spPr bwMode="auto">
          <a:xfrm flipV="1">
            <a:off x="1066800" y="2895600"/>
            <a:ext cx="1371600" cy="76200"/>
          </a:xfrm>
          <a:prstGeom prst="line">
            <a:avLst/>
          </a:prstGeom>
          <a:noFill/>
          <a:ln w="9525">
            <a:solidFill>
              <a:schemeClr val="tx1"/>
            </a:solidFill>
            <a:round/>
            <a:headEnd/>
            <a:tailEnd type="triangle" w="med" len="med"/>
          </a:ln>
        </p:spPr>
        <p:txBody>
          <a:bodyPr/>
          <a:lstStyle/>
          <a:p>
            <a:endParaRPr lang="en-GB"/>
          </a:p>
        </p:txBody>
      </p:sp>
      <p:sp>
        <p:nvSpPr>
          <p:cNvPr id="24608" name="Line 32"/>
          <p:cNvSpPr>
            <a:spLocks noChangeShapeType="1"/>
          </p:cNvSpPr>
          <p:nvPr/>
        </p:nvSpPr>
        <p:spPr bwMode="auto">
          <a:xfrm flipV="1">
            <a:off x="1752600" y="3429000"/>
            <a:ext cx="685800" cy="304800"/>
          </a:xfrm>
          <a:prstGeom prst="line">
            <a:avLst/>
          </a:prstGeom>
          <a:noFill/>
          <a:ln w="9525">
            <a:solidFill>
              <a:schemeClr val="tx1"/>
            </a:solidFill>
            <a:round/>
            <a:headEnd/>
            <a:tailEnd type="triangle" w="med" len="med"/>
          </a:ln>
        </p:spPr>
        <p:txBody>
          <a:bodyPr/>
          <a:lstStyle/>
          <a:p>
            <a:endParaRPr lang="en-GB"/>
          </a:p>
        </p:txBody>
      </p:sp>
      <p:sp>
        <p:nvSpPr>
          <p:cNvPr id="24609" name="Rectangle 33"/>
          <p:cNvSpPr>
            <a:spLocks noChangeArrowheads="1"/>
          </p:cNvSpPr>
          <p:nvPr/>
        </p:nvSpPr>
        <p:spPr bwMode="auto">
          <a:xfrm>
            <a:off x="2209800" y="76200"/>
            <a:ext cx="6248400" cy="1250950"/>
          </a:xfrm>
          <a:prstGeom prst="rect">
            <a:avLst/>
          </a:prstGeom>
          <a:noFill/>
          <a:ln w="9525">
            <a:noFill/>
            <a:miter lim="800000"/>
            <a:headEnd/>
            <a:tailEnd/>
          </a:ln>
        </p:spPr>
        <p:txBody>
          <a:bodyPr>
            <a:spAutoFit/>
          </a:bodyPr>
          <a:lstStyle/>
          <a:p>
            <a:pPr algn="ctr"/>
            <a:r>
              <a:rPr lang="en-GB" sz="3800">
                <a:latin typeface="Calibri" pitchFamily="34" charset="0"/>
              </a:rPr>
              <a:t>The dominant view is the</a:t>
            </a:r>
            <a:r>
              <a:rPr lang="en-GB" sz="3800" b="1">
                <a:latin typeface="Calibri" pitchFamily="34" charset="0"/>
              </a:rPr>
              <a:t> </a:t>
            </a:r>
          </a:p>
          <a:p>
            <a:pPr algn="ctr"/>
            <a:r>
              <a:rPr lang="en-GB" sz="3800" b="1" u="sng">
                <a:solidFill>
                  <a:srgbClr val="FF0000"/>
                </a:solidFill>
                <a:latin typeface="Calibri" pitchFamily="34" charset="0"/>
              </a:rPr>
              <a:t>Medical Model.</a:t>
            </a:r>
          </a:p>
        </p:txBody>
      </p:sp>
      <p:pic>
        <p:nvPicPr>
          <p:cNvPr id="24610" name="Picture 1" descr="X:\My Documents\My Pictures\RRDE Logo\rrlogo.gif"/>
          <p:cNvPicPr>
            <a:picLocks noChangeAspect="1" noChangeArrowheads="1"/>
          </p:cNvPicPr>
          <p:nvPr/>
        </p:nvPicPr>
        <p:blipFill>
          <a:blip r:embed="rId2" cstate="print"/>
          <a:srcRect/>
          <a:stretch>
            <a:fillRect/>
          </a:stretch>
        </p:blipFill>
        <p:spPr bwMode="auto">
          <a:xfrm>
            <a:off x="500063" y="285750"/>
            <a:ext cx="1044575" cy="6429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1600200" y="76200"/>
            <a:ext cx="7467600" cy="1250950"/>
          </a:xfrm>
          <a:prstGeom prst="rect">
            <a:avLst/>
          </a:prstGeom>
          <a:noFill/>
          <a:ln w="9525">
            <a:noFill/>
            <a:miter lim="800000"/>
            <a:headEnd/>
            <a:tailEnd/>
          </a:ln>
        </p:spPr>
        <p:txBody>
          <a:bodyPr>
            <a:spAutoFit/>
          </a:bodyPr>
          <a:lstStyle/>
          <a:p>
            <a:pPr algn="ctr"/>
            <a:r>
              <a:rPr lang="en-GB" sz="3800">
                <a:latin typeface="Calibri" pitchFamily="34" charset="0"/>
              </a:rPr>
              <a:t>The</a:t>
            </a:r>
            <a:r>
              <a:rPr lang="en-GB" sz="3800" b="1">
                <a:latin typeface="Calibri" pitchFamily="34" charset="0"/>
              </a:rPr>
              <a:t> </a:t>
            </a:r>
            <a:r>
              <a:rPr lang="en-GB" sz="3800" b="1" u="sng">
                <a:solidFill>
                  <a:srgbClr val="FF0000"/>
                </a:solidFill>
                <a:latin typeface="Calibri" pitchFamily="34" charset="0"/>
              </a:rPr>
              <a:t>Social Model</a:t>
            </a:r>
            <a:r>
              <a:rPr lang="en-GB" sz="3800" b="1">
                <a:solidFill>
                  <a:srgbClr val="FF0000"/>
                </a:solidFill>
                <a:latin typeface="Calibri" pitchFamily="34" charset="0"/>
              </a:rPr>
              <a:t> </a:t>
            </a:r>
            <a:r>
              <a:rPr lang="en-GB" sz="3800">
                <a:latin typeface="Calibri" pitchFamily="34" charset="0"/>
              </a:rPr>
              <a:t>of disablement focuses on the barriers</a:t>
            </a:r>
          </a:p>
        </p:txBody>
      </p:sp>
      <p:sp>
        <p:nvSpPr>
          <p:cNvPr id="25603" name="Oval 3"/>
          <p:cNvSpPr>
            <a:spLocks noChangeArrowheads="1"/>
          </p:cNvSpPr>
          <p:nvPr/>
        </p:nvSpPr>
        <p:spPr bwMode="auto">
          <a:xfrm>
            <a:off x="1981200" y="2209800"/>
            <a:ext cx="4876800" cy="2819400"/>
          </a:xfrm>
          <a:prstGeom prst="ellipse">
            <a:avLst/>
          </a:prstGeom>
          <a:solidFill>
            <a:srgbClr val="CCFF33"/>
          </a:solidFill>
          <a:ln w="9525">
            <a:solidFill>
              <a:schemeClr val="tx1"/>
            </a:solidFill>
            <a:round/>
            <a:headEnd/>
            <a:tailEnd/>
          </a:ln>
        </p:spPr>
        <p:txBody>
          <a:bodyPr wrap="none" anchor="ctr"/>
          <a:lstStyle/>
          <a:p>
            <a:pPr algn="ctr"/>
            <a:endParaRPr lang="en-US" sz="2400">
              <a:latin typeface="Calibri" pitchFamily="34" charset="0"/>
            </a:endParaRPr>
          </a:p>
        </p:txBody>
      </p:sp>
      <p:sp>
        <p:nvSpPr>
          <p:cNvPr id="25604" name="WordArt 4"/>
          <p:cNvSpPr>
            <a:spLocks noChangeArrowheads="1" noChangeShapeType="1" noTextEdit="1"/>
          </p:cNvSpPr>
          <p:nvPr/>
        </p:nvSpPr>
        <p:spPr bwMode="auto">
          <a:xfrm>
            <a:off x="2438400" y="2819400"/>
            <a:ext cx="3886200" cy="1828800"/>
          </a:xfrm>
          <a:prstGeom prst="rect">
            <a:avLst/>
          </a:prstGeom>
        </p:spPr>
        <p:txBody>
          <a:bodyPr wrap="none" fromWordArt="1">
            <a:prstTxWarp prst="textCanDown">
              <a:avLst>
                <a:gd name="adj" fmla="val 17102"/>
              </a:avLst>
            </a:prstTxWarp>
          </a:bodyPr>
          <a:lstStyle/>
          <a:p>
            <a:pPr algn="dist"/>
            <a:r>
              <a:rPr lang="en-GB" b="1" kern="10">
                <a:ln w="9525">
                  <a:solidFill>
                    <a:srgbClr val="000000"/>
                  </a:solidFill>
                  <a:round/>
                  <a:headEnd/>
                  <a:tailEnd/>
                </a:ln>
                <a:solidFill>
                  <a:srgbClr val="000000"/>
                </a:solidFill>
                <a:latin typeface="Arial"/>
                <a:cs typeface="Arial"/>
              </a:rPr>
              <a:t>THE STRUCTURES WITHIN</a:t>
            </a:r>
          </a:p>
          <a:p>
            <a:pPr algn="dist"/>
            <a:r>
              <a:rPr lang="en-GB" b="1" kern="10">
                <a:ln w="9525">
                  <a:solidFill>
                    <a:srgbClr val="000000"/>
                  </a:solidFill>
                  <a:round/>
                  <a:headEnd/>
                  <a:tailEnd/>
                </a:ln>
                <a:solidFill>
                  <a:srgbClr val="000000"/>
                </a:solidFill>
                <a:latin typeface="Arial"/>
                <a:cs typeface="Arial"/>
              </a:rPr>
              <a:t>SOCIETY ARE THE PROBLEM</a:t>
            </a:r>
          </a:p>
        </p:txBody>
      </p:sp>
      <p:sp>
        <p:nvSpPr>
          <p:cNvPr id="25605" name="Rectangle 5"/>
          <p:cNvSpPr>
            <a:spLocks noChangeArrowheads="1"/>
          </p:cNvSpPr>
          <p:nvPr/>
        </p:nvSpPr>
        <p:spPr bwMode="auto">
          <a:xfrm>
            <a:off x="0" y="6003925"/>
            <a:ext cx="9144000" cy="854075"/>
          </a:xfrm>
          <a:prstGeom prst="rect">
            <a:avLst/>
          </a:prstGeom>
          <a:noFill/>
          <a:ln w="9525">
            <a:noFill/>
            <a:miter lim="800000"/>
            <a:headEnd/>
            <a:tailEnd/>
          </a:ln>
        </p:spPr>
        <p:txBody>
          <a:bodyPr>
            <a:spAutoFit/>
          </a:bodyPr>
          <a:lstStyle/>
          <a:p>
            <a:pPr algn="ctr"/>
            <a:r>
              <a:rPr lang="en-GB" sz="2500" b="1">
                <a:latin typeface="Calibri" pitchFamily="34" charset="0"/>
              </a:rPr>
              <a:t>DISABLED PEOPLE AS ACTIVE FIGHTERS FOR EQUALITY</a:t>
            </a:r>
          </a:p>
          <a:p>
            <a:pPr algn="ctr" eaLnBrk="0" hangingPunct="0"/>
            <a:r>
              <a:rPr lang="en-GB" sz="2500" b="1">
                <a:latin typeface="Calibri" pitchFamily="34" charset="0"/>
              </a:rPr>
              <a:t> WORKING IN PARTNERSHIP WITH ALLIES.</a:t>
            </a:r>
            <a:r>
              <a:rPr lang="en-GB" sz="2500">
                <a:latin typeface="Calibri" pitchFamily="34" charset="0"/>
              </a:rPr>
              <a:t> </a:t>
            </a:r>
          </a:p>
        </p:txBody>
      </p:sp>
      <p:sp>
        <p:nvSpPr>
          <p:cNvPr id="25606" name="Rectangle 6"/>
          <p:cNvSpPr>
            <a:spLocks noChangeArrowheads="1"/>
          </p:cNvSpPr>
          <p:nvPr/>
        </p:nvSpPr>
        <p:spPr bwMode="auto">
          <a:xfrm>
            <a:off x="1600200" y="1295400"/>
            <a:ext cx="2895600" cy="762000"/>
          </a:xfrm>
          <a:prstGeom prst="rect">
            <a:avLst/>
          </a:prstGeom>
          <a:noFill/>
          <a:ln w="9525">
            <a:noFill/>
            <a:miter lim="800000"/>
            <a:headEnd/>
            <a:tailEnd/>
          </a:ln>
        </p:spPr>
        <p:txBody>
          <a:bodyPr>
            <a:spAutoFit/>
          </a:bodyPr>
          <a:lstStyle/>
          <a:p>
            <a:pPr algn="ctr"/>
            <a:r>
              <a:rPr lang="en-GB" sz="2200" b="1">
                <a:latin typeface="Calibri" pitchFamily="34" charset="0"/>
              </a:rPr>
              <a:t>LACK OF USEFUL EDUCATION</a:t>
            </a:r>
            <a:r>
              <a:rPr lang="en-GB" sz="2200">
                <a:latin typeface="Calibri" pitchFamily="34" charset="0"/>
              </a:rPr>
              <a:t> </a:t>
            </a:r>
          </a:p>
        </p:txBody>
      </p:sp>
      <p:sp>
        <p:nvSpPr>
          <p:cNvPr id="25607" name="Rectangle 7"/>
          <p:cNvSpPr>
            <a:spLocks noChangeArrowheads="1"/>
          </p:cNvSpPr>
          <p:nvPr/>
        </p:nvSpPr>
        <p:spPr bwMode="auto">
          <a:xfrm>
            <a:off x="-76200" y="1905000"/>
            <a:ext cx="2514600" cy="769938"/>
          </a:xfrm>
          <a:prstGeom prst="rect">
            <a:avLst/>
          </a:prstGeom>
          <a:noFill/>
          <a:ln w="9525">
            <a:noFill/>
            <a:miter lim="800000"/>
            <a:headEnd/>
            <a:tailEnd/>
          </a:ln>
        </p:spPr>
        <p:txBody>
          <a:bodyPr>
            <a:spAutoFit/>
          </a:bodyPr>
          <a:lstStyle/>
          <a:p>
            <a:pPr algn="ctr"/>
            <a:r>
              <a:rPr lang="en-GB" sz="2200" b="1">
                <a:latin typeface="Calibri" pitchFamily="34" charset="0"/>
              </a:rPr>
              <a:t>INACCESSIBLE ENVIRONMENT</a:t>
            </a:r>
            <a:r>
              <a:rPr lang="en-GB" sz="2200" b="1">
                <a:latin typeface="Tahoma" pitchFamily="34" charset="0"/>
              </a:rPr>
              <a:t>	</a:t>
            </a:r>
            <a:r>
              <a:rPr lang="en-GB" sz="2200">
                <a:latin typeface="Times New Roman" pitchFamily="18" charset="0"/>
              </a:rPr>
              <a:t> </a:t>
            </a:r>
          </a:p>
        </p:txBody>
      </p:sp>
      <p:sp>
        <p:nvSpPr>
          <p:cNvPr id="25608" name="Rectangle 8"/>
          <p:cNvSpPr>
            <a:spLocks noChangeArrowheads="1"/>
          </p:cNvSpPr>
          <p:nvPr/>
        </p:nvSpPr>
        <p:spPr bwMode="auto">
          <a:xfrm>
            <a:off x="0" y="3276600"/>
            <a:ext cx="1981200" cy="427038"/>
          </a:xfrm>
          <a:prstGeom prst="rect">
            <a:avLst/>
          </a:prstGeom>
          <a:noFill/>
          <a:ln w="9525">
            <a:noFill/>
            <a:miter lim="800000"/>
            <a:headEnd/>
            <a:tailEnd/>
          </a:ln>
        </p:spPr>
        <p:txBody>
          <a:bodyPr>
            <a:spAutoFit/>
          </a:bodyPr>
          <a:lstStyle/>
          <a:p>
            <a:r>
              <a:rPr lang="en-GB" sz="2200" b="1">
                <a:latin typeface="Calibri" pitchFamily="34" charset="0"/>
              </a:rPr>
              <a:t>DE-VALUING </a:t>
            </a:r>
          </a:p>
        </p:txBody>
      </p:sp>
      <p:sp>
        <p:nvSpPr>
          <p:cNvPr id="25609" name="Rectangle 9"/>
          <p:cNvSpPr>
            <a:spLocks noChangeArrowheads="1"/>
          </p:cNvSpPr>
          <p:nvPr/>
        </p:nvSpPr>
        <p:spPr bwMode="auto">
          <a:xfrm>
            <a:off x="0" y="4495800"/>
            <a:ext cx="1981200" cy="427038"/>
          </a:xfrm>
          <a:prstGeom prst="rect">
            <a:avLst/>
          </a:prstGeom>
          <a:noFill/>
          <a:ln w="9525">
            <a:noFill/>
            <a:miter lim="800000"/>
            <a:headEnd/>
            <a:tailEnd/>
          </a:ln>
        </p:spPr>
        <p:txBody>
          <a:bodyPr>
            <a:spAutoFit/>
          </a:bodyPr>
          <a:lstStyle/>
          <a:p>
            <a:pPr algn="ctr"/>
            <a:r>
              <a:rPr lang="en-GB" sz="2200" b="1">
                <a:latin typeface="Calibri" pitchFamily="34" charset="0"/>
              </a:rPr>
              <a:t>PREJUDICE </a:t>
            </a:r>
          </a:p>
        </p:txBody>
      </p:sp>
      <p:sp>
        <p:nvSpPr>
          <p:cNvPr id="25610" name="Text Box 10"/>
          <p:cNvSpPr txBox="1">
            <a:spLocks noChangeArrowheads="1"/>
          </p:cNvSpPr>
          <p:nvPr/>
        </p:nvSpPr>
        <p:spPr bwMode="auto">
          <a:xfrm>
            <a:off x="5257800" y="5181600"/>
            <a:ext cx="2819400" cy="762000"/>
          </a:xfrm>
          <a:prstGeom prst="rect">
            <a:avLst/>
          </a:prstGeom>
          <a:noFill/>
          <a:ln w="9525">
            <a:noFill/>
            <a:miter lim="800000"/>
            <a:headEnd/>
            <a:tailEnd/>
          </a:ln>
        </p:spPr>
        <p:txBody>
          <a:bodyPr>
            <a:spAutoFit/>
          </a:bodyPr>
          <a:lstStyle/>
          <a:p>
            <a:pPr algn="ctr">
              <a:spcBef>
                <a:spcPct val="50000"/>
              </a:spcBef>
            </a:pPr>
            <a:r>
              <a:rPr lang="en-GB" sz="2200" b="1">
                <a:latin typeface="Calibri" pitchFamily="34" charset="0"/>
              </a:rPr>
              <a:t>INACCESSIBLE INFORMATION</a:t>
            </a:r>
          </a:p>
        </p:txBody>
      </p:sp>
      <p:sp>
        <p:nvSpPr>
          <p:cNvPr id="25611" name="Text Box 11"/>
          <p:cNvSpPr txBox="1">
            <a:spLocks noChangeArrowheads="1"/>
          </p:cNvSpPr>
          <p:nvPr/>
        </p:nvSpPr>
        <p:spPr bwMode="auto">
          <a:xfrm>
            <a:off x="685800" y="5105400"/>
            <a:ext cx="2667000" cy="762000"/>
          </a:xfrm>
          <a:prstGeom prst="rect">
            <a:avLst/>
          </a:prstGeom>
          <a:noFill/>
          <a:ln w="9525">
            <a:noFill/>
            <a:miter lim="800000"/>
            <a:headEnd/>
            <a:tailEnd/>
          </a:ln>
        </p:spPr>
        <p:txBody>
          <a:bodyPr>
            <a:spAutoFit/>
          </a:bodyPr>
          <a:lstStyle/>
          <a:p>
            <a:pPr algn="ctr">
              <a:spcBef>
                <a:spcPct val="50000"/>
              </a:spcBef>
            </a:pPr>
            <a:r>
              <a:rPr lang="en-GB" sz="2200" b="1">
                <a:latin typeface="Calibri" pitchFamily="34" charset="0"/>
              </a:rPr>
              <a:t>INACCESIBLE TRANSPORT</a:t>
            </a:r>
          </a:p>
        </p:txBody>
      </p:sp>
      <p:sp>
        <p:nvSpPr>
          <p:cNvPr id="25612" name="Text Box 12"/>
          <p:cNvSpPr txBox="1">
            <a:spLocks noChangeArrowheads="1"/>
          </p:cNvSpPr>
          <p:nvPr/>
        </p:nvSpPr>
        <p:spPr bwMode="auto">
          <a:xfrm>
            <a:off x="6781800" y="4191000"/>
            <a:ext cx="2362200" cy="769938"/>
          </a:xfrm>
          <a:prstGeom prst="rect">
            <a:avLst/>
          </a:prstGeom>
          <a:noFill/>
          <a:ln w="9525">
            <a:noFill/>
            <a:miter lim="800000"/>
            <a:headEnd/>
            <a:tailEnd/>
          </a:ln>
        </p:spPr>
        <p:txBody>
          <a:bodyPr>
            <a:spAutoFit/>
          </a:bodyPr>
          <a:lstStyle/>
          <a:p>
            <a:pPr algn="ctr">
              <a:spcBef>
                <a:spcPct val="50000"/>
              </a:spcBef>
            </a:pPr>
            <a:r>
              <a:rPr lang="en-GB" sz="2200" b="1">
                <a:latin typeface="Calibri" pitchFamily="34" charset="0"/>
              </a:rPr>
              <a:t>‘BELIEF’ IN THE MEDICAL MODEL</a:t>
            </a:r>
          </a:p>
        </p:txBody>
      </p:sp>
      <p:sp>
        <p:nvSpPr>
          <p:cNvPr id="25613" name="Text Box 13"/>
          <p:cNvSpPr txBox="1">
            <a:spLocks noChangeArrowheads="1"/>
          </p:cNvSpPr>
          <p:nvPr/>
        </p:nvSpPr>
        <p:spPr bwMode="auto">
          <a:xfrm>
            <a:off x="7467600" y="3276600"/>
            <a:ext cx="1524000" cy="427038"/>
          </a:xfrm>
          <a:prstGeom prst="rect">
            <a:avLst/>
          </a:prstGeom>
          <a:noFill/>
          <a:ln w="9525">
            <a:noFill/>
            <a:miter lim="800000"/>
            <a:headEnd/>
            <a:tailEnd/>
          </a:ln>
        </p:spPr>
        <p:txBody>
          <a:bodyPr>
            <a:spAutoFit/>
          </a:bodyPr>
          <a:lstStyle/>
          <a:p>
            <a:pPr algn="ctr">
              <a:spcBef>
                <a:spcPct val="50000"/>
              </a:spcBef>
            </a:pPr>
            <a:r>
              <a:rPr lang="en-GB" sz="2200" b="1">
                <a:latin typeface="Calibri" pitchFamily="34" charset="0"/>
              </a:rPr>
              <a:t>POVERTY</a:t>
            </a:r>
          </a:p>
        </p:txBody>
      </p:sp>
      <p:sp>
        <p:nvSpPr>
          <p:cNvPr id="25614" name="Text Box 14"/>
          <p:cNvSpPr txBox="1">
            <a:spLocks noChangeArrowheads="1"/>
          </p:cNvSpPr>
          <p:nvPr/>
        </p:nvSpPr>
        <p:spPr bwMode="auto">
          <a:xfrm>
            <a:off x="6553200" y="1981200"/>
            <a:ext cx="2362200" cy="762000"/>
          </a:xfrm>
          <a:prstGeom prst="rect">
            <a:avLst/>
          </a:prstGeom>
          <a:noFill/>
          <a:ln w="9525">
            <a:noFill/>
            <a:miter lim="800000"/>
            <a:headEnd/>
            <a:tailEnd/>
          </a:ln>
        </p:spPr>
        <p:txBody>
          <a:bodyPr>
            <a:spAutoFit/>
          </a:bodyPr>
          <a:lstStyle/>
          <a:p>
            <a:pPr algn="ctr">
              <a:spcBef>
                <a:spcPct val="50000"/>
              </a:spcBef>
            </a:pPr>
            <a:r>
              <a:rPr lang="en-GB" sz="2200" b="1">
                <a:latin typeface="Calibri" pitchFamily="34" charset="0"/>
              </a:rPr>
              <a:t>SEGREGATED SERVICES</a:t>
            </a:r>
          </a:p>
        </p:txBody>
      </p:sp>
      <p:sp>
        <p:nvSpPr>
          <p:cNvPr id="25615" name="Text Box 15"/>
          <p:cNvSpPr txBox="1">
            <a:spLocks noChangeArrowheads="1"/>
          </p:cNvSpPr>
          <p:nvPr/>
        </p:nvSpPr>
        <p:spPr bwMode="auto">
          <a:xfrm>
            <a:off x="4648200" y="1295400"/>
            <a:ext cx="3124200" cy="762000"/>
          </a:xfrm>
          <a:prstGeom prst="rect">
            <a:avLst/>
          </a:prstGeom>
          <a:noFill/>
          <a:ln w="9525">
            <a:noFill/>
            <a:miter lim="800000"/>
            <a:headEnd/>
            <a:tailEnd/>
          </a:ln>
        </p:spPr>
        <p:txBody>
          <a:bodyPr>
            <a:spAutoFit/>
          </a:bodyPr>
          <a:lstStyle/>
          <a:p>
            <a:pPr algn="ctr">
              <a:spcBef>
                <a:spcPct val="50000"/>
              </a:spcBef>
            </a:pPr>
            <a:r>
              <a:rPr lang="en-GB" sz="2200" b="1">
                <a:latin typeface="Calibri" pitchFamily="34" charset="0"/>
              </a:rPr>
              <a:t>DISCRIMINATION IN EMPLOYMENT</a:t>
            </a:r>
          </a:p>
        </p:txBody>
      </p:sp>
      <p:sp>
        <p:nvSpPr>
          <p:cNvPr id="25616" name="Line 16"/>
          <p:cNvSpPr>
            <a:spLocks noChangeShapeType="1"/>
          </p:cNvSpPr>
          <p:nvPr/>
        </p:nvSpPr>
        <p:spPr bwMode="auto">
          <a:xfrm>
            <a:off x="1447800" y="2667000"/>
            <a:ext cx="685800" cy="304800"/>
          </a:xfrm>
          <a:prstGeom prst="line">
            <a:avLst/>
          </a:prstGeom>
          <a:noFill/>
          <a:ln w="9525">
            <a:solidFill>
              <a:schemeClr val="tx1"/>
            </a:solidFill>
            <a:round/>
            <a:headEnd/>
            <a:tailEnd type="triangle" w="med" len="med"/>
          </a:ln>
        </p:spPr>
        <p:txBody>
          <a:bodyPr/>
          <a:lstStyle/>
          <a:p>
            <a:endParaRPr lang="en-GB"/>
          </a:p>
        </p:txBody>
      </p:sp>
      <p:sp>
        <p:nvSpPr>
          <p:cNvPr id="25617" name="Line 17"/>
          <p:cNvSpPr>
            <a:spLocks noChangeShapeType="1"/>
          </p:cNvSpPr>
          <p:nvPr/>
        </p:nvSpPr>
        <p:spPr bwMode="auto">
          <a:xfrm>
            <a:off x="1295400" y="3657600"/>
            <a:ext cx="685800" cy="152400"/>
          </a:xfrm>
          <a:prstGeom prst="line">
            <a:avLst/>
          </a:prstGeom>
          <a:noFill/>
          <a:ln w="9525">
            <a:solidFill>
              <a:schemeClr val="tx1"/>
            </a:solidFill>
            <a:round/>
            <a:headEnd/>
            <a:tailEnd type="triangle" w="med" len="med"/>
          </a:ln>
        </p:spPr>
        <p:txBody>
          <a:bodyPr/>
          <a:lstStyle/>
          <a:p>
            <a:endParaRPr lang="en-GB"/>
          </a:p>
        </p:txBody>
      </p:sp>
      <p:sp>
        <p:nvSpPr>
          <p:cNvPr id="25618" name="Line 18"/>
          <p:cNvSpPr>
            <a:spLocks noChangeShapeType="1"/>
          </p:cNvSpPr>
          <p:nvPr/>
        </p:nvSpPr>
        <p:spPr bwMode="auto">
          <a:xfrm flipV="1">
            <a:off x="1295400" y="4114800"/>
            <a:ext cx="762000" cy="381000"/>
          </a:xfrm>
          <a:prstGeom prst="line">
            <a:avLst/>
          </a:prstGeom>
          <a:noFill/>
          <a:ln w="9525">
            <a:solidFill>
              <a:schemeClr val="tx1"/>
            </a:solidFill>
            <a:round/>
            <a:headEnd/>
            <a:tailEnd type="triangle" w="med" len="med"/>
          </a:ln>
        </p:spPr>
        <p:txBody>
          <a:bodyPr/>
          <a:lstStyle/>
          <a:p>
            <a:endParaRPr lang="en-GB"/>
          </a:p>
        </p:txBody>
      </p:sp>
      <p:sp>
        <p:nvSpPr>
          <p:cNvPr id="25619" name="Line 19"/>
          <p:cNvSpPr>
            <a:spLocks noChangeShapeType="1"/>
          </p:cNvSpPr>
          <p:nvPr/>
        </p:nvSpPr>
        <p:spPr bwMode="auto">
          <a:xfrm flipV="1">
            <a:off x="2209800" y="4724400"/>
            <a:ext cx="609600" cy="381000"/>
          </a:xfrm>
          <a:prstGeom prst="line">
            <a:avLst/>
          </a:prstGeom>
          <a:noFill/>
          <a:ln w="9525">
            <a:solidFill>
              <a:schemeClr val="tx1"/>
            </a:solidFill>
            <a:round/>
            <a:headEnd/>
            <a:tailEnd type="triangle" w="med" len="med"/>
          </a:ln>
        </p:spPr>
        <p:txBody>
          <a:bodyPr/>
          <a:lstStyle/>
          <a:p>
            <a:endParaRPr lang="en-GB"/>
          </a:p>
        </p:txBody>
      </p:sp>
      <p:sp>
        <p:nvSpPr>
          <p:cNvPr id="25620" name="Line 20"/>
          <p:cNvSpPr>
            <a:spLocks noChangeShapeType="1"/>
          </p:cNvSpPr>
          <p:nvPr/>
        </p:nvSpPr>
        <p:spPr bwMode="auto">
          <a:xfrm flipH="1" flipV="1">
            <a:off x="5410200" y="4953000"/>
            <a:ext cx="990600" cy="304800"/>
          </a:xfrm>
          <a:prstGeom prst="line">
            <a:avLst/>
          </a:prstGeom>
          <a:noFill/>
          <a:ln w="9525">
            <a:solidFill>
              <a:schemeClr val="tx1"/>
            </a:solidFill>
            <a:round/>
            <a:headEnd/>
            <a:tailEnd type="triangle" w="med" len="med"/>
          </a:ln>
        </p:spPr>
        <p:txBody>
          <a:bodyPr/>
          <a:lstStyle/>
          <a:p>
            <a:endParaRPr lang="en-GB"/>
          </a:p>
        </p:txBody>
      </p:sp>
      <p:sp>
        <p:nvSpPr>
          <p:cNvPr id="25621" name="Line 21"/>
          <p:cNvSpPr>
            <a:spLocks noChangeShapeType="1"/>
          </p:cNvSpPr>
          <p:nvPr/>
        </p:nvSpPr>
        <p:spPr bwMode="auto">
          <a:xfrm flipH="1" flipV="1">
            <a:off x="6629400" y="4343400"/>
            <a:ext cx="609600" cy="457200"/>
          </a:xfrm>
          <a:prstGeom prst="line">
            <a:avLst/>
          </a:prstGeom>
          <a:noFill/>
          <a:ln w="9525">
            <a:solidFill>
              <a:schemeClr val="tx1"/>
            </a:solidFill>
            <a:round/>
            <a:headEnd/>
            <a:tailEnd type="triangle" w="med" len="med"/>
          </a:ln>
        </p:spPr>
        <p:txBody>
          <a:bodyPr/>
          <a:lstStyle/>
          <a:p>
            <a:endParaRPr lang="en-GB"/>
          </a:p>
        </p:txBody>
      </p:sp>
      <p:sp>
        <p:nvSpPr>
          <p:cNvPr id="25622" name="Line 22"/>
          <p:cNvSpPr>
            <a:spLocks noChangeShapeType="1"/>
          </p:cNvSpPr>
          <p:nvPr/>
        </p:nvSpPr>
        <p:spPr bwMode="auto">
          <a:xfrm flipH="1">
            <a:off x="6934200" y="3505200"/>
            <a:ext cx="609600" cy="0"/>
          </a:xfrm>
          <a:prstGeom prst="line">
            <a:avLst/>
          </a:prstGeom>
          <a:noFill/>
          <a:ln w="9525">
            <a:solidFill>
              <a:schemeClr val="tx1"/>
            </a:solidFill>
            <a:round/>
            <a:headEnd/>
            <a:tailEnd type="triangle" w="med" len="med"/>
          </a:ln>
        </p:spPr>
        <p:txBody>
          <a:bodyPr/>
          <a:lstStyle/>
          <a:p>
            <a:endParaRPr lang="en-GB"/>
          </a:p>
        </p:txBody>
      </p:sp>
      <p:sp>
        <p:nvSpPr>
          <p:cNvPr id="25623" name="Line 23"/>
          <p:cNvSpPr>
            <a:spLocks noChangeShapeType="1"/>
          </p:cNvSpPr>
          <p:nvPr/>
        </p:nvSpPr>
        <p:spPr bwMode="auto">
          <a:xfrm flipH="1">
            <a:off x="6553200" y="2667000"/>
            <a:ext cx="762000" cy="228600"/>
          </a:xfrm>
          <a:prstGeom prst="line">
            <a:avLst/>
          </a:prstGeom>
          <a:noFill/>
          <a:ln w="9525">
            <a:solidFill>
              <a:schemeClr val="tx1"/>
            </a:solidFill>
            <a:round/>
            <a:headEnd/>
            <a:tailEnd type="triangle" w="med" len="med"/>
          </a:ln>
        </p:spPr>
        <p:txBody>
          <a:bodyPr/>
          <a:lstStyle/>
          <a:p>
            <a:endParaRPr lang="en-GB"/>
          </a:p>
        </p:txBody>
      </p:sp>
      <p:sp>
        <p:nvSpPr>
          <p:cNvPr id="25624" name="Line 24"/>
          <p:cNvSpPr>
            <a:spLocks noChangeShapeType="1"/>
          </p:cNvSpPr>
          <p:nvPr/>
        </p:nvSpPr>
        <p:spPr bwMode="auto">
          <a:xfrm flipH="1">
            <a:off x="5638800" y="1981200"/>
            <a:ext cx="381000" cy="381000"/>
          </a:xfrm>
          <a:prstGeom prst="line">
            <a:avLst/>
          </a:prstGeom>
          <a:noFill/>
          <a:ln w="9525">
            <a:solidFill>
              <a:schemeClr val="tx1"/>
            </a:solidFill>
            <a:round/>
            <a:headEnd/>
            <a:tailEnd type="triangle" w="med" len="med"/>
          </a:ln>
        </p:spPr>
        <p:txBody>
          <a:bodyPr/>
          <a:lstStyle/>
          <a:p>
            <a:endParaRPr lang="en-GB"/>
          </a:p>
        </p:txBody>
      </p:sp>
      <p:sp>
        <p:nvSpPr>
          <p:cNvPr id="25625" name="Line 25"/>
          <p:cNvSpPr>
            <a:spLocks noChangeShapeType="1"/>
          </p:cNvSpPr>
          <p:nvPr/>
        </p:nvSpPr>
        <p:spPr bwMode="auto">
          <a:xfrm>
            <a:off x="3124200" y="1981200"/>
            <a:ext cx="381000" cy="304800"/>
          </a:xfrm>
          <a:prstGeom prst="line">
            <a:avLst/>
          </a:prstGeom>
          <a:noFill/>
          <a:ln w="9525">
            <a:solidFill>
              <a:schemeClr val="tx1"/>
            </a:solidFill>
            <a:round/>
            <a:headEnd/>
            <a:tailEnd type="triangle" w="med" len="med"/>
          </a:ln>
        </p:spPr>
        <p:txBody>
          <a:bodyPr/>
          <a:lstStyle/>
          <a:p>
            <a:endParaRPr lang="en-GB"/>
          </a:p>
        </p:txBody>
      </p:sp>
      <p:pic>
        <p:nvPicPr>
          <p:cNvPr id="25626" name="Picture 1" descr="X:\My Documents\My Pictures\RRDE Logo\rrlogo.gif"/>
          <p:cNvPicPr>
            <a:picLocks noChangeAspect="1" noChangeArrowheads="1"/>
          </p:cNvPicPr>
          <p:nvPr/>
        </p:nvPicPr>
        <p:blipFill>
          <a:blip r:embed="rId2" cstate="print"/>
          <a:srcRect/>
          <a:stretch>
            <a:fillRect/>
          </a:stretch>
        </p:blipFill>
        <p:spPr bwMode="auto">
          <a:xfrm>
            <a:off x="214313" y="357188"/>
            <a:ext cx="1044575" cy="6429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2" cstate="print">
            <a:lum bright="70000" contrast="-70000"/>
          </a:blip>
          <a:srcRect/>
          <a:stretch>
            <a:fillRect/>
          </a:stretch>
        </p:blipFill>
        <p:spPr bwMode="auto">
          <a:xfrm>
            <a:off x="0" y="0"/>
            <a:ext cx="7235825" cy="6858000"/>
          </a:xfrm>
          <a:prstGeom prst="rect">
            <a:avLst/>
          </a:prstGeom>
          <a:noFill/>
          <a:ln w="9525">
            <a:noFill/>
            <a:miter lim="800000"/>
            <a:headEnd/>
            <a:tailEnd/>
          </a:ln>
        </p:spPr>
      </p:pic>
      <p:sp>
        <p:nvSpPr>
          <p:cNvPr id="64515" name="Rectangle 9"/>
          <p:cNvSpPr>
            <a:spLocks noChangeArrowheads="1"/>
          </p:cNvSpPr>
          <p:nvPr/>
        </p:nvSpPr>
        <p:spPr bwMode="auto">
          <a:xfrm>
            <a:off x="0" y="0"/>
            <a:ext cx="6929438" cy="3354388"/>
          </a:xfrm>
          <a:prstGeom prst="rect">
            <a:avLst/>
          </a:prstGeom>
          <a:noFill/>
          <a:ln w="9525">
            <a:noFill/>
            <a:miter lim="800000"/>
            <a:headEnd/>
            <a:tailEnd/>
          </a:ln>
        </p:spPr>
        <p:txBody>
          <a:bodyPr anchor="ctr">
            <a:spAutoFit/>
          </a:bodyPr>
          <a:lstStyle/>
          <a:p>
            <a:pPr algn="ctr">
              <a:buFont typeface="Wingdings" pitchFamily="2" charset="2"/>
              <a:buChar char="v"/>
            </a:pPr>
            <a:endParaRPr lang="es-ES_tradnl" sz="2400" b="1">
              <a:solidFill>
                <a:srgbClr val="003399"/>
              </a:solidFill>
            </a:endParaRPr>
          </a:p>
          <a:p>
            <a:pPr algn="ctr">
              <a:buFont typeface="Wingdings" pitchFamily="2" charset="2"/>
              <a:buNone/>
            </a:pPr>
            <a:r>
              <a:rPr lang="es-ES_tradnl" sz="2400" b="1">
                <a:solidFill>
                  <a:srgbClr val="FF0000"/>
                </a:solidFill>
              </a:rPr>
              <a:t>UNITED NATIONS CONVENTION ON THE RIGHTS OF PEOPLE WITH DISABILITIES DEC. 2006:A NEW PARADIGM CENTERED ON THE  PERSON WITH DISABILITY</a:t>
            </a:r>
          </a:p>
          <a:p>
            <a:pPr algn="ctr">
              <a:buFont typeface="Wingdings" pitchFamily="2" charset="2"/>
              <a:buChar char="v"/>
            </a:pPr>
            <a:endParaRPr lang="es-ES_tradnl" sz="4000" b="1">
              <a:solidFill>
                <a:srgbClr val="003399"/>
              </a:solidFill>
            </a:endParaRPr>
          </a:p>
          <a:p>
            <a:pPr algn="ctr">
              <a:buFont typeface="Wingdings" pitchFamily="2" charset="2"/>
              <a:buChar char="v"/>
            </a:pPr>
            <a:endParaRPr lang="es-ES_tradnl" sz="2800" b="1">
              <a:solidFill>
                <a:srgbClr val="003399"/>
              </a:solidFill>
            </a:endParaRPr>
          </a:p>
          <a:p>
            <a:pPr algn="ctr">
              <a:buFont typeface="Wingdings" pitchFamily="2" charset="2"/>
              <a:buChar char="v"/>
            </a:pPr>
            <a:endParaRPr lang="es-ES_tradnl" sz="2400" b="1">
              <a:solidFill>
                <a:srgbClr val="003399"/>
              </a:solidFill>
            </a:endParaRPr>
          </a:p>
        </p:txBody>
      </p:sp>
      <p:grpSp>
        <p:nvGrpSpPr>
          <p:cNvPr id="2" name="Group 15"/>
          <p:cNvGrpSpPr>
            <a:grpSpLocks/>
          </p:cNvGrpSpPr>
          <p:nvPr/>
        </p:nvGrpSpPr>
        <p:grpSpPr bwMode="auto">
          <a:xfrm>
            <a:off x="7235825" y="287338"/>
            <a:ext cx="1931988" cy="6530975"/>
            <a:chOff x="4558" y="181"/>
            <a:chExt cx="1217" cy="4114"/>
          </a:xfrm>
        </p:grpSpPr>
        <p:pic>
          <p:nvPicPr>
            <p:cNvPr id="64522" name="Picture 16"/>
            <p:cNvPicPr>
              <a:picLocks noChangeAspect="1" noChangeArrowheads="1"/>
            </p:cNvPicPr>
            <p:nvPr/>
          </p:nvPicPr>
          <p:blipFill>
            <a:blip r:embed="rId3" cstate="print"/>
            <a:srcRect/>
            <a:stretch>
              <a:fillRect/>
            </a:stretch>
          </p:blipFill>
          <p:spPr bwMode="auto">
            <a:xfrm>
              <a:off x="4558" y="181"/>
              <a:ext cx="1202" cy="981"/>
            </a:xfrm>
            <a:prstGeom prst="rect">
              <a:avLst/>
            </a:prstGeom>
            <a:noFill/>
            <a:ln w="9525">
              <a:noFill/>
              <a:miter lim="800000"/>
              <a:headEnd/>
              <a:tailEnd/>
            </a:ln>
          </p:spPr>
        </p:pic>
        <p:pic>
          <p:nvPicPr>
            <p:cNvPr id="64523" name="Picture 17"/>
            <p:cNvPicPr>
              <a:picLocks noChangeAspect="1" noChangeArrowheads="1"/>
            </p:cNvPicPr>
            <p:nvPr/>
          </p:nvPicPr>
          <p:blipFill>
            <a:blip r:embed="rId4" cstate="print"/>
            <a:srcRect/>
            <a:stretch>
              <a:fillRect/>
            </a:stretch>
          </p:blipFill>
          <p:spPr bwMode="auto">
            <a:xfrm>
              <a:off x="4558" y="1498"/>
              <a:ext cx="1202" cy="798"/>
            </a:xfrm>
            <a:prstGeom prst="rect">
              <a:avLst/>
            </a:prstGeom>
            <a:noFill/>
            <a:ln w="9525">
              <a:noFill/>
              <a:miter lim="800000"/>
              <a:headEnd/>
              <a:tailEnd/>
            </a:ln>
          </p:spPr>
        </p:pic>
        <p:pic>
          <p:nvPicPr>
            <p:cNvPr id="64524" name="Picture 18" descr="disability">
              <a:hlinkClick r:id="rId5"/>
            </p:cNvPr>
            <p:cNvPicPr>
              <a:picLocks noChangeAspect="1" noChangeArrowheads="1"/>
            </p:cNvPicPr>
            <p:nvPr/>
          </p:nvPicPr>
          <p:blipFill>
            <a:blip r:embed="rId6" cstate="print"/>
            <a:srcRect/>
            <a:stretch>
              <a:fillRect/>
            </a:stretch>
          </p:blipFill>
          <p:spPr bwMode="auto">
            <a:xfrm>
              <a:off x="4558" y="2456"/>
              <a:ext cx="1202" cy="838"/>
            </a:xfrm>
            <a:prstGeom prst="rect">
              <a:avLst/>
            </a:prstGeom>
            <a:noFill/>
            <a:ln w="9525">
              <a:noFill/>
              <a:miter lim="800000"/>
              <a:headEnd/>
              <a:tailEnd/>
            </a:ln>
          </p:spPr>
        </p:pic>
        <p:pic>
          <p:nvPicPr>
            <p:cNvPr id="64525" name="Picture 19"/>
            <p:cNvPicPr>
              <a:picLocks noChangeAspect="1" noChangeArrowheads="1"/>
            </p:cNvPicPr>
            <p:nvPr/>
          </p:nvPicPr>
          <p:blipFill>
            <a:blip r:embed="rId7" cstate="print"/>
            <a:srcRect/>
            <a:stretch>
              <a:fillRect/>
            </a:stretch>
          </p:blipFill>
          <p:spPr bwMode="auto">
            <a:xfrm>
              <a:off x="4558" y="3521"/>
              <a:ext cx="1217" cy="774"/>
            </a:xfrm>
            <a:prstGeom prst="rect">
              <a:avLst/>
            </a:prstGeom>
            <a:noFill/>
            <a:ln w="9525">
              <a:noFill/>
              <a:miter lim="800000"/>
              <a:headEnd/>
              <a:tailEnd/>
            </a:ln>
          </p:spPr>
        </p:pic>
      </p:grpSp>
      <p:sp>
        <p:nvSpPr>
          <p:cNvPr id="12" name="Right Arrow 11"/>
          <p:cNvSpPr/>
          <p:nvPr/>
        </p:nvSpPr>
        <p:spPr>
          <a:xfrm>
            <a:off x="2857500" y="2428875"/>
            <a:ext cx="977900" cy="9128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solidFill>
                  <a:srgbClr val="FF0000"/>
                </a:solidFill>
              </a:rPr>
              <a:t>To</a:t>
            </a:r>
          </a:p>
        </p:txBody>
      </p:sp>
      <p:sp>
        <p:nvSpPr>
          <p:cNvPr id="64518" name="TextBox 12"/>
          <p:cNvSpPr txBox="1">
            <a:spLocks noChangeArrowheads="1"/>
          </p:cNvSpPr>
          <p:nvPr/>
        </p:nvSpPr>
        <p:spPr bwMode="auto">
          <a:xfrm>
            <a:off x="214313" y="2071688"/>
            <a:ext cx="2571750" cy="1200150"/>
          </a:xfrm>
          <a:prstGeom prst="rect">
            <a:avLst/>
          </a:prstGeom>
          <a:noFill/>
          <a:ln w="9525">
            <a:noFill/>
            <a:miter lim="800000"/>
            <a:headEnd/>
            <a:tailEnd/>
          </a:ln>
        </p:spPr>
        <p:txBody>
          <a:bodyPr>
            <a:spAutoFit/>
          </a:bodyPr>
          <a:lstStyle/>
          <a:p>
            <a:pPr>
              <a:lnSpc>
                <a:spcPct val="80000"/>
              </a:lnSpc>
            </a:pPr>
            <a:r>
              <a:rPr lang="it-IT" b="1"/>
              <a:t>From Medical Model of Disability  </a:t>
            </a:r>
            <a:r>
              <a:rPr lang="it-IT" b="1">
                <a:sym typeface="Wingdings" pitchFamily="2" charset="2"/>
              </a:rPr>
              <a:t> Problem in the Person.</a:t>
            </a:r>
          </a:p>
          <a:p>
            <a:pPr>
              <a:lnSpc>
                <a:spcPct val="80000"/>
              </a:lnSpc>
            </a:pPr>
            <a:r>
              <a:rPr lang="it-IT" b="1">
                <a:sym typeface="Wingdings" pitchFamily="2" charset="2"/>
              </a:rPr>
              <a:t>Cure, Fix or Separate</a:t>
            </a:r>
            <a:endParaRPr lang="it-IT" b="1"/>
          </a:p>
        </p:txBody>
      </p:sp>
      <p:sp>
        <p:nvSpPr>
          <p:cNvPr id="64519" name="TextBox 13"/>
          <p:cNvSpPr txBox="1">
            <a:spLocks noChangeArrowheads="1"/>
          </p:cNvSpPr>
          <p:nvPr/>
        </p:nvSpPr>
        <p:spPr bwMode="auto">
          <a:xfrm>
            <a:off x="3857625" y="2000250"/>
            <a:ext cx="3286125" cy="1865313"/>
          </a:xfrm>
          <a:prstGeom prst="rect">
            <a:avLst/>
          </a:prstGeom>
          <a:noFill/>
          <a:ln w="9525">
            <a:noFill/>
            <a:miter lim="800000"/>
            <a:headEnd/>
            <a:tailEnd/>
          </a:ln>
        </p:spPr>
        <p:txBody>
          <a:bodyPr>
            <a:spAutoFit/>
          </a:bodyPr>
          <a:lstStyle/>
          <a:p>
            <a:pPr>
              <a:lnSpc>
                <a:spcPct val="80000"/>
              </a:lnSpc>
            </a:pPr>
            <a:r>
              <a:rPr lang="it-IT" b="1"/>
              <a:t>To Social Model of Disability based on Human Rights approach- Problem with Society that needs to be changed.</a:t>
            </a:r>
          </a:p>
          <a:p>
            <a:pPr>
              <a:lnSpc>
                <a:spcPct val="80000"/>
              </a:lnSpc>
            </a:pPr>
            <a:r>
              <a:rPr lang="it-IT" b="1"/>
              <a:t>Attitudes</a:t>
            </a:r>
          </a:p>
          <a:p>
            <a:pPr>
              <a:lnSpc>
                <a:spcPct val="80000"/>
              </a:lnSpc>
            </a:pPr>
            <a:r>
              <a:rPr lang="it-IT" b="1"/>
              <a:t>Organisation</a:t>
            </a:r>
          </a:p>
          <a:p>
            <a:pPr>
              <a:lnSpc>
                <a:spcPct val="80000"/>
              </a:lnSpc>
            </a:pPr>
            <a:r>
              <a:rPr lang="it-IT" b="1"/>
              <a:t>Environment</a:t>
            </a:r>
            <a:endParaRPr lang="en-GB"/>
          </a:p>
        </p:txBody>
      </p:sp>
      <p:sp>
        <p:nvSpPr>
          <p:cNvPr id="64520" name="TextBox 13"/>
          <p:cNvSpPr txBox="1">
            <a:spLocks noChangeArrowheads="1"/>
          </p:cNvSpPr>
          <p:nvPr/>
        </p:nvSpPr>
        <p:spPr bwMode="auto">
          <a:xfrm>
            <a:off x="4857750" y="4143375"/>
            <a:ext cx="2214563" cy="1200329"/>
          </a:xfrm>
          <a:prstGeom prst="rect">
            <a:avLst/>
          </a:prstGeom>
          <a:noFill/>
          <a:ln w="9525">
            <a:noFill/>
            <a:miter lim="800000"/>
            <a:headEnd/>
            <a:tailEnd/>
          </a:ln>
        </p:spPr>
        <p:txBody>
          <a:bodyPr>
            <a:spAutoFit/>
          </a:bodyPr>
          <a:lstStyle/>
          <a:p>
            <a:r>
              <a:rPr lang="en-GB" b="1" dirty="0" smtClean="0">
                <a:latin typeface="Calibri" pitchFamily="34" charset="0"/>
              </a:rPr>
              <a:t>153 </a:t>
            </a:r>
            <a:r>
              <a:rPr lang="en-GB" b="1" dirty="0">
                <a:latin typeface="Calibri" pitchFamily="34" charset="0"/>
              </a:rPr>
              <a:t>signatories to the Convention</a:t>
            </a:r>
          </a:p>
          <a:p>
            <a:r>
              <a:rPr lang="en-GB" b="1" dirty="0" smtClean="0">
                <a:latin typeface="Calibri" pitchFamily="34" charset="0"/>
              </a:rPr>
              <a:t>108 </a:t>
            </a:r>
            <a:r>
              <a:rPr lang="en-GB" b="1" dirty="0">
                <a:latin typeface="Calibri" pitchFamily="34" charset="0"/>
              </a:rPr>
              <a:t>ratifications of the </a:t>
            </a:r>
            <a:r>
              <a:rPr lang="en-GB" b="1" dirty="0" smtClean="0">
                <a:latin typeface="Calibri" pitchFamily="34" charset="0"/>
              </a:rPr>
              <a:t>Convention</a:t>
            </a:r>
            <a:endParaRPr lang="en-GB" b="1" dirty="0">
              <a:latin typeface="Calibri" pitchFamily="34" charset="0"/>
            </a:endParaRPr>
          </a:p>
        </p:txBody>
      </p:sp>
      <p:pic>
        <p:nvPicPr>
          <p:cNvPr id="64521" name="Picture 2"/>
          <p:cNvPicPr>
            <a:picLocks noChangeAspect="1" noChangeArrowheads="1"/>
          </p:cNvPicPr>
          <p:nvPr/>
        </p:nvPicPr>
        <p:blipFill>
          <a:blip r:embed="rId8" cstate="print"/>
          <a:srcRect/>
          <a:stretch>
            <a:fillRect/>
          </a:stretch>
        </p:blipFill>
        <p:spPr bwMode="auto">
          <a:xfrm>
            <a:off x="80963" y="3857625"/>
            <a:ext cx="4791075" cy="2571750"/>
          </a:xfrm>
          <a:prstGeom prst="rect">
            <a:avLst/>
          </a:prstGeom>
          <a:noFill/>
          <a:ln w="9525">
            <a:noFill/>
            <a:miter lim="800000"/>
            <a:headEnd/>
            <a:tailEnd/>
          </a:ln>
        </p:spPr>
      </p:pic>
      <p:pic>
        <p:nvPicPr>
          <p:cNvPr id="14" name="Picture 1" descr="X:\My Documents\My Pictures\RRDE Logo\rrlogo.gif"/>
          <p:cNvPicPr>
            <a:picLocks noChangeAspect="1" noChangeArrowheads="1"/>
          </p:cNvPicPr>
          <p:nvPr/>
        </p:nvPicPr>
        <p:blipFill>
          <a:blip r:embed="rId9" cstate="print"/>
          <a:srcRect/>
          <a:stretch>
            <a:fillRect/>
          </a:stretch>
        </p:blipFill>
        <p:spPr bwMode="auto">
          <a:xfrm>
            <a:off x="5955251" y="5877272"/>
            <a:ext cx="939634" cy="55220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GB" smtClean="0">
                <a:solidFill>
                  <a:srgbClr val="FF0000"/>
                </a:solidFill>
              </a:rPr>
              <a:t>Shifting the Focus at UN</a:t>
            </a:r>
            <a:endParaRPr lang="en-US" smtClean="0">
              <a:solidFill>
                <a:srgbClr val="FF0000"/>
              </a:solidFill>
            </a:endParaRPr>
          </a:p>
        </p:txBody>
      </p:sp>
      <p:sp>
        <p:nvSpPr>
          <p:cNvPr id="13315" name="Content Placeholder 2"/>
          <p:cNvSpPr>
            <a:spLocks noGrp="1"/>
          </p:cNvSpPr>
          <p:nvPr>
            <p:ph idx="1"/>
          </p:nvPr>
        </p:nvSpPr>
        <p:spPr/>
        <p:txBody>
          <a:bodyPr rtlCol="0">
            <a:normAutofit fontScale="92500" lnSpcReduction="10000"/>
          </a:bodyPr>
          <a:lstStyle/>
          <a:p>
            <a:pPr fontAlgn="auto">
              <a:spcAft>
                <a:spcPts val="0"/>
              </a:spcAft>
              <a:defRPr/>
            </a:pPr>
            <a:r>
              <a:rPr lang="en-GB" dirty="0" smtClean="0"/>
              <a:t>“Recognizing that disability is an evolving concept and that disability results from the interaction of persons with impairments and attitudinal and environmental barriers that hinders their full and effective participation in society on an equal basis with others.”</a:t>
            </a:r>
            <a:r>
              <a:rPr lang="en-US" dirty="0">
                <a:hlinkClick r:id="rId2"/>
              </a:rPr>
              <a:t> http://www.un.org/disabilities/</a:t>
            </a:r>
            <a:r>
              <a:rPr lang="en-US" dirty="0"/>
              <a:t> </a:t>
            </a:r>
            <a:endParaRPr lang="en-US" dirty="0" smtClean="0"/>
          </a:p>
          <a:p>
            <a:pPr fontAlgn="auto">
              <a:spcAft>
                <a:spcPts val="0"/>
              </a:spcAft>
              <a:defRPr/>
            </a:pPr>
            <a:r>
              <a:rPr lang="en-US" dirty="0" smtClean="0"/>
              <a:t>Ratified UK Government July 2009</a:t>
            </a:r>
          </a:p>
          <a:p>
            <a:pPr fontAlgn="auto">
              <a:spcAft>
                <a:spcPts val="0"/>
              </a:spcAft>
              <a:defRPr/>
            </a:pPr>
            <a:r>
              <a:rPr lang="en-GB" dirty="0" smtClean="0"/>
              <a:t>Move from a dominant medical model to a social model approach-Duty to Promote Disability Equality-2005</a:t>
            </a:r>
          </a:p>
        </p:txBody>
      </p:sp>
      <p:pic>
        <p:nvPicPr>
          <p:cNvPr id="37892" name="Picture 1" descr="X:\My Documents\My Pictures\RRDE Logo\rrlogo.gif"/>
          <p:cNvPicPr>
            <a:picLocks noChangeAspect="1" noChangeArrowheads="1"/>
          </p:cNvPicPr>
          <p:nvPr/>
        </p:nvPicPr>
        <p:blipFill>
          <a:blip r:embed="rId3" cstate="print"/>
          <a:srcRect/>
          <a:stretch>
            <a:fillRect/>
          </a:stretch>
        </p:blipFill>
        <p:spPr bwMode="auto">
          <a:xfrm>
            <a:off x="0" y="142875"/>
            <a:ext cx="1635125" cy="92868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57200" y="274638"/>
            <a:ext cx="8229600" cy="706437"/>
          </a:xfrm>
        </p:spPr>
        <p:txBody>
          <a:bodyPr/>
          <a:lstStyle/>
          <a:p>
            <a:pPr eaLnBrk="1" hangingPunct="1"/>
            <a:r>
              <a:rPr lang="en-GB" sz="4000" smtClean="0">
                <a:solidFill>
                  <a:srgbClr val="FF0000"/>
                </a:solidFill>
              </a:rPr>
              <a:t>Article 24 Education</a:t>
            </a:r>
          </a:p>
        </p:txBody>
      </p:sp>
      <p:sp>
        <p:nvSpPr>
          <p:cNvPr id="19459" name="Rectangle 3"/>
          <p:cNvSpPr>
            <a:spLocks noGrp="1" noChangeArrowheads="1"/>
          </p:cNvSpPr>
          <p:nvPr>
            <p:ph type="body" idx="1"/>
          </p:nvPr>
        </p:nvSpPr>
        <p:spPr>
          <a:xfrm>
            <a:off x="457200" y="1052513"/>
            <a:ext cx="8507413" cy="5472112"/>
          </a:xfrm>
        </p:spPr>
        <p:txBody>
          <a:bodyPr rtlCol="0">
            <a:normAutofit lnSpcReduction="10000"/>
          </a:bodyPr>
          <a:lstStyle/>
          <a:p>
            <a:pPr eaLnBrk="1" fontAlgn="auto" hangingPunct="1">
              <a:lnSpc>
                <a:spcPct val="80000"/>
              </a:lnSpc>
              <a:spcAft>
                <a:spcPts val="0"/>
              </a:spcAft>
              <a:defRPr/>
            </a:pPr>
            <a:r>
              <a:rPr lang="en-GB" sz="2800" dirty="0" smtClean="0"/>
              <a:t>Requires all signatories to ensure all disabled children and young people can fully participate in the state education system and that this should be an </a:t>
            </a:r>
            <a:r>
              <a:rPr lang="en-GB" sz="2800" b="1" dirty="0" smtClean="0"/>
              <a:t>‘inclusive education system at all levels’</a:t>
            </a:r>
          </a:p>
          <a:p>
            <a:pPr eaLnBrk="1" fontAlgn="auto" hangingPunct="1">
              <a:lnSpc>
                <a:spcPct val="80000"/>
              </a:lnSpc>
              <a:spcAft>
                <a:spcPts val="0"/>
              </a:spcAft>
              <a:defRPr/>
            </a:pPr>
            <a:r>
              <a:rPr lang="en-GB" sz="2800" dirty="0" smtClean="0"/>
              <a:t>The development by persons with disabilities of their personality, talents and creativity, as well as their mental and physical abilities, to their fullest potential.</a:t>
            </a:r>
          </a:p>
          <a:p>
            <a:pPr eaLnBrk="1" fontAlgn="auto" hangingPunct="1">
              <a:lnSpc>
                <a:spcPct val="80000"/>
              </a:lnSpc>
              <a:spcAft>
                <a:spcPts val="0"/>
              </a:spcAft>
              <a:defRPr/>
            </a:pPr>
            <a:r>
              <a:rPr lang="en-GB" sz="2800" dirty="0" smtClean="0"/>
              <a:t>This right is to be delivered within </a:t>
            </a:r>
            <a:r>
              <a:rPr lang="en-GB" sz="2800" b="1" dirty="0" smtClean="0"/>
              <a:t>an inclusive primary and secondary education system, </a:t>
            </a:r>
            <a:r>
              <a:rPr lang="en-GB" sz="2800" dirty="0" smtClean="0"/>
              <a:t>from which disabled people should not be excluded. </a:t>
            </a:r>
          </a:p>
          <a:p>
            <a:pPr eaLnBrk="1" fontAlgn="auto" hangingPunct="1">
              <a:lnSpc>
                <a:spcPct val="80000"/>
              </a:lnSpc>
              <a:spcAft>
                <a:spcPts val="0"/>
              </a:spcAft>
              <a:defRPr/>
            </a:pPr>
            <a:r>
              <a:rPr lang="en-GB" sz="2800" dirty="0" smtClean="0"/>
              <a:t>Support provided</a:t>
            </a:r>
          </a:p>
          <a:p>
            <a:pPr eaLnBrk="1" fontAlgn="auto" hangingPunct="1">
              <a:lnSpc>
                <a:spcPct val="80000"/>
              </a:lnSpc>
              <a:spcAft>
                <a:spcPts val="0"/>
              </a:spcAft>
              <a:defRPr/>
            </a:pPr>
            <a:r>
              <a:rPr lang="en-GB" sz="2800" dirty="0" smtClean="0"/>
              <a:t>Reasonable accommodations should be provided for individual requirements and support provided in individualised programmes to facilitate their effective social and academic education. </a:t>
            </a:r>
          </a:p>
        </p:txBody>
      </p:sp>
      <p:pic>
        <p:nvPicPr>
          <p:cNvPr id="4" name="Picture 1" descr="X:\My Documents\My Pictures\RRDE Logo\rrlogo.gif"/>
          <p:cNvPicPr>
            <a:picLocks noChangeAspect="1" noChangeArrowheads="1"/>
          </p:cNvPicPr>
          <p:nvPr/>
        </p:nvPicPr>
        <p:blipFill>
          <a:blip r:embed="rId2" cstate="print"/>
          <a:srcRect/>
          <a:stretch>
            <a:fillRect/>
          </a:stretch>
        </p:blipFill>
        <p:spPr bwMode="auto">
          <a:xfrm>
            <a:off x="0" y="0"/>
            <a:ext cx="1634960" cy="92869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6908"/>
          </a:xfrm>
        </p:spPr>
        <p:txBody>
          <a:bodyPr/>
          <a:lstStyle/>
          <a:p>
            <a:r>
              <a:rPr lang="en-GB" dirty="0" smtClean="0">
                <a:solidFill>
                  <a:srgbClr val="FF0000"/>
                </a:solidFill>
              </a:rPr>
              <a:t>         UK Government Reservations</a:t>
            </a:r>
            <a:endParaRPr lang="en-US" dirty="0">
              <a:solidFill>
                <a:srgbClr val="FF0000"/>
              </a:solidFill>
            </a:endParaRPr>
          </a:p>
        </p:txBody>
      </p:sp>
      <p:sp>
        <p:nvSpPr>
          <p:cNvPr id="3" name="Content Placeholder 2"/>
          <p:cNvSpPr>
            <a:spLocks noGrp="1"/>
          </p:cNvSpPr>
          <p:nvPr>
            <p:ph idx="1"/>
          </p:nvPr>
        </p:nvSpPr>
        <p:spPr>
          <a:xfrm>
            <a:off x="457200" y="1000108"/>
            <a:ext cx="8229600" cy="5857892"/>
          </a:xfrm>
        </p:spPr>
        <p:txBody>
          <a:bodyPr>
            <a:normAutofit fontScale="85000" lnSpcReduction="20000"/>
          </a:bodyPr>
          <a:lstStyle/>
          <a:p>
            <a:r>
              <a:rPr lang="en-US" i="1" dirty="0" smtClean="0"/>
              <a:t>"</a:t>
            </a:r>
            <a:r>
              <a:rPr lang="en-US" b="1" i="1" dirty="0" smtClean="0"/>
              <a:t>The United Kingdom Government is committed to continuing to develop an inclusive system where parents of disabled children have increasing access to mainstream schools and staff, which have the capacity to meet the needs of disabled children.</a:t>
            </a:r>
            <a:endParaRPr lang="en-US" b="1" dirty="0" smtClean="0"/>
          </a:p>
          <a:p>
            <a:r>
              <a:rPr lang="en-US" b="1" i="1" dirty="0" smtClean="0"/>
              <a:t>The General Education System in the United Kingdom includes mainstream and special schools, which the UK Government understands is allowed under the Convention.</a:t>
            </a:r>
            <a:endParaRPr lang="en-US" b="1" dirty="0" smtClean="0"/>
          </a:p>
          <a:p>
            <a:r>
              <a:rPr lang="en-US" b="1" i="1" dirty="0" smtClean="0"/>
              <a:t>The United Kingdom reserves the right for disabled children to be educated outside their local community where more appropriate education provision is available elsewhere. Nevertheless, parents of disabled children have the same opportunity as other parents to state a preference for the school at which they wish their child to be educated."</a:t>
            </a:r>
            <a:endParaRPr lang="en-US" b="1" dirty="0" smtClean="0"/>
          </a:p>
          <a:p>
            <a:endParaRPr lang="en-US" dirty="0"/>
          </a:p>
        </p:txBody>
      </p:sp>
      <p:pic>
        <p:nvPicPr>
          <p:cNvPr id="4" name="Picture 1" descr="X:\My Documents\My Pictures\RRDE Logo\rrlogo.gif"/>
          <p:cNvPicPr>
            <a:picLocks noChangeAspect="1" noChangeArrowheads="1"/>
          </p:cNvPicPr>
          <p:nvPr/>
        </p:nvPicPr>
        <p:blipFill>
          <a:blip r:embed="rId2" cstate="print"/>
          <a:srcRect/>
          <a:stretch>
            <a:fillRect/>
          </a:stretch>
        </p:blipFill>
        <p:spPr bwMode="auto">
          <a:xfrm>
            <a:off x="0" y="0"/>
            <a:ext cx="1634960" cy="928694"/>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rgbClr val="FF0000"/>
                </a:solidFill>
              </a:rPr>
              <a:t>Duty to Promote Disability Equality</a:t>
            </a:r>
            <a:br>
              <a:rPr lang="en-GB" b="1" dirty="0" smtClean="0">
                <a:solidFill>
                  <a:srgbClr val="FF0000"/>
                </a:solidFill>
              </a:rPr>
            </a:br>
            <a:r>
              <a:rPr lang="en-GB" b="1" dirty="0" smtClean="0">
                <a:solidFill>
                  <a:srgbClr val="FF0000"/>
                </a:solidFill>
              </a:rPr>
              <a:t>What do we know? </a:t>
            </a:r>
            <a:endParaRPr lang="en-GB" b="1" dirty="0">
              <a:solidFill>
                <a:srgbClr val="FF0000"/>
              </a:solidFill>
            </a:endParaRPr>
          </a:p>
        </p:txBody>
      </p:sp>
      <p:sp>
        <p:nvSpPr>
          <p:cNvPr id="3" name="Content Placeholder 2"/>
          <p:cNvSpPr>
            <a:spLocks noGrp="1"/>
          </p:cNvSpPr>
          <p:nvPr>
            <p:ph idx="1"/>
          </p:nvPr>
        </p:nvSpPr>
        <p:spPr>
          <a:xfrm>
            <a:off x="457200" y="1600200"/>
            <a:ext cx="8229600" cy="4853136"/>
          </a:xfrm>
        </p:spPr>
        <p:txBody>
          <a:bodyPr>
            <a:normAutofit fontScale="70000" lnSpcReduction="20000"/>
          </a:bodyPr>
          <a:lstStyle/>
          <a:p>
            <a:r>
              <a:rPr lang="en-GB" dirty="0" smtClean="0"/>
              <a:t>I carried out an analysis of 50 primary and 25 secondary schemes published on the internet </a:t>
            </a:r>
            <a:r>
              <a:rPr lang="en-GB" dirty="0" smtClean="0"/>
              <a:t>or </a:t>
            </a:r>
            <a:r>
              <a:rPr lang="en-GB" dirty="0" smtClean="0"/>
              <a:t>the Secretary of State in </a:t>
            </a:r>
            <a:r>
              <a:rPr lang="en-GB" dirty="0" smtClean="0"/>
              <a:t>2008</a:t>
            </a:r>
          </a:p>
          <a:p>
            <a:r>
              <a:rPr lang="en-GB" dirty="0" smtClean="0"/>
              <a:t>Two-Thirds of the schemes analysed covered the required six areas:- Promoting Equality, Eliminating Unlawful Discrimination, Eliminating Disability related Harassment, Promoting Positive Attitudes, Encouraging Participation in Public Life and Treating disabled people more Favourably to varying extents. </a:t>
            </a:r>
            <a:endParaRPr lang="en-GB" dirty="0" smtClean="0"/>
          </a:p>
          <a:p>
            <a:r>
              <a:rPr lang="en-GB" dirty="0" smtClean="0"/>
              <a:t>Only </a:t>
            </a:r>
            <a:r>
              <a:rPr lang="en-GB" dirty="0" smtClean="0"/>
              <a:t>20% mentioned the social model</a:t>
            </a:r>
            <a:r>
              <a:rPr lang="en-GB" dirty="0" smtClean="0"/>
              <a:t>.</a:t>
            </a:r>
          </a:p>
          <a:p>
            <a:r>
              <a:rPr lang="en-GB" dirty="0" smtClean="0"/>
              <a:t> </a:t>
            </a:r>
            <a:r>
              <a:rPr lang="en-GB" dirty="0" smtClean="0"/>
              <a:t>70%+ had engaged with parents, students and staff, but only 6% had talked to ex-pupils and 20% engaged with members of the local community</a:t>
            </a:r>
            <a:r>
              <a:rPr lang="en-GB" dirty="0" smtClean="0"/>
              <a:t>.</a:t>
            </a:r>
          </a:p>
          <a:p>
            <a:r>
              <a:rPr lang="en-GB" dirty="0" smtClean="0"/>
              <a:t> </a:t>
            </a:r>
            <a:r>
              <a:rPr lang="en-GB" dirty="0" smtClean="0"/>
              <a:t>Very few schools had gathered any data. </a:t>
            </a:r>
            <a:endParaRPr lang="en-GB" dirty="0" smtClean="0"/>
          </a:p>
          <a:p>
            <a:r>
              <a:rPr lang="en-GB" dirty="0" smtClean="0"/>
              <a:t>This </a:t>
            </a:r>
            <a:r>
              <a:rPr lang="en-GB" dirty="0" smtClean="0"/>
              <a:t>improved in 2009 and 2010 as OFSTED introduced and Equality Limiting Grade and judged this very largely on attainment data. The 2011 Act has removed this element of the OFSTED framework</a:t>
            </a:r>
          </a:p>
          <a:p>
            <a:endParaRPr lang="en-GB" dirty="0"/>
          </a:p>
        </p:txBody>
      </p:sp>
      <p:pic>
        <p:nvPicPr>
          <p:cNvPr id="4" name="Picture 1" descr="X:\My Documents\My Pictures\RRDE Logo\rrlogo.gif"/>
          <p:cNvPicPr>
            <a:picLocks noChangeAspect="1" noChangeArrowheads="1"/>
          </p:cNvPicPr>
          <p:nvPr/>
        </p:nvPicPr>
        <p:blipFill>
          <a:blip r:embed="rId2" cstate="print"/>
          <a:srcRect/>
          <a:stretch>
            <a:fillRect/>
          </a:stretch>
        </p:blipFill>
        <p:spPr bwMode="auto">
          <a:xfrm>
            <a:off x="7740352" y="6093296"/>
            <a:ext cx="971058" cy="570458"/>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rgbClr val="FF0000"/>
                </a:solidFill>
              </a:rPr>
              <a:t>Low level promoting positive attitudes in curriculum </a:t>
            </a:r>
            <a:endParaRPr lang="en-GB" b="1" dirty="0">
              <a:solidFill>
                <a:srgbClr val="FF0000"/>
              </a:solidFill>
            </a:endParaRPr>
          </a:p>
        </p:txBody>
      </p:sp>
      <p:sp>
        <p:nvSpPr>
          <p:cNvPr id="3" name="Content Placeholder 2"/>
          <p:cNvSpPr>
            <a:spLocks noGrp="1"/>
          </p:cNvSpPr>
          <p:nvPr>
            <p:ph idx="1"/>
          </p:nvPr>
        </p:nvSpPr>
        <p:spPr/>
        <p:txBody>
          <a:bodyPr>
            <a:normAutofit fontScale="77500" lnSpcReduction="20000"/>
          </a:bodyPr>
          <a:lstStyle/>
          <a:p>
            <a:r>
              <a:rPr lang="en-GB" dirty="0" smtClean="0"/>
              <a:t>Only 17% of this sample outlined how they would raise disability in the curriculum. This low figure led to the Secretary of State instructing QCDA to carry out some research, working with schools on how to raise disability in the curriculum from a social model perspective. </a:t>
            </a:r>
            <a:endParaRPr lang="en-GB" dirty="0" smtClean="0"/>
          </a:p>
          <a:p>
            <a:r>
              <a:rPr lang="en-GB" dirty="0" smtClean="0"/>
              <a:t>I </a:t>
            </a:r>
            <a:r>
              <a:rPr lang="en-GB" dirty="0" smtClean="0"/>
              <a:t>was commissioned to carry out this work with 26 schools. We also made 9 films, which can be viewed on-line, together with more than 60 lesson ideas and 20 pages of resources for schools to use </a:t>
            </a:r>
          </a:p>
          <a:p>
            <a:r>
              <a:rPr lang="en-GB" dirty="0" smtClean="0"/>
              <a:t>QCDA ‘Disability and curriculum, project’ World of Inclusion  2010 </a:t>
            </a:r>
            <a:r>
              <a:rPr lang="en-GB" u="sng" dirty="0" smtClean="0">
                <a:hlinkClick r:id="rId2"/>
              </a:rPr>
              <a:t>http://www.worldofinclusion.com/qcda.htm</a:t>
            </a:r>
            <a:r>
              <a:rPr lang="en-GB" dirty="0" smtClean="0"/>
              <a:t> </a:t>
            </a:r>
          </a:p>
          <a:p>
            <a:endParaRPr lang="en-GB" dirty="0"/>
          </a:p>
        </p:txBody>
      </p:sp>
      <p:pic>
        <p:nvPicPr>
          <p:cNvPr id="4" name="Picture 1" descr="X:\My Documents\My Pictures\RRDE Logo\rrlogo.gif"/>
          <p:cNvPicPr>
            <a:picLocks noChangeAspect="1" noChangeArrowheads="1"/>
          </p:cNvPicPr>
          <p:nvPr/>
        </p:nvPicPr>
        <p:blipFill>
          <a:blip r:embed="rId3" cstate="print"/>
          <a:srcRect/>
          <a:stretch>
            <a:fillRect/>
          </a:stretch>
        </p:blipFill>
        <p:spPr bwMode="auto">
          <a:xfrm>
            <a:off x="7308850" y="5732463"/>
            <a:ext cx="1674813" cy="984250"/>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GB" dirty="0" smtClean="0">
                <a:solidFill>
                  <a:srgbClr val="FF0000"/>
                </a:solidFill>
              </a:rPr>
              <a:t>Other studies : What do they tell us</a:t>
            </a:r>
            <a:endParaRPr lang="en-GB" dirty="0">
              <a:solidFill>
                <a:srgbClr val="FF0000"/>
              </a:solidFill>
            </a:endParaRPr>
          </a:p>
        </p:txBody>
      </p:sp>
      <p:sp>
        <p:nvSpPr>
          <p:cNvPr id="3" name="Content Placeholder 2"/>
          <p:cNvSpPr>
            <a:spLocks noGrp="1"/>
          </p:cNvSpPr>
          <p:nvPr>
            <p:ph idx="1"/>
          </p:nvPr>
        </p:nvSpPr>
        <p:spPr>
          <a:xfrm>
            <a:off x="457200" y="1196752"/>
            <a:ext cx="8229600" cy="5472608"/>
          </a:xfrm>
        </p:spPr>
        <p:txBody>
          <a:bodyPr>
            <a:normAutofit fontScale="62500" lnSpcReduction="20000"/>
          </a:bodyPr>
          <a:lstStyle/>
          <a:p>
            <a:r>
              <a:rPr lang="en-GB" b="1" dirty="0" smtClean="0"/>
              <a:t>A further study I carried out in 2009 with all the schools in a London Borough confirmed these findings, with a wider range of scores. To score 50 a school had to be implementing all the statutory requirements. </a:t>
            </a:r>
            <a:endParaRPr lang="en-GB" b="1" dirty="0" smtClean="0"/>
          </a:p>
          <a:p>
            <a:r>
              <a:rPr lang="en-GB" b="1" dirty="0" smtClean="0"/>
              <a:t>None </a:t>
            </a:r>
            <a:r>
              <a:rPr lang="en-GB" b="1" dirty="0" smtClean="0"/>
              <a:t>did in either study and many were scoring very lowly. </a:t>
            </a:r>
            <a:endParaRPr lang="en-GB" b="1" dirty="0" smtClean="0"/>
          </a:p>
          <a:p>
            <a:r>
              <a:rPr lang="en-GB" b="1" dirty="0" smtClean="0"/>
              <a:t>So </a:t>
            </a:r>
            <a:r>
              <a:rPr lang="en-GB" b="1" dirty="0" smtClean="0"/>
              <a:t>they could tick the box that they had a scheme but for many there was little evidence of a serious attempt by the school to address the issues.  This second study also reinforced the point that very few schools were using the Procurement of goods and services (6%) to get private providers to conform to the 2005 Disability Equality Act requirements, as was h0ped by the drafters. </a:t>
            </a:r>
            <a:endParaRPr lang="en-GB" b="1" dirty="0" smtClean="0"/>
          </a:p>
          <a:p>
            <a:r>
              <a:rPr lang="en-GB" b="1" dirty="0" smtClean="0"/>
              <a:t>A </a:t>
            </a:r>
            <a:r>
              <a:rPr lang="en-GB" b="1" dirty="0" smtClean="0"/>
              <a:t>study of 40 secondary schools by </a:t>
            </a:r>
            <a:r>
              <a:rPr lang="en-GB" b="1" dirty="0" err="1" smtClean="0"/>
              <a:t>Mencap</a:t>
            </a:r>
            <a:r>
              <a:rPr lang="en-GB" b="1" dirty="0" smtClean="0"/>
              <a:t> in 2008 carried out by telephone interview found only 7 schools had a DES and only 1 met the statutory </a:t>
            </a:r>
            <a:r>
              <a:rPr lang="en-GB" b="1" dirty="0" smtClean="0"/>
              <a:t>requirements</a:t>
            </a:r>
          </a:p>
          <a:p>
            <a:r>
              <a:rPr lang="en-GB" b="1" dirty="0" smtClean="0"/>
              <a:t>Leeds University Primary Study 2008 found primary focus groups the pupils thought disabled pupils could not achieve anything.</a:t>
            </a:r>
            <a:endParaRPr lang="en-GB" b="1" dirty="0" smtClean="0"/>
          </a:p>
          <a:p>
            <a:r>
              <a:rPr lang="en-GB" b="1" u="sng" dirty="0" smtClean="0">
                <a:hlinkClick r:id="rId2"/>
              </a:rPr>
              <a:t>http://www.worldofinclusion.com/res/impact/DES_Anonomised_Report.doc</a:t>
            </a:r>
            <a:r>
              <a:rPr lang="en-GB" b="1" dirty="0" smtClean="0"/>
              <a:t> </a:t>
            </a:r>
          </a:p>
          <a:p>
            <a:r>
              <a:rPr lang="en-GB" b="1" dirty="0" err="1" smtClean="0"/>
              <a:t>Mencap</a:t>
            </a:r>
            <a:r>
              <a:rPr lang="en-GB" b="1" dirty="0" smtClean="0"/>
              <a:t>(2008) ‘Just Not a Priority: Schools and disability equality’ London, </a:t>
            </a:r>
            <a:r>
              <a:rPr lang="en-GB" b="1" dirty="0" err="1" smtClean="0"/>
              <a:t>Mencap</a:t>
            </a:r>
            <a:r>
              <a:rPr lang="en-GB" b="1" dirty="0" smtClean="0"/>
              <a:t>.</a:t>
            </a:r>
          </a:p>
          <a:p>
            <a:endParaRPr lang="en-GB" dirty="0"/>
          </a:p>
        </p:txBody>
      </p:sp>
      <p:pic>
        <p:nvPicPr>
          <p:cNvPr id="4" name="Picture 1" descr="X:\My Documents\My Pictures\RRDE Logo\rrlogo.gif"/>
          <p:cNvPicPr>
            <a:picLocks noChangeAspect="1" noChangeArrowheads="1"/>
          </p:cNvPicPr>
          <p:nvPr/>
        </p:nvPicPr>
        <p:blipFill>
          <a:blip r:embed="rId3" cstate="print"/>
          <a:srcRect/>
          <a:stretch>
            <a:fillRect/>
          </a:stretch>
        </p:blipFill>
        <p:spPr bwMode="auto">
          <a:xfrm>
            <a:off x="7922848" y="6093295"/>
            <a:ext cx="1060815" cy="623417"/>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EHRC Study by </a:t>
            </a:r>
            <a:r>
              <a:rPr lang="en-GB" dirty="0" err="1" smtClean="0">
                <a:solidFill>
                  <a:srgbClr val="FF0000"/>
                </a:solidFill>
              </a:rPr>
              <a:t>Ipsos</a:t>
            </a:r>
            <a:r>
              <a:rPr lang="en-GB" dirty="0" smtClean="0">
                <a:solidFill>
                  <a:srgbClr val="FF0000"/>
                </a:solidFill>
              </a:rPr>
              <a:t> Mori </a:t>
            </a:r>
            <a:endParaRPr lang="en-GB" dirty="0">
              <a:solidFill>
                <a:srgbClr val="FF0000"/>
              </a:solidFill>
            </a:endParaRPr>
          </a:p>
        </p:txBody>
      </p:sp>
      <p:sp>
        <p:nvSpPr>
          <p:cNvPr id="3" name="Content Placeholder 2"/>
          <p:cNvSpPr>
            <a:spLocks noGrp="1"/>
          </p:cNvSpPr>
          <p:nvPr>
            <p:ph idx="1"/>
          </p:nvPr>
        </p:nvSpPr>
        <p:spPr>
          <a:xfrm>
            <a:off x="457200" y="1196752"/>
            <a:ext cx="8229600" cy="5400600"/>
          </a:xfrm>
        </p:spPr>
        <p:txBody>
          <a:bodyPr>
            <a:normAutofit fontScale="55000" lnSpcReduction="20000"/>
          </a:bodyPr>
          <a:lstStyle/>
          <a:p>
            <a:r>
              <a:rPr lang="en-GB" dirty="0" smtClean="0"/>
              <a:t>In 2010 the Equality and Human Rights Commission (EHRC) awarded </a:t>
            </a:r>
            <a:r>
              <a:rPr lang="en-GB" dirty="0" err="1" smtClean="0"/>
              <a:t>Ipsos</a:t>
            </a:r>
            <a:r>
              <a:rPr lang="en-GB" dirty="0" smtClean="0"/>
              <a:t> MORI a contract to investigate the impact of Race, Gender and Disability Equality schemes in schools. </a:t>
            </a:r>
            <a:endParaRPr lang="en-GB" dirty="0" smtClean="0"/>
          </a:p>
          <a:p>
            <a:r>
              <a:rPr lang="en-GB" dirty="0" smtClean="0"/>
              <a:t>This </a:t>
            </a:r>
            <a:r>
              <a:rPr lang="en-GB" dirty="0" smtClean="0"/>
              <a:t>was based on 10% random stratified sample of telephone questionnaires to English and Welsh schools,  with 503 interviews completed out of 3329 targeted schools. </a:t>
            </a:r>
            <a:endParaRPr lang="en-GB" dirty="0" smtClean="0"/>
          </a:p>
          <a:p>
            <a:r>
              <a:rPr lang="en-GB" dirty="0" smtClean="0"/>
              <a:t>This </a:t>
            </a:r>
            <a:r>
              <a:rPr lang="en-GB" dirty="0" smtClean="0"/>
              <a:t>was followed up by 12 in-depth telephone interviews and one field visit. </a:t>
            </a:r>
            <a:endParaRPr lang="en-GB" dirty="0" smtClean="0"/>
          </a:p>
          <a:p>
            <a:r>
              <a:rPr lang="en-GB" dirty="0" smtClean="0"/>
              <a:t>The </a:t>
            </a:r>
            <a:r>
              <a:rPr lang="en-GB" dirty="0" smtClean="0"/>
              <a:t>researchers found that 88% had a single equality policy and that 79% of schools had a Disability Action Plan, 52% a Race Equality Action Plan and 40% a Gender Equality Plan. </a:t>
            </a:r>
            <a:endParaRPr lang="en-GB" dirty="0" smtClean="0"/>
          </a:p>
          <a:p>
            <a:r>
              <a:rPr lang="en-GB" dirty="0" smtClean="0"/>
              <a:t>54</a:t>
            </a:r>
            <a:r>
              <a:rPr lang="en-GB" dirty="0" smtClean="0"/>
              <a:t>% of schools that improved facilities to make them suitable for disabled pupils is taken out, as this rightly comes under the Access Planning Arrangements, then the next most commonly identified objective was 14% of schools had a target of making clubs, trips etc accessible to </a:t>
            </a:r>
            <a:r>
              <a:rPr lang="en-GB" dirty="0" smtClean="0"/>
              <a:t>all.</a:t>
            </a:r>
          </a:p>
          <a:p>
            <a:r>
              <a:rPr lang="en-GB" dirty="0" smtClean="0"/>
              <a:t> It </a:t>
            </a:r>
            <a:r>
              <a:rPr lang="en-GB" dirty="0" smtClean="0"/>
              <a:t>can be seen that this high figure does not represent the large majority of schools engaging with the key issues under the Public duty of the 2010 Equalities Act for disabled pupils.</a:t>
            </a:r>
            <a:endParaRPr lang="en-GB" dirty="0" smtClean="0"/>
          </a:p>
          <a:p>
            <a:endParaRPr lang="en-GB" dirty="0" smtClean="0"/>
          </a:p>
          <a:p>
            <a:r>
              <a:rPr lang="en-GB" dirty="0" smtClean="0"/>
              <a:t>  </a:t>
            </a:r>
            <a:r>
              <a:rPr lang="en-GB" dirty="0" smtClean="0"/>
              <a:t>‘The Equality Duty and Schools ‘ (2011) </a:t>
            </a:r>
            <a:r>
              <a:rPr lang="en-GB" dirty="0" err="1" smtClean="0"/>
              <a:t>Bukowski</a:t>
            </a:r>
            <a:r>
              <a:rPr lang="en-GB" dirty="0" smtClean="0"/>
              <a:t>, G., Roberts, H., Fraser, J and Johnson F  EHRC Research Report 70  EHRC , London </a:t>
            </a:r>
            <a:r>
              <a:rPr lang="en-GB" u="sng" dirty="0" smtClean="0">
                <a:hlinkClick r:id="rId2"/>
              </a:rPr>
              <a:t>http://www.equalityhumanrights.com/uploaded_files/research/rr70_equality_duties_and_schools.pdf</a:t>
            </a:r>
            <a:endParaRPr lang="en-GB" dirty="0" smtClean="0"/>
          </a:p>
          <a:p>
            <a:endParaRPr lang="en-GB" dirty="0"/>
          </a:p>
        </p:txBody>
      </p:sp>
      <p:pic>
        <p:nvPicPr>
          <p:cNvPr id="4" name="Picture 1" descr="X:\My Documents\My Pictures\RRDE Logo\rrlogo.gif"/>
          <p:cNvPicPr>
            <a:picLocks noChangeAspect="1" noChangeArrowheads="1"/>
          </p:cNvPicPr>
          <p:nvPr/>
        </p:nvPicPr>
        <p:blipFill>
          <a:blip r:embed="rId3" cstate="print"/>
          <a:srcRect/>
          <a:stretch>
            <a:fillRect/>
          </a:stretch>
        </p:blipFill>
        <p:spPr bwMode="auto">
          <a:xfrm>
            <a:off x="8388424" y="6366903"/>
            <a:ext cx="595239" cy="349809"/>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GB" dirty="0" smtClean="0"/>
              <a:t/>
            </a:r>
            <a:br>
              <a:rPr lang="en-GB" dirty="0" smtClean="0"/>
            </a:br>
            <a:r>
              <a:rPr lang="en-GB" b="1" dirty="0" smtClean="0">
                <a:solidFill>
                  <a:srgbClr val="FF0000"/>
                </a:solidFill>
              </a:rPr>
              <a:t>The New Public duty came into force on 5 April 2011. </a:t>
            </a:r>
            <a:r>
              <a:rPr lang="en-GB" dirty="0" smtClean="0"/>
              <a:t/>
            </a:r>
            <a:br>
              <a:rPr lang="en-GB" dirty="0" smtClean="0"/>
            </a:br>
            <a:endParaRPr lang="en-GB" dirty="0"/>
          </a:p>
        </p:txBody>
      </p:sp>
      <p:sp>
        <p:nvSpPr>
          <p:cNvPr id="3" name="Content Placeholder 2"/>
          <p:cNvSpPr>
            <a:spLocks noGrp="1"/>
          </p:cNvSpPr>
          <p:nvPr>
            <p:ph idx="1"/>
          </p:nvPr>
        </p:nvSpPr>
        <p:spPr/>
        <p:txBody>
          <a:bodyPr rtlCol="0">
            <a:normAutofit fontScale="92500" lnSpcReduction="10000"/>
          </a:bodyPr>
          <a:lstStyle/>
          <a:p>
            <a:pPr eaLnBrk="1" fontAlgn="auto" hangingPunct="1">
              <a:spcAft>
                <a:spcPts val="0"/>
              </a:spcAft>
              <a:defRPr/>
            </a:pPr>
            <a:r>
              <a:rPr lang="en-GB" b="1" dirty="0" smtClean="0"/>
              <a:t>The Duty has three aims</a:t>
            </a:r>
            <a:r>
              <a:rPr lang="en-GB" dirty="0" smtClean="0"/>
              <a:t>. When developing or implementing policy, it requires public bodies to have due regard to the need to:</a:t>
            </a:r>
          </a:p>
          <a:p>
            <a:pPr eaLnBrk="1" fontAlgn="auto" hangingPunct="1">
              <a:spcAft>
                <a:spcPts val="0"/>
              </a:spcAft>
              <a:defRPr/>
            </a:pPr>
            <a:r>
              <a:rPr lang="en-GB" b="1" dirty="0" smtClean="0"/>
              <a:t>Eliminate discrimination, harassment and victimisation and other conduct prohibited by the Equality Act 2010</a:t>
            </a:r>
          </a:p>
          <a:p>
            <a:pPr eaLnBrk="1" fontAlgn="auto" hangingPunct="1">
              <a:spcAft>
                <a:spcPts val="0"/>
              </a:spcAft>
              <a:defRPr/>
            </a:pPr>
            <a:r>
              <a:rPr lang="en-GB" b="1" dirty="0" smtClean="0"/>
              <a:t>Advance equality of opportunity between people from different groups</a:t>
            </a:r>
          </a:p>
          <a:p>
            <a:pPr eaLnBrk="1" fontAlgn="auto" hangingPunct="1">
              <a:spcAft>
                <a:spcPts val="0"/>
              </a:spcAft>
              <a:defRPr/>
            </a:pPr>
            <a:r>
              <a:rPr lang="en-GB" b="1" dirty="0" smtClean="0"/>
              <a:t>Foster good relations between people from different groups</a:t>
            </a:r>
            <a:r>
              <a:rPr lang="en-GB" dirty="0" smtClean="0"/>
              <a:t>. </a:t>
            </a:r>
          </a:p>
          <a:p>
            <a:pPr eaLnBrk="1" fontAlgn="auto" hangingPunct="1">
              <a:spcAft>
                <a:spcPts val="0"/>
              </a:spcAft>
              <a:defRPr/>
            </a:pPr>
            <a:endParaRPr lang="en-GB" dirty="0"/>
          </a:p>
        </p:txBody>
      </p:sp>
      <p:pic>
        <p:nvPicPr>
          <p:cNvPr id="38916" name="Picture 1" descr="X:\My Documents\My Pictures\RRDE Logo\rrlogo.gif"/>
          <p:cNvPicPr>
            <a:picLocks noChangeAspect="1" noChangeArrowheads="1"/>
          </p:cNvPicPr>
          <p:nvPr/>
        </p:nvPicPr>
        <p:blipFill>
          <a:blip r:embed="rId2" cstate="print"/>
          <a:srcRect/>
          <a:stretch>
            <a:fillRect/>
          </a:stretch>
        </p:blipFill>
        <p:spPr bwMode="auto">
          <a:xfrm>
            <a:off x="7072313" y="5661025"/>
            <a:ext cx="1674812" cy="9842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GB" b="1" dirty="0" smtClean="0">
                <a:solidFill>
                  <a:srgbClr val="FF0000"/>
                </a:solidFill>
              </a:rPr>
              <a:t>Equality analysis and engagement</a:t>
            </a:r>
            <a:r>
              <a:rPr lang="en-GB" b="1" dirty="0" smtClean="0"/>
              <a:t/>
            </a:r>
            <a:br>
              <a:rPr lang="en-GB" b="1" dirty="0" smtClean="0"/>
            </a:br>
            <a:endParaRPr lang="en-GB" dirty="0"/>
          </a:p>
        </p:txBody>
      </p:sp>
      <p:sp>
        <p:nvSpPr>
          <p:cNvPr id="3" name="Content Placeholder 2"/>
          <p:cNvSpPr>
            <a:spLocks noGrp="1"/>
          </p:cNvSpPr>
          <p:nvPr>
            <p:ph idx="1"/>
          </p:nvPr>
        </p:nvSpPr>
        <p:spPr/>
        <p:txBody>
          <a:bodyPr rtlCol="0">
            <a:normAutofit fontScale="92500" lnSpcReduction="20000"/>
          </a:bodyPr>
          <a:lstStyle/>
          <a:p>
            <a:pPr eaLnBrk="1" fontAlgn="auto" hangingPunct="1">
              <a:spcAft>
                <a:spcPts val="0"/>
              </a:spcAft>
              <a:defRPr/>
            </a:pPr>
            <a:r>
              <a:rPr lang="en-GB" sz="4000" dirty="0" smtClean="0"/>
              <a:t> </a:t>
            </a:r>
            <a:r>
              <a:rPr lang="en-GB" sz="4300" dirty="0" smtClean="0"/>
              <a:t>In order to meet the duty, a public authority </a:t>
            </a:r>
            <a:r>
              <a:rPr lang="en-GB" sz="4300" dirty="0" smtClean="0"/>
              <a:t>or school would </a:t>
            </a:r>
            <a:r>
              <a:rPr lang="en-GB" sz="4300" dirty="0" smtClean="0"/>
              <a:t>need to analyse the impact of its policies and practices in respect of equality. </a:t>
            </a:r>
          </a:p>
          <a:p>
            <a:pPr eaLnBrk="1" fontAlgn="auto" hangingPunct="1">
              <a:spcAft>
                <a:spcPts val="0"/>
              </a:spcAft>
              <a:defRPr/>
            </a:pPr>
            <a:r>
              <a:rPr lang="en-GB" sz="4300" dirty="0" smtClean="0"/>
              <a:t>It should be able to demonstrate what has been considered, what information has been used, and what decisions have been reached</a:t>
            </a:r>
          </a:p>
          <a:p>
            <a:pPr eaLnBrk="1" fontAlgn="auto" hangingPunct="1">
              <a:spcAft>
                <a:spcPts val="0"/>
              </a:spcAft>
              <a:defRPr/>
            </a:pPr>
            <a:endParaRPr lang="en-GB" dirty="0"/>
          </a:p>
        </p:txBody>
      </p:sp>
      <p:pic>
        <p:nvPicPr>
          <p:cNvPr id="39940" name="Picture 1" descr="X:\My Documents\My Pictures\RRDE Logo\rrlogo.gif"/>
          <p:cNvPicPr>
            <a:picLocks noChangeAspect="1" noChangeArrowheads="1"/>
          </p:cNvPicPr>
          <p:nvPr/>
        </p:nvPicPr>
        <p:blipFill>
          <a:blip r:embed="rId2" cstate="print"/>
          <a:srcRect/>
          <a:stretch>
            <a:fillRect/>
          </a:stretch>
        </p:blipFill>
        <p:spPr bwMode="auto">
          <a:xfrm>
            <a:off x="7099300" y="5589588"/>
            <a:ext cx="1674813" cy="9842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539750" y="2205038"/>
          <a:ext cx="7920881" cy="3672840"/>
        </p:xfrm>
        <a:graphic>
          <a:graphicData uri="http://schemas.openxmlformats.org/drawingml/2006/table">
            <a:tbl>
              <a:tblPr firstRow="1" bandRow="1">
                <a:tableStyleId>{5C22544A-7EE6-4342-B048-85BDC9FD1C3A}</a:tableStyleId>
              </a:tblPr>
              <a:tblGrid>
                <a:gridCol w="1399013"/>
                <a:gridCol w="1316718"/>
                <a:gridCol w="822948"/>
                <a:gridCol w="1399013"/>
                <a:gridCol w="926806"/>
                <a:gridCol w="1264294"/>
                <a:gridCol w="792089"/>
              </a:tblGrid>
              <a:tr h="338336">
                <a:tc>
                  <a:txBody>
                    <a:bodyPr/>
                    <a:lstStyle/>
                    <a:p>
                      <a:r>
                        <a:rPr lang="en-GB" dirty="0" smtClean="0"/>
                        <a:t>Fixed Term by </a:t>
                      </a:r>
                    </a:p>
                  </a:txBody>
                  <a:tcPr/>
                </a:tc>
                <a:tc>
                  <a:txBody>
                    <a:bodyPr/>
                    <a:lstStyle/>
                    <a:p>
                      <a:r>
                        <a:rPr lang="en-GB" dirty="0" smtClean="0"/>
                        <a:t>Primary</a:t>
                      </a:r>
                      <a:endParaRPr lang="en-GB" dirty="0"/>
                    </a:p>
                  </a:txBody>
                  <a:tcPr/>
                </a:tc>
                <a:tc>
                  <a:txBody>
                    <a:bodyPr/>
                    <a:lstStyle/>
                    <a:p>
                      <a:r>
                        <a:rPr lang="en-GB" dirty="0" smtClean="0"/>
                        <a:t>%</a:t>
                      </a:r>
                      <a:r>
                        <a:rPr lang="en-GB" baseline="0" dirty="0" smtClean="0"/>
                        <a:t> Sch. Pop.</a:t>
                      </a:r>
                      <a:endParaRPr lang="en-GB" dirty="0"/>
                    </a:p>
                  </a:txBody>
                  <a:tcPr/>
                </a:tc>
                <a:tc>
                  <a:txBody>
                    <a:bodyPr/>
                    <a:lstStyle/>
                    <a:p>
                      <a:r>
                        <a:rPr lang="en-GB" dirty="0" smtClean="0"/>
                        <a:t>Secondary</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a:t>
                      </a:r>
                      <a:r>
                        <a:rPr lang="en-GB" baseline="0" dirty="0" smtClean="0"/>
                        <a:t> Sch. Pop.</a:t>
                      </a:r>
                      <a:endParaRPr lang="en-GB" dirty="0" smtClean="0"/>
                    </a:p>
                  </a:txBody>
                  <a:tcPr/>
                </a:tc>
                <a:tc>
                  <a:txBody>
                    <a:bodyPr/>
                    <a:lstStyle/>
                    <a:p>
                      <a:r>
                        <a:rPr lang="en-GB" dirty="0" smtClean="0"/>
                        <a:t>Special</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a:t>
                      </a:r>
                      <a:r>
                        <a:rPr lang="en-GB" baseline="0" dirty="0" smtClean="0"/>
                        <a:t> Sch. Pop.</a:t>
                      </a:r>
                      <a:endParaRPr lang="en-GB" dirty="0" smtClean="0"/>
                    </a:p>
                  </a:txBody>
                  <a:tcPr/>
                </a:tc>
              </a:tr>
              <a:tr h="370840">
                <a:tc>
                  <a:txBody>
                    <a:bodyPr/>
                    <a:lstStyle/>
                    <a:p>
                      <a:r>
                        <a:rPr lang="en-GB" dirty="0" smtClean="0"/>
                        <a:t>SEN Statement</a:t>
                      </a:r>
                      <a:endParaRPr lang="en-GB" dirty="0"/>
                    </a:p>
                  </a:txBody>
                  <a:tcPr/>
                </a:tc>
                <a:tc>
                  <a:txBody>
                    <a:bodyPr/>
                    <a:lstStyle/>
                    <a:p>
                      <a:r>
                        <a:rPr lang="en-GB" dirty="0" smtClean="0"/>
                        <a:t>5,690</a:t>
                      </a:r>
                      <a:endParaRPr lang="en-GB" dirty="0"/>
                    </a:p>
                  </a:txBody>
                  <a:tcPr/>
                </a:tc>
                <a:tc>
                  <a:txBody>
                    <a:bodyPr/>
                    <a:lstStyle/>
                    <a:p>
                      <a:r>
                        <a:rPr lang="en-GB" dirty="0" smtClean="0"/>
                        <a:t>9.8%</a:t>
                      </a:r>
                      <a:endParaRPr lang="en-GB" dirty="0"/>
                    </a:p>
                  </a:txBody>
                  <a:tcPr/>
                </a:tc>
                <a:tc>
                  <a:txBody>
                    <a:bodyPr/>
                    <a:lstStyle/>
                    <a:p>
                      <a:r>
                        <a:rPr lang="en-GB" dirty="0" smtClean="0"/>
                        <a:t>19,700</a:t>
                      </a:r>
                      <a:endParaRPr lang="en-GB" dirty="0"/>
                    </a:p>
                  </a:txBody>
                  <a:tcPr/>
                </a:tc>
                <a:tc>
                  <a:txBody>
                    <a:bodyPr/>
                    <a:lstStyle/>
                    <a:p>
                      <a:r>
                        <a:rPr lang="en-GB" dirty="0" smtClean="0"/>
                        <a:t>29.6%</a:t>
                      </a:r>
                      <a:endParaRPr lang="en-GB" dirty="0"/>
                    </a:p>
                  </a:txBody>
                  <a:tcPr/>
                </a:tc>
                <a:tc>
                  <a:txBody>
                    <a:bodyPr/>
                    <a:lstStyle/>
                    <a:p>
                      <a:r>
                        <a:rPr lang="en-GB" dirty="0" smtClean="0"/>
                        <a:t>15,300</a:t>
                      </a:r>
                      <a:endParaRPr lang="en-GB" dirty="0"/>
                    </a:p>
                  </a:txBody>
                  <a:tcPr/>
                </a:tc>
                <a:tc>
                  <a:txBody>
                    <a:bodyPr/>
                    <a:lstStyle/>
                    <a:p>
                      <a:r>
                        <a:rPr lang="en-GB" dirty="0" smtClean="0"/>
                        <a:t>17.5%</a:t>
                      </a:r>
                      <a:endParaRPr lang="en-GB" dirty="0"/>
                    </a:p>
                  </a:txBody>
                  <a:tcPr/>
                </a:tc>
              </a:tr>
              <a:tr h="370840">
                <a:tc>
                  <a:txBody>
                    <a:bodyPr/>
                    <a:lstStyle/>
                    <a:p>
                      <a:r>
                        <a:rPr lang="en-GB" dirty="0" smtClean="0"/>
                        <a:t>SEN No St.</a:t>
                      </a:r>
                      <a:endParaRPr lang="en-GB" dirty="0"/>
                    </a:p>
                  </a:txBody>
                  <a:tcPr/>
                </a:tc>
                <a:tc>
                  <a:txBody>
                    <a:bodyPr/>
                    <a:lstStyle/>
                    <a:p>
                      <a:r>
                        <a:rPr lang="en-GB" dirty="0" smtClean="0"/>
                        <a:t>27,250</a:t>
                      </a:r>
                      <a:endParaRPr lang="en-GB" dirty="0"/>
                    </a:p>
                  </a:txBody>
                  <a:tcPr/>
                </a:tc>
                <a:tc>
                  <a:txBody>
                    <a:bodyPr/>
                    <a:lstStyle/>
                    <a:p>
                      <a:r>
                        <a:rPr lang="en-GB" dirty="0" smtClean="0"/>
                        <a:t>3.7%</a:t>
                      </a:r>
                      <a:endParaRPr lang="en-GB" dirty="0"/>
                    </a:p>
                  </a:txBody>
                  <a:tcPr/>
                </a:tc>
                <a:tc>
                  <a:txBody>
                    <a:bodyPr/>
                    <a:lstStyle/>
                    <a:p>
                      <a:r>
                        <a:rPr lang="en-GB" dirty="0" smtClean="0"/>
                        <a:t>167,080</a:t>
                      </a:r>
                      <a:endParaRPr lang="en-GB" dirty="0"/>
                    </a:p>
                  </a:txBody>
                  <a:tcPr/>
                </a:tc>
                <a:tc>
                  <a:txBody>
                    <a:bodyPr/>
                    <a:lstStyle/>
                    <a:p>
                      <a:r>
                        <a:rPr lang="en-GB" dirty="0" smtClean="0"/>
                        <a:t>26.8%</a:t>
                      </a:r>
                      <a:endParaRPr lang="en-GB" dirty="0"/>
                    </a:p>
                  </a:txBody>
                  <a:tcPr/>
                </a:tc>
                <a:tc>
                  <a:txBody>
                    <a:bodyPr/>
                    <a:lstStyle/>
                    <a:p>
                      <a:r>
                        <a:rPr lang="en-GB" dirty="0" smtClean="0"/>
                        <a:t>500</a:t>
                      </a:r>
                      <a:endParaRPr lang="en-GB" dirty="0"/>
                    </a:p>
                  </a:txBody>
                  <a:tcPr/>
                </a:tc>
                <a:tc>
                  <a:txBody>
                    <a:bodyPr/>
                    <a:lstStyle/>
                    <a:p>
                      <a:r>
                        <a:rPr lang="en-GB" dirty="0" smtClean="0"/>
                        <a:t>26.3%</a:t>
                      </a:r>
                      <a:endParaRPr lang="en-GB" dirty="0"/>
                    </a:p>
                  </a:txBody>
                  <a:tcPr/>
                </a:tc>
              </a:tr>
              <a:tr h="370840">
                <a:tc>
                  <a:txBody>
                    <a:bodyPr/>
                    <a:lstStyle/>
                    <a:p>
                      <a:r>
                        <a:rPr lang="en-GB" dirty="0" smtClean="0"/>
                        <a:t>No SEN</a:t>
                      </a:r>
                      <a:endParaRPr lang="en-GB" dirty="0"/>
                    </a:p>
                  </a:txBody>
                  <a:tcPr/>
                </a:tc>
                <a:tc>
                  <a:txBody>
                    <a:bodyPr/>
                    <a:lstStyle/>
                    <a:p>
                      <a:r>
                        <a:rPr lang="en-GB" dirty="0" smtClean="0"/>
                        <a:t>6,560</a:t>
                      </a:r>
                      <a:endParaRPr lang="en-GB" dirty="0"/>
                    </a:p>
                  </a:txBody>
                  <a:tcPr/>
                </a:tc>
                <a:tc>
                  <a:txBody>
                    <a:bodyPr/>
                    <a:lstStyle/>
                    <a:p>
                      <a:r>
                        <a:rPr lang="en-GB" dirty="0" smtClean="0"/>
                        <a:t>0.2%</a:t>
                      </a:r>
                      <a:endParaRPr lang="en-GB" dirty="0"/>
                    </a:p>
                  </a:txBody>
                  <a:tcPr/>
                </a:tc>
                <a:tc>
                  <a:txBody>
                    <a:bodyPr/>
                    <a:lstStyle/>
                    <a:p>
                      <a:r>
                        <a:rPr lang="en-GB" dirty="0" smtClean="0"/>
                        <a:t>121,500</a:t>
                      </a:r>
                      <a:endParaRPr lang="en-GB" dirty="0"/>
                    </a:p>
                  </a:txBody>
                  <a:tcPr/>
                </a:tc>
                <a:tc>
                  <a:txBody>
                    <a:bodyPr/>
                    <a:lstStyle/>
                    <a:p>
                      <a:r>
                        <a:rPr lang="en-GB" dirty="0" smtClean="0"/>
                        <a:t>4.7%</a:t>
                      </a:r>
                      <a:endParaRPr lang="en-GB" dirty="0"/>
                    </a:p>
                  </a:txBody>
                  <a:tcPr/>
                </a:tc>
                <a:tc>
                  <a:txBody>
                    <a:bodyPr/>
                    <a:lstStyle/>
                    <a:p>
                      <a:r>
                        <a:rPr lang="en-GB" dirty="0" smtClean="0"/>
                        <a:t>130</a:t>
                      </a:r>
                      <a:endParaRPr lang="en-GB" dirty="0"/>
                    </a:p>
                  </a:txBody>
                  <a:tcPr/>
                </a:tc>
                <a:tc>
                  <a:txBody>
                    <a:bodyPr/>
                    <a:lstStyle/>
                    <a:p>
                      <a:r>
                        <a:rPr lang="en-GB" dirty="0" smtClean="0"/>
                        <a:t>27%</a:t>
                      </a:r>
                      <a:endParaRPr lang="en-GB" dirty="0"/>
                    </a:p>
                  </a:txBody>
                  <a:tcPr/>
                </a:tc>
              </a:tr>
              <a:tr h="370840">
                <a:tc>
                  <a:txBody>
                    <a:bodyPr/>
                    <a:lstStyle/>
                    <a:p>
                      <a:r>
                        <a:rPr lang="en-GB" dirty="0" smtClean="0"/>
                        <a:t>Total</a:t>
                      </a:r>
                      <a:endParaRPr lang="en-GB" dirty="0"/>
                    </a:p>
                  </a:txBody>
                  <a:tcPr/>
                </a:tc>
                <a:tc>
                  <a:txBody>
                    <a:bodyPr/>
                    <a:lstStyle/>
                    <a:p>
                      <a:r>
                        <a:rPr lang="en-GB" dirty="0" smtClean="0"/>
                        <a:t>39,510</a:t>
                      </a:r>
                      <a:endParaRPr lang="en-GB" dirty="0"/>
                    </a:p>
                  </a:txBody>
                  <a:tcPr/>
                </a:tc>
                <a:tc>
                  <a:txBody>
                    <a:bodyPr/>
                    <a:lstStyle/>
                    <a:p>
                      <a:r>
                        <a:rPr lang="en-GB" dirty="0" smtClean="0"/>
                        <a:t>1.0</a:t>
                      </a:r>
                      <a:endParaRPr lang="en-GB" dirty="0"/>
                    </a:p>
                  </a:txBody>
                  <a:tcPr/>
                </a:tc>
                <a:tc>
                  <a:txBody>
                    <a:bodyPr/>
                    <a:lstStyle/>
                    <a:p>
                      <a:r>
                        <a:rPr lang="en-GB" dirty="0" smtClean="0"/>
                        <a:t>307,840</a:t>
                      </a:r>
                      <a:endParaRPr lang="en-GB" dirty="0"/>
                    </a:p>
                  </a:txBody>
                  <a:tcPr/>
                </a:tc>
                <a:tc>
                  <a:txBody>
                    <a:bodyPr/>
                    <a:lstStyle/>
                    <a:p>
                      <a:r>
                        <a:rPr lang="en-GB" dirty="0" smtClean="0"/>
                        <a:t>9.4%</a:t>
                      </a:r>
                      <a:endParaRPr lang="en-GB" dirty="0"/>
                    </a:p>
                  </a:txBody>
                  <a:tcPr/>
                </a:tc>
                <a:tc>
                  <a:txBody>
                    <a:bodyPr/>
                    <a:lstStyle/>
                    <a:p>
                      <a:r>
                        <a:rPr lang="en-GB" dirty="0" smtClean="0"/>
                        <a:t>15930</a:t>
                      </a:r>
                      <a:endParaRPr lang="en-GB" dirty="0"/>
                    </a:p>
                  </a:txBody>
                  <a:tcPr/>
                </a:tc>
                <a:tc>
                  <a:txBody>
                    <a:bodyPr/>
                    <a:lstStyle/>
                    <a:p>
                      <a:r>
                        <a:rPr lang="en-GB" dirty="0" smtClean="0"/>
                        <a:t>17.7%</a:t>
                      </a:r>
                      <a:endParaRPr lang="en-GB" dirty="0"/>
                    </a:p>
                  </a:txBody>
                  <a:tcPr/>
                </a:tc>
              </a:tr>
              <a:tr h="370840">
                <a:tc>
                  <a:txBody>
                    <a:bodyPr/>
                    <a:lstStyle/>
                    <a:p>
                      <a:r>
                        <a:rPr lang="en-GB" dirty="0" smtClean="0"/>
                        <a:t>Permanent Exclusion</a:t>
                      </a:r>
                      <a:endParaRPr lang="en-GB" dirty="0"/>
                    </a:p>
                  </a:txBody>
                  <a:tcPr/>
                </a:tc>
                <a:tc>
                  <a:txBody>
                    <a:bodyPr/>
                    <a:lstStyle/>
                    <a:p>
                      <a:r>
                        <a:rPr lang="en-GB" dirty="0" smtClean="0"/>
                        <a:t>720</a:t>
                      </a:r>
                      <a:endParaRPr lang="en-GB" dirty="0"/>
                    </a:p>
                  </a:txBody>
                  <a:tcPr/>
                </a:tc>
                <a:tc>
                  <a:txBody>
                    <a:bodyPr/>
                    <a:lstStyle/>
                    <a:p>
                      <a:r>
                        <a:rPr lang="en-GB" dirty="0" smtClean="0"/>
                        <a:t>0.018%</a:t>
                      </a:r>
                      <a:endParaRPr lang="en-GB" dirty="0"/>
                    </a:p>
                  </a:txBody>
                  <a:tcPr/>
                </a:tc>
                <a:tc>
                  <a:txBody>
                    <a:bodyPr/>
                    <a:lstStyle/>
                    <a:p>
                      <a:r>
                        <a:rPr lang="en-GB" dirty="0" smtClean="0"/>
                        <a:t>5,700</a:t>
                      </a:r>
                      <a:endParaRPr lang="en-GB" dirty="0"/>
                    </a:p>
                  </a:txBody>
                  <a:tcPr/>
                </a:tc>
                <a:tc>
                  <a:txBody>
                    <a:bodyPr/>
                    <a:lstStyle/>
                    <a:p>
                      <a:r>
                        <a:rPr lang="en-GB" dirty="0" smtClean="0"/>
                        <a:t>0.17%</a:t>
                      </a:r>
                      <a:endParaRPr lang="en-GB" dirty="0"/>
                    </a:p>
                  </a:txBody>
                  <a:tcPr/>
                </a:tc>
                <a:tc>
                  <a:txBody>
                    <a:bodyPr/>
                    <a:lstStyle/>
                    <a:p>
                      <a:r>
                        <a:rPr lang="en-GB" dirty="0" smtClean="0"/>
                        <a:t>120</a:t>
                      </a:r>
                      <a:endParaRPr lang="en-GB" dirty="0"/>
                    </a:p>
                  </a:txBody>
                  <a:tcPr/>
                </a:tc>
                <a:tc>
                  <a:txBody>
                    <a:bodyPr/>
                    <a:lstStyle/>
                    <a:p>
                      <a:r>
                        <a:rPr lang="en-GB" dirty="0" smtClean="0"/>
                        <a:t>0.13%</a:t>
                      </a:r>
                      <a:endParaRPr lang="en-GB" dirty="0"/>
                    </a:p>
                  </a:txBody>
                  <a:tcPr/>
                </a:tc>
              </a:tr>
              <a:tr h="370840">
                <a:tc>
                  <a:txBody>
                    <a:bodyPr/>
                    <a:lstStyle/>
                    <a:p>
                      <a:r>
                        <a:rPr lang="en-GB" baseline="0" dirty="0" smtClean="0"/>
                        <a:t>%SEN Excluded</a:t>
                      </a:r>
                      <a:endParaRPr lang="en-GB" dirty="0"/>
                    </a:p>
                  </a:txBody>
                  <a:tcPr/>
                </a:tc>
                <a:tc>
                  <a:txBody>
                    <a:bodyPr/>
                    <a:lstStyle/>
                    <a:p>
                      <a:r>
                        <a:rPr lang="en-GB" dirty="0" smtClean="0"/>
                        <a:t>83%</a:t>
                      </a:r>
                      <a:endParaRPr lang="en-GB" dirty="0"/>
                    </a:p>
                  </a:txBody>
                  <a:tcPr/>
                </a:tc>
                <a:tc>
                  <a:txBody>
                    <a:bodyPr/>
                    <a:lstStyle/>
                    <a:p>
                      <a:endParaRPr lang="en-GB" dirty="0"/>
                    </a:p>
                  </a:txBody>
                  <a:tcPr/>
                </a:tc>
                <a:tc>
                  <a:txBody>
                    <a:bodyPr/>
                    <a:lstStyle/>
                    <a:p>
                      <a:r>
                        <a:rPr lang="en-GB" dirty="0" smtClean="0"/>
                        <a:t>60.8%</a:t>
                      </a:r>
                      <a:endParaRPr lang="en-GB" dirty="0"/>
                    </a:p>
                  </a:txBody>
                  <a:tcPr/>
                </a:tc>
                <a:tc>
                  <a:txBody>
                    <a:bodyPr/>
                    <a:lstStyle/>
                    <a:p>
                      <a:endParaRPr lang="en-GB" dirty="0"/>
                    </a:p>
                  </a:txBody>
                  <a:tcPr/>
                </a:tc>
                <a:tc>
                  <a:txBody>
                    <a:bodyPr/>
                    <a:lstStyle/>
                    <a:p>
                      <a:r>
                        <a:rPr lang="en-GB" dirty="0" smtClean="0"/>
                        <a:t>99.2%</a:t>
                      </a:r>
                      <a:endParaRPr lang="en-GB" dirty="0"/>
                    </a:p>
                  </a:txBody>
                  <a:tcPr/>
                </a:tc>
                <a:tc>
                  <a:txBody>
                    <a:bodyPr/>
                    <a:lstStyle/>
                    <a:p>
                      <a:endParaRPr lang="en-GB" dirty="0"/>
                    </a:p>
                  </a:txBody>
                  <a:tcPr/>
                </a:tc>
              </a:tr>
            </a:tbl>
          </a:graphicData>
        </a:graphic>
      </p:graphicFrame>
      <p:sp>
        <p:nvSpPr>
          <p:cNvPr id="22596" name="TextBox 2"/>
          <p:cNvSpPr txBox="1">
            <a:spLocks noChangeArrowheads="1"/>
          </p:cNvSpPr>
          <p:nvPr/>
        </p:nvSpPr>
        <p:spPr bwMode="auto">
          <a:xfrm>
            <a:off x="827088" y="620713"/>
            <a:ext cx="6840537" cy="369887"/>
          </a:xfrm>
          <a:prstGeom prst="rect">
            <a:avLst/>
          </a:prstGeom>
          <a:noFill/>
          <a:ln w="9525">
            <a:noFill/>
            <a:miter lim="800000"/>
            <a:headEnd/>
            <a:tailEnd/>
          </a:ln>
        </p:spPr>
        <p:txBody>
          <a:bodyPr>
            <a:spAutoFit/>
          </a:bodyPr>
          <a:lstStyle/>
          <a:p>
            <a:r>
              <a:rPr lang="en-GB" b="1">
                <a:solidFill>
                  <a:srgbClr val="FF0000"/>
                </a:solidFill>
              </a:rPr>
              <a:t>2008/9 Exclusions Type School and Level SEN </a:t>
            </a:r>
          </a:p>
        </p:txBody>
      </p:sp>
      <p:sp>
        <p:nvSpPr>
          <p:cNvPr id="22597" name="TextBox 3"/>
          <p:cNvSpPr txBox="1">
            <a:spLocks noChangeArrowheads="1"/>
          </p:cNvSpPr>
          <p:nvPr/>
        </p:nvSpPr>
        <p:spPr bwMode="auto">
          <a:xfrm>
            <a:off x="755650" y="1412875"/>
            <a:ext cx="7345363" cy="646113"/>
          </a:xfrm>
          <a:prstGeom prst="rect">
            <a:avLst/>
          </a:prstGeom>
          <a:noFill/>
          <a:ln w="9525">
            <a:noFill/>
            <a:miter lim="800000"/>
            <a:headEnd/>
            <a:tailEnd/>
          </a:ln>
        </p:spPr>
        <p:txBody>
          <a:bodyPr>
            <a:spAutoFit/>
          </a:bodyPr>
          <a:lstStyle/>
          <a:p>
            <a:r>
              <a:rPr lang="en-GB" b="1"/>
              <a:t>71 % of permanent Exclusions in 2008/09 Children with SEN</a:t>
            </a:r>
          </a:p>
          <a:p>
            <a:r>
              <a:rPr lang="en-GB" b="1"/>
              <a:t>64% of Fixed Term Exclusions in 2008/09 Children with SEN</a:t>
            </a:r>
          </a:p>
        </p:txBody>
      </p:sp>
      <p:pic>
        <p:nvPicPr>
          <p:cNvPr id="22598" name="Picture 1" descr="X:\My Documents\My Pictures\RRDE Logo\rrlogo.gif"/>
          <p:cNvPicPr>
            <a:picLocks noChangeAspect="1" noChangeArrowheads="1"/>
          </p:cNvPicPr>
          <p:nvPr/>
        </p:nvPicPr>
        <p:blipFill>
          <a:blip r:embed="rId3" cstate="print"/>
          <a:srcRect/>
          <a:stretch>
            <a:fillRect/>
          </a:stretch>
        </p:blipFill>
        <p:spPr bwMode="auto">
          <a:xfrm>
            <a:off x="7991475" y="6089650"/>
            <a:ext cx="1152525" cy="768350"/>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cstate="print"/>
          <a:srcRect/>
          <a:stretch>
            <a:fillRect/>
          </a:stretch>
        </p:blipFill>
        <p:spPr bwMode="auto">
          <a:xfrm>
            <a:off x="900113" y="471488"/>
            <a:ext cx="7200900" cy="5799137"/>
          </a:xfrm>
          <a:prstGeom prst="rect">
            <a:avLst/>
          </a:prstGeom>
          <a:noFill/>
          <a:ln w="9525">
            <a:noFill/>
            <a:miter lim="800000"/>
            <a:headEnd/>
            <a:tailEnd/>
          </a:ln>
        </p:spPr>
      </p:pic>
      <p:pic>
        <p:nvPicPr>
          <p:cNvPr id="23555" name="Picture 1" descr="X:\My Documents\My Pictures\RRDE Logo\rrlogo.gif"/>
          <p:cNvPicPr>
            <a:picLocks noChangeAspect="1" noChangeArrowheads="1"/>
          </p:cNvPicPr>
          <p:nvPr/>
        </p:nvPicPr>
        <p:blipFill>
          <a:blip r:embed="rId3" cstate="print"/>
          <a:srcRect/>
          <a:stretch>
            <a:fillRect/>
          </a:stretch>
        </p:blipFill>
        <p:spPr bwMode="auto">
          <a:xfrm>
            <a:off x="7991475" y="6089650"/>
            <a:ext cx="1152525" cy="768350"/>
          </a:xfrm>
          <a:prstGeom prst="rect">
            <a:avLst/>
          </a:prstGeom>
          <a:noFill/>
          <a:ln w="9525">
            <a:noFill/>
            <a:miter lim="800000"/>
            <a:headEnd/>
            <a:tailEnd/>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4"/>
          <p:cNvSpPr>
            <a:spLocks noChangeArrowheads="1"/>
          </p:cNvSpPr>
          <p:nvPr/>
        </p:nvSpPr>
        <p:spPr bwMode="auto">
          <a:xfrm>
            <a:off x="468313" y="5703888"/>
            <a:ext cx="8207375" cy="1200150"/>
          </a:xfrm>
          <a:prstGeom prst="rect">
            <a:avLst/>
          </a:prstGeom>
          <a:noFill/>
          <a:ln w="9525">
            <a:noFill/>
            <a:miter lim="800000"/>
            <a:headEnd/>
            <a:tailEnd/>
          </a:ln>
        </p:spPr>
        <p:txBody>
          <a:bodyPr>
            <a:spAutoFit/>
          </a:bodyPr>
          <a:lstStyle/>
          <a:p>
            <a:r>
              <a:rPr lang="en-GB" dirty="0"/>
              <a:t>Nos. 1–5 suppressed</a:t>
            </a:r>
          </a:p>
          <a:p>
            <a:r>
              <a:rPr lang="en-GB" dirty="0"/>
              <a:t>Source: Safeguarding and Vulnerable Children Analysis Team, Analysis and Research Division, Children, Young People and</a:t>
            </a:r>
          </a:p>
          <a:p>
            <a:r>
              <a:rPr lang="en-GB" dirty="0"/>
              <a:t>Families Directorate, UK Department for Education, 2010.</a:t>
            </a:r>
          </a:p>
        </p:txBody>
      </p:sp>
      <p:graphicFrame>
        <p:nvGraphicFramePr>
          <p:cNvPr id="7" name="Table 6"/>
          <p:cNvGraphicFramePr>
            <a:graphicFrameLocks noGrp="1"/>
          </p:cNvGraphicFramePr>
          <p:nvPr/>
        </p:nvGraphicFramePr>
        <p:xfrm>
          <a:off x="468313" y="1341438"/>
          <a:ext cx="8208914" cy="4389120"/>
        </p:xfrm>
        <a:graphic>
          <a:graphicData uri="http://schemas.openxmlformats.org/drawingml/2006/table">
            <a:tbl>
              <a:tblPr firstRow="1" bandRow="1">
                <a:tableStyleId>{5C22544A-7EE6-4342-B048-85BDC9FD1C3A}</a:tableStyleId>
              </a:tblPr>
              <a:tblGrid>
                <a:gridCol w="1172702"/>
                <a:gridCol w="1172702"/>
                <a:gridCol w="1172702"/>
                <a:gridCol w="1172702"/>
                <a:gridCol w="1172702"/>
                <a:gridCol w="1172702"/>
                <a:gridCol w="1172702"/>
              </a:tblGrid>
              <a:tr h="370840">
                <a:tc>
                  <a:txBody>
                    <a:bodyPr/>
                    <a:lstStyle/>
                    <a:p>
                      <a:endParaRPr lang="en-GB" dirty="0"/>
                    </a:p>
                  </a:txBody>
                  <a:tcPr/>
                </a:tc>
                <a:tc>
                  <a:txBody>
                    <a:bodyPr/>
                    <a:lstStyle/>
                    <a:p>
                      <a:r>
                        <a:rPr lang="en-GB" dirty="0" smtClean="0"/>
                        <a:t>Com.</a:t>
                      </a:r>
                      <a:r>
                        <a:rPr lang="en-GB" baseline="0" dirty="0" smtClean="0"/>
                        <a:t> Special Ks2 Level 4</a:t>
                      </a:r>
                      <a:endParaRPr lang="en-GB" dirty="0"/>
                    </a:p>
                  </a:txBody>
                  <a:tcPr/>
                </a:tc>
                <a:tc>
                  <a:txBody>
                    <a:bodyPr/>
                    <a:lstStyle/>
                    <a:p>
                      <a:r>
                        <a:rPr lang="en-GB" dirty="0" smtClean="0"/>
                        <a:t>Com.</a:t>
                      </a:r>
                    </a:p>
                    <a:p>
                      <a:r>
                        <a:rPr lang="en-GB" dirty="0" smtClean="0"/>
                        <a:t>Prim.</a:t>
                      </a:r>
                    </a:p>
                    <a:p>
                      <a:r>
                        <a:rPr lang="en-GB" dirty="0" smtClean="0"/>
                        <a:t>KS2 Level 4</a:t>
                      </a:r>
                      <a:endParaRPr lang="en-GB" dirty="0"/>
                    </a:p>
                  </a:txBody>
                  <a:tcPr/>
                </a:tc>
                <a:tc>
                  <a:txBody>
                    <a:bodyPr/>
                    <a:lstStyle/>
                    <a:p>
                      <a:r>
                        <a:rPr lang="en-GB" dirty="0" smtClean="0"/>
                        <a:t>Com.  Second</a:t>
                      </a:r>
                    </a:p>
                    <a:p>
                      <a:r>
                        <a:rPr lang="en-GB" dirty="0" smtClean="0"/>
                        <a:t>5</a:t>
                      </a:r>
                      <a:r>
                        <a:rPr lang="en-GB" baseline="0" dirty="0" smtClean="0"/>
                        <a:t> GCSE  </a:t>
                      </a:r>
                      <a:r>
                        <a:rPr lang="en-GB" baseline="0" dirty="0" err="1" smtClean="0"/>
                        <a:t>inc</a:t>
                      </a:r>
                      <a:r>
                        <a:rPr lang="en-GB" baseline="0" dirty="0" smtClean="0"/>
                        <a:t> E&amp;M</a:t>
                      </a:r>
                      <a:endParaRPr lang="en-GB" dirty="0"/>
                    </a:p>
                  </a:txBody>
                  <a:tcPr/>
                </a:tc>
                <a:tc>
                  <a:txBody>
                    <a:bodyPr/>
                    <a:lstStyle/>
                    <a:p>
                      <a:r>
                        <a:rPr lang="en-GB" dirty="0" smtClean="0"/>
                        <a:t>Com Special 5GCSE</a:t>
                      </a:r>
                    </a:p>
                    <a:p>
                      <a:r>
                        <a:rPr lang="en-GB" dirty="0" err="1" smtClean="0"/>
                        <a:t>Inc</a:t>
                      </a:r>
                      <a:r>
                        <a:rPr lang="en-GB" dirty="0" smtClean="0"/>
                        <a:t> E&amp;M</a:t>
                      </a:r>
                      <a:endParaRPr lang="en-GB" dirty="0"/>
                    </a:p>
                  </a:txBody>
                  <a:tcPr/>
                </a:tc>
                <a:tc>
                  <a:txBody>
                    <a:bodyPr/>
                    <a:lstStyle/>
                    <a:p>
                      <a:r>
                        <a:rPr lang="en-GB" dirty="0" smtClean="0"/>
                        <a:t>Com Sec</a:t>
                      </a:r>
                    </a:p>
                    <a:p>
                      <a:r>
                        <a:rPr lang="en-GB" dirty="0" smtClean="0"/>
                        <a:t>5 A-G in E&amp;M</a:t>
                      </a:r>
                      <a:endParaRPr lang="en-GB" dirty="0"/>
                    </a:p>
                  </a:txBody>
                  <a:tcPr/>
                </a:tc>
                <a:tc>
                  <a:txBody>
                    <a:bodyPr/>
                    <a:lstStyle/>
                    <a:p>
                      <a:r>
                        <a:rPr lang="en-GB" dirty="0" smtClean="0"/>
                        <a:t>Com </a:t>
                      </a:r>
                      <a:r>
                        <a:rPr lang="en-GB" dirty="0" smtClean="0"/>
                        <a:t>Special</a:t>
                      </a:r>
                    </a:p>
                    <a:p>
                      <a:r>
                        <a:rPr lang="en-GB" dirty="0" smtClean="0"/>
                        <a:t>5A-G</a:t>
                      </a:r>
                      <a:r>
                        <a:rPr lang="en-GB" baseline="0" dirty="0" smtClean="0"/>
                        <a:t> </a:t>
                      </a:r>
                      <a:r>
                        <a:rPr lang="en-GB" baseline="0" dirty="0" err="1" smtClean="0"/>
                        <a:t>incl</a:t>
                      </a:r>
                      <a:r>
                        <a:rPr lang="en-GB" baseline="0" dirty="0" smtClean="0"/>
                        <a:t> E&amp;M</a:t>
                      </a:r>
                      <a:endParaRPr lang="en-GB" dirty="0"/>
                    </a:p>
                  </a:txBody>
                  <a:tcPr/>
                </a:tc>
              </a:tr>
              <a:tr h="370840">
                <a:tc>
                  <a:txBody>
                    <a:bodyPr/>
                    <a:lstStyle/>
                    <a:p>
                      <a:r>
                        <a:rPr lang="en-GB" sz="2400" dirty="0" smtClean="0"/>
                        <a:t>All</a:t>
                      </a:r>
                      <a:r>
                        <a:rPr lang="en-GB" sz="2400" baseline="0" dirty="0" smtClean="0"/>
                        <a:t> SEN</a:t>
                      </a:r>
                      <a:endParaRPr lang="en-GB" sz="2400" dirty="0"/>
                    </a:p>
                  </a:txBody>
                  <a:tcPr/>
                </a:tc>
                <a:tc>
                  <a:txBody>
                    <a:bodyPr/>
                    <a:lstStyle/>
                    <a:p>
                      <a:r>
                        <a:rPr lang="en-GB" sz="2400" b="0" i="0" u="none" strike="noStrike" baseline="0" dirty="0" smtClean="0">
                          <a:solidFill>
                            <a:srgbClr val="BB0012"/>
                          </a:solidFill>
                          <a:latin typeface="FoundryJournal-Book"/>
                        </a:rPr>
                        <a:t>2% </a:t>
                      </a:r>
                      <a:endParaRPr lang="en-GB" sz="2400" dirty="0"/>
                    </a:p>
                  </a:txBody>
                  <a:tcPr/>
                </a:tc>
                <a:tc>
                  <a:txBody>
                    <a:bodyPr/>
                    <a:lstStyle/>
                    <a:p>
                      <a:r>
                        <a:rPr lang="en-GB" sz="2400" b="0" i="0" u="none" strike="noStrike" baseline="0" dirty="0" smtClean="0">
                          <a:solidFill>
                            <a:srgbClr val="BB0012"/>
                          </a:solidFill>
                          <a:latin typeface="FoundryJournal-Book"/>
                        </a:rPr>
                        <a:t>36%</a:t>
                      </a:r>
                      <a:endParaRPr lang="en-GB" sz="2400" dirty="0"/>
                    </a:p>
                  </a:txBody>
                  <a:tcPr/>
                </a:tc>
                <a:tc>
                  <a:txBody>
                    <a:bodyPr/>
                    <a:lstStyle/>
                    <a:p>
                      <a:r>
                        <a:rPr lang="en-GB" sz="2400" b="0" i="0" u="none" strike="noStrike" baseline="0" dirty="0" smtClean="0">
                          <a:solidFill>
                            <a:srgbClr val="BB0012"/>
                          </a:solidFill>
                          <a:latin typeface="FoundryJournal-Book"/>
                        </a:rPr>
                        <a:t>17% </a:t>
                      </a:r>
                      <a:endParaRPr lang="en-GB" sz="2400" dirty="0"/>
                    </a:p>
                  </a:txBody>
                  <a:tcPr/>
                </a:tc>
                <a:tc>
                  <a:txBody>
                    <a:bodyPr/>
                    <a:lstStyle/>
                    <a:p>
                      <a:r>
                        <a:rPr lang="en-GB" sz="2400" b="0" i="0" u="none" strike="noStrike" baseline="0" dirty="0" smtClean="0">
                          <a:solidFill>
                            <a:srgbClr val="BB0012"/>
                          </a:solidFill>
                          <a:latin typeface="FoundryJournal-Book"/>
                        </a:rPr>
                        <a:t> 0% </a:t>
                      </a:r>
                      <a:endParaRPr lang="en-GB" sz="2400" dirty="0"/>
                    </a:p>
                  </a:txBody>
                  <a:tcPr/>
                </a:tc>
                <a:tc>
                  <a:txBody>
                    <a:bodyPr/>
                    <a:lstStyle/>
                    <a:p>
                      <a:r>
                        <a:rPr lang="en-GB" sz="2400" b="0" i="0" u="none" strike="noStrike" baseline="0" dirty="0" smtClean="0">
                          <a:solidFill>
                            <a:srgbClr val="BB0012"/>
                          </a:solidFill>
                          <a:latin typeface="FoundryJournal-Book"/>
                        </a:rPr>
                        <a:t>70% </a:t>
                      </a:r>
                      <a:endParaRPr lang="en-GB" sz="2400" dirty="0"/>
                    </a:p>
                  </a:txBody>
                  <a:tcPr/>
                </a:tc>
                <a:tc>
                  <a:txBody>
                    <a:bodyPr/>
                    <a:lstStyle/>
                    <a:p>
                      <a:r>
                        <a:rPr lang="en-GB" sz="2400" b="0" i="0" u="none" strike="noStrike" baseline="0" dirty="0" smtClean="0">
                          <a:solidFill>
                            <a:srgbClr val="BB0012"/>
                          </a:solidFill>
                          <a:latin typeface="FoundryJournal-Book"/>
                        </a:rPr>
                        <a:t> 7%</a:t>
                      </a:r>
                      <a:endParaRPr lang="en-GB" sz="2400" dirty="0"/>
                    </a:p>
                  </a:txBody>
                  <a:tcPr/>
                </a:tc>
              </a:tr>
              <a:tr h="370840">
                <a:tc>
                  <a:txBody>
                    <a:bodyPr/>
                    <a:lstStyle/>
                    <a:p>
                      <a:r>
                        <a:rPr lang="en-GB" sz="2400" dirty="0" smtClean="0"/>
                        <a:t>MLD</a:t>
                      </a:r>
                      <a:endParaRPr lang="en-GB" sz="2400" dirty="0"/>
                    </a:p>
                  </a:txBody>
                  <a:tcPr/>
                </a:tc>
                <a:tc>
                  <a:txBody>
                    <a:bodyPr/>
                    <a:lstStyle/>
                    <a:p>
                      <a:r>
                        <a:rPr lang="en-GB" sz="2400" dirty="0" smtClean="0">
                          <a:solidFill>
                            <a:srgbClr val="FF0000"/>
                          </a:solidFill>
                        </a:rPr>
                        <a:t>0%</a:t>
                      </a:r>
                      <a:endParaRPr lang="en-GB" sz="2400" dirty="0">
                        <a:solidFill>
                          <a:srgbClr val="FF0000"/>
                        </a:solidFill>
                      </a:endParaRPr>
                    </a:p>
                  </a:txBody>
                  <a:tcPr/>
                </a:tc>
                <a:tc>
                  <a:txBody>
                    <a:bodyPr/>
                    <a:lstStyle/>
                    <a:p>
                      <a:r>
                        <a:rPr lang="en-GB" sz="2400" dirty="0" smtClean="0">
                          <a:solidFill>
                            <a:srgbClr val="FF0000"/>
                          </a:solidFill>
                        </a:rPr>
                        <a:t>20%</a:t>
                      </a:r>
                      <a:endParaRPr lang="en-GB" sz="2400" dirty="0">
                        <a:solidFill>
                          <a:srgbClr val="FF0000"/>
                        </a:solidFill>
                      </a:endParaRPr>
                    </a:p>
                  </a:txBody>
                  <a:tcPr/>
                </a:tc>
                <a:tc>
                  <a:txBody>
                    <a:bodyPr/>
                    <a:lstStyle/>
                    <a:p>
                      <a:r>
                        <a:rPr lang="en-GB" sz="2400" dirty="0" smtClean="0">
                          <a:solidFill>
                            <a:srgbClr val="FF0000"/>
                          </a:solidFill>
                        </a:rPr>
                        <a:t>4%</a:t>
                      </a:r>
                      <a:endParaRPr lang="en-GB" sz="2400" dirty="0">
                        <a:solidFill>
                          <a:srgbClr val="FF0000"/>
                        </a:solidFill>
                      </a:endParaRPr>
                    </a:p>
                  </a:txBody>
                  <a:tcPr/>
                </a:tc>
                <a:tc>
                  <a:txBody>
                    <a:bodyPr/>
                    <a:lstStyle/>
                    <a:p>
                      <a:r>
                        <a:rPr lang="en-GB" sz="2400" dirty="0" smtClean="0">
                          <a:solidFill>
                            <a:srgbClr val="FF0000"/>
                          </a:solidFill>
                        </a:rPr>
                        <a:t>-</a:t>
                      </a:r>
                      <a:endParaRPr lang="en-GB" sz="2400" dirty="0">
                        <a:solidFill>
                          <a:srgbClr val="FF0000"/>
                        </a:solidFill>
                      </a:endParaRPr>
                    </a:p>
                  </a:txBody>
                  <a:tcPr/>
                </a:tc>
                <a:tc>
                  <a:txBody>
                    <a:bodyPr/>
                    <a:lstStyle/>
                    <a:p>
                      <a:r>
                        <a:rPr lang="en-GB" sz="2400" dirty="0" smtClean="0">
                          <a:solidFill>
                            <a:srgbClr val="FF0000"/>
                          </a:solidFill>
                        </a:rPr>
                        <a:t>70%</a:t>
                      </a:r>
                      <a:endParaRPr lang="en-GB" sz="2400" dirty="0">
                        <a:solidFill>
                          <a:srgbClr val="FF0000"/>
                        </a:solidFill>
                      </a:endParaRPr>
                    </a:p>
                  </a:txBody>
                  <a:tcPr/>
                </a:tc>
                <a:tc>
                  <a:txBody>
                    <a:bodyPr/>
                    <a:lstStyle/>
                    <a:p>
                      <a:r>
                        <a:rPr lang="en-GB" sz="2400" dirty="0" smtClean="0">
                          <a:solidFill>
                            <a:srgbClr val="FF0000"/>
                          </a:solidFill>
                        </a:rPr>
                        <a:t>2%</a:t>
                      </a:r>
                      <a:endParaRPr lang="en-GB" sz="2400" dirty="0">
                        <a:solidFill>
                          <a:srgbClr val="FF0000"/>
                        </a:solidFill>
                      </a:endParaRPr>
                    </a:p>
                  </a:txBody>
                  <a:tcPr/>
                </a:tc>
              </a:tr>
              <a:tr h="370840">
                <a:tc>
                  <a:txBody>
                    <a:bodyPr/>
                    <a:lstStyle/>
                    <a:p>
                      <a:r>
                        <a:rPr lang="en-GB" sz="2400" dirty="0" smtClean="0"/>
                        <a:t>Autism</a:t>
                      </a:r>
                      <a:endParaRPr lang="en-GB" sz="2400" dirty="0"/>
                    </a:p>
                  </a:txBody>
                  <a:tcPr/>
                </a:tc>
                <a:tc>
                  <a:txBody>
                    <a:bodyPr/>
                    <a:lstStyle/>
                    <a:p>
                      <a:r>
                        <a:rPr lang="en-GB" sz="2400" dirty="0" smtClean="0">
                          <a:solidFill>
                            <a:srgbClr val="FF0000"/>
                          </a:solidFill>
                        </a:rPr>
                        <a:t>2%</a:t>
                      </a:r>
                      <a:endParaRPr lang="en-GB" sz="2400" dirty="0">
                        <a:solidFill>
                          <a:srgbClr val="FF0000"/>
                        </a:solidFill>
                      </a:endParaRPr>
                    </a:p>
                  </a:txBody>
                  <a:tcPr/>
                </a:tc>
                <a:tc>
                  <a:txBody>
                    <a:bodyPr/>
                    <a:lstStyle/>
                    <a:p>
                      <a:r>
                        <a:rPr lang="en-GB" sz="2400" dirty="0" smtClean="0">
                          <a:solidFill>
                            <a:srgbClr val="FF0000"/>
                          </a:solidFill>
                        </a:rPr>
                        <a:t>46%</a:t>
                      </a:r>
                      <a:endParaRPr lang="en-GB" sz="2400" dirty="0">
                        <a:solidFill>
                          <a:srgbClr val="FF0000"/>
                        </a:solidFill>
                      </a:endParaRPr>
                    </a:p>
                  </a:txBody>
                  <a:tcPr/>
                </a:tc>
                <a:tc>
                  <a:txBody>
                    <a:bodyPr/>
                    <a:lstStyle/>
                    <a:p>
                      <a:r>
                        <a:rPr lang="en-GB" sz="2400" dirty="0" smtClean="0">
                          <a:solidFill>
                            <a:srgbClr val="FF0000"/>
                          </a:solidFill>
                        </a:rPr>
                        <a:t>25%</a:t>
                      </a:r>
                      <a:endParaRPr lang="en-GB" sz="2400" dirty="0">
                        <a:solidFill>
                          <a:srgbClr val="FF0000"/>
                        </a:solidFill>
                      </a:endParaRPr>
                    </a:p>
                  </a:txBody>
                  <a:tcPr/>
                </a:tc>
                <a:tc>
                  <a:txBody>
                    <a:bodyPr/>
                    <a:lstStyle/>
                    <a:p>
                      <a:r>
                        <a:rPr lang="en-GB" sz="2400" dirty="0" smtClean="0">
                          <a:solidFill>
                            <a:srgbClr val="FF0000"/>
                          </a:solidFill>
                        </a:rPr>
                        <a:t>1%</a:t>
                      </a:r>
                      <a:endParaRPr lang="en-GB" sz="2400" dirty="0">
                        <a:solidFill>
                          <a:srgbClr val="FF0000"/>
                        </a:solidFill>
                      </a:endParaRPr>
                    </a:p>
                  </a:txBody>
                  <a:tcPr/>
                </a:tc>
                <a:tc>
                  <a:txBody>
                    <a:bodyPr/>
                    <a:lstStyle/>
                    <a:p>
                      <a:r>
                        <a:rPr lang="en-GB" sz="2400" dirty="0" smtClean="0">
                          <a:solidFill>
                            <a:srgbClr val="FF0000"/>
                          </a:solidFill>
                        </a:rPr>
                        <a:t>84%</a:t>
                      </a:r>
                      <a:endParaRPr lang="en-GB" sz="2400" dirty="0">
                        <a:solidFill>
                          <a:srgbClr val="FF0000"/>
                        </a:solidFill>
                      </a:endParaRPr>
                    </a:p>
                  </a:txBody>
                  <a:tcPr/>
                </a:tc>
                <a:tc>
                  <a:txBody>
                    <a:bodyPr/>
                    <a:lstStyle/>
                    <a:p>
                      <a:r>
                        <a:rPr lang="en-GB" sz="2400" dirty="0" smtClean="0">
                          <a:solidFill>
                            <a:srgbClr val="FF0000"/>
                          </a:solidFill>
                        </a:rPr>
                        <a:t>7%</a:t>
                      </a:r>
                      <a:endParaRPr lang="en-GB" sz="2400" dirty="0">
                        <a:solidFill>
                          <a:srgbClr val="FF0000"/>
                        </a:solidFill>
                      </a:endParaRPr>
                    </a:p>
                  </a:txBody>
                  <a:tcPr/>
                </a:tc>
              </a:tr>
              <a:tr h="370840">
                <a:tc>
                  <a:txBody>
                    <a:bodyPr/>
                    <a:lstStyle/>
                    <a:p>
                      <a:r>
                        <a:rPr lang="en-GB" sz="2400" dirty="0" smtClean="0"/>
                        <a:t>BESD</a:t>
                      </a:r>
                      <a:endParaRPr lang="en-GB" sz="2400" dirty="0"/>
                    </a:p>
                  </a:txBody>
                  <a:tcPr/>
                </a:tc>
                <a:tc>
                  <a:txBody>
                    <a:bodyPr/>
                    <a:lstStyle/>
                    <a:p>
                      <a:r>
                        <a:rPr lang="en-GB" sz="2400" dirty="0" smtClean="0">
                          <a:solidFill>
                            <a:srgbClr val="FF0000"/>
                          </a:solidFill>
                        </a:rPr>
                        <a:t>11%</a:t>
                      </a:r>
                      <a:endParaRPr lang="en-GB" sz="2400" dirty="0">
                        <a:solidFill>
                          <a:srgbClr val="FF0000"/>
                        </a:solidFill>
                      </a:endParaRPr>
                    </a:p>
                  </a:txBody>
                  <a:tcPr/>
                </a:tc>
                <a:tc>
                  <a:txBody>
                    <a:bodyPr/>
                    <a:lstStyle/>
                    <a:p>
                      <a:r>
                        <a:rPr lang="en-GB" sz="2400" dirty="0" smtClean="0">
                          <a:solidFill>
                            <a:srgbClr val="FF0000"/>
                          </a:solidFill>
                        </a:rPr>
                        <a:t>50%</a:t>
                      </a:r>
                      <a:endParaRPr lang="en-GB" sz="2400" dirty="0">
                        <a:solidFill>
                          <a:srgbClr val="FF0000"/>
                        </a:solidFill>
                      </a:endParaRPr>
                    </a:p>
                  </a:txBody>
                  <a:tcPr/>
                </a:tc>
                <a:tc>
                  <a:txBody>
                    <a:bodyPr/>
                    <a:lstStyle/>
                    <a:p>
                      <a:r>
                        <a:rPr lang="en-GB" sz="2400" dirty="0" smtClean="0">
                          <a:solidFill>
                            <a:srgbClr val="FF0000"/>
                          </a:solidFill>
                        </a:rPr>
                        <a:t>14%</a:t>
                      </a:r>
                      <a:endParaRPr lang="en-GB" sz="2400" dirty="0">
                        <a:solidFill>
                          <a:srgbClr val="FF0000"/>
                        </a:solidFill>
                      </a:endParaRPr>
                    </a:p>
                  </a:txBody>
                  <a:tcPr/>
                </a:tc>
                <a:tc>
                  <a:txBody>
                    <a:bodyPr/>
                    <a:lstStyle/>
                    <a:p>
                      <a:r>
                        <a:rPr lang="en-GB" sz="2400" dirty="0" smtClean="0">
                          <a:solidFill>
                            <a:srgbClr val="FF0000"/>
                          </a:solidFill>
                        </a:rPr>
                        <a:t>0%</a:t>
                      </a:r>
                      <a:endParaRPr lang="en-GB" sz="2400" dirty="0">
                        <a:solidFill>
                          <a:srgbClr val="FF0000"/>
                        </a:solidFill>
                      </a:endParaRPr>
                    </a:p>
                  </a:txBody>
                  <a:tcPr/>
                </a:tc>
                <a:tc>
                  <a:txBody>
                    <a:bodyPr/>
                    <a:lstStyle/>
                    <a:p>
                      <a:r>
                        <a:rPr lang="en-GB" sz="2400" dirty="0" smtClean="0">
                          <a:solidFill>
                            <a:srgbClr val="FF0000"/>
                          </a:solidFill>
                        </a:rPr>
                        <a:t>64%</a:t>
                      </a:r>
                      <a:endParaRPr lang="en-GB" sz="2400" dirty="0">
                        <a:solidFill>
                          <a:srgbClr val="FF0000"/>
                        </a:solidFill>
                      </a:endParaRPr>
                    </a:p>
                  </a:txBody>
                  <a:tcPr/>
                </a:tc>
                <a:tc>
                  <a:txBody>
                    <a:bodyPr/>
                    <a:lstStyle/>
                    <a:p>
                      <a:r>
                        <a:rPr lang="en-GB" sz="2400" dirty="0" smtClean="0">
                          <a:solidFill>
                            <a:srgbClr val="FF0000"/>
                          </a:solidFill>
                        </a:rPr>
                        <a:t>17%</a:t>
                      </a:r>
                      <a:endParaRPr lang="en-GB" sz="2400" dirty="0">
                        <a:solidFill>
                          <a:srgbClr val="FF0000"/>
                        </a:solidFill>
                      </a:endParaRPr>
                    </a:p>
                  </a:txBody>
                  <a:tcPr/>
                </a:tc>
              </a:tr>
              <a:tr h="370840">
                <a:tc>
                  <a:txBody>
                    <a:bodyPr/>
                    <a:lstStyle/>
                    <a:p>
                      <a:r>
                        <a:rPr lang="en-GB" sz="2400" dirty="0" smtClean="0"/>
                        <a:t>HI</a:t>
                      </a:r>
                      <a:endParaRPr lang="en-GB" sz="2400" dirty="0"/>
                    </a:p>
                  </a:txBody>
                  <a:tcPr/>
                </a:tc>
                <a:tc>
                  <a:txBody>
                    <a:bodyPr/>
                    <a:lstStyle/>
                    <a:p>
                      <a:r>
                        <a:rPr lang="en-GB" sz="2400" dirty="0" smtClean="0">
                          <a:solidFill>
                            <a:srgbClr val="FF0000"/>
                          </a:solidFill>
                        </a:rPr>
                        <a:t>0%</a:t>
                      </a:r>
                      <a:endParaRPr lang="en-GB" sz="2400" dirty="0">
                        <a:solidFill>
                          <a:srgbClr val="FF0000"/>
                        </a:solidFill>
                      </a:endParaRPr>
                    </a:p>
                  </a:txBody>
                  <a:tcPr/>
                </a:tc>
                <a:tc>
                  <a:txBody>
                    <a:bodyPr/>
                    <a:lstStyle/>
                    <a:p>
                      <a:r>
                        <a:rPr lang="en-GB" sz="2400" dirty="0" smtClean="0">
                          <a:solidFill>
                            <a:srgbClr val="FF0000"/>
                          </a:solidFill>
                        </a:rPr>
                        <a:t>49%</a:t>
                      </a:r>
                      <a:endParaRPr lang="en-GB" sz="2400" dirty="0">
                        <a:solidFill>
                          <a:srgbClr val="FF0000"/>
                        </a:solidFill>
                      </a:endParaRPr>
                    </a:p>
                  </a:txBody>
                  <a:tcPr/>
                </a:tc>
                <a:tc>
                  <a:txBody>
                    <a:bodyPr/>
                    <a:lstStyle/>
                    <a:p>
                      <a:r>
                        <a:rPr lang="en-GB" sz="2400" dirty="0" smtClean="0">
                          <a:solidFill>
                            <a:srgbClr val="FF0000"/>
                          </a:solidFill>
                        </a:rPr>
                        <a:t>36%</a:t>
                      </a:r>
                      <a:endParaRPr lang="en-GB" sz="2400" dirty="0">
                        <a:solidFill>
                          <a:srgbClr val="FF0000"/>
                        </a:solidFill>
                      </a:endParaRPr>
                    </a:p>
                  </a:txBody>
                  <a:tcPr/>
                </a:tc>
                <a:tc>
                  <a:txBody>
                    <a:bodyPr/>
                    <a:lstStyle/>
                    <a:p>
                      <a:r>
                        <a:rPr lang="en-GB" sz="2400" dirty="0" smtClean="0">
                          <a:solidFill>
                            <a:srgbClr val="FF0000"/>
                          </a:solidFill>
                        </a:rPr>
                        <a:t>-</a:t>
                      </a:r>
                      <a:endParaRPr lang="en-GB" sz="2400" dirty="0">
                        <a:solidFill>
                          <a:srgbClr val="FF0000"/>
                        </a:solidFill>
                      </a:endParaRPr>
                    </a:p>
                  </a:txBody>
                  <a:tcPr/>
                </a:tc>
                <a:tc>
                  <a:txBody>
                    <a:bodyPr/>
                    <a:lstStyle/>
                    <a:p>
                      <a:r>
                        <a:rPr lang="en-GB" sz="2400" dirty="0" smtClean="0">
                          <a:solidFill>
                            <a:srgbClr val="FF0000"/>
                          </a:solidFill>
                        </a:rPr>
                        <a:t>89%</a:t>
                      </a:r>
                      <a:endParaRPr lang="en-GB" sz="2400" dirty="0">
                        <a:solidFill>
                          <a:srgbClr val="FF0000"/>
                        </a:solidFill>
                      </a:endParaRPr>
                    </a:p>
                  </a:txBody>
                  <a:tcPr/>
                </a:tc>
                <a:tc>
                  <a:txBody>
                    <a:bodyPr/>
                    <a:lstStyle/>
                    <a:p>
                      <a:r>
                        <a:rPr lang="en-GB" sz="2400" dirty="0" smtClean="0">
                          <a:solidFill>
                            <a:srgbClr val="FF0000"/>
                          </a:solidFill>
                        </a:rPr>
                        <a:t>20%</a:t>
                      </a:r>
                      <a:endParaRPr lang="en-GB" sz="2400" dirty="0">
                        <a:solidFill>
                          <a:srgbClr val="FF0000"/>
                        </a:solidFill>
                      </a:endParaRPr>
                    </a:p>
                  </a:txBody>
                  <a:tcPr/>
                </a:tc>
              </a:tr>
              <a:tr h="370840">
                <a:tc>
                  <a:txBody>
                    <a:bodyPr/>
                    <a:lstStyle/>
                    <a:p>
                      <a:r>
                        <a:rPr lang="en-GB" sz="2400" dirty="0" smtClean="0"/>
                        <a:t>VI</a:t>
                      </a:r>
                      <a:endParaRPr lang="en-GB" sz="2400" dirty="0"/>
                    </a:p>
                  </a:txBody>
                  <a:tcPr/>
                </a:tc>
                <a:tc>
                  <a:txBody>
                    <a:bodyPr/>
                    <a:lstStyle/>
                    <a:p>
                      <a:r>
                        <a:rPr lang="en-GB" sz="2400" dirty="0" smtClean="0">
                          <a:solidFill>
                            <a:srgbClr val="FF0000"/>
                          </a:solidFill>
                        </a:rPr>
                        <a:t>5%</a:t>
                      </a:r>
                      <a:endParaRPr lang="en-GB" sz="2400" dirty="0">
                        <a:solidFill>
                          <a:srgbClr val="FF0000"/>
                        </a:solidFill>
                      </a:endParaRPr>
                    </a:p>
                  </a:txBody>
                  <a:tcPr/>
                </a:tc>
                <a:tc>
                  <a:txBody>
                    <a:bodyPr/>
                    <a:lstStyle/>
                    <a:p>
                      <a:r>
                        <a:rPr lang="en-GB" sz="2400" dirty="0" smtClean="0">
                          <a:solidFill>
                            <a:srgbClr val="FF0000"/>
                          </a:solidFill>
                        </a:rPr>
                        <a:t>58%</a:t>
                      </a:r>
                      <a:endParaRPr lang="en-GB" sz="2400" dirty="0">
                        <a:solidFill>
                          <a:srgbClr val="FF0000"/>
                        </a:solidFill>
                      </a:endParaRPr>
                    </a:p>
                  </a:txBody>
                  <a:tcPr/>
                </a:tc>
                <a:tc>
                  <a:txBody>
                    <a:bodyPr/>
                    <a:lstStyle/>
                    <a:p>
                      <a:r>
                        <a:rPr lang="en-GB" sz="2400" dirty="0" smtClean="0">
                          <a:solidFill>
                            <a:srgbClr val="FF0000"/>
                          </a:solidFill>
                        </a:rPr>
                        <a:t>42%</a:t>
                      </a:r>
                      <a:endParaRPr lang="en-GB" sz="2400" dirty="0">
                        <a:solidFill>
                          <a:srgbClr val="FF0000"/>
                        </a:solidFill>
                      </a:endParaRPr>
                    </a:p>
                  </a:txBody>
                  <a:tcPr/>
                </a:tc>
                <a:tc>
                  <a:txBody>
                    <a:bodyPr/>
                    <a:lstStyle/>
                    <a:p>
                      <a:r>
                        <a:rPr lang="en-GB" sz="2400" dirty="0" smtClean="0">
                          <a:solidFill>
                            <a:srgbClr val="FF0000"/>
                          </a:solidFill>
                        </a:rPr>
                        <a:t>-</a:t>
                      </a:r>
                      <a:endParaRPr lang="en-GB" sz="2400" dirty="0">
                        <a:solidFill>
                          <a:srgbClr val="FF0000"/>
                        </a:solidFill>
                      </a:endParaRPr>
                    </a:p>
                  </a:txBody>
                  <a:tcPr/>
                </a:tc>
                <a:tc>
                  <a:txBody>
                    <a:bodyPr/>
                    <a:lstStyle/>
                    <a:p>
                      <a:r>
                        <a:rPr lang="en-GB" sz="2400" dirty="0" smtClean="0">
                          <a:solidFill>
                            <a:srgbClr val="FF0000"/>
                          </a:solidFill>
                        </a:rPr>
                        <a:t>90%</a:t>
                      </a:r>
                      <a:endParaRPr lang="en-GB" sz="2400" dirty="0">
                        <a:solidFill>
                          <a:srgbClr val="FF0000"/>
                        </a:solidFill>
                      </a:endParaRPr>
                    </a:p>
                  </a:txBody>
                  <a:tcPr/>
                </a:tc>
                <a:tc>
                  <a:txBody>
                    <a:bodyPr/>
                    <a:lstStyle/>
                    <a:p>
                      <a:r>
                        <a:rPr lang="en-GB" sz="2400" dirty="0" smtClean="0">
                          <a:solidFill>
                            <a:srgbClr val="FF0000"/>
                          </a:solidFill>
                        </a:rPr>
                        <a:t>33%</a:t>
                      </a:r>
                      <a:endParaRPr lang="en-GB" sz="2400" dirty="0">
                        <a:solidFill>
                          <a:srgbClr val="FF0000"/>
                        </a:solidFill>
                      </a:endParaRPr>
                    </a:p>
                  </a:txBody>
                  <a:tcPr/>
                </a:tc>
              </a:tr>
              <a:tr h="370840">
                <a:tc>
                  <a:txBody>
                    <a:bodyPr/>
                    <a:lstStyle/>
                    <a:p>
                      <a:r>
                        <a:rPr lang="en-GB" sz="2400" dirty="0" smtClean="0"/>
                        <a:t>PD</a:t>
                      </a:r>
                      <a:endParaRPr lang="en-GB" sz="2400" dirty="0"/>
                    </a:p>
                  </a:txBody>
                  <a:tcPr/>
                </a:tc>
                <a:tc>
                  <a:txBody>
                    <a:bodyPr/>
                    <a:lstStyle/>
                    <a:p>
                      <a:r>
                        <a:rPr lang="en-GB" sz="2400" dirty="0" smtClean="0">
                          <a:solidFill>
                            <a:srgbClr val="FF0000"/>
                          </a:solidFill>
                        </a:rPr>
                        <a:t>2%</a:t>
                      </a:r>
                      <a:endParaRPr lang="en-GB" sz="2400" dirty="0">
                        <a:solidFill>
                          <a:srgbClr val="FF0000"/>
                        </a:solidFill>
                      </a:endParaRPr>
                    </a:p>
                  </a:txBody>
                  <a:tcPr/>
                </a:tc>
                <a:tc>
                  <a:txBody>
                    <a:bodyPr/>
                    <a:lstStyle/>
                    <a:p>
                      <a:r>
                        <a:rPr lang="en-GB" sz="2400" dirty="0" smtClean="0">
                          <a:solidFill>
                            <a:srgbClr val="FF0000"/>
                          </a:solidFill>
                        </a:rPr>
                        <a:t>53%</a:t>
                      </a:r>
                      <a:endParaRPr lang="en-GB" sz="2400" dirty="0">
                        <a:solidFill>
                          <a:srgbClr val="FF0000"/>
                        </a:solidFill>
                      </a:endParaRPr>
                    </a:p>
                  </a:txBody>
                  <a:tcPr/>
                </a:tc>
                <a:tc>
                  <a:txBody>
                    <a:bodyPr/>
                    <a:lstStyle/>
                    <a:p>
                      <a:r>
                        <a:rPr lang="en-GB" sz="2400" dirty="0" smtClean="0">
                          <a:solidFill>
                            <a:srgbClr val="FF0000"/>
                          </a:solidFill>
                        </a:rPr>
                        <a:t>33%</a:t>
                      </a:r>
                      <a:endParaRPr lang="en-GB" sz="2400" dirty="0">
                        <a:solidFill>
                          <a:srgbClr val="FF0000"/>
                        </a:solidFill>
                      </a:endParaRPr>
                    </a:p>
                  </a:txBody>
                  <a:tcPr/>
                </a:tc>
                <a:tc>
                  <a:txBody>
                    <a:bodyPr/>
                    <a:lstStyle/>
                    <a:p>
                      <a:r>
                        <a:rPr lang="en-GB" sz="2400" dirty="0" smtClean="0">
                          <a:solidFill>
                            <a:srgbClr val="FF0000"/>
                          </a:solidFill>
                        </a:rPr>
                        <a:t>-</a:t>
                      </a:r>
                      <a:endParaRPr lang="en-GB" sz="2400" dirty="0">
                        <a:solidFill>
                          <a:srgbClr val="FF0000"/>
                        </a:solidFill>
                      </a:endParaRPr>
                    </a:p>
                  </a:txBody>
                  <a:tcPr/>
                </a:tc>
                <a:tc>
                  <a:txBody>
                    <a:bodyPr/>
                    <a:lstStyle/>
                    <a:p>
                      <a:r>
                        <a:rPr lang="en-GB" sz="2400" dirty="0" smtClean="0">
                          <a:solidFill>
                            <a:srgbClr val="FF0000"/>
                          </a:solidFill>
                        </a:rPr>
                        <a:t>86%</a:t>
                      </a:r>
                      <a:endParaRPr lang="en-GB" sz="2400" dirty="0">
                        <a:solidFill>
                          <a:srgbClr val="FF0000"/>
                        </a:solidFill>
                      </a:endParaRPr>
                    </a:p>
                  </a:txBody>
                  <a:tcPr/>
                </a:tc>
                <a:tc>
                  <a:txBody>
                    <a:bodyPr/>
                    <a:lstStyle/>
                    <a:p>
                      <a:r>
                        <a:rPr lang="en-GB" sz="2400" dirty="0" smtClean="0">
                          <a:solidFill>
                            <a:srgbClr val="FF0000"/>
                          </a:solidFill>
                        </a:rPr>
                        <a:t>9%</a:t>
                      </a:r>
                      <a:endParaRPr lang="en-GB" sz="2400" dirty="0">
                        <a:solidFill>
                          <a:srgbClr val="FF0000"/>
                        </a:solidFill>
                      </a:endParaRPr>
                    </a:p>
                  </a:txBody>
                  <a:tcPr/>
                </a:tc>
              </a:tr>
            </a:tbl>
          </a:graphicData>
        </a:graphic>
      </p:graphicFrame>
      <p:sp>
        <p:nvSpPr>
          <p:cNvPr id="26701" name="TextBox 7"/>
          <p:cNvSpPr txBox="1">
            <a:spLocks noChangeArrowheads="1"/>
          </p:cNvSpPr>
          <p:nvPr/>
        </p:nvSpPr>
        <p:spPr bwMode="auto">
          <a:xfrm>
            <a:off x="468313" y="260350"/>
            <a:ext cx="8402637" cy="923925"/>
          </a:xfrm>
          <a:prstGeom prst="rect">
            <a:avLst/>
          </a:prstGeom>
          <a:noFill/>
          <a:ln w="9525">
            <a:noFill/>
            <a:miter lim="800000"/>
            <a:headEnd/>
            <a:tailEnd/>
          </a:ln>
        </p:spPr>
        <p:txBody>
          <a:bodyPr>
            <a:spAutoFit/>
          </a:bodyPr>
          <a:lstStyle/>
          <a:p>
            <a:r>
              <a:rPr lang="en-GB" b="1"/>
              <a:t>Achievement by type of special educational need comparing community schools and special schools in England at key stage 2 and key stage 4, 2009/2010-School Action Plus and Statement</a:t>
            </a:r>
          </a:p>
        </p:txBody>
      </p:sp>
      <p:pic>
        <p:nvPicPr>
          <p:cNvPr id="5" name="Picture 1" descr="X:\My Documents\My Pictures\RRDE Logo\rrlogo.gif"/>
          <p:cNvPicPr>
            <a:picLocks noChangeAspect="1" noChangeArrowheads="1"/>
          </p:cNvPicPr>
          <p:nvPr/>
        </p:nvPicPr>
        <p:blipFill>
          <a:blip r:embed="rId2" cstate="print"/>
          <a:srcRect/>
          <a:stretch>
            <a:fillRect/>
          </a:stretch>
        </p:blipFill>
        <p:spPr bwMode="auto">
          <a:xfrm>
            <a:off x="8100392" y="6309320"/>
            <a:ext cx="883271" cy="407392"/>
          </a:xfrm>
          <a:prstGeom prst="rect">
            <a:avLst/>
          </a:prstGeom>
          <a:noFill/>
          <a:ln w="9525">
            <a:noFill/>
            <a:miter lim="800000"/>
            <a:headEnd/>
            <a:tailEnd/>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0"/>
            <a:ext cx="8229600" cy="634082"/>
          </a:xfrm>
        </p:spPr>
        <p:txBody>
          <a:bodyPr>
            <a:normAutofit fontScale="90000"/>
          </a:bodyPr>
          <a:lstStyle/>
          <a:p>
            <a:r>
              <a:rPr lang="en-GB" dirty="0" smtClean="0">
                <a:solidFill>
                  <a:srgbClr val="FF0000"/>
                </a:solidFill>
              </a:rPr>
              <a:t/>
            </a:r>
            <a:br>
              <a:rPr lang="en-GB" dirty="0" smtClean="0">
                <a:solidFill>
                  <a:srgbClr val="FF0000"/>
                </a:solidFill>
              </a:rPr>
            </a:br>
            <a:r>
              <a:rPr lang="en-GB" dirty="0" smtClean="0">
                <a:solidFill>
                  <a:srgbClr val="FF0000"/>
                </a:solidFill>
              </a:rPr>
              <a:t>OFSTED-2012 </a:t>
            </a:r>
            <a:br>
              <a:rPr lang="en-GB" dirty="0" smtClean="0">
                <a:solidFill>
                  <a:srgbClr val="FF0000"/>
                </a:solidFill>
              </a:rPr>
            </a:br>
            <a:endParaRPr lang="en-GB" dirty="0">
              <a:solidFill>
                <a:srgbClr val="FF0000"/>
              </a:solidFill>
            </a:endParaRPr>
          </a:p>
        </p:txBody>
      </p:sp>
      <p:sp>
        <p:nvSpPr>
          <p:cNvPr id="3" name="Content Placeholder 2"/>
          <p:cNvSpPr>
            <a:spLocks noGrp="1"/>
          </p:cNvSpPr>
          <p:nvPr>
            <p:ph idx="1"/>
          </p:nvPr>
        </p:nvSpPr>
        <p:spPr>
          <a:xfrm>
            <a:off x="457200" y="836712"/>
            <a:ext cx="8229600" cy="5289451"/>
          </a:xfrm>
        </p:spPr>
        <p:txBody>
          <a:bodyPr>
            <a:normAutofit fontScale="92500" lnSpcReduction="20000"/>
          </a:bodyPr>
          <a:lstStyle/>
          <a:p>
            <a:r>
              <a:rPr lang="en-GB" b="1" dirty="0" smtClean="0"/>
              <a:t>Achievement</a:t>
            </a:r>
            <a:r>
              <a:rPr lang="en-GB" dirty="0" smtClean="0"/>
              <a:t> how well disabled pupils and those who have special educational needs have achieved since joining the school</a:t>
            </a:r>
          </a:p>
          <a:p>
            <a:r>
              <a:rPr lang="en-GB" dirty="0" smtClean="0"/>
              <a:t>how well gaps are narrowing between the performance of different groups of pupils in the school and compared to all pupils nationally</a:t>
            </a:r>
          </a:p>
          <a:p>
            <a:r>
              <a:rPr lang="en-GB" b="1" dirty="0" smtClean="0"/>
              <a:t>Quality-</a:t>
            </a:r>
            <a:r>
              <a:rPr lang="en-GB" dirty="0" smtClean="0"/>
              <a:t>the extent to which well judged teaching strategies, including setting challenging tasks matched to pupils’ learning needs, successfully engage all pupils in their learning</a:t>
            </a:r>
          </a:p>
          <a:p>
            <a:r>
              <a:rPr lang="en-GB" dirty="0" smtClean="0"/>
              <a:t>the extent to which teachers secure high quality learning by setting challenging tasks that are matched to pupils’ specific learning needs</a:t>
            </a:r>
          </a:p>
          <a:p>
            <a:endParaRPr lang="en-GB" dirty="0" smtClean="0"/>
          </a:p>
        </p:txBody>
      </p:sp>
      <p:pic>
        <p:nvPicPr>
          <p:cNvPr id="4" name="Picture 1" descr="X:\My Documents\My Pictures\RRDE Logo\rrlogo.gif"/>
          <p:cNvPicPr>
            <a:picLocks noChangeAspect="1" noChangeArrowheads="1"/>
          </p:cNvPicPr>
          <p:nvPr/>
        </p:nvPicPr>
        <p:blipFill>
          <a:blip r:embed="rId2" cstate="print"/>
          <a:srcRect/>
          <a:stretch>
            <a:fillRect/>
          </a:stretch>
        </p:blipFill>
        <p:spPr bwMode="auto">
          <a:xfrm>
            <a:off x="7812360" y="6028365"/>
            <a:ext cx="1171303" cy="688348"/>
          </a:xfrm>
          <a:prstGeom prst="rect">
            <a:avLst/>
          </a:prstGeom>
          <a:noFill/>
          <a:ln w="9525">
            <a:noFill/>
            <a:miter lim="800000"/>
            <a:headEnd/>
            <a:tailEnd/>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OFSTED 2012 Judging Attainment</a:t>
            </a:r>
            <a:endParaRPr lang="en-GB" dirty="0">
              <a:solidFill>
                <a:srgbClr val="FF0000"/>
              </a:solidFill>
            </a:endParaRPr>
          </a:p>
        </p:txBody>
      </p:sp>
      <p:sp>
        <p:nvSpPr>
          <p:cNvPr id="3" name="Content Placeholder 2"/>
          <p:cNvSpPr>
            <a:spLocks noGrp="1"/>
          </p:cNvSpPr>
          <p:nvPr>
            <p:ph idx="1"/>
          </p:nvPr>
        </p:nvSpPr>
        <p:spPr/>
        <p:txBody>
          <a:bodyPr>
            <a:normAutofit fontScale="92500" lnSpcReduction="20000"/>
          </a:bodyPr>
          <a:lstStyle/>
          <a:p>
            <a:r>
              <a:rPr lang="en-GB" dirty="0" smtClean="0"/>
              <a:t>while many pupils with special educational needs are not precluded from attaining as well as or better than their peers, for those groups of pupils whose cognitive ability is such that their attainment is unlikely ever to rise above ‘low’, the judgement on achievement should be based on an evaluation of the pupils’ learning and progress relative to their starting points at particular ages and any assessment measures held by the school, but should not take account of their attainment compared to national benchmarks </a:t>
            </a:r>
          </a:p>
          <a:p>
            <a:endParaRPr lang="en-GB"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pPr eaLnBrk="1" hangingPunct="1"/>
            <a:r>
              <a:rPr lang="en-GB" sz="6000" b="1" smtClean="0">
                <a:solidFill>
                  <a:srgbClr val="FF0000"/>
                </a:solidFill>
              </a:rPr>
              <a:t>Due Regard</a:t>
            </a:r>
          </a:p>
        </p:txBody>
      </p:sp>
      <p:sp>
        <p:nvSpPr>
          <p:cNvPr id="3" name="Content Placeholder 2"/>
          <p:cNvSpPr>
            <a:spLocks noGrp="1"/>
          </p:cNvSpPr>
          <p:nvPr>
            <p:ph idx="1"/>
          </p:nvPr>
        </p:nvSpPr>
        <p:spPr>
          <a:xfrm>
            <a:off x="457200" y="1268413"/>
            <a:ext cx="8229600" cy="5329237"/>
          </a:xfrm>
        </p:spPr>
        <p:txBody>
          <a:bodyPr rtlCol="0">
            <a:normAutofit lnSpcReduction="10000"/>
          </a:bodyPr>
          <a:lstStyle/>
          <a:p>
            <a:pPr eaLnBrk="1" fontAlgn="auto" hangingPunct="1">
              <a:spcAft>
                <a:spcPts val="0"/>
              </a:spcAft>
              <a:defRPr/>
            </a:pPr>
            <a:r>
              <a:rPr lang="en-GB" dirty="0" smtClean="0"/>
              <a:t>‘Due regard’ means to consciously consider these three aims when making decisions about policy or practice which would affect people.  For example, the duty covers  how:</a:t>
            </a:r>
          </a:p>
          <a:p>
            <a:pPr eaLnBrk="1" fontAlgn="auto" hangingPunct="1">
              <a:spcAft>
                <a:spcPts val="0"/>
              </a:spcAft>
              <a:defRPr/>
            </a:pPr>
            <a:r>
              <a:rPr lang="en-GB" dirty="0" smtClean="0"/>
              <a:t>they act as employers; </a:t>
            </a:r>
          </a:p>
          <a:p>
            <a:pPr eaLnBrk="1" fontAlgn="auto" hangingPunct="1">
              <a:spcAft>
                <a:spcPts val="0"/>
              </a:spcAft>
              <a:defRPr/>
            </a:pPr>
            <a:r>
              <a:rPr lang="en-GB" dirty="0" smtClean="0"/>
              <a:t>how they develop, evaluate and review policy; </a:t>
            </a:r>
          </a:p>
          <a:p>
            <a:pPr eaLnBrk="1" fontAlgn="auto" hangingPunct="1">
              <a:spcAft>
                <a:spcPts val="0"/>
              </a:spcAft>
              <a:defRPr/>
            </a:pPr>
            <a:r>
              <a:rPr lang="en-GB" dirty="0" smtClean="0"/>
              <a:t>how they design, deliver and evaluate services, and </a:t>
            </a:r>
          </a:p>
          <a:p>
            <a:pPr eaLnBrk="1" fontAlgn="auto" hangingPunct="1">
              <a:spcAft>
                <a:spcPts val="0"/>
              </a:spcAft>
              <a:defRPr/>
            </a:pPr>
            <a:r>
              <a:rPr lang="en-GB" dirty="0" smtClean="0"/>
              <a:t>how they commission and procure from others.</a:t>
            </a:r>
          </a:p>
          <a:p>
            <a:pPr eaLnBrk="1" fontAlgn="auto" hangingPunct="1">
              <a:spcAft>
                <a:spcPts val="0"/>
              </a:spcAft>
              <a:defRPr/>
            </a:pPr>
            <a:endParaRPr lang="en-GB" dirty="0" smtClean="0"/>
          </a:p>
          <a:p>
            <a:pPr eaLnBrk="1" fontAlgn="auto" hangingPunct="1">
              <a:spcAft>
                <a:spcPts val="0"/>
              </a:spcAft>
              <a:defRPr/>
            </a:pPr>
            <a:endParaRPr lang="en-GB" dirty="0"/>
          </a:p>
        </p:txBody>
      </p:sp>
      <p:pic>
        <p:nvPicPr>
          <p:cNvPr id="40964" name="Picture 1" descr="X:\My Documents\My Pictures\RRDE Logo\rrlogo.gif"/>
          <p:cNvPicPr>
            <a:picLocks noChangeAspect="1" noChangeArrowheads="1"/>
          </p:cNvPicPr>
          <p:nvPr/>
        </p:nvPicPr>
        <p:blipFill>
          <a:blip r:embed="rId2" cstate="print"/>
          <a:srcRect/>
          <a:stretch>
            <a:fillRect/>
          </a:stretch>
        </p:blipFill>
        <p:spPr bwMode="auto">
          <a:xfrm>
            <a:off x="7072313" y="357188"/>
            <a:ext cx="1674812" cy="9842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GB" b="1" dirty="0" smtClean="0">
                <a:solidFill>
                  <a:srgbClr val="FF0000"/>
                </a:solidFill>
              </a:rPr>
              <a:t>Due regard to need to advance equality of opportunity</a:t>
            </a:r>
            <a:endParaRPr lang="en-GB" b="1" dirty="0">
              <a:solidFill>
                <a:srgbClr val="FF0000"/>
              </a:solidFill>
            </a:endParaRPr>
          </a:p>
        </p:txBody>
      </p:sp>
      <p:sp>
        <p:nvSpPr>
          <p:cNvPr id="3" name="Content Placeholder 2"/>
          <p:cNvSpPr>
            <a:spLocks noGrp="1"/>
          </p:cNvSpPr>
          <p:nvPr>
            <p:ph idx="1"/>
          </p:nvPr>
        </p:nvSpPr>
        <p:spPr/>
        <p:txBody>
          <a:bodyPr rtlCol="0">
            <a:normAutofit fontScale="77500" lnSpcReduction="20000"/>
          </a:bodyPr>
          <a:lstStyle/>
          <a:p>
            <a:pPr eaLnBrk="1" fontAlgn="auto" hangingPunct="1">
              <a:spcAft>
                <a:spcPts val="0"/>
              </a:spcAft>
              <a:buFont typeface="Arial" pitchFamily="34" charset="0"/>
              <a:buNone/>
              <a:defRPr/>
            </a:pPr>
            <a:r>
              <a:rPr lang="en-GB" sz="3800" dirty="0" smtClean="0"/>
              <a:t>Having due regard to the need to advance</a:t>
            </a:r>
          </a:p>
          <a:p>
            <a:pPr eaLnBrk="1" fontAlgn="auto" hangingPunct="1">
              <a:spcAft>
                <a:spcPts val="0"/>
              </a:spcAft>
              <a:buFont typeface="Arial" pitchFamily="34" charset="0"/>
              <a:buNone/>
              <a:defRPr/>
            </a:pPr>
            <a:r>
              <a:rPr lang="en-GB" sz="3800" dirty="0" smtClean="0"/>
              <a:t>equality of opportunity involves considering the</a:t>
            </a:r>
          </a:p>
          <a:p>
            <a:pPr eaLnBrk="1" fontAlgn="auto" hangingPunct="1">
              <a:spcAft>
                <a:spcPts val="0"/>
              </a:spcAft>
              <a:buFont typeface="Arial" pitchFamily="34" charset="0"/>
              <a:buNone/>
              <a:defRPr/>
            </a:pPr>
            <a:r>
              <a:rPr lang="en-GB" sz="3800" dirty="0" smtClean="0"/>
              <a:t>need to:</a:t>
            </a:r>
          </a:p>
          <a:p>
            <a:pPr eaLnBrk="1" fontAlgn="auto" hangingPunct="1">
              <a:spcAft>
                <a:spcPts val="0"/>
              </a:spcAft>
              <a:buFont typeface="Arial" pitchFamily="34" charset="0"/>
              <a:buNone/>
              <a:defRPr/>
            </a:pPr>
            <a:r>
              <a:rPr lang="en-GB" sz="3800" dirty="0" smtClean="0"/>
              <a:t>• remove or minimise disadvantages suffered by</a:t>
            </a:r>
          </a:p>
          <a:p>
            <a:pPr eaLnBrk="1" fontAlgn="auto" hangingPunct="1">
              <a:spcAft>
                <a:spcPts val="0"/>
              </a:spcAft>
              <a:buFont typeface="Arial" pitchFamily="34" charset="0"/>
              <a:buNone/>
              <a:defRPr/>
            </a:pPr>
            <a:r>
              <a:rPr lang="en-GB" sz="3800" dirty="0" smtClean="0"/>
              <a:t>   people due to their protected characteristics;</a:t>
            </a:r>
          </a:p>
          <a:p>
            <a:pPr eaLnBrk="1" fontAlgn="auto" hangingPunct="1">
              <a:spcAft>
                <a:spcPts val="0"/>
              </a:spcAft>
              <a:buFont typeface="Arial" pitchFamily="34" charset="0"/>
              <a:buNone/>
              <a:defRPr/>
            </a:pPr>
            <a:r>
              <a:rPr lang="en-GB" sz="3800" dirty="0" smtClean="0"/>
              <a:t>• meet the needs of people with protected</a:t>
            </a:r>
          </a:p>
          <a:p>
            <a:pPr eaLnBrk="1" fontAlgn="auto" hangingPunct="1">
              <a:spcAft>
                <a:spcPts val="0"/>
              </a:spcAft>
              <a:buFont typeface="Arial" pitchFamily="34" charset="0"/>
              <a:buNone/>
              <a:defRPr/>
            </a:pPr>
            <a:r>
              <a:rPr lang="en-GB" sz="3800" dirty="0" smtClean="0"/>
              <a:t>   characteristics; and</a:t>
            </a:r>
          </a:p>
          <a:p>
            <a:pPr eaLnBrk="1" fontAlgn="auto" hangingPunct="1">
              <a:spcAft>
                <a:spcPts val="0"/>
              </a:spcAft>
              <a:buFont typeface="Arial" pitchFamily="34" charset="0"/>
              <a:buNone/>
              <a:defRPr/>
            </a:pPr>
            <a:r>
              <a:rPr lang="en-GB" sz="3800" dirty="0" smtClean="0"/>
              <a:t>• encourage people with protected characteristics</a:t>
            </a:r>
          </a:p>
          <a:p>
            <a:pPr eaLnBrk="1" fontAlgn="auto" hangingPunct="1">
              <a:spcAft>
                <a:spcPts val="0"/>
              </a:spcAft>
              <a:buFont typeface="Arial" pitchFamily="34" charset="0"/>
              <a:buNone/>
              <a:defRPr/>
            </a:pPr>
            <a:r>
              <a:rPr lang="en-GB" sz="3800" dirty="0" smtClean="0"/>
              <a:t>   to participate in public life or in other activities</a:t>
            </a:r>
          </a:p>
          <a:p>
            <a:pPr eaLnBrk="1" fontAlgn="auto" hangingPunct="1">
              <a:spcAft>
                <a:spcPts val="0"/>
              </a:spcAft>
              <a:buFont typeface="Arial" pitchFamily="34" charset="0"/>
              <a:buNone/>
              <a:defRPr/>
            </a:pPr>
            <a:r>
              <a:rPr lang="en-GB" sz="3800" dirty="0" smtClean="0"/>
              <a:t>    where their participation is low.</a:t>
            </a:r>
          </a:p>
          <a:p>
            <a:pPr eaLnBrk="1" fontAlgn="auto" hangingPunct="1">
              <a:spcAft>
                <a:spcPts val="0"/>
              </a:spcAft>
              <a:defRPr/>
            </a:pPr>
            <a:endParaRPr lang="en-GB" dirty="0"/>
          </a:p>
        </p:txBody>
      </p:sp>
      <p:pic>
        <p:nvPicPr>
          <p:cNvPr id="41988" name="Picture 1" descr="X:\My Documents\My Pictures\RRDE Logo\rrlogo.gif"/>
          <p:cNvPicPr>
            <a:picLocks noChangeAspect="1" noChangeArrowheads="1"/>
          </p:cNvPicPr>
          <p:nvPr/>
        </p:nvPicPr>
        <p:blipFill>
          <a:blip r:embed="rId2" cstate="print"/>
          <a:srcRect/>
          <a:stretch>
            <a:fillRect/>
          </a:stretch>
        </p:blipFill>
        <p:spPr bwMode="auto">
          <a:xfrm>
            <a:off x="7308850" y="5873750"/>
            <a:ext cx="1674813" cy="9842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linds(horizontal)">
                                      <p:cBhvr>
                                        <p:cTn id="10" dur="500"/>
                                        <p:tgtEl>
                                          <p:spTgt spid="3">
                                            <p:txEl>
                                              <p:pRg st="4" end="4"/>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blinds(horizontal)">
                                      <p:cBhvr>
                                        <p:cTn id="15" dur="500"/>
                                        <p:tgtEl>
                                          <p:spTgt spid="3">
                                            <p:txEl>
                                              <p:pRg st="5" end="5"/>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6" end="6"/>
                                            </p:txEl>
                                          </p:spTgt>
                                        </p:tgtEl>
                                        <p:attrNameLst>
                                          <p:attrName>style.visibility</p:attrName>
                                        </p:attrNameLst>
                                      </p:cBhvr>
                                      <p:to>
                                        <p:strVal val="visible"/>
                                      </p:to>
                                    </p:set>
                                    <p:animEffect transition="in" filter="blinds(horizontal)">
                                      <p:cBhvr>
                                        <p:cTn id="18" dur="500"/>
                                        <p:tgtEl>
                                          <p:spTgt spid="3">
                                            <p:txEl>
                                              <p:pRg st="6" end="6"/>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Effect transition="in" filter="blinds(horizontal)">
                                      <p:cBhvr>
                                        <p:cTn id="23" dur="500"/>
                                        <p:tgtEl>
                                          <p:spTgt spid="3">
                                            <p:txEl>
                                              <p:pRg st="7" end="7"/>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3">
                                            <p:txEl>
                                              <p:pRg st="8" end="8"/>
                                            </p:txEl>
                                          </p:spTgt>
                                        </p:tgtEl>
                                        <p:attrNameLst>
                                          <p:attrName>style.visibility</p:attrName>
                                        </p:attrNameLst>
                                      </p:cBhvr>
                                      <p:to>
                                        <p:strVal val="visible"/>
                                      </p:to>
                                    </p:set>
                                    <p:animEffect transition="in" filter="blinds(horizontal)">
                                      <p:cBhvr>
                                        <p:cTn id="26" dur="500"/>
                                        <p:tgtEl>
                                          <p:spTgt spid="3">
                                            <p:txEl>
                                              <p:pRg st="8" end="8"/>
                                            </p:txEl>
                                          </p:spTgt>
                                        </p:tgtEl>
                                      </p:cBhvr>
                                    </p:animEffect>
                                  </p:childTnLst>
                                </p:cTn>
                              </p:par>
                              <p:par>
                                <p:cTn id="27" presetID="3" presetClass="entr" presetSubtype="10" fill="hold"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animEffect transition="in" filter="blinds(horizontal)">
                                      <p:cBhvr>
                                        <p:cTn id="29"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GB" dirty="0" smtClean="0"/>
              <a:t/>
            </a:r>
            <a:br>
              <a:rPr lang="en-GB" dirty="0" smtClean="0"/>
            </a:br>
            <a:r>
              <a:rPr lang="en-GB" b="1" dirty="0" smtClean="0">
                <a:solidFill>
                  <a:srgbClr val="FF0000"/>
                </a:solidFill>
              </a:rPr>
              <a:t>Fostering good relations involves </a:t>
            </a:r>
            <a:r>
              <a:rPr lang="en-GB" dirty="0" smtClean="0"/>
              <a:t/>
            </a:r>
            <a:br>
              <a:rPr lang="en-GB" dirty="0" smtClean="0"/>
            </a:br>
            <a:endParaRPr lang="en-GB" dirty="0"/>
          </a:p>
        </p:txBody>
      </p:sp>
      <p:sp>
        <p:nvSpPr>
          <p:cNvPr id="3" name="Content Placeholder 2"/>
          <p:cNvSpPr>
            <a:spLocks noGrp="1"/>
          </p:cNvSpPr>
          <p:nvPr>
            <p:ph idx="1"/>
          </p:nvPr>
        </p:nvSpPr>
        <p:spPr>
          <a:xfrm>
            <a:off x="457200" y="1196975"/>
            <a:ext cx="8229600" cy="5472113"/>
          </a:xfrm>
        </p:spPr>
        <p:txBody>
          <a:bodyPr rtlCol="0">
            <a:normAutofit fontScale="92500" lnSpcReduction="20000"/>
          </a:bodyPr>
          <a:lstStyle/>
          <a:p>
            <a:pPr eaLnBrk="1" fontAlgn="auto" hangingPunct="1">
              <a:spcAft>
                <a:spcPts val="0"/>
              </a:spcAft>
              <a:defRPr/>
            </a:pPr>
            <a:r>
              <a:rPr lang="en-GB" dirty="0" smtClean="0"/>
              <a:t>Tackling prejudice and promoting understanding between people who share a protected characteristic and others.</a:t>
            </a:r>
          </a:p>
          <a:p>
            <a:pPr eaLnBrk="1" fontAlgn="auto" hangingPunct="1">
              <a:spcAft>
                <a:spcPts val="0"/>
              </a:spcAft>
              <a:defRPr/>
            </a:pPr>
            <a:r>
              <a:rPr lang="en-GB" dirty="0" smtClean="0"/>
              <a:t>Complying with the Equality Duty may involve treating some people better than others, as far as this is allowed by discrimination law. </a:t>
            </a:r>
          </a:p>
          <a:p>
            <a:pPr eaLnBrk="1" fontAlgn="auto" hangingPunct="1">
              <a:spcAft>
                <a:spcPts val="0"/>
              </a:spcAft>
              <a:defRPr/>
            </a:pPr>
            <a:r>
              <a:rPr lang="en-GB" dirty="0" smtClean="0"/>
              <a:t>For example, it may involve making use of an exception or the positive action provisions in order to provide a service in a way which is appropriate for people who share a protected characteristic – such as providing computer training to older people or people with learning difficulties to help them access information and services.</a:t>
            </a:r>
          </a:p>
          <a:p>
            <a:pPr eaLnBrk="1" fontAlgn="auto" hangingPunct="1">
              <a:spcAft>
                <a:spcPts val="0"/>
              </a:spcAft>
              <a:defRPr/>
            </a:pPr>
            <a:endParaRPr lang="en-GB" dirty="0"/>
          </a:p>
        </p:txBody>
      </p:sp>
      <p:pic>
        <p:nvPicPr>
          <p:cNvPr id="43012" name="Picture 1" descr="X:\My Documents\My Pictures\RRDE Logo\rrlogo.gif"/>
          <p:cNvPicPr>
            <a:picLocks noChangeAspect="1" noChangeArrowheads="1"/>
          </p:cNvPicPr>
          <p:nvPr/>
        </p:nvPicPr>
        <p:blipFill>
          <a:blip r:embed="rId2" cstate="print"/>
          <a:srcRect/>
          <a:stretch>
            <a:fillRect/>
          </a:stretch>
        </p:blipFill>
        <p:spPr bwMode="auto">
          <a:xfrm>
            <a:off x="7953375" y="6165850"/>
            <a:ext cx="836613" cy="4921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GB" dirty="0" smtClean="0"/>
              <a:t/>
            </a:r>
            <a:br>
              <a:rPr lang="en-GB" dirty="0" smtClean="0"/>
            </a:br>
            <a:r>
              <a:rPr lang="en-GB" b="1" dirty="0" smtClean="0">
                <a:solidFill>
                  <a:srgbClr val="FF0000"/>
                </a:solidFill>
              </a:rPr>
              <a:t>Taking account of disabled people’s</a:t>
            </a:r>
            <a:br>
              <a:rPr lang="en-GB" b="1" dirty="0" smtClean="0">
                <a:solidFill>
                  <a:srgbClr val="FF0000"/>
                </a:solidFill>
              </a:rPr>
            </a:br>
            <a:r>
              <a:rPr lang="en-GB" b="1" dirty="0" smtClean="0">
                <a:solidFill>
                  <a:srgbClr val="FF0000"/>
                </a:solidFill>
              </a:rPr>
              <a:t>disabilities</a:t>
            </a:r>
            <a:r>
              <a:rPr lang="en-GB" dirty="0" smtClean="0"/>
              <a:t/>
            </a:r>
            <a:br>
              <a:rPr lang="en-GB" dirty="0" smtClean="0"/>
            </a:br>
            <a:endParaRPr lang="en-GB" dirty="0"/>
          </a:p>
        </p:txBody>
      </p:sp>
      <p:sp>
        <p:nvSpPr>
          <p:cNvPr id="3" name="Content Placeholder 2"/>
          <p:cNvSpPr>
            <a:spLocks noGrp="1"/>
          </p:cNvSpPr>
          <p:nvPr>
            <p:ph idx="1"/>
          </p:nvPr>
        </p:nvSpPr>
        <p:spPr/>
        <p:txBody>
          <a:bodyPr rtlCol="0">
            <a:normAutofit fontScale="92500"/>
          </a:bodyPr>
          <a:lstStyle/>
          <a:p>
            <a:pPr eaLnBrk="1" fontAlgn="auto" hangingPunct="1">
              <a:spcAft>
                <a:spcPts val="0"/>
              </a:spcAft>
              <a:defRPr/>
            </a:pPr>
            <a:r>
              <a:rPr lang="en-GB" dirty="0" smtClean="0"/>
              <a:t>The Equality Duty also explicitly recognises that disabled people’s needs may be different from those of non-disabled people. </a:t>
            </a:r>
          </a:p>
          <a:p>
            <a:pPr eaLnBrk="1" fontAlgn="auto" hangingPunct="1">
              <a:spcAft>
                <a:spcPts val="0"/>
              </a:spcAft>
              <a:defRPr/>
            </a:pPr>
            <a:r>
              <a:rPr lang="en-GB" dirty="0" smtClean="0"/>
              <a:t>Public bodies should therefore take account of disabled people’s impairments when making decisions about policies or services. </a:t>
            </a:r>
          </a:p>
          <a:p>
            <a:pPr eaLnBrk="1" fontAlgn="auto" hangingPunct="1">
              <a:spcAft>
                <a:spcPts val="0"/>
              </a:spcAft>
              <a:defRPr/>
            </a:pPr>
            <a:r>
              <a:rPr lang="en-GB" dirty="0" smtClean="0"/>
              <a:t>This might mean making reasonable adjustments or treating disabled people better than non-disabled people in order to meet their needs.</a:t>
            </a:r>
          </a:p>
          <a:p>
            <a:pPr eaLnBrk="1" fontAlgn="auto" hangingPunct="1">
              <a:spcAft>
                <a:spcPts val="0"/>
              </a:spcAft>
              <a:defRPr/>
            </a:pPr>
            <a:endParaRPr lang="en-GB" dirty="0"/>
          </a:p>
        </p:txBody>
      </p:sp>
      <p:pic>
        <p:nvPicPr>
          <p:cNvPr id="44036" name="Picture 1" descr="X:\My Documents\My Pictures\RRDE Logo\rrlogo.gif"/>
          <p:cNvPicPr>
            <a:picLocks noChangeAspect="1" noChangeArrowheads="1"/>
          </p:cNvPicPr>
          <p:nvPr/>
        </p:nvPicPr>
        <p:blipFill>
          <a:blip r:embed="rId2" cstate="print"/>
          <a:srcRect/>
          <a:stretch>
            <a:fillRect/>
          </a:stretch>
        </p:blipFill>
        <p:spPr bwMode="auto">
          <a:xfrm>
            <a:off x="7885113" y="5927725"/>
            <a:ext cx="1098550" cy="64611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850" y="0"/>
            <a:ext cx="8229600" cy="836613"/>
          </a:xfrm>
        </p:spPr>
        <p:txBody>
          <a:bodyPr rtlCol="0">
            <a:normAutofit fontScale="90000"/>
          </a:bodyPr>
          <a:lstStyle/>
          <a:p>
            <a:pPr eaLnBrk="1" fontAlgn="auto" hangingPunct="1">
              <a:spcAft>
                <a:spcPts val="0"/>
              </a:spcAft>
              <a:defRPr/>
            </a:pPr>
            <a:r>
              <a:rPr lang="en-GB" dirty="0" smtClean="0"/>
              <a:t/>
            </a:r>
            <a:br>
              <a:rPr lang="en-GB" dirty="0" smtClean="0"/>
            </a:br>
            <a:r>
              <a:rPr lang="en-GB" b="1" dirty="0" smtClean="0">
                <a:solidFill>
                  <a:srgbClr val="FF0000"/>
                </a:solidFill>
              </a:rPr>
              <a:t> </a:t>
            </a:r>
            <a:r>
              <a:rPr lang="en-GB" sz="3600" b="1" dirty="0" smtClean="0">
                <a:solidFill>
                  <a:srgbClr val="FF0000"/>
                </a:solidFill>
              </a:rPr>
              <a:t>Principles drawn from case law that it is essential to fulfil to meet the Equality Duty-1 </a:t>
            </a:r>
            <a:r>
              <a:rPr lang="en-GB" dirty="0" smtClean="0"/>
              <a:t/>
            </a:r>
            <a:br>
              <a:rPr lang="en-GB" dirty="0" smtClean="0"/>
            </a:br>
            <a:endParaRPr lang="en-GB" dirty="0"/>
          </a:p>
        </p:txBody>
      </p:sp>
      <p:sp>
        <p:nvSpPr>
          <p:cNvPr id="3" name="Content Placeholder 2"/>
          <p:cNvSpPr>
            <a:spLocks noGrp="1"/>
          </p:cNvSpPr>
          <p:nvPr>
            <p:ph idx="1"/>
          </p:nvPr>
        </p:nvSpPr>
        <p:spPr>
          <a:xfrm>
            <a:off x="107950" y="981075"/>
            <a:ext cx="8928100" cy="5761038"/>
          </a:xfrm>
        </p:spPr>
        <p:txBody>
          <a:bodyPr>
            <a:normAutofit lnSpcReduction="10000"/>
          </a:bodyPr>
          <a:lstStyle/>
          <a:p>
            <a:pPr eaLnBrk="1" hangingPunct="1"/>
            <a:r>
              <a:rPr lang="en-GB" sz="2400" b="1" dirty="0" smtClean="0"/>
              <a:t>Compliance </a:t>
            </a:r>
            <a:r>
              <a:rPr lang="en-GB" sz="2400" dirty="0" smtClean="0"/>
              <a:t>with the Equality Duty involves a conscious approach and state of mind.</a:t>
            </a:r>
          </a:p>
          <a:p>
            <a:pPr eaLnBrk="1" hangingPunct="1"/>
            <a:r>
              <a:rPr lang="en-GB" sz="2400" b="1" dirty="0" smtClean="0"/>
              <a:t>Timeliness</a:t>
            </a:r>
            <a:r>
              <a:rPr lang="en-GB" sz="2400" dirty="0" smtClean="0"/>
              <a:t> – the Equality Duty must be complied with before and at the time that a particular policy is under consideration or decision is taken – that is, in the development of policy options, and in making a final decision. A public body cannot satisfy the Equality Duty by justifying a decision after it has  been taken.</a:t>
            </a:r>
          </a:p>
          <a:p>
            <a:pPr eaLnBrk="1" hangingPunct="1"/>
            <a:r>
              <a:rPr lang="en-GB" sz="2400" b="1" dirty="0" smtClean="0"/>
              <a:t>Real consideration </a:t>
            </a:r>
            <a:r>
              <a:rPr lang="en-GB" sz="2400" dirty="0" smtClean="0"/>
              <a:t>– consideration of the three aims of the Equality Duty must form an integral part of the decision-making process. The Equality Duty is not a matter of box-ticking; it must be exercised in substance, with rigour and with an open mind in such a way that it influences the final decision.</a:t>
            </a:r>
          </a:p>
          <a:p>
            <a:pPr eaLnBrk="1" hangingPunct="1"/>
            <a:r>
              <a:rPr lang="en-GB" sz="2400" b="1" dirty="0" err="1" smtClean="0"/>
              <a:t>Suffcient</a:t>
            </a:r>
            <a:r>
              <a:rPr lang="en-GB" sz="2400" b="1" dirty="0" smtClean="0"/>
              <a:t> information </a:t>
            </a:r>
            <a:r>
              <a:rPr lang="en-GB" sz="2400" dirty="0" smtClean="0"/>
              <a:t>– the decision maker must consider what information he or she has and what further information may be needed in order to  give proper consideration to the Equality Duty.</a:t>
            </a:r>
          </a:p>
          <a:p>
            <a:pPr eaLnBrk="1" hangingPunct="1"/>
            <a:endParaRPr lang="en-GB" sz="1800" dirty="0" smtClean="0"/>
          </a:p>
          <a:p>
            <a:pPr eaLnBrk="1" hangingPunct="1"/>
            <a:endParaRPr lang="en-GB" sz="1800" dirty="0" smtClean="0"/>
          </a:p>
        </p:txBody>
      </p:sp>
      <p:pic>
        <p:nvPicPr>
          <p:cNvPr id="4" name="Picture 1" descr="X:\My Documents\My Pictures\RRDE Logo\rrlogo.gif"/>
          <p:cNvPicPr>
            <a:picLocks noChangeAspect="1" noChangeArrowheads="1"/>
          </p:cNvPicPr>
          <p:nvPr/>
        </p:nvPicPr>
        <p:blipFill>
          <a:blip r:embed="rId2" cstate="print"/>
          <a:srcRect/>
          <a:stretch>
            <a:fillRect/>
          </a:stretch>
        </p:blipFill>
        <p:spPr bwMode="auto">
          <a:xfrm>
            <a:off x="8100392" y="6197633"/>
            <a:ext cx="883271" cy="519079"/>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pPr eaLnBrk="1" hangingPunct="1"/>
            <a:r>
              <a:rPr lang="en-GB" sz="3200" b="1" smtClean="0">
                <a:solidFill>
                  <a:srgbClr val="FF0000"/>
                </a:solidFill>
              </a:rPr>
              <a:t>Principles drawn from case law that it is essential to fulfil to meet the Equality Duty-2</a:t>
            </a:r>
            <a:endParaRPr lang="en-GB" sz="3200" smtClean="0"/>
          </a:p>
        </p:txBody>
      </p:sp>
      <p:sp>
        <p:nvSpPr>
          <p:cNvPr id="3" name="Content Placeholder 2"/>
          <p:cNvSpPr>
            <a:spLocks noGrp="1"/>
          </p:cNvSpPr>
          <p:nvPr>
            <p:ph idx="1"/>
          </p:nvPr>
        </p:nvSpPr>
        <p:spPr/>
        <p:txBody>
          <a:bodyPr rtlCol="0">
            <a:normAutofit fontScale="85000" lnSpcReduction="20000"/>
          </a:bodyPr>
          <a:lstStyle/>
          <a:p>
            <a:pPr eaLnBrk="1" fontAlgn="auto" hangingPunct="1">
              <a:spcAft>
                <a:spcPts val="0"/>
              </a:spcAft>
              <a:defRPr/>
            </a:pPr>
            <a:r>
              <a:rPr lang="en-GB" b="1" dirty="0" smtClean="0"/>
              <a:t>No delegation </a:t>
            </a:r>
            <a:r>
              <a:rPr lang="en-GB" dirty="0" smtClean="0"/>
              <a:t>– public bodies are responsible for ensuring that any third parties which exercise functions on their behalf are capable of complying with the Equality Duty, are required to comply with it, and that they do so in practice. It is a duty that cannot be delegated.</a:t>
            </a:r>
          </a:p>
          <a:p>
            <a:pPr eaLnBrk="1" fontAlgn="auto" hangingPunct="1">
              <a:spcAft>
                <a:spcPts val="0"/>
              </a:spcAft>
              <a:defRPr/>
            </a:pPr>
            <a:endParaRPr lang="en-GB" dirty="0" smtClean="0"/>
          </a:p>
          <a:p>
            <a:pPr eaLnBrk="1" fontAlgn="auto" hangingPunct="1">
              <a:spcAft>
                <a:spcPts val="0"/>
              </a:spcAft>
              <a:defRPr/>
            </a:pPr>
            <a:r>
              <a:rPr lang="en-GB" b="1" dirty="0" smtClean="0"/>
              <a:t>Review – </a:t>
            </a:r>
            <a:r>
              <a:rPr lang="en-GB" dirty="0" smtClean="0"/>
              <a:t>public bodies must have regard to the aims of the Equality Duty not only when a policy is developed and decided upon, but also when it is implemented and reviewed. The Equality Duty is a</a:t>
            </a:r>
          </a:p>
          <a:p>
            <a:pPr eaLnBrk="1" fontAlgn="auto" hangingPunct="1">
              <a:spcAft>
                <a:spcPts val="0"/>
              </a:spcAft>
              <a:buFont typeface="Arial" pitchFamily="34" charset="0"/>
              <a:buNone/>
              <a:defRPr/>
            </a:pPr>
            <a:r>
              <a:rPr lang="en-GB" dirty="0" smtClean="0"/>
              <a:t>       continuing duty.</a:t>
            </a:r>
          </a:p>
          <a:p>
            <a:pPr eaLnBrk="1" fontAlgn="auto" hangingPunct="1">
              <a:spcAft>
                <a:spcPts val="0"/>
              </a:spcAft>
              <a:defRPr/>
            </a:pPr>
            <a:endParaRPr lang="en-GB" dirty="0"/>
          </a:p>
        </p:txBody>
      </p:sp>
      <p:pic>
        <p:nvPicPr>
          <p:cNvPr id="46084" name="Picture 1" descr="X:\My Documents\My Pictures\RRDE Logo\rrlogo.gif"/>
          <p:cNvPicPr>
            <a:picLocks noChangeAspect="1" noChangeArrowheads="1"/>
          </p:cNvPicPr>
          <p:nvPr/>
        </p:nvPicPr>
        <p:blipFill>
          <a:blip r:embed="rId2" cstate="print"/>
          <a:srcRect/>
          <a:stretch>
            <a:fillRect/>
          </a:stretch>
        </p:blipFill>
        <p:spPr bwMode="auto">
          <a:xfrm>
            <a:off x="7308850" y="5661025"/>
            <a:ext cx="1674813" cy="9842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GB" dirty="0" smtClean="0"/>
              <a:t/>
            </a:r>
            <a:br>
              <a:rPr lang="en-GB" dirty="0" smtClean="0"/>
            </a:br>
            <a:r>
              <a:rPr lang="en-GB" b="1" dirty="0" smtClean="0">
                <a:solidFill>
                  <a:srgbClr val="FF0000"/>
                </a:solidFill>
              </a:rPr>
              <a:t>Demonstrating compliance with the</a:t>
            </a:r>
            <a:br>
              <a:rPr lang="en-GB" b="1" dirty="0" smtClean="0">
                <a:solidFill>
                  <a:srgbClr val="FF0000"/>
                </a:solidFill>
              </a:rPr>
            </a:br>
            <a:r>
              <a:rPr lang="en-GB" b="1" dirty="0" smtClean="0">
                <a:solidFill>
                  <a:srgbClr val="FF0000"/>
                </a:solidFill>
              </a:rPr>
              <a:t>Equality Duty</a:t>
            </a:r>
            <a:r>
              <a:rPr lang="en-GB" dirty="0" smtClean="0"/>
              <a:t/>
            </a:r>
            <a:br>
              <a:rPr lang="en-GB" dirty="0" smtClean="0"/>
            </a:br>
            <a:endParaRPr lang="en-GB" dirty="0"/>
          </a:p>
        </p:txBody>
      </p:sp>
      <p:sp>
        <p:nvSpPr>
          <p:cNvPr id="47107" name="Content Placeholder 2"/>
          <p:cNvSpPr>
            <a:spLocks noGrp="1"/>
          </p:cNvSpPr>
          <p:nvPr>
            <p:ph idx="1"/>
          </p:nvPr>
        </p:nvSpPr>
        <p:spPr/>
        <p:txBody>
          <a:bodyPr>
            <a:normAutofit lnSpcReduction="10000"/>
          </a:bodyPr>
          <a:lstStyle/>
          <a:p>
            <a:pPr eaLnBrk="1" hangingPunct="1"/>
            <a:r>
              <a:rPr lang="en-GB" sz="3600" smtClean="0"/>
              <a:t>There is no explicit requirement to refer to the Equality Duty in recording the process of  consideration but it is good practice to do so.</a:t>
            </a:r>
          </a:p>
          <a:p>
            <a:pPr eaLnBrk="1" hangingPunct="1"/>
            <a:r>
              <a:rPr lang="en-GB" sz="3600" smtClean="0"/>
              <a:t>Keeping a record of how decisions were reached will help public bodies demonstrate that they considered  the aims of the Equality Duty</a:t>
            </a:r>
          </a:p>
        </p:txBody>
      </p:sp>
      <p:pic>
        <p:nvPicPr>
          <p:cNvPr id="47108" name="Picture 1" descr="X:\My Documents\My Pictures\RRDE Logo\rrlogo.gif"/>
          <p:cNvPicPr>
            <a:picLocks noChangeAspect="1" noChangeArrowheads="1"/>
          </p:cNvPicPr>
          <p:nvPr/>
        </p:nvPicPr>
        <p:blipFill>
          <a:blip r:embed="rId2" cstate="print"/>
          <a:srcRect/>
          <a:stretch>
            <a:fillRect/>
          </a:stretch>
        </p:blipFill>
        <p:spPr bwMode="auto">
          <a:xfrm>
            <a:off x="7308850" y="5732463"/>
            <a:ext cx="1674813" cy="984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GB" b="1" dirty="0" smtClean="0"/>
              <a:t/>
            </a:r>
            <a:br>
              <a:rPr lang="en-GB" b="1" dirty="0" smtClean="0"/>
            </a:br>
            <a:r>
              <a:rPr lang="en-GB" b="1" dirty="0" smtClean="0">
                <a:solidFill>
                  <a:srgbClr val="FF0000"/>
                </a:solidFill>
              </a:rPr>
              <a:t>What happens if the Public Sector Equality Duty is not considered?</a:t>
            </a:r>
            <a:r>
              <a:rPr lang="en-GB" b="1" dirty="0" smtClean="0"/>
              <a:t/>
            </a:r>
            <a:br>
              <a:rPr lang="en-GB" b="1" dirty="0" smtClean="0"/>
            </a:br>
            <a:endParaRPr lang="en-GB" dirty="0"/>
          </a:p>
        </p:txBody>
      </p:sp>
      <p:sp>
        <p:nvSpPr>
          <p:cNvPr id="48131" name="Content Placeholder 2"/>
          <p:cNvSpPr>
            <a:spLocks noGrp="1"/>
          </p:cNvSpPr>
          <p:nvPr>
            <p:ph idx="1"/>
          </p:nvPr>
        </p:nvSpPr>
        <p:spPr/>
        <p:txBody>
          <a:bodyPr/>
          <a:lstStyle/>
          <a:p>
            <a:pPr eaLnBrk="1" hangingPunct="1"/>
            <a:r>
              <a:rPr lang="en-GB" dirty="0" smtClean="0"/>
              <a:t>If a public authority fails to give due regard to the duty, it could be challenged through a </a:t>
            </a:r>
            <a:r>
              <a:rPr lang="en-GB" b="1" dirty="0" smtClean="0"/>
              <a:t>judicial review </a:t>
            </a:r>
            <a:r>
              <a:rPr lang="en-GB" dirty="0" smtClean="0"/>
              <a:t>made by an </a:t>
            </a:r>
            <a:r>
              <a:rPr lang="en-GB" b="1" dirty="0" smtClean="0"/>
              <a:t>individual</a:t>
            </a:r>
            <a:r>
              <a:rPr lang="en-GB" dirty="0" smtClean="0"/>
              <a:t>, </a:t>
            </a:r>
            <a:r>
              <a:rPr lang="en-GB" b="1" dirty="0" smtClean="0"/>
              <a:t>a union </a:t>
            </a:r>
            <a:r>
              <a:rPr lang="en-GB" dirty="0" smtClean="0"/>
              <a:t>or</a:t>
            </a:r>
            <a:r>
              <a:rPr lang="en-GB" b="1" dirty="0" smtClean="0"/>
              <a:t> NGO </a:t>
            </a:r>
            <a:r>
              <a:rPr lang="en-GB" dirty="0" smtClean="0"/>
              <a:t>or by the </a:t>
            </a:r>
            <a:r>
              <a:rPr lang="en-GB" b="1" dirty="0" smtClean="0"/>
              <a:t>Equality and Human Rights Commission (EHRC)</a:t>
            </a:r>
            <a:r>
              <a:rPr lang="en-GB" dirty="0" smtClean="0"/>
              <a:t>.</a:t>
            </a:r>
          </a:p>
          <a:p>
            <a:pPr eaLnBrk="1" hangingPunct="1"/>
            <a:endParaRPr lang="en-GB" dirty="0" smtClean="0"/>
          </a:p>
        </p:txBody>
      </p:sp>
      <p:pic>
        <p:nvPicPr>
          <p:cNvPr id="4" name="Picture 1" descr="X:\My Documents\My Pictures\RRDE Logo\rrlogo.gif"/>
          <p:cNvPicPr>
            <a:picLocks noChangeAspect="1" noChangeArrowheads="1"/>
          </p:cNvPicPr>
          <p:nvPr/>
        </p:nvPicPr>
        <p:blipFill>
          <a:blip r:embed="rId2" cstate="print"/>
          <a:srcRect/>
          <a:stretch>
            <a:fillRect/>
          </a:stretch>
        </p:blipFill>
        <p:spPr bwMode="auto">
          <a:xfrm>
            <a:off x="7308850" y="5661025"/>
            <a:ext cx="1674813" cy="984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en-GB" b="1" dirty="0" smtClean="0">
                <a:solidFill>
                  <a:srgbClr val="FF0000"/>
                </a:solidFill>
              </a:rPr>
              <a:t>Specific Duty has been gutted</a:t>
            </a:r>
            <a:endParaRPr lang="en-GB" b="1" dirty="0">
              <a:solidFill>
                <a:srgbClr val="FF0000"/>
              </a:solidFill>
            </a:endParaRPr>
          </a:p>
        </p:txBody>
      </p:sp>
      <p:sp>
        <p:nvSpPr>
          <p:cNvPr id="3" name="Content Placeholder 2"/>
          <p:cNvSpPr>
            <a:spLocks noGrp="1"/>
          </p:cNvSpPr>
          <p:nvPr>
            <p:ph idx="1"/>
          </p:nvPr>
        </p:nvSpPr>
        <p:spPr>
          <a:xfrm>
            <a:off x="457200" y="1196752"/>
            <a:ext cx="8229600" cy="5328592"/>
          </a:xfrm>
        </p:spPr>
        <p:txBody>
          <a:bodyPr>
            <a:normAutofit fontScale="92500" lnSpcReduction="20000"/>
          </a:bodyPr>
          <a:lstStyle/>
          <a:p>
            <a:r>
              <a:rPr lang="en-GB" dirty="0" smtClean="0"/>
              <a:t>Coalition Government are of the view the specific duty places and undue bureaucratic burden on schools</a:t>
            </a:r>
          </a:p>
          <a:p>
            <a:r>
              <a:rPr lang="en-GB" dirty="0" smtClean="0"/>
              <a:t>From April 2012 Governing Bodies need to identify 1 Equality Objective over four years</a:t>
            </a:r>
          </a:p>
          <a:p>
            <a:r>
              <a:rPr lang="en-GB" dirty="0" smtClean="0"/>
              <a:t>They need to consult but this no longer says they must consult with disabled people and their organisations. There are no longer penalties for non-compliance.</a:t>
            </a:r>
          </a:p>
          <a:p>
            <a:r>
              <a:rPr lang="en-GB" dirty="0" smtClean="0"/>
              <a:t>Nothing to stop schools that have a good Disability Equality Scheme keeping it And adding to it. Without it how will they be sure they have paid due regard to the General Equality Duty.</a:t>
            </a:r>
            <a:endParaRPr lang="en-GB" dirty="0"/>
          </a:p>
        </p:txBody>
      </p:sp>
      <p:pic>
        <p:nvPicPr>
          <p:cNvPr id="4" name="Picture 1" descr="X:\My Documents\My Pictures\RRDE Logo\rrlogo.gif"/>
          <p:cNvPicPr>
            <a:picLocks noChangeAspect="1" noChangeArrowheads="1"/>
          </p:cNvPicPr>
          <p:nvPr/>
        </p:nvPicPr>
        <p:blipFill>
          <a:blip r:embed="rId2" cstate="print"/>
          <a:srcRect/>
          <a:stretch>
            <a:fillRect/>
          </a:stretch>
        </p:blipFill>
        <p:spPr bwMode="auto">
          <a:xfrm>
            <a:off x="8044408" y="6093295"/>
            <a:ext cx="939255" cy="551979"/>
          </a:xfrm>
          <a:prstGeom prst="rect">
            <a:avLst/>
          </a:prstGeom>
          <a:noFill/>
          <a:ln w="9525">
            <a:noFill/>
            <a:miter lim="800000"/>
            <a:headEnd/>
            <a:tailEnd/>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38138"/>
          </a:xfrm>
        </p:spPr>
        <p:txBody>
          <a:bodyPr>
            <a:normAutofit fontScale="90000"/>
          </a:bodyPr>
          <a:lstStyle/>
          <a:p>
            <a:r>
              <a:rPr lang="en-GB" sz="2800" b="1" dirty="0" smtClean="0">
                <a:solidFill>
                  <a:srgbClr val="FF0000"/>
                </a:solidFill>
              </a:rPr>
              <a:t>Identify Three Key Equality Objectives for  Schools you works with to meet to promote the equality of sensory impaired pupils</a:t>
            </a:r>
            <a:endParaRPr lang="en-GB" sz="2800" b="1" dirty="0">
              <a:solidFill>
                <a:srgbClr val="FF0000"/>
              </a:solidFill>
            </a:endParaRPr>
          </a:p>
        </p:txBody>
      </p:sp>
      <p:sp>
        <p:nvSpPr>
          <p:cNvPr id="3" name="Content Placeholder 2"/>
          <p:cNvSpPr>
            <a:spLocks noGrp="1"/>
          </p:cNvSpPr>
          <p:nvPr>
            <p:ph idx="1"/>
          </p:nvPr>
        </p:nvSpPr>
        <p:spPr/>
        <p:txBody>
          <a:bodyPr>
            <a:normAutofit/>
          </a:bodyPr>
          <a:lstStyle/>
          <a:p>
            <a:pPr>
              <a:buNone/>
            </a:pPr>
            <a:r>
              <a:rPr lang="en-GB" dirty="0" smtClean="0"/>
              <a:t>1.</a:t>
            </a:r>
          </a:p>
          <a:p>
            <a:pPr>
              <a:buNone/>
            </a:pPr>
            <a:r>
              <a:rPr lang="en-GB" dirty="0" smtClean="0"/>
              <a:t>2.  </a:t>
            </a:r>
            <a:endParaRPr lang="en-GB" dirty="0" smtClean="0"/>
          </a:p>
          <a:p>
            <a:pPr>
              <a:buNone/>
            </a:pPr>
            <a:r>
              <a:rPr lang="en-GB" dirty="0" smtClean="0"/>
              <a:t>3. </a:t>
            </a:r>
          </a:p>
          <a:p>
            <a:pPr>
              <a:buNone/>
            </a:pPr>
            <a:endParaRPr lang="en-GB" dirty="0" smtClean="0"/>
          </a:p>
          <a:p>
            <a:pPr>
              <a:buNone/>
            </a:pPr>
            <a:r>
              <a:rPr lang="en-GB" dirty="0" smtClean="0"/>
              <a:t>How will you ensure disability equality remains on the agenda of schools you work with?</a:t>
            </a:r>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430</TotalTime>
  <Words>7142</Words>
  <Application>Microsoft Office PowerPoint</Application>
  <PresentationFormat>On-screen Show (4:3)</PresentationFormat>
  <Paragraphs>739</Paragraphs>
  <Slides>72</Slides>
  <Notes>10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72</vt:i4>
      </vt:variant>
    </vt:vector>
  </HeadingPairs>
  <TitlesOfParts>
    <vt:vector size="74" baseType="lpstr">
      <vt:lpstr>Office Theme</vt:lpstr>
      <vt:lpstr>Slide</vt:lpstr>
      <vt:lpstr> NATSIP Implications of the Equalities Act 2010 for Schools, Disabled pupils and those with SEN </vt:lpstr>
      <vt:lpstr>Aims of the Day </vt:lpstr>
      <vt:lpstr>Equality Strands</vt:lpstr>
      <vt:lpstr> Different areas of activity are covered under different parts of the Act. </vt:lpstr>
      <vt:lpstr>Disability Duties to Children/Staff</vt:lpstr>
      <vt:lpstr>Scope for Schools of the Equality Act 2010</vt:lpstr>
      <vt:lpstr>Definition of Disabled Person</vt:lpstr>
      <vt:lpstr>Slide 8</vt:lpstr>
      <vt:lpstr> Which of the following would you think is a disabled person? </vt:lpstr>
      <vt:lpstr>Who count as Disabled pupils or students?</vt:lpstr>
      <vt:lpstr>Positive Action</vt:lpstr>
      <vt:lpstr>Direct Discrimination</vt:lpstr>
      <vt:lpstr>Direct Discrimination Case Study 1</vt:lpstr>
      <vt:lpstr>Direct Discrimination –Case Study2</vt:lpstr>
      <vt:lpstr>Indirect Discrimination</vt:lpstr>
      <vt:lpstr>Indirect Discrimination 2</vt:lpstr>
      <vt:lpstr>Indirect Disability Dis.Case Study 3</vt:lpstr>
      <vt:lpstr>Indirect Discrimination Case Study 4</vt:lpstr>
      <vt:lpstr> Discrimination arising from disability </vt:lpstr>
      <vt:lpstr>Discrimination arising from disability-2</vt:lpstr>
      <vt:lpstr>Discrimination Arising from Disability Case Study 5</vt:lpstr>
      <vt:lpstr>Duty to make Reasonable Adjustments</vt:lpstr>
      <vt:lpstr>Factors</vt:lpstr>
      <vt:lpstr>Slide 24</vt:lpstr>
      <vt:lpstr>Slide 25</vt:lpstr>
      <vt:lpstr>Examples of Reasonable Adjustments for Learning </vt:lpstr>
      <vt:lpstr>RA’s in Assessment and Exams </vt:lpstr>
      <vt:lpstr>RA’s in the wider life of the school</vt:lpstr>
      <vt:lpstr>RA Case Study 6.</vt:lpstr>
      <vt:lpstr>RA Case Study 7.</vt:lpstr>
      <vt:lpstr>RA Case Study 8.</vt:lpstr>
      <vt:lpstr>Making Reasonable Adjustments for disabled pupils</vt:lpstr>
      <vt:lpstr>Slide 33</vt:lpstr>
      <vt:lpstr>Victimisation</vt:lpstr>
      <vt:lpstr>Harassment </vt:lpstr>
      <vt:lpstr> Hate Crime on the increase</vt:lpstr>
      <vt:lpstr>Hidden in Plain Sight</vt:lpstr>
      <vt:lpstr>Scapegoating: Where does it come from?</vt:lpstr>
      <vt:lpstr>Slide 39</vt:lpstr>
      <vt:lpstr>Slide 40</vt:lpstr>
      <vt:lpstr> OFSTED 2012 Behaviour and safety of pupils at the school </vt:lpstr>
      <vt:lpstr>Accessibility Plan</vt:lpstr>
      <vt:lpstr>Exclusions and 2011 Education Act</vt:lpstr>
      <vt:lpstr>Enforcement</vt:lpstr>
      <vt:lpstr>The Specific Duty from 2005 Act</vt:lpstr>
      <vt:lpstr>Slide 46</vt:lpstr>
      <vt:lpstr>Slide 47</vt:lpstr>
      <vt:lpstr>Slide 48</vt:lpstr>
      <vt:lpstr>Shifting the Focus at UN</vt:lpstr>
      <vt:lpstr>Article 24 Education</vt:lpstr>
      <vt:lpstr>         UK Government Reservations</vt:lpstr>
      <vt:lpstr>Duty to Promote Disability Equality What do we know? </vt:lpstr>
      <vt:lpstr>Low level promoting positive attitudes in curriculum </vt:lpstr>
      <vt:lpstr>Other studies : What do they tell us</vt:lpstr>
      <vt:lpstr>EHRC Study by Ipsos Mori </vt:lpstr>
      <vt:lpstr> The New Public duty came into force on 5 April 2011.  </vt:lpstr>
      <vt:lpstr>Equality analysis and engagement </vt:lpstr>
      <vt:lpstr>Slide 58</vt:lpstr>
      <vt:lpstr>Slide 59</vt:lpstr>
      <vt:lpstr>Slide 60</vt:lpstr>
      <vt:lpstr> OFSTED-2012  </vt:lpstr>
      <vt:lpstr>OFSTED 2012 Judging Attainment</vt:lpstr>
      <vt:lpstr>Due Regard</vt:lpstr>
      <vt:lpstr>Due regard to need to advance equality of opportunity</vt:lpstr>
      <vt:lpstr> Fostering good relations involves  </vt:lpstr>
      <vt:lpstr> Taking account of disabled people’s disabilities </vt:lpstr>
      <vt:lpstr>  Principles drawn from case law that it is essential to fulfil to meet the Equality Duty-1  </vt:lpstr>
      <vt:lpstr>Principles drawn from case law that it is essential to fulfil to meet the Equality Duty-2</vt:lpstr>
      <vt:lpstr> Demonstrating compliance with the Equality Duty </vt:lpstr>
      <vt:lpstr> What happens if the Public Sector Equality Duty is not considered? </vt:lpstr>
      <vt:lpstr>Specific Duty has been gutted</vt:lpstr>
      <vt:lpstr>Identify Three Key Equality Objectives for  Schools you works with to meet to promote the equality of sensory impaired pupils</vt:lpstr>
    </vt:vector>
  </TitlesOfParts>
  <Company>World of Inclusion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Implications of the Equalities Act 2010 for Schools, Disabled pupils and those with SEN</dc:title>
  <dc:creator>rrieser</dc:creator>
  <cp:lastModifiedBy>rrieser</cp:lastModifiedBy>
  <cp:revision>43</cp:revision>
  <dcterms:created xsi:type="dcterms:W3CDTF">2012-02-16T14:04:59Z</dcterms:created>
  <dcterms:modified xsi:type="dcterms:W3CDTF">2012-02-17T19:37:57Z</dcterms:modified>
</cp:coreProperties>
</file>