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5175" cy="6859588"/>
  <p:notesSz cx="6858000" cy="99456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610042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1220084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830126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2440168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3050210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3660252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4270294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4880336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435" userDrawn="1">
          <p15:clr>
            <a:srgbClr val="A4A3A4"/>
          </p15:clr>
        </p15:guide>
        <p15:guide id="2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007E"/>
    <a:srgbClr val="87027B"/>
    <a:srgbClr val="0092BC"/>
    <a:srgbClr val="468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66" autoAdjust="0"/>
    <p:restoredTop sz="90888" autoAdjust="0"/>
  </p:normalViewPr>
  <p:slideViewPr>
    <p:cSldViewPr>
      <p:cViewPr varScale="1">
        <p:scale>
          <a:sx n="98" d="100"/>
          <a:sy n="98" d="100"/>
        </p:scale>
        <p:origin x="90" y="198"/>
      </p:cViewPr>
      <p:guideLst>
        <p:guide orient="horz" pos="1435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9/5/2017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661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9/5/2017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55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004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2008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3012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40168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5021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6025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7029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8033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09755" y="3469169"/>
            <a:ext cx="4320480" cy="1656184"/>
          </a:xfrm>
        </p:spPr>
        <p:txBody>
          <a:bodyPr/>
          <a:lstStyle>
            <a:lvl1pPr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09755" y="5269369"/>
            <a:ext cx="4320480" cy="1256769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3"/>
                </a:solidFill>
              </a:defRPr>
            </a:lvl1pPr>
            <a:lvl2pPr marL="610042" indent="0" algn="ctr">
              <a:buNone/>
              <a:defRPr/>
            </a:lvl2pPr>
            <a:lvl3pPr marL="1220084" indent="0" algn="ctr">
              <a:buNone/>
              <a:defRPr/>
            </a:lvl3pPr>
            <a:lvl4pPr marL="1830126" indent="0" algn="ctr">
              <a:buNone/>
              <a:defRPr/>
            </a:lvl4pPr>
            <a:lvl5pPr marL="2440168" indent="0" algn="ctr">
              <a:buNone/>
              <a:defRPr/>
            </a:lvl5pPr>
            <a:lvl6pPr marL="3050210" indent="0" algn="ctr">
              <a:buNone/>
              <a:defRPr/>
            </a:lvl6pPr>
            <a:lvl7pPr marL="3660252" indent="0" algn="ctr">
              <a:buNone/>
              <a:defRPr/>
            </a:lvl7pPr>
            <a:lvl8pPr marL="4270294" indent="0" algn="ctr">
              <a:buNone/>
              <a:defRPr/>
            </a:lvl8pPr>
            <a:lvl9pPr marL="488033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-360000" y="-170206"/>
            <a:ext cx="7200000" cy="720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2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977741"/>
            <a:ext cx="10365899" cy="433237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48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485576"/>
            <a:ext cx="5081323" cy="48240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977741"/>
            <a:ext cx="5081323" cy="4331836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756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ize picture, Grap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21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size picture, whit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4" y="0"/>
            <a:ext cx="2339995" cy="190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3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a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770" y="0"/>
            <a:ext cx="2339995" cy="1902927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217068" y="2493963"/>
            <a:ext cx="5761038" cy="1583903"/>
          </a:xfrm>
        </p:spPr>
        <p:txBody>
          <a:bodyPr/>
          <a:lstStyle>
            <a:lvl1pPr marL="0" indent="0" algn="ctr">
              <a:buNone/>
              <a:defRPr sz="4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“Insert quote</a:t>
            </a:r>
            <a:br>
              <a:rPr lang="en-US" dirty="0"/>
            </a:br>
            <a:r>
              <a:rPr lang="en-US" dirty="0"/>
              <a:t>here”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737547" y="4221882"/>
            <a:ext cx="5472112" cy="864096"/>
          </a:xfrm>
        </p:spPr>
        <p:txBody>
          <a:bodyPr/>
          <a:lstStyle>
            <a:lvl1pPr marL="0" indent="0">
              <a:buNone/>
              <a:defRPr sz="4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Quoted by</a:t>
            </a:r>
          </a:p>
        </p:txBody>
      </p:sp>
    </p:spTree>
    <p:extLst>
      <p:ext uri="{BB962C8B-B14F-4D97-AF65-F5344CB8AC3E}">
        <p14:creationId xmlns:p14="http://schemas.microsoft.com/office/powerpoint/2010/main" val="35985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640" y="609743"/>
            <a:ext cx="907138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639" y="1485578"/>
            <a:ext cx="1036589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2" y="0"/>
            <a:ext cx="2340000" cy="19029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4" r:id="rId4"/>
    <p:sldLayoutId id="2147483669" r:id="rId5"/>
    <p:sldLayoutId id="2147483670" r:id="rId6"/>
    <p:sldLayoutId id="2147483671" r:id="rId7"/>
    <p:sldLayoutId id="2147483672" r:id="rId8"/>
    <p:sldLayoutId id="2147483666" r:id="rId9"/>
    <p:sldLayoutId id="2147483667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610042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1220084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830126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2440168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57188" indent="-35718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3200" b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None/>
        <a:defRPr sz="3200">
          <a:solidFill>
            <a:schemeClr val="tx1"/>
          </a:solidFill>
          <a:latin typeface="+mn-lt"/>
          <a:ea typeface="+mn-ea"/>
        </a:defRPr>
      </a:lvl2pPr>
      <a:lvl3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3pPr>
      <a:lvl4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4pPr>
      <a:lvl5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5pPr>
      <a:lvl6pPr marL="3355231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6pPr>
      <a:lvl7pPr marL="3965273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7pPr>
      <a:lvl8pPr marL="4575315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8pPr>
      <a:lvl9pPr marL="5185357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04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08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12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0168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21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025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029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033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ctrTitle"/>
          </p:nvPr>
        </p:nvSpPr>
        <p:spPr>
          <a:xfrm>
            <a:off x="7465739" y="2781722"/>
            <a:ext cx="4464496" cy="1656184"/>
          </a:xfrm>
        </p:spPr>
        <p:txBody>
          <a:bodyPr/>
          <a:lstStyle/>
          <a:p>
            <a:r>
              <a:rPr lang="en-GB" sz="3600" dirty="0" smtClean="0"/>
              <a:t>Early years language and development in deaf children: findings from a best evidence review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1" name="Subtitle 30"/>
          <p:cNvSpPr>
            <a:spLocks noGrp="1"/>
          </p:cNvSpPr>
          <p:nvPr>
            <p:ph type="subTitle" idx="1"/>
          </p:nvPr>
        </p:nvSpPr>
        <p:spPr>
          <a:xfrm>
            <a:off x="7465739" y="5013970"/>
            <a:ext cx="4464496" cy="1256769"/>
          </a:xfrm>
        </p:spPr>
        <p:txBody>
          <a:bodyPr/>
          <a:lstStyle/>
          <a:p>
            <a:r>
              <a:rPr lang="en-GB" sz="2800" dirty="0" smtClean="0"/>
              <a:t>Dr Sarah Collinson </a:t>
            </a:r>
          </a:p>
          <a:p>
            <a:r>
              <a:rPr lang="en-GB" sz="2800" dirty="0" smtClean="0"/>
              <a:t>NatSIP </a:t>
            </a:r>
            <a:r>
              <a:rPr lang="en-GB" sz="2800" dirty="0" smtClean="0"/>
              <a:t>discussion event </a:t>
            </a:r>
            <a:endParaRPr lang="en-GB" sz="2800" dirty="0" smtClean="0"/>
          </a:p>
          <a:p>
            <a:r>
              <a:rPr lang="en-GB" sz="2800" dirty="0" smtClean="0"/>
              <a:t>Autumn 2017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4" b="16674"/>
          <a:stretch>
            <a:fillRect/>
          </a:stretch>
        </p:blipFill>
        <p:spPr/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35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Purpose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019" y="1773610"/>
            <a:ext cx="10365899" cy="4464496"/>
          </a:xfrm>
        </p:spPr>
        <p:txBody>
          <a:bodyPr/>
          <a:lstStyle/>
          <a:p>
            <a:r>
              <a:rPr lang="en-GB" sz="3100" dirty="0"/>
              <a:t>T</a:t>
            </a:r>
            <a:r>
              <a:rPr lang="en-GB" sz="3100" dirty="0" smtClean="0"/>
              <a:t>o survey recent research </a:t>
            </a:r>
            <a:r>
              <a:rPr lang="en-GB" sz="3100" dirty="0"/>
              <a:t>literature </a:t>
            </a:r>
            <a:r>
              <a:rPr lang="en-GB" sz="3100" dirty="0" smtClean="0"/>
              <a:t>on young deaf </a:t>
            </a:r>
            <a:r>
              <a:rPr lang="en-GB" sz="3100" dirty="0"/>
              <a:t>children’s language and </a:t>
            </a:r>
            <a:r>
              <a:rPr lang="en-GB" sz="3100" dirty="0" smtClean="0"/>
              <a:t>communication &amp; associated cognitive </a:t>
            </a:r>
            <a:r>
              <a:rPr lang="en-GB" sz="3100" dirty="0"/>
              <a:t>and social </a:t>
            </a:r>
            <a:r>
              <a:rPr lang="en-GB" sz="3100" dirty="0" smtClean="0"/>
              <a:t>skills</a:t>
            </a:r>
          </a:p>
          <a:p>
            <a:pPr marL="0" indent="0">
              <a:buNone/>
            </a:pPr>
            <a:endParaRPr lang="en-GB" sz="1700" dirty="0" smtClean="0"/>
          </a:p>
          <a:p>
            <a:r>
              <a:rPr lang="en-GB" sz="3100" dirty="0"/>
              <a:t>T</a:t>
            </a:r>
            <a:r>
              <a:rPr lang="en-GB" sz="3100" dirty="0" smtClean="0"/>
              <a:t>o </a:t>
            </a:r>
            <a:r>
              <a:rPr lang="en-GB" sz="3100" dirty="0"/>
              <a:t>provide </a:t>
            </a:r>
            <a:r>
              <a:rPr lang="en-GB" sz="3100" dirty="0" smtClean="0"/>
              <a:t>an </a:t>
            </a:r>
            <a:r>
              <a:rPr lang="en-GB" sz="3100" dirty="0"/>
              <a:t>evidence base to </a:t>
            </a:r>
            <a:r>
              <a:rPr lang="en-GB" sz="3100" dirty="0" smtClean="0"/>
              <a:t>inform </a:t>
            </a:r>
            <a:r>
              <a:rPr lang="en-GB" sz="3100" dirty="0"/>
              <a:t>implementation of the new NDCS </a:t>
            </a:r>
            <a:r>
              <a:rPr lang="en-GB" sz="3100" dirty="0" smtClean="0"/>
              <a:t>strategy</a:t>
            </a:r>
          </a:p>
          <a:p>
            <a:pPr marL="0" indent="0">
              <a:buNone/>
            </a:pPr>
            <a:endParaRPr lang="en-GB" sz="1700" dirty="0" smtClean="0"/>
          </a:p>
          <a:p>
            <a:r>
              <a:rPr lang="en-GB" sz="3100" dirty="0"/>
              <a:t>A</a:t>
            </a:r>
            <a:r>
              <a:rPr lang="en-GB" sz="3100" dirty="0" smtClean="0"/>
              <a:t> ‘scoping’ review: mapping the </a:t>
            </a:r>
            <a:r>
              <a:rPr lang="en-GB" sz="3100" dirty="0"/>
              <a:t>best available evidence across a wide spectrum of relevant </a:t>
            </a:r>
            <a:r>
              <a:rPr lang="en-GB" sz="3100" dirty="0" smtClean="0"/>
              <a:t>literature</a:t>
            </a:r>
          </a:p>
          <a:p>
            <a:endParaRPr lang="en-GB" sz="3300" dirty="0" smtClean="0"/>
          </a:p>
          <a:p>
            <a:endParaRPr lang="en-GB" sz="3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75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Methodology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003" y="1917626"/>
            <a:ext cx="10365899" cy="4536504"/>
          </a:xfrm>
        </p:spPr>
        <p:txBody>
          <a:bodyPr/>
          <a:lstStyle/>
          <a:p>
            <a:r>
              <a:rPr lang="en-GB" sz="3100" dirty="0" smtClean="0"/>
              <a:t>~ 300 references </a:t>
            </a:r>
            <a:r>
              <a:rPr lang="en-GB" sz="3100" dirty="0"/>
              <a:t>initially identified on the basis of the title and the abstracts </a:t>
            </a:r>
            <a:r>
              <a:rPr lang="en-GB" sz="3100" dirty="0" smtClean="0"/>
              <a:t>and scanned </a:t>
            </a:r>
            <a:r>
              <a:rPr lang="en-GB" sz="3100" dirty="0"/>
              <a:t>for potential </a:t>
            </a:r>
            <a:r>
              <a:rPr lang="en-GB" sz="3100" dirty="0" smtClean="0"/>
              <a:t>relevance</a:t>
            </a:r>
          </a:p>
          <a:p>
            <a:pPr marL="0" indent="0">
              <a:buNone/>
            </a:pPr>
            <a:endParaRPr lang="en-GB" sz="1700" dirty="0" smtClean="0"/>
          </a:p>
          <a:p>
            <a:r>
              <a:rPr lang="en-GB" sz="3100" dirty="0" smtClean="0"/>
              <a:t>Approximately </a:t>
            </a:r>
            <a:r>
              <a:rPr lang="en-GB" sz="3100" dirty="0"/>
              <a:t>200 references were selected for closer </a:t>
            </a:r>
            <a:r>
              <a:rPr lang="en-GB" sz="3100" dirty="0" smtClean="0"/>
              <a:t>reading </a:t>
            </a:r>
            <a:r>
              <a:rPr lang="en-GB" sz="3100" dirty="0"/>
              <a:t>and grouped according to main focus. </a:t>
            </a:r>
            <a:endParaRPr lang="en-GB" sz="3100" dirty="0" smtClean="0"/>
          </a:p>
          <a:p>
            <a:pPr marL="0" indent="0">
              <a:buNone/>
            </a:pPr>
            <a:endParaRPr lang="en-GB" sz="1700" dirty="0"/>
          </a:p>
          <a:p>
            <a:r>
              <a:rPr lang="en-GB" sz="3100" dirty="0" smtClean="0"/>
              <a:t>Final </a:t>
            </a:r>
            <a:r>
              <a:rPr lang="en-GB" sz="3100" dirty="0"/>
              <a:t>sample of 65 journal articles and book chapters </a:t>
            </a:r>
            <a:r>
              <a:rPr lang="en-GB" sz="3100" dirty="0" smtClean="0"/>
              <a:t>selected for the final review</a:t>
            </a:r>
          </a:p>
          <a:p>
            <a:endParaRPr lang="en-GB" sz="3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6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Context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011" y="1557586"/>
            <a:ext cx="10365899" cy="4115753"/>
          </a:xfrm>
        </p:spPr>
        <p:txBody>
          <a:bodyPr/>
          <a:lstStyle/>
          <a:p>
            <a:r>
              <a:rPr lang="en-GB" sz="2900" dirty="0" smtClean="0"/>
              <a:t>Early identification and access to digital hearing aids and CIs have improved overall outcomes, but still significant variation</a:t>
            </a:r>
          </a:p>
          <a:p>
            <a:pPr marL="0" indent="0">
              <a:buNone/>
            </a:pPr>
            <a:endParaRPr lang="en-GB" sz="1400" dirty="0" smtClean="0"/>
          </a:p>
          <a:p>
            <a:r>
              <a:rPr lang="en-GB" sz="2900" dirty="0" smtClean="0"/>
              <a:t>The main factors that account for this variation (‘predictors’) fall into three main categories: </a:t>
            </a:r>
          </a:p>
          <a:p>
            <a:pPr marL="0" indent="0">
              <a:buNone/>
            </a:pPr>
            <a:endParaRPr lang="en-GB" sz="10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900" dirty="0" smtClean="0"/>
              <a:t>Auditory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900" dirty="0" smtClean="0"/>
              <a:t>Child-related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900" dirty="0" smtClean="0"/>
              <a:t>Environmental</a:t>
            </a:r>
          </a:p>
          <a:p>
            <a:pPr marL="544388" lvl="1"/>
            <a:endParaRPr lang="en-GB" sz="1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900" dirty="0" smtClean="0"/>
              <a:t>These interact to account for individual differences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Environmental factors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987" y="1773610"/>
            <a:ext cx="10365899" cy="4608512"/>
          </a:xfrm>
        </p:spPr>
        <p:txBody>
          <a:bodyPr/>
          <a:lstStyle/>
          <a:p>
            <a:r>
              <a:rPr lang="en-GB" sz="2900" dirty="0" smtClean="0"/>
              <a:t>These have </a:t>
            </a:r>
            <a:r>
              <a:rPr lang="en-GB" sz="2900" dirty="0"/>
              <a:t>the greatest impact in the early years (positively or negatively</a:t>
            </a:r>
            <a:r>
              <a:rPr lang="en-GB" sz="2900" dirty="0" smtClean="0"/>
              <a:t>)</a:t>
            </a:r>
          </a:p>
          <a:p>
            <a:pPr>
              <a:buNone/>
            </a:pPr>
            <a:endParaRPr lang="en-GB" sz="2900" dirty="0" smtClean="0"/>
          </a:p>
          <a:p>
            <a:r>
              <a:rPr lang="en-GB" sz="2900" dirty="0" smtClean="0"/>
              <a:t>They are also the most amenable to being influenced through family-focused advice and interventions</a:t>
            </a:r>
          </a:p>
          <a:p>
            <a:pPr marL="0" indent="0">
              <a:buNone/>
            </a:pPr>
            <a:endParaRPr lang="en-GB" sz="2900" dirty="0" smtClean="0"/>
          </a:p>
          <a:p>
            <a:r>
              <a:rPr lang="en-GB" sz="2900" dirty="0" smtClean="0"/>
              <a:t>The review focused </a:t>
            </a:r>
            <a:r>
              <a:rPr lang="en-GB" sz="2900" dirty="0"/>
              <a:t>on what </a:t>
            </a:r>
            <a:r>
              <a:rPr lang="en-GB" sz="2900" dirty="0" smtClean="0"/>
              <a:t>happens and </a:t>
            </a:r>
            <a:r>
              <a:rPr lang="en-GB" sz="2900" dirty="0"/>
              <a:t>what can be </a:t>
            </a:r>
            <a:r>
              <a:rPr lang="en-GB" sz="2900" dirty="0" smtClean="0"/>
              <a:t>done </a:t>
            </a:r>
            <a:r>
              <a:rPr lang="en-GB" sz="2900" dirty="0"/>
              <a:t>within the family, </a:t>
            </a:r>
            <a:r>
              <a:rPr lang="en-GB" sz="2900" dirty="0" smtClean="0"/>
              <a:t>especially in day-to-day </a:t>
            </a:r>
            <a:r>
              <a:rPr lang="en-GB" sz="2900" dirty="0"/>
              <a:t>parent-child interaction</a:t>
            </a:r>
            <a:endParaRPr lang="en-GB" sz="2900" dirty="0" smtClean="0"/>
          </a:p>
          <a:p>
            <a:endParaRPr lang="en-GB" sz="2900" dirty="0" smtClean="0"/>
          </a:p>
          <a:p>
            <a:pPr marL="0" indent="0">
              <a:buNone/>
            </a:pPr>
            <a:endParaRPr lang="en-GB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7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Environmental factors </a:t>
            </a:r>
            <a:br>
              <a:rPr lang="en-GB" sz="4300" dirty="0" smtClean="0"/>
            </a:br>
            <a:r>
              <a:rPr lang="en-GB" sz="4300" dirty="0" smtClean="0"/>
              <a:t>– main themes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003" y="1917626"/>
            <a:ext cx="10365899" cy="4104456"/>
          </a:xfrm>
        </p:spPr>
        <p:txBody>
          <a:bodyPr/>
          <a:lstStyle/>
          <a:p>
            <a:pPr lvl="0"/>
            <a:r>
              <a:rPr lang="en-GB" sz="2900" dirty="0" smtClean="0"/>
              <a:t>Factors </a:t>
            </a:r>
            <a:r>
              <a:rPr lang="en-GB" sz="2900" dirty="0"/>
              <a:t>affecting early </a:t>
            </a:r>
            <a:r>
              <a:rPr lang="en-GB" sz="2900" b="1" dirty="0"/>
              <a:t>speech </a:t>
            </a:r>
            <a:r>
              <a:rPr lang="en-GB" sz="2900" b="1" dirty="0" smtClean="0"/>
              <a:t>perception</a:t>
            </a:r>
          </a:p>
          <a:p>
            <a:pPr marL="0" indent="0">
              <a:buNone/>
            </a:pPr>
            <a:endParaRPr lang="en-GB" sz="2400" dirty="0"/>
          </a:p>
          <a:p>
            <a:pPr lvl="0"/>
            <a:r>
              <a:rPr lang="en-GB" sz="2900" dirty="0"/>
              <a:t>Factors affecting early </a:t>
            </a:r>
            <a:r>
              <a:rPr lang="en-GB" sz="2900" b="1" dirty="0"/>
              <a:t>attention to speech and </a:t>
            </a:r>
            <a:r>
              <a:rPr lang="en-GB" sz="2900" b="1" dirty="0" smtClean="0"/>
              <a:t>language</a:t>
            </a:r>
          </a:p>
          <a:p>
            <a:pPr marL="0" indent="0">
              <a:buNone/>
            </a:pPr>
            <a:endParaRPr lang="en-GB" sz="2400" dirty="0"/>
          </a:p>
          <a:p>
            <a:pPr lvl="0"/>
            <a:r>
              <a:rPr lang="en-GB" sz="2900" dirty="0"/>
              <a:t>The quality and quantity of </a:t>
            </a:r>
            <a:r>
              <a:rPr lang="en-GB" sz="2900" b="1" dirty="0"/>
              <a:t>parents / carers’ language </a:t>
            </a:r>
            <a:r>
              <a:rPr lang="en-GB" sz="2900" b="1" dirty="0" smtClean="0"/>
              <a:t>input</a:t>
            </a:r>
            <a:r>
              <a:rPr lang="en-GB" sz="2900" dirty="0" smtClean="0"/>
              <a:t>:</a:t>
            </a:r>
          </a:p>
          <a:p>
            <a:pPr marL="0" indent="0">
              <a:buNone/>
            </a:pPr>
            <a:endParaRPr lang="en-GB" sz="1200" dirty="0"/>
          </a:p>
          <a:p>
            <a:pPr lvl="2">
              <a:spcBef>
                <a:spcPts val="0"/>
              </a:spcBef>
            </a:pPr>
            <a:r>
              <a:rPr lang="en-GB" sz="2900" dirty="0" smtClean="0"/>
              <a:t>          ..... affecting *</a:t>
            </a:r>
            <a:r>
              <a:rPr lang="en-GB" sz="2900" b="1" dirty="0" smtClean="0"/>
              <a:t>language development</a:t>
            </a:r>
          </a:p>
          <a:p>
            <a:pPr lvl="2">
              <a:spcBef>
                <a:spcPts val="0"/>
              </a:spcBef>
            </a:pPr>
            <a:r>
              <a:rPr lang="en-GB" sz="2900" b="1" dirty="0" smtClean="0"/>
              <a:t>                             	        </a:t>
            </a:r>
            <a:r>
              <a:rPr lang="en-GB" sz="2900" dirty="0" smtClean="0"/>
              <a:t>AND</a:t>
            </a:r>
            <a:endParaRPr lang="en-GB" sz="2900" b="1" dirty="0" smtClean="0"/>
          </a:p>
          <a:p>
            <a:pPr lvl="2">
              <a:spcBef>
                <a:spcPts val="0"/>
              </a:spcBef>
            </a:pPr>
            <a:r>
              <a:rPr lang="en-GB" sz="2900" dirty="0" smtClean="0"/>
              <a:t>                                  *</a:t>
            </a:r>
            <a:r>
              <a:rPr lang="en-GB" sz="2900" b="1" dirty="0" smtClean="0"/>
              <a:t>cognitive &amp; psychosocial development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GB" sz="2400" dirty="0"/>
          </a:p>
          <a:p>
            <a:pPr lvl="1">
              <a:buFont typeface="Wingdings" panose="05000000000000000000" pitchFamily="2" charset="2"/>
              <a:buChar char="Ø"/>
            </a:pPr>
            <a:endParaRPr lang="en-GB" sz="2400" dirty="0" smtClean="0"/>
          </a:p>
          <a:p>
            <a:pPr marL="0" indent="0">
              <a:buNone/>
            </a:pPr>
            <a:endParaRPr lang="en-GB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2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980" y="765498"/>
            <a:ext cx="5616624" cy="720000"/>
          </a:xfrm>
        </p:spPr>
        <p:txBody>
          <a:bodyPr/>
          <a:lstStyle/>
          <a:p>
            <a:r>
              <a:rPr lang="en-GB" sz="4300" dirty="0" smtClean="0"/>
              <a:t>Early speech perception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955" y="2205658"/>
            <a:ext cx="10365899" cy="4115753"/>
          </a:xfrm>
        </p:spPr>
        <p:txBody>
          <a:bodyPr/>
          <a:lstStyle/>
          <a:p>
            <a:pPr lvl="0"/>
            <a:r>
              <a:rPr lang="en-GB" sz="2400" dirty="0" smtClean="0"/>
              <a:t>Deaf </a:t>
            </a:r>
            <a:r>
              <a:rPr lang="en-GB" sz="2400" dirty="0"/>
              <a:t>infants and young children </a:t>
            </a:r>
            <a:r>
              <a:rPr lang="en-GB" sz="2400" dirty="0" smtClean="0"/>
              <a:t>should be encouraged </a:t>
            </a:r>
            <a:r>
              <a:rPr lang="en-GB" sz="2400" dirty="0"/>
              <a:t>and </a:t>
            </a:r>
            <a:r>
              <a:rPr lang="en-GB" sz="2400" dirty="0" smtClean="0"/>
              <a:t>helped </a:t>
            </a:r>
            <a:r>
              <a:rPr lang="en-GB" sz="2400" dirty="0"/>
              <a:t>to lip-read </a:t>
            </a:r>
            <a:r>
              <a:rPr lang="en-GB" sz="2400" dirty="0" smtClean="0"/>
              <a:t>as </a:t>
            </a:r>
            <a:r>
              <a:rPr lang="en-GB" sz="2400" dirty="0"/>
              <a:t>well as to listen to </a:t>
            </a:r>
            <a:r>
              <a:rPr lang="en-GB" sz="2400" dirty="0" smtClean="0"/>
              <a:t>speech (audio-visual speech perception / integration)</a:t>
            </a:r>
            <a:endParaRPr lang="en-GB" sz="2400" dirty="0"/>
          </a:p>
          <a:p>
            <a:pPr marL="0" indent="0">
              <a:buNone/>
            </a:pPr>
            <a:endParaRPr lang="en-GB" sz="1200" dirty="0"/>
          </a:p>
          <a:p>
            <a:pPr lvl="0"/>
            <a:r>
              <a:rPr lang="en-GB" sz="2400" dirty="0"/>
              <a:t>Evidence on </a:t>
            </a:r>
            <a:r>
              <a:rPr lang="en-GB" sz="2400" dirty="0" smtClean="0"/>
              <a:t>audio-visual </a:t>
            </a:r>
            <a:r>
              <a:rPr lang="en-GB" sz="2400" dirty="0"/>
              <a:t>speech perception presents a challenge to </a:t>
            </a:r>
            <a:r>
              <a:rPr lang="en-GB" sz="2400" dirty="0" smtClean="0"/>
              <a:t>AVT which prioritises listening only</a:t>
            </a:r>
            <a:endParaRPr lang="en-GB" sz="2400" dirty="0"/>
          </a:p>
          <a:p>
            <a:pPr marL="0" indent="0">
              <a:buNone/>
            </a:pPr>
            <a:endParaRPr lang="en-GB" sz="1200" dirty="0"/>
          </a:p>
          <a:p>
            <a:pPr lvl="0"/>
            <a:r>
              <a:rPr lang="en-GB" sz="2400" dirty="0"/>
              <a:t>Cued </a:t>
            </a:r>
            <a:r>
              <a:rPr lang="en-GB" sz="2400" dirty="0" smtClean="0"/>
              <a:t>Speech can </a:t>
            </a:r>
            <a:r>
              <a:rPr lang="en-GB" sz="2400" dirty="0"/>
              <a:t>be used to enhance / enable deaf children’s visual </a:t>
            </a:r>
            <a:r>
              <a:rPr lang="en-GB" sz="2400" dirty="0" smtClean="0"/>
              <a:t>(and audio-visual</a:t>
            </a:r>
            <a:r>
              <a:rPr lang="en-GB" sz="2400" dirty="0"/>
              <a:t>) perception of speech from </a:t>
            </a:r>
            <a:r>
              <a:rPr lang="en-GB" sz="2400" dirty="0" smtClean="0"/>
              <a:t>infancy – this is particularly relevant </a:t>
            </a:r>
            <a:r>
              <a:rPr lang="en-GB" sz="2400" dirty="0"/>
              <a:t>for children with little or </a:t>
            </a:r>
            <a:r>
              <a:rPr lang="en-GB" sz="2400" dirty="0" smtClean="0"/>
              <a:t>no or uncertain auditory </a:t>
            </a:r>
            <a:r>
              <a:rPr lang="en-GB" sz="2400" dirty="0"/>
              <a:t>speech perception </a:t>
            </a:r>
            <a:r>
              <a:rPr lang="en-GB" sz="2400" dirty="0" smtClean="0"/>
              <a:t>abilities</a:t>
            </a:r>
            <a:endParaRPr lang="en-GB" sz="2400" dirty="0"/>
          </a:p>
          <a:p>
            <a:pPr marL="0" indent="0">
              <a:buNone/>
            </a:pPr>
            <a:endParaRPr lang="en-GB" sz="1200" dirty="0"/>
          </a:p>
          <a:p>
            <a:r>
              <a:rPr lang="en-GB" sz="2400" dirty="0"/>
              <a:t>For children with </a:t>
            </a:r>
            <a:r>
              <a:rPr lang="en-GB" sz="2400" dirty="0" smtClean="0"/>
              <a:t>ANSD</a:t>
            </a:r>
            <a:r>
              <a:rPr lang="en-GB" sz="2400" dirty="0"/>
              <a:t>,</a:t>
            </a:r>
            <a:r>
              <a:rPr lang="en-GB" sz="2400" dirty="0" smtClean="0"/>
              <a:t> </a:t>
            </a:r>
            <a:r>
              <a:rPr lang="en-GB" sz="2400" dirty="0"/>
              <a:t>language development should be supported </a:t>
            </a:r>
            <a:r>
              <a:rPr lang="en-GB" sz="2400" dirty="0" smtClean="0"/>
              <a:t>visually</a:t>
            </a:r>
            <a:endParaRPr lang="en-GB" sz="2400" dirty="0"/>
          </a:p>
          <a:p>
            <a:pPr lvl="1">
              <a:buFont typeface="Wingdings" panose="05000000000000000000" pitchFamily="2" charset="2"/>
              <a:buChar char="Ø"/>
            </a:pPr>
            <a:endParaRPr lang="en-GB" sz="2400" dirty="0" smtClean="0"/>
          </a:p>
          <a:p>
            <a:pPr marL="0" indent="0">
              <a:buNone/>
            </a:pPr>
            <a:endParaRPr lang="en-GB" sz="2900" dirty="0" smtClean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A5BF2D2B-4F76-4AA0-BBC9-643E9CB67228}"/>
              </a:ext>
            </a:extLst>
          </p:cNvPr>
          <p:cNvSpPr>
            <a:spLocks noChangeAspect="1"/>
          </p:cNvSpPr>
          <p:nvPr/>
        </p:nvSpPr>
        <p:spPr bwMode="auto">
          <a:xfrm>
            <a:off x="4081363" y="189434"/>
            <a:ext cx="2016224" cy="2016224"/>
          </a:xfrm>
          <a:prstGeom prst="ellipse">
            <a:avLst/>
          </a:prstGeom>
          <a:solidFill>
            <a:schemeClr val="accent2"/>
          </a:solidFill>
          <a:ln w="38100" cap="flat" cmpd="sng" algn="ctr">
            <a:solidFill>
              <a:schemeClr val="accent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 smtClean="0">
                <a:solidFill>
                  <a:schemeClr val="bg1"/>
                </a:solidFill>
                <a:latin typeface="+mn-lt"/>
              </a:rPr>
              <a:t>Auditory AND visual perception</a:t>
            </a:r>
          </a:p>
          <a:p>
            <a:pPr marL="0" marR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 smtClean="0">
                <a:solidFill>
                  <a:schemeClr val="bg1"/>
                </a:solidFill>
                <a:latin typeface="+mn-lt"/>
              </a:rPr>
              <a:t>go hand-in-hand</a:t>
            </a:r>
            <a:endParaRPr kumimoji="0" lang="en-GB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2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300" dirty="0" smtClean="0"/>
              <a:t>Early speech </a:t>
            </a:r>
            <a:br>
              <a:rPr lang="en-GB" sz="4300" dirty="0" smtClean="0"/>
            </a:br>
            <a:r>
              <a:rPr lang="en-GB" sz="4300" dirty="0" smtClean="0"/>
              <a:t>perception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963" y="2565698"/>
            <a:ext cx="10581923" cy="4115753"/>
          </a:xfrm>
        </p:spPr>
        <p:txBody>
          <a:bodyPr/>
          <a:lstStyle/>
          <a:p>
            <a:pPr lvl="0"/>
            <a:r>
              <a:rPr lang="en-GB" sz="2900" dirty="0" smtClean="0"/>
              <a:t>Parents </a:t>
            </a:r>
            <a:r>
              <a:rPr lang="en-GB" sz="2900" dirty="0"/>
              <a:t>need specific guidance about the importance of </a:t>
            </a:r>
            <a:r>
              <a:rPr lang="en-GB" sz="2900" dirty="0" smtClean="0"/>
              <a:t>HA </a:t>
            </a:r>
            <a:r>
              <a:rPr lang="en-GB" sz="2900" dirty="0"/>
              <a:t>and </a:t>
            </a:r>
            <a:r>
              <a:rPr lang="en-GB" sz="2900" dirty="0" smtClean="0"/>
              <a:t>implant use</a:t>
            </a:r>
          </a:p>
          <a:p>
            <a:pPr marL="0" indent="0">
              <a:buNone/>
            </a:pPr>
            <a:endParaRPr lang="en-GB" sz="1400" dirty="0"/>
          </a:p>
          <a:p>
            <a:pPr lvl="0">
              <a:spcBef>
                <a:spcPts val="0"/>
              </a:spcBef>
            </a:pPr>
            <a:r>
              <a:rPr lang="en-GB" sz="2900" dirty="0"/>
              <a:t>V</a:t>
            </a:r>
            <a:r>
              <a:rPr lang="en-GB" sz="2900" dirty="0" smtClean="0"/>
              <a:t>ariation </a:t>
            </a:r>
            <a:r>
              <a:rPr lang="en-GB" sz="2900" dirty="0"/>
              <a:t>in device use </a:t>
            </a:r>
            <a:r>
              <a:rPr lang="en-GB" sz="2900" dirty="0" smtClean="0"/>
              <a:t>at home and </a:t>
            </a:r>
            <a:r>
              <a:rPr lang="en-GB" sz="2900" dirty="0"/>
              <a:t>in aided audibility among infants and young children underlines the importance of supporting families to optimise the acoustic / noise </a:t>
            </a:r>
            <a:r>
              <a:rPr lang="en-GB" sz="2900" dirty="0" smtClean="0"/>
              <a:t>environment</a:t>
            </a:r>
          </a:p>
          <a:p>
            <a:pPr marL="0" indent="0">
              <a:buNone/>
            </a:pPr>
            <a:endParaRPr lang="en-GB" sz="1400" dirty="0" smtClean="0"/>
          </a:p>
          <a:p>
            <a:pPr lvl="0">
              <a:spcBef>
                <a:spcPts val="0"/>
              </a:spcBef>
            </a:pPr>
            <a:r>
              <a:rPr lang="en-GB" sz="2900" dirty="0" smtClean="0"/>
              <a:t>Parents </a:t>
            </a:r>
            <a:r>
              <a:rPr lang="en-GB" sz="2900" dirty="0"/>
              <a:t>should be encouraged to reduce their children’s exposure to electronic media, and could be supported to use </a:t>
            </a:r>
            <a:r>
              <a:rPr lang="en-GB" sz="2900" dirty="0" smtClean="0"/>
              <a:t>an ALD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9524DE9C-6B90-4587-8FD1-BEF03D6B8A95}"/>
              </a:ext>
            </a:extLst>
          </p:cNvPr>
          <p:cNvSpPr>
            <a:spLocks noChangeAspect="1"/>
          </p:cNvSpPr>
          <p:nvPr/>
        </p:nvSpPr>
        <p:spPr bwMode="auto">
          <a:xfrm>
            <a:off x="4081363" y="327500"/>
            <a:ext cx="3006726" cy="2004484"/>
          </a:xfrm>
          <a:prstGeom prst="ellipse">
            <a:avLst/>
          </a:prstGeom>
          <a:solidFill>
            <a:schemeClr val="accent3"/>
          </a:solidFill>
          <a:ln w="381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Parents need support with device use and the listening environment</a:t>
            </a:r>
            <a:endParaRPr kumimoji="0" lang="en-GB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715" y="597948"/>
            <a:ext cx="2736304" cy="83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72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40" y="609742"/>
            <a:ext cx="4894916" cy="720000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4300" dirty="0" smtClean="0"/>
              <a:t>Infant’s / child’s attention to speech and language</a:t>
            </a:r>
            <a:r>
              <a:rPr lang="en-GB" sz="4300" dirty="0"/>
              <a:t/>
            </a:r>
            <a:br>
              <a:rPr lang="en-GB" sz="43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987" y="1989634"/>
            <a:ext cx="10365899" cy="4115753"/>
          </a:xfrm>
        </p:spPr>
        <p:txBody>
          <a:bodyPr/>
          <a:lstStyle/>
          <a:p>
            <a:pPr lvl="0"/>
            <a:r>
              <a:rPr lang="en-GB" sz="2900" dirty="0" smtClean="0"/>
              <a:t>Parents should </a:t>
            </a:r>
            <a:r>
              <a:rPr lang="en-GB" sz="2900" dirty="0"/>
              <a:t>be encouraged and supported to use </a:t>
            </a:r>
            <a:r>
              <a:rPr lang="en-GB" sz="2900" dirty="0" smtClean="0"/>
              <a:t>‘</a:t>
            </a:r>
            <a:r>
              <a:rPr lang="en-GB" sz="2900" dirty="0" err="1" smtClean="0"/>
              <a:t>motherese</a:t>
            </a:r>
            <a:r>
              <a:rPr lang="en-GB" sz="2900" dirty="0" smtClean="0"/>
              <a:t>’ / IDS; those </a:t>
            </a:r>
            <a:r>
              <a:rPr lang="en-GB" sz="2900" dirty="0"/>
              <a:t>experiencing anxiety or depression may need additional support with this.</a:t>
            </a:r>
          </a:p>
          <a:p>
            <a:pPr marL="0" indent="0">
              <a:buNone/>
            </a:pPr>
            <a:endParaRPr lang="en-GB" sz="1800" dirty="0"/>
          </a:p>
          <a:p>
            <a:pPr lvl="0"/>
            <a:r>
              <a:rPr lang="en-GB" sz="2900" dirty="0" smtClean="0"/>
              <a:t>Hearing parents may </a:t>
            </a:r>
            <a:r>
              <a:rPr lang="en-GB" sz="2900" dirty="0"/>
              <a:t>need targeted support </a:t>
            </a:r>
            <a:r>
              <a:rPr lang="en-GB" sz="2900" dirty="0" smtClean="0"/>
              <a:t>to establish </a:t>
            </a:r>
            <a:r>
              <a:rPr lang="en-GB" sz="2900" dirty="0"/>
              <a:t>early joint attention and responsive two-way interactions with their </a:t>
            </a:r>
            <a:r>
              <a:rPr lang="en-GB" sz="2900" dirty="0" smtClean="0"/>
              <a:t>deaf child</a:t>
            </a:r>
          </a:p>
          <a:p>
            <a:pPr lvl="0">
              <a:buNone/>
            </a:pPr>
            <a:endParaRPr lang="en-GB" sz="1800" dirty="0" smtClean="0"/>
          </a:p>
          <a:p>
            <a:pPr lvl="0">
              <a:spcBef>
                <a:spcPts val="0"/>
              </a:spcBef>
            </a:pPr>
            <a:r>
              <a:rPr lang="en-GB" sz="2900" dirty="0" smtClean="0"/>
              <a:t>Special attention may need to be given to helping parents to follow their child’s attention lead</a:t>
            </a:r>
          </a:p>
          <a:p>
            <a:pPr lvl="0"/>
            <a:endParaRPr lang="en-GB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3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012" y="477466"/>
            <a:ext cx="5112568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Parents’ language input </a:t>
            </a:r>
            <a:br>
              <a:rPr lang="en-GB" sz="3800" dirty="0" smtClean="0"/>
            </a:br>
            <a:r>
              <a:rPr lang="en-GB" sz="3800" dirty="0" smtClean="0"/>
              <a:t>for good language outcomes </a:t>
            </a:r>
            <a:br>
              <a:rPr lang="en-GB" sz="3800" dirty="0" smtClean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987" y="2493690"/>
            <a:ext cx="10365899" cy="3528392"/>
          </a:xfrm>
        </p:spPr>
        <p:txBody>
          <a:bodyPr/>
          <a:lstStyle/>
          <a:p>
            <a:pPr lvl="0"/>
            <a:r>
              <a:rPr lang="en-GB" sz="2900" dirty="0" smtClean="0"/>
              <a:t>Deaf </a:t>
            </a:r>
            <a:r>
              <a:rPr lang="en-GB" sz="2900" dirty="0"/>
              <a:t>children are particularly sensitive to the influences of their language </a:t>
            </a:r>
            <a:r>
              <a:rPr lang="en-GB" sz="2900" dirty="0" smtClean="0"/>
              <a:t>environment</a:t>
            </a:r>
          </a:p>
          <a:p>
            <a:pPr marL="0" indent="0">
              <a:buNone/>
            </a:pPr>
            <a:endParaRPr lang="en-GB" sz="2900" dirty="0" smtClean="0"/>
          </a:p>
          <a:p>
            <a:pPr lvl="0">
              <a:spcBef>
                <a:spcPts val="0"/>
              </a:spcBef>
            </a:pPr>
            <a:r>
              <a:rPr lang="en-GB" sz="2900" dirty="0" smtClean="0"/>
              <a:t>Early </a:t>
            </a:r>
            <a:r>
              <a:rPr lang="en-GB" sz="2900" dirty="0"/>
              <a:t>exposure to a rich fluent language model is critically important for all later language </a:t>
            </a:r>
            <a:r>
              <a:rPr lang="en-GB" sz="2900" dirty="0" smtClean="0"/>
              <a:t>learning;</a:t>
            </a:r>
            <a:r>
              <a:rPr lang="en-GB" sz="2900" dirty="0"/>
              <a:t> </a:t>
            </a:r>
            <a:endParaRPr lang="en-GB" sz="2900" dirty="0" smtClean="0"/>
          </a:p>
          <a:p>
            <a:pPr lvl="0">
              <a:buNone/>
            </a:pPr>
            <a:endParaRPr lang="en-GB" sz="2900" dirty="0" smtClean="0"/>
          </a:p>
          <a:p>
            <a:pPr lvl="0">
              <a:spcBef>
                <a:spcPts val="0"/>
              </a:spcBef>
            </a:pPr>
            <a:r>
              <a:rPr lang="en-GB" sz="2900" dirty="0" smtClean="0"/>
              <a:t>Hearing </a:t>
            </a:r>
            <a:r>
              <a:rPr lang="en-GB" sz="2900" dirty="0"/>
              <a:t>parents can provide this most easily in their native spoken </a:t>
            </a:r>
            <a:r>
              <a:rPr lang="en-GB" sz="2900" dirty="0" smtClean="0"/>
              <a:t>language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2900" dirty="0" smtClean="0"/>
          </a:p>
          <a:p>
            <a:pPr lvl="0"/>
            <a:endParaRPr lang="en-GB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5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956" y="333450"/>
            <a:ext cx="5616624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Parents’ language input for good language outcomes (2)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939" y="1773610"/>
            <a:ext cx="10729192" cy="4115753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en-GB" sz="2900" dirty="0" smtClean="0"/>
              <a:t>There seems to be a </a:t>
            </a:r>
            <a:r>
              <a:rPr lang="en-GB" sz="2900" dirty="0"/>
              <a:t>positive </a:t>
            </a:r>
            <a:r>
              <a:rPr lang="en-GB" sz="2900" i="1" dirty="0"/>
              <a:t>correlation</a:t>
            </a:r>
            <a:r>
              <a:rPr lang="en-GB" sz="2900" dirty="0"/>
              <a:t> between parents’ use of spoken communication and good language outcomes for </a:t>
            </a:r>
            <a:r>
              <a:rPr lang="en-GB" sz="2900" dirty="0" smtClean="0"/>
              <a:t>CI-users</a:t>
            </a:r>
            <a:endParaRPr lang="en-GB" sz="2900" dirty="0"/>
          </a:p>
          <a:p>
            <a:pPr marL="0" indent="0">
              <a:buNone/>
            </a:pPr>
            <a:endParaRPr lang="en-GB" sz="1200" dirty="0" smtClean="0"/>
          </a:p>
          <a:p>
            <a:pPr lvl="0"/>
            <a:r>
              <a:rPr lang="en-GB" sz="2900" dirty="0" smtClean="0"/>
              <a:t>There is no conclusive evidence that adding sign language interferes with spoken language development ...</a:t>
            </a:r>
          </a:p>
          <a:p>
            <a:pPr lvl="0">
              <a:buNone/>
            </a:pPr>
            <a:r>
              <a:rPr lang="en-GB" sz="2900" dirty="0" smtClean="0"/>
              <a:t>     .... but nor is there evidence </a:t>
            </a:r>
            <a:r>
              <a:rPr lang="en-GB" sz="2900" dirty="0"/>
              <a:t>that adding sign </a:t>
            </a:r>
            <a:r>
              <a:rPr lang="en-GB" sz="2900" dirty="0" smtClean="0"/>
              <a:t>language supports </a:t>
            </a:r>
            <a:r>
              <a:rPr lang="en-GB" sz="2900" dirty="0"/>
              <a:t>spoken language </a:t>
            </a:r>
            <a:r>
              <a:rPr lang="en-GB" sz="2900" dirty="0" smtClean="0"/>
              <a:t>acquisition</a:t>
            </a:r>
            <a:endParaRPr lang="en-GB" sz="2900" dirty="0"/>
          </a:p>
          <a:p>
            <a:endParaRPr lang="en-GB" sz="1200" dirty="0"/>
          </a:p>
          <a:p>
            <a:r>
              <a:rPr lang="en-GB" sz="2900" dirty="0" smtClean="0"/>
              <a:t>A child’s early </a:t>
            </a:r>
            <a:r>
              <a:rPr lang="en-GB" sz="2900" dirty="0"/>
              <a:t>acquisition of a first spoken language can support </a:t>
            </a:r>
            <a:r>
              <a:rPr lang="en-GB" sz="2900" dirty="0" smtClean="0"/>
              <a:t>their later </a:t>
            </a:r>
            <a:r>
              <a:rPr lang="en-GB" sz="2900" dirty="0"/>
              <a:t>learning of </a:t>
            </a:r>
            <a:r>
              <a:rPr lang="en-GB" sz="2900" dirty="0" smtClean="0"/>
              <a:t>sign language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6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662" y="476782"/>
            <a:ext cx="5329942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Parents’ language input for good language outcomes (3)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947" y="1701602"/>
            <a:ext cx="10365899" cy="3312368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endParaRPr lang="en-GB" sz="1200" dirty="0" smtClean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900" dirty="0"/>
              <a:t>H</a:t>
            </a:r>
            <a:r>
              <a:rPr lang="en-GB" sz="2900" dirty="0" smtClean="0"/>
              <a:t>earing </a:t>
            </a:r>
            <a:r>
              <a:rPr lang="en-GB" sz="2900" dirty="0"/>
              <a:t>parents of deaf children tend to use less complex language structures and less high-quality talk than parents who share the same hearing status with their </a:t>
            </a:r>
            <a:r>
              <a:rPr lang="en-GB" sz="2900" dirty="0" smtClean="0"/>
              <a:t>children</a:t>
            </a:r>
          </a:p>
          <a:p>
            <a:pPr lvl="0">
              <a:buFont typeface="Arial" panose="020B0604020202020204" pitchFamily="34" charset="0"/>
              <a:buChar char="•"/>
            </a:pPr>
            <a:endParaRPr lang="en-GB" sz="1200" dirty="0"/>
          </a:p>
          <a:p>
            <a:pPr lvl="0">
              <a:buFont typeface="Arial" panose="020B0604020202020204" pitchFamily="34" charset="0"/>
              <a:buChar char="•"/>
            </a:pPr>
            <a:r>
              <a:rPr lang="en-GB" sz="2900" dirty="0" smtClean="0"/>
              <a:t>Parents</a:t>
            </a:r>
            <a:r>
              <a:rPr lang="en-GB" sz="2900" dirty="0"/>
              <a:t>’ use of oversimplified language combined with less responsive communication strategies </a:t>
            </a:r>
            <a:r>
              <a:rPr lang="en-GB" sz="2900" dirty="0" smtClean="0"/>
              <a:t>may impoverish the language </a:t>
            </a:r>
            <a:r>
              <a:rPr lang="en-GB" sz="2900" dirty="0"/>
              <a:t>learning environment for </a:t>
            </a:r>
            <a:r>
              <a:rPr lang="en-GB" sz="2900" dirty="0" smtClean="0"/>
              <a:t>many deaf </a:t>
            </a:r>
            <a:r>
              <a:rPr lang="en-GB" sz="2900" dirty="0"/>
              <a:t>children</a:t>
            </a:r>
            <a:endParaRPr lang="en-GB" sz="2900" dirty="0" smtClean="0"/>
          </a:p>
        </p:txBody>
      </p:sp>
      <p:sp>
        <p:nvSpPr>
          <p:cNvPr id="4" name="Rounded Rectangle 2">
            <a:extLst>
              <a:ext uri="{FF2B5EF4-FFF2-40B4-BE49-F238E27FC236}">
                <a16:creationId xmlns:a16="http://schemas.microsoft.com/office/drawing/2014/main" xmlns="" id="{51B18AB8-EFA6-4B49-99DD-DC10E465EFE2}"/>
              </a:ext>
            </a:extLst>
          </p:cNvPr>
          <p:cNvSpPr/>
          <p:nvPr/>
        </p:nvSpPr>
        <p:spPr bwMode="auto">
          <a:xfrm>
            <a:off x="6745659" y="5157986"/>
            <a:ext cx="4536504" cy="1224136"/>
          </a:xfrm>
          <a:prstGeom prst="roundRect">
            <a:avLst>
              <a:gd name="adj" fmla="val 11320"/>
            </a:avLst>
          </a:prstGeom>
          <a:solidFill>
            <a:srgbClr val="87027B"/>
          </a:solidFill>
          <a:ln w="38100" cap="flat" cmpd="sng" algn="ctr">
            <a:solidFill>
              <a:srgbClr val="AB4EA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+mn-lt"/>
              </a:rPr>
              <a:t>Both QUALITY and QUANTITY of language input matters!</a:t>
            </a:r>
            <a:endParaRPr lang="en-GB" sz="24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979" y="549474"/>
            <a:ext cx="6338053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Parents’ language input for </a:t>
            </a:r>
            <a:br>
              <a:rPr lang="en-GB" sz="3800" dirty="0" smtClean="0"/>
            </a:br>
            <a:r>
              <a:rPr lang="en-GB" sz="3800" dirty="0" smtClean="0"/>
              <a:t>good language outcomes (4)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972" y="1908764"/>
            <a:ext cx="8352928" cy="4412648"/>
          </a:xfrm>
        </p:spPr>
        <p:txBody>
          <a:bodyPr/>
          <a:lstStyle/>
          <a:p>
            <a:pPr lvl="0"/>
            <a:r>
              <a:rPr lang="en-GB" sz="2900" dirty="0" smtClean="0"/>
              <a:t>Higher-level </a:t>
            </a:r>
            <a:r>
              <a:rPr lang="en-GB" sz="2900" dirty="0"/>
              <a:t>facilitative language techniques (FLTs), such as parallel talk and open-ended questions, predict language </a:t>
            </a:r>
            <a:r>
              <a:rPr lang="en-GB" sz="2900" dirty="0" smtClean="0"/>
              <a:t>growth whereas lower-level </a:t>
            </a:r>
            <a:r>
              <a:rPr lang="en-GB" sz="2900" dirty="0"/>
              <a:t>FLTs </a:t>
            </a:r>
            <a:r>
              <a:rPr lang="en-GB" sz="2900" dirty="0" smtClean="0"/>
              <a:t>don’t</a:t>
            </a:r>
          </a:p>
          <a:p>
            <a:pPr lvl="0"/>
            <a:endParaRPr lang="en-GB" sz="1200" dirty="0" smtClean="0"/>
          </a:p>
          <a:p>
            <a:pPr lvl="0"/>
            <a:r>
              <a:rPr lang="en-GB" sz="2900" dirty="0"/>
              <a:t>P</a:t>
            </a:r>
            <a:r>
              <a:rPr lang="en-GB" sz="2900" dirty="0" smtClean="0"/>
              <a:t>arents </a:t>
            </a:r>
            <a:r>
              <a:rPr lang="en-GB" sz="2900" dirty="0"/>
              <a:t>of deaf children have been found to use </a:t>
            </a:r>
            <a:r>
              <a:rPr lang="en-GB" sz="2900" dirty="0" smtClean="0"/>
              <a:t>more lower-level </a:t>
            </a:r>
            <a:r>
              <a:rPr lang="en-GB" sz="2900" dirty="0"/>
              <a:t>FLTs </a:t>
            </a:r>
            <a:r>
              <a:rPr lang="en-GB" sz="2900" dirty="0" smtClean="0"/>
              <a:t>than </a:t>
            </a:r>
            <a:r>
              <a:rPr lang="en-GB" sz="2900" dirty="0"/>
              <a:t>higher-level FLTs.</a:t>
            </a:r>
          </a:p>
          <a:p>
            <a:endParaRPr lang="en-GB" sz="1200" dirty="0"/>
          </a:p>
          <a:p>
            <a:pPr lvl="0"/>
            <a:r>
              <a:rPr lang="en-GB" sz="2900" dirty="0" smtClean="0"/>
              <a:t>A </a:t>
            </a:r>
            <a:r>
              <a:rPr lang="en-GB" sz="2900" dirty="0"/>
              <a:t>‘coaching model’ </a:t>
            </a:r>
            <a:r>
              <a:rPr lang="en-GB" sz="2900" dirty="0" smtClean="0"/>
              <a:t>focused on using higher-level FLTs </a:t>
            </a:r>
            <a:r>
              <a:rPr lang="en-GB" sz="2900" dirty="0"/>
              <a:t>could </a:t>
            </a:r>
            <a:r>
              <a:rPr lang="en-GB" sz="2900" dirty="0" smtClean="0"/>
              <a:t>help empower </a:t>
            </a:r>
            <a:r>
              <a:rPr lang="en-GB" sz="2900" dirty="0"/>
              <a:t>parents to </a:t>
            </a:r>
            <a:r>
              <a:rPr lang="en-GB" sz="2900" dirty="0" smtClean="0"/>
              <a:t>support and enhance </a:t>
            </a:r>
            <a:r>
              <a:rPr lang="en-GB" sz="2900" dirty="0"/>
              <a:t>their children’s </a:t>
            </a:r>
            <a:r>
              <a:rPr lang="en-GB" sz="2900" dirty="0" smtClean="0"/>
              <a:t>language development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A5BF2D2B-4F76-4AA0-BBC9-643E9CB67228}"/>
              </a:ext>
            </a:extLst>
          </p:cNvPr>
          <p:cNvSpPr>
            <a:spLocks noChangeAspect="1"/>
          </p:cNvSpPr>
          <p:nvPr/>
        </p:nvSpPr>
        <p:spPr bwMode="auto">
          <a:xfrm>
            <a:off x="9049915" y="3141762"/>
            <a:ext cx="2880320" cy="1728192"/>
          </a:xfrm>
          <a:prstGeom prst="ellipse">
            <a:avLst/>
          </a:prstGeom>
          <a:solidFill>
            <a:schemeClr val="accent2"/>
          </a:solidFill>
          <a:ln w="38100" cap="flat" cmpd="sng" algn="ctr">
            <a:solidFill>
              <a:schemeClr val="accent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400" b="1" dirty="0" smtClean="0">
                <a:solidFill>
                  <a:schemeClr val="bg1"/>
                </a:solidFill>
                <a:latin typeface="+mn-lt"/>
              </a:rPr>
              <a:t>Help parents with higher-level FLTs</a:t>
            </a:r>
            <a:endParaRPr kumimoji="0" lang="en-GB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659" y="443656"/>
            <a:ext cx="3240360" cy="99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28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63" y="405458"/>
            <a:ext cx="5832648" cy="1368152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Parents’ language input for good cognitive &amp; psychosocial outcomes: Theory of Mind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963" y="2205658"/>
            <a:ext cx="11521280" cy="3899729"/>
          </a:xfrm>
        </p:spPr>
        <p:txBody>
          <a:bodyPr/>
          <a:lstStyle/>
          <a:p>
            <a:pPr lvl="0"/>
            <a:r>
              <a:rPr lang="en-GB" sz="2900" dirty="0" smtClean="0"/>
              <a:t>Deaf </a:t>
            </a:r>
            <a:r>
              <a:rPr lang="en-GB" sz="2900" dirty="0"/>
              <a:t>children with hearing parents often display a delayed development of ‘Theory of Mind’ (</a:t>
            </a:r>
            <a:r>
              <a:rPr lang="en-GB" sz="2900" dirty="0" err="1"/>
              <a:t>ToM</a:t>
            </a:r>
            <a:r>
              <a:rPr lang="en-GB" sz="2900" dirty="0" smtClean="0"/>
              <a:t>)</a:t>
            </a:r>
          </a:p>
          <a:p>
            <a:pPr lvl="0"/>
            <a:endParaRPr lang="en-GB" sz="1200" dirty="0" smtClean="0"/>
          </a:p>
          <a:p>
            <a:r>
              <a:rPr lang="en-GB" sz="2900" dirty="0" err="1"/>
              <a:t>ToM</a:t>
            </a:r>
            <a:r>
              <a:rPr lang="en-GB" sz="2900" dirty="0"/>
              <a:t> development is affected by </a:t>
            </a:r>
            <a:r>
              <a:rPr lang="en-GB" sz="2900" dirty="0" smtClean="0"/>
              <a:t>parents</a:t>
            </a:r>
            <a:r>
              <a:rPr lang="en-GB" sz="2900" dirty="0"/>
              <a:t>’ ‘mental talk’ and connected conversation </a:t>
            </a:r>
            <a:r>
              <a:rPr lang="en-GB" sz="2900" dirty="0" smtClean="0"/>
              <a:t>turns; </a:t>
            </a:r>
            <a:r>
              <a:rPr lang="en-GB" sz="2900" dirty="0"/>
              <a:t>hearing parents of deaf children tend to use less </a:t>
            </a:r>
            <a:r>
              <a:rPr lang="en-GB" sz="2900" dirty="0" smtClean="0"/>
              <a:t>mental </a:t>
            </a:r>
            <a:r>
              <a:rPr lang="en-GB" sz="2900" dirty="0"/>
              <a:t>state language and </a:t>
            </a:r>
            <a:r>
              <a:rPr lang="en-GB" sz="2900" dirty="0" smtClean="0"/>
              <a:t>less turn-taking</a:t>
            </a:r>
          </a:p>
          <a:p>
            <a:endParaRPr lang="en-GB" sz="1200" dirty="0" smtClean="0"/>
          </a:p>
          <a:p>
            <a:r>
              <a:rPr lang="en-GB" sz="2900" dirty="0"/>
              <a:t>A small increase </a:t>
            </a:r>
            <a:r>
              <a:rPr lang="en-GB" sz="2900" dirty="0" smtClean="0"/>
              <a:t>mental states talk could </a:t>
            </a:r>
            <a:r>
              <a:rPr lang="en-GB" sz="2900" dirty="0"/>
              <a:t>make a </a:t>
            </a:r>
            <a:r>
              <a:rPr lang="en-GB" sz="2900" dirty="0" smtClean="0"/>
              <a:t>big difference</a:t>
            </a:r>
          </a:p>
          <a:p>
            <a:endParaRPr lang="en-GB" sz="1200" dirty="0" smtClean="0"/>
          </a:p>
          <a:p>
            <a:r>
              <a:rPr lang="en-GB" sz="2900" dirty="0"/>
              <a:t>Young children’s early </a:t>
            </a:r>
            <a:r>
              <a:rPr lang="en-GB" sz="2900" dirty="0" err="1"/>
              <a:t>habilitation</a:t>
            </a:r>
            <a:r>
              <a:rPr lang="en-GB" sz="2900" dirty="0"/>
              <a:t> to hearing aids and CIs could emphasise </a:t>
            </a:r>
            <a:r>
              <a:rPr lang="en-GB" sz="2900" dirty="0" smtClean="0"/>
              <a:t>aspects </a:t>
            </a:r>
            <a:r>
              <a:rPr lang="en-GB" sz="2900" dirty="0"/>
              <a:t>of speech </a:t>
            </a:r>
            <a:r>
              <a:rPr lang="en-GB" sz="2900" dirty="0" smtClean="0"/>
              <a:t>that </a:t>
            </a:r>
            <a:r>
              <a:rPr lang="en-GB" sz="2900" dirty="0"/>
              <a:t>help with emotion perception</a:t>
            </a:r>
          </a:p>
          <a:p>
            <a:pPr lvl="0"/>
            <a:endParaRPr lang="en-GB" sz="2900" dirty="0" smtClean="0"/>
          </a:p>
          <a:p>
            <a:pPr lvl="0"/>
            <a:endParaRPr lang="en-GB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64" y="404758"/>
            <a:ext cx="6048672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Language input affecting cognitive &amp; psychosocial outcomes: social skills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661" y="1845251"/>
            <a:ext cx="10365899" cy="4115753"/>
          </a:xfrm>
        </p:spPr>
        <p:txBody>
          <a:bodyPr/>
          <a:lstStyle/>
          <a:p>
            <a:r>
              <a:rPr lang="en-GB" sz="2900" dirty="0" smtClean="0"/>
              <a:t>Language </a:t>
            </a:r>
            <a:r>
              <a:rPr lang="en-GB" sz="2900" dirty="0"/>
              <a:t>development has been found to be closely correlated with the development of social </a:t>
            </a:r>
            <a:r>
              <a:rPr lang="en-GB" sz="2900" dirty="0" smtClean="0"/>
              <a:t>competence</a:t>
            </a:r>
          </a:p>
          <a:p>
            <a:endParaRPr lang="en-GB" sz="1200" dirty="0" smtClean="0"/>
          </a:p>
          <a:p>
            <a:r>
              <a:rPr lang="en-GB" sz="2900" dirty="0"/>
              <a:t>Studies </a:t>
            </a:r>
            <a:r>
              <a:rPr lang="en-GB" sz="2900" dirty="0" smtClean="0"/>
              <a:t>demonstrate </a:t>
            </a:r>
            <a:r>
              <a:rPr lang="en-GB" sz="2900" dirty="0"/>
              <a:t>lower social competence and more social behaviour / psychosocial problems in </a:t>
            </a:r>
            <a:r>
              <a:rPr lang="en-GB" sz="2900" dirty="0" smtClean="0"/>
              <a:t>HI children overall compared </a:t>
            </a:r>
            <a:r>
              <a:rPr lang="en-GB" sz="2900" dirty="0"/>
              <a:t>to children with normal </a:t>
            </a:r>
            <a:r>
              <a:rPr lang="en-GB" sz="2900" dirty="0" smtClean="0"/>
              <a:t>hearing, e.g. delayed pragmatic skills</a:t>
            </a:r>
          </a:p>
          <a:p>
            <a:endParaRPr lang="en-GB" sz="1200" dirty="0" smtClean="0"/>
          </a:p>
          <a:p>
            <a:r>
              <a:rPr lang="en-GB" sz="2900" dirty="0"/>
              <a:t>Poor conversational ability may adversely affect a child’s capacity to interactively engage the parents, which in turn reduces the quantity and quality of parents’ language input</a:t>
            </a:r>
            <a:endParaRPr lang="en-GB" sz="2900" dirty="0" smtClean="0"/>
          </a:p>
          <a:p>
            <a:pPr lvl="0"/>
            <a:endParaRPr lang="en-GB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7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662" y="404758"/>
            <a:ext cx="5401950" cy="1143265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Language input affecting cognitive &amp; psychosocial outcomes: social skills (2)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661" y="1845251"/>
            <a:ext cx="10365899" cy="4115753"/>
          </a:xfrm>
        </p:spPr>
        <p:txBody>
          <a:bodyPr/>
          <a:lstStyle/>
          <a:p>
            <a:endParaRPr lang="en-GB" sz="1200" dirty="0" smtClean="0"/>
          </a:p>
          <a:p>
            <a:pPr lvl="0"/>
            <a:r>
              <a:rPr lang="en-GB" sz="2900" dirty="0"/>
              <a:t>Psychosocial development risk should be considered </a:t>
            </a:r>
            <a:r>
              <a:rPr lang="en-GB" sz="2900" dirty="0" smtClean="0"/>
              <a:t>for </a:t>
            </a:r>
            <a:r>
              <a:rPr lang="en-GB" sz="2900" dirty="0"/>
              <a:t>all preschool children with hearing loss, including those who perform well on traditional language measures and children with lesser degrees of hearing loss.</a:t>
            </a:r>
          </a:p>
          <a:p>
            <a:endParaRPr lang="en-GB" sz="1700" dirty="0"/>
          </a:p>
          <a:p>
            <a:pPr lvl="0"/>
            <a:r>
              <a:rPr lang="en-GB" sz="2900" dirty="0"/>
              <a:t>A number of recent studies point to the importance of early intervention programmes that target social skills development as well as language for deaf pre-schoolers.</a:t>
            </a:r>
          </a:p>
          <a:p>
            <a:endParaRPr lang="en-GB" sz="2900" dirty="0" smtClean="0"/>
          </a:p>
          <a:p>
            <a:pPr lvl="0"/>
            <a:endParaRPr lang="en-GB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6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963" y="432395"/>
            <a:ext cx="7128792" cy="1368852"/>
          </a:xfrm>
        </p:spPr>
        <p:txBody>
          <a:bodyPr/>
          <a:lstStyle/>
          <a:p>
            <a:r>
              <a:rPr lang="en-GB" sz="4300" dirty="0"/>
              <a:t/>
            </a:r>
            <a:br>
              <a:rPr lang="en-GB" sz="4300" dirty="0"/>
            </a:br>
            <a:r>
              <a:rPr lang="en-GB" sz="3800" dirty="0" smtClean="0"/>
              <a:t>Language input affecting cognitive &amp; psychosocial outcomes: </a:t>
            </a:r>
            <a:br>
              <a:rPr lang="en-GB" sz="3800" dirty="0" smtClean="0"/>
            </a:br>
            <a:r>
              <a:rPr lang="en-GB" sz="3800" dirty="0" smtClean="0"/>
              <a:t>executive function skills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4300" dirty="0" smtClean="0"/>
              <a:t> 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979" y="1989634"/>
            <a:ext cx="11089232" cy="4115753"/>
          </a:xfrm>
        </p:spPr>
        <p:txBody>
          <a:bodyPr/>
          <a:lstStyle/>
          <a:p>
            <a:pPr lvl="0"/>
            <a:r>
              <a:rPr lang="en-GB" sz="2900" dirty="0" smtClean="0"/>
              <a:t>Early </a:t>
            </a:r>
            <a:r>
              <a:rPr lang="en-GB" sz="2900" dirty="0"/>
              <a:t>sensory deprivation </a:t>
            </a:r>
            <a:r>
              <a:rPr lang="en-GB" sz="2900" dirty="0" smtClean="0"/>
              <a:t>can cause delays in </a:t>
            </a:r>
            <a:r>
              <a:rPr lang="en-GB" sz="2900" dirty="0"/>
              <a:t>deaf children’s neurocognitive </a:t>
            </a:r>
            <a:r>
              <a:rPr lang="en-GB" sz="2900" dirty="0" smtClean="0"/>
              <a:t>development but </a:t>
            </a:r>
            <a:r>
              <a:rPr lang="en-GB" sz="2900" dirty="0"/>
              <a:t>there is also strong evidence for </a:t>
            </a:r>
            <a:r>
              <a:rPr lang="en-GB" sz="2900" dirty="0" smtClean="0"/>
              <a:t>social influences, including the home language environment</a:t>
            </a:r>
          </a:p>
          <a:p>
            <a:pPr lvl="0"/>
            <a:endParaRPr lang="en-GB" sz="1200" dirty="0" smtClean="0"/>
          </a:p>
          <a:p>
            <a:pPr lvl="0"/>
            <a:r>
              <a:rPr lang="en-GB" sz="2900" dirty="0"/>
              <a:t>C</a:t>
            </a:r>
            <a:r>
              <a:rPr lang="en-GB" sz="2900" dirty="0" smtClean="0"/>
              <a:t>hildren </a:t>
            </a:r>
            <a:r>
              <a:rPr lang="en-GB" sz="2900" dirty="0"/>
              <a:t>who experience higher levels of maternal sensitivity, maternal cognitive stimulation and access to stimulating resources in the home have been shown to score </a:t>
            </a:r>
            <a:r>
              <a:rPr lang="en-GB" sz="2900" dirty="0" smtClean="0"/>
              <a:t>much higher </a:t>
            </a:r>
            <a:r>
              <a:rPr lang="en-GB" sz="2900" dirty="0"/>
              <a:t>on </a:t>
            </a:r>
            <a:r>
              <a:rPr lang="en-GB" sz="2900" dirty="0" smtClean="0"/>
              <a:t>sustained </a:t>
            </a:r>
            <a:r>
              <a:rPr lang="en-GB" sz="2900" dirty="0"/>
              <a:t>attention, impulsivity, and </a:t>
            </a:r>
            <a:r>
              <a:rPr lang="en-GB" sz="2900" dirty="0" smtClean="0"/>
              <a:t>memory</a:t>
            </a:r>
          </a:p>
          <a:p>
            <a:pPr lvl="0"/>
            <a:endParaRPr lang="en-GB" sz="1200" dirty="0"/>
          </a:p>
          <a:p>
            <a:r>
              <a:rPr lang="en-GB" sz="2900" dirty="0"/>
              <a:t>F</a:t>
            </a:r>
            <a:r>
              <a:rPr lang="en-GB" sz="2900" dirty="0" smtClean="0"/>
              <a:t>amilies </a:t>
            </a:r>
            <a:r>
              <a:rPr lang="en-GB" sz="2900" dirty="0"/>
              <a:t>can be helped to </a:t>
            </a:r>
            <a:r>
              <a:rPr lang="en-GB" sz="2900" dirty="0" smtClean="0"/>
              <a:t>optimise </a:t>
            </a:r>
            <a:r>
              <a:rPr lang="en-GB" sz="2900" dirty="0"/>
              <a:t>children’s development of executive function skills</a:t>
            </a:r>
            <a:endParaRPr lang="en-GB" sz="2900" dirty="0" smtClean="0"/>
          </a:p>
          <a:p>
            <a:pPr lvl="0"/>
            <a:endParaRPr lang="en-GB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755" y="538331"/>
            <a:ext cx="2305883" cy="70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662" y="404758"/>
            <a:ext cx="5906006" cy="1728892"/>
          </a:xfrm>
        </p:spPr>
        <p:txBody>
          <a:bodyPr/>
          <a:lstStyle/>
          <a:p>
            <a:r>
              <a:rPr lang="en-GB" sz="3800" dirty="0" smtClean="0"/>
              <a:t>Programmes and interventions </a:t>
            </a:r>
            <a:br>
              <a:rPr lang="en-GB" sz="3800" dirty="0" smtClean="0"/>
            </a:br>
            <a:r>
              <a:rPr lang="en-GB" sz="3800" dirty="0" smtClean="0"/>
              <a:t>helping parents to help </a:t>
            </a:r>
            <a:br>
              <a:rPr lang="en-GB" sz="3800" dirty="0" smtClean="0"/>
            </a:br>
            <a:r>
              <a:rPr lang="en-GB" sz="3800" dirty="0" smtClean="0"/>
              <a:t>their children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003" y="2565698"/>
            <a:ext cx="11017224" cy="3755713"/>
          </a:xfrm>
        </p:spPr>
        <p:txBody>
          <a:bodyPr/>
          <a:lstStyle/>
          <a:p>
            <a:r>
              <a:rPr lang="en-GB" sz="2900" dirty="0" smtClean="0"/>
              <a:t>Not all parents are aware of ‘best language input practices’ for their children</a:t>
            </a:r>
          </a:p>
          <a:p>
            <a:endParaRPr lang="en-GB" sz="1400" dirty="0" smtClean="0"/>
          </a:p>
          <a:p>
            <a:r>
              <a:rPr lang="en-GB" sz="2900" dirty="0"/>
              <a:t>Early intervention should seek to </a:t>
            </a:r>
            <a:r>
              <a:rPr lang="en-GB" sz="2900" dirty="0" smtClean="0"/>
              <a:t>enhance </a:t>
            </a:r>
            <a:r>
              <a:rPr lang="en-GB" sz="2900" dirty="0"/>
              <a:t>both the competence and confidence of </a:t>
            </a:r>
            <a:r>
              <a:rPr lang="en-GB" sz="2900" dirty="0" smtClean="0"/>
              <a:t>children’s parents: </a:t>
            </a:r>
            <a:r>
              <a:rPr lang="en-GB" sz="2900" dirty="0"/>
              <a:t>parents with higher self-efficacy are more likely to put their knowledge and skills into </a:t>
            </a:r>
            <a:r>
              <a:rPr lang="en-GB" sz="2900" dirty="0" smtClean="0"/>
              <a:t>action</a:t>
            </a:r>
          </a:p>
          <a:p>
            <a:endParaRPr lang="en-GB" sz="1400" dirty="0" smtClean="0"/>
          </a:p>
          <a:p>
            <a:r>
              <a:rPr lang="en-GB" sz="2900" dirty="0" smtClean="0"/>
              <a:t>Providing information may </a:t>
            </a:r>
            <a:r>
              <a:rPr lang="en-GB" sz="2900" dirty="0"/>
              <a:t>not be enough for some </a:t>
            </a:r>
            <a:r>
              <a:rPr lang="en-GB" sz="2900" dirty="0" smtClean="0"/>
              <a:t>parents – they might </a:t>
            </a:r>
            <a:r>
              <a:rPr lang="en-GB" sz="2900" dirty="0"/>
              <a:t>need to be explicitly taught the relevant skills</a:t>
            </a:r>
          </a:p>
          <a:p>
            <a:pPr lvl="0"/>
            <a:endParaRPr lang="en-GB" sz="2900" dirty="0" smtClean="0"/>
          </a:p>
          <a:p>
            <a:pPr lvl="0"/>
            <a:endParaRPr lang="en-GB" sz="1200" dirty="0" smtClean="0"/>
          </a:p>
          <a:p>
            <a:pPr lvl="0"/>
            <a:endParaRPr lang="en-GB" sz="12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09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662" y="332733"/>
            <a:ext cx="5833997" cy="1728909"/>
          </a:xfrm>
        </p:spPr>
        <p:txBody>
          <a:bodyPr/>
          <a:lstStyle/>
          <a:p>
            <a:r>
              <a:rPr lang="en-GB" sz="3800" dirty="0" smtClean="0"/>
              <a:t>Programmes and interventions </a:t>
            </a:r>
            <a:br>
              <a:rPr lang="en-GB" sz="3800" dirty="0" smtClean="0"/>
            </a:br>
            <a:r>
              <a:rPr lang="en-GB" sz="3800" dirty="0" smtClean="0"/>
              <a:t>helping parents to help their children</a:t>
            </a:r>
            <a:endParaRPr lang="en-GB" sz="4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011" y="2349674"/>
            <a:ext cx="10365899" cy="3755713"/>
          </a:xfrm>
        </p:spPr>
        <p:txBody>
          <a:bodyPr/>
          <a:lstStyle/>
          <a:p>
            <a:pPr lvl="0"/>
            <a:r>
              <a:rPr lang="en-GB" sz="2900" dirty="0" smtClean="0"/>
              <a:t>Parents need to understand </a:t>
            </a:r>
            <a:r>
              <a:rPr lang="en-GB" sz="2900" dirty="0"/>
              <a:t>that they can enhance their child’s intelligence and cognition </a:t>
            </a:r>
            <a:r>
              <a:rPr lang="en-GB" sz="2900" dirty="0" smtClean="0"/>
              <a:t>through good language communication strategies (incremental theory of intelligence)</a:t>
            </a:r>
          </a:p>
          <a:p>
            <a:pPr lvl="0"/>
            <a:endParaRPr lang="en-GB" sz="1200" dirty="0" smtClean="0"/>
          </a:p>
          <a:p>
            <a:pPr lvl="0"/>
            <a:r>
              <a:rPr lang="en-GB" sz="2900" dirty="0" smtClean="0"/>
              <a:t>Experience </a:t>
            </a:r>
            <a:r>
              <a:rPr lang="en-GB" sz="2900" dirty="0"/>
              <a:t>from programmes such as ‘Project ASPIRE’ in the US suggests that parents’ uptake can be supported by matching language-enhancing strategies with </a:t>
            </a:r>
            <a:r>
              <a:rPr lang="en-GB" sz="2900" dirty="0" smtClean="0"/>
              <a:t>routine daily activities</a:t>
            </a:r>
          </a:p>
          <a:p>
            <a:pPr lvl="0"/>
            <a:endParaRPr lang="en-GB" sz="1200" dirty="0"/>
          </a:p>
          <a:p>
            <a:pPr lvl="0"/>
            <a:r>
              <a:rPr lang="en-GB" sz="2900" dirty="0" smtClean="0"/>
              <a:t>Continuing </a:t>
            </a:r>
            <a:r>
              <a:rPr lang="en-GB" sz="2900" dirty="0"/>
              <a:t>support is likely to be needed to help parents to maintain the gains made </a:t>
            </a:r>
            <a:r>
              <a:rPr lang="en-GB" sz="2900" dirty="0" smtClean="0"/>
              <a:t>from any </a:t>
            </a:r>
            <a:r>
              <a:rPr lang="en-GB" sz="2900" dirty="0"/>
              <a:t>parenting </a:t>
            </a:r>
            <a:r>
              <a:rPr lang="en-GB" sz="2900" dirty="0" smtClean="0"/>
              <a:t>intervention</a:t>
            </a:r>
            <a:endParaRPr lang="en-GB" sz="2900" dirty="0"/>
          </a:p>
          <a:p>
            <a:pPr lvl="0"/>
            <a:endParaRPr lang="en-GB" sz="2900" dirty="0" smtClean="0"/>
          </a:p>
          <a:p>
            <a:pPr lvl="0"/>
            <a:endParaRPr lang="en-GB" sz="1200" dirty="0" smtClean="0"/>
          </a:p>
          <a:p>
            <a:pPr lvl="0"/>
            <a:endParaRPr lang="en-GB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619" y="333450"/>
            <a:ext cx="3600400" cy="11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87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NDCS 2017">
      <a:dk1>
        <a:sysClr val="windowText" lastClr="000000"/>
      </a:dk1>
      <a:lt1>
        <a:sysClr val="window" lastClr="FFFFFF"/>
      </a:lt1>
      <a:dk2>
        <a:srgbClr val="720062"/>
      </a:dk2>
      <a:lt2>
        <a:srgbClr val="87027B"/>
      </a:lt2>
      <a:accent1>
        <a:srgbClr val="720062"/>
      </a:accent1>
      <a:accent2>
        <a:srgbClr val="C6007E"/>
      </a:accent2>
      <a:accent3>
        <a:srgbClr val="0092BC"/>
      </a:accent3>
      <a:accent4>
        <a:srgbClr val="EA7600"/>
      </a:accent4>
      <a:accent5>
        <a:srgbClr val="F2A900"/>
      </a:accent5>
      <a:accent6>
        <a:srgbClr val="C4D600"/>
      </a:accent6>
      <a:hlink>
        <a:srgbClr val="0000FF"/>
      </a:hlink>
      <a:folHlink>
        <a:srgbClr val="800080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DCS-presentation" id="{8E4939AA-AFF7-4162-9A26-2666AD72496F}" vid="{AAE59D99-54E4-4232-8EDE-55B8B736784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165</TotalTime>
  <Words>1141</Words>
  <Application>Microsoft Office PowerPoint</Application>
  <PresentationFormat>Custom</PresentationFormat>
  <Paragraphs>133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ＭＳ Ｐゴシック</vt:lpstr>
      <vt:lpstr>Arial</vt:lpstr>
      <vt:lpstr>Calibri</vt:lpstr>
      <vt:lpstr>Wingdings</vt:lpstr>
      <vt:lpstr>blank</vt:lpstr>
      <vt:lpstr>Early years language and development in deaf children: findings from a best evidence review </vt:lpstr>
      <vt:lpstr>Purpose</vt:lpstr>
      <vt:lpstr>Methodology</vt:lpstr>
      <vt:lpstr>Context</vt:lpstr>
      <vt:lpstr>Environmental factors</vt:lpstr>
      <vt:lpstr>Environmental factors  – main themes</vt:lpstr>
      <vt:lpstr>Early speech perception </vt:lpstr>
      <vt:lpstr>Early speech  perception </vt:lpstr>
      <vt:lpstr> Infant’s / child’s attention to speech and language  </vt:lpstr>
      <vt:lpstr> Parents’ language input  for good language outcomes   </vt:lpstr>
      <vt:lpstr> Parents’ language input for good language outcomes (2)  </vt:lpstr>
      <vt:lpstr> Parents’ language input for good language outcomes (3)  </vt:lpstr>
      <vt:lpstr> Parents’ language input for  good language outcomes (4)  </vt:lpstr>
      <vt:lpstr> Parents’ language input for good cognitive &amp; psychosocial outcomes: Theory of Mind  </vt:lpstr>
      <vt:lpstr> Language input affecting cognitive &amp; psychosocial outcomes: social skills  </vt:lpstr>
      <vt:lpstr> Language input affecting cognitive &amp; psychosocial outcomes: social skills (2)  </vt:lpstr>
      <vt:lpstr> Language input affecting cognitive &amp; psychosocial outcomes:  executive function skills  </vt:lpstr>
      <vt:lpstr>Programmes and interventions  helping parents to help  their children</vt:lpstr>
      <vt:lpstr>Programmes and interventions  helping parents to help their children</vt:lpstr>
    </vt:vector>
  </TitlesOfParts>
  <Company>NDCS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Sarah Collinson</dc:creator>
  <cp:lastModifiedBy>Ian Noon</cp:lastModifiedBy>
  <cp:revision>73</cp:revision>
  <dcterms:created xsi:type="dcterms:W3CDTF">2017-09-05T10:37:17Z</dcterms:created>
  <dcterms:modified xsi:type="dcterms:W3CDTF">2017-09-05T14:27:30Z</dcterms:modified>
</cp:coreProperties>
</file>