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5"/>
  </p:notesMasterIdLst>
  <p:sldIdLst>
    <p:sldId id="256" r:id="rId2"/>
    <p:sldId id="257" r:id="rId3"/>
    <p:sldId id="262" r:id="rId4"/>
    <p:sldId id="298" r:id="rId5"/>
    <p:sldId id="333" r:id="rId6"/>
    <p:sldId id="332" r:id="rId7"/>
    <p:sldId id="336" r:id="rId8"/>
    <p:sldId id="302" r:id="rId9"/>
    <p:sldId id="331" r:id="rId10"/>
    <p:sldId id="296" r:id="rId11"/>
    <p:sldId id="335" r:id="rId12"/>
    <p:sldId id="308" r:id="rId13"/>
    <p:sldId id="337" r:id="rId14"/>
    <p:sldId id="330" r:id="rId15"/>
    <p:sldId id="310" r:id="rId16"/>
    <p:sldId id="297" r:id="rId17"/>
    <p:sldId id="314" r:id="rId18"/>
    <p:sldId id="307" r:id="rId19"/>
    <p:sldId id="326" r:id="rId20"/>
    <p:sldId id="325" r:id="rId21"/>
    <p:sldId id="282" r:id="rId22"/>
    <p:sldId id="278" r:id="rId23"/>
    <p:sldId id="284" r:id="rId24"/>
    <p:sldId id="291" r:id="rId25"/>
    <p:sldId id="324" r:id="rId26"/>
    <p:sldId id="328" r:id="rId27"/>
    <p:sldId id="319" r:id="rId28"/>
    <p:sldId id="321" r:id="rId29"/>
    <p:sldId id="327" r:id="rId30"/>
    <p:sldId id="320" r:id="rId31"/>
    <p:sldId id="329" r:id="rId32"/>
    <p:sldId id="294" r:id="rId33"/>
    <p:sldId id="292" r:id="rId34"/>
  </p:sldIdLst>
  <p:sldSz cx="9144000" cy="6858000" type="screen4x3"/>
  <p:notesSz cx="6858000" cy="9144000"/>
  <p:defaultTextStyle>
    <a:defPPr>
      <a:defRPr lang="en-GB"/>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1B2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353" autoAdjust="0"/>
    <p:restoredTop sz="94434" autoAdjust="0"/>
  </p:normalViewPr>
  <p:slideViewPr>
    <p:cSldViewPr>
      <p:cViewPr varScale="1">
        <p:scale>
          <a:sx n="78" d="100"/>
          <a:sy n="78" d="100"/>
        </p:scale>
        <p:origin x="1104" y="90"/>
      </p:cViewPr>
      <p:guideLst>
        <p:guide orient="horz" pos="2160"/>
        <p:guide pos="2880"/>
      </p:guideLst>
    </p:cSldViewPr>
  </p:slideViewPr>
  <p:outlineViewPr>
    <p:cViewPr>
      <p:scale>
        <a:sx n="33" d="100"/>
        <a:sy n="33" d="100"/>
      </p:scale>
      <p:origin x="0" y="894"/>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cs typeface="Arial" charset="0"/>
              </a:defRPr>
            </a:lvl1pPr>
          </a:lstStyle>
          <a:p>
            <a:pPr>
              <a:defRPr/>
            </a:pPr>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cs typeface="Arial" charset="0"/>
              </a:defRPr>
            </a:lvl1pPr>
          </a:lstStyle>
          <a:p>
            <a:pPr>
              <a:defRPr/>
            </a:pPr>
            <a:fld id="{340E384A-4977-47A1-BD07-80663A491A56}" type="datetimeFigureOut">
              <a:rPr lang="en-GB"/>
              <a:pPr>
                <a:defRPr/>
              </a:pPr>
              <a:t>22/11/2017</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cs typeface="Arial" charset="0"/>
              </a:defRPr>
            </a:lvl1pPr>
          </a:lstStyle>
          <a:p>
            <a:pPr>
              <a:defRPr/>
            </a:pPr>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smtClean="0"/>
            </a:lvl1pPr>
          </a:lstStyle>
          <a:p>
            <a:pPr>
              <a:defRPr/>
            </a:pPr>
            <a:fld id="{BBD9A454-E8EF-4FDE-A79F-E3B25468F633}" type="slidenum">
              <a:rPr lang="en-GB" altLang="en-US"/>
              <a:pPr>
                <a:defRPr/>
              </a:pPr>
              <a:t>‹#›</a:t>
            </a:fld>
            <a:endParaRPr lang="en-GB" altLang="en-US"/>
          </a:p>
        </p:txBody>
      </p:sp>
    </p:spTree>
    <p:extLst>
      <p:ext uri="{BB962C8B-B14F-4D97-AF65-F5344CB8AC3E}">
        <p14:creationId xmlns:p14="http://schemas.microsoft.com/office/powerpoint/2010/main" val="401704353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a:t>
            </a:r>
            <a:r>
              <a:rPr lang="en-GB" baseline="0" dirty="0"/>
              <a:t> number of councils templates suggest leaving Section D blank where there are no ‘social care’ needs. We will come onto this later</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3</a:t>
            </a:fld>
            <a:endParaRPr lang="en-GB" altLang="en-US"/>
          </a:p>
        </p:txBody>
      </p:sp>
    </p:spTree>
    <p:extLst>
      <p:ext uri="{BB962C8B-B14F-4D97-AF65-F5344CB8AC3E}">
        <p14:creationId xmlns:p14="http://schemas.microsoft.com/office/powerpoint/2010/main" val="23866785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a:bodyPr>
          <a:lstStyle/>
          <a:p>
            <a:pPr marL="171450" marR="0" indent="-171450" algn="l" defTabSz="914400" rtl="0" eaLnBrk="0" fontAlgn="base" latinLnBrk="0" hangingPunct="0">
              <a:lnSpc>
                <a:spcPct val="100000"/>
              </a:lnSpc>
              <a:spcBef>
                <a:spcPct val="30000"/>
              </a:spcBef>
              <a:spcAft>
                <a:spcPct val="0"/>
              </a:spcAft>
              <a:buClrTx/>
              <a:buSzTx/>
              <a:buFont typeface="Arial" panose="020B0604020202020204" pitchFamily="34" charset="0"/>
              <a:buChar char="•"/>
              <a:tabLst/>
              <a:defRPr/>
            </a:pPr>
            <a:endParaRPr lang="en-US" altLang="en-US" dirty="0"/>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2FA471A-8D54-4ED3-B2C2-75B97CBD96F8}" type="slidenum">
              <a:rPr lang="en-GB" altLang="en-US"/>
              <a:pPr/>
              <a:t>4</a:t>
            </a:fld>
            <a:endParaRPr lang="en-GB" altLang="en-US"/>
          </a:p>
        </p:txBody>
      </p:sp>
    </p:spTree>
    <p:extLst>
      <p:ext uri="{BB962C8B-B14F-4D97-AF65-F5344CB8AC3E}">
        <p14:creationId xmlns:p14="http://schemas.microsoft.com/office/powerpoint/2010/main" val="11504391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229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92500" lnSpcReduction="10000"/>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sz="1200" dirty="0"/>
              <a:t>Joint commissioning across education, health and social care ( CYP 0-25 with SEND with/without EHC Plans) (s26) </a:t>
            </a:r>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sz="1200" dirty="0"/>
              <a:t>Provide information about services in the area and outside for children with SEND (s30 &amp;32 </a:t>
            </a:r>
            <a:r>
              <a:rPr lang="en-GB" altLang="en-US" sz="1200"/>
              <a:t>local offer)</a:t>
            </a:r>
            <a:endParaRPr lang="en-GB" altLang="en-US" sz="1200" dirty="0"/>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sz="1200" dirty="0"/>
              <a:t>Duty to review the provision of education, training  and social care support available  (s27)</a:t>
            </a:r>
          </a:p>
          <a:p>
            <a:r>
              <a:rPr lang="en-GB" altLang="en-US" sz="1200" dirty="0"/>
              <a:t>EHC plans</a:t>
            </a:r>
            <a:r>
              <a:rPr lang="en-GB" altLang="en-US" sz="1200" baseline="0" dirty="0"/>
              <a:t> four preparing for adult outcomes are </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moving into paid employment and higher education</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independent living</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having friends and relationships and being part of their communities</a:t>
            </a:r>
          </a:p>
          <a:p>
            <a:pPr marL="171450" indent="-171450">
              <a:buFont typeface="Arial" panose="020B0604020202020204" pitchFamily="34" charset="0"/>
              <a:buChar char="•"/>
            </a:pPr>
            <a:r>
              <a:rPr lang="en-GB" sz="1200" b="0" i="0" kern="1200" dirty="0">
                <a:solidFill>
                  <a:schemeClr val="tx1"/>
                </a:solidFill>
                <a:effectLst/>
                <a:latin typeface="+mn-lt"/>
                <a:ea typeface="+mn-ea"/>
                <a:cs typeface="+mn-cs"/>
              </a:rPr>
              <a:t>being as healthy as possible</a:t>
            </a:r>
          </a:p>
          <a:p>
            <a:endParaRPr lang="en-GB" sz="1200" b="1" i="0" u="none" strike="noStrike" kern="1200" baseline="0" dirty="0">
              <a:solidFill>
                <a:schemeClr val="tx1"/>
              </a:solidFill>
              <a:latin typeface="+mn-lt"/>
              <a:ea typeface="+mn-ea"/>
              <a:cs typeface="+mn-cs"/>
            </a:endParaRPr>
          </a:p>
          <a:p>
            <a:endParaRPr lang="en-GB" sz="1200" b="1" i="0" u="none" strike="noStrike" kern="1200" baseline="0" dirty="0">
              <a:solidFill>
                <a:schemeClr val="tx1"/>
              </a:solidFill>
              <a:latin typeface="+mn-lt"/>
              <a:ea typeface="+mn-ea"/>
              <a:cs typeface="+mn-cs"/>
            </a:endParaRPr>
          </a:p>
          <a:p>
            <a:r>
              <a:rPr lang="en-GB" sz="1200" b="1" i="0" u="none" strike="noStrike" kern="1200" baseline="0" dirty="0">
                <a:solidFill>
                  <a:schemeClr val="tx1"/>
                </a:solidFill>
                <a:latin typeface="+mn-lt"/>
                <a:ea typeface="+mn-ea"/>
                <a:cs typeface="+mn-cs"/>
              </a:rPr>
              <a:t>* Many of these listed should be the concern of HWBB; Lead members for Children’s Services, CCG’s, Directors of Children's Services</a:t>
            </a:r>
          </a:p>
          <a:p>
            <a:r>
              <a:rPr lang="en-GB" sz="1200" b="1" i="0" u="none" strike="noStrike" kern="1200" baseline="0" dirty="0">
                <a:solidFill>
                  <a:schemeClr val="tx1"/>
                </a:solidFill>
                <a:latin typeface="+mn-lt"/>
                <a:ea typeface="+mn-ea"/>
                <a:cs typeface="+mn-cs"/>
              </a:rPr>
              <a:t>The Children and Families Act 2014 does not change the basic statutory scheme</a:t>
            </a:r>
          </a:p>
          <a:p>
            <a:r>
              <a:rPr lang="en-GB" sz="1200" b="1" i="0" u="none" strike="noStrike" kern="1200" baseline="0" dirty="0">
                <a:solidFill>
                  <a:schemeClr val="tx1"/>
                </a:solidFill>
                <a:latin typeface="+mn-lt"/>
                <a:ea typeface="+mn-ea"/>
                <a:cs typeface="+mn-cs"/>
              </a:rPr>
              <a:t>governing social care for disabled children or introduce new duties on local</a:t>
            </a:r>
          </a:p>
          <a:p>
            <a:r>
              <a:rPr lang="en-GB" sz="1200" b="1" i="0" u="none" strike="noStrike" kern="1200" baseline="0" dirty="0">
                <a:solidFill>
                  <a:schemeClr val="tx1"/>
                </a:solidFill>
                <a:latin typeface="+mn-lt"/>
                <a:ea typeface="+mn-ea"/>
                <a:cs typeface="+mn-cs"/>
              </a:rPr>
              <a:t>authorities to deliver social care services to individuals (the underpinning duties</a:t>
            </a:r>
          </a:p>
          <a:p>
            <a:r>
              <a:rPr lang="en-GB" sz="1200" b="1" i="0" u="none" strike="noStrike" kern="1200" baseline="0" dirty="0">
                <a:solidFill>
                  <a:schemeClr val="tx1"/>
                </a:solidFill>
                <a:latin typeface="+mn-lt"/>
                <a:ea typeface="+mn-ea"/>
                <a:cs typeface="+mn-cs"/>
              </a:rPr>
              <a:t>remain the Children Act 1989 section 17 and the CSDPA 1970 section 2 (service</a:t>
            </a:r>
          </a:p>
          <a:p>
            <a:r>
              <a:rPr lang="en-GB" sz="1200" b="1" i="0" u="none" strike="noStrike" kern="1200" baseline="0" dirty="0">
                <a:solidFill>
                  <a:schemeClr val="tx1"/>
                </a:solidFill>
                <a:latin typeface="+mn-lt"/>
                <a:ea typeface="+mn-ea"/>
                <a:cs typeface="+mn-cs"/>
              </a:rPr>
              <a:t>provision)). But it does require a more joined up approach at individual and</a:t>
            </a:r>
          </a:p>
          <a:p>
            <a:r>
              <a:rPr lang="en-GB" sz="1200" b="1" i="0" u="none" strike="noStrike" kern="1200" baseline="0" dirty="0">
                <a:solidFill>
                  <a:schemeClr val="tx1"/>
                </a:solidFill>
                <a:latin typeface="+mn-lt"/>
                <a:ea typeface="+mn-ea"/>
                <a:cs typeface="+mn-cs"/>
              </a:rPr>
              <a:t>strategic levels.</a:t>
            </a:r>
            <a:endParaRPr lang="en-US" altLang="en-US" dirty="0"/>
          </a:p>
        </p:txBody>
      </p:sp>
      <p:sp>
        <p:nvSpPr>
          <p:cNvPr id="1229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42FA471A-8D54-4ED3-B2C2-75B97CBD96F8}" type="slidenum">
              <a:rPr lang="en-GB" altLang="en-US"/>
              <a:pPr/>
              <a:t>6</a:t>
            </a:fld>
            <a:endParaRPr lang="en-GB" altLang="en-US"/>
          </a:p>
        </p:txBody>
      </p:sp>
    </p:spTree>
    <p:extLst>
      <p:ext uri="{BB962C8B-B14F-4D97-AF65-F5344CB8AC3E}">
        <p14:creationId xmlns:p14="http://schemas.microsoft.com/office/powerpoint/2010/main" val="15955797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We know that for</a:t>
            </a:r>
            <a:r>
              <a:rPr lang="en-GB" baseline="0" dirty="0"/>
              <a:t> EHC plans </a:t>
            </a:r>
            <a:r>
              <a:rPr lang="en-GB" sz="1200" b="1" dirty="0"/>
              <a:t>EHC plans </a:t>
            </a:r>
            <a:r>
              <a:rPr lang="en-GB" sz="1200" dirty="0"/>
              <a:t>Young people age 16-under 25/ parents /carers /professionals have a statutory right to request assessment</a:t>
            </a:r>
          </a:p>
          <a:p>
            <a:r>
              <a:rPr lang="en-GB" sz="1200" dirty="0"/>
              <a:t>But for 19-25 </a:t>
            </a:r>
            <a:r>
              <a:rPr lang="en-GB" sz="1200" dirty="0" err="1"/>
              <a:t>yr</a:t>
            </a:r>
            <a:r>
              <a:rPr lang="en-GB" sz="1200" dirty="0"/>
              <a:t> olds there must be a need</a:t>
            </a:r>
            <a:r>
              <a:rPr lang="en-GB" sz="1200" baseline="0" dirty="0"/>
              <a:t> for education or training which is deemed requires additional support </a:t>
            </a:r>
          </a:p>
          <a:p>
            <a:endParaRPr lang="en-GB" sz="1200" b="0" i="0" u="none" strike="noStrike" kern="1200" baseline="0" dirty="0">
              <a:solidFill>
                <a:schemeClr val="tx1"/>
              </a:solidFill>
              <a:latin typeface="+mn-lt"/>
              <a:ea typeface="+mn-ea"/>
              <a:cs typeface="+mn-cs"/>
            </a:endParaRPr>
          </a:p>
          <a:p>
            <a:pPr marL="171450" indent="-171450">
              <a:buFont typeface="Arial" panose="020B0604020202020204" pitchFamily="34" charset="0"/>
              <a:buChar char="•"/>
            </a:pPr>
            <a:r>
              <a:rPr lang="en-GB" sz="1200" b="0" i="0" u="none" strike="noStrike" kern="1200" baseline="0" dirty="0">
                <a:solidFill>
                  <a:schemeClr val="tx1"/>
                </a:solidFill>
                <a:latin typeface="+mn-lt"/>
                <a:ea typeface="+mn-ea"/>
                <a:cs typeface="+mn-cs"/>
              </a:rPr>
              <a:t>The consideration of ‘significant benefit’ is not related to the level of a young person or carer’s needs, but rather to the </a:t>
            </a:r>
            <a:r>
              <a:rPr lang="en-GB" sz="1200" b="0" i="1" u="none" strike="noStrike" kern="1200" baseline="0" dirty="0">
                <a:solidFill>
                  <a:schemeClr val="tx1"/>
                </a:solidFill>
                <a:latin typeface="+mn-lt"/>
                <a:ea typeface="+mn-ea"/>
                <a:cs typeface="+mn-cs"/>
              </a:rPr>
              <a:t>timing </a:t>
            </a:r>
            <a:r>
              <a:rPr lang="en-GB" sz="1200" b="0" i="0" u="none" strike="noStrike" kern="1200" baseline="0" dirty="0">
                <a:solidFill>
                  <a:schemeClr val="tx1"/>
                </a:solidFill>
                <a:latin typeface="+mn-lt"/>
                <a:ea typeface="+mn-ea"/>
                <a:cs typeface="+mn-cs"/>
              </a:rPr>
              <a:t>of the transition assessment. </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9</a:t>
            </a:fld>
            <a:endParaRPr lang="en-GB" altLang="en-US"/>
          </a:p>
        </p:txBody>
      </p:sp>
    </p:spTree>
    <p:extLst>
      <p:ext uri="{BB962C8B-B14F-4D97-AF65-F5344CB8AC3E}">
        <p14:creationId xmlns:p14="http://schemas.microsoft.com/office/powerpoint/2010/main" val="262673145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en-GB" sz="1200" kern="1200" dirty="0">
                <a:solidFill>
                  <a:schemeClr val="tx1"/>
                </a:solidFill>
                <a:effectLst/>
                <a:latin typeface="+mn-lt"/>
                <a:ea typeface="+mn-ea"/>
                <a:cs typeface="+mn-cs"/>
              </a:rPr>
              <a:t>Local authorities must undertake an assessment for any adult who appears to have any level of needs for care and support, regardless of whether or not the local authority thinks the individual has eligible needs. </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10</a:t>
            </a:fld>
            <a:endParaRPr lang="en-GB" altLang="en-US"/>
          </a:p>
        </p:txBody>
      </p:sp>
    </p:spTree>
    <p:extLst>
      <p:ext uri="{BB962C8B-B14F-4D97-AF65-F5344CB8AC3E}">
        <p14:creationId xmlns:p14="http://schemas.microsoft.com/office/powerpoint/2010/main" val="19388503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err="1"/>
              <a:t>Deafblind</a:t>
            </a:r>
            <a:r>
              <a:rPr lang="en-GB" sz="1200" dirty="0"/>
              <a:t> statutory</a:t>
            </a:r>
            <a:r>
              <a:rPr lang="en-GB" sz="1200" baseline="0" dirty="0"/>
              <a:t> guidance (Dec 2014) states that LA’s must</a:t>
            </a:r>
          </a:p>
          <a:p>
            <a:r>
              <a:rPr lang="en-GB" sz="1200" dirty="0"/>
              <a:t>make contact with &amp; keep a record of all </a:t>
            </a:r>
            <a:r>
              <a:rPr lang="en-GB" sz="1200" dirty="0" err="1"/>
              <a:t>deafblind</a:t>
            </a:r>
            <a:r>
              <a:rPr lang="en-GB" sz="1200" dirty="0"/>
              <a:t> people </a:t>
            </a:r>
          </a:p>
          <a:p>
            <a:pPr lvl="0"/>
            <a:r>
              <a:rPr lang="en-GB" sz="1200" dirty="0"/>
              <a:t>ensure assessments of need for care &amp; support is are carried out by people with specific training &amp; expertise </a:t>
            </a:r>
          </a:p>
          <a:p>
            <a:pPr lvl="0"/>
            <a:r>
              <a:rPr lang="en-GB" sz="1200" dirty="0"/>
              <a:t>provide appropriate services for </a:t>
            </a:r>
            <a:r>
              <a:rPr lang="en-GB" sz="1200" dirty="0" err="1"/>
              <a:t>deafblind</a:t>
            </a:r>
            <a:r>
              <a:rPr lang="en-GB" sz="1200" dirty="0"/>
              <a:t> people </a:t>
            </a:r>
          </a:p>
          <a:p>
            <a:pPr lvl="0"/>
            <a:r>
              <a:rPr lang="en-GB" sz="1200" dirty="0"/>
              <a:t>provide specially trained one-to-one support workers when necessary </a:t>
            </a:r>
          </a:p>
          <a:p>
            <a:pPr lvl="0"/>
            <a:r>
              <a:rPr lang="en-GB" sz="1200" dirty="0"/>
              <a:t>provide accessible information for </a:t>
            </a:r>
            <a:r>
              <a:rPr lang="en-GB" sz="1200" dirty="0" err="1"/>
              <a:t>deafblind</a:t>
            </a:r>
            <a:r>
              <a:rPr lang="en-GB" sz="1200" dirty="0"/>
              <a:t> people </a:t>
            </a:r>
          </a:p>
          <a:p>
            <a:pPr lvl="0"/>
            <a:r>
              <a:rPr lang="en-GB" sz="1200" dirty="0"/>
              <a:t>ensure that a Director-level member of the local authority senior team has overall responsibility for </a:t>
            </a:r>
            <a:r>
              <a:rPr lang="en-GB" sz="1200" dirty="0" err="1"/>
              <a:t>deafblind</a:t>
            </a:r>
            <a:r>
              <a:rPr lang="en-GB" sz="1200" dirty="0"/>
              <a:t> services</a:t>
            </a:r>
            <a:r>
              <a:rPr lang="en-GB" dirty="0"/>
              <a:t>. </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11</a:t>
            </a:fld>
            <a:endParaRPr lang="en-GB" altLang="en-US"/>
          </a:p>
        </p:txBody>
      </p:sp>
    </p:spTree>
    <p:extLst>
      <p:ext uri="{BB962C8B-B14F-4D97-AF65-F5344CB8AC3E}">
        <p14:creationId xmlns:p14="http://schemas.microsoft.com/office/powerpoint/2010/main" val="8551041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Most local authorities</a:t>
            </a:r>
            <a:r>
              <a:rPr lang="en-GB" baseline="0" dirty="0"/>
              <a:t> try to complete an assessment in 28 days but there is no national statutory timescales.</a:t>
            </a:r>
          </a:p>
          <a:p>
            <a:r>
              <a:rPr lang="en-GB" baseline="0" dirty="0"/>
              <a:t>Significant impact means</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12</a:t>
            </a:fld>
            <a:endParaRPr lang="en-GB" altLang="en-US"/>
          </a:p>
        </p:txBody>
      </p:sp>
    </p:spTree>
    <p:extLst>
      <p:ext uri="{BB962C8B-B14F-4D97-AF65-F5344CB8AC3E}">
        <p14:creationId xmlns:p14="http://schemas.microsoft.com/office/powerpoint/2010/main" val="25388590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effectLst/>
              </a:rPr>
              <a:t>*Local authorities must consider whether the adult would experience substantial difficulty in any of these 4 areas: </a:t>
            </a:r>
          </a:p>
          <a:p>
            <a:r>
              <a:rPr lang="en-GB" dirty="0">
                <a:effectLst/>
              </a:rPr>
              <a:t>understanding the information provided; retaining the information; using or weighing up the information as part of the process of being involved; and communicating the person’s views, wishes or feelings. Where a person has substantial difficulty in any of these 4 areas, then they need assistance </a:t>
            </a:r>
          </a:p>
          <a:p>
            <a:r>
              <a:rPr lang="en-GB" dirty="0"/>
              <a:t>Broader definition of advocate than under the Care Act the Mental Capacity Act.</a:t>
            </a:r>
          </a:p>
          <a:p>
            <a:r>
              <a:rPr lang="en-GB" dirty="0"/>
              <a:t>The independent advocate can also undertake a Mental Capacity Act assessment </a:t>
            </a:r>
            <a:r>
              <a:rPr lang="en-GB" b="1" dirty="0"/>
              <a:t>if</a:t>
            </a:r>
            <a:r>
              <a:rPr lang="en-GB" dirty="0"/>
              <a:t> suitably trained.</a:t>
            </a:r>
          </a:p>
          <a:p>
            <a:endParaRPr lang="en-GB" dirty="0">
              <a:effectLst/>
            </a:endParaRP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15</a:t>
            </a:fld>
            <a:endParaRPr lang="en-GB" altLang="en-US"/>
          </a:p>
        </p:txBody>
      </p:sp>
    </p:spTree>
    <p:extLst>
      <p:ext uri="{BB962C8B-B14F-4D97-AF65-F5344CB8AC3E}">
        <p14:creationId xmlns:p14="http://schemas.microsoft.com/office/powerpoint/2010/main" val="291406575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Reablement</a:t>
            </a:r>
            <a:r>
              <a:rPr lang="en-GB" dirty="0"/>
              <a:t> means a services,</a:t>
            </a:r>
            <a:r>
              <a:rPr lang="en-GB" baseline="0" dirty="0"/>
              <a:t> facilities or resources </a:t>
            </a:r>
            <a:r>
              <a:rPr lang="en-GB" dirty="0"/>
              <a:t>to support</a:t>
            </a:r>
            <a:r>
              <a:rPr lang="en-GB" baseline="0" dirty="0"/>
              <a:t> a person to become independent again</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16</a:t>
            </a:fld>
            <a:endParaRPr lang="en-GB" altLang="en-US"/>
          </a:p>
        </p:txBody>
      </p:sp>
    </p:spTree>
    <p:extLst>
      <p:ext uri="{BB962C8B-B14F-4D97-AF65-F5344CB8AC3E}">
        <p14:creationId xmlns:p14="http://schemas.microsoft.com/office/powerpoint/2010/main" val="32023878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http://www.lukeclements.co.uk/wp-content/uploads/2017/09/Newsletter-2017-02.pdf </a:t>
            </a:r>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17</a:t>
            </a:fld>
            <a:endParaRPr lang="en-GB" altLang="en-US"/>
          </a:p>
        </p:txBody>
      </p:sp>
    </p:spTree>
    <p:extLst>
      <p:ext uri="{BB962C8B-B14F-4D97-AF65-F5344CB8AC3E}">
        <p14:creationId xmlns:p14="http://schemas.microsoft.com/office/powerpoint/2010/main" val="39054322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200" dirty="0"/>
              <a:t>Children’s Social care assessment should be combined with EHC plans “where appropriate” ( SEND </a:t>
            </a:r>
            <a:r>
              <a:rPr lang="en-GB" altLang="en-US" sz="1200" dirty="0" err="1"/>
              <a:t>CoP</a:t>
            </a:r>
            <a:r>
              <a:rPr lang="en-GB" altLang="en-US" sz="1200" dirty="0"/>
              <a:t> 10.18)  and holistic- </a:t>
            </a:r>
            <a:r>
              <a:rPr lang="en-GB" altLang="en-US" sz="1200" b="1" i="1" dirty="0"/>
              <a:t>this implies it should be the same for adults.</a:t>
            </a:r>
          </a:p>
          <a:p>
            <a:r>
              <a:rPr lang="en-GB" sz="1200" b="1" dirty="0">
                <a:latin typeface="+mn-lt"/>
              </a:rPr>
              <a:t>The LA must;</a:t>
            </a:r>
            <a:endParaRPr lang="en-GB" sz="1200" dirty="0">
              <a:latin typeface="+mn-lt"/>
            </a:endParaRPr>
          </a:p>
          <a:p>
            <a:pPr marL="457200" lvl="0" indent="-457200">
              <a:buFont typeface="Arial" panose="020B0604020202020204" pitchFamily="34" charset="0"/>
              <a:buChar char="•"/>
            </a:pPr>
            <a:r>
              <a:rPr lang="en-GB" sz="1200" b="1" dirty="0">
                <a:latin typeface="+mn-lt"/>
              </a:rPr>
              <a:t>provide a Link to social care</a:t>
            </a:r>
            <a:r>
              <a:rPr lang="en-GB" sz="1200" dirty="0">
                <a:latin typeface="+mn-lt"/>
              </a:rPr>
              <a:t> to early years providers, schools and </a:t>
            </a:r>
            <a:r>
              <a:rPr lang="en-GB" sz="1200" u="sng" dirty="0">
                <a:latin typeface="+mn-lt"/>
              </a:rPr>
              <a:t>colleges</a:t>
            </a:r>
            <a:r>
              <a:rPr lang="en-GB" sz="1200" dirty="0">
                <a:latin typeface="+mn-lt"/>
              </a:rPr>
              <a:t> with a contact for social care advice on children and young people with SEN &amp; disabilities</a:t>
            </a:r>
          </a:p>
          <a:p>
            <a:pPr lvl="0"/>
            <a:endParaRPr lang="en-GB" sz="1200" dirty="0">
              <a:latin typeface="+mn-lt"/>
            </a:endParaRPr>
          </a:p>
          <a:p>
            <a:pPr marL="457200" lvl="0" indent="-457200">
              <a:buFont typeface="Arial" panose="020B0604020202020204" pitchFamily="34" charset="0"/>
              <a:buChar char="•"/>
            </a:pPr>
            <a:r>
              <a:rPr lang="en-GB" sz="1200" dirty="0">
                <a:latin typeface="+mn-lt"/>
              </a:rPr>
              <a:t>There is a proactive requirement in Children &amp; Families Act and Care Act for LA to provide information and advice on support and services to CYP/young adults with SEND/possible care needs &amp; carers with possible support needs. </a:t>
            </a:r>
          </a:p>
          <a:p>
            <a:endParaRPr lang="en-GB" altLang="en-US" sz="1200" b="1" i="1"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19</a:t>
            </a:fld>
            <a:endParaRPr lang="en-GB" altLang="en-US"/>
          </a:p>
        </p:txBody>
      </p:sp>
    </p:spTree>
    <p:extLst>
      <p:ext uri="{BB962C8B-B14F-4D97-AF65-F5344CB8AC3E}">
        <p14:creationId xmlns:p14="http://schemas.microsoft.com/office/powerpoint/2010/main" val="16565412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i="1" dirty="0">
                <a:latin typeface="+mn-lt"/>
              </a:rPr>
              <a:t>Information on social care</a:t>
            </a:r>
            <a:r>
              <a:rPr lang="en-GB" sz="1200" i="1" baseline="0" dirty="0">
                <a:latin typeface="+mn-lt"/>
              </a:rPr>
              <a:t> needs </a:t>
            </a:r>
            <a:r>
              <a:rPr lang="en-GB" sz="1200" i="1" dirty="0">
                <a:latin typeface="+mn-lt"/>
              </a:rPr>
              <a:t> can come from various professionals</a:t>
            </a:r>
            <a:r>
              <a:rPr lang="en-GB" sz="1200" i="1" baseline="0" dirty="0">
                <a:latin typeface="+mn-lt"/>
              </a:rPr>
              <a:t> or family members,</a:t>
            </a:r>
          </a:p>
          <a:p>
            <a:r>
              <a:rPr lang="en-GB" sz="1200" i="1" baseline="0" dirty="0">
                <a:latin typeface="+mn-lt"/>
              </a:rPr>
              <a:t> Section D </a:t>
            </a:r>
            <a:r>
              <a:rPr lang="en-GB" sz="1200" i="1" dirty="0">
                <a:latin typeface="+mn-lt"/>
              </a:rPr>
              <a:t>Other social care</a:t>
            </a:r>
            <a:r>
              <a:rPr lang="en-GB" sz="1200" i="1" baseline="0" dirty="0">
                <a:latin typeface="+mn-lt"/>
              </a:rPr>
              <a:t> needs can include those relating to adult safeguarding plans. </a:t>
            </a:r>
          </a:p>
          <a:p>
            <a:r>
              <a:rPr lang="en-GB" sz="1200" i="1" dirty="0">
                <a:latin typeface="+mn-lt"/>
              </a:rPr>
              <a:t>Start with the person's strengths. </a:t>
            </a:r>
          </a:p>
          <a:p>
            <a:pPr marL="0" marR="0" indent="0" algn="l" defTabSz="914400" rtl="0" eaLnBrk="0" fontAlgn="base" latinLnBrk="0" hangingPunct="0">
              <a:lnSpc>
                <a:spcPct val="100000"/>
              </a:lnSpc>
              <a:spcBef>
                <a:spcPct val="30000"/>
              </a:spcBef>
              <a:spcAft>
                <a:spcPct val="0"/>
              </a:spcAft>
              <a:buClrTx/>
              <a:buSzTx/>
              <a:buFontTx/>
              <a:buNone/>
              <a:tabLst/>
              <a:defRPr/>
            </a:pPr>
            <a:r>
              <a:rPr lang="en-GB" altLang="en-US" sz="1200" b="1" dirty="0"/>
              <a:t>Section D </a:t>
            </a:r>
            <a:r>
              <a:rPr lang="en-GB" altLang="en-US" sz="1200" dirty="0">
                <a:solidFill>
                  <a:srgbClr val="ED1B24"/>
                </a:solidFill>
              </a:rPr>
              <a:t>can and should </a:t>
            </a:r>
            <a:r>
              <a:rPr lang="en-GB" altLang="en-US" sz="1200" dirty="0"/>
              <a:t>ALWAYS be filled in even in the absence of any formal social care response</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21</a:t>
            </a:fld>
            <a:endParaRPr lang="en-GB" altLang="en-US"/>
          </a:p>
        </p:txBody>
      </p:sp>
    </p:spTree>
    <p:extLst>
      <p:ext uri="{BB962C8B-B14F-4D97-AF65-F5344CB8AC3E}">
        <p14:creationId xmlns:p14="http://schemas.microsoft.com/office/powerpoint/2010/main" val="2040439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2000" dirty="0"/>
              <a:t>.*</a:t>
            </a:r>
            <a:r>
              <a:rPr lang="en-GB" sz="1200" dirty="0"/>
              <a:t>Good generic examples Brent, Leicester </a:t>
            </a:r>
            <a:r>
              <a:rPr lang="en-GB" dirty="0"/>
              <a:t>Brent</a:t>
            </a:r>
            <a:r>
              <a:rPr lang="en-GB" baseline="0" dirty="0"/>
              <a:t> has a good </a:t>
            </a:r>
            <a:r>
              <a:rPr lang="en-GB" baseline="0" dirty="0" err="1"/>
              <a:t>proforma</a:t>
            </a:r>
            <a:r>
              <a:rPr lang="en-GB" baseline="0" dirty="0"/>
              <a:t> on social care advice Search pdf file “</a:t>
            </a:r>
            <a:r>
              <a:rPr lang="en-GB" sz="1200" i="1" kern="1200" baseline="0" dirty="0">
                <a:solidFill>
                  <a:schemeClr val="tx1"/>
                </a:solidFill>
                <a:latin typeface="+mn-lt"/>
                <a:ea typeface="+mn-ea"/>
                <a:cs typeface="+mn-cs"/>
              </a:rPr>
              <a:t>EARLY HELP AND SOCIAL CARE GUIDANCE FOR THE PROVISION OF ADVICE TO EDUCATION HEALTH AND CARE ASSESSMENTS AND PLANS </a:t>
            </a: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dirty="0"/>
              <a:t>The SEN caseworker leading the EHC plan can incorporate social care needs, services and outcomes and relate them to any existing identified outcomes in section E.</a:t>
            </a:r>
            <a:r>
              <a:rPr lang="en-GB" sz="1600" dirty="0"/>
              <a:t> </a:t>
            </a:r>
            <a:endParaRPr lang="en-GB" sz="1050" dirty="0"/>
          </a:p>
          <a:p>
            <a:endParaRPr lang="en-GB" sz="1200" i="1" kern="1200" baseline="0" dirty="0">
              <a:solidFill>
                <a:schemeClr val="tx1"/>
              </a:solidFill>
              <a:latin typeface="+mn-lt"/>
              <a:ea typeface="+mn-ea"/>
              <a:cs typeface="+mn-cs"/>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dirty="0"/>
              <a:t>This will determined locally through duties of SEN officer /responsible person collating the EHC document and contributing social care professionals</a:t>
            </a:r>
          </a:p>
          <a:p>
            <a:endParaRPr lang="en-GB" i="1"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22</a:t>
            </a:fld>
            <a:endParaRPr lang="en-GB" altLang="en-US"/>
          </a:p>
        </p:txBody>
      </p:sp>
    </p:spTree>
    <p:extLst>
      <p:ext uri="{BB962C8B-B14F-4D97-AF65-F5344CB8AC3E}">
        <p14:creationId xmlns:p14="http://schemas.microsoft.com/office/powerpoint/2010/main" val="227649553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23</a:t>
            </a:fld>
            <a:endParaRPr lang="en-GB" altLang="en-US"/>
          </a:p>
        </p:txBody>
      </p:sp>
    </p:spTree>
    <p:extLst>
      <p:ext uri="{BB962C8B-B14F-4D97-AF65-F5344CB8AC3E}">
        <p14:creationId xmlns:p14="http://schemas.microsoft.com/office/powerpoint/2010/main" val="29287723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could</a:t>
            </a:r>
            <a:r>
              <a:rPr lang="en-GB" baseline="0" dirty="0"/>
              <a:t> be classed as SEN need in section B if Michael cannot travel to college</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24</a:t>
            </a:fld>
            <a:endParaRPr lang="en-GB" altLang="en-US"/>
          </a:p>
        </p:txBody>
      </p:sp>
    </p:spTree>
    <p:extLst>
      <p:ext uri="{BB962C8B-B14F-4D97-AF65-F5344CB8AC3E}">
        <p14:creationId xmlns:p14="http://schemas.microsoft.com/office/powerpoint/2010/main" val="30511827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ltLang="en-US" sz="1200" dirty="0"/>
              <a:t>Q: Consider travel training to get to a social group. Should this go in section D or F?  It</a:t>
            </a:r>
            <a:r>
              <a:rPr lang="en-GB" altLang="en-US" sz="1200" baseline="0" dirty="0"/>
              <a:t> is likely to fall into Section F</a:t>
            </a:r>
            <a:endParaRPr lang="en-GB" altLang="en-US" sz="1200"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25</a:t>
            </a:fld>
            <a:endParaRPr lang="en-GB" altLang="en-US"/>
          </a:p>
        </p:txBody>
      </p:sp>
    </p:spTree>
    <p:extLst>
      <p:ext uri="{BB962C8B-B14F-4D97-AF65-F5344CB8AC3E}">
        <p14:creationId xmlns:p14="http://schemas.microsoft.com/office/powerpoint/2010/main" val="91266344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latin typeface="+mn-lt"/>
              <a:ea typeface="+mn-ea"/>
              <a:cs typeface="+mn-cs"/>
            </a:endParaRPr>
          </a:p>
          <a:p>
            <a:r>
              <a:rPr lang="en-GB" sz="1200" kern="1200" baseline="0" dirty="0">
                <a:solidFill>
                  <a:schemeClr val="tx1"/>
                </a:solidFill>
                <a:latin typeface="+mn-lt"/>
                <a:ea typeface="+mn-ea"/>
                <a:cs typeface="+mn-cs"/>
              </a:rPr>
              <a:t>When agreeing outcomes, it is important to consider both what is important </a:t>
            </a:r>
            <a:r>
              <a:rPr lang="en-GB" sz="1200" i="1" kern="1200" baseline="0" dirty="0">
                <a:solidFill>
                  <a:schemeClr val="tx1"/>
                </a:solidFill>
                <a:latin typeface="+mn-lt"/>
                <a:ea typeface="+mn-ea"/>
                <a:cs typeface="+mn-cs"/>
              </a:rPr>
              <a:t>to the child or young person – what they themselves want to be able to achieve – and what is important for them as judged by others with the child or young person’s best interests at heart. </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26</a:t>
            </a:fld>
            <a:endParaRPr lang="en-GB" altLang="en-US"/>
          </a:p>
        </p:txBody>
      </p:sp>
    </p:spTree>
    <p:extLst>
      <p:ext uri="{BB962C8B-B14F-4D97-AF65-F5344CB8AC3E}">
        <p14:creationId xmlns:p14="http://schemas.microsoft.com/office/powerpoint/2010/main" val="72840548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sz="1200" dirty="0">
                <a:ea typeface="MS PGothic" panose="020B0600070205080204" pitchFamily="34" charset="-128"/>
              </a:rPr>
              <a:t>Michael’s social and emotional skills are delayed </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27</a:t>
            </a:fld>
            <a:endParaRPr lang="en-GB" altLang="en-US"/>
          </a:p>
        </p:txBody>
      </p:sp>
    </p:spTree>
    <p:extLst>
      <p:ext uri="{BB962C8B-B14F-4D97-AF65-F5344CB8AC3E}">
        <p14:creationId xmlns:p14="http://schemas.microsoft.com/office/powerpoint/2010/main" val="24199598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latin typeface="+mn-lt"/>
              <a:ea typeface="+mn-ea"/>
              <a:cs typeface="+mn-cs"/>
            </a:endParaRPr>
          </a:p>
          <a:p>
            <a:r>
              <a:rPr lang="en-GB" sz="1200" kern="1200" baseline="0" dirty="0">
                <a:solidFill>
                  <a:schemeClr val="tx1"/>
                </a:solidFill>
                <a:latin typeface="+mn-lt"/>
                <a:ea typeface="+mn-ea"/>
                <a:cs typeface="+mn-cs"/>
              </a:rPr>
              <a:t>When agreeing outcomes, it is important to consider both what is important </a:t>
            </a:r>
            <a:r>
              <a:rPr lang="en-GB" sz="1200" i="1" kern="1200" baseline="0" dirty="0">
                <a:solidFill>
                  <a:schemeClr val="tx1"/>
                </a:solidFill>
                <a:latin typeface="+mn-lt"/>
                <a:ea typeface="+mn-ea"/>
                <a:cs typeface="+mn-cs"/>
              </a:rPr>
              <a:t>to the child or young person – what they themselves want to be able to achieve – and what is important for them as judged by others with the child or young person’s best interests at heart. </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28</a:t>
            </a:fld>
            <a:endParaRPr lang="en-GB" altLang="en-US"/>
          </a:p>
        </p:txBody>
      </p:sp>
    </p:spTree>
    <p:extLst>
      <p:ext uri="{BB962C8B-B14F-4D97-AF65-F5344CB8AC3E}">
        <p14:creationId xmlns:p14="http://schemas.microsoft.com/office/powerpoint/2010/main" val="25073196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altLang="en-US" sz="1200" dirty="0"/>
              <a:t>Q: Consider travel training to get to a social group. Should this go in section D or F?  It</a:t>
            </a:r>
            <a:r>
              <a:rPr lang="en-GB" altLang="en-US" sz="1200" baseline="0" dirty="0"/>
              <a:t> is likely to fall into Section F</a:t>
            </a:r>
            <a:endParaRPr lang="en-GB" altLang="en-US" sz="1200"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29</a:t>
            </a:fld>
            <a:endParaRPr lang="en-GB" altLang="en-US"/>
          </a:p>
        </p:txBody>
      </p:sp>
    </p:spTree>
    <p:extLst>
      <p:ext uri="{BB962C8B-B14F-4D97-AF65-F5344CB8AC3E}">
        <p14:creationId xmlns:p14="http://schemas.microsoft.com/office/powerpoint/2010/main" val="41139864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kern="1200" baseline="0" dirty="0">
              <a:solidFill>
                <a:schemeClr val="tx1"/>
              </a:solidFill>
              <a:latin typeface="+mn-lt"/>
              <a:ea typeface="+mn-ea"/>
              <a:cs typeface="+mn-cs"/>
            </a:endParaRPr>
          </a:p>
          <a:p>
            <a:r>
              <a:rPr lang="en-GB" sz="1200" kern="1200" baseline="0" dirty="0">
                <a:solidFill>
                  <a:schemeClr val="tx1"/>
                </a:solidFill>
                <a:latin typeface="+mn-lt"/>
                <a:ea typeface="+mn-ea"/>
                <a:cs typeface="+mn-cs"/>
              </a:rPr>
              <a:t>When agreeing outcomes, it is important to consider both what is important </a:t>
            </a:r>
            <a:r>
              <a:rPr lang="en-GB" sz="1200" i="1" kern="1200" baseline="0" dirty="0">
                <a:solidFill>
                  <a:schemeClr val="tx1"/>
                </a:solidFill>
                <a:latin typeface="+mn-lt"/>
                <a:ea typeface="+mn-ea"/>
                <a:cs typeface="+mn-cs"/>
              </a:rPr>
              <a:t>to the child or young person – what they themselves want to be able to achieve – and what is important for them as judged by others with the child or young person’s best interests at heart. </a:t>
            </a:r>
          </a:p>
          <a:p>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30</a:t>
            </a:fld>
            <a:endParaRPr lang="en-GB" altLang="en-US"/>
          </a:p>
        </p:txBody>
      </p:sp>
    </p:spTree>
    <p:extLst>
      <p:ext uri="{BB962C8B-B14F-4D97-AF65-F5344CB8AC3E}">
        <p14:creationId xmlns:p14="http://schemas.microsoft.com/office/powerpoint/2010/main" val="239067228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Disabled Facilities</a:t>
            </a:r>
            <a:r>
              <a:rPr lang="en-GB" baseline="0" dirty="0"/>
              <a:t> Grants are under the </a:t>
            </a:r>
            <a:r>
              <a:rPr lang="en-GB" sz="1200" b="0" kern="1200" dirty="0">
                <a:solidFill>
                  <a:schemeClr val="tx1"/>
                </a:solidFill>
                <a:effectLst/>
                <a:latin typeface="+mn-lt"/>
                <a:ea typeface="+mn-ea"/>
                <a:cs typeface="+mn-cs"/>
              </a:rPr>
              <a:t>Housing </a:t>
            </a:r>
            <a:r>
              <a:rPr lang="en-GB" sz="1200" b="1" kern="1200" dirty="0">
                <a:solidFill>
                  <a:schemeClr val="tx1"/>
                </a:solidFill>
                <a:effectLst/>
                <a:latin typeface="+mn-lt"/>
                <a:ea typeface="+mn-ea"/>
                <a:cs typeface="+mn-cs"/>
              </a:rPr>
              <a:t>Grants</a:t>
            </a:r>
            <a:r>
              <a:rPr lang="en-GB" sz="1200" b="0" kern="1200" dirty="0">
                <a:solidFill>
                  <a:schemeClr val="tx1"/>
                </a:solidFill>
                <a:effectLst/>
                <a:latin typeface="+mn-lt"/>
                <a:ea typeface="+mn-ea"/>
                <a:cs typeface="+mn-cs"/>
              </a:rPr>
              <a:t>, Construction and Regeneration </a:t>
            </a:r>
            <a:r>
              <a:rPr lang="en-GB" sz="1200" b="1" kern="1200" dirty="0">
                <a:solidFill>
                  <a:schemeClr val="tx1"/>
                </a:solidFill>
                <a:effectLst/>
                <a:latin typeface="+mn-lt"/>
                <a:ea typeface="+mn-ea"/>
                <a:cs typeface="+mn-cs"/>
              </a:rPr>
              <a:t>Act</a:t>
            </a:r>
            <a:r>
              <a:rPr lang="en-GB" sz="1200" b="0" kern="1200" dirty="0">
                <a:solidFill>
                  <a:schemeClr val="tx1"/>
                </a:solidFill>
                <a:effectLst/>
                <a:latin typeface="+mn-lt"/>
                <a:ea typeface="+mn-ea"/>
                <a:cs typeface="+mn-cs"/>
              </a:rPr>
              <a:t> 1996 (HGCRA</a:t>
            </a:r>
            <a:endParaRPr lang="en-GB" dirty="0"/>
          </a:p>
        </p:txBody>
      </p:sp>
      <p:sp>
        <p:nvSpPr>
          <p:cNvPr id="4" name="Slide Number Placeholder 3"/>
          <p:cNvSpPr>
            <a:spLocks noGrp="1"/>
          </p:cNvSpPr>
          <p:nvPr>
            <p:ph type="sldNum" sz="quarter" idx="10"/>
          </p:nvPr>
        </p:nvSpPr>
        <p:spPr/>
        <p:txBody>
          <a:bodyPr/>
          <a:lstStyle/>
          <a:p>
            <a:pPr>
              <a:defRPr/>
            </a:pPr>
            <a:fld id="{BBD9A454-E8EF-4FDE-A79F-E3B25468F633}" type="slidenum">
              <a:rPr lang="en-GB" altLang="en-US" smtClean="0"/>
              <a:pPr>
                <a:defRPr/>
              </a:pPr>
              <a:t>32</a:t>
            </a:fld>
            <a:endParaRPr lang="en-GB" altLang="en-US"/>
          </a:p>
        </p:txBody>
      </p:sp>
    </p:spTree>
    <p:extLst>
      <p:ext uri="{BB962C8B-B14F-4D97-AF65-F5344CB8AC3E}">
        <p14:creationId xmlns:p14="http://schemas.microsoft.com/office/powerpoint/2010/main" val="931912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4" name="Picture 4" descr="NATSIP-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79613" y="404813"/>
            <a:ext cx="5184775" cy="158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reeform 8"/>
          <p:cNvSpPr>
            <a:spLocks/>
          </p:cNvSpPr>
          <p:nvPr/>
        </p:nvSpPr>
        <p:spPr bwMode="auto">
          <a:xfrm>
            <a:off x="-7938" y="6157913"/>
            <a:ext cx="9161463" cy="714375"/>
          </a:xfrm>
          <a:custGeom>
            <a:avLst/>
            <a:gdLst>
              <a:gd name="T0" fmla="*/ 0 w 5771"/>
              <a:gd name="T1" fmla="*/ 2147483646 h 450"/>
              <a:gd name="T2" fmla="*/ 0 w 5771"/>
              <a:gd name="T3" fmla="*/ 2147483646 h 450"/>
              <a:gd name="T4" fmla="*/ 2147483646 w 5771"/>
              <a:gd name="T5" fmla="*/ 2147483646 h 450"/>
              <a:gd name="T6" fmla="*/ 2147483646 w 5771"/>
              <a:gd name="T7" fmla="*/ 0 h 450"/>
              <a:gd name="T8" fmla="*/ 0 w 5771"/>
              <a:gd name="T9" fmla="*/ 2147483646 h 45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71" h="450">
                <a:moveTo>
                  <a:pt x="0" y="183"/>
                </a:moveTo>
                <a:lnTo>
                  <a:pt x="0" y="442"/>
                </a:lnTo>
                <a:lnTo>
                  <a:pt x="5771" y="450"/>
                </a:lnTo>
                <a:lnTo>
                  <a:pt x="5768" y="0"/>
                </a:lnTo>
                <a:lnTo>
                  <a:pt x="0" y="183"/>
                </a:lnTo>
                <a:close/>
              </a:path>
            </a:pathLst>
          </a:custGeom>
          <a:solidFill>
            <a:srgbClr val="ED1B2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
        <p:nvSpPr>
          <p:cNvPr id="6146" name="Rectangle 2"/>
          <p:cNvSpPr>
            <a:spLocks noGrp="1" noChangeArrowheads="1"/>
          </p:cNvSpPr>
          <p:nvPr>
            <p:ph type="ctrTitle"/>
          </p:nvPr>
        </p:nvSpPr>
        <p:spPr>
          <a:xfrm>
            <a:off x="685800" y="2130425"/>
            <a:ext cx="7772400" cy="1470025"/>
          </a:xfrm>
        </p:spPr>
        <p:txBody>
          <a:bodyPr/>
          <a:lstStyle>
            <a:lvl1pPr algn="ctr">
              <a:defRPr b="1"/>
            </a:lvl1pPr>
          </a:lstStyle>
          <a:p>
            <a:r>
              <a:rPr lang="en-US"/>
              <a:t>Click to edit Master title style</a:t>
            </a:r>
            <a:endParaRPr lang="en-GB"/>
          </a:p>
        </p:txBody>
      </p:sp>
      <p:sp>
        <p:nvSpPr>
          <p:cNvPr id="6147" name="Rectangle 3"/>
          <p:cNvSpPr>
            <a:spLocks noGrp="1" noChangeArrowheads="1"/>
          </p:cNvSpPr>
          <p:nvPr>
            <p:ph type="subTitle" idx="1"/>
          </p:nvPr>
        </p:nvSpPr>
        <p:spPr>
          <a:xfrm>
            <a:off x="1371600" y="3886200"/>
            <a:ext cx="6400800" cy="1752600"/>
          </a:xfrm>
        </p:spPr>
        <p:txBody>
          <a:bodyPr/>
          <a:lstStyle>
            <a:lvl1pPr marL="0" indent="0" algn="ctr">
              <a:buFontTx/>
              <a:buNone/>
              <a:defRPr/>
            </a:lvl1pPr>
          </a:lstStyle>
          <a:p>
            <a:r>
              <a:rPr lang="en-US"/>
              <a:t>Click to edit Master subtitle style</a:t>
            </a:r>
            <a:endParaRPr lang="en-GB"/>
          </a:p>
        </p:txBody>
      </p:sp>
    </p:spTree>
    <p:extLst>
      <p:ext uri="{BB962C8B-B14F-4D97-AF65-F5344CB8AC3E}">
        <p14:creationId xmlns:p14="http://schemas.microsoft.com/office/powerpoint/2010/main" val="363969115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7221075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9104164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68313" y="1628775"/>
            <a:ext cx="4038600" cy="4392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59313" y="1628775"/>
            <a:ext cx="4038600" cy="439261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2930766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448678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Tree>
    <p:extLst>
      <p:ext uri="{BB962C8B-B14F-4D97-AF65-F5344CB8AC3E}">
        <p14:creationId xmlns:p14="http://schemas.microsoft.com/office/powerpoint/2010/main" val="4224028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9549137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0841555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07845240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3379784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40513" y="260350"/>
            <a:ext cx="2057400" cy="57610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68313" y="260350"/>
            <a:ext cx="6019800" cy="57610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36382866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68313" y="260350"/>
            <a:ext cx="8207375"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Rectangle 3"/>
          <p:cNvSpPr>
            <a:spLocks noGrp="1" noChangeArrowheads="1"/>
          </p:cNvSpPr>
          <p:nvPr>
            <p:ph type="body" idx="1"/>
          </p:nvPr>
        </p:nvSpPr>
        <p:spPr bwMode="auto">
          <a:xfrm>
            <a:off x="468313" y="1628775"/>
            <a:ext cx="8229600" cy="439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pic>
        <p:nvPicPr>
          <p:cNvPr id="1028" name="Picture 7" descr="NATSIP-LOGO"/>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499350" y="6096000"/>
            <a:ext cx="1546225" cy="473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 name="Freeform 8"/>
          <p:cNvSpPr>
            <a:spLocks/>
          </p:cNvSpPr>
          <p:nvPr/>
        </p:nvSpPr>
        <p:spPr bwMode="auto">
          <a:xfrm>
            <a:off x="-19050" y="6348413"/>
            <a:ext cx="9201150" cy="536575"/>
          </a:xfrm>
          <a:custGeom>
            <a:avLst/>
            <a:gdLst>
              <a:gd name="T0" fmla="*/ 0 w 5796"/>
              <a:gd name="T1" fmla="*/ 0 h 338"/>
              <a:gd name="T2" fmla="*/ 0 w 5796"/>
              <a:gd name="T3" fmla="*/ 2147483646 h 338"/>
              <a:gd name="T4" fmla="*/ 2147483646 w 5796"/>
              <a:gd name="T5" fmla="*/ 2147483646 h 338"/>
              <a:gd name="T6" fmla="*/ 2147483646 w 5796"/>
              <a:gd name="T7" fmla="*/ 2147483646 h 338"/>
              <a:gd name="T8" fmla="*/ 0 w 5796"/>
              <a:gd name="T9" fmla="*/ 0 h 33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796" h="338">
                <a:moveTo>
                  <a:pt x="0" y="0"/>
                </a:moveTo>
                <a:lnTo>
                  <a:pt x="0" y="324"/>
                </a:lnTo>
                <a:lnTo>
                  <a:pt x="5795" y="338"/>
                </a:lnTo>
                <a:lnTo>
                  <a:pt x="5796" y="246"/>
                </a:lnTo>
                <a:lnTo>
                  <a:pt x="0" y="0"/>
                </a:lnTo>
                <a:close/>
              </a:path>
            </a:pathLst>
          </a:custGeom>
          <a:solidFill>
            <a:srgbClr val="ED1B2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GB"/>
          </a:p>
        </p:txBody>
      </p:sp>
    </p:spTree>
  </p:cSld>
  <p:clrMap bg1="lt1" tx1="dk1" bg2="lt2" tx2="dk2" accent1="accent1" accent2="accent2" accent3="accent3" accent4="accent4" accent5="accent5" accent6="accent6" hlink="hlink" folHlink="folHlink"/>
  <p:sldLayoutIdLst>
    <p:sldLayoutId id="2147483851" r:id="rId1"/>
    <p:sldLayoutId id="2147483841" r:id="rId2"/>
    <p:sldLayoutId id="2147483842" r:id="rId3"/>
    <p:sldLayoutId id="2147483843" r:id="rId4"/>
    <p:sldLayoutId id="2147483844" r:id="rId5"/>
    <p:sldLayoutId id="2147483845" r:id="rId6"/>
    <p:sldLayoutId id="2147483846" r:id="rId7"/>
    <p:sldLayoutId id="2147483847" r:id="rId8"/>
    <p:sldLayoutId id="2147483848" r:id="rId9"/>
    <p:sldLayoutId id="2147483849" r:id="rId10"/>
    <p:sldLayoutId id="2147483850" r:id="rId11"/>
  </p:sldLayoutIdLst>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Calibri" pitchFamily="34" charset="0"/>
          <a:cs typeface="Arial" charset="0"/>
        </a:defRPr>
      </a:lvl2pPr>
      <a:lvl3pPr algn="l" rtl="0" eaLnBrk="0" fontAlgn="base" hangingPunct="0">
        <a:spcBef>
          <a:spcPct val="0"/>
        </a:spcBef>
        <a:spcAft>
          <a:spcPct val="0"/>
        </a:spcAft>
        <a:defRPr sz="4400">
          <a:solidFill>
            <a:schemeClr val="tx2"/>
          </a:solidFill>
          <a:latin typeface="Calibri" pitchFamily="34" charset="0"/>
          <a:cs typeface="Arial" charset="0"/>
        </a:defRPr>
      </a:lvl3pPr>
      <a:lvl4pPr algn="l" rtl="0" eaLnBrk="0" fontAlgn="base" hangingPunct="0">
        <a:spcBef>
          <a:spcPct val="0"/>
        </a:spcBef>
        <a:spcAft>
          <a:spcPct val="0"/>
        </a:spcAft>
        <a:defRPr sz="4400">
          <a:solidFill>
            <a:schemeClr val="tx2"/>
          </a:solidFill>
          <a:latin typeface="Calibri" pitchFamily="34" charset="0"/>
          <a:cs typeface="Arial" charset="0"/>
        </a:defRPr>
      </a:lvl4pPr>
      <a:lvl5pPr algn="l" rtl="0" eaLnBrk="0" fontAlgn="base" hangingPunct="0">
        <a:spcBef>
          <a:spcPct val="0"/>
        </a:spcBef>
        <a:spcAft>
          <a:spcPct val="0"/>
        </a:spcAft>
        <a:defRPr sz="4400">
          <a:solidFill>
            <a:schemeClr val="tx2"/>
          </a:solidFill>
          <a:latin typeface="Calibri" pitchFamily="34" charset="0"/>
          <a:cs typeface="Arial" charset="0"/>
        </a:defRPr>
      </a:lvl5pPr>
      <a:lvl6pPr marL="457200" algn="l" rtl="0" eaLnBrk="1" fontAlgn="base" hangingPunct="1">
        <a:spcBef>
          <a:spcPct val="0"/>
        </a:spcBef>
        <a:spcAft>
          <a:spcPct val="0"/>
        </a:spcAft>
        <a:defRPr sz="4400">
          <a:solidFill>
            <a:schemeClr val="tx2"/>
          </a:solidFill>
          <a:latin typeface="Calibri" pitchFamily="34" charset="0"/>
          <a:cs typeface="Arial" charset="0"/>
        </a:defRPr>
      </a:lvl6pPr>
      <a:lvl7pPr marL="914400" algn="l" rtl="0" eaLnBrk="1" fontAlgn="base" hangingPunct="1">
        <a:spcBef>
          <a:spcPct val="0"/>
        </a:spcBef>
        <a:spcAft>
          <a:spcPct val="0"/>
        </a:spcAft>
        <a:defRPr sz="4400">
          <a:solidFill>
            <a:schemeClr val="tx2"/>
          </a:solidFill>
          <a:latin typeface="Calibri" pitchFamily="34" charset="0"/>
          <a:cs typeface="Arial" charset="0"/>
        </a:defRPr>
      </a:lvl7pPr>
      <a:lvl8pPr marL="1371600" algn="l" rtl="0" eaLnBrk="1" fontAlgn="base" hangingPunct="1">
        <a:spcBef>
          <a:spcPct val="0"/>
        </a:spcBef>
        <a:spcAft>
          <a:spcPct val="0"/>
        </a:spcAft>
        <a:defRPr sz="4400">
          <a:solidFill>
            <a:schemeClr val="tx2"/>
          </a:solidFill>
          <a:latin typeface="Calibri" pitchFamily="34" charset="0"/>
          <a:cs typeface="Arial" charset="0"/>
        </a:defRPr>
      </a:lvl8pPr>
      <a:lvl9pPr marL="1828800" algn="l" rtl="0" eaLnBrk="1" fontAlgn="base" hangingPunct="1">
        <a:spcBef>
          <a:spcPct val="0"/>
        </a:spcBef>
        <a:spcAft>
          <a:spcPct val="0"/>
        </a:spcAft>
        <a:defRPr sz="4400">
          <a:solidFill>
            <a:schemeClr val="tx2"/>
          </a:solidFill>
          <a:latin typeface="Calibri" pitchFamily="34"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eaLnBrk="1" fontAlgn="base" hangingPunct="1">
        <a:spcBef>
          <a:spcPct val="20000"/>
        </a:spcBef>
        <a:spcAft>
          <a:spcPct val="0"/>
        </a:spcAft>
        <a:buChar char="»"/>
        <a:defRPr sz="2000">
          <a:solidFill>
            <a:schemeClr val="tx1"/>
          </a:solidFill>
          <a:latin typeface="+mn-lt"/>
          <a:cs typeface="+mn-cs"/>
        </a:defRPr>
      </a:lvl6pPr>
      <a:lvl7pPr marL="2971800" indent="-228600" algn="l" rtl="0" eaLnBrk="1" fontAlgn="base" hangingPunct="1">
        <a:spcBef>
          <a:spcPct val="20000"/>
        </a:spcBef>
        <a:spcAft>
          <a:spcPct val="0"/>
        </a:spcAft>
        <a:buChar char="»"/>
        <a:defRPr sz="2000">
          <a:solidFill>
            <a:schemeClr val="tx1"/>
          </a:solidFill>
          <a:latin typeface="+mn-lt"/>
          <a:cs typeface="+mn-cs"/>
        </a:defRPr>
      </a:lvl7pPr>
      <a:lvl8pPr marL="3429000" indent="-228600" algn="l" rtl="0" eaLnBrk="1" fontAlgn="base" hangingPunct="1">
        <a:spcBef>
          <a:spcPct val="20000"/>
        </a:spcBef>
        <a:spcAft>
          <a:spcPct val="0"/>
        </a:spcAft>
        <a:buChar char="»"/>
        <a:defRPr sz="2000">
          <a:solidFill>
            <a:schemeClr val="tx1"/>
          </a:solidFill>
          <a:latin typeface="+mn-lt"/>
          <a:cs typeface="+mn-cs"/>
        </a:defRPr>
      </a:lvl8pPr>
      <a:lvl9pPr marL="3886200" indent="-228600" algn="l" rtl="0" eaLnBrk="1" fontAlgn="base" hangingPunct="1">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mailto:socialcare@ndcs.org.uk" TargetMode="External"/><Relationship Id="rId2" Type="http://schemas.openxmlformats.org/officeDocument/2006/relationships/hyperlink" Target="mailto:ckmullen@ndcs.org.uk" TargetMode="External"/><Relationship Id="rId1" Type="http://schemas.openxmlformats.org/officeDocument/2006/relationships/slideLayout" Target="../slideLayouts/slideLayout2.xml"/><Relationship Id="rId4" Type="http://schemas.openxmlformats.org/officeDocument/2006/relationships/hyperlink" Target="http://www.ndcs.org.uk/socialcareadvice"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13"/>
          <p:cNvSpPr>
            <a:spLocks noGrp="1" noChangeArrowheads="1"/>
          </p:cNvSpPr>
          <p:nvPr>
            <p:ph type="ctrTitle"/>
          </p:nvPr>
        </p:nvSpPr>
        <p:spPr>
          <a:xfrm>
            <a:off x="684213" y="2420938"/>
            <a:ext cx="7847012" cy="1803400"/>
          </a:xfrm>
        </p:spPr>
        <p:txBody>
          <a:bodyPr/>
          <a:lstStyle/>
          <a:p>
            <a:pPr eaLnBrk="1" hangingPunct="1"/>
            <a:r>
              <a:rPr lang="en-US" altLang="en-US" dirty="0"/>
              <a:t>Education Health and Care plans: understanding how social care fits in.</a:t>
            </a:r>
          </a:p>
        </p:txBody>
      </p:sp>
      <p:sp>
        <p:nvSpPr>
          <p:cNvPr id="4099" name="Rectangle 14"/>
          <p:cNvSpPr>
            <a:spLocks noGrp="1" noChangeArrowheads="1"/>
          </p:cNvSpPr>
          <p:nvPr>
            <p:ph type="subTitle" idx="1"/>
          </p:nvPr>
        </p:nvSpPr>
        <p:spPr>
          <a:xfrm>
            <a:off x="1403350" y="4652963"/>
            <a:ext cx="6400800" cy="1752600"/>
          </a:xfrm>
        </p:spPr>
        <p:txBody>
          <a:bodyPr/>
          <a:lstStyle/>
          <a:p>
            <a:pPr eaLnBrk="1" hangingPunct="1"/>
            <a:endParaRPr lang="en-US" altLang="en-US" dirty="0"/>
          </a:p>
          <a:p>
            <a:pPr eaLnBrk="1" hangingPunct="1"/>
            <a:r>
              <a:rPr lang="en-US" altLang="en-US" dirty="0"/>
              <a:t>Chris Mullen: Social Care Policy Advisor, NDCS.</a:t>
            </a:r>
          </a:p>
          <a:p>
            <a:pPr eaLnBrk="1" hangingPunct="1"/>
            <a:endParaRPr lang="en-US"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a:xfrm>
            <a:off x="1187624" y="332656"/>
            <a:ext cx="8207375" cy="1143000"/>
          </a:xfrm>
        </p:spPr>
        <p:txBody>
          <a:bodyPr/>
          <a:lstStyle/>
          <a:p>
            <a:pPr eaLnBrk="1" hangingPunct="1">
              <a:defRPr/>
            </a:pPr>
            <a:r>
              <a:rPr lang="en-GB" b="1" dirty="0">
                <a:solidFill>
                  <a:schemeClr val="bg2">
                    <a:lumMod val="75000"/>
                  </a:schemeClr>
                </a:solidFill>
              </a:rPr>
              <a:t>    Aims for the session</a:t>
            </a:r>
          </a:p>
        </p:txBody>
      </p:sp>
      <p:sp>
        <p:nvSpPr>
          <p:cNvPr id="5123" name="Content Placeholder 2"/>
          <p:cNvSpPr>
            <a:spLocks noGrp="1"/>
          </p:cNvSpPr>
          <p:nvPr>
            <p:ph idx="1"/>
          </p:nvPr>
        </p:nvSpPr>
        <p:spPr>
          <a:xfrm>
            <a:off x="611560" y="1916832"/>
            <a:ext cx="8229600" cy="3888432"/>
          </a:xfrm>
        </p:spPr>
        <p:txBody>
          <a:bodyPr/>
          <a:lstStyle/>
          <a:p>
            <a:r>
              <a:rPr lang="en-GB" altLang="en-US" sz="2800" dirty="0"/>
              <a:t>understand broad aims of Care Act and its provisions</a:t>
            </a:r>
          </a:p>
          <a:p>
            <a:r>
              <a:rPr lang="en-GB" altLang="en-US" sz="2800" dirty="0"/>
              <a:t>consider how this may be relevant to own circumstances</a:t>
            </a:r>
          </a:p>
          <a:p>
            <a:r>
              <a:rPr lang="en-GB" altLang="en-US" sz="2800" dirty="0"/>
              <a:t>how Care Act assessment fit into EHC plans</a:t>
            </a:r>
          </a:p>
          <a:p>
            <a:endParaRPr lang="en-GB" altLang="en-US" sz="2800" dirty="0"/>
          </a:p>
          <a:p>
            <a:pPr>
              <a:buFont typeface="Wingdings" panose="05000000000000000000" pitchFamily="2" charset="2"/>
              <a:buChar char="Ø"/>
            </a:pPr>
            <a:endParaRPr lang="en-GB" altLang="en-US" sz="2800" dirty="0"/>
          </a:p>
          <a:p>
            <a:pPr>
              <a:buFont typeface="Wingdings" panose="05000000000000000000" pitchFamily="2" charset="2"/>
              <a:buChar char="Ø"/>
            </a:pPr>
            <a:endParaRPr lang="en-GB" altLang="en-US" sz="2800" dirty="0"/>
          </a:p>
          <a:p>
            <a:pPr>
              <a:buFont typeface="Wingdings" panose="05000000000000000000" pitchFamily="2" charset="2"/>
              <a:buChar char="Ø"/>
            </a:pPr>
            <a:endParaRPr lang="en-GB" altLang="en-US" sz="2800" dirty="0"/>
          </a:p>
          <a:p>
            <a:pPr>
              <a:buFont typeface="Wingdings" panose="05000000000000000000" pitchFamily="2" charset="2"/>
              <a:buChar char="Ø"/>
            </a:pPr>
            <a:endParaRPr lang="en-GB" altLang="en-US" sz="2800" dirty="0"/>
          </a:p>
          <a:p>
            <a:pPr>
              <a:buFont typeface="Wingdings" panose="05000000000000000000" pitchFamily="2" charset="2"/>
              <a:buChar char="Ø"/>
            </a:pPr>
            <a:endParaRPr lang="en-GB" altLang="en-US" sz="2800" dirty="0"/>
          </a:p>
          <a:p>
            <a:pPr>
              <a:buFont typeface="Wingdings" panose="05000000000000000000" pitchFamily="2" charset="2"/>
              <a:buChar char="Ø"/>
            </a:pPr>
            <a:endParaRPr lang="en-GB" altLang="en-US" sz="2800" dirty="0"/>
          </a:p>
          <a:p>
            <a:pPr eaLnBrk="1" hangingPunct="1"/>
            <a:endParaRPr lang="en-GB"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447144" y="725665"/>
            <a:ext cx="8841160" cy="1143000"/>
          </a:xfrm>
        </p:spPr>
        <p:txBody>
          <a:bodyPr/>
          <a:lstStyle/>
          <a:p>
            <a:r>
              <a:rPr lang="en-GB" altLang="en-US" dirty="0"/>
              <a:t>      </a:t>
            </a:r>
            <a:br>
              <a:rPr lang="en-GB" altLang="en-US" dirty="0"/>
            </a:br>
            <a:r>
              <a:rPr lang="en-GB" altLang="en-US" sz="3600" b="1" dirty="0"/>
              <a:t>Group</a:t>
            </a:r>
            <a:r>
              <a:rPr lang="en-GB" altLang="en-US" sz="3600" dirty="0"/>
              <a:t> </a:t>
            </a:r>
            <a:r>
              <a:rPr lang="en-GB" altLang="en-US" sz="3600" b="1" dirty="0"/>
              <a:t>Activity:   </a:t>
            </a:r>
            <a:br>
              <a:rPr lang="en-GB" altLang="en-US" b="1" dirty="0"/>
            </a:br>
            <a:r>
              <a:rPr lang="en-GB" altLang="en-US" b="1" dirty="0"/>
              <a:t>                      Outcomes</a:t>
            </a:r>
            <a:br>
              <a:rPr lang="en-GB" altLang="en-US" dirty="0"/>
            </a:br>
            <a:r>
              <a:rPr lang="en-GB" altLang="en-US" sz="2000" dirty="0"/>
              <a:t>                                 </a:t>
            </a:r>
            <a:br>
              <a:rPr lang="en-GB" altLang="en-US" dirty="0"/>
            </a:br>
            <a:endParaRPr lang="en-GB" altLang="en-US" dirty="0"/>
          </a:p>
        </p:txBody>
      </p:sp>
      <p:sp>
        <p:nvSpPr>
          <p:cNvPr id="6147" name="Content Placeholder 2"/>
          <p:cNvSpPr>
            <a:spLocks noGrp="1"/>
          </p:cNvSpPr>
          <p:nvPr>
            <p:ph idx="1"/>
          </p:nvPr>
        </p:nvSpPr>
        <p:spPr>
          <a:xfrm>
            <a:off x="179512" y="2204864"/>
            <a:ext cx="8784976" cy="4392613"/>
          </a:xfrm>
        </p:spPr>
        <p:txBody>
          <a:bodyPr/>
          <a:lstStyle/>
          <a:p>
            <a:pPr>
              <a:buFontTx/>
              <a:buNone/>
            </a:pPr>
            <a:r>
              <a:rPr lang="en-GB" altLang="en-US" sz="2800" dirty="0"/>
              <a:t>     You have a good understanding of the needs of the young adults you support.</a:t>
            </a:r>
          </a:p>
          <a:p>
            <a:pPr>
              <a:buFontTx/>
              <a:buNone/>
            </a:pPr>
            <a:endParaRPr lang="en-GB" altLang="en-US" dirty="0"/>
          </a:p>
          <a:p>
            <a:pPr>
              <a:buFontTx/>
              <a:buNone/>
            </a:pPr>
            <a:r>
              <a:rPr lang="en-GB" altLang="en-US" dirty="0"/>
              <a:t>Q: </a:t>
            </a:r>
            <a:r>
              <a:rPr lang="en-GB" altLang="en-US" b="1" dirty="0"/>
              <a:t>What are the outcomes you want for the young adults you support?</a:t>
            </a:r>
          </a:p>
          <a:p>
            <a:pPr>
              <a:buFontTx/>
              <a:buNone/>
            </a:pPr>
            <a:endParaRPr lang="en-GB" altLang="en-US" b="1" dirty="0"/>
          </a:p>
          <a:p>
            <a:r>
              <a:rPr lang="en-GB" altLang="en-US" sz="2800" dirty="0"/>
              <a:t>In groups list what some of these maybe.</a:t>
            </a:r>
          </a:p>
          <a:p>
            <a:r>
              <a:rPr lang="en-GB" altLang="en-US" sz="2800" dirty="0"/>
              <a:t>Take 10 minutes to do this, feedback</a:t>
            </a:r>
          </a:p>
          <a:p>
            <a:pPr>
              <a:buFontTx/>
              <a:buNone/>
            </a:pPr>
            <a:endParaRPr lang="en-GB" altLang="en-US" dirty="0"/>
          </a:p>
          <a:p>
            <a:pPr>
              <a:buFontTx/>
              <a:buNone/>
            </a:pPr>
            <a:endParaRPr lang="en-GB" altLang="en-US" dirty="0"/>
          </a:p>
          <a:p>
            <a:endParaRPr lang="en-GB" altLang="en-US" dirty="0"/>
          </a:p>
          <a:p>
            <a:pPr>
              <a:buFont typeface="Wingdings" panose="05000000000000000000" pitchFamily="2" charset="2"/>
              <a:buChar char="Ø"/>
            </a:pPr>
            <a:endParaRPr lang="en-GB" altLang="en-US" dirty="0"/>
          </a:p>
          <a:p>
            <a:pPr>
              <a:buFont typeface="Wingdings" panose="05000000000000000000" pitchFamily="2" charset="2"/>
              <a:buChar char="Ø"/>
            </a:pPr>
            <a:endParaRPr lang="en-GB" altLang="en-US" dirty="0"/>
          </a:p>
          <a:p>
            <a:endParaRPr lang="en-GB" altLang="en-US" dirty="0"/>
          </a:p>
        </p:txBody>
      </p:sp>
      <p:pic>
        <p:nvPicPr>
          <p:cNvPr id="4" name="Picture 3" descr="http://bearcreekvet.com/clients/10585/images/Community_Support_Clipart.jpg"/>
          <p:cNvPicPr/>
          <p:nvPr/>
        </p:nvPicPr>
        <p:blipFill>
          <a:blip r:embed="rId3" cstate="print"/>
          <a:srcRect/>
          <a:stretch>
            <a:fillRect/>
          </a:stretch>
        </p:blipFill>
        <p:spPr bwMode="auto">
          <a:xfrm>
            <a:off x="3869136" y="248253"/>
            <a:ext cx="998588" cy="954825"/>
          </a:xfrm>
          <a:prstGeom prst="rect">
            <a:avLst/>
          </a:prstGeom>
          <a:noFill/>
          <a:ln w="9525">
            <a:noFill/>
            <a:miter lim="800000"/>
            <a:headEnd/>
            <a:tailEnd/>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391365" y="476672"/>
            <a:ext cx="9396535" cy="1143000"/>
          </a:xfrm>
        </p:spPr>
        <p:txBody>
          <a:bodyPr/>
          <a:lstStyle/>
          <a:p>
            <a:pPr algn="ctr"/>
            <a:r>
              <a:rPr lang="en-GB" altLang="en-US" sz="3200" b="1" dirty="0"/>
              <a:t>Principles underlining EHC plans</a:t>
            </a:r>
            <a:br>
              <a:rPr lang="en-GB" altLang="en-US" sz="3200" b="1" dirty="0"/>
            </a:br>
            <a:r>
              <a:rPr lang="en-GB" altLang="en-US" sz="3200" b="1" dirty="0"/>
              <a:t> &amp; Care Act 2014</a:t>
            </a:r>
            <a:br>
              <a:rPr lang="en-GB" altLang="en-US" sz="3200" b="1" dirty="0"/>
            </a:br>
            <a:r>
              <a:rPr lang="en-GB" altLang="en-US" sz="3200" b="1" dirty="0"/>
              <a:t>                 </a:t>
            </a:r>
            <a:endParaRPr lang="en-US" altLang="en-US" sz="3200" dirty="0"/>
          </a:p>
        </p:txBody>
      </p:sp>
      <p:sp>
        <p:nvSpPr>
          <p:cNvPr id="11267" name="Content Placeholder 2"/>
          <p:cNvSpPr>
            <a:spLocks noGrp="1"/>
          </p:cNvSpPr>
          <p:nvPr>
            <p:ph idx="1"/>
          </p:nvPr>
        </p:nvSpPr>
        <p:spPr>
          <a:xfrm>
            <a:off x="251520" y="1196752"/>
            <a:ext cx="8752481" cy="4392613"/>
          </a:xfrm>
        </p:spPr>
        <p:txBody>
          <a:bodyPr/>
          <a:lstStyle/>
          <a:p>
            <a:pPr marL="0" indent="0">
              <a:buNone/>
            </a:pPr>
            <a:endParaRPr lang="en-GB" altLang="en-US" sz="2800" dirty="0"/>
          </a:p>
          <a:p>
            <a:r>
              <a:rPr lang="en-GB" altLang="en-US" sz="2800" dirty="0"/>
              <a:t>There is clear focus on promoting </a:t>
            </a:r>
            <a:r>
              <a:rPr lang="en-GB" altLang="en-US" sz="2800" b="1" dirty="0"/>
              <a:t>outcomes </a:t>
            </a:r>
            <a:r>
              <a:rPr lang="en-GB" altLang="en-US" sz="2800" dirty="0"/>
              <a:t>which the young person/adult/carers wish to achieve</a:t>
            </a:r>
          </a:p>
          <a:p>
            <a:r>
              <a:rPr lang="en-GB" altLang="en-US" sz="2800" dirty="0"/>
              <a:t>recognising of peoples strengths as well as their needs</a:t>
            </a:r>
          </a:p>
          <a:p>
            <a:r>
              <a:rPr lang="en-GB" altLang="en-US" sz="2800" dirty="0"/>
              <a:t>that peoples needs/outcomes can be, not separate</a:t>
            </a:r>
          </a:p>
          <a:p>
            <a:r>
              <a:rPr lang="en-GB" altLang="en-US" sz="2800" dirty="0"/>
              <a:t>equal recognition of those requiring care and carers needs</a:t>
            </a:r>
          </a:p>
          <a:p>
            <a:r>
              <a:rPr lang="en-GB" altLang="en-US" sz="2800" dirty="0"/>
              <a:t>giving greater control/decision making for those requiring support</a:t>
            </a:r>
          </a:p>
          <a:p>
            <a:r>
              <a:rPr lang="en-GB" altLang="en-US" sz="2800" dirty="0"/>
              <a:t>Services/provision must have a clear purpose and evidence</a:t>
            </a:r>
          </a:p>
          <a:p>
            <a:endParaRPr lang="en-GB" altLang="en-US" sz="2800" dirty="0"/>
          </a:p>
          <a:p>
            <a:endParaRPr lang="en-GB" altLang="en-US" sz="2800" dirty="0"/>
          </a:p>
          <a:p>
            <a:endParaRPr lang="en-GB" altLang="en-US" sz="2800" dirty="0"/>
          </a:p>
          <a:p>
            <a:endParaRPr lang="en-GB" altLang="en-US" sz="2800" dirty="0"/>
          </a:p>
        </p:txBody>
      </p:sp>
    </p:spTree>
    <p:extLst>
      <p:ext uri="{BB962C8B-B14F-4D97-AF65-F5344CB8AC3E}">
        <p14:creationId xmlns:p14="http://schemas.microsoft.com/office/powerpoint/2010/main" val="26625374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6625" y="44067"/>
            <a:ext cx="8207375" cy="1143000"/>
          </a:xfrm>
        </p:spPr>
        <p:txBody>
          <a:bodyPr/>
          <a:lstStyle/>
          <a:p>
            <a:r>
              <a:rPr lang="en-GB" sz="3600" b="1" dirty="0"/>
              <a:t>Key questions to consider in EHC plan/social care assessments</a:t>
            </a:r>
          </a:p>
        </p:txBody>
      </p:sp>
      <p:sp>
        <p:nvSpPr>
          <p:cNvPr id="3" name="Content Placeholder 2"/>
          <p:cNvSpPr>
            <a:spLocks noGrp="1"/>
          </p:cNvSpPr>
          <p:nvPr>
            <p:ph idx="1"/>
          </p:nvPr>
        </p:nvSpPr>
        <p:spPr/>
        <p:txBody>
          <a:bodyPr/>
          <a:lstStyle/>
          <a:p>
            <a:r>
              <a:rPr lang="en-GB" dirty="0"/>
              <a:t>What are the needs/challenges you have?</a:t>
            </a:r>
          </a:p>
          <a:p>
            <a:r>
              <a:rPr lang="en-GB" dirty="0"/>
              <a:t>What are the aspirations you want to achieve?</a:t>
            </a:r>
          </a:p>
          <a:p>
            <a:r>
              <a:rPr lang="en-GB" dirty="0"/>
              <a:t>What are the outcomes you want to achieve?</a:t>
            </a:r>
          </a:p>
          <a:p>
            <a:pPr marL="0" indent="0">
              <a:buNone/>
            </a:pPr>
            <a:endParaRPr lang="en-GB" dirty="0"/>
          </a:p>
          <a:p>
            <a:pPr marL="0" indent="0">
              <a:buNone/>
            </a:pPr>
            <a:r>
              <a:rPr lang="en-GB" dirty="0">
                <a:solidFill>
                  <a:srgbClr val="FF0000"/>
                </a:solidFill>
              </a:rPr>
              <a:t>These are the key questions which you are best placed to answer/be supported to answer</a:t>
            </a:r>
          </a:p>
          <a:p>
            <a:endParaRPr lang="en-GB" dirty="0"/>
          </a:p>
          <a:p>
            <a:endParaRPr lang="en-GB" dirty="0"/>
          </a:p>
          <a:p>
            <a:endParaRPr lang="en-GB" dirty="0"/>
          </a:p>
        </p:txBody>
      </p:sp>
    </p:spTree>
    <p:extLst>
      <p:ext uri="{BB962C8B-B14F-4D97-AF65-F5344CB8AC3E}">
        <p14:creationId xmlns:p14="http://schemas.microsoft.com/office/powerpoint/2010/main" val="57773012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a:xfrm>
            <a:off x="425959" y="188640"/>
            <a:ext cx="8748463" cy="1143000"/>
          </a:xfrm>
        </p:spPr>
        <p:txBody>
          <a:bodyPr/>
          <a:lstStyle/>
          <a:p>
            <a:r>
              <a:rPr lang="en-GB" altLang="en-US" sz="1600" b="1" dirty="0"/>
              <a:t> </a:t>
            </a:r>
            <a:r>
              <a:rPr lang="en-GB" altLang="en-US" sz="3600" b="1" dirty="0"/>
              <a:t>EHC Plans </a:t>
            </a:r>
            <a:r>
              <a:rPr lang="en-GB" altLang="en-US" sz="3200" b="1" dirty="0"/>
              <a:t>Care Act 2014- common principles</a:t>
            </a:r>
            <a:br>
              <a:rPr lang="en-GB" altLang="en-US" sz="3200" b="1" dirty="0"/>
            </a:br>
            <a:r>
              <a:rPr lang="en-GB" altLang="en-US" sz="3200" b="1" dirty="0"/>
              <a:t>                 </a:t>
            </a:r>
            <a:endParaRPr lang="en-US" altLang="en-US" sz="3200" dirty="0"/>
          </a:p>
        </p:txBody>
      </p:sp>
      <p:sp>
        <p:nvSpPr>
          <p:cNvPr id="11267" name="Content Placeholder 2"/>
          <p:cNvSpPr>
            <a:spLocks noGrp="1"/>
          </p:cNvSpPr>
          <p:nvPr>
            <p:ph idx="1"/>
          </p:nvPr>
        </p:nvSpPr>
        <p:spPr>
          <a:xfrm>
            <a:off x="136104" y="980728"/>
            <a:ext cx="8752481" cy="4392613"/>
          </a:xfrm>
        </p:spPr>
        <p:txBody>
          <a:bodyPr/>
          <a:lstStyle/>
          <a:p>
            <a:r>
              <a:rPr lang="en-GB" altLang="en-US" sz="2800" dirty="0"/>
              <a:t>Joint commissioning /promoting better integration </a:t>
            </a:r>
          </a:p>
          <a:p>
            <a:pPr marL="0" indent="0">
              <a:buNone/>
            </a:pPr>
            <a:r>
              <a:rPr lang="en-GB" altLang="en-US" sz="2800" dirty="0"/>
              <a:t>    ( across education/ health and social care services)</a:t>
            </a:r>
          </a:p>
          <a:p>
            <a:r>
              <a:rPr lang="en-GB" altLang="en-US" sz="2800" dirty="0"/>
              <a:t>Proactive provision of  information about services (</a:t>
            </a:r>
            <a:r>
              <a:rPr lang="en-GB" altLang="en-US" sz="2800" dirty="0" err="1"/>
              <a:t>e.g</a:t>
            </a:r>
            <a:r>
              <a:rPr lang="en-GB" altLang="en-US" sz="2800" dirty="0"/>
              <a:t> local offer)</a:t>
            </a:r>
          </a:p>
          <a:p>
            <a:r>
              <a:rPr lang="en-GB" altLang="en-US" sz="2800" dirty="0"/>
              <a:t>Prevention of need/promote well-being /best possible outcomes in decisions </a:t>
            </a:r>
          </a:p>
          <a:p>
            <a:r>
              <a:rPr lang="en-GB" altLang="en-US" sz="2800" dirty="0"/>
              <a:t>Smoother transition between children &amp; Adults social care</a:t>
            </a:r>
          </a:p>
          <a:p>
            <a:r>
              <a:rPr lang="en-GB" altLang="en-US" sz="2800" dirty="0"/>
              <a:t>Promote active participants/co-production of individual in assessments  and/groups of people in service planning</a:t>
            </a:r>
          </a:p>
          <a:p>
            <a:r>
              <a:rPr lang="en-GB" altLang="en-US" sz="2800" dirty="0"/>
              <a:t>Holistic plans that see whole person </a:t>
            </a:r>
          </a:p>
          <a:p>
            <a:pPr marL="0" indent="0">
              <a:buNone/>
            </a:pPr>
            <a:endParaRPr lang="en-GB" altLang="en-US" sz="2800" dirty="0"/>
          </a:p>
          <a:p>
            <a:endParaRPr lang="en-GB" altLang="en-US" sz="2800" dirty="0"/>
          </a:p>
        </p:txBody>
      </p:sp>
    </p:spTree>
    <p:extLst>
      <p:ext uri="{BB962C8B-B14F-4D97-AF65-F5344CB8AC3E}">
        <p14:creationId xmlns:p14="http://schemas.microsoft.com/office/powerpoint/2010/main" val="2164727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624" y="332656"/>
            <a:ext cx="8207375" cy="1143000"/>
          </a:xfrm>
        </p:spPr>
        <p:txBody>
          <a:bodyPr/>
          <a:lstStyle/>
          <a:p>
            <a:r>
              <a:rPr lang="en-GB" sz="3600" b="1" dirty="0"/>
              <a:t>Care Act: other key duties</a:t>
            </a:r>
          </a:p>
        </p:txBody>
      </p:sp>
      <p:sp>
        <p:nvSpPr>
          <p:cNvPr id="3" name="Content Placeholder 2"/>
          <p:cNvSpPr>
            <a:spLocks noGrp="1"/>
          </p:cNvSpPr>
          <p:nvPr>
            <p:ph idx="1"/>
          </p:nvPr>
        </p:nvSpPr>
        <p:spPr/>
        <p:txBody>
          <a:bodyPr/>
          <a:lstStyle/>
          <a:p>
            <a:r>
              <a:rPr lang="en-GB" dirty="0"/>
              <a:t>New rights for Carers rights </a:t>
            </a:r>
          </a:p>
          <a:p>
            <a:r>
              <a:rPr lang="en-GB" dirty="0"/>
              <a:t>Personal Budgets</a:t>
            </a:r>
          </a:p>
          <a:p>
            <a:r>
              <a:rPr lang="en-GB" dirty="0"/>
              <a:t>Independent Advocates</a:t>
            </a:r>
          </a:p>
          <a:p>
            <a:r>
              <a:rPr lang="en-GB" dirty="0"/>
              <a:t>new duties to safeguard adults</a:t>
            </a:r>
          </a:p>
        </p:txBody>
      </p:sp>
    </p:spTree>
    <p:extLst>
      <p:ext uri="{BB962C8B-B14F-4D97-AF65-F5344CB8AC3E}">
        <p14:creationId xmlns:p14="http://schemas.microsoft.com/office/powerpoint/2010/main" val="815679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6625" y="68740"/>
            <a:ext cx="8207375" cy="1143000"/>
          </a:xfrm>
        </p:spPr>
        <p:txBody>
          <a:bodyPr/>
          <a:lstStyle/>
          <a:p>
            <a:r>
              <a:rPr lang="en-GB" sz="2800" b="1" dirty="0"/>
              <a:t>Care Act Well-Being principles ( 9 </a:t>
            </a:r>
            <a:r>
              <a:rPr lang="en-GB" sz="3200" dirty="0"/>
              <a:t>categories)</a:t>
            </a:r>
          </a:p>
        </p:txBody>
      </p:sp>
      <p:sp>
        <p:nvSpPr>
          <p:cNvPr id="3" name="Content Placeholder 2"/>
          <p:cNvSpPr>
            <a:spLocks noGrp="1"/>
          </p:cNvSpPr>
          <p:nvPr>
            <p:ph idx="1"/>
          </p:nvPr>
        </p:nvSpPr>
        <p:spPr>
          <a:xfrm>
            <a:off x="467544" y="1124744"/>
            <a:ext cx="8568952" cy="4392613"/>
          </a:xfrm>
        </p:spPr>
        <p:txBody>
          <a:bodyPr/>
          <a:lstStyle/>
          <a:p>
            <a:pPr marL="0" lvl="0" indent="0">
              <a:buNone/>
            </a:pPr>
            <a:r>
              <a:rPr lang="en-GB" sz="2400" b="1" dirty="0"/>
              <a:t>wellbeing</a:t>
            </a:r>
            <a:r>
              <a:rPr lang="en-GB" sz="2400" dirty="0"/>
              <a:t> has to be at the </a:t>
            </a:r>
            <a:r>
              <a:rPr lang="en-GB" sz="2400" b="1" dirty="0"/>
              <a:t>centre of every decision</a:t>
            </a:r>
            <a:r>
              <a:rPr lang="en-GB" sz="2400" dirty="0"/>
              <a:t> that is made </a:t>
            </a:r>
          </a:p>
          <a:p>
            <a:pPr marL="0" lvl="0" indent="0">
              <a:buNone/>
            </a:pPr>
            <a:r>
              <a:rPr lang="en-GB" sz="2800" dirty="0"/>
              <a:t>(a) personal dignity; </a:t>
            </a:r>
          </a:p>
          <a:p>
            <a:pPr marL="0" indent="0">
              <a:buNone/>
            </a:pPr>
            <a:r>
              <a:rPr lang="en-GB" sz="2800" dirty="0"/>
              <a:t>(b) physical / mental health / emotional well-being;</a:t>
            </a:r>
          </a:p>
          <a:p>
            <a:pPr marL="0" indent="0">
              <a:buNone/>
            </a:pPr>
            <a:r>
              <a:rPr lang="en-GB" sz="2800" dirty="0"/>
              <a:t>(c) protection from abuse and neglect;</a:t>
            </a:r>
          </a:p>
          <a:p>
            <a:pPr marL="0" indent="0">
              <a:buNone/>
            </a:pPr>
            <a:r>
              <a:rPr lang="en-GB" sz="2800" dirty="0"/>
              <a:t>(d) control over day-to-day life incl. nature of care provided; </a:t>
            </a:r>
          </a:p>
          <a:p>
            <a:pPr marL="0" indent="0">
              <a:buNone/>
            </a:pPr>
            <a:r>
              <a:rPr lang="en-GB" sz="2800" dirty="0"/>
              <a:t>(e) participation in work, education, training/recreation; </a:t>
            </a:r>
          </a:p>
          <a:p>
            <a:pPr marL="0" indent="0">
              <a:buNone/>
            </a:pPr>
            <a:r>
              <a:rPr lang="en-GB" sz="2800" dirty="0"/>
              <a:t>(f) social and economic well-being; </a:t>
            </a:r>
          </a:p>
          <a:p>
            <a:pPr marL="0" indent="0">
              <a:buNone/>
            </a:pPr>
            <a:r>
              <a:rPr lang="en-GB" sz="2800" dirty="0"/>
              <a:t>(g) domestic, family and personal relationships; </a:t>
            </a:r>
          </a:p>
          <a:p>
            <a:pPr marL="0" indent="0">
              <a:buNone/>
            </a:pPr>
            <a:r>
              <a:rPr lang="en-GB" sz="2800" dirty="0"/>
              <a:t>(h) suitability of living accommodation; </a:t>
            </a:r>
          </a:p>
          <a:p>
            <a:pPr marL="0" indent="0">
              <a:buNone/>
            </a:pPr>
            <a:r>
              <a:rPr lang="en-GB" sz="2800" dirty="0"/>
              <a:t>(</a:t>
            </a:r>
            <a:r>
              <a:rPr lang="en-GB" sz="2800" dirty="0" err="1"/>
              <a:t>i</a:t>
            </a:r>
            <a:r>
              <a:rPr lang="en-GB" sz="2800" dirty="0"/>
              <a:t>) the adult’s contribution to society.</a:t>
            </a:r>
          </a:p>
        </p:txBody>
      </p:sp>
    </p:spTree>
    <p:extLst>
      <p:ext uri="{BB962C8B-B14F-4D97-AF65-F5344CB8AC3E}">
        <p14:creationId xmlns:p14="http://schemas.microsoft.com/office/powerpoint/2010/main" val="5223282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814" y="-99392"/>
            <a:ext cx="8207375" cy="1143000"/>
          </a:xfrm>
        </p:spPr>
        <p:txBody>
          <a:bodyPr/>
          <a:lstStyle/>
          <a:p>
            <a:r>
              <a:rPr lang="en-GB" dirty="0"/>
              <a:t>            </a:t>
            </a:r>
            <a:r>
              <a:rPr lang="en-GB" sz="3600" b="1" dirty="0"/>
              <a:t>Care Act Key rights: Assessments</a:t>
            </a:r>
          </a:p>
        </p:txBody>
      </p:sp>
      <p:sp>
        <p:nvSpPr>
          <p:cNvPr id="3" name="Content Placeholder 2"/>
          <p:cNvSpPr>
            <a:spLocks noGrp="1"/>
          </p:cNvSpPr>
          <p:nvPr>
            <p:ph idx="1"/>
          </p:nvPr>
        </p:nvSpPr>
        <p:spPr>
          <a:xfrm>
            <a:off x="377787" y="908720"/>
            <a:ext cx="8962951" cy="4392613"/>
          </a:xfrm>
        </p:spPr>
        <p:txBody>
          <a:bodyPr/>
          <a:lstStyle/>
          <a:p>
            <a:r>
              <a:rPr lang="en-GB" sz="2800" b="1" dirty="0"/>
              <a:t>Transitions assessments-</a:t>
            </a:r>
            <a:r>
              <a:rPr lang="en-GB" sz="2800" dirty="0"/>
              <a:t>young</a:t>
            </a:r>
            <a:r>
              <a:rPr lang="en-GB" sz="2800" b="1" dirty="0"/>
              <a:t> </a:t>
            </a:r>
            <a:r>
              <a:rPr lang="en-GB" sz="2800" dirty="0"/>
              <a:t>people/young carers, or carers of children- approaching 18- can request an assessment of their care needs they may need as an adult. The LA must assess on appearance of need &amp; where there is  ‘significant benefit*’ to do so (*</a:t>
            </a:r>
            <a:r>
              <a:rPr lang="en-GB" sz="2400" dirty="0"/>
              <a:t>means timing)</a:t>
            </a:r>
          </a:p>
          <a:p>
            <a:r>
              <a:rPr lang="en-GB" sz="2800" b="1" dirty="0"/>
              <a:t>Adult assessment - </a:t>
            </a:r>
            <a:r>
              <a:rPr lang="en-GB" sz="2800" dirty="0"/>
              <a:t>18+ can request an assessment of their care and support needs</a:t>
            </a:r>
          </a:p>
          <a:p>
            <a:r>
              <a:rPr lang="en-GB" sz="2800" b="1" dirty="0"/>
              <a:t>Carers Assessment- </a:t>
            </a:r>
            <a:r>
              <a:rPr lang="en-GB" sz="2800" dirty="0"/>
              <a:t>can request an assessment of their care support needs.</a:t>
            </a:r>
          </a:p>
          <a:p>
            <a:pPr marL="0" indent="0">
              <a:buNone/>
            </a:pPr>
            <a:r>
              <a:rPr lang="en-GB" sz="2800" dirty="0"/>
              <a:t>It is a low threshold for all these assessments. Statutory Guidance is clear that there just has to be an “appearance of need.”</a:t>
            </a:r>
          </a:p>
          <a:p>
            <a:endParaRPr lang="en-GB" sz="2800" dirty="0"/>
          </a:p>
          <a:p>
            <a:endParaRPr lang="en-GB" sz="2800" dirty="0"/>
          </a:p>
        </p:txBody>
      </p:sp>
    </p:spTree>
    <p:extLst>
      <p:ext uri="{BB962C8B-B14F-4D97-AF65-F5344CB8AC3E}">
        <p14:creationId xmlns:p14="http://schemas.microsoft.com/office/powerpoint/2010/main" val="7251203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27296"/>
            <a:ext cx="8207375" cy="1143000"/>
          </a:xfrm>
        </p:spPr>
        <p:txBody>
          <a:bodyPr/>
          <a:lstStyle/>
          <a:p>
            <a:r>
              <a:rPr lang="en-GB" sz="2800" b="1" dirty="0"/>
              <a:t>                </a:t>
            </a:r>
            <a:r>
              <a:rPr lang="en-GB" sz="3200" b="1" dirty="0"/>
              <a:t>Care Act : Assessments (2)</a:t>
            </a:r>
          </a:p>
        </p:txBody>
      </p:sp>
      <p:sp>
        <p:nvSpPr>
          <p:cNvPr id="3" name="Content Placeholder 2"/>
          <p:cNvSpPr>
            <a:spLocks noGrp="1"/>
          </p:cNvSpPr>
          <p:nvPr>
            <p:ph idx="1"/>
          </p:nvPr>
        </p:nvSpPr>
        <p:spPr>
          <a:xfrm>
            <a:off x="215008" y="1122243"/>
            <a:ext cx="8928992" cy="4392613"/>
          </a:xfrm>
        </p:spPr>
        <p:txBody>
          <a:bodyPr/>
          <a:lstStyle/>
          <a:p>
            <a:r>
              <a:rPr lang="en-GB" sz="2800" dirty="0"/>
              <a:t>must be </a:t>
            </a:r>
            <a:r>
              <a:rPr lang="en-GB" sz="2800" b="1" dirty="0"/>
              <a:t>proportionate</a:t>
            </a:r>
            <a:r>
              <a:rPr lang="en-GB" sz="2800" dirty="0"/>
              <a:t>- but still follow statutory guidance</a:t>
            </a:r>
          </a:p>
          <a:p>
            <a:pPr marL="0" indent="0">
              <a:buNone/>
            </a:pPr>
            <a:r>
              <a:rPr lang="en-GB" sz="2800" dirty="0"/>
              <a:t>    -so can be telephone assessment/ face to face</a:t>
            </a:r>
          </a:p>
          <a:p>
            <a:r>
              <a:rPr lang="en-GB" sz="2800" dirty="0"/>
              <a:t>assessors are skilled, knowledgeable, competent and appropriately trained ( stat guidance deaf-blind assessors)</a:t>
            </a:r>
          </a:p>
          <a:p>
            <a:r>
              <a:rPr lang="en-GB" sz="2800" dirty="0"/>
              <a:t>informal carers -must assess the carers willingness &amp; ability to care for the person with needs</a:t>
            </a:r>
          </a:p>
          <a:p>
            <a:r>
              <a:rPr lang="en-GB" sz="2800" dirty="0"/>
              <a:t>Participation as far as </a:t>
            </a:r>
            <a:r>
              <a:rPr lang="en-GB" sz="2800" b="1" dirty="0"/>
              <a:t>practicable</a:t>
            </a:r>
            <a:r>
              <a:rPr lang="en-GB" sz="2800" dirty="0"/>
              <a:t> in assessment -consider if the person requires additional help- advocate/capacity, self-assessment/part self-assessment </a:t>
            </a:r>
            <a:r>
              <a:rPr lang="en-GB" sz="2400" dirty="0"/>
              <a:t>(relates to Equality Act)</a:t>
            </a:r>
          </a:p>
          <a:p>
            <a:r>
              <a:rPr lang="en-GB" sz="2800" dirty="0"/>
              <a:t>Strengths based/ combined with other assessments</a:t>
            </a:r>
          </a:p>
          <a:p>
            <a:endParaRPr lang="en-GB" sz="2800" dirty="0"/>
          </a:p>
          <a:p>
            <a:endParaRPr lang="en-GB" sz="2800" dirty="0"/>
          </a:p>
          <a:p>
            <a:endParaRPr lang="en-GB" dirty="0"/>
          </a:p>
          <a:p>
            <a:endParaRPr lang="en-GB" dirty="0"/>
          </a:p>
        </p:txBody>
      </p:sp>
    </p:spTree>
    <p:extLst>
      <p:ext uri="{BB962C8B-B14F-4D97-AF65-F5344CB8AC3E}">
        <p14:creationId xmlns:p14="http://schemas.microsoft.com/office/powerpoint/2010/main" val="28720570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207375" cy="1143000"/>
          </a:xfrm>
        </p:spPr>
        <p:txBody>
          <a:bodyPr/>
          <a:lstStyle/>
          <a:p>
            <a:r>
              <a:rPr lang="en-GB" sz="3200" dirty="0"/>
              <a:t>                         Key Rights: Assessments (3)</a:t>
            </a:r>
          </a:p>
        </p:txBody>
      </p:sp>
      <p:sp>
        <p:nvSpPr>
          <p:cNvPr id="3" name="Content Placeholder 2"/>
          <p:cNvSpPr>
            <a:spLocks noGrp="1"/>
          </p:cNvSpPr>
          <p:nvPr>
            <p:ph idx="1"/>
          </p:nvPr>
        </p:nvSpPr>
        <p:spPr>
          <a:xfrm>
            <a:off x="107504" y="1124744"/>
            <a:ext cx="8784976" cy="4392613"/>
          </a:xfrm>
        </p:spPr>
        <p:txBody>
          <a:bodyPr/>
          <a:lstStyle/>
          <a:p>
            <a:r>
              <a:rPr lang="en-GB" sz="2800" b="1" dirty="0"/>
              <a:t>In all Transition or Adult care assessment- </a:t>
            </a:r>
            <a:r>
              <a:rPr lang="en-GB" sz="2800" dirty="0"/>
              <a:t>ALL the needs for care &amp; support must be identified and considered- and any care they are already getting by a carer must be ignored in the assessment.</a:t>
            </a:r>
          </a:p>
          <a:p>
            <a:r>
              <a:rPr lang="en-GB" sz="2800" dirty="0"/>
              <a:t>Be proportionate but consider risks </a:t>
            </a:r>
            <a:r>
              <a:rPr lang="en-GB" sz="2800" dirty="0" err="1"/>
              <a:t>e.g</a:t>
            </a:r>
            <a:r>
              <a:rPr lang="en-GB" sz="2800" dirty="0"/>
              <a:t> telephone assessments may miss key needs of some people</a:t>
            </a:r>
          </a:p>
          <a:p>
            <a:r>
              <a:rPr lang="en-GB" sz="2800" dirty="0"/>
              <a:t>For </a:t>
            </a:r>
            <a:r>
              <a:rPr lang="en-GB" sz="2800" dirty="0" err="1"/>
              <a:t>Deafblind</a:t>
            </a:r>
            <a:r>
              <a:rPr lang="en-GB" sz="2800" dirty="0"/>
              <a:t> individuals must follow specific deaf blind statutory Guidance (Dec 2014)</a:t>
            </a:r>
          </a:p>
          <a:p>
            <a:r>
              <a:rPr lang="en-GB" sz="2800" dirty="0"/>
              <a:t>Assessors must be ‘appropriately trained’</a:t>
            </a:r>
          </a:p>
          <a:p>
            <a:endParaRPr lang="en-GB" sz="2800" dirty="0"/>
          </a:p>
          <a:p>
            <a:endParaRPr lang="en-GB" sz="2800" dirty="0"/>
          </a:p>
        </p:txBody>
      </p:sp>
    </p:spTree>
    <p:extLst>
      <p:ext uri="{BB962C8B-B14F-4D97-AF65-F5344CB8AC3E}">
        <p14:creationId xmlns:p14="http://schemas.microsoft.com/office/powerpoint/2010/main" val="21476694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1262" y="-32582"/>
            <a:ext cx="8207375" cy="1143000"/>
          </a:xfrm>
        </p:spPr>
        <p:txBody>
          <a:bodyPr/>
          <a:lstStyle/>
          <a:p>
            <a:r>
              <a:rPr lang="en-GB" dirty="0"/>
              <a:t>   </a:t>
            </a:r>
            <a:r>
              <a:rPr lang="en-GB" sz="2800" b="1" dirty="0"/>
              <a:t>Care Act Assessment-Eligibility</a:t>
            </a:r>
            <a:br>
              <a:rPr lang="en-GB" sz="2800" b="1" dirty="0"/>
            </a:br>
            <a:r>
              <a:rPr lang="en-GB" sz="2800" b="1" dirty="0"/>
              <a:t> for those with care &amp; support needs</a:t>
            </a:r>
          </a:p>
        </p:txBody>
      </p:sp>
      <p:sp>
        <p:nvSpPr>
          <p:cNvPr id="4" name="Text Box 2"/>
          <p:cNvSpPr txBox="1">
            <a:spLocks noGrp="1"/>
          </p:cNvSpPr>
          <p:nvPr>
            <p:ph idx="1"/>
          </p:nvPr>
        </p:nvSpPr>
        <p:spPr>
          <a:xfrm>
            <a:off x="168080" y="1365680"/>
            <a:ext cx="4462456" cy="1275058"/>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indent="0">
              <a:spcAft>
                <a:spcPts val="1200"/>
              </a:spcAft>
              <a:buNone/>
            </a:pPr>
            <a:r>
              <a:rPr lang="en-GB" sz="2800" dirty="0"/>
              <a:t>needs must be the result of a physical or mental impairment or illness; </a:t>
            </a:r>
            <a:endParaRPr lang="en-GB" sz="2800" dirty="0">
              <a:effectLst/>
              <a:ea typeface="Times New Roman" panose="02020603050405020304" pitchFamily="18" charset="0"/>
              <a:cs typeface="Times New Roman" panose="02020603050405020304" pitchFamily="18" charset="0"/>
            </a:endParaRPr>
          </a:p>
        </p:txBody>
      </p:sp>
      <p:sp>
        <p:nvSpPr>
          <p:cNvPr id="7" name="Text Box 4"/>
          <p:cNvSpPr txBox="1"/>
          <p:nvPr/>
        </p:nvSpPr>
        <p:spPr>
          <a:xfrm>
            <a:off x="326678" y="5197611"/>
            <a:ext cx="4340136" cy="1491880"/>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1200"/>
              </a:spcAft>
            </a:pPr>
            <a:r>
              <a:rPr lang="en-GB" sz="2400" dirty="0"/>
              <a:t>as a consequence, there is (or there is likely to be) a </a:t>
            </a:r>
            <a:r>
              <a:rPr lang="en-GB" sz="2400" b="1" dirty="0"/>
              <a:t>significant </a:t>
            </a:r>
            <a:r>
              <a:rPr lang="en-GB" sz="2400" dirty="0"/>
              <a:t>impact on their well-being</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8" name="Text Box 3"/>
          <p:cNvSpPr txBox="1"/>
          <p:nvPr/>
        </p:nvSpPr>
        <p:spPr>
          <a:xfrm>
            <a:off x="183433" y="3182992"/>
            <a:ext cx="4447103" cy="1306766"/>
          </a:xfrm>
          <a:prstGeom prst="rect">
            <a:avLst/>
          </a:prstGeom>
          <a:solidFill>
            <a:sysClr val="window" lastClr="FFFFFF"/>
          </a:solidFill>
          <a:ln w="6350">
            <a:solidFill>
              <a:prstClr val="black"/>
            </a:solidFill>
          </a:ln>
          <a:effectLst/>
        </p:spPr>
        <p:txBody>
          <a:bodyPr rot="0" spcFirstLastPara="0" vert="horz" wrap="square" lIns="91440" tIns="45720" rIns="91440" bIns="45720" numCol="1" spcCol="0" rtlCol="0" fromWordArt="0" anchor="t" anchorCtr="0" forceAA="0" compatLnSpc="1">
            <a:prstTxWarp prst="textNoShape">
              <a:avLst/>
            </a:prstTxWarp>
            <a:noAutofit/>
          </a:bodyPr>
          <a:lstStyle/>
          <a:p>
            <a:pPr>
              <a:spcAft>
                <a:spcPts val="1200"/>
              </a:spcAft>
            </a:pPr>
            <a:r>
              <a:rPr lang="en-GB" sz="2400" dirty="0"/>
              <a:t>as a result they must be unable to achieve  </a:t>
            </a:r>
            <a:r>
              <a:rPr lang="en-GB" sz="2400" b="1" dirty="0"/>
              <a:t>two or more               </a:t>
            </a:r>
            <a:r>
              <a:rPr lang="en-GB" sz="2400" dirty="0"/>
              <a:t>specified outcomes      AND</a:t>
            </a:r>
            <a:endParaRPr lang="en-GB" sz="2400" dirty="0">
              <a:effectLst/>
              <a:latin typeface="Calibri" panose="020F0502020204030204" pitchFamily="34" charset="0"/>
              <a:ea typeface="Times New Roman" panose="02020603050405020304" pitchFamily="18" charset="0"/>
              <a:cs typeface="Times New Roman" panose="02020603050405020304" pitchFamily="18" charset="0"/>
            </a:endParaRPr>
          </a:p>
        </p:txBody>
      </p:sp>
      <p:sp>
        <p:nvSpPr>
          <p:cNvPr id="9" name="Down Arrow 8"/>
          <p:cNvSpPr/>
          <p:nvPr/>
        </p:nvSpPr>
        <p:spPr>
          <a:xfrm>
            <a:off x="1984144" y="2675878"/>
            <a:ext cx="484632" cy="50711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Down Arrow 9"/>
          <p:cNvSpPr/>
          <p:nvPr/>
        </p:nvSpPr>
        <p:spPr>
          <a:xfrm>
            <a:off x="2012114" y="4489758"/>
            <a:ext cx="484632" cy="685484"/>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p:cNvSpPr txBox="1"/>
          <p:nvPr/>
        </p:nvSpPr>
        <p:spPr>
          <a:xfrm>
            <a:off x="5508104" y="0"/>
            <a:ext cx="3438912" cy="6463308"/>
          </a:xfrm>
          <a:prstGeom prst="rect">
            <a:avLst/>
          </a:prstGeom>
          <a:noFill/>
          <a:ln w="28575">
            <a:solidFill>
              <a:schemeClr val="tx1"/>
            </a:solidFill>
          </a:ln>
        </p:spPr>
        <p:txBody>
          <a:bodyPr wrap="square" rtlCol="0">
            <a:spAutoFit/>
          </a:bodyPr>
          <a:lstStyle/>
          <a:p>
            <a:r>
              <a:rPr lang="en-GB" sz="2000" dirty="0"/>
              <a:t>             </a:t>
            </a:r>
          </a:p>
          <a:p>
            <a:r>
              <a:rPr lang="en-GB" sz="2000" b="1" dirty="0"/>
              <a:t>           Outcomes</a:t>
            </a:r>
          </a:p>
          <a:p>
            <a:endParaRPr lang="en-GB" sz="2000" b="1" dirty="0"/>
          </a:p>
          <a:p>
            <a:r>
              <a:rPr lang="en-GB" sz="1600" dirty="0"/>
              <a:t>(a) managing &amp; maintaining nutrition; </a:t>
            </a:r>
          </a:p>
          <a:p>
            <a:r>
              <a:rPr lang="en-GB" sz="1600" dirty="0"/>
              <a:t>(b) maintaining personal hygiene; </a:t>
            </a:r>
          </a:p>
          <a:p>
            <a:r>
              <a:rPr lang="en-GB" sz="1600" dirty="0"/>
              <a:t>(c) managing toilet needs; </a:t>
            </a:r>
          </a:p>
          <a:p>
            <a:r>
              <a:rPr lang="en-GB" sz="1600" dirty="0"/>
              <a:t>(d) being appropriately clothed; </a:t>
            </a:r>
          </a:p>
          <a:p>
            <a:r>
              <a:rPr lang="en-GB" sz="1600" dirty="0"/>
              <a:t>(e) being able to make use of the adult’s home safely; </a:t>
            </a:r>
          </a:p>
          <a:p>
            <a:r>
              <a:rPr lang="en-GB" sz="1600" dirty="0"/>
              <a:t>(f) maintaining a habitable home environment; </a:t>
            </a:r>
          </a:p>
          <a:p>
            <a:r>
              <a:rPr lang="en-GB" sz="1600" dirty="0"/>
              <a:t>(g) developing &amp; maintaining family or other personal relationships; </a:t>
            </a:r>
          </a:p>
          <a:p>
            <a:r>
              <a:rPr lang="en-GB" sz="1600" dirty="0"/>
              <a:t>(h) Accessing &amp; engaging in work, training, education or volunteering; </a:t>
            </a:r>
          </a:p>
          <a:p>
            <a:r>
              <a:rPr lang="en-GB" sz="1600" dirty="0"/>
              <a:t>(</a:t>
            </a:r>
            <a:r>
              <a:rPr lang="en-GB" sz="1600" dirty="0" err="1"/>
              <a:t>i</a:t>
            </a:r>
            <a:r>
              <a:rPr lang="en-GB" sz="1600" dirty="0"/>
              <a:t>) making use of necessary facilities or services in the local community including public transport, &amp; recreational facilities or services; &amp; </a:t>
            </a:r>
          </a:p>
          <a:p>
            <a:r>
              <a:rPr lang="en-GB" sz="1600" dirty="0"/>
              <a:t>(j) carrying out any caring responsibilities the </a:t>
            </a:r>
          </a:p>
          <a:p>
            <a:r>
              <a:rPr lang="en-GB" sz="1600" dirty="0"/>
              <a:t>adult has for a child.</a:t>
            </a:r>
            <a:endParaRPr lang="en-GB" dirty="0"/>
          </a:p>
          <a:p>
            <a:endParaRPr lang="en-GB" dirty="0"/>
          </a:p>
        </p:txBody>
      </p:sp>
      <p:cxnSp>
        <p:nvCxnSpPr>
          <p:cNvPr id="11" name="Straight Arrow Connector 10"/>
          <p:cNvCxnSpPr/>
          <p:nvPr/>
        </p:nvCxnSpPr>
        <p:spPr>
          <a:xfrm flipV="1">
            <a:off x="3059832" y="1200615"/>
            <a:ext cx="3554787" cy="2973209"/>
          </a:xfrm>
          <a:prstGeom prst="straightConnector1">
            <a:avLst/>
          </a:prstGeom>
          <a:ln>
            <a:solidFill>
              <a:schemeClr val="tx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639348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pPr marL="0" indent="0">
              <a:buNone/>
            </a:pPr>
            <a:r>
              <a:rPr lang="en-GB" sz="6600" dirty="0"/>
              <a:t>              carers</a:t>
            </a:r>
          </a:p>
        </p:txBody>
      </p:sp>
    </p:spTree>
    <p:extLst>
      <p:ext uri="{BB962C8B-B14F-4D97-AF65-F5344CB8AC3E}">
        <p14:creationId xmlns:p14="http://schemas.microsoft.com/office/powerpoint/2010/main" val="9819831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20" y="-171400"/>
            <a:ext cx="8207375" cy="1143000"/>
          </a:xfrm>
        </p:spPr>
        <p:txBody>
          <a:bodyPr/>
          <a:lstStyle/>
          <a:p>
            <a:r>
              <a:rPr lang="en-GB" sz="3600" b="1" dirty="0"/>
              <a:t>                     </a:t>
            </a:r>
            <a:r>
              <a:rPr lang="en-GB" sz="3200" dirty="0"/>
              <a:t>Key rights: Carers Assessments</a:t>
            </a:r>
          </a:p>
        </p:txBody>
      </p:sp>
      <p:sp>
        <p:nvSpPr>
          <p:cNvPr id="3" name="Content Placeholder 2"/>
          <p:cNvSpPr>
            <a:spLocks noGrp="1"/>
          </p:cNvSpPr>
          <p:nvPr>
            <p:ph idx="1"/>
          </p:nvPr>
        </p:nvSpPr>
        <p:spPr>
          <a:xfrm>
            <a:off x="0" y="692696"/>
            <a:ext cx="9036496" cy="4392613"/>
          </a:xfrm>
        </p:spPr>
        <p:txBody>
          <a:bodyPr/>
          <a:lstStyle/>
          <a:p>
            <a:r>
              <a:rPr lang="en-GB" sz="2400" b="1" dirty="0"/>
              <a:t>National Eligibility regulations  to determine eligible needs</a:t>
            </a:r>
          </a:p>
          <a:p>
            <a:r>
              <a:rPr lang="en-GB" sz="2800" dirty="0"/>
              <a:t>3 stage test to determine eligibility.</a:t>
            </a:r>
          </a:p>
          <a:p>
            <a:r>
              <a:rPr lang="en-GB" sz="2800" dirty="0"/>
              <a:t>1. Needs arise as a consequence of providing </a:t>
            </a:r>
            <a:r>
              <a:rPr lang="en-GB" sz="2800" u="sng" dirty="0"/>
              <a:t>necessary</a:t>
            </a:r>
            <a:r>
              <a:rPr lang="en-GB" sz="2800" dirty="0"/>
              <a:t> care </a:t>
            </a:r>
          </a:p>
          <a:p>
            <a:r>
              <a:rPr lang="en-GB" sz="2800" dirty="0"/>
              <a:t>2. Effect of carers needs is deterioration in carer’s physical or mental health (actual or risk); or </a:t>
            </a:r>
            <a:r>
              <a:rPr lang="en-GB" sz="2800" u="sng" dirty="0"/>
              <a:t>unable</a:t>
            </a:r>
            <a:r>
              <a:rPr lang="en-GB" sz="2800" dirty="0"/>
              <a:t> to achieve one or more specified outcomes.</a:t>
            </a:r>
          </a:p>
          <a:p>
            <a:r>
              <a:rPr lang="en-GB" sz="2800" dirty="0"/>
              <a:t>3. As a Consequence  there is  </a:t>
            </a:r>
            <a:r>
              <a:rPr lang="en-GB" sz="2800" u="sng" dirty="0"/>
              <a:t>significant</a:t>
            </a:r>
            <a:r>
              <a:rPr lang="en-GB" sz="2800" dirty="0"/>
              <a:t> impact on carer’s well-being ( Well-being defined by 9 set outcomes)</a:t>
            </a:r>
          </a:p>
          <a:p>
            <a:r>
              <a:rPr lang="en-GB" sz="2800" dirty="0"/>
              <a:t>Low threshold for assessment</a:t>
            </a:r>
          </a:p>
          <a:p>
            <a:r>
              <a:rPr lang="en-GB" sz="2800" dirty="0"/>
              <a:t>Must recognise carers willingness and ability to care</a:t>
            </a:r>
          </a:p>
          <a:p>
            <a:pPr marL="0" indent="0">
              <a:buNone/>
            </a:pPr>
            <a:r>
              <a:rPr lang="en-GB" sz="2800" dirty="0"/>
              <a:t>   consider work, study, training, leisure, other caring duties </a:t>
            </a:r>
          </a:p>
          <a:p>
            <a:endParaRPr lang="en-GB" sz="2800" dirty="0"/>
          </a:p>
        </p:txBody>
      </p:sp>
    </p:spTree>
    <p:extLst>
      <p:ext uri="{BB962C8B-B14F-4D97-AF65-F5344CB8AC3E}">
        <p14:creationId xmlns:p14="http://schemas.microsoft.com/office/powerpoint/2010/main" val="16211103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07375" cy="1143000"/>
          </a:xfrm>
        </p:spPr>
        <p:txBody>
          <a:bodyPr/>
          <a:lstStyle/>
          <a:p>
            <a:r>
              <a:rPr lang="en-GB" dirty="0"/>
              <a:t>       </a:t>
            </a:r>
            <a:r>
              <a:rPr lang="en-GB" b="1" dirty="0"/>
              <a:t>Independent</a:t>
            </a:r>
            <a:r>
              <a:rPr lang="en-GB" dirty="0"/>
              <a:t> </a:t>
            </a:r>
            <a:r>
              <a:rPr lang="en-GB" b="1" dirty="0"/>
              <a:t>Advocates</a:t>
            </a:r>
          </a:p>
        </p:txBody>
      </p:sp>
      <p:sp>
        <p:nvSpPr>
          <p:cNvPr id="3" name="Content Placeholder 2"/>
          <p:cNvSpPr>
            <a:spLocks noGrp="1"/>
          </p:cNvSpPr>
          <p:nvPr>
            <p:ph idx="1"/>
          </p:nvPr>
        </p:nvSpPr>
        <p:spPr>
          <a:xfrm>
            <a:off x="911" y="908720"/>
            <a:ext cx="8784976" cy="4392613"/>
          </a:xfrm>
        </p:spPr>
        <p:txBody>
          <a:bodyPr/>
          <a:lstStyle/>
          <a:p>
            <a:r>
              <a:rPr lang="en-GB" sz="2800" dirty="0"/>
              <a:t>‘supporting a person to understand information, express their needs and wishes, secure their rights, represent their interests and obtain the care and support they need’.</a:t>
            </a:r>
          </a:p>
          <a:p>
            <a:r>
              <a:rPr lang="en-GB" sz="2800" dirty="0"/>
              <a:t>LA must appoint independent advocate where person has ‘</a:t>
            </a:r>
            <a:r>
              <a:rPr lang="en-GB" sz="2800" i="1" dirty="0"/>
              <a:t>significant difficulty</a:t>
            </a:r>
            <a:r>
              <a:rPr lang="en-GB" sz="2800" dirty="0"/>
              <a:t>’* in being fully involved in assessment &amp; there is </a:t>
            </a:r>
            <a:r>
              <a:rPr lang="en-GB" sz="2800" i="1" dirty="0"/>
              <a:t>no one appropriate </a:t>
            </a:r>
            <a:r>
              <a:rPr lang="en-GB" sz="2800" dirty="0"/>
              <a:t>to support them.</a:t>
            </a:r>
          </a:p>
          <a:p>
            <a:r>
              <a:rPr lang="en-GB" sz="2800" dirty="0"/>
              <a:t>Can be a family member /friend but if there is a conflict of interest must appoint independent advocate  &amp; also in safeguarding cases</a:t>
            </a:r>
          </a:p>
          <a:p>
            <a:r>
              <a:rPr lang="en-GB" sz="2800" dirty="0"/>
              <a:t>Some evidence that advocates are not being </a:t>
            </a:r>
          </a:p>
          <a:p>
            <a:pPr marL="0" indent="0">
              <a:buNone/>
            </a:pPr>
            <a:r>
              <a:rPr lang="en-GB" sz="2800" dirty="0"/>
              <a:t>     requested enough </a:t>
            </a:r>
            <a:r>
              <a:rPr lang="en-GB" sz="2400" dirty="0"/>
              <a:t>( Clements 2016)</a:t>
            </a:r>
          </a:p>
        </p:txBody>
      </p:sp>
    </p:spTree>
    <p:extLst>
      <p:ext uri="{BB962C8B-B14F-4D97-AF65-F5344CB8AC3E}">
        <p14:creationId xmlns:p14="http://schemas.microsoft.com/office/powerpoint/2010/main" val="4233989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0"/>
            <a:ext cx="8207375" cy="1143000"/>
          </a:xfrm>
        </p:spPr>
        <p:txBody>
          <a:bodyPr/>
          <a:lstStyle/>
          <a:p>
            <a:r>
              <a:rPr lang="en-GB" sz="4000" dirty="0"/>
              <a:t>Provision of auxiliary aids/</a:t>
            </a:r>
            <a:r>
              <a:rPr lang="en-GB" sz="4000" dirty="0" err="1"/>
              <a:t>reablement</a:t>
            </a:r>
            <a:endParaRPr lang="en-GB" sz="4000" dirty="0"/>
          </a:p>
        </p:txBody>
      </p:sp>
      <p:sp>
        <p:nvSpPr>
          <p:cNvPr id="3" name="Content Placeholder 2"/>
          <p:cNvSpPr>
            <a:spLocks noGrp="1"/>
          </p:cNvSpPr>
          <p:nvPr>
            <p:ph idx="1"/>
          </p:nvPr>
        </p:nvSpPr>
        <p:spPr>
          <a:xfrm>
            <a:off x="107504" y="1124744"/>
            <a:ext cx="8928991" cy="4392613"/>
          </a:xfrm>
        </p:spPr>
        <p:txBody>
          <a:bodyPr/>
          <a:lstStyle/>
          <a:p>
            <a:r>
              <a:rPr lang="en-GB" sz="2800" dirty="0"/>
              <a:t>when provided by a local authority as preventative services under s 2(1) of the Act all equipment and minor adaptation costing £1,000 or less must be free of charge. </a:t>
            </a:r>
          </a:p>
          <a:p>
            <a:r>
              <a:rPr lang="en-GB" sz="2800" dirty="0"/>
              <a:t>So too must any </a:t>
            </a:r>
            <a:r>
              <a:rPr lang="en-GB" sz="2800" dirty="0" err="1"/>
              <a:t>reablement</a:t>
            </a:r>
            <a:r>
              <a:rPr lang="en-GB" sz="2800" dirty="0"/>
              <a:t> support for up to six weeks.</a:t>
            </a:r>
          </a:p>
          <a:p>
            <a:pPr lvl="0"/>
            <a:r>
              <a:rPr lang="en-GB" sz="2800" dirty="0"/>
              <a:t>LA’s should not direct people to buy equipment themselves if there is still the appearance of them having needs and therefore an assessment which could lead to eligible needs for that equipment</a:t>
            </a:r>
          </a:p>
          <a:p>
            <a:pPr lvl="0"/>
            <a:r>
              <a:rPr lang="en-GB" sz="2800" dirty="0"/>
              <a:t>( important for deaf and visually impaired equipment)</a:t>
            </a:r>
          </a:p>
          <a:p>
            <a:endParaRPr lang="en-GB" dirty="0"/>
          </a:p>
        </p:txBody>
      </p:sp>
    </p:spTree>
    <p:extLst>
      <p:ext uri="{BB962C8B-B14F-4D97-AF65-F5344CB8AC3E}">
        <p14:creationId xmlns:p14="http://schemas.microsoft.com/office/powerpoint/2010/main" val="5398721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53752"/>
            <a:ext cx="8207375" cy="1143000"/>
          </a:xfrm>
        </p:spPr>
        <p:txBody>
          <a:bodyPr/>
          <a:lstStyle/>
          <a:p>
            <a:r>
              <a:rPr lang="en-GB" dirty="0"/>
              <a:t>   Care Act Case law </a:t>
            </a:r>
            <a:r>
              <a:rPr lang="en-GB" sz="3200" dirty="0"/>
              <a:t>( Luke Clements)</a:t>
            </a:r>
          </a:p>
        </p:txBody>
      </p:sp>
      <p:sp>
        <p:nvSpPr>
          <p:cNvPr id="3" name="Content Placeholder 2"/>
          <p:cNvSpPr>
            <a:spLocks noGrp="1"/>
          </p:cNvSpPr>
          <p:nvPr>
            <p:ph idx="1"/>
          </p:nvPr>
        </p:nvSpPr>
        <p:spPr>
          <a:xfrm>
            <a:off x="443230" y="1196752"/>
            <a:ext cx="8229600" cy="4392613"/>
          </a:xfrm>
        </p:spPr>
        <p:txBody>
          <a:bodyPr/>
          <a:lstStyle/>
          <a:p>
            <a:r>
              <a:rPr lang="en-GB" sz="2800" dirty="0"/>
              <a:t>concern over use of panels- lack of expertise, delays</a:t>
            </a:r>
          </a:p>
          <a:p>
            <a:r>
              <a:rPr lang="en-GB" sz="2800" dirty="0"/>
              <a:t>councils trying to stop social workers making recommendations in their assessments</a:t>
            </a:r>
          </a:p>
          <a:p>
            <a:r>
              <a:rPr lang="en-GB" sz="2800" dirty="0"/>
              <a:t>where individual packages of care reduced must be based on a full assessment where needs have changed. </a:t>
            </a:r>
          </a:p>
          <a:p>
            <a:r>
              <a:rPr lang="en-GB" sz="2800" dirty="0"/>
              <a:t>must clearly re-assess impact on well-being and outcomes young adult  wants to achieve</a:t>
            </a:r>
          </a:p>
          <a:p>
            <a:r>
              <a:rPr lang="en-GB" sz="2800" dirty="0"/>
              <a:t>must not assume carers can provide additional care where support is reduced</a:t>
            </a:r>
          </a:p>
        </p:txBody>
      </p:sp>
    </p:spTree>
    <p:extLst>
      <p:ext uri="{BB962C8B-B14F-4D97-AF65-F5344CB8AC3E}">
        <p14:creationId xmlns:p14="http://schemas.microsoft.com/office/powerpoint/2010/main" val="25749300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6529" y="-20641"/>
            <a:ext cx="8207375" cy="797212"/>
          </a:xfrm>
        </p:spPr>
        <p:txBody>
          <a:bodyPr/>
          <a:lstStyle/>
          <a:p>
            <a:r>
              <a:rPr lang="en-GB" sz="3600" dirty="0"/>
              <a:t>Outcome of Care Act assessment/ECH plan </a:t>
            </a:r>
          </a:p>
        </p:txBody>
      </p:sp>
      <p:sp>
        <p:nvSpPr>
          <p:cNvPr id="4" name="Content Placeholder 3"/>
          <p:cNvSpPr>
            <a:spLocks noGrp="1"/>
          </p:cNvSpPr>
          <p:nvPr>
            <p:ph idx="1"/>
          </p:nvPr>
        </p:nvSpPr>
        <p:spPr>
          <a:xfrm>
            <a:off x="2339752" y="1008175"/>
            <a:ext cx="3520999" cy="1137108"/>
          </a:xfrm>
          <a:prstGeom prst="roundRect">
            <a:avLst>
              <a:gd name="adj" fmla="val 10000"/>
            </a:avLst>
          </a:prstGeom>
          <a:ln>
            <a:solidFill>
              <a:schemeClr val="tx1"/>
            </a:solid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pPr marL="0" indent="0">
              <a:buNone/>
            </a:pPr>
            <a:r>
              <a:rPr lang="en-GB" dirty="0"/>
              <a:t>Are needs eligible?</a:t>
            </a:r>
          </a:p>
        </p:txBody>
      </p:sp>
      <p:sp>
        <p:nvSpPr>
          <p:cNvPr id="6" name="Content Placeholder 3"/>
          <p:cNvSpPr txBox="1">
            <a:spLocks/>
          </p:cNvSpPr>
          <p:nvPr/>
        </p:nvSpPr>
        <p:spPr bwMode="auto">
          <a:xfrm>
            <a:off x="5125440" y="2446592"/>
            <a:ext cx="1676689" cy="852345"/>
          </a:xfrm>
          <a:prstGeom prst="roundRect">
            <a:avLst>
              <a:gd name="adj" fmla="val 10000"/>
            </a:avLst>
          </a:prstGeom>
          <a:ex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dk1">
                    <a:hueOff val="0"/>
                    <a:satOff val="0"/>
                    <a:lumOff val="0"/>
                    <a:alphaOff val="0"/>
                  </a:schemeClr>
                </a:solidFill>
                <a:latin typeface="+mn-lt"/>
                <a:ea typeface="+mn-ea"/>
                <a:cs typeface="+mn-cs"/>
              </a:defRPr>
            </a:lvl1pPr>
            <a:lvl2pPr marL="742950" indent="-285750" algn="l" rtl="0" eaLnBrk="0" fontAlgn="base" hangingPunct="0">
              <a:spcBef>
                <a:spcPct val="20000"/>
              </a:spcBef>
              <a:spcAft>
                <a:spcPct val="0"/>
              </a:spcAft>
              <a:buChar char="–"/>
              <a:defRPr sz="2800">
                <a:solidFill>
                  <a:schemeClr val="dk1">
                    <a:hueOff val="0"/>
                    <a:satOff val="0"/>
                    <a:lumOff val="0"/>
                    <a:alphaOff val="0"/>
                  </a:schemeClr>
                </a:solidFill>
                <a:latin typeface="+mn-lt"/>
                <a:ea typeface="+mn-ea"/>
                <a:cs typeface="+mn-cs"/>
              </a:defRPr>
            </a:lvl2pPr>
            <a:lvl3pPr marL="1143000" indent="-228600" algn="l" rtl="0" eaLnBrk="0" fontAlgn="base" hangingPunct="0">
              <a:spcBef>
                <a:spcPct val="20000"/>
              </a:spcBef>
              <a:spcAft>
                <a:spcPct val="0"/>
              </a:spcAft>
              <a:buChar char="•"/>
              <a:defRPr sz="2400">
                <a:solidFill>
                  <a:schemeClr val="dk1">
                    <a:hueOff val="0"/>
                    <a:satOff val="0"/>
                    <a:lumOff val="0"/>
                    <a:alphaOff val="0"/>
                  </a:schemeClr>
                </a:solidFill>
                <a:latin typeface="+mn-lt"/>
                <a:ea typeface="+mn-ea"/>
                <a:cs typeface="+mn-cs"/>
              </a:defRPr>
            </a:lvl3pPr>
            <a:lvl4pPr marL="16002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4pPr>
            <a:lvl5pPr marL="20574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9pPr>
          </a:lstStyle>
          <a:p>
            <a:pPr marL="0" indent="0">
              <a:buFontTx/>
              <a:buNone/>
            </a:pPr>
            <a:r>
              <a:rPr lang="en-GB" kern="0" dirty="0"/>
              <a:t>No</a:t>
            </a:r>
          </a:p>
        </p:txBody>
      </p:sp>
      <p:sp>
        <p:nvSpPr>
          <p:cNvPr id="7" name="Content Placeholder 3"/>
          <p:cNvSpPr txBox="1">
            <a:spLocks/>
          </p:cNvSpPr>
          <p:nvPr/>
        </p:nvSpPr>
        <p:spPr bwMode="auto">
          <a:xfrm>
            <a:off x="1647676" y="2429184"/>
            <a:ext cx="1488133" cy="904362"/>
          </a:xfrm>
          <a:prstGeom prst="roundRect">
            <a:avLst>
              <a:gd name="adj" fmla="val 10000"/>
            </a:avLst>
          </a:prstGeom>
          <a:ex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dk1">
                    <a:hueOff val="0"/>
                    <a:satOff val="0"/>
                    <a:lumOff val="0"/>
                    <a:alphaOff val="0"/>
                  </a:schemeClr>
                </a:solidFill>
                <a:latin typeface="+mn-lt"/>
                <a:ea typeface="+mn-ea"/>
                <a:cs typeface="+mn-cs"/>
              </a:defRPr>
            </a:lvl1pPr>
            <a:lvl2pPr marL="742950" indent="-285750" algn="l" rtl="0" eaLnBrk="0" fontAlgn="base" hangingPunct="0">
              <a:spcBef>
                <a:spcPct val="20000"/>
              </a:spcBef>
              <a:spcAft>
                <a:spcPct val="0"/>
              </a:spcAft>
              <a:buChar char="–"/>
              <a:defRPr sz="2800">
                <a:solidFill>
                  <a:schemeClr val="dk1">
                    <a:hueOff val="0"/>
                    <a:satOff val="0"/>
                    <a:lumOff val="0"/>
                    <a:alphaOff val="0"/>
                  </a:schemeClr>
                </a:solidFill>
                <a:latin typeface="+mn-lt"/>
                <a:ea typeface="+mn-ea"/>
                <a:cs typeface="+mn-cs"/>
              </a:defRPr>
            </a:lvl2pPr>
            <a:lvl3pPr marL="1143000" indent="-228600" algn="l" rtl="0" eaLnBrk="0" fontAlgn="base" hangingPunct="0">
              <a:spcBef>
                <a:spcPct val="20000"/>
              </a:spcBef>
              <a:spcAft>
                <a:spcPct val="0"/>
              </a:spcAft>
              <a:buChar char="•"/>
              <a:defRPr sz="2400">
                <a:solidFill>
                  <a:schemeClr val="dk1">
                    <a:hueOff val="0"/>
                    <a:satOff val="0"/>
                    <a:lumOff val="0"/>
                    <a:alphaOff val="0"/>
                  </a:schemeClr>
                </a:solidFill>
                <a:latin typeface="+mn-lt"/>
                <a:ea typeface="+mn-ea"/>
                <a:cs typeface="+mn-cs"/>
              </a:defRPr>
            </a:lvl3pPr>
            <a:lvl4pPr marL="16002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4pPr>
            <a:lvl5pPr marL="20574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9pPr>
          </a:lstStyle>
          <a:p>
            <a:pPr marL="0" indent="0">
              <a:buFontTx/>
              <a:buNone/>
            </a:pPr>
            <a:r>
              <a:rPr lang="en-GB" kern="0" dirty="0"/>
              <a:t>    Yes</a:t>
            </a:r>
          </a:p>
        </p:txBody>
      </p:sp>
      <p:sp>
        <p:nvSpPr>
          <p:cNvPr id="8" name="Content Placeholder 3"/>
          <p:cNvSpPr txBox="1">
            <a:spLocks/>
          </p:cNvSpPr>
          <p:nvPr/>
        </p:nvSpPr>
        <p:spPr bwMode="auto">
          <a:xfrm>
            <a:off x="2652024" y="3648603"/>
            <a:ext cx="1728193" cy="1156838"/>
          </a:xfrm>
          <a:prstGeom prst="roundRect">
            <a:avLst>
              <a:gd name="adj" fmla="val 10000"/>
            </a:avLst>
          </a:prstGeom>
          <a:ex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dk1">
                    <a:hueOff val="0"/>
                    <a:satOff val="0"/>
                    <a:lumOff val="0"/>
                    <a:alphaOff val="0"/>
                  </a:schemeClr>
                </a:solidFill>
                <a:latin typeface="+mn-lt"/>
                <a:ea typeface="+mn-ea"/>
                <a:cs typeface="+mn-cs"/>
              </a:defRPr>
            </a:lvl1pPr>
            <a:lvl2pPr marL="742950" indent="-285750" algn="l" rtl="0" eaLnBrk="0" fontAlgn="base" hangingPunct="0">
              <a:spcBef>
                <a:spcPct val="20000"/>
              </a:spcBef>
              <a:spcAft>
                <a:spcPct val="0"/>
              </a:spcAft>
              <a:buChar char="–"/>
              <a:defRPr sz="2800">
                <a:solidFill>
                  <a:schemeClr val="dk1">
                    <a:hueOff val="0"/>
                    <a:satOff val="0"/>
                    <a:lumOff val="0"/>
                    <a:alphaOff val="0"/>
                  </a:schemeClr>
                </a:solidFill>
                <a:latin typeface="+mn-lt"/>
                <a:ea typeface="+mn-ea"/>
                <a:cs typeface="+mn-cs"/>
              </a:defRPr>
            </a:lvl2pPr>
            <a:lvl3pPr marL="1143000" indent="-228600" algn="l" rtl="0" eaLnBrk="0" fontAlgn="base" hangingPunct="0">
              <a:spcBef>
                <a:spcPct val="20000"/>
              </a:spcBef>
              <a:spcAft>
                <a:spcPct val="0"/>
              </a:spcAft>
              <a:buChar char="•"/>
              <a:defRPr sz="2400">
                <a:solidFill>
                  <a:schemeClr val="dk1">
                    <a:hueOff val="0"/>
                    <a:satOff val="0"/>
                    <a:lumOff val="0"/>
                    <a:alphaOff val="0"/>
                  </a:schemeClr>
                </a:solidFill>
                <a:latin typeface="+mn-lt"/>
                <a:ea typeface="+mn-ea"/>
                <a:cs typeface="+mn-cs"/>
              </a:defRPr>
            </a:lvl3pPr>
            <a:lvl4pPr marL="16002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4pPr>
            <a:lvl5pPr marL="20574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9pPr>
          </a:lstStyle>
          <a:p>
            <a:pPr marL="0" indent="0">
              <a:buFontTx/>
              <a:buNone/>
            </a:pPr>
            <a:r>
              <a:rPr lang="en-GB" sz="2400" kern="0" dirty="0"/>
              <a:t>Financial assessment</a:t>
            </a:r>
          </a:p>
        </p:txBody>
      </p:sp>
      <p:sp>
        <p:nvSpPr>
          <p:cNvPr id="9" name="Content Placeholder 3"/>
          <p:cNvSpPr txBox="1">
            <a:spLocks/>
          </p:cNvSpPr>
          <p:nvPr/>
        </p:nvSpPr>
        <p:spPr bwMode="auto">
          <a:xfrm>
            <a:off x="118803" y="3796162"/>
            <a:ext cx="1929803" cy="2229090"/>
          </a:xfrm>
          <a:prstGeom prst="roundRect">
            <a:avLst>
              <a:gd name="adj" fmla="val 10000"/>
            </a:avLst>
          </a:prstGeom>
          <a:ex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dk1">
                    <a:hueOff val="0"/>
                    <a:satOff val="0"/>
                    <a:lumOff val="0"/>
                    <a:alphaOff val="0"/>
                  </a:schemeClr>
                </a:solidFill>
                <a:latin typeface="+mn-lt"/>
                <a:ea typeface="+mn-ea"/>
                <a:cs typeface="+mn-cs"/>
              </a:defRPr>
            </a:lvl1pPr>
            <a:lvl2pPr marL="742950" indent="-285750" algn="l" rtl="0" eaLnBrk="0" fontAlgn="base" hangingPunct="0">
              <a:spcBef>
                <a:spcPct val="20000"/>
              </a:spcBef>
              <a:spcAft>
                <a:spcPct val="0"/>
              </a:spcAft>
              <a:buChar char="–"/>
              <a:defRPr sz="2800">
                <a:solidFill>
                  <a:schemeClr val="dk1">
                    <a:hueOff val="0"/>
                    <a:satOff val="0"/>
                    <a:lumOff val="0"/>
                    <a:alphaOff val="0"/>
                  </a:schemeClr>
                </a:solidFill>
                <a:latin typeface="+mn-lt"/>
                <a:ea typeface="+mn-ea"/>
                <a:cs typeface="+mn-cs"/>
              </a:defRPr>
            </a:lvl2pPr>
            <a:lvl3pPr marL="1143000" indent="-228600" algn="l" rtl="0" eaLnBrk="0" fontAlgn="base" hangingPunct="0">
              <a:spcBef>
                <a:spcPct val="20000"/>
              </a:spcBef>
              <a:spcAft>
                <a:spcPct val="0"/>
              </a:spcAft>
              <a:buChar char="•"/>
              <a:defRPr sz="2400">
                <a:solidFill>
                  <a:schemeClr val="dk1">
                    <a:hueOff val="0"/>
                    <a:satOff val="0"/>
                    <a:lumOff val="0"/>
                    <a:alphaOff val="0"/>
                  </a:schemeClr>
                </a:solidFill>
                <a:latin typeface="+mn-lt"/>
                <a:ea typeface="+mn-ea"/>
                <a:cs typeface="+mn-cs"/>
              </a:defRPr>
            </a:lvl3pPr>
            <a:lvl4pPr marL="16002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4pPr>
            <a:lvl5pPr marL="20574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9pPr>
          </a:lstStyle>
          <a:p>
            <a:pPr marL="0" indent="0">
              <a:buFontTx/>
              <a:buNone/>
            </a:pPr>
            <a:r>
              <a:rPr lang="en-GB" sz="2400" kern="0" dirty="0"/>
              <a:t>Care &amp; Support Plan</a:t>
            </a:r>
          </a:p>
          <a:p>
            <a:pPr marL="0" indent="0">
              <a:buFontTx/>
              <a:buNone/>
            </a:pPr>
            <a:r>
              <a:rPr lang="en-GB" sz="2400" kern="0" dirty="0"/>
              <a:t>----------------</a:t>
            </a:r>
          </a:p>
          <a:p>
            <a:pPr marL="0" indent="0">
              <a:buFontTx/>
              <a:buNone/>
            </a:pPr>
            <a:r>
              <a:rPr lang="en-GB" sz="2400" kern="0" dirty="0"/>
              <a:t>Personal Budget</a:t>
            </a:r>
          </a:p>
          <a:p>
            <a:pPr marL="0" indent="0">
              <a:buFontTx/>
              <a:buNone/>
            </a:pPr>
            <a:endParaRPr lang="en-GB" sz="2400" kern="0" dirty="0"/>
          </a:p>
        </p:txBody>
      </p:sp>
      <p:sp>
        <p:nvSpPr>
          <p:cNvPr id="10" name="Content Placeholder 3"/>
          <p:cNvSpPr txBox="1">
            <a:spLocks/>
          </p:cNvSpPr>
          <p:nvPr/>
        </p:nvSpPr>
        <p:spPr bwMode="auto">
          <a:xfrm>
            <a:off x="6660232" y="3458874"/>
            <a:ext cx="1944985" cy="1156838"/>
          </a:xfrm>
          <a:prstGeom prst="roundRect">
            <a:avLst>
              <a:gd name="adj" fmla="val 10000"/>
            </a:avLst>
          </a:prstGeom>
          <a:ex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dk1">
                    <a:hueOff val="0"/>
                    <a:satOff val="0"/>
                    <a:lumOff val="0"/>
                    <a:alphaOff val="0"/>
                  </a:schemeClr>
                </a:solidFill>
                <a:latin typeface="+mn-lt"/>
                <a:ea typeface="+mn-ea"/>
                <a:cs typeface="+mn-cs"/>
              </a:defRPr>
            </a:lvl1pPr>
            <a:lvl2pPr marL="742950" indent="-285750" algn="l" rtl="0" eaLnBrk="0" fontAlgn="base" hangingPunct="0">
              <a:spcBef>
                <a:spcPct val="20000"/>
              </a:spcBef>
              <a:spcAft>
                <a:spcPct val="0"/>
              </a:spcAft>
              <a:buChar char="–"/>
              <a:defRPr sz="2800">
                <a:solidFill>
                  <a:schemeClr val="dk1">
                    <a:hueOff val="0"/>
                    <a:satOff val="0"/>
                    <a:lumOff val="0"/>
                    <a:alphaOff val="0"/>
                  </a:schemeClr>
                </a:solidFill>
                <a:latin typeface="+mn-lt"/>
                <a:ea typeface="+mn-ea"/>
                <a:cs typeface="+mn-cs"/>
              </a:defRPr>
            </a:lvl2pPr>
            <a:lvl3pPr marL="1143000" indent="-228600" algn="l" rtl="0" eaLnBrk="0" fontAlgn="base" hangingPunct="0">
              <a:spcBef>
                <a:spcPct val="20000"/>
              </a:spcBef>
              <a:spcAft>
                <a:spcPct val="0"/>
              </a:spcAft>
              <a:buChar char="•"/>
              <a:defRPr sz="2400">
                <a:solidFill>
                  <a:schemeClr val="dk1">
                    <a:hueOff val="0"/>
                    <a:satOff val="0"/>
                    <a:lumOff val="0"/>
                    <a:alphaOff val="0"/>
                  </a:schemeClr>
                </a:solidFill>
                <a:latin typeface="+mn-lt"/>
                <a:ea typeface="+mn-ea"/>
                <a:cs typeface="+mn-cs"/>
              </a:defRPr>
            </a:lvl3pPr>
            <a:lvl4pPr marL="16002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4pPr>
            <a:lvl5pPr marL="20574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9pPr>
          </a:lstStyle>
          <a:p>
            <a:pPr marL="0" indent="0">
              <a:buFontTx/>
              <a:buNone/>
            </a:pPr>
            <a:r>
              <a:rPr lang="en-GB" sz="2400" kern="0" dirty="0"/>
              <a:t>Written explanation</a:t>
            </a:r>
          </a:p>
        </p:txBody>
      </p:sp>
      <p:sp>
        <p:nvSpPr>
          <p:cNvPr id="11" name="Content Placeholder 3"/>
          <p:cNvSpPr txBox="1">
            <a:spLocks/>
          </p:cNvSpPr>
          <p:nvPr/>
        </p:nvSpPr>
        <p:spPr bwMode="auto">
          <a:xfrm>
            <a:off x="6711830" y="4868414"/>
            <a:ext cx="1841787" cy="1156838"/>
          </a:xfrm>
          <a:prstGeom prst="roundRect">
            <a:avLst>
              <a:gd name="adj" fmla="val 10000"/>
            </a:avLst>
          </a:prstGeom>
          <a:ex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dk1">
                    <a:hueOff val="0"/>
                    <a:satOff val="0"/>
                    <a:lumOff val="0"/>
                    <a:alphaOff val="0"/>
                  </a:schemeClr>
                </a:solidFill>
                <a:latin typeface="+mn-lt"/>
                <a:ea typeface="+mn-ea"/>
                <a:cs typeface="+mn-cs"/>
              </a:defRPr>
            </a:lvl1pPr>
            <a:lvl2pPr marL="742950" indent="-285750" algn="l" rtl="0" eaLnBrk="0" fontAlgn="base" hangingPunct="0">
              <a:spcBef>
                <a:spcPct val="20000"/>
              </a:spcBef>
              <a:spcAft>
                <a:spcPct val="0"/>
              </a:spcAft>
              <a:buChar char="–"/>
              <a:defRPr sz="2800">
                <a:solidFill>
                  <a:schemeClr val="dk1">
                    <a:hueOff val="0"/>
                    <a:satOff val="0"/>
                    <a:lumOff val="0"/>
                    <a:alphaOff val="0"/>
                  </a:schemeClr>
                </a:solidFill>
                <a:latin typeface="+mn-lt"/>
                <a:ea typeface="+mn-ea"/>
                <a:cs typeface="+mn-cs"/>
              </a:defRPr>
            </a:lvl2pPr>
            <a:lvl3pPr marL="1143000" indent="-228600" algn="l" rtl="0" eaLnBrk="0" fontAlgn="base" hangingPunct="0">
              <a:spcBef>
                <a:spcPct val="20000"/>
              </a:spcBef>
              <a:spcAft>
                <a:spcPct val="0"/>
              </a:spcAft>
              <a:buChar char="•"/>
              <a:defRPr sz="2400">
                <a:solidFill>
                  <a:schemeClr val="dk1">
                    <a:hueOff val="0"/>
                    <a:satOff val="0"/>
                    <a:lumOff val="0"/>
                    <a:alphaOff val="0"/>
                  </a:schemeClr>
                </a:solidFill>
                <a:latin typeface="+mn-lt"/>
                <a:ea typeface="+mn-ea"/>
                <a:cs typeface="+mn-cs"/>
              </a:defRPr>
            </a:lvl3pPr>
            <a:lvl4pPr marL="16002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4pPr>
            <a:lvl5pPr marL="20574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9pPr>
          </a:lstStyle>
          <a:p>
            <a:pPr marL="0" indent="0">
              <a:buFontTx/>
              <a:buNone/>
            </a:pPr>
            <a:r>
              <a:rPr lang="en-GB" sz="2400" kern="0" dirty="0"/>
              <a:t>Information &amp; Advice</a:t>
            </a:r>
          </a:p>
        </p:txBody>
      </p:sp>
      <p:cxnSp>
        <p:nvCxnSpPr>
          <p:cNvPr id="15" name="Straight Arrow Connector 14"/>
          <p:cNvCxnSpPr/>
          <p:nvPr/>
        </p:nvCxnSpPr>
        <p:spPr>
          <a:xfrm flipH="1">
            <a:off x="2783868" y="2163230"/>
            <a:ext cx="154695" cy="278734"/>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a:off x="2579913" y="3368200"/>
            <a:ext cx="407911" cy="427962"/>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p:nvPr/>
        </p:nvCxnSpPr>
        <p:spPr>
          <a:xfrm flipH="1">
            <a:off x="1428935" y="3334901"/>
            <a:ext cx="562846" cy="461261"/>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a:off x="6824572" y="3140440"/>
            <a:ext cx="627749" cy="238466"/>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a:off x="5220072" y="2162691"/>
            <a:ext cx="279716" cy="266493"/>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a:stCxn id="10" idx="2"/>
            <a:endCxn id="11" idx="0"/>
          </p:cNvCxnSpPr>
          <p:nvPr/>
        </p:nvCxnSpPr>
        <p:spPr>
          <a:xfrm flipH="1">
            <a:off x="7632724" y="4615712"/>
            <a:ext cx="1" cy="252702"/>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sp>
        <p:nvSpPr>
          <p:cNvPr id="24" name="Content Placeholder 3"/>
          <p:cNvSpPr txBox="1">
            <a:spLocks/>
          </p:cNvSpPr>
          <p:nvPr/>
        </p:nvSpPr>
        <p:spPr bwMode="auto">
          <a:xfrm>
            <a:off x="2579913" y="5105338"/>
            <a:ext cx="3425106" cy="1204970"/>
          </a:xfrm>
          <a:prstGeom prst="roundRect">
            <a:avLst>
              <a:gd name="adj" fmla="val 10000"/>
            </a:avLst>
          </a:prstGeom>
          <a:ln w="76200">
            <a:solidFill>
              <a:srgbClr val="FF0000"/>
            </a:solidFill>
          </a:ln>
          <a:ex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a:solidFill>
                  <a:schemeClr val="dk1">
                    <a:hueOff val="0"/>
                    <a:satOff val="0"/>
                    <a:lumOff val="0"/>
                    <a:alphaOff val="0"/>
                  </a:schemeClr>
                </a:solidFill>
                <a:latin typeface="+mn-lt"/>
                <a:ea typeface="+mn-ea"/>
                <a:cs typeface="+mn-cs"/>
              </a:defRPr>
            </a:lvl1pPr>
            <a:lvl2pPr marL="742950" indent="-285750" algn="l" rtl="0" eaLnBrk="0" fontAlgn="base" hangingPunct="0">
              <a:spcBef>
                <a:spcPct val="20000"/>
              </a:spcBef>
              <a:spcAft>
                <a:spcPct val="0"/>
              </a:spcAft>
              <a:buChar char="–"/>
              <a:defRPr sz="2800">
                <a:solidFill>
                  <a:schemeClr val="dk1">
                    <a:hueOff val="0"/>
                    <a:satOff val="0"/>
                    <a:lumOff val="0"/>
                    <a:alphaOff val="0"/>
                  </a:schemeClr>
                </a:solidFill>
                <a:latin typeface="+mn-lt"/>
                <a:ea typeface="+mn-ea"/>
                <a:cs typeface="+mn-cs"/>
              </a:defRPr>
            </a:lvl2pPr>
            <a:lvl3pPr marL="1143000" indent="-228600" algn="l" rtl="0" eaLnBrk="0" fontAlgn="base" hangingPunct="0">
              <a:spcBef>
                <a:spcPct val="20000"/>
              </a:spcBef>
              <a:spcAft>
                <a:spcPct val="0"/>
              </a:spcAft>
              <a:buChar char="•"/>
              <a:defRPr sz="2400">
                <a:solidFill>
                  <a:schemeClr val="dk1">
                    <a:hueOff val="0"/>
                    <a:satOff val="0"/>
                    <a:lumOff val="0"/>
                    <a:alphaOff val="0"/>
                  </a:schemeClr>
                </a:solidFill>
                <a:latin typeface="+mn-lt"/>
                <a:ea typeface="+mn-ea"/>
                <a:cs typeface="+mn-cs"/>
              </a:defRPr>
            </a:lvl3pPr>
            <a:lvl4pPr marL="16002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4pPr>
            <a:lvl5pPr marL="2057400" indent="-228600" algn="l" rtl="0" eaLnBrk="0" fontAlgn="base" hangingPunct="0">
              <a:spcBef>
                <a:spcPct val="20000"/>
              </a:spcBef>
              <a:spcAft>
                <a:spcPct val="0"/>
              </a:spcAft>
              <a:buChar char="»"/>
              <a:defRPr sz="2000">
                <a:solidFill>
                  <a:schemeClr val="dk1">
                    <a:hueOff val="0"/>
                    <a:satOff val="0"/>
                    <a:lumOff val="0"/>
                    <a:alphaOff val="0"/>
                  </a:schemeClr>
                </a:solidFill>
                <a:latin typeface="+mn-lt"/>
                <a:ea typeface="+mn-ea"/>
                <a:cs typeface="+mn-cs"/>
              </a:defRPr>
            </a:lvl5pPr>
            <a:lvl6pPr marL="25146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6pPr>
            <a:lvl7pPr marL="29718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7pPr>
            <a:lvl8pPr marL="34290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8pPr>
            <a:lvl9pPr marL="3886200" indent="-228600" algn="l" rtl="0" eaLnBrk="1" fontAlgn="base" hangingPunct="1">
              <a:spcBef>
                <a:spcPct val="20000"/>
              </a:spcBef>
              <a:spcAft>
                <a:spcPct val="0"/>
              </a:spcAft>
              <a:buChar char="»"/>
              <a:defRPr sz="2000">
                <a:solidFill>
                  <a:schemeClr val="dk1">
                    <a:hueOff val="0"/>
                    <a:satOff val="0"/>
                    <a:lumOff val="0"/>
                    <a:alphaOff val="0"/>
                  </a:schemeClr>
                </a:solidFill>
                <a:latin typeface="+mn-lt"/>
                <a:ea typeface="+mn-ea"/>
                <a:cs typeface="+mn-cs"/>
              </a:defRPr>
            </a:lvl9pPr>
          </a:lstStyle>
          <a:p>
            <a:pPr marL="0" indent="0">
              <a:buFontTx/>
              <a:buNone/>
            </a:pPr>
            <a:r>
              <a:rPr lang="en-GB" sz="3600" kern="0" dirty="0"/>
              <a:t>      EHC plan</a:t>
            </a:r>
          </a:p>
          <a:p>
            <a:pPr marL="0" indent="0">
              <a:buFontTx/>
              <a:buNone/>
            </a:pPr>
            <a:r>
              <a:rPr lang="en-GB" sz="2800" kern="0" dirty="0"/>
              <a:t>   Sections </a:t>
            </a:r>
            <a:r>
              <a:rPr lang="en-GB" sz="2800" b="1" kern="0" dirty="0"/>
              <a:t>D</a:t>
            </a:r>
            <a:r>
              <a:rPr lang="en-GB" sz="2800" kern="0" dirty="0"/>
              <a:t>, E, </a:t>
            </a:r>
            <a:r>
              <a:rPr lang="en-GB" sz="2800" b="1" kern="0" dirty="0"/>
              <a:t>H2</a:t>
            </a:r>
            <a:r>
              <a:rPr lang="en-GB" sz="2800" kern="0" dirty="0"/>
              <a:t>, J</a:t>
            </a:r>
          </a:p>
        </p:txBody>
      </p:sp>
      <p:cxnSp>
        <p:nvCxnSpPr>
          <p:cNvPr id="25" name="Straight Arrow Connector 24"/>
          <p:cNvCxnSpPr/>
          <p:nvPr/>
        </p:nvCxnSpPr>
        <p:spPr>
          <a:xfrm>
            <a:off x="2062194" y="5707823"/>
            <a:ext cx="799021" cy="529489"/>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flipH="1">
            <a:off x="5860751" y="5245567"/>
            <a:ext cx="851080" cy="201266"/>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flipH="1">
            <a:off x="2048606" y="4413694"/>
            <a:ext cx="603418" cy="213981"/>
          </a:xfrm>
          <a:prstGeom prst="straightConnector1">
            <a:avLst/>
          </a:prstGeom>
          <a:ln w="38100">
            <a:solidFill>
              <a:schemeClr val="tx2"/>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43871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9632" y="121196"/>
            <a:ext cx="8207375" cy="1143000"/>
          </a:xfrm>
        </p:spPr>
        <p:txBody>
          <a:bodyPr/>
          <a:lstStyle/>
          <a:p>
            <a:r>
              <a:rPr lang="en-GB" sz="3600" b="1" dirty="0"/>
              <a:t>Undertake EHC assessments</a:t>
            </a:r>
            <a:br>
              <a:rPr lang="en-GB" dirty="0"/>
            </a:br>
            <a:endParaRPr lang="en-GB" dirty="0"/>
          </a:p>
        </p:txBody>
      </p:sp>
      <p:sp>
        <p:nvSpPr>
          <p:cNvPr id="3" name="Content Placeholder 2"/>
          <p:cNvSpPr>
            <a:spLocks noGrp="1"/>
          </p:cNvSpPr>
          <p:nvPr>
            <p:ph idx="1"/>
          </p:nvPr>
        </p:nvSpPr>
        <p:spPr>
          <a:xfrm>
            <a:off x="179512" y="548680"/>
            <a:ext cx="8784976" cy="4392613"/>
          </a:xfrm>
        </p:spPr>
        <p:txBody>
          <a:bodyPr/>
          <a:lstStyle/>
          <a:p>
            <a:pPr marL="0" indent="0">
              <a:buNone/>
            </a:pPr>
            <a:r>
              <a:rPr lang="en-GB" sz="2800" b="1" dirty="0"/>
              <a:t>LA’s must;</a:t>
            </a:r>
          </a:p>
          <a:p>
            <a:r>
              <a:rPr lang="en-GB" sz="2800" dirty="0"/>
              <a:t>assess YP age 19-25 who request an EHC assessment. But must be a need for possible need for SEN support re education and or training first.</a:t>
            </a:r>
          </a:p>
          <a:p>
            <a:r>
              <a:rPr lang="en-GB" sz="2800" dirty="0"/>
              <a:t>Join assessment &amp; review process EHC/Care plans support plans to reduce multiple meetings ( 3.56 SEND COP)</a:t>
            </a:r>
          </a:p>
          <a:p>
            <a:r>
              <a:rPr lang="en-GB" sz="2800" dirty="0"/>
              <a:t>When the LA decides it will</a:t>
            </a:r>
            <a:r>
              <a:rPr lang="en-GB" sz="2800" b="1" dirty="0"/>
              <a:t> </a:t>
            </a:r>
            <a:r>
              <a:rPr lang="en-GB" sz="2800" dirty="0"/>
              <a:t>carry out an EHC assessment) it must request social care advice which must be returned within 6 weeks (9.41 SEN COP)  &amp;</a:t>
            </a:r>
          </a:p>
          <a:p>
            <a:r>
              <a:rPr lang="en-GB" sz="2800" dirty="0"/>
              <a:t>…this ‘</a:t>
            </a:r>
            <a:r>
              <a:rPr lang="en-GB" sz="2800" i="1" dirty="0"/>
              <a:t>should’ </a:t>
            </a:r>
            <a:r>
              <a:rPr lang="en-GB" sz="2800" dirty="0"/>
              <a:t>trigger a Care Act assessment where there hasn’t been a social care assessment before/or for sometime (</a:t>
            </a:r>
            <a:r>
              <a:rPr lang="en-GB" sz="2800" i="1" dirty="0"/>
              <a:t>low threshold for social care Care Act  assessment)</a:t>
            </a:r>
          </a:p>
          <a:p>
            <a:pPr lvl="0"/>
            <a:endParaRPr lang="en-GB" sz="2800" dirty="0"/>
          </a:p>
          <a:p>
            <a:endParaRPr lang="en-GB" sz="2800" dirty="0"/>
          </a:p>
          <a:p>
            <a:endParaRPr lang="en-GB" sz="2800" dirty="0"/>
          </a:p>
        </p:txBody>
      </p:sp>
    </p:spTree>
    <p:extLst>
      <p:ext uri="{BB962C8B-B14F-4D97-AF65-F5344CB8AC3E}">
        <p14:creationId xmlns:p14="http://schemas.microsoft.com/office/powerpoint/2010/main" val="6455709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3836" y="0"/>
            <a:ext cx="8207375" cy="1143000"/>
          </a:xfrm>
        </p:spPr>
        <p:txBody>
          <a:bodyPr/>
          <a:lstStyle/>
          <a:p>
            <a:r>
              <a:rPr lang="en-GB" dirty="0"/>
              <a:t> </a:t>
            </a:r>
            <a:br>
              <a:rPr lang="en-GB" dirty="0"/>
            </a:br>
            <a:r>
              <a:rPr lang="en-GB" sz="3600" b="1" dirty="0"/>
              <a:t>Before an EHC assessment is considered</a:t>
            </a:r>
            <a:br>
              <a:rPr lang="en-GB" dirty="0"/>
            </a:br>
            <a:endParaRPr lang="en-GB" dirty="0"/>
          </a:p>
        </p:txBody>
      </p:sp>
      <p:sp>
        <p:nvSpPr>
          <p:cNvPr id="4" name="Rectangle 3"/>
          <p:cNvSpPr/>
          <p:nvPr/>
        </p:nvSpPr>
        <p:spPr>
          <a:xfrm>
            <a:off x="493452" y="836712"/>
            <a:ext cx="8207375" cy="5816977"/>
          </a:xfrm>
          <a:prstGeom prst="rect">
            <a:avLst/>
          </a:prstGeom>
        </p:spPr>
        <p:txBody>
          <a:bodyPr wrap="square">
            <a:spAutoFit/>
          </a:bodyPr>
          <a:lstStyle/>
          <a:p>
            <a:pPr marL="342900" lvl="0" indent="-342900">
              <a:spcAft>
                <a:spcPts val="0"/>
              </a:spcAft>
              <a:buFont typeface="Times New Roman" panose="02020603050405020304" pitchFamily="18" charset="0"/>
              <a:buChar char="•"/>
              <a:tabLst>
                <a:tab pos="457200" algn="l"/>
              </a:tabLst>
            </a:pPr>
            <a:endParaRPr lang="en-GB" sz="2800" b="1" dirty="0">
              <a:solidFill>
                <a:srgbClr val="000000"/>
              </a:solidFill>
              <a:effectLst/>
              <a:latin typeface="+mn-lt"/>
              <a:cs typeface="Times New Roman" panose="02020603050405020304" pitchFamily="18" charset="0"/>
            </a:endParaRPr>
          </a:p>
          <a:p>
            <a:r>
              <a:rPr lang="en-GB" sz="2800" b="1" dirty="0">
                <a:latin typeface="+mn-lt"/>
              </a:rPr>
              <a:t>The LA must;</a:t>
            </a:r>
            <a:endParaRPr lang="en-GB" sz="2800" dirty="0">
              <a:latin typeface="+mn-lt"/>
            </a:endParaRPr>
          </a:p>
          <a:p>
            <a:pPr marL="457200" lvl="0" indent="-457200">
              <a:buFont typeface="Arial" panose="020B0604020202020204" pitchFamily="34" charset="0"/>
              <a:buChar char="•"/>
            </a:pPr>
            <a:r>
              <a:rPr lang="en-GB" sz="2800" b="1" dirty="0">
                <a:latin typeface="+mn-lt"/>
              </a:rPr>
              <a:t>provide a Link to social care</a:t>
            </a:r>
            <a:r>
              <a:rPr lang="en-GB" sz="2800" dirty="0">
                <a:latin typeface="+mn-lt"/>
              </a:rPr>
              <a:t> to early years providers, schools and </a:t>
            </a:r>
            <a:r>
              <a:rPr lang="en-GB" sz="2800" u="sng" dirty="0">
                <a:latin typeface="+mn-lt"/>
              </a:rPr>
              <a:t>colleges</a:t>
            </a:r>
            <a:r>
              <a:rPr lang="en-GB" sz="2800" dirty="0">
                <a:latin typeface="+mn-lt"/>
              </a:rPr>
              <a:t> with a contact for social care advice on children and young people with SEN &amp; disabilities</a:t>
            </a:r>
          </a:p>
          <a:p>
            <a:pPr lvl="0"/>
            <a:endParaRPr lang="en-GB" sz="2800" dirty="0">
              <a:latin typeface="+mn-lt"/>
            </a:endParaRPr>
          </a:p>
          <a:p>
            <a:pPr marL="457200" lvl="0" indent="-457200">
              <a:buFont typeface="Arial" panose="020B0604020202020204" pitchFamily="34" charset="0"/>
              <a:buChar char="•"/>
            </a:pPr>
            <a:r>
              <a:rPr lang="en-GB" sz="2800" dirty="0">
                <a:latin typeface="+mn-lt"/>
              </a:rPr>
              <a:t>There is a proactive requirement in Children &amp; Families Act and Care Act for LA to provide information and advice on support and services to CYP/young adults with SEND/possible care needs &amp; carers with possible support needs. </a:t>
            </a:r>
          </a:p>
          <a:p>
            <a:pPr marL="342900" lvl="0" indent="-342900">
              <a:spcAft>
                <a:spcPts val="0"/>
              </a:spcAft>
              <a:buFont typeface="Times New Roman" panose="02020603050405020304" pitchFamily="18" charset="0"/>
              <a:buChar char="•"/>
              <a:tabLst>
                <a:tab pos="457200" algn="l"/>
              </a:tabLst>
            </a:pPr>
            <a:endParaRPr lang="en-GB" b="1" dirty="0">
              <a:solidFill>
                <a:srgbClr val="000000"/>
              </a:solidFill>
              <a:cs typeface="Times New Roman" panose="02020603050405020304" pitchFamily="18" charset="0"/>
            </a:endParaRPr>
          </a:p>
          <a:p>
            <a:pPr marL="342900" lvl="0" indent="-342900">
              <a:spcAft>
                <a:spcPts val="0"/>
              </a:spcAft>
              <a:buFont typeface="Times New Roman" panose="02020603050405020304" pitchFamily="18" charset="0"/>
              <a:buChar char="•"/>
              <a:tabLst>
                <a:tab pos="457200" algn="l"/>
              </a:tabLst>
            </a:pPr>
            <a:endParaRPr lang="en-GB" dirty="0">
              <a:effectLst/>
            </a:endParaRPr>
          </a:p>
        </p:txBody>
      </p:sp>
    </p:spTree>
    <p:extLst>
      <p:ext uri="{BB962C8B-B14F-4D97-AF65-F5344CB8AC3E}">
        <p14:creationId xmlns:p14="http://schemas.microsoft.com/office/powerpoint/2010/main" val="12706820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571500"/>
            <a:ext cx="9144000" cy="1143000"/>
          </a:xfrm>
        </p:spPr>
        <p:txBody>
          <a:bodyPr/>
          <a:lstStyle/>
          <a:p>
            <a:br>
              <a:rPr lang="en-GB" sz="3600" dirty="0"/>
            </a:br>
            <a:r>
              <a:rPr lang="en-GB" sz="3600" dirty="0"/>
              <a:t>          </a:t>
            </a:r>
            <a:br>
              <a:rPr lang="en-GB" sz="3600" dirty="0"/>
            </a:br>
            <a:r>
              <a:rPr lang="en-GB" sz="3600" dirty="0"/>
              <a:t>           Social care sections of EHC plans</a:t>
            </a:r>
            <a:br>
              <a:rPr lang="en-GB" sz="3600" dirty="0"/>
            </a:br>
            <a:r>
              <a:rPr lang="en-GB" sz="2400" b="1" dirty="0">
                <a:latin typeface="+mn-lt"/>
              </a:rPr>
              <a:t>Needs</a:t>
            </a:r>
          </a:p>
        </p:txBody>
      </p:sp>
      <p:sp>
        <p:nvSpPr>
          <p:cNvPr id="9" name="TextBox 8"/>
          <p:cNvSpPr txBox="1"/>
          <p:nvPr/>
        </p:nvSpPr>
        <p:spPr>
          <a:xfrm>
            <a:off x="-108520" y="4388399"/>
            <a:ext cx="6552728" cy="461665"/>
          </a:xfrm>
          <a:prstGeom prst="rect">
            <a:avLst/>
          </a:prstGeom>
          <a:noFill/>
        </p:spPr>
        <p:txBody>
          <a:bodyPr wrap="square" rtlCol="0">
            <a:spAutoFit/>
          </a:bodyPr>
          <a:lstStyle/>
          <a:p>
            <a:r>
              <a:rPr lang="en-GB" sz="2400" b="1" dirty="0">
                <a:latin typeface="+mn-lt"/>
              </a:rPr>
              <a:t>Provision</a:t>
            </a:r>
          </a:p>
        </p:txBody>
      </p:sp>
      <p:sp>
        <p:nvSpPr>
          <p:cNvPr id="10" name="TextBox 9"/>
          <p:cNvSpPr txBox="1"/>
          <p:nvPr/>
        </p:nvSpPr>
        <p:spPr>
          <a:xfrm>
            <a:off x="993179" y="4775869"/>
            <a:ext cx="7944675" cy="830997"/>
          </a:xfrm>
          <a:prstGeom prst="rect">
            <a:avLst/>
          </a:prstGeom>
          <a:noFill/>
          <a:ln w="28575">
            <a:solidFill>
              <a:schemeClr val="tx1"/>
            </a:solidFill>
          </a:ln>
        </p:spPr>
        <p:txBody>
          <a:bodyPr wrap="square" rtlCol="0">
            <a:spAutoFit/>
          </a:bodyPr>
          <a:lstStyle/>
          <a:p>
            <a:pPr marL="342900" indent="-342900">
              <a:spcBef>
                <a:spcPct val="20000"/>
              </a:spcBef>
              <a:buFont typeface="Arial" panose="020B0604020202020204" pitchFamily="34" charset="0"/>
              <a:buChar char="•"/>
              <a:defRPr/>
            </a:pPr>
            <a:r>
              <a:rPr lang="en-GB" sz="2400" dirty="0">
                <a:latin typeface="Calibri" pitchFamily="34" charset="0"/>
                <a:ea typeface="ＭＳ Ｐゴシック" pitchFamily="-107" charset="-128"/>
                <a:cs typeface="ＭＳ Ｐゴシック" pitchFamily="-107" charset="-128"/>
              </a:rPr>
              <a:t>List social care provision/services related to SEND or other social care needs not related to SEND. </a:t>
            </a:r>
            <a:r>
              <a:rPr lang="en-GB" sz="2400" dirty="0" err="1">
                <a:latin typeface="Calibri" pitchFamily="34" charset="0"/>
                <a:ea typeface="ＭＳ Ｐゴシック" pitchFamily="-107" charset="-128"/>
                <a:cs typeface="ＭＳ Ｐゴシック" pitchFamily="-107" charset="-128"/>
              </a:rPr>
              <a:t>E.g</a:t>
            </a:r>
            <a:r>
              <a:rPr lang="en-GB" sz="2400" dirty="0">
                <a:latin typeface="Calibri" pitchFamily="34" charset="0"/>
                <a:ea typeface="ＭＳ Ｐゴシック" pitchFamily="-107" charset="-128"/>
                <a:cs typeface="ＭＳ Ｐゴシック" pitchFamily="-107" charset="-128"/>
              </a:rPr>
              <a:t> safeguarding</a:t>
            </a:r>
          </a:p>
        </p:txBody>
      </p:sp>
      <p:sp>
        <p:nvSpPr>
          <p:cNvPr id="13" name="TextBox 12"/>
          <p:cNvSpPr txBox="1"/>
          <p:nvPr/>
        </p:nvSpPr>
        <p:spPr>
          <a:xfrm>
            <a:off x="971600" y="980728"/>
            <a:ext cx="7848872" cy="1569660"/>
          </a:xfrm>
          <a:prstGeom prst="rect">
            <a:avLst/>
          </a:prstGeom>
          <a:noFill/>
          <a:ln w="28575">
            <a:solidFill>
              <a:schemeClr val="tx1"/>
            </a:solidFill>
          </a:ln>
        </p:spPr>
        <p:txBody>
          <a:bodyPr wrap="square" rtlCol="0">
            <a:spAutoFit/>
          </a:bodyPr>
          <a:lstStyle/>
          <a:p>
            <a:pPr marL="342900" indent="-342900">
              <a:buFont typeface="Arial" panose="020B0604020202020204" pitchFamily="34" charset="0"/>
              <a:buChar char="•"/>
              <a:defRPr/>
            </a:pPr>
            <a:r>
              <a:rPr lang="en-GB" altLang="en-US" sz="2400" dirty="0">
                <a:latin typeface="+mn-lt"/>
                <a:ea typeface="MS PGothic" panose="020B0600070205080204" pitchFamily="34" charset="-128"/>
              </a:rPr>
              <a:t>Social care needs which relate to the YP /young adults SEN’s or disability or other social care needs</a:t>
            </a:r>
            <a:endParaRPr lang="en-GB" sz="2400" dirty="0">
              <a:latin typeface="+mn-lt"/>
            </a:endParaRPr>
          </a:p>
          <a:p>
            <a:pPr marL="342900" indent="-342900">
              <a:buFont typeface="Arial" panose="020B0604020202020204" pitchFamily="34" charset="0"/>
              <a:buChar char="•"/>
              <a:defRPr/>
            </a:pPr>
            <a:r>
              <a:rPr lang="en-GB" sz="2400" dirty="0">
                <a:latin typeface="+mn-lt"/>
              </a:rPr>
              <a:t>Social care which </a:t>
            </a:r>
            <a:r>
              <a:rPr lang="en-GB" sz="2400" u="sng" dirty="0">
                <a:latin typeface="+mn-lt"/>
              </a:rPr>
              <a:t>educates or trains </a:t>
            </a:r>
            <a:r>
              <a:rPr lang="en-GB" sz="2400" dirty="0">
                <a:latin typeface="+mn-lt"/>
              </a:rPr>
              <a:t>should go in </a:t>
            </a:r>
            <a:r>
              <a:rPr lang="en-GB" sz="2400" u="sng" dirty="0">
                <a:latin typeface="+mn-lt"/>
              </a:rPr>
              <a:t>section F.</a:t>
            </a:r>
          </a:p>
          <a:p>
            <a:pPr marL="342900" indent="-342900">
              <a:buFont typeface="Arial" panose="020B0604020202020204" pitchFamily="34" charset="0"/>
              <a:buChar char="•"/>
              <a:defRPr/>
            </a:pPr>
            <a:r>
              <a:rPr lang="en-GB" sz="2400" i="1" dirty="0">
                <a:solidFill>
                  <a:srgbClr val="FF0000"/>
                </a:solidFill>
                <a:latin typeface="+mn-lt"/>
              </a:rPr>
              <a:t>Section D can and should always be filled in.</a:t>
            </a:r>
          </a:p>
        </p:txBody>
      </p:sp>
      <p:sp>
        <p:nvSpPr>
          <p:cNvPr id="14" name="Flowchart: Process 13"/>
          <p:cNvSpPr/>
          <p:nvPr/>
        </p:nvSpPr>
        <p:spPr bwMode="auto">
          <a:xfrm>
            <a:off x="0" y="980728"/>
            <a:ext cx="971600" cy="1512168"/>
          </a:xfrm>
          <a:prstGeom prst="flowChartProcess">
            <a:avLst/>
          </a:prstGeom>
          <a:solidFill>
            <a:srgbClr val="FFFF00"/>
          </a:solidFill>
          <a:ln w="28575">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D</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
        <p:nvSpPr>
          <p:cNvPr id="16" name="Flowchart: Process 15"/>
          <p:cNvSpPr/>
          <p:nvPr/>
        </p:nvSpPr>
        <p:spPr bwMode="auto">
          <a:xfrm>
            <a:off x="53206" y="4750961"/>
            <a:ext cx="954474" cy="855905"/>
          </a:xfrm>
          <a:prstGeom prst="flowChartProcess">
            <a:avLst/>
          </a:prstGeom>
          <a:ln w="28575">
            <a:solidFill>
              <a:schemeClr val="tx2"/>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H2</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
        <p:nvSpPr>
          <p:cNvPr id="18" name="Flowchart: Process 17"/>
          <p:cNvSpPr/>
          <p:nvPr/>
        </p:nvSpPr>
        <p:spPr bwMode="auto">
          <a:xfrm>
            <a:off x="0" y="2846413"/>
            <a:ext cx="983451" cy="1645989"/>
          </a:xfrm>
          <a:prstGeom prst="flowChartProcess">
            <a:avLst/>
          </a:prstGeom>
          <a:solidFill>
            <a:srgbClr val="FFC000"/>
          </a:solidFill>
          <a:ln w="28575">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 E</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
        <p:nvSpPr>
          <p:cNvPr id="19" name="TextBox 18"/>
          <p:cNvSpPr txBox="1"/>
          <p:nvPr/>
        </p:nvSpPr>
        <p:spPr>
          <a:xfrm>
            <a:off x="-108520" y="2492896"/>
            <a:ext cx="6552728" cy="461665"/>
          </a:xfrm>
          <a:prstGeom prst="rect">
            <a:avLst/>
          </a:prstGeom>
          <a:noFill/>
        </p:spPr>
        <p:txBody>
          <a:bodyPr wrap="square" rtlCol="0">
            <a:spAutoFit/>
          </a:bodyPr>
          <a:lstStyle/>
          <a:p>
            <a:r>
              <a:rPr lang="en-GB" sz="2400" b="1" dirty="0">
                <a:latin typeface="+mn-lt"/>
              </a:rPr>
              <a:t>Outcomes</a:t>
            </a:r>
          </a:p>
        </p:txBody>
      </p:sp>
      <p:sp>
        <p:nvSpPr>
          <p:cNvPr id="20" name="TextBox 19"/>
          <p:cNvSpPr txBox="1"/>
          <p:nvPr/>
        </p:nvSpPr>
        <p:spPr>
          <a:xfrm>
            <a:off x="960686" y="2848875"/>
            <a:ext cx="7920880" cy="1643527"/>
          </a:xfrm>
          <a:prstGeom prst="rect">
            <a:avLst/>
          </a:prstGeom>
          <a:noFill/>
          <a:ln w="28575">
            <a:solidFill>
              <a:schemeClr val="tx1"/>
            </a:solidFill>
          </a:ln>
        </p:spPr>
        <p:txBody>
          <a:bodyPr wrap="square" rtlCol="0">
            <a:spAutoFit/>
          </a:bodyPr>
          <a:lstStyle/>
          <a:p>
            <a:pPr marL="342900" indent="-342900">
              <a:spcBef>
                <a:spcPct val="20000"/>
              </a:spcBef>
              <a:buFont typeface="Arial" panose="020B0604020202020204" pitchFamily="34" charset="0"/>
              <a:buChar char="•"/>
              <a:defRPr/>
            </a:pPr>
            <a:r>
              <a:rPr lang="en-GB" sz="2400" dirty="0">
                <a:latin typeface="Calibri" pitchFamily="34" charset="0"/>
                <a:ea typeface="ＭＳ Ｐゴシック" pitchFamily="-107" charset="-128"/>
                <a:cs typeface="ＭＳ Ｐゴシック" pitchFamily="-107" charset="-128"/>
              </a:rPr>
              <a:t>BE SMART focused.  For 19 </a:t>
            </a:r>
            <a:r>
              <a:rPr lang="en-GB" sz="2400" dirty="0" err="1">
                <a:latin typeface="Calibri" pitchFamily="34" charset="0"/>
                <a:ea typeface="ＭＳ Ｐゴシック" pitchFamily="-107" charset="-128"/>
                <a:cs typeface="ＭＳ Ｐゴシック" pitchFamily="-107" charset="-128"/>
              </a:rPr>
              <a:t>yrs</a:t>
            </a:r>
            <a:r>
              <a:rPr lang="en-GB" sz="2400" dirty="0">
                <a:latin typeface="Calibri" pitchFamily="34" charset="0"/>
                <a:ea typeface="ＭＳ Ｐゴシック" pitchFamily="-107" charset="-128"/>
                <a:cs typeface="ＭＳ Ｐゴシック" pitchFamily="-107" charset="-128"/>
              </a:rPr>
              <a:t> plus clear focus on education and or training</a:t>
            </a:r>
          </a:p>
          <a:p>
            <a:pPr marL="342900" indent="-342900">
              <a:spcBef>
                <a:spcPct val="20000"/>
              </a:spcBef>
              <a:buFont typeface="Arial" panose="020B0604020202020204" pitchFamily="34" charset="0"/>
              <a:buChar char="•"/>
              <a:defRPr/>
            </a:pPr>
            <a:r>
              <a:rPr lang="en-GB" sz="2400" dirty="0">
                <a:latin typeface="Calibri" pitchFamily="34" charset="0"/>
                <a:ea typeface="ＭＳ Ｐゴシック" pitchFamily="-107" charset="-128"/>
                <a:cs typeface="ＭＳ Ｐゴシック" pitchFamily="-107" charset="-128"/>
              </a:rPr>
              <a:t>Relate to broad aspirations/ Can specific shorter targets to reach outcomes</a:t>
            </a:r>
          </a:p>
        </p:txBody>
      </p:sp>
      <p:sp>
        <p:nvSpPr>
          <p:cNvPr id="11" name="TextBox 10"/>
          <p:cNvSpPr txBox="1"/>
          <p:nvPr/>
        </p:nvSpPr>
        <p:spPr>
          <a:xfrm>
            <a:off x="955120" y="5907867"/>
            <a:ext cx="6408712" cy="830997"/>
          </a:xfrm>
          <a:prstGeom prst="rect">
            <a:avLst/>
          </a:prstGeom>
          <a:noFill/>
          <a:ln w="28575">
            <a:solidFill>
              <a:schemeClr val="tx1"/>
            </a:solidFill>
          </a:ln>
        </p:spPr>
        <p:txBody>
          <a:bodyPr wrap="square" rtlCol="0">
            <a:spAutoFit/>
          </a:bodyPr>
          <a:lstStyle/>
          <a:p>
            <a:pPr marL="342900" indent="-342900">
              <a:spcBef>
                <a:spcPct val="20000"/>
              </a:spcBef>
              <a:buFont typeface="Arial" panose="020B0604020202020204" pitchFamily="34" charset="0"/>
              <a:buChar char="•"/>
              <a:defRPr/>
            </a:pPr>
            <a:r>
              <a:rPr lang="en-GB" sz="2400" dirty="0">
                <a:latin typeface="Calibri" pitchFamily="34" charset="0"/>
                <a:ea typeface="ＭＳ Ｐゴシック" pitchFamily="-107" charset="-128"/>
                <a:cs typeface="ＭＳ Ｐゴシック" pitchFamily="-107" charset="-128"/>
              </a:rPr>
              <a:t>costs of providing care  /support </a:t>
            </a:r>
            <a:r>
              <a:rPr lang="en-GB" sz="2400" b="1" dirty="0">
                <a:latin typeface="Calibri" pitchFamily="34" charset="0"/>
                <a:ea typeface="ＭＳ Ｐゴシック" pitchFamily="-107" charset="-128"/>
                <a:cs typeface="ＭＳ Ｐゴシック" pitchFamily="-107" charset="-128"/>
              </a:rPr>
              <a:t>-can be merged with health personal  budgets</a:t>
            </a:r>
          </a:p>
        </p:txBody>
      </p:sp>
      <p:sp>
        <p:nvSpPr>
          <p:cNvPr id="12" name="Flowchart: Process 11"/>
          <p:cNvSpPr/>
          <p:nvPr/>
        </p:nvSpPr>
        <p:spPr bwMode="auto">
          <a:xfrm>
            <a:off x="59793" y="5907867"/>
            <a:ext cx="954474" cy="833461"/>
          </a:xfrm>
          <a:prstGeom prst="flowChartProcess">
            <a:avLst/>
          </a:prstGeom>
          <a:solidFill>
            <a:srgbClr val="92D050"/>
          </a:solidFill>
          <a:ln w="28575">
            <a:solidFill>
              <a:schemeClr val="tx2"/>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J </a:t>
            </a:r>
            <a:r>
              <a:rPr lang="en-GB" sz="1400" b="1" dirty="0">
                <a:solidFill>
                  <a:schemeClr val="tx1"/>
                </a:solidFill>
                <a:latin typeface="Calibri" pitchFamily="34" charset="0"/>
                <a:ea typeface="ＭＳ Ｐゴシック" pitchFamily="-107" charset="-128"/>
                <a:cs typeface="ＭＳ Ｐゴシック" pitchFamily="-107" charset="-128"/>
              </a:rPr>
              <a:t>personal budgets</a:t>
            </a:r>
            <a:endParaRPr kumimoji="0" lang="en-GB" sz="1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
        <p:nvSpPr>
          <p:cNvPr id="3" name="TextBox 2"/>
          <p:cNvSpPr txBox="1"/>
          <p:nvPr/>
        </p:nvSpPr>
        <p:spPr>
          <a:xfrm>
            <a:off x="395536" y="6309320"/>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13489669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856983" cy="1143000"/>
          </a:xfrm>
        </p:spPr>
        <p:txBody>
          <a:bodyPr/>
          <a:lstStyle/>
          <a:p>
            <a:pPr algn="ctr"/>
            <a:r>
              <a:rPr lang="en-GB" sz="3600" b="1" dirty="0"/>
              <a:t>What good social care advice should look like</a:t>
            </a:r>
            <a:endParaRPr lang="en-GB" sz="3600" dirty="0"/>
          </a:p>
        </p:txBody>
      </p:sp>
      <p:sp>
        <p:nvSpPr>
          <p:cNvPr id="3" name="Content Placeholder 2"/>
          <p:cNvSpPr>
            <a:spLocks noGrp="1"/>
          </p:cNvSpPr>
          <p:nvPr>
            <p:ph idx="1"/>
          </p:nvPr>
        </p:nvSpPr>
        <p:spPr>
          <a:xfrm>
            <a:off x="313691" y="980728"/>
            <a:ext cx="8229600" cy="4806280"/>
          </a:xfrm>
        </p:spPr>
        <p:txBody>
          <a:bodyPr/>
          <a:lstStyle/>
          <a:p>
            <a:r>
              <a:rPr lang="en-GB" sz="2800" dirty="0"/>
              <a:t>Where social care has been or are involved- careful consideration is needed as to how the information can be integrated into the EHC plan so as not to duplicate information</a:t>
            </a:r>
            <a:r>
              <a:rPr lang="en-GB" sz="2000" dirty="0"/>
              <a:t>. </a:t>
            </a:r>
          </a:p>
          <a:p>
            <a:pPr marL="0" indent="0">
              <a:buNone/>
            </a:pPr>
            <a:endParaRPr lang="en-GB" sz="2000" dirty="0"/>
          </a:p>
          <a:p>
            <a:r>
              <a:rPr lang="en-GB" sz="2800" dirty="0"/>
              <a:t>If a Care Act assessment has been completed then its should be mapped across and add to/match existing the aspirations /outcomes of the EHC plan</a:t>
            </a:r>
            <a:r>
              <a:rPr lang="en-GB" dirty="0"/>
              <a:t>. </a:t>
            </a:r>
          </a:p>
          <a:p>
            <a:r>
              <a:rPr lang="en-GB" sz="2800" dirty="0"/>
              <a:t>Care Act assessments are similarly  based on outcomes.</a:t>
            </a:r>
          </a:p>
          <a:p>
            <a:r>
              <a:rPr lang="en-GB" sz="2800" dirty="0"/>
              <a:t>Different LA’s have different arrangements for this/</a:t>
            </a:r>
            <a:r>
              <a:rPr lang="en-GB" sz="2800" dirty="0" err="1"/>
              <a:t>proformas</a:t>
            </a:r>
            <a:r>
              <a:rPr lang="en-GB" sz="2800" dirty="0"/>
              <a:t> ( </a:t>
            </a:r>
            <a:r>
              <a:rPr lang="en-GB" sz="2800" dirty="0" err="1"/>
              <a:t>e.g</a:t>
            </a:r>
            <a:r>
              <a:rPr lang="en-GB" sz="2800" dirty="0"/>
              <a:t> Birmingham)</a:t>
            </a:r>
          </a:p>
          <a:p>
            <a:endParaRPr lang="en-GB" sz="2800" dirty="0"/>
          </a:p>
          <a:p>
            <a:endParaRPr lang="en-GB" i="1" dirty="0"/>
          </a:p>
          <a:p>
            <a:pPr marL="0" indent="0">
              <a:buNone/>
            </a:pPr>
            <a:endParaRPr lang="en-GB" sz="2800" dirty="0"/>
          </a:p>
          <a:p>
            <a:endParaRPr lang="en-GB" sz="2000" dirty="0"/>
          </a:p>
          <a:p>
            <a:pPr marL="0" indent="0">
              <a:buNone/>
            </a:pPr>
            <a:endParaRPr lang="en-GB" sz="1200" dirty="0"/>
          </a:p>
        </p:txBody>
      </p:sp>
    </p:spTree>
    <p:extLst>
      <p:ext uri="{BB962C8B-B14F-4D97-AF65-F5344CB8AC3E}">
        <p14:creationId xmlns:p14="http://schemas.microsoft.com/office/powerpoint/2010/main" val="2302779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7544" y="50578"/>
            <a:ext cx="8207375" cy="576262"/>
          </a:xfrm>
        </p:spPr>
        <p:txBody>
          <a:bodyPr/>
          <a:lstStyle/>
          <a:p>
            <a:r>
              <a:rPr lang="en-GB" altLang="en-US" dirty="0"/>
              <a:t>     </a:t>
            </a:r>
            <a:r>
              <a:rPr lang="en-GB" altLang="en-US" sz="2800" dirty="0"/>
              <a:t> </a:t>
            </a:r>
            <a:r>
              <a:rPr lang="en-GB" altLang="en-US" sz="2800" b="1" dirty="0">
                <a:solidFill>
                  <a:schemeClr val="tx1"/>
                </a:solidFill>
              </a:rPr>
              <a:t>Needs (Section D)  example 1 </a:t>
            </a:r>
            <a:r>
              <a:rPr lang="en-GB" altLang="en-US" sz="2800" b="1" dirty="0">
                <a:solidFill>
                  <a:srgbClr val="FF0000"/>
                </a:solidFill>
              </a:rPr>
              <a:t>(Michael 19 )</a:t>
            </a:r>
          </a:p>
        </p:txBody>
      </p:sp>
      <p:sp>
        <p:nvSpPr>
          <p:cNvPr id="19459" name="Content Placeholder 3"/>
          <p:cNvSpPr>
            <a:spLocks noGrp="1"/>
          </p:cNvSpPr>
          <p:nvPr>
            <p:ph idx="1"/>
          </p:nvPr>
        </p:nvSpPr>
        <p:spPr>
          <a:xfrm>
            <a:off x="1108208" y="1988840"/>
            <a:ext cx="7849271" cy="4123184"/>
          </a:xfrm>
          <a:prstGeom prst="flowChartProcess">
            <a:avLst/>
          </a:prstGeom>
          <a:solidFill>
            <a:schemeClr val="bg1"/>
          </a:solidFill>
          <a:ln cap="flat" algn="ctr">
            <a:solidFill>
              <a:schemeClr val="tx1"/>
            </a:solidFill>
            <a:round/>
            <a:headEnd type="none" w="med" len="med"/>
            <a:tailEnd type="none" w="med" len="med"/>
          </a:ln>
        </p:spPr>
        <p:txBody>
          <a:bodyPr/>
          <a:lstStyle/>
          <a:p>
            <a:pPr marL="0" indent="0">
              <a:buNone/>
            </a:pPr>
            <a:r>
              <a:rPr lang="en-GB" sz="2400" dirty="0"/>
              <a:t>Michael has a severe hearing impairment and has an autism spectrum disorder. Michael recently had a Care Act assessment and Carers assessment was undertaken with his parents, Mr and Mrs Kline who Michael lives with</a:t>
            </a:r>
            <a:r>
              <a:rPr lang="en-GB" sz="2400" b="1" dirty="0"/>
              <a:t>.</a:t>
            </a:r>
          </a:p>
          <a:p>
            <a:pPr marL="0" indent="0">
              <a:buNone/>
            </a:pPr>
            <a:r>
              <a:rPr lang="en-GB" sz="2400" b="1" dirty="0"/>
              <a:t>Developing independence</a:t>
            </a:r>
            <a:r>
              <a:rPr lang="en-GB" sz="2400" dirty="0"/>
              <a:t> </a:t>
            </a:r>
            <a:r>
              <a:rPr lang="en-GB" sz="2400" b="1" dirty="0"/>
              <a:t>accessing transport</a:t>
            </a:r>
          </a:p>
          <a:p>
            <a:r>
              <a:rPr lang="en-GB" sz="2800" dirty="0"/>
              <a:t>Michael has difficulty using public transport. He is not able to understand when there are changes to information/services which alter his expected journey home. He can get very anxious and is not able to make safe decisions.</a:t>
            </a:r>
          </a:p>
          <a:p>
            <a:pPr marL="0" indent="0">
              <a:buNone/>
            </a:pPr>
            <a:r>
              <a:rPr lang="en-GB" sz="2400" dirty="0"/>
              <a:t> </a:t>
            </a:r>
          </a:p>
          <a:p>
            <a:pPr marL="0" indent="0">
              <a:buNone/>
            </a:pPr>
            <a:endParaRPr lang="en-GB" sz="2800" dirty="0"/>
          </a:p>
          <a:p>
            <a:pPr marL="0" indent="0">
              <a:buNone/>
            </a:pPr>
            <a:endParaRPr lang="en-GB" sz="2800" dirty="0"/>
          </a:p>
          <a:p>
            <a:pPr marL="0" indent="0">
              <a:buNone/>
            </a:pPr>
            <a:endParaRPr lang="en-GB" sz="2400" b="1" dirty="0"/>
          </a:p>
        </p:txBody>
      </p:sp>
      <p:sp>
        <p:nvSpPr>
          <p:cNvPr id="6" name="Flowchart: Process 5"/>
          <p:cNvSpPr/>
          <p:nvPr/>
        </p:nvSpPr>
        <p:spPr bwMode="auto">
          <a:xfrm>
            <a:off x="184983" y="626840"/>
            <a:ext cx="872153" cy="1145976"/>
          </a:xfrm>
          <a:prstGeom prst="flowChartProcess">
            <a:avLst/>
          </a:prstGeom>
          <a:solidFill>
            <a:srgbClr val="FFFF00"/>
          </a:solidFill>
          <a:ln w="38100" cap="flat" cmpd="sng" algn="ctr">
            <a:solidFill>
              <a:schemeClr val="accent4"/>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a:latin typeface="Calibri" pitchFamily="34" charset="0"/>
                <a:ea typeface="ＭＳ Ｐゴシック" pitchFamily="-107" charset="-128"/>
                <a:cs typeface="ＭＳ Ｐゴシック" pitchFamily="-107" charset="-128"/>
              </a:rPr>
              <a:t>D </a:t>
            </a:r>
          </a:p>
        </p:txBody>
      </p:sp>
      <p:sp>
        <p:nvSpPr>
          <p:cNvPr id="19462" name="Flowchart: Process 6"/>
          <p:cNvSpPr>
            <a:spLocks noChangeArrowheads="1"/>
          </p:cNvSpPr>
          <p:nvPr/>
        </p:nvSpPr>
        <p:spPr bwMode="auto">
          <a:xfrm>
            <a:off x="1108208" y="626840"/>
            <a:ext cx="7849271" cy="1145976"/>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pPr>
              <a:spcBef>
                <a:spcPct val="0"/>
              </a:spcBef>
              <a:buNone/>
            </a:pPr>
            <a:r>
              <a:rPr lang="en-GB" altLang="en-US" sz="2400" b="1" dirty="0">
                <a:ea typeface="MS PGothic" panose="020B0600070205080204" pitchFamily="34" charset="-128"/>
              </a:rPr>
              <a:t>Social care needs which relate to the young person/young adults SEN’s (section B) or disability or other social care needs</a:t>
            </a:r>
          </a:p>
        </p:txBody>
      </p:sp>
      <p:sp>
        <p:nvSpPr>
          <p:cNvPr id="7" name="Flowchart: Process 6"/>
          <p:cNvSpPr/>
          <p:nvPr/>
        </p:nvSpPr>
        <p:spPr bwMode="auto">
          <a:xfrm>
            <a:off x="265050" y="1988840"/>
            <a:ext cx="792087" cy="4123184"/>
          </a:xfrm>
          <a:prstGeom prst="flowChartProcess">
            <a:avLst/>
          </a:prstGeom>
          <a:solidFill>
            <a:srgbClr val="FFFF00"/>
          </a:solidFill>
          <a:ln w="28575">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1400" b="1" dirty="0">
                <a:solidFill>
                  <a:schemeClr val="tx1"/>
                </a:solidFill>
                <a:latin typeface="Calibri" pitchFamily="34" charset="0"/>
                <a:ea typeface="ＭＳ Ｐゴシック" pitchFamily="-107" charset="-128"/>
                <a:cs typeface="ＭＳ Ｐゴシック" pitchFamily="-107" charset="-128"/>
              </a:rPr>
              <a:t>Section</a:t>
            </a:r>
          </a:p>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D</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Tree>
    <p:extLst>
      <p:ext uri="{BB962C8B-B14F-4D97-AF65-F5344CB8AC3E}">
        <p14:creationId xmlns:p14="http://schemas.microsoft.com/office/powerpoint/2010/main" val="394041419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7544" y="50578"/>
            <a:ext cx="8207375" cy="576262"/>
          </a:xfrm>
        </p:spPr>
        <p:txBody>
          <a:bodyPr/>
          <a:lstStyle/>
          <a:p>
            <a:r>
              <a:rPr lang="en-GB" altLang="en-US" sz="2800" b="1" dirty="0">
                <a:solidFill>
                  <a:srgbClr val="FF0000"/>
                </a:solidFill>
              </a:rPr>
              <a:t>            </a:t>
            </a:r>
            <a:r>
              <a:rPr lang="en-GB" altLang="en-US" sz="2800" b="1" dirty="0">
                <a:solidFill>
                  <a:schemeClr val="tx1"/>
                </a:solidFill>
              </a:rPr>
              <a:t>Needs (Section E)  example 1 </a:t>
            </a:r>
            <a:r>
              <a:rPr lang="en-GB" altLang="en-US" sz="2800" b="1" dirty="0">
                <a:solidFill>
                  <a:srgbClr val="FF0000"/>
                </a:solidFill>
              </a:rPr>
              <a:t>(Michael 19 )</a:t>
            </a:r>
          </a:p>
        </p:txBody>
      </p:sp>
      <p:sp>
        <p:nvSpPr>
          <p:cNvPr id="6" name="Flowchart: Process 5"/>
          <p:cNvSpPr/>
          <p:nvPr/>
        </p:nvSpPr>
        <p:spPr bwMode="auto">
          <a:xfrm>
            <a:off x="179388" y="708728"/>
            <a:ext cx="792162" cy="1141770"/>
          </a:xfrm>
          <a:prstGeom prst="flowChartProcess">
            <a:avLst/>
          </a:prstGeom>
          <a:solidFill>
            <a:srgbClr val="FFC000"/>
          </a:solidFill>
          <a:ln w="28575" cap="flat" cmpd="sng" algn="ctr">
            <a:solidFill>
              <a:schemeClr val="accent4"/>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a:latin typeface="Calibri" pitchFamily="34" charset="0"/>
                <a:ea typeface="ＭＳ Ｐゴシック" pitchFamily="-107" charset="-128"/>
                <a:cs typeface="ＭＳ Ｐゴシック" pitchFamily="-107" charset="-128"/>
              </a:rPr>
              <a:t> E </a:t>
            </a:r>
          </a:p>
        </p:txBody>
      </p:sp>
      <p:sp>
        <p:nvSpPr>
          <p:cNvPr id="19462" name="Flowchart: Process 6"/>
          <p:cNvSpPr>
            <a:spLocks noChangeArrowheads="1"/>
          </p:cNvSpPr>
          <p:nvPr/>
        </p:nvSpPr>
        <p:spPr bwMode="auto">
          <a:xfrm>
            <a:off x="1001161" y="704995"/>
            <a:ext cx="7883532" cy="1152487"/>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r>
              <a:rPr lang="en-GB" sz="2800" b="1" dirty="0"/>
              <a:t>Outcomes</a:t>
            </a:r>
            <a:r>
              <a:rPr lang="en-GB" sz="2800" dirty="0"/>
              <a:t> –for all areas education/health/social care- </a:t>
            </a:r>
            <a:r>
              <a:rPr lang="en-GB" sz="2400" dirty="0"/>
              <a:t>especially education and training outcomes. </a:t>
            </a:r>
          </a:p>
          <a:p>
            <a:pPr>
              <a:buNone/>
            </a:pPr>
            <a:r>
              <a:rPr lang="en-GB" sz="2800" dirty="0"/>
              <a:t>	</a:t>
            </a:r>
          </a:p>
          <a:p>
            <a:pPr>
              <a:buNone/>
            </a:pPr>
            <a:endParaRPr lang="en-GB" sz="2800" dirty="0"/>
          </a:p>
        </p:txBody>
      </p:sp>
      <p:sp>
        <p:nvSpPr>
          <p:cNvPr id="7" name="Flowchart: Process 6"/>
          <p:cNvSpPr/>
          <p:nvPr/>
        </p:nvSpPr>
        <p:spPr bwMode="auto">
          <a:xfrm>
            <a:off x="179388" y="1857482"/>
            <a:ext cx="792211" cy="4135051"/>
          </a:xfrm>
          <a:prstGeom prst="flowChartProcess">
            <a:avLst/>
          </a:prstGeom>
          <a:solidFill>
            <a:srgbClr val="FFC000"/>
          </a:solidFill>
          <a:ln w="19050">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lang="en-GB" sz="2400" b="1" dirty="0">
              <a:solidFill>
                <a:schemeClr val="tx1"/>
              </a:solidFill>
              <a:latin typeface="Calibri" pitchFamily="34" charset="0"/>
              <a:ea typeface="ＭＳ Ｐゴシック" pitchFamily="-107" charset="-128"/>
              <a:cs typeface="ＭＳ Ｐゴシック" pitchFamily="-107" charset="-128"/>
            </a:endParaRPr>
          </a:p>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E</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
        <p:nvSpPr>
          <p:cNvPr id="2" name="Content Placeholder 1"/>
          <p:cNvSpPr>
            <a:spLocks noGrp="1"/>
          </p:cNvSpPr>
          <p:nvPr>
            <p:ph idx="1"/>
          </p:nvPr>
        </p:nvSpPr>
        <p:spPr>
          <a:xfrm>
            <a:off x="1001161" y="1889495"/>
            <a:ext cx="7891319" cy="4103038"/>
          </a:xfrm>
          <a:ln w="28575">
            <a:solidFill>
              <a:schemeClr val="tx1"/>
            </a:solidFill>
          </a:ln>
        </p:spPr>
        <p:txBody>
          <a:bodyPr/>
          <a:lstStyle/>
          <a:p>
            <a:pPr marL="0" indent="0">
              <a:buNone/>
            </a:pPr>
            <a:r>
              <a:rPr lang="en-GB" sz="2800" b="1" dirty="0"/>
              <a:t>Outcome 2: Developing independence</a:t>
            </a:r>
            <a:r>
              <a:rPr lang="en-GB" sz="2800" dirty="0"/>
              <a:t> </a:t>
            </a:r>
            <a:r>
              <a:rPr lang="en-GB" sz="2800" b="1" dirty="0"/>
              <a:t>accessing transport</a:t>
            </a:r>
          </a:p>
          <a:p>
            <a:pPr marL="0" indent="0">
              <a:buNone/>
            </a:pPr>
            <a:r>
              <a:rPr lang="en-GB" sz="2800" dirty="0"/>
              <a:t>Within 6 months Michael will be able to travel independently into town, his sisters, and his friends.</a:t>
            </a:r>
          </a:p>
          <a:p>
            <a:pPr marL="0" indent="0">
              <a:buNone/>
            </a:pPr>
            <a:r>
              <a:rPr lang="en-GB" sz="2800" dirty="0"/>
              <a:t>   </a:t>
            </a:r>
            <a:r>
              <a:rPr lang="en-GB" sz="2800" i="1" dirty="0"/>
              <a:t>( these could be broken down into steps)</a:t>
            </a:r>
          </a:p>
          <a:p>
            <a:r>
              <a:rPr lang="en-GB" sz="2800" i="1" dirty="0"/>
              <a:t>Within 3 months Michael will be supported to;</a:t>
            </a:r>
          </a:p>
          <a:p>
            <a:pPr marL="0" indent="0">
              <a:buNone/>
            </a:pPr>
            <a:r>
              <a:rPr lang="en-GB" sz="2800" i="1" dirty="0"/>
              <a:t>    -walk independently to and from the bus stop,</a:t>
            </a:r>
          </a:p>
          <a:p>
            <a:pPr marL="0" indent="0">
              <a:buNone/>
            </a:pPr>
            <a:r>
              <a:rPr lang="en-GB" sz="2800" i="1" dirty="0"/>
              <a:t>     -plan route on internet to destination</a:t>
            </a:r>
          </a:p>
          <a:p>
            <a:pPr marL="0" indent="0">
              <a:buNone/>
            </a:pPr>
            <a:endParaRPr lang="en-GB" sz="2800" i="1" dirty="0"/>
          </a:p>
        </p:txBody>
      </p:sp>
    </p:spTree>
    <p:extLst>
      <p:ext uri="{BB962C8B-B14F-4D97-AF65-F5344CB8AC3E}">
        <p14:creationId xmlns:p14="http://schemas.microsoft.com/office/powerpoint/2010/main" val="7136873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395536" y="132464"/>
            <a:ext cx="8207375" cy="576262"/>
          </a:xfrm>
        </p:spPr>
        <p:txBody>
          <a:bodyPr/>
          <a:lstStyle/>
          <a:p>
            <a:r>
              <a:rPr lang="en-GB" altLang="en-US" sz="3200" b="1" dirty="0">
                <a:solidFill>
                  <a:srgbClr val="FF0000"/>
                </a:solidFill>
              </a:rPr>
              <a:t>         </a:t>
            </a:r>
            <a:r>
              <a:rPr lang="en-GB" altLang="en-US" sz="3200" b="1" dirty="0">
                <a:solidFill>
                  <a:schemeClr val="tx1"/>
                </a:solidFill>
              </a:rPr>
              <a:t> </a:t>
            </a:r>
            <a:r>
              <a:rPr lang="en-GB" altLang="en-US" sz="2800" b="1" dirty="0">
                <a:solidFill>
                  <a:schemeClr val="tx1"/>
                </a:solidFill>
              </a:rPr>
              <a:t>Provision (Section H2)</a:t>
            </a:r>
            <a:r>
              <a:rPr lang="en-GB" altLang="en-US" sz="2800" b="1" dirty="0">
                <a:solidFill>
                  <a:srgbClr val="FF0000"/>
                </a:solidFill>
              </a:rPr>
              <a:t> </a:t>
            </a:r>
            <a:r>
              <a:rPr lang="en-GB" altLang="en-US" sz="2800" b="1" dirty="0">
                <a:solidFill>
                  <a:schemeClr val="tx1"/>
                </a:solidFill>
              </a:rPr>
              <a:t>example 1 </a:t>
            </a:r>
            <a:r>
              <a:rPr lang="en-GB" altLang="en-US" sz="2800" b="1" dirty="0">
                <a:solidFill>
                  <a:srgbClr val="FF0000"/>
                </a:solidFill>
              </a:rPr>
              <a:t>(Michael 19)</a:t>
            </a:r>
          </a:p>
        </p:txBody>
      </p:sp>
      <p:sp>
        <p:nvSpPr>
          <p:cNvPr id="19459" name="Content Placeholder 3"/>
          <p:cNvSpPr>
            <a:spLocks noGrp="1"/>
          </p:cNvSpPr>
          <p:nvPr>
            <p:ph idx="1"/>
          </p:nvPr>
        </p:nvSpPr>
        <p:spPr>
          <a:xfrm>
            <a:off x="971550" y="1772816"/>
            <a:ext cx="7848600" cy="4320009"/>
          </a:xfrm>
          <a:prstGeom prst="flowChartProcess">
            <a:avLst/>
          </a:prstGeom>
          <a:solidFill>
            <a:schemeClr val="bg1"/>
          </a:solidFill>
          <a:ln cap="flat" algn="ctr">
            <a:solidFill>
              <a:schemeClr val="tx1"/>
            </a:solidFill>
            <a:round/>
            <a:headEnd type="none" w="med" len="med"/>
            <a:tailEnd type="none" w="med" len="med"/>
          </a:ln>
        </p:spPr>
        <p:txBody>
          <a:bodyPr/>
          <a:lstStyle/>
          <a:p>
            <a:pPr marL="0" indent="0">
              <a:buNone/>
            </a:pPr>
            <a:r>
              <a:rPr lang="en-GB" sz="2800" b="1" dirty="0"/>
              <a:t>Services below support Outcome 2: Developing independence</a:t>
            </a:r>
            <a:r>
              <a:rPr lang="en-GB" sz="2800" dirty="0"/>
              <a:t> </a:t>
            </a:r>
            <a:r>
              <a:rPr lang="en-GB" sz="2800" b="1" dirty="0"/>
              <a:t>accessing transport (section E)</a:t>
            </a:r>
          </a:p>
          <a:p>
            <a:r>
              <a:rPr lang="en-GB" altLang="en-US" sz="2800" dirty="0">
                <a:ea typeface="MS PGothic" panose="020B0600070205080204" pitchFamily="34" charset="-128"/>
              </a:rPr>
              <a:t>Travel buddy to work with Michael for X hours a week. This will be an individual worker from </a:t>
            </a:r>
            <a:r>
              <a:rPr lang="en-GB" altLang="en-US" sz="2800" i="1" dirty="0">
                <a:ea typeface="MS PGothic" panose="020B0600070205080204" pitchFamily="34" charset="-128"/>
              </a:rPr>
              <a:t>Planet travel. </a:t>
            </a:r>
            <a:r>
              <a:rPr lang="en-GB" altLang="en-US" sz="2800" dirty="0">
                <a:ea typeface="MS PGothic" panose="020B0600070205080204" pitchFamily="34" charset="-128"/>
              </a:rPr>
              <a:t>They will work with Michael at home and out in the community.</a:t>
            </a:r>
          </a:p>
          <a:p>
            <a:r>
              <a:rPr lang="en-GB" sz="2800" dirty="0"/>
              <a:t>The is funded by Adult Social Care team through a direct payment to and will be reviewed by adult social care in 3 months time at EHC review. </a:t>
            </a:r>
          </a:p>
          <a:p>
            <a:pPr marL="0" indent="0">
              <a:buNone/>
            </a:pPr>
            <a:endParaRPr lang="en-GB" altLang="en-US" sz="2400" dirty="0">
              <a:ea typeface="MS PGothic" panose="020B0600070205080204" pitchFamily="34" charset="-128"/>
            </a:endParaRPr>
          </a:p>
          <a:p>
            <a:pPr marL="0" indent="0">
              <a:buNone/>
            </a:pPr>
            <a:endParaRPr lang="en-GB" altLang="en-US" sz="2400" dirty="0">
              <a:ea typeface="MS PGothic" panose="020B0600070205080204" pitchFamily="34" charset="-128"/>
            </a:endParaRPr>
          </a:p>
          <a:p>
            <a:pPr marL="0" indent="0">
              <a:buNone/>
            </a:pPr>
            <a:endParaRPr lang="en-GB" altLang="en-US" sz="2400" dirty="0">
              <a:ea typeface="MS PGothic" panose="020B0600070205080204" pitchFamily="34" charset="-128"/>
            </a:endParaRPr>
          </a:p>
        </p:txBody>
      </p:sp>
      <p:sp>
        <p:nvSpPr>
          <p:cNvPr id="6" name="Flowchart: Process 5"/>
          <p:cNvSpPr/>
          <p:nvPr/>
        </p:nvSpPr>
        <p:spPr bwMode="auto">
          <a:xfrm>
            <a:off x="107504" y="692696"/>
            <a:ext cx="792162" cy="936525"/>
          </a:xfrm>
          <a:prstGeom prst="flowChartProcess">
            <a:avLst/>
          </a:prstGeom>
          <a:solidFill>
            <a:schemeClr val="accent6">
              <a:lumMod val="20000"/>
              <a:lumOff val="80000"/>
            </a:schemeClr>
          </a:solidFill>
          <a:ln w="9525" cap="flat" cmpd="sng" algn="ctr">
            <a:solidFill>
              <a:schemeClr val="accent1"/>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a:latin typeface="Calibri" pitchFamily="34" charset="0"/>
                <a:ea typeface="ＭＳ Ｐゴシック" pitchFamily="-107" charset="-128"/>
                <a:cs typeface="ＭＳ Ｐゴシック" pitchFamily="-107" charset="-128"/>
              </a:rPr>
              <a:t>H2 </a:t>
            </a:r>
          </a:p>
        </p:txBody>
      </p:sp>
      <p:sp>
        <p:nvSpPr>
          <p:cNvPr id="19462" name="Flowchart: Process 6"/>
          <p:cNvSpPr>
            <a:spLocks noChangeArrowheads="1"/>
          </p:cNvSpPr>
          <p:nvPr/>
        </p:nvSpPr>
        <p:spPr bwMode="auto">
          <a:xfrm>
            <a:off x="899592" y="692696"/>
            <a:ext cx="7848600" cy="936526"/>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pPr marL="342900" indent="-342900">
              <a:spcBef>
                <a:spcPct val="0"/>
              </a:spcBef>
            </a:pPr>
            <a:r>
              <a:rPr lang="en-GB" altLang="en-US" sz="2400" b="1" dirty="0">
                <a:ea typeface="MS PGothic" panose="020B0600070205080204" pitchFamily="34" charset="-128"/>
              </a:rPr>
              <a:t>Social care provision which relate to young person/adults disability or other social care needs</a:t>
            </a:r>
          </a:p>
        </p:txBody>
      </p:sp>
      <p:sp>
        <p:nvSpPr>
          <p:cNvPr id="7" name="Flowchart: Process 6"/>
          <p:cNvSpPr/>
          <p:nvPr/>
        </p:nvSpPr>
        <p:spPr bwMode="auto">
          <a:xfrm>
            <a:off x="179388" y="1772816"/>
            <a:ext cx="792088" cy="4320479"/>
          </a:xfrm>
          <a:prstGeom prst="flowChartProcess">
            <a:avLst/>
          </a:prstGeom>
          <a:ln>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H2</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Tree>
    <p:extLst>
      <p:ext uri="{BB962C8B-B14F-4D97-AF65-F5344CB8AC3E}">
        <p14:creationId xmlns:p14="http://schemas.microsoft.com/office/powerpoint/2010/main" val="419848262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7544" y="50578"/>
            <a:ext cx="8207375" cy="576262"/>
          </a:xfrm>
        </p:spPr>
        <p:txBody>
          <a:bodyPr/>
          <a:lstStyle/>
          <a:p>
            <a:r>
              <a:rPr lang="en-GB" altLang="en-US" dirty="0"/>
              <a:t>       </a:t>
            </a:r>
            <a:r>
              <a:rPr lang="en-GB" altLang="en-US" sz="3200" b="1" dirty="0"/>
              <a:t>EHC plans </a:t>
            </a:r>
            <a:r>
              <a:rPr lang="en-GB" altLang="en-US" sz="2800" b="1" dirty="0">
                <a:solidFill>
                  <a:schemeClr val="tx1"/>
                </a:solidFill>
              </a:rPr>
              <a:t>(Section J) Example 1 </a:t>
            </a:r>
            <a:r>
              <a:rPr lang="en-GB" altLang="en-US" sz="2800" b="1" dirty="0">
                <a:solidFill>
                  <a:srgbClr val="FF0000"/>
                </a:solidFill>
              </a:rPr>
              <a:t>(Michael 19)</a:t>
            </a:r>
          </a:p>
        </p:txBody>
      </p:sp>
      <p:sp>
        <p:nvSpPr>
          <p:cNvPr id="19459" name="Content Placeholder 3"/>
          <p:cNvSpPr>
            <a:spLocks noGrp="1"/>
          </p:cNvSpPr>
          <p:nvPr>
            <p:ph idx="1"/>
          </p:nvPr>
        </p:nvSpPr>
        <p:spPr>
          <a:xfrm>
            <a:off x="959502" y="1857482"/>
            <a:ext cx="8034598" cy="4128067"/>
          </a:xfrm>
          <a:prstGeom prst="flowChartProcess">
            <a:avLst/>
          </a:prstGeom>
          <a:solidFill>
            <a:schemeClr val="bg1"/>
          </a:solidFill>
          <a:ln cap="flat" algn="ctr">
            <a:solidFill>
              <a:schemeClr val="tx1"/>
            </a:solidFill>
            <a:round/>
            <a:headEnd type="none" w="med" len="med"/>
            <a:tailEnd type="none" w="med" len="med"/>
          </a:ln>
        </p:spPr>
        <p:txBody>
          <a:bodyPr/>
          <a:lstStyle/>
          <a:p>
            <a:pPr marL="0" indent="0">
              <a:buNone/>
            </a:pPr>
            <a:r>
              <a:rPr lang="en-GB" altLang="en-US" sz="2800" dirty="0">
                <a:ea typeface="MS PGothic" panose="020B0600070205080204" pitchFamily="34" charset="-128"/>
              </a:rPr>
              <a:t>Outcome 2</a:t>
            </a:r>
            <a:r>
              <a:rPr lang="en-GB" sz="2800" b="1" dirty="0"/>
              <a:t>: Developing independence</a:t>
            </a:r>
            <a:r>
              <a:rPr lang="en-GB" sz="2800" dirty="0"/>
              <a:t> </a:t>
            </a:r>
            <a:r>
              <a:rPr lang="en-GB" sz="2800" b="1" dirty="0"/>
              <a:t>accessing transport</a:t>
            </a:r>
          </a:p>
          <a:p>
            <a:pPr marL="0" indent="0">
              <a:buNone/>
            </a:pPr>
            <a:endParaRPr lang="en-GB" altLang="en-US" sz="2400" dirty="0">
              <a:ea typeface="MS PGothic" panose="020B0600070205080204" pitchFamily="34" charset="-128"/>
            </a:endParaRPr>
          </a:p>
          <a:p>
            <a:pPr marL="0" indent="0">
              <a:buNone/>
            </a:pPr>
            <a:endParaRPr lang="en-GB" altLang="en-US" sz="2400" dirty="0">
              <a:ea typeface="MS PGothic" panose="020B0600070205080204" pitchFamily="34" charset="-128"/>
            </a:endParaRPr>
          </a:p>
          <a:p>
            <a:pPr>
              <a:buNone/>
            </a:pPr>
            <a:r>
              <a:rPr lang="en-GB" altLang="en-US" sz="2400" dirty="0">
                <a:ea typeface="MS PGothic" panose="020B0600070205080204" pitchFamily="34" charset="-128"/>
              </a:rPr>
              <a:t>   </a:t>
            </a:r>
          </a:p>
          <a:p>
            <a:pPr marL="0" indent="0">
              <a:buNone/>
            </a:pPr>
            <a:endParaRPr lang="en-GB" altLang="en-US" sz="2400" b="1" dirty="0">
              <a:ea typeface="MS PGothic" panose="020B0600070205080204" pitchFamily="34" charset="-128"/>
            </a:endParaRPr>
          </a:p>
        </p:txBody>
      </p:sp>
      <p:sp>
        <p:nvSpPr>
          <p:cNvPr id="6" name="Flowchart: Process 5"/>
          <p:cNvSpPr/>
          <p:nvPr/>
        </p:nvSpPr>
        <p:spPr bwMode="auto">
          <a:xfrm>
            <a:off x="179388" y="708728"/>
            <a:ext cx="792162" cy="920072"/>
          </a:xfrm>
          <a:prstGeom prst="flowChartProcess">
            <a:avLst/>
          </a:prstGeom>
          <a:solidFill>
            <a:srgbClr val="92D050"/>
          </a:solidFill>
          <a:ln w="28575" cap="flat" cmpd="sng" algn="ctr">
            <a:solidFill>
              <a:schemeClr val="accent4"/>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a:latin typeface="Calibri" pitchFamily="34" charset="0"/>
                <a:ea typeface="ＭＳ Ｐゴシック" pitchFamily="-107" charset="-128"/>
                <a:cs typeface="ＭＳ Ｐゴシック" pitchFamily="-107" charset="-128"/>
              </a:rPr>
              <a:t> J </a:t>
            </a:r>
          </a:p>
        </p:txBody>
      </p:sp>
      <p:sp>
        <p:nvSpPr>
          <p:cNvPr id="19462" name="Flowchart: Process 6"/>
          <p:cNvSpPr>
            <a:spLocks noChangeArrowheads="1"/>
          </p:cNvSpPr>
          <p:nvPr/>
        </p:nvSpPr>
        <p:spPr bwMode="auto">
          <a:xfrm>
            <a:off x="1001161" y="704995"/>
            <a:ext cx="7992939" cy="923805"/>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pPr>
              <a:buNone/>
            </a:pPr>
            <a:r>
              <a:rPr lang="en-GB" sz="2800" b="1" dirty="0"/>
              <a:t> </a:t>
            </a:r>
            <a:r>
              <a:rPr lang="en-GB" sz="2800" dirty="0"/>
              <a:t>Personal Budget</a:t>
            </a:r>
          </a:p>
        </p:txBody>
      </p:sp>
      <p:sp>
        <p:nvSpPr>
          <p:cNvPr id="7" name="Flowchart: Process 6"/>
          <p:cNvSpPr/>
          <p:nvPr/>
        </p:nvSpPr>
        <p:spPr bwMode="auto">
          <a:xfrm>
            <a:off x="179388" y="1857482"/>
            <a:ext cx="792211" cy="4135051"/>
          </a:xfrm>
          <a:prstGeom prst="flowChartProcess">
            <a:avLst/>
          </a:prstGeom>
          <a:solidFill>
            <a:srgbClr val="92D050"/>
          </a:solidFill>
          <a:ln w="19050">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J</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graphicFrame>
        <p:nvGraphicFramePr>
          <p:cNvPr id="2" name="Table 1"/>
          <p:cNvGraphicFramePr>
            <a:graphicFrameLocks noGrp="1"/>
          </p:cNvGraphicFramePr>
          <p:nvPr>
            <p:extLst>
              <p:ext uri="{D42A27DB-BD31-4B8C-83A1-F6EECF244321}">
                <p14:modId xmlns:p14="http://schemas.microsoft.com/office/powerpoint/2010/main" val="1391916262"/>
              </p:ext>
            </p:extLst>
          </p:nvPr>
        </p:nvGraphicFramePr>
        <p:xfrm>
          <a:off x="1015892" y="2749351"/>
          <a:ext cx="8004986" cy="3236198"/>
        </p:xfrm>
        <a:graphic>
          <a:graphicData uri="http://schemas.openxmlformats.org/drawingml/2006/table">
            <a:tbl>
              <a:tblPr firstRow="1" bandRow="1">
                <a:tableStyleId>{5C22544A-7EE6-4342-B048-85BDC9FD1C3A}</a:tableStyleId>
              </a:tblPr>
              <a:tblGrid>
                <a:gridCol w="1425482">
                  <a:extLst>
                    <a:ext uri="{9D8B030D-6E8A-4147-A177-3AD203B41FA5}">
                      <a16:colId xmlns:a16="http://schemas.microsoft.com/office/drawing/2014/main" val="20000"/>
                    </a:ext>
                  </a:extLst>
                </a:gridCol>
                <a:gridCol w="1998977">
                  <a:extLst>
                    <a:ext uri="{9D8B030D-6E8A-4147-A177-3AD203B41FA5}">
                      <a16:colId xmlns:a16="http://schemas.microsoft.com/office/drawing/2014/main" val="20001"/>
                    </a:ext>
                  </a:extLst>
                </a:gridCol>
                <a:gridCol w="1931849">
                  <a:extLst>
                    <a:ext uri="{9D8B030D-6E8A-4147-A177-3AD203B41FA5}">
                      <a16:colId xmlns:a16="http://schemas.microsoft.com/office/drawing/2014/main" val="20002"/>
                    </a:ext>
                  </a:extLst>
                </a:gridCol>
                <a:gridCol w="2648678">
                  <a:extLst>
                    <a:ext uri="{9D8B030D-6E8A-4147-A177-3AD203B41FA5}">
                      <a16:colId xmlns:a16="http://schemas.microsoft.com/office/drawing/2014/main" val="20003"/>
                    </a:ext>
                  </a:extLst>
                </a:gridCol>
              </a:tblGrid>
              <a:tr h="1114690">
                <a:tc>
                  <a:txBody>
                    <a:bodyPr/>
                    <a:lstStyle/>
                    <a:p>
                      <a:r>
                        <a:rPr lang="en-GB" sz="2400" dirty="0"/>
                        <a:t>Provision</a:t>
                      </a:r>
                    </a:p>
                  </a:txBody>
                  <a:tcPr>
                    <a:solidFill>
                      <a:srgbClr val="92D050"/>
                    </a:solidFill>
                  </a:tcPr>
                </a:tc>
                <a:tc>
                  <a:txBody>
                    <a:bodyPr/>
                    <a:lstStyle/>
                    <a:p>
                      <a:r>
                        <a:rPr lang="en-GB" sz="2800" dirty="0"/>
                        <a:t>How</a:t>
                      </a:r>
                    </a:p>
                  </a:txBody>
                  <a:tcPr>
                    <a:solidFill>
                      <a:srgbClr val="92D050"/>
                    </a:solidFill>
                  </a:tcPr>
                </a:tc>
                <a:tc>
                  <a:txBody>
                    <a:bodyPr/>
                    <a:lstStyle/>
                    <a:p>
                      <a:r>
                        <a:rPr lang="en-GB" sz="2800" dirty="0"/>
                        <a:t>How</a:t>
                      </a:r>
                      <a:r>
                        <a:rPr lang="en-GB" sz="2800" baseline="0" dirty="0"/>
                        <a:t> long?</a:t>
                      </a:r>
                      <a:endParaRPr lang="en-GB" sz="2800" dirty="0"/>
                    </a:p>
                  </a:txBody>
                  <a:tcPr>
                    <a:solidFill>
                      <a:srgbClr val="92D050"/>
                    </a:solidFill>
                  </a:tcPr>
                </a:tc>
                <a:tc>
                  <a:txBody>
                    <a:bodyPr/>
                    <a:lstStyle/>
                    <a:p>
                      <a:r>
                        <a:rPr lang="en-GB" sz="2800" dirty="0"/>
                        <a:t>Provided by</a:t>
                      </a:r>
                    </a:p>
                  </a:txBody>
                  <a:tcPr>
                    <a:solidFill>
                      <a:srgbClr val="92D050"/>
                    </a:solidFill>
                  </a:tcPr>
                </a:tc>
                <a:extLst>
                  <a:ext uri="{0D108BD9-81ED-4DB2-BD59-A6C34878D82A}">
                    <a16:rowId xmlns:a16="http://schemas.microsoft.com/office/drawing/2014/main" val="10000"/>
                  </a:ext>
                </a:extLst>
              </a:tr>
              <a:tr h="2121508">
                <a:tc>
                  <a:txBody>
                    <a:bodyPr/>
                    <a:lstStyle/>
                    <a:p>
                      <a:r>
                        <a:rPr lang="en-GB" sz="2800" dirty="0"/>
                        <a:t>Travel training</a:t>
                      </a:r>
                    </a:p>
                  </a:txBody>
                  <a:tcPr/>
                </a:tc>
                <a:tc>
                  <a:txBody>
                    <a:bodyPr/>
                    <a:lstStyle/>
                    <a:p>
                      <a:r>
                        <a:rPr lang="en-GB" sz="2800" dirty="0"/>
                        <a:t>Specialist</a:t>
                      </a:r>
                      <a:r>
                        <a:rPr lang="en-GB" sz="2800" baseline="0" dirty="0"/>
                        <a:t> sensory </a:t>
                      </a:r>
                      <a:r>
                        <a:rPr lang="en-GB" sz="2800" baseline="0" dirty="0" err="1"/>
                        <a:t>reablement</a:t>
                      </a:r>
                      <a:r>
                        <a:rPr lang="en-GB" sz="2800" baseline="0" dirty="0"/>
                        <a:t> worker</a:t>
                      </a:r>
                      <a:endParaRPr lang="en-GB" sz="2800" dirty="0"/>
                    </a:p>
                  </a:txBody>
                  <a:tcPr/>
                </a:tc>
                <a:tc>
                  <a:txBody>
                    <a:bodyPr/>
                    <a:lstStyle/>
                    <a:p>
                      <a:r>
                        <a:rPr lang="en-GB" sz="2800" dirty="0"/>
                        <a:t>2 hours</a:t>
                      </a:r>
                      <a:r>
                        <a:rPr lang="en-GB" sz="2800" baseline="0" dirty="0"/>
                        <a:t> per week</a:t>
                      </a:r>
                    </a:p>
                    <a:p>
                      <a:r>
                        <a:rPr lang="en-GB" sz="2800" baseline="0" dirty="0"/>
                        <a:t>3 months</a:t>
                      </a:r>
                      <a:endParaRPr lang="en-GB" sz="2800" dirty="0"/>
                    </a:p>
                  </a:txBody>
                  <a:tcPr/>
                </a:tc>
                <a:tc>
                  <a:txBody>
                    <a:bodyPr/>
                    <a:lstStyle/>
                    <a:p>
                      <a:r>
                        <a:rPr lang="en-GB" sz="2800" dirty="0"/>
                        <a:t>Planet</a:t>
                      </a:r>
                      <a:r>
                        <a:rPr lang="en-GB" sz="2800" baseline="0" dirty="0"/>
                        <a:t> Travel </a:t>
                      </a:r>
                    </a:p>
                    <a:p>
                      <a:r>
                        <a:rPr lang="en-GB" sz="2800" baseline="0" dirty="0"/>
                        <a:t>(LA)</a:t>
                      </a:r>
                      <a:endParaRPr lang="en-GB" sz="2800" dirty="0"/>
                    </a:p>
                  </a:txBody>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25633270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7544" y="50578"/>
            <a:ext cx="8207375" cy="576262"/>
          </a:xfrm>
        </p:spPr>
        <p:txBody>
          <a:bodyPr/>
          <a:lstStyle/>
          <a:p>
            <a:r>
              <a:rPr lang="en-GB" altLang="en-US" dirty="0"/>
              <a:t>       </a:t>
            </a:r>
            <a:r>
              <a:rPr lang="en-GB" altLang="en-US" sz="3600" dirty="0"/>
              <a:t> </a:t>
            </a:r>
            <a:r>
              <a:rPr lang="en-GB" altLang="en-US" sz="2800" b="1" dirty="0"/>
              <a:t>Needs </a:t>
            </a:r>
            <a:r>
              <a:rPr lang="en-GB" altLang="en-US" sz="2800" dirty="0"/>
              <a:t>(</a:t>
            </a:r>
            <a:r>
              <a:rPr lang="en-GB" altLang="en-US" sz="2800" b="1" dirty="0"/>
              <a:t>Section D) example 2 </a:t>
            </a:r>
            <a:r>
              <a:rPr lang="en-GB" altLang="en-US" sz="2800" b="1" dirty="0">
                <a:solidFill>
                  <a:srgbClr val="FF0000"/>
                </a:solidFill>
              </a:rPr>
              <a:t>(Toby 19)</a:t>
            </a:r>
          </a:p>
        </p:txBody>
      </p:sp>
      <p:sp>
        <p:nvSpPr>
          <p:cNvPr id="19459" name="Content Placeholder 3"/>
          <p:cNvSpPr>
            <a:spLocks noGrp="1"/>
          </p:cNvSpPr>
          <p:nvPr>
            <p:ph idx="1"/>
          </p:nvPr>
        </p:nvSpPr>
        <p:spPr>
          <a:xfrm>
            <a:off x="995886" y="2060848"/>
            <a:ext cx="8144614" cy="4680520"/>
          </a:xfrm>
          <a:prstGeom prst="flowChartProcess">
            <a:avLst/>
          </a:prstGeom>
          <a:solidFill>
            <a:schemeClr val="bg1"/>
          </a:solidFill>
          <a:ln cap="flat" algn="ctr">
            <a:solidFill>
              <a:schemeClr val="tx1"/>
            </a:solidFill>
            <a:round/>
            <a:headEnd type="none" w="med" len="med"/>
            <a:tailEnd type="none" w="med" len="med"/>
          </a:ln>
        </p:spPr>
        <p:txBody>
          <a:bodyPr/>
          <a:lstStyle/>
          <a:p>
            <a:pPr marL="0" indent="0">
              <a:buNone/>
            </a:pPr>
            <a:r>
              <a:rPr lang="en-GB" sz="2400" b="1" dirty="0"/>
              <a:t>Toby has a severe sight-impairment and has cerebral palsy which limits his mobility. He lives in an rural village in a supported living accommodation</a:t>
            </a:r>
          </a:p>
          <a:p>
            <a:r>
              <a:rPr lang="en-GB" sz="2400" dirty="0"/>
              <a:t>Toby recently had  a care act assessment supported by a specialist worker from the Sensory Loss Team. Information was provided in accessible way to allow Toby to undertake a supported self-assessment.</a:t>
            </a:r>
          </a:p>
          <a:p>
            <a:pPr marL="0" indent="0">
              <a:buNone/>
            </a:pPr>
            <a:r>
              <a:rPr lang="en-GB" sz="2400" b="1" dirty="0"/>
              <a:t>Personal relationships/social isolation</a:t>
            </a:r>
            <a:endParaRPr lang="en-GB" sz="2400" dirty="0"/>
          </a:p>
          <a:p>
            <a:r>
              <a:rPr lang="en-GB" sz="2400" dirty="0"/>
              <a:t>Toby is the only blind student in his mainstream college and at his supported living accommodation. He sometimes feels isolated, and would like to socialise more with other blind/ VI people who share similar life experiences.</a:t>
            </a:r>
          </a:p>
          <a:p>
            <a:pPr marL="0" indent="0">
              <a:buNone/>
            </a:pPr>
            <a:endParaRPr lang="en-GB" sz="2800" dirty="0"/>
          </a:p>
          <a:p>
            <a:pPr marL="0" indent="0">
              <a:buNone/>
            </a:pPr>
            <a:r>
              <a:rPr lang="en-GB" sz="2800" dirty="0"/>
              <a:t> </a:t>
            </a:r>
          </a:p>
          <a:p>
            <a:pPr marL="0" indent="0">
              <a:buNone/>
            </a:pPr>
            <a:endParaRPr lang="en-GB" sz="2800" dirty="0"/>
          </a:p>
          <a:p>
            <a:pPr marL="0" indent="0">
              <a:buNone/>
            </a:pPr>
            <a:endParaRPr lang="en-GB" sz="2800" dirty="0"/>
          </a:p>
          <a:p>
            <a:pPr marL="0" indent="0">
              <a:buNone/>
            </a:pPr>
            <a:endParaRPr lang="en-GB" sz="2400" b="1" dirty="0"/>
          </a:p>
        </p:txBody>
      </p:sp>
      <p:sp>
        <p:nvSpPr>
          <p:cNvPr id="6" name="Flowchart: Process 5"/>
          <p:cNvSpPr/>
          <p:nvPr/>
        </p:nvSpPr>
        <p:spPr bwMode="auto">
          <a:xfrm>
            <a:off x="184984" y="626840"/>
            <a:ext cx="792162" cy="1234634"/>
          </a:xfrm>
          <a:prstGeom prst="flowChartProcess">
            <a:avLst/>
          </a:prstGeom>
          <a:solidFill>
            <a:srgbClr val="FFFF00"/>
          </a:solidFill>
          <a:ln w="38100" cap="flat" cmpd="sng" algn="ctr">
            <a:solidFill>
              <a:schemeClr val="accent4"/>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a:latin typeface="Calibri" pitchFamily="34" charset="0"/>
                <a:ea typeface="ＭＳ Ｐゴシック" pitchFamily="-107" charset="-128"/>
                <a:cs typeface="ＭＳ Ｐゴシック" pitchFamily="-107" charset="-128"/>
              </a:rPr>
              <a:t>D </a:t>
            </a:r>
          </a:p>
        </p:txBody>
      </p:sp>
      <p:sp>
        <p:nvSpPr>
          <p:cNvPr id="19462" name="Flowchart: Process 6"/>
          <p:cNvSpPr>
            <a:spLocks noChangeArrowheads="1"/>
          </p:cNvSpPr>
          <p:nvPr/>
        </p:nvSpPr>
        <p:spPr bwMode="auto">
          <a:xfrm>
            <a:off x="995886" y="626840"/>
            <a:ext cx="7961593" cy="1234634"/>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pPr>
              <a:spcBef>
                <a:spcPct val="0"/>
              </a:spcBef>
              <a:buNone/>
            </a:pPr>
            <a:r>
              <a:rPr lang="en-GB" altLang="en-US" sz="2400" b="1" dirty="0">
                <a:ea typeface="MS PGothic" panose="020B0600070205080204" pitchFamily="34" charset="-128"/>
              </a:rPr>
              <a:t>Social care needs which relate to the young person/young adults SEN’s (section B) or disability or other social care needs</a:t>
            </a:r>
          </a:p>
        </p:txBody>
      </p:sp>
      <p:sp>
        <p:nvSpPr>
          <p:cNvPr id="7" name="Flowchart: Process 6"/>
          <p:cNvSpPr/>
          <p:nvPr/>
        </p:nvSpPr>
        <p:spPr bwMode="auto">
          <a:xfrm>
            <a:off x="203799" y="2060848"/>
            <a:ext cx="792087" cy="4680520"/>
          </a:xfrm>
          <a:prstGeom prst="flowChartProcess">
            <a:avLst/>
          </a:prstGeom>
          <a:solidFill>
            <a:srgbClr val="FFFF00"/>
          </a:solidFill>
          <a:ln w="28575">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1400" b="1" dirty="0">
                <a:solidFill>
                  <a:schemeClr val="tx1"/>
                </a:solidFill>
                <a:latin typeface="Calibri" pitchFamily="34" charset="0"/>
                <a:ea typeface="ＭＳ Ｐゴシック" pitchFamily="-107" charset="-128"/>
                <a:cs typeface="ＭＳ Ｐゴシック" pitchFamily="-107" charset="-128"/>
              </a:rPr>
              <a:t>Section</a:t>
            </a:r>
          </a:p>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D</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Tree>
    <p:extLst>
      <p:ext uri="{BB962C8B-B14F-4D97-AF65-F5344CB8AC3E}">
        <p14:creationId xmlns:p14="http://schemas.microsoft.com/office/powerpoint/2010/main" val="4121369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7544" y="50578"/>
            <a:ext cx="8207375" cy="576262"/>
          </a:xfrm>
        </p:spPr>
        <p:txBody>
          <a:bodyPr/>
          <a:lstStyle/>
          <a:p>
            <a:r>
              <a:rPr lang="en-GB" altLang="en-US" dirty="0"/>
              <a:t>        </a:t>
            </a:r>
            <a:r>
              <a:rPr lang="en-GB" altLang="en-US" sz="2800" b="1" dirty="0">
                <a:solidFill>
                  <a:schemeClr val="tx1"/>
                </a:solidFill>
              </a:rPr>
              <a:t>Needs (Section E)  example 2 </a:t>
            </a:r>
            <a:r>
              <a:rPr lang="en-GB" altLang="en-US" sz="2800" b="1" dirty="0">
                <a:solidFill>
                  <a:srgbClr val="FF0000"/>
                </a:solidFill>
              </a:rPr>
              <a:t>(Toby 19)</a:t>
            </a:r>
          </a:p>
        </p:txBody>
      </p:sp>
      <p:sp>
        <p:nvSpPr>
          <p:cNvPr id="6" name="Flowchart: Process 5"/>
          <p:cNvSpPr/>
          <p:nvPr/>
        </p:nvSpPr>
        <p:spPr bwMode="auto">
          <a:xfrm>
            <a:off x="179388" y="708728"/>
            <a:ext cx="792162" cy="1141770"/>
          </a:xfrm>
          <a:prstGeom prst="flowChartProcess">
            <a:avLst/>
          </a:prstGeom>
          <a:solidFill>
            <a:srgbClr val="FFC000"/>
          </a:solidFill>
          <a:ln w="28575" cap="flat" cmpd="sng" algn="ctr">
            <a:solidFill>
              <a:schemeClr val="accent4"/>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a:latin typeface="Calibri" pitchFamily="34" charset="0"/>
                <a:ea typeface="ＭＳ Ｐゴシック" pitchFamily="-107" charset="-128"/>
                <a:cs typeface="ＭＳ Ｐゴシック" pitchFamily="-107" charset="-128"/>
              </a:rPr>
              <a:t> E </a:t>
            </a:r>
          </a:p>
        </p:txBody>
      </p:sp>
      <p:sp>
        <p:nvSpPr>
          <p:cNvPr id="19462" name="Flowchart: Process 6"/>
          <p:cNvSpPr>
            <a:spLocks noChangeArrowheads="1"/>
          </p:cNvSpPr>
          <p:nvPr/>
        </p:nvSpPr>
        <p:spPr bwMode="auto">
          <a:xfrm>
            <a:off x="971550" y="682818"/>
            <a:ext cx="7992939" cy="1152487"/>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r>
              <a:rPr lang="en-GB" sz="2800" b="1" dirty="0"/>
              <a:t>Outcomes</a:t>
            </a:r>
            <a:r>
              <a:rPr lang="en-GB" sz="2800" dirty="0"/>
              <a:t> –for all areas education/health/social care- </a:t>
            </a:r>
            <a:r>
              <a:rPr lang="en-GB" sz="2400" dirty="0"/>
              <a:t>especially education and training outcomes. </a:t>
            </a:r>
          </a:p>
          <a:p>
            <a:pPr>
              <a:buNone/>
            </a:pPr>
            <a:r>
              <a:rPr lang="en-GB" sz="2800" dirty="0"/>
              <a:t>	</a:t>
            </a:r>
          </a:p>
          <a:p>
            <a:pPr>
              <a:buNone/>
            </a:pPr>
            <a:endParaRPr lang="en-GB" sz="2800" dirty="0"/>
          </a:p>
          <a:p>
            <a:pPr>
              <a:buNone/>
            </a:pPr>
            <a:endParaRPr lang="en-GB" sz="2800" dirty="0"/>
          </a:p>
          <a:p>
            <a:pPr>
              <a:buNone/>
            </a:pPr>
            <a:endParaRPr lang="en-GB" sz="2800" dirty="0"/>
          </a:p>
          <a:p>
            <a:pPr>
              <a:buNone/>
            </a:pPr>
            <a:endParaRPr lang="en-GB" sz="2800" dirty="0"/>
          </a:p>
          <a:p>
            <a:pPr>
              <a:buNone/>
            </a:pPr>
            <a:endParaRPr lang="en-GB" sz="2800" dirty="0"/>
          </a:p>
        </p:txBody>
      </p:sp>
      <p:sp>
        <p:nvSpPr>
          <p:cNvPr id="7" name="Flowchart: Process 6"/>
          <p:cNvSpPr/>
          <p:nvPr/>
        </p:nvSpPr>
        <p:spPr bwMode="auto">
          <a:xfrm>
            <a:off x="179388" y="1857482"/>
            <a:ext cx="792211" cy="4135051"/>
          </a:xfrm>
          <a:prstGeom prst="flowChartProcess">
            <a:avLst/>
          </a:prstGeom>
          <a:solidFill>
            <a:srgbClr val="FFC000"/>
          </a:solidFill>
          <a:ln w="19050">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lang="en-GB" sz="2400" b="1" dirty="0">
              <a:solidFill>
                <a:schemeClr val="tx1"/>
              </a:solidFill>
              <a:latin typeface="Calibri" pitchFamily="34" charset="0"/>
              <a:ea typeface="ＭＳ Ｐゴシック" pitchFamily="-107" charset="-128"/>
              <a:cs typeface="ＭＳ Ｐゴシック" pitchFamily="-107" charset="-128"/>
            </a:endParaRPr>
          </a:p>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E</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
        <p:nvSpPr>
          <p:cNvPr id="2" name="Content Placeholder 1"/>
          <p:cNvSpPr>
            <a:spLocks noGrp="1"/>
          </p:cNvSpPr>
          <p:nvPr>
            <p:ph idx="1"/>
          </p:nvPr>
        </p:nvSpPr>
        <p:spPr>
          <a:xfrm>
            <a:off x="971549" y="1917193"/>
            <a:ext cx="7992939" cy="4104195"/>
          </a:xfrm>
          <a:ln w="28575">
            <a:solidFill>
              <a:schemeClr val="tx1"/>
            </a:solidFill>
          </a:ln>
        </p:spPr>
        <p:txBody>
          <a:bodyPr/>
          <a:lstStyle/>
          <a:p>
            <a:pPr marL="0" indent="0">
              <a:buNone/>
            </a:pPr>
            <a:r>
              <a:rPr lang="en-GB" altLang="en-US" sz="2800" b="1" dirty="0">
                <a:ea typeface="MS PGothic" panose="020B0600070205080204" pitchFamily="34" charset="-128"/>
              </a:rPr>
              <a:t>Social Care </a:t>
            </a:r>
          </a:p>
          <a:p>
            <a:r>
              <a:rPr lang="en-GB" altLang="en-US" sz="2800" dirty="0">
                <a:ea typeface="MS PGothic" panose="020B0600070205080204" pitchFamily="34" charset="-128"/>
              </a:rPr>
              <a:t>Outcome IV: </a:t>
            </a:r>
            <a:r>
              <a:rPr lang="en-GB" altLang="en-US" sz="2800" b="1" dirty="0">
                <a:ea typeface="MS PGothic" panose="020B0600070205080204" pitchFamily="34" charset="-128"/>
              </a:rPr>
              <a:t>Toby is able to socialise more and build up a supportive network of friends</a:t>
            </a:r>
          </a:p>
          <a:p>
            <a:pPr marL="0" indent="0">
              <a:buNone/>
            </a:pPr>
            <a:r>
              <a:rPr lang="en-GB" altLang="en-US" sz="2800" dirty="0">
                <a:ea typeface="MS PGothic" panose="020B0600070205080204" pitchFamily="34" charset="-128"/>
              </a:rPr>
              <a:t>   Within 3 months;</a:t>
            </a:r>
          </a:p>
          <a:p>
            <a:r>
              <a:rPr lang="en-GB" altLang="en-US" sz="2800" dirty="0">
                <a:ea typeface="MS PGothic" panose="020B0600070205080204" pitchFamily="34" charset="-128"/>
              </a:rPr>
              <a:t> Toby will be able to access the internet independently at home</a:t>
            </a:r>
          </a:p>
          <a:p>
            <a:r>
              <a:rPr lang="en-GB" altLang="en-US" sz="2800" dirty="0">
                <a:ea typeface="MS PGothic" panose="020B0600070205080204" pitchFamily="34" charset="-128"/>
              </a:rPr>
              <a:t>Toby will have attended the friendship group</a:t>
            </a:r>
          </a:p>
          <a:p>
            <a:r>
              <a:rPr lang="en-GB" altLang="en-US" sz="2800" dirty="0">
                <a:ea typeface="MS PGothic" panose="020B0600070205080204" pitchFamily="34" charset="-128"/>
              </a:rPr>
              <a:t>Toby will be reporting feel less isolated.</a:t>
            </a:r>
          </a:p>
          <a:p>
            <a:endParaRPr lang="en-GB" altLang="en-US" sz="2800" dirty="0">
              <a:ea typeface="MS PGothic" panose="020B0600070205080204" pitchFamily="34" charset="-128"/>
            </a:endParaRPr>
          </a:p>
          <a:p>
            <a:pPr marL="0" indent="0">
              <a:buNone/>
            </a:pPr>
            <a:endParaRPr lang="en-GB" altLang="en-US" sz="2800" dirty="0">
              <a:ea typeface="MS PGothic" panose="020B0600070205080204" pitchFamily="34" charset="-128"/>
            </a:endParaRPr>
          </a:p>
          <a:p>
            <a:pPr marL="0" indent="0">
              <a:buNone/>
            </a:pPr>
            <a:endParaRPr lang="en-GB" altLang="en-US" sz="2800" dirty="0">
              <a:ea typeface="MS PGothic" panose="020B0600070205080204" pitchFamily="34" charset="-128"/>
            </a:endParaRPr>
          </a:p>
        </p:txBody>
      </p:sp>
    </p:spTree>
    <p:extLst>
      <p:ext uri="{BB962C8B-B14F-4D97-AF65-F5344CB8AC3E}">
        <p14:creationId xmlns:p14="http://schemas.microsoft.com/office/powerpoint/2010/main" val="365323515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395536" y="132464"/>
            <a:ext cx="8207375" cy="576262"/>
          </a:xfrm>
        </p:spPr>
        <p:txBody>
          <a:bodyPr/>
          <a:lstStyle/>
          <a:p>
            <a:r>
              <a:rPr lang="en-GB" altLang="en-US" sz="3200" b="1" dirty="0">
                <a:solidFill>
                  <a:srgbClr val="FF0000"/>
                </a:solidFill>
              </a:rPr>
              <a:t>         </a:t>
            </a:r>
            <a:r>
              <a:rPr lang="en-GB" altLang="en-US" sz="3200" b="1" dirty="0">
                <a:solidFill>
                  <a:schemeClr val="tx1"/>
                </a:solidFill>
              </a:rPr>
              <a:t> </a:t>
            </a:r>
            <a:r>
              <a:rPr lang="en-GB" altLang="en-US" sz="2800" b="1" dirty="0">
                <a:solidFill>
                  <a:schemeClr val="tx1"/>
                </a:solidFill>
              </a:rPr>
              <a:t>Provision (Section H2)</a:t>
            </a:r>
            <a:r>
              <a:rPr lang="en-GB" altLang="en-US" sz="2800" b="1" dirty="0">
                <a:solidFill>
                  <a:srgbClr val="FF0000"/>
                </a:solidFill>
              </a:rPr>
              <a:t> </a:t>
            </a:r>
            <a:r>
              <a:rPr lang="en-GB" altLang="en-US" sz="2800" b="1" dirty="0">
                <a:solidFill>
                  <a:schemeClr val="tx1"/>
                </a:solidFill>
              </a:rPr>
              <a:t>example 2 </a:t>
            </a:r>
            <a:r>
              <a:rPr lang="en-GB" altLang="en-US" sz="2800" b="1" dirty="0">
                <a:solidFill>
                  <a:srgbClr val="FF0000"/>
                </a:solidFill>
              </a:rPr>
              <a:t>(Toby 19)</a:t>
            </a:r>
          </a:p>
        </p:txBody>
      </p:sp>
      <p:sp>
        <p:nvSpPr>
          <p:cNvPr id="19459" name="Content Placeholder 3"/>
          <p:cNvSpPr>
            <a:spLocks noGrp="1"/>
          </p:cNvSpPr>
          <p:nvPr>
            <p:ph idx="1"/>
          </p:nvPr>
        </p:nvSpPr>
        <p:spPr>
          <a:xfrm>
            <a:off x="971550" y="1772816"/>
            <a:ext cx="7848600" cy="4320009"/>
          </a:xfrm>
          <a:prstGeom prst="flowChartProcess">
            <a:avLst/>
          </a:prstGeom>
          <a:solidFill>
            <a:schemeClr val="bg1"/>
          </a:solidFill>
          <a:ln cap="flat" algn="ctr">
            <a:solidFill>
              <a:schemeClr val="tx1"/>
            </a:solidFill>
            <a:round/>
            <a:headEnd type="none" w="med" len="med"/>
            <a:tailEnd type="none" w="med" len="med"/>
          </a:ln>
        </p:spPr>
        <p:txBody>
          <a:bodyPr/>
          <a:lstStyle/>
          <a:p>
            <a:pPr marL="0" indent="0">
              <a:buNone/>
            </a:pPr>
            <a:r>
              <a:rPr lang="en-GB" altLang="en-US" sz="2400" dirty="0">
                <a:ea typeface="MS PGothic" panose="020B0600070205080204" pitchFamily="34" charset="-128"/>
              </a:rPr>
              <a:t>Outcome IV (section E) </a:t>
            </a:r>
            <a:r>
              <a:rPr lang="en-GB" altLang="en-US" sz="2400" b="1" dirty="0">
                <a:ea typeface="MS PGothic" panose="020B0600070205080204" pitchFamily="34" charset="-128"/>
              </a:rPr>
              <a:t>Toby is able to socialise more and build up a supportive network of friends</a:t>
            </a:r>
            <a:endParaRPr lang="en-GB" altLang="en-US" sz="2400" dirty="0">
              <a:ea typeface="MS PGothic" panose="020B0600070205080204" pitchFamily="34" charset="-128"/>
            </a:endParaRPr>
          </a:p>
          <a:p>
            <a:r>
              <a:rPr lang="en-GB" sz="2400" dirty="0"/>
              <a:t>Funding for taxi to/from Friendship club once per week.</a:t>
            </a:r>
          </a:p>
          <a:p>
            <a:r>
              <a:rPr lang="en-GB" sz="2400" dirty="0"/>
              <a:t>Provision of </a:t>
            </a:r>
            <a:r>
              <a:rPr lang="en-GB" sz="2400" dirty="0" err="1"/>
              <a:t>ipad</a:t>
            </a:r>
            <a:r>
              <a:rPr lang="en-GB" sz="2400" dirty="0"/>
              <a:t> with accessible apps to allow access to online community to build friendships. WIFI is provided by existing supported living providing. </a:t>
            </a:r>
          </a:p>
          <a:p>
            <a:r>
              <a:rPr lang="en-GB" sz="2400" dirty="0"/>
              <a:t>Reanablement support for 4 sessions to provide training to use technology.</a:t>
            </a:r>
          </a:p>
          <a:p>
            <a:r>
              <a:rPr lang="en-GB" sz="2400" dirty="0"/>
              <a:t>Both the above is funded by Adult Social Care team through a direct payment to and will be reviewed by adult social care in six months time. </a:t>
            </a:r>
          </a:p>
          <a:p>
            <a:endParaRPr lang="en-GB" altLang="en-US" sz="2400" dirty="0">
              <a:ea typeface="MS PGothic" panose="020B0600070205080204" pitchFamily="34" charset="-128"/>
            </a:endParaRPr>
          </a:p>
          <a:p>
            <a:pPr marL="0" indent="0">
              <a:buNone/>
            </a:pPr>
            <a:endParaRPr lang="en-GB" altLang="en-US" sz="2400" dirty="0">
              <a:ea typeface="MS PGothic" panose="020B0600070205080204" pitchFamily="34" charset="-128"/>
            </a:endParaRPr>
          </a:p>
          <a:p>
            <a:pPr marL="0" indent="0">
              <a:buNone/>
            </a:pPr>
            <a:endParaRPr lang="en-GB" altLang="en-US" sz="2400" dirty="0">
              <a:ea typeface="MS PGothic" panose="020B0600070205080204" pitchFamily="34" charset="-128"/>
            </a:endParaRPr>
          </a:p>
        </p:txBody>
      </p:sp>
      <p:sp>
        <p:nvSpPr>
          <p:cNvPr id="6" name="Flowchart: Process 5"/>
          <p:cNvSpPr/>
          <p:nvPr/>
        </p:nvSpPr>
        <p:spPr bwMode="auto">
          <a:xfrm>
            <a:off x="107504" y="692696"/>
            <a:ext cx="792162" cy="936525"/>
          </a:xfrm>
          <a:prstGeom prst="flowChartProcess">
            <a:avLst/>
          </a:prstGeom>
          <a:solidFill>
            <a:schemeClr val="accent6">
              <a:lumMod val="20000"/>
              <a:lumOff val="80000"/>
            </a:schemeClr>
          </a:solidFill>
          <a:ln w="9525" cap="flat" cmpd="sng" algn="ctr">
            <a:solidFill>
              <a:schemeClr val="accent1"/>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a:latin typeface="Calibri" pitchFamily="34" charset="0"/>
                <a:ea typeface="ＭＳ Ｐゴシック" pitchFamily="-107" charset="-128"/>
                <a:cs typeface="ＭＳ Ｐゴシック" pitchFamily="-107" charset="-128"/>
              </a:rPr>
              <a:t>H2 </a:t>
            </a:r>
          </a:p>
        </p:txBody>
      </p:sp>
      <p:sp>
        <p:nvSpPr>
          <p:cNvPr id="19462" name="Flowchart: Process 6"/>
          <p:cNvSpPr>
            <a:spLocks noChangeArrowheads="1"/>
          </p:cNvSpPr>
          <p:nvPr/>
        </p:nvSpPr>
        <p:spPr bwMode="auto">
          <a:xfrm>
            <a:off x="899592" y="692696"/>
            <a:ext cx="7848600" cy="936526"/>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pPr marL="342900" indent="-342900">
              <a:spcBef>
                <a:spcPct val="0"/>
              </a:spcBef>
            </a:pPr>
            <a:r>
              <a:rPr lang="en-GB" altLang="en-US" sz="2400" b="1" dirty="0">
                <a:ea typeface="MS PGothic" panose="020B0600070205080204" pitchFamily="34" charset="-128"/>
              </a:rPr>
              <a:t>Social care provision /services which relate to young person/adults disability or other social care needs</a:t>
            </a:r>
          </a:p>
        </p:txBody>
      </p:sp>
      <p:sp>
        <p:nvSpPr>
          <p:cNvPr id="7" name="Flowchart: Process 6"/>
          <p:cNvSpPr/>
          <p:nvPr/>
        </p:nvSpPr>
        <p:spPr bwMode="auto">
          <a:xfrm>
            <a:off x="179388" y="1772816"/>
            <a:ext cx="792088" cy="4320479"/>
          </a:xfrm>
          <a:prstGeom prst="flowChartProcess">
            <a:avLst/>
          </a:prstGeom>
          <a:ln>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H2</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spTree>
    <p:extLst>
      <p:ext uri="{BB962C8B-B14F-4D97-AF65-F5344CB8AC3E}">
        <p14:creationId xmlns:p14="http://schemas.microsoft.com/office/powerpoint/2010/main" val="36379816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67544" y="50578"/>
            <a:ext cx="8207375" cy="576262"/>
          </a:xfrm>
        </p:spPr>
        <p:txBody>
          <a:bodyPr/>
          <a:lstStyle/>
          <a:p>
            <a:r>
              <a:rPr lang="en-GB" altLang="en-US" dirty="0"/>
              <a:t>          </a:t>
            </a:r>
            <a:r>
              <a:rPr lang="en-GB" altLang="en-US" sz="3200" b="1" dirty="0"/>
              <a:t>EHC plans </a:t>
            </a:r>
            <a:r>
              <a:rPr lang="en-GB" altLang="en-US" sz="2800" b="1" dirty="0">
                <a:solidFill>
                  <a:srgbClr val="FF0000"/>
                </a:solidFill>
              </a:rPr>
              <a:t>(Section J) </a:t>
            </a:r>
            <a:r>
              <a:rPr lang="en-GB" altLang="en-US" sz="2800" b="1" dirty="0">
                <a:solidFill>
                  <a:schemeClr val="tx1"/>
                </a:solidFill>
              </a:rPr>
              <a:t>Example 2 (Toby 19)</a:t>
            </a:r>
          </a:p>
        </p:txBody>
      </p:sp>
      <p:sp>
        <p:nvSpPr>
          <p:cNvPr id="19459" name="Content Placeholder 3"/>
          <p:cNvSpPr>
            <a:spLocks noGrp="1"/>
          </p:cNvSpPr>
          <p:nvPr>
            <p:ph idx="1"/>
          </p:nvPr>
        </p:nvSpPr>
        <p:spPr>
          <a:xfrm>
            <a:off x="959502" y="1592575"/>
            <a:ext cx="8034598" cy="4128067"/>
          </a:xfrm>
          <a:prstGeom prst="flowChartProcess">
            <a:avLst/>
          </a:prstGeom>
          <a:solidFill>
            <a:schemeClr val="bg1"/>
          </a:solidFill>
          <a:ln cap="flat" algn="ctr">
            <a:solidFill>
              <a:schemeClr val="tx1"/>
            </a:solidFill>
            <a:round/>
            <a:headEnd type="none" w="med" len="med"/>
            <a:tailEnd type="none" w="med" len="med"/>
          </a:ln>
        </p:spPr>
        <p:txBody>
          <a:bodyPr/>
          <a:lstStyle/>
          <a:p>
            <a:pPr marL="0" indent="0">
              <a:buNone/>
            </a:pPr>
            <a:r>
              <a:rPr lang="en-GB" altLang="en-US" sz="2800" dirty="0">
                <a:ea typeface="MS PGothic" panose="020B0600070205080204" pitchFamily="34" charset="-128"/>
              </a:rPr>
              <a:t>Outcome IV: </a:t>
            </a:r>
            <a:r>
              <a:rPr lang="en-GB" altLang="en-US" sz="2800" b="1" dirty="0">
                <a:ea typeface="MS PGothic" panose="020B0600070205080204" pitchFamily="34" charset="-128"/>
              </a:rPr>
              <a:t>Toby is able to socialise more and build up a supportive network of friends</a:t>
            </a:r>
          </a:p>
          <a:p>
            <a:pPr marL="0" indent="0">
              <a:buNone/>
            </a:pPr>
            <a:endParaRPr lang="en-GB" altLang="en-US" sz="2400" dirty="0">
              <a:ea typeface="MS PGothic" panose="020B0600070205080204" pitchFamily="34" charset="-128"/>
            </a:endParaRPr>
          </a:p>
          <a:p>
            <a:pPr marL="0" indent="0">
              <a:buNone/>
            </a:pPr>
            <a:endParaRPr lang="en-GB" altLang="en-US" sz="2400" dirty="0">
              <a:ea typeface="MS PGothic" panose="020B0600070205080204" pitchFamily="34" charset="-128"/>
            </a:endParaRPr>
          </a:p>
          <a:p>
            <a:pPr>
              <a:buNone/>
            </a:pPr>
            <a:r>
              <a:rPr lang="en-GB" altLang="en-US" sz="2400" dirty="0">
                <a:ea typeface="MS PGothic" panose="020B0600070205080204" pitchFamily="34" charset="-128"/>
              </a:rPr>
              <a:t>   </a:t>
            </a:r>
          </a:p>
          <a:p>
            <a:pPr marL="0" indent="0">
              <a:buNone/>
            </a:pPr>
            <a:endParaRPr lang="en-GB" altLang="en-US" sz="2400" b="1" dirty="0">
              <a:ea typeface="MS PGothic" panose="020B0600070205080204" pitchFamily="34" charset="-128"/>
            </a:endParaRPr>
          </a:p>
        </p:txBody>
      </p:sp>
      <p:sp>
        <p:nvSpPr>
          <p:cNvPr id="6" name="Flowchart: Process 5"/>
          <p:cNvSpPr/>
          <p:nvPr/>
        </p:nvSpPr>
        <p:spPr bwMode="auto">
          <a:xfrm>
            <a:off x="179388" y="708728"/>
            <a:ext cx="792162" cy="776056"/>
          </a:xfrm>
          <a:prstGeom prst="flowChartProcess">
            <a:avLst/>
          </a:prstGeom>
          <a:solidFill>
            <a:srgbClr val="92D050"/>
          </a:solidFill>
          <a:ln w="28575" cap="flat" cmpd="sng" algn="ctr">
            <a:solidFill>
              <a:schemeClr val="accent4"/>
            </a:solidFill>
            <a:prstDash val="solid"/>
            <a:round/>
            <a:headEnd type="none" w="med" len="med"/>
            <a:tailEnd type="none" w="med" len="med"/>
          </a:ln>
          <a:effectLst/>
        </p:spPr>
        <p:txBody>
          <a:bodyPr/>
          <a:lstStyle/>
          <a:p>
            <a:pPr>
              <a:defRPr/>
            </a:pPr>
            <a:r>
              <a:rPr lang="en-GB" sz="1400" b="1" dirty="0">
                <a:latin typeface="Calibri" pitchFamily="34" charset="0"/>
                <a:ea typeface="ＭＳ Ｐゴシック" pitchFamily="-107" charset="-128"/>
                <a:cs typeface="ＭＳ Ｐゴシック" pitchFamily="-107" charset="-128"/>
              </a:rPr>
              <a:t>Section</a:t>
            </a:r>
          </a:p>
          <a:p>
            <a:pPr>
              <a:defRPr/>
            </a:pPr>
            <a:r>
              <a:rPr lang="en-GB" sz="2400" b="1" dirty="0">
                <a:latin typeface="Calibri" pitchFamily="34" charset="0"/>
                <a:ea typeface="ＭＳ Ｐゴシック" pitchFamily="-107" charset="-128"/>
                <a:cs typeface="ＭＳ Ｐゴシック" pitchFamily="-107" charset="-128"/>
              </a:rPr>
              <a:t> J </a:t>
            </a:r>
          </a:p>
        </p:txBody>
      </p:sp>
      <p:sp>
        <p:nvSpPr>
          <p:cNvPr id="19462" name="Flowchart: Process 6"/>
          <p:cNvSpPr>
            <a:spLocks noChangeArrowheads="1"/>
          </p:cNvSpPr>
          <p:nvPr/>
        </p:nvSpPr>
        <p:spPr bwMode="auto">
          <a:xfrm>
            <a:off x="1001161" y="704995"/>
            <a:ext cx="7992939" cy="779789"/>
          </a:xfrm>
          <a:prstGeom prst="flowChartProcess">
            <a:avLst/>
          </a:prstGeom>
          <a:solidFill>
            <a:schemeClr val="bg1"/>
          </a:solidFill>
          <a:ln w="9525" algn="ctr">
            <a:solidFill>
              <a:schemeClr val="tx1"/>
            </a:solidFill>
            <a:round/>
            <a:headEnd/>
            <a:tailEnd/>
          </a:ln>
        </p:spPr>
        <p:txBody>
          <a:bodyPr/>
          <a:lstStyle>
            <a:lvl1pPr>
              <a:spcBef>
                <a:spcPct val="20000"/>
              </a:spcBef>
              <a:buChar char="•"/>
              <a:defRPr sz="3200">
                <a:solidFill>
                  <a:schemeClr val="tx1"/>
                </a:solidFill>
                <a:latin typeface="Calibri" panose="020F0502020204030204" pitchFamily="34" charset="0"/>
                <a:cs typeface="Arial" panose="020B0604020202020204" pitchFamily="34" charset="0"/>
              </a:defRPr>
            </a:lvl1pPr>
            <a:lvl2pPr marL="742950" indent="-285750">
              <a:spcBef>
                <a:spcPct val="20000"/>
              </a:spcBef>
              <a:buChar char="–"/>
              <a:defRPr sz="2800">
                <a:solidFill>
                  <a:schemeClr val="tx1"/>
                </a:solidFill>
                <a:latin typeface="Calibri" panose="020F0502020204030204" pitchFamily="34" charset="0"/>
                <a:cs typeface="Arial" panose="020B0604020202020204" pitchFamily="34" charset="0"/>
              </a:defRPr>
            </a:lvl2pPr>
            <a:lvl3pPr marL="1143000" indent="-228600">
              <a:spcBef>
                <a:spcPct val="20000"/>
              </a:spcBef>
              <a:buChar char="•"/>
              <a:defRPr sz="2400">
                <a:solidFill>
                  <a:schemeClr val="tx1"/>
                </a:solidFill>
                <a:latin typeface="Calibri" panose="020F0502020204030204" pitchFamily="34" charset="0"/>
                <a:cs typeface="Arial" panose="020B0604020202020204" pitchFamily="34" charset="0"/>
              </a:defRPr>
            </a:lvl3pPr>
            <a:lvl4pPr marL="1600200" indent="-228600">
              <a:spcBef>
                <a:spcPct val="20000"/>
              </a:spcBef>
              <a:buChar char="–"/>
              <a:defRPr sz="2000">
                <a:solidFill>
                  <a:schemeClr val="tx1"/>
                </a:solidFill>
                <a:latin typeface="Calibri" panose="020F0502020204030204" pitchFamily="34" charset="0"/>
                <a:cs typeface="Arial" panose="020B0604020202020204" pitchFamily="34" charset="0"/>
              </a:defRPr>
            </a:lvl4pPr>
            <a:lvl5pPr marL="2057400" indent="-228600">
              <a:spcBef>
                <a:spcPct val="20000"/>
              </a:spcBef>
              <a:buChar char="»"/>
              <a:defRPr sz="2000">
                <a:solidFill>
                  <a:schemeClr val="tx1"/>
                </a:solidFill>
                <a:latin typeface="Calibri" panose="020F050202020403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Calibri" panose="020F0502020204030204" pitchFamily="34" charset="0"/>
                <a:cs typeface="Arial" panose="020B0604020202020204" pitchFamily="34" charset="0"/>
              </a:defRPr>
            </a:lvl9pPr>
          </a:lstStyle>
          <a:p>
            <a:pPr>
              <a:buNone/>
            </a:pPr>
            <a:r>
              <a:rPr lang="en-GB" sz="2800" b="1" dirty="0"/>
              <a:t> </a:t>
            </a:r>
            <a:r>
              <a:rPr lang="en-GB" sz="2800" dirty="0"/>
              <a:t>Personal Budget</a:t>
            </a:r>
          </a:p>
        </p:txBody>
      </p:sp>
      <p:sp>
        <p:nvSpPr>
          <p:cNvPr id="7" name="Flowchart: Process 6"/>
          <p:cNvSpPr/>
          <p:nvPr/>
        </p:nvSpPr>
        <p:spPr bwMode="auto">
          <a:xfrm>
            <a:off x="179388" y="1592575"/>
            <a:ext cx="792211" cy="5093802"/>
          </a:xfrm>
          <a:prstGeom prst="flowChartProcess">
            <a:avLst/>
          </a:prstGeom>
          <a:solidFill>
            <a:srgbClr val="92D050"/>
          </a:solidFill>
          <a:ln w="19050">
            <a:solidFill>
              <a:schemeClr val="accent4"/>
            </a:solidFill>
            <a:headEnd type="none" w="med" len="med"/>
            <a:tailEnd type="none" w="med" len="med"/>
          </a:ln>
        </p:spPr>
        <p:style>
          <a:lnRef idx="1">
            <a:schemeClr val="accent6"/>
          </a:lnRef>
          <a:fillRef idx="2">
            <a:schemeClr val="accent6"/>
          </a:fillRef>
          <a:effectRef idx="1">
            <a:schemeClr val="accent6"/>
          </a:effectRef>
          <a:fontRef idx="minor">
            <a:schemeClr val="dk1"/>
          </a:fontRef>
        </p:style>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lang="en-GB" sz="2400" b="1" dirty="0">
                <a:solidFill>
                  <a:schemeClr val="tx1"/>
                </a:solidFill>
                <a:latin typeface="Calibri" pitchFamily="34" charset="0"/>
                <a:ea typeface="ＭＳ Ｐゴシック" pitchFamily="-107" charset="-128"/>
                <a:cs typeface="ＭＳ Ｐゴシック" pitchFamily="-107" charset="-128"/>
              </a:rPr>
              <a:t>J</a:t>
            </a:r>
            <a:endParaRPr kumimoji="0" lang="en-GB" sz="2400" b="1" i="0" u="none" strike="noStrike" cap="none" normalizeH="0" baseline="0" dirty="0">
              <a:ln>
                <a:noFill/>
              </a:ln>
              <a:solidFill>
                <a:schemeClr val="tx1"/>
              </a:solidFill>
              <a:effectLst/>
              <a:latin typeface="Calibri" pitchFamily="34" charset="0"/>
              <a:ea typeface="ＭＳ Ｐゴシック" pitchFamily="-107" charset="-128"/>
              <a:cs typeface="ＭＳ Ｐゴシック" pitchFamily="-107" charset="-128"/>
            </a:endParaRPr>
          </a:p>
        </p:txBody>
      </p:sp>
      <p:graphicFrame>
        <p:nvGraphicFramePr>
          <p:cNvPr id="2" name="Table 1"/>
          <p:cNvGraphicFramePr>
            <a:graphicFrameLocks noGrp="1"/>
          </p:cNvGraphicFramePr>
          <p:nvPr>
            <p:extLst>
              <p:ext uri="{D42A27DB-BD31-4B8C-83A1-F6EECF244321}">
                <p14:modId xmlns:p14="http://schemas.microsoft.com/office/powerpoint/2010/main" val="4206085296"/>
              </p:ext>
            </p:extLst>
          </p:nvPr>
        </p:nvGraphicFramePr>
        <p:xfrm>
          <a:off x="1001161" y="2541554"/>
          <a:ext cx="8009569" cy="4144823"/>
        </p:xfrm>
        <a:graphic>
          <a:graphicData uri="http://schemas.openxmlformats.org/drawingml/2006/table">
            <a:tbl>
              <a:tblPr firstRow="1" bandRow="1">
                <a:tableStyleId>{5C22544A-7EE6-4342-B048-85BDC9FD1C3A}</a:tableStyleId>
              </a:tblPr>
              <a:tblGrid>
                <a:gridCol w="2223929">
                  <a:extLst>
                    <a:ext uri="{9D8B030D-6E8A-4147-A177-3AD203B41FA5}">
                      <a16:colId xmlns:a16="http://schemas.microsoft.com/office/drawing/2014/main" val="20000"/>
                    </a:ext>
                  </a:extLst>
                </a:gridCol>
                <a:gridCol w="1337781">
                  <a:extLst>
                    <a:ext uri="{9D8B030D-6E8A-4147-A177-3AD203B41FA5}">
                      <a16:colId xmlns:a16="http://schemas.microsoft.com/office/drawing/2014/main" val="20001"/>
                    </a:ext>
                  </a:extLst>
                </a:gridCol>
                <a:gridCol w="2025353">
                  <a:extLst>
                    <a:ext uri="{9D8B030D-6E8A-4147-A177-3AD203B41FA5}">
                      <a16:colId xmlns:a16="http://schemas.microsoft.com/office/drawing/2014/main" val="20002"/>
                    </a:ext>
                  </a:extLst>
                </a:gridCol>
                <a:gridCol w="2422506">
                  <a:extLst>
                    <a:ext uri="{9D8B030D-6E8A-4147-A177-3AD203B41FA5}">
                      <a16:colId xmlns:a16="http://schemas.microsoft.com/office/drawing/2014/main" val="20003"/>
                    </a:ext>
                  </a:extLst>
                </a:gridCol>
              </a:tblGrid>
              <a:tr h="880002">
                <a:tc>
                  <a:txBody>
                    <a:bodyPr/>
                    <a:lstStyle/>
                    <a:p>
                      <a:r>
                        <a:rPr lang="en-GB" sz="2800" dirty="0"/>
                        <a:t>Provision</a:t>
                      </a:r>
                    </a:p>
                  </a:txBody>
                  <a:tcPr>
                    <a:solidFill>
                      <a:srgbClr val="92D050"/>
                    </a:solidFill>
                  </a:tcPr>
                </a:tc>
                <a:tc>
                  <a:txBody>
                    <a:bodyPr/>
                    <a:lstStyle/>
                    <a:p>
                      <a:r>
                        <a:rPr lang="en-GB" sz="2800" dirty="0"/>
                        <a:t>How</a:t>
                      </a:r>
                    </a:p>
                  </a:txBody>
                  <a:tcPr>
                    <a:solidFill>
                      <a:srgbClr val="92D050"/>
                    </a:solidFill>
                  </a:tcPr>
                </a:tc>
                <a:tc>
                  <a:txBody>
                    <a:bodyPr/>
                    <a:lstStyle/>
                    <a:p>
                      <a:r>
                        <a:rPr lang="en-GB" sz="2800" dirty="0"/>
                        <a:t>How</a:t>
                      </a:r>
                      <a:r>
                        <a:rPr lang="en-GB" sz="2800" baseline="0" dirty="0"/>
                        <a:t> long?</a:t>
                      </a:r>
                      <a:endParaRPr lang="en-GB" sz="2800" dirty="0"/>
                    </a:p>
                  </a:txBody>
                  <a:tcPr>
                    <a:solidFill>
                      <a:srgbClr val="92D050"/>
                    </a:solidFill>
                  </a:tcPr>
                </a:tc>
                <a:tc>
                  <a:txBody>
                    <a:bodyPr/>
                    <a:lstStyle/>
                    <a:p>
                      <a:r>
                        <a:rPr lang="en-GB" sz="2800" dirty="0"/>
                        <a:t>Provided by</a:t>
                      </a:r>
                    </a:p>
                  </a:txBody>
                  <a:tcPr>
                    <a:solidFill>
                      <a:srgbClr val="92D050"/>
                    </a:solidFill>
                  </a:tcPr>
                </a:tc>
                <a:extLst>
                  <a:ext uri="{0D108BD9-81ED-4DB2-BD59-A6C34878D82A}">
                    <a16:rowId xmlns:a16="http://schemas.microsoft.com/office/drawing/2014/main" val="10000"/>
                  </a:ext>
                </a:extLst>
              </a:tr>
              <a:tr h="1252135">
                <a:tc>
                  <a:txBody>
                    <a:bodyPr/>
                    <a:lstStyle/>
                    <a:p>
                      <a:r>
                        <a:rPr lang="en-GB" sz="2400" dirty="0"/>
                        <a:t>Taxi</a:t>
                      </a:r>
                      <a:r>
                        <a:rPr lang="en-GB" sz="2400" baseline="0" dirty="0"/>
                        <a:t> costs £25 per week</a:t>
                      </a:r>
                      <a:endParaRPr lang="en-GB" sz="2400" dirty="0"/>
                    </a:p>
                  </a:txBody>
                  <a:tcPr/>
                </a:tc>
                <a:tc>
                  <a:txBody>
                    <a:bodyPr/>
                    <a:lstStyle/>
                    <a:p>
                      <a:r>
                        <a:rPr lang="en-GB" sz="2400" dirty="0"/>
                        <a:t>Direct payment</a:t>
                      </a:r>
                    </a:p>
                  </a:txBody>
                  <a:tcPr/>
                </a:tc>
                <a:tc>
                  <a:txBody>
                    <a:bodyPr/>
                    <a:lstStyle/>
                    <a:p>
                      <a:r>
                        <a:rPr lang="en-GB" sz="2400" dirty="0"/>
                        <a:t>6months</a:t>
                      </a:r>
                    </a:p>
                    <a:p>
                      <a:r>
                        <a:rPr lang="en-GB" sz="2400" dirty="0"/>
                        <a:t>then</a:t>
                      </a:r>
                      <a:r>
                        <a:rPr lang="en-GB" sz="2400" baseline="0" dirty="0"/>
                        <a:t> reviewed</a:t>
                      </a:r>
                      <a:endParaRPr lang="en-GB" sz="2400" dirty="0"/>
                    </a:p>
                  </a:txBody>
                  <a:tcPr/>
                </a:tc>
                <a:tc>
                  <a:txBody>
                    <a:bodyPr/>
                    <a:lstStyle/>
                    <a:p>
                      <a:r>
                        <a:rPr lang="en-GB" sz="2400" dirty="0"/>
                        <a:t>Adult social</a:t>
                      </a:r>
                      <a:r>
                        <a:rPr lang="en-GB" sz="2400" baseline="0" dirty="0"/>
                        <a:t> care</a:t>
                      </a:r>
                      <a:endParaRPr lang="en-GB" sz="2400" dirty="0"/>
                    </a:p>
                  </a:txBody>
                  <a:tcPr/>
                </a:tc>
                <a:extLst>
                  <a:ext uri="{0D108BD9-81ED-4DB2-BD59-A6C34878D82A}">
                    <a16:rowId xmlns:a16="http://schemas.microsoft.com/office/drawing/2014/main" val="10001"/>
                  </a:ext>
                </a:extLst>
              </a:tr>
              <a:tr h="882745">
                <a:tc>
                  <a:txBody>
                    <a:bodyPr/>
                    <a:lstStyle/>
                    <a:p>
                      <a:r>
                        <a:rPr lang="en-GB" sz="2400" dirty="0"/>
                        <a:t>Purchase</a:t>
                      </a:r>
                      <a:r>
                        <a:rPr lang="en-GB" sz="2400" baseline="0" dirty="0"/>
                        <a:t> </a:t>
                      </a:r>
                      <a:r>
                        <a:rPr lang="en-GB" sz="2400" baseline="0" dirty="0" err="1"/>
                        <a:t>Ipad</a:t>
                      </a:r>
                      <a:r>
                        <a:rPr lang="en-GB" sz="2400" baseline="0" dirty="0"/>
                        <a:t> £300</a:t>
                      </a:r>
                      <a:endParaRPr lang="en-GB" sz="2400" dirty="0"/>
                    </a:p>
                  </a:txBody>
                  <a:tcPr/>
                </a:tc>
                <a:tc>
                  <a:txBody>
                    <a:bodyPr/>
                    <a:lstStyle/>
                    <a:p>
                      <a:r>
                        <a:rPr lang="en-GB" sz="2400" dirty="0"/>
                        <a:t>Direct payment</a:t>
                      </a:r>
                    </a:p>
                  </a:txBody>
                  <a:tcPr/>
                </a:tc>
                <a:tc>
                  <a:txBody>
                    <a:bodyPr/>
                    <a:lstStyle/>
                    <a:p>
                      <a:r>
                        <a:rPr lang="en-GB" sz="2400" dirty="0"/>
                        <a:t>No review</a:t>
                      </a:r>
                    </a:p>
                  </a:txBody>
                  <a:tcPr/>
                </a:tc>
                <a:tc>
                  <a:txBody>
                    <a:bodyPr/>
                    <a:lstStyle/>
                    <a:p>
                      <a:r>
                        <a:rPr lang="en-GB" sz="2400" dirty="0"/>
                        <a:t>Adult</a:t>
                      </a:r>
                      <a:r>
                        <a:rPr lang="en-GB" sz="2400" baseline="0" dirty="0"/>
                        <a:t> social care</a:t>
                      </a:r>
                      <a:endParaRPr lang="en-GB" sz="2400" dirty="0"/>
                    </a:p>
                  </a:txBody>
                  <a:tcPr/>
                </a:tc>
                <a:extLst>
                  <a:ext uri="{0D108BD9-81ED-4DB2-BD59-A6C34878D82A}">
                    <a16:rowId xmlns:a16="http://schemas.microsoft.com/office/drawing/2014/main" val="10002"/>
                  </a:ext>
                </a:extLst>
              </a:tr>
              <a:tr h="1129941">
                <a:tc>
                  <a:txBody>
                    <a:bodyPr/>
                    <a:lstStyle/>
                    <a:p>
                      <a:r>
                        <a:rPr lang="en-GB" sz="2400" dirty="0"/>
                        <a:t>Support</a:t>
                      </a:r>
                      <a:r>
                        <a:rPr lang="en-GB" sz="2400" baseline="0" dirty="0"/>
                        <a:t> with using </a:t>
                      </a:r>
                      <a:r>
                        <a:rPr lang="en-GB" sz="2400" baseline="0" dirty="0" err="1"/>
                        <a:t>ipad</a:t>
                      </a:r>
                      <a:endParaRPr lang="en-GB" sz="2400" dirty="0"/>
                    </a:p>
                  </a:txBody>
                  <a:tcPr/>
                </a:tc>
                <a:tc>
                  <a:txBody>
                    <a:bodyPr/>
                    <a:lstStyle/>
                    <a:p>
                      <a:r>
                        <a:rPr lang="en-GB" sz="2400" baseline="0" dirty="0"/>
                        <a:t>4 </a:t>
                      </a:r>
                      <a:r>
                        <a:rPr lang="en-GB" sz="2400" dirty="0"/>
                        <a:t> x 2 hour</a:t>
                      </a:r>
                    </a:p>
                  </a:txBody>
                  <a:tcPr/>
                </a:tc>
                <a:tc>
                  <a:txBody>
                    <a:bodyPr/>
                    <a:lstStyle/>
                    <a:p>
                      <a:r>
                        <a:rPr lang="en-GB" sz="2400" baseline="0" dirty="0"/>
                        <a:t> 1 month then reviewed</a:t>
                      </a:r>
                      <a:endParaRPr lang="en-GB" sz="2400" dirty="0"/>
                    </a:p>
                  </a:txBody>
                  <a:tcPr/>
                </a:tc>
                <a:tc>
                  <a:txBody>
                    <a:bodyPr/>
                    <a:lstStyle/>
                    <a:p>
                      <a:r>
                        <a:rPr lang="en-GB" sz="2400" dirty="0" err="1"/>
                        <a:t>Reablement</a:t>
                      </a:r>
                      <a:r>
                        <a:rPr lang="en-GB" sz="2400" baseline="0" dirty="0"/>
                        <a:t> team </a:t>
                      </a:r>
                      <a:endParaRPr lang="en-GB" sz="2400" dirty="0"/>
                    </a:p>
                  </a:txBody>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35532653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576" y="28636"/>
            <a:ext cx="8207375" cy="1143000"/>
          </a:xfrm>
        </p:spPr>
        <p:txBody>
          <a:bodyPr/>
          <a:lstStyle/>
          <a:p>
            <a:r>
              <a:rPr lang="en-GB" dirty="0"/>
              <a:t>   EHC –Tribunals/case law</a:t>
            </a:r>
          </a:p>
        </p:txBody>
      </p:sp>
      <p:sp>
        <p:nvSpPr>
          <p:cNvPr id="3" name="Content Placeholder 2"/>
          <p:cNvSpPr>
            <a:spLocks noGrp="1"/>
          </p:cNvSpPr>
          <p:nvPr>
            <p:ph idx="1"/>
          </p:nvPr>
        </p:nvSpPr>
        <p:spPr>
          <a:xfrm>
            <a:off x="539552" y="1169725"/>
            <a:ext cx="8229600" cy="5049986"/>
          </a:xfrm>
        </p:spPr>
        <p:txBody>
          <a:bodyPr/>
          <a:lstStyle/>
          <a:p>
            <a:r>
              <a:rPr lang="en-GB" sz="2800" dirty="0"/>
              <a:t>Its important to consider which social care support educates or trains if it does it must be sect F.</a:t>
            </a:r>
          </a:p>
          <a:p>
            <a:pPr marL="0" indent="0">
              <a:buNone/>
            </a:pPr>
            <a:r>
              <a:rPr lang="en-GB" sz="2800" b="1" dirty="0"/>
              <a:t>Social care provision in EHC plans</a:t>
            </a:r>
          </a:p>
          <a:p>
            <a:r>
              <a:rPr lang="en-GB" sz="2800" dirty="0"/>
              <a:t>from March 2018 2 </a:t>
            </a:r>
            <a:r>
              <a:rPr lang="en-GB" sz="2800" dirty="0" err="1"/>
              <a:t>yr</a:t>
            </a:r>
            <a:r>
              <a:rPr lang="en-GB" sz="2800" dirty="0"/>
              <a:t> trial for First Tier Tribunals to consider disagreements about social and health care provision in EHC plans- </a:t>
            </a:r>
            <a:r>
              <a:rPr lang="en-GB" sz="2800" b="1" dirty="0"/>
              <a:t>BUT </a:t>
            </a:r>
            <a:r>
              <a:rPr lang="en-GB" sz="2800" dirty="0"/>
              <a:t>they are non-binding.</a:t>
            </a:r>
          </a:p>
          <a:p>
            <a:r>
              <a:rPr lang="en-GB" sz="2800" dirty="0"/>
              <a:t>Hoped will encourage agreement before Tribunal hearing needed.  </a:t>
            </a:r>
          </a:p>
          <a:p>
            <a:r>
              <a:rPr lang="en-GB" sz="2800" dirty="0"/>
              <a:t>Where decisions from First Tier Tribunals criticise LA provision, felt they can support an appeal to Local </a:t>
            </a:r>
            <a:r>
              <a:rPr lang="en-GB" sz="2800" dirty="0" err="1"/>
              <a:t>Govt</a:t>
            </a:r>
            <a:r>
              <a:rPr lang="en-GB" sz="2800" dirty="0"/>
              <a:t> Ombudsman</a:t>
            </a:r>
          </a:p>
          <a:p>
            <a:endParaRPr lang="en-GB" dirty="0"/>
          </a:p>
          <a:p>
            <a:endParaRPr lang="en-GB" dirty="0"/>
          </a:p>
          <a:p>
            <a:endParaRPr lang="en-GB" dirty="0"/>
          </a:p>
        </p:txBody>
      </p:sp>
    </p:spTree>
    <p:extLst>
      <p:ext uri="{BB962C8B-B14F-4D97-AF65-F5344CB8AC3E}">
        <p14:creationId xmlns:p14="http://schemas.microsoft.com/office/powerpoint/2010/main" val="2980369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8675688" cy="1143000"/>
          </a:xfrm>
        </p:spPr>
        <p:txBody>
          <a:bodyPr/>
          <a:lstStyle/>
          <a:p>
            <a:pPr algn="ctr"/>
            <a:r>
              <a:rPr lang="en-GB" sz="3600" b="1" dirty="0"/>
              <a:t>Key social care law/statutory guidance relevant to EHC plan</a:t>
            </a:r>
            <a:r>
              <a:rPr lang="en-GB" sz="3600" dirty="0"/>
              <a:t>.</a:t>
            </a:r>
          </a:p>
        </p:txBody>
      </p:sp>
      <p:sp>
        <p:nvSpPr>
          <p:cNvPr id="3" name="Content Placeholder 2"/>
          <p:cNvSpPr>
            <a:spLocks noGrp="1"/>
          </p:cNvSpPr>
          <p:nvPr>
            <p:ph idx="1"/>
          </p:nvPr>
        </p:nvSpPr>
        <p:spPr>
          <a:xfrm>
            <a:off x="323528" y="1169814"/>
            <a:ext cx="9036496" cy="4392613"/>
          </a:xfrm>
        </p:spPr>
        <p:txBody>
          <a:bodyPr/>
          <a:lstStyle/>
          <a:p>
            <a:r>
              <a:rPr lang="en-GB" sz="2800" dirty="0"/>
              <a:t>Care Act 2014 (young people approaching 18; 18 +)</a:t>
            </a:r>
          </a:p>
          <a:p>
            <a:r>
              <a:rPr lang="en-GB" sz="2800" dirty="0"/>
              <a:t>Children and Families Act 2014 (EHC)</a:t>
            </a:r>
          </a:p>
          <a:p>
            <a:pPr marL="0" indent="0">
              <a:buNone/>
            </a:pPr>
            <a:endParaRPr lang="en-GB" sz="2800" dirty="0"/>
          </a:p>
          <a:p>
            <a:pPr marL="0" indent="0">
              <a:buNone/>
            </a:pPr>
            <a:r>
              <a:rPr lang="en-GB" sz="2800" dirty="0"/>
              <a:t>Statutory guidance</a:t>
            </a:r>
          </a:p>
          <a:p>
            <a:r>
              <a:rPr lang="en-GB" sz="2800" dirty="0"/>
              <a:t>SEND Code of practice (EHC)</a:t>
            </a:r>
          </a:p>
          <a:p>
            <a:r>
              <a:rPr lang="en-GB" sz="2800" dirty="0"/>
              <a:t>Care Act guidance</a:t>
            </a:r>
          </a:p>
          <a:p>
            <a:r>
              <a:rPr lang="en-GB" sz="2800" dirty="0" err="1"/>
              <a:t>Deafblind</a:t>
            </a:r>
            <a:r>
              <a:rPr lang="en-GB" sz="2800" dirty="0"/>
              <a:t> guidance</a:t>
            </a:r>
          </a:p>
          <a:p>
            <a:endParaRPr lang="en-GB" sz="2800" dirty="0"/>
          </a:p>
          <a:p>
            <a:r>
              <a:rPr lang="en-GB" sz="2800" dirty="0"/>
              <a:t>Equality Act 2010, Mental Capacity Act 2005</a:t>
            </a:r>
          </a:p>
          <a:p>
            <a:r>
              <a:rPr lang="en-GB" sz="2800" dirty="0"/>
              <a:t>Human Rights Act 1998</a:t>
            </a:r>
            <a:endParaRPr lang="en-GB" dirty="0"/>
          </a:p>
          <a:p>
            <a:endParaRPr lang="en-GB"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560" y="188640"/>
            <a:ext cx="8207375" cy="1143000"/>
          </a:xfrm>
        </p:spPr>
        <p:txBody>
          <a:bodyPr/>
          <a:lstStyle/>
          <a:p>
            <a:r>
              <a:rPr lang="en-GB" dirty="0"/>
              <a:t>                 Contact details</a:t>
            </a:r>
          </a:p>
        </p:txBody>
      </p:sp>
      <p:sp>
        <p:nvSpPr>
          <p:cNvPr id="3" name="Content Placeholder 2"/>
          <p:cNvSpPr>
            <a:spLocks noGrp="1"/>
          </p:cNvSpPr>
          <p:nvPr>
            <p:ph idx="1"/>
          </p:nvPr>
        </p:nvSpPr>
        <p:spPr>
          <a:xfrm>
            <a:off x="467544" y="1196752"/>
            <a:ext cx="8229600" cy="4608612"/>
          </a:xfrm>
        </p:spPr>
        <p:txBody>
          <a:bodyPr/>
          <a:lstStyle/>
          <a:p>
            <a:pPr>
              <a:buNone/>
            </a:pPr>
            <a:r>
              <a:rPr lang="en-US" altLang="en-US" dirty="0"/>
              <a:t>       Chris Mullen: Social Care Policy Advisor</a:t>
            </a:r>
          </a:p>
          <a:p>
            <a:pPr algn="ctr">
              <a:buNone/>
            </a:pPr>
            <a:r>
              <a:rPr lang="en-GB" dirty="0">
                <a:latin typeface="Calibri" pitchFamily="34" charset="0"/>
              </a:rPr>
              <a:t>The National Deaf Children's’ Society</a:t>
            </a:r>
          </a:p>
          <a:p>
            <a:pPr algn="ctr">
              <a:buNone/>
            </a:pPr>
            <a:r>
              <a:rPr lang="en-GB" dirty="0">
                <a:latin typeface="Calibri" pitchFamily="34" charset="0"/>
                <a:hlinkClick r:id="rId2"/>
              </a:rPr>
              <a:t>ckmullen@ndcs.org.uk</a:t>
            </a:r>
            <a:endParaRPr lang="en-GB" dirty="0">
              <a:latin typeface="Calibri" pitchFamily="34" charset="0"/>
            </a:endParaRPr>
          </a:p>
          <a:p>
            <a:pPr algn="ctr">
              <a:buNone/>
            </a:pPr>
            <a:r>
              <a:rPr lang="en-GB" dirty="0">
                <a:latin typeface="Calibri" pitchFamily="34" charset="0"/>
              </a:rPr>
              <a:t>Tel: 0121 2349825</a:t>
            </a:r>
          </a:p>
          <a:p>
            <a:pPr algn="ctr">
              <a:buNone/>
            </a:pPr>
            <a:endParaRPr lang="en-GB" dirty="0">
              <a:latin typeface="Calibri" pitchFamily="34" charset="0"/>
            </a:endParaRPr>
          </a:p>
          <a:p>
            <a:pPr algn="ctr">
              <a:buNone/>
            </a:pPr>
            <a:r>
              <a:rPr lang="en-US" altLang="en-US" dirty="0"/>
              <a:t>Social Care Advisory Service</a:t>
            </a:r>
            <a:endParaRPr lang="en-GB" dirty="0">
              <a:latin typeface="Calibri" pitchFamily="34" charset="0"/>
            </a:endParaRPr>
          </a:p>
          <a:p>
            <a:pPr lvl="0" algn="ctr">
              <a:buNone/>
            </a:pPr>
            <a:r>
              <a:rPr lang="en-GB" u="sng" dirty="0">
                <a:hlinkClick r:id="rId3"/>
              </a:rPr>
              <a:t>socialcare@ndcs.org.uk</a:t>
            </a:r>
            <a:r>
              <a:rPr lang="en-GB" dirty="0"/>
              <a:t>  </a:t>
            </a:r>
          </a:p>
          <a:p>
            <a:pPr lvl="0" algn="ctr">
              <a:buNone/>
            </a:pPr>
            <a:r>
              <a:rPr lang="en-GB" u="sng" dirty="0">
                <a:hlinkClick r:id="rId4"/>
              </a:rPr>
              <a:t>www.ndcs.org.uk/socialcareadvice</a:t>
            </a:r>
            <a:endParaRPr lang="en-GB" dirty="0"/>
          </a:p>
          <a:p>
            <a:pPr lvl="0" algn="ctr">
              <a:buNone/>
            </a:pPr>
            <a:endParaRPr lang="en-GB" dirty="0"/>
          </a:p>
          <a:p>
            <a:pPr algn="ctr">
              <a:buNone/>
            </a:pPr>
            <a:endParaRPr lang="en-GB" dirty="0">
              <a:latin typeface="Calibri" pitchFamily="34" charset="0"/>
            </a:endParaRPr>
          </a:p>
          <a:p>
            <a:pPr>
              <a:buNone/>
            </a:pPr>
            <a:endParaRPr lang="en-US" altLang="en-US" dirty="0"/>
          </a:p>
          <a:p>
            <a:pPr>
              <a:buNone/>
            </a:pPr>
            <a:endParaRPr lang="en-GB" dirty="0"/>
          </a:p>
        </p:txBody>
      </p:sp>
    </p:spTree>
  </p:cSld>
  <p:clrMapOvr>
    <a:masterClrMapping/>
  </p:clrMapOvr>
</p:sld>
</file>

<file path=ppt/theme/theme1.xml><?xml version="1.0" encoding="utf-8"?>
<a:theme xmlns:a="http://schemas.openxmlformats.org/drawingml/2006/main" name="NatSIP Presentation template">
  <a:themeElements>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Theme">
      <a:majorFont>
        <a:latin typeface="Calibri"/>
        <a:ea typeface=""/>
        <a:cs typeface="Arial"/>
      </a:majorFont>
      <a:minorFont>
        <a:latin typeface="Calibri"/>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NatSIP Presentation template</Template>
  <TotalTime>10269</TotalTime>
  <Words>3537</Words>
  <Application>Microsoft Office PowerPoint</Application>
  <PresentationFormat>On-screen Show (4:3)</PresentationFormat>
  <Paragraphs>409</Paragraphs>
  <Slides>33</Slides>
  <Notes>22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ＭＳ Ｐゴシック</vt:lpstr>
      <vt:lpstr>ＭＳ Ｐゴシック</vt:lpstr>
      <vt:lpstr>Arial</vt:lpstr>
      <vt:lpstr>Calibri</vt:lpstr>
      <vt:lpstr>Times New Roman</vt:lpstr>
      <vt:lpstr>Wingdings</vt:lpstr>
      <vt:lpstr>NatSIP Presentation template</vt:lpstr>
      <vt:lpstr>Education Health and Care plans: understanding how social care fits in.</vt:lpstr>
      <vt:lpstr>    Aims for the session</vt:lpstr>
      <vt:lpstr>       Group Activity:                          Outcomes                                   </vt:lpstr>
      <vt:lpstr>Principles underlining EHC plans  &amp; Care Act 2014                  </vt:lpstr>
      <vt:lpstr>Key questions to consider in EHC plan/social care assessments</vt:lpstr>
      <vt:lpstr> EHC Plans Care Act 2014- common principles                  </vt:lpstr>
      <vt:lpstr>Care Act: other key duties</vt:lpstr>
      <vt:lpstr>Care Act Well-Being principles ( 9 categories)</vt:lpstr>
      <vt:lpstr>            Care Act Key rights: Assessments</vt:lpstr>
      <vt:lpstr>                Care Act : Assessments (2)</vt:lpstr>
      <vt:lpstr>                         Key Rights: Assessments (3)</vt:lpstr>
      <vt:lpstr>   Care Act Assessment-Eligibility  for those with care &amp; support needs</vt:lpstr>
      <vt:lpstr>PowerPoint Presentation</vt:lpstr>
      <vt:lpstr>                     Key rights: Carers Assessments</vt:lpstr>
      <vt:lpstr>       Independent Advocates</vt:lpstr>
      <vt:lpstr>Provision of auxiliary aids/reablement</vt:lpstr>
      <vt:lpstr>   Care Act Case law ( Luke Clements)</vt:lpstr>
      <vt:lpstr>Outcome of Care Act assessment/ECH plan </vt:lpstr>
      <vt:lpstr>Undertake EHC assessments </vt:lpstr>
      <vt:lpstr>  Before an EHC assessment is considered </vt:lpstr>
      <vt:lpstr>                       Social care sections of EHC plans Needs</vt:lpstr>
      <vt:lpstr>What good social care advice should look like</vt:lpstr>
      <vt:lpstr>      Needs (Section D)  example 1 (Michael 19 )</vt:lpstr>
      <vt:lpstr>            Needs (Section E)  example 1 (Michael 19 )</vt:lpstr>
      <vt:lpstr>          Provision (Section H2) example 1 (Michael 19)</vt:lpstr>
      <vt:lpstr>       EHC plans (Section J) Example 1 (Michael 19)</vt:lpstr>
      <vt:lpstr>        Needs (Section D) example 2 (Toby 19)</vt:lpstr>
      <vt:lpstr>        Needs (Section E)  example 2 (Toby 19)</vt:lpstr>
      <vt:lpstr>          Provision (Section H2) example 2 (Toby 19)</vt:lpstr>
      <vt:lpstr>          EHC plans (Section J) Example 2 (Toby 19)</vt:lpstr>
      <vt:lpstr>   EHC –Tribunals/case law</vt:lpstr>
      <vt:lpstr>Key social care law/statutory guidance relevant to EHC plan.</vt:lpstr>
      <vt:lpstr>                 Contact details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lindsey.rousseau@btinternet.com</dc:creator>
  <cp:lastModifiedBy>Lindsey Rousseau</cp:lastModifiedBy>
  <cp:revision>469</cp:revision>
  <dcterms:created xsi:type="dcterms:W3CDTF">2013-06-03T10:02:34Z</dcterms:created>
  <dcterms:modified xsi:type="dcterms:W3CDTF">2017-11-22T18:35:59Z</dcterms:modified>
</cp:coreProperties>
</file>