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62" r:id="rId4"/>
    <p:sldId id="259" r:id="rId5"/>
    <p:sldId id="294" r:id="rId6"/>
    <p:sldId id="298" r:id="rId7"/>
    <p:sldId id="293" r:id="rId8"/>
    <p:sldId id="295" r:id="rId9"/>
    <p:sldId id="302" r:id="rId10"/>
    <p:sldId id="306" r:id="rId11"/>
    <p:sldId id="308" r:id="rId12"/>
    <p:sldId id="296" r:id="rId13"/>
    <p:sldId id="307" r:id="rId14"/>
    <p:sldId id="310" r:id="rId15"/>
    <p:sldId id="315" r:id="rId16"/>
    <p:sldId id="313" r:id="rId17"/>
    <p:sldId id="297" r:id="rId18"/>
    <p:sldId id="314" r:id="rId19"/>
    <p:sldId id="325" r:id="rId20"/>
    <p:sldId id="326" r:id="rId21"/>
    <p:sldId id="282" r:id="rId22"/>
    <p:sldId id="278" r:id="rId23"/>
    <p:sldId id="264" r:id="rId24"/>
    <p:sldId id="323" r:id="rId25"/>
    <p:sldId id="287" r:id="rId26"/>
    <p:sldId id="284" r:id="rId27"/>
    <p:sldId id="291" r:id="rId28"/>
    <p:sldId id="324" r:id="rId29"/>
    <p:sldId id="328" r:id="rId30"/>
    <p:sldId id="319" r:id="rId31"/>
    <p:sldId id="321" r:id="rId32"/>
    <p:sldId id="327" r:id="rId33"/>
    <p:sldId id="320" r:id="rId34"/>
    <p:sldId id="329" r:id="rId35"/>
    <p:sldId id="292" r:id="rId3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94434" autoAdjust="0"/>
  </p:normalViewPr>
  <p:slideViewPr>
    <p:cSldViewPr>
      <p:cViewPr varScale="1">
        <p:scale>
          <a:sx n="87" d="100"/>
          <a:sy n="87" d="100"/>
        </p:scale>
        <p:origin x="-1350" y="-78"/>
      </p:cViewPr>
      <p:guideLst>
        <p:guide orient="horz" pos="2160"/>
        <p:guide pos="2880"/>
      </p:guideLst>
    </p:cSldViewPr>
  </p:slideViewPr>
  <p:outlineViewPr>
    <p:cViewPr>
      <p:scale>
        <a:sx n="33" d="100"/>
        <a:sy n="33" d="100"/>
      </p:scale>
      <p:origin x="0" y="89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340E384A-4977-47A1-BD07-80663A491A56}" type="datetimeFigureOut">
              <a:rPr lang="en-GB"/>
              <a:pPr>
                <a:defRPr/>
              </a:pPr>
              <a:t>21/11/2017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BBD9A454-E8EF-4FDE-A79F-E3B25468F633}" type="slidenum">
              <a:rPr lang="en-GB" altLang="en-US"/>
              <a:pPr>
                <a:defRPr/>
              </a:pPr>
              <a:t>‹#›</a:t>
            </a:fld>
            <a:endParaRPr lang="en-GB" altLang="en-US"/>
          </a:p>
        </p:txBody>
      </p:sp>
    </p:spTree>
    <p:extLst>
      <p:ext uri="{BB962C8B-B14F-4D97-AF65-F5344CB8AC3E}">
        <p14:creationId xmlns:p14="http://schemas.microsoft.com/office/powerpoint/2010/main" val="40170435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r>
              <a:rPr lang="en-GB" baseline="0" dirty="0" smtClean="0"/>
              <a:t> number of councils templates suggest leaving Section D blank where there are no ‘social care’ needs. We will come onto this later</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a:t>
            </a:fld>
            <a:endParaRPr lang="en-GB" altLang="en-US"/>
          </a:p>
        </p:txBody>
      </p:sp>
    </p:spTree>
    <p:extLst>
      <p:ext uri="{BB962C8B-B14F-4D97-AF65-F5344CB8AC3E}">
        <p14:creationId xmlns:p14="http://schemas.microsoft.com/office/powerpoint/2010/main" val="2386678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Useful to understand the problems in getting social care to the table;  </a:t>
            </a:r>
          </a:p>
          <a:p>
            <a:pPr marL="0" indent="0">
              <a:buNone/>
            </a:pPr>
            <a:r>
              <a:rPr lang="en-GB" altLang="en-US" sz="1200" dirty="0" smtClean="0"/>
              <a:t>Rising thresholds in children’s social care; </a:t>
            </a:r>
          </a:p>
          <a:p>
            <a:pPr marL="0" indent="0" algn="ctr">
              <a:buNone/>
            </a:pPr>
            <a:r>
              <a:rPr lang="en-GB" altLang="en-US" sz="1200" smtClean="0"/>
              <a:t>  -‘Children in need’ response from social care        becoming increasingly rare</a:t>
            </a:r>
            <a:endParaRPr lang="en-GB" altLang="en-US" smtClean="0"/>
          </a:p>
          <a:p>
            <a:endParaRPr lang="en-GB" altLang="en-US"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58C98B5-E0C6-478B-BE41-B456B583099C}" type="slidenum">
              <a:rPr lang="en-GB" altLang="en-US"/>
              <a:pPr/>
              <a:t>4</a:t>
            </a:fld>
            <a:endParaRPr lang="en-GB" altLang="en-US"/>
          </a:p>
        </p:txBody>
      </p:sp>
    </p:spTree>
    <p:extLst>
      <p:ext uri="{BB962C8B-B14F-4D97-AF65-F5344CB8AC3E}">
        <p14:creationId xmlns:p14="http://schemas.microsoft.com/office/powerpoint/2010/main" val="129843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Disabled Facilities</a:t>
            </a:r>
            <a:r>
              <a:rPr lang="en-GB" baseline="0" dirty="0" smtClean="0"/>
              <a:t> Grants are under the </a:t>
            </a:r>
            <a:r>
              <a:rPr lang="en-GB" sz="1200" b="0" kern="1200" dirty="0" smtClean="0">
                <a:solidFill>
                  <a:schemeClr val="tx1"/>
                </a:solidFill>
                <a:effectLst/>
                <a:latin typeface="+mn-lt"/>
                <a:ea typeface="+mn-ea"/>
                <a:cs typeface="+mn-cs"/>
              </a:rPr>
              <a:t>Housing </a:t>
            </a:r>
            <a:r>
              <a:rPr lang="en-GB" sz="1200" b="1" kern="1200" dirty="0" smtClean="0">
                <a:solidFill>
                  <a:schemeClr val="tx1"/>
                </a:solidFill>
                <a:effectLst/>
                <a:latin typeface="+mn-lt"/>
                <a:ea typeface="+mn-ea"/>
                <a:cs typeface="+mn-cs"/>
              </a:rPr>
              <a:t>Grants</a:t>
            </a:r>
            <a:r>
              <a:rPr lang="en-GB" sz="1200" b="0" kern="1200" dirty="0" smtClean="0">
                <a:solidFill>
                  <a:schemeClr val="tx1"/>
                </a:solidFill>
                <a:effectLst/>
                <a:latin typeface="+mn-lt"/>
                <a:ea typeface="+mn-ea"/>
                <a:cs typeface="+mn-cs"/>
              </a:rPr>
              <a:t>, Construction and Regeneration </a:t>
            </a:r>
            <a:r>
              <a:rPr lang="en-GB" sz="1200" b="1" kern="1200" dirty="0" smtClean="0">
                <a:solidFill>
                  <a:schemeClr val="tx1"/>
                </a:solidFill>
                <a:effectLst/>
                <a:latin typeface="+mn-lt"/>
                <a:ea typeface="+mn-ea"/>
                <a:cs typeface="+mn-cs"/>
              </a:rPr>
              <a:t>Act</a:t>
            </a:r>
            <a:r>
              <a:rPr lang="en-GB" sz="1200" b="0" kern="1200" dirty="0" smtClean="0">
                <a:solidFill>
                  <a:schemeClr val="tx1"/>
                </a:solidFill>
                <a:effectLst/>
                <a:latin typeface="+mn-lt"/>
                <a:ea typeface="+mn-ea"/>
                <a:cs typeface="+mn-cs"/>
              </a:rPr>
              <a:t> 1996 (HGCRA</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5</a:t>
            </a:fld>
            <a:endParaRPr lang="en-GB" altLang="en-US"/>
          </a:p>
        </p:txBody>
      </p:sp>
    </p:spTree>
    <p:extLst>
      <p:ext uri="{BB962C8B-B14F-4D97-AF65-F5344CB8AC3E}">
        <p14:creationId xmlns:p14="http://schemas.microsoft.com/office/powerpoint/2010/main" val="93191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smtClean="0"/>
              <a:t>Joint commissioning across education, health and social care ( CYP 0-25 with SEND with/without EHC Plans) (s26)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smtClean="0"/>
              <a:t>Provide information about services in the area and outside for children with SEND (s30 &amp;32 local offer</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smtClean="0"/>
              <a:t>Duty to review the provision of education, training  and social care support available  (s27)</a:t>
            </a:r>
          </a:p>
          <a:p>
            <a:r>
              <a:rPr lang="en-GB" altLang="en-US" sz="1200" dirty="0" smtClean="0"/>
              <a:t>EHC plans</a:t>
            </a:r>
            <a:r>
              <a:rPr lang="en-GB" altLang="en-US" sz="1200" baseline="0" dirty="0" smtClean="0"/>
              <a:t> four preparing for adult outcomes are </a:t>
            </a:r>
          </a:p>
          <a:p>
            <a:pPr marL="171450" indent="-171450">
              <a:buFont typeface="Arial" panose="020B0604020202020204" pitchFamily="34" charset="0"/>
              <a:buChar char="•"/>
            </a:pPr>
            <a:r>
              <a:rPr lang="en-GB" sz="1200" b="0" i="0" kern="1200" dirty="0" smtClean="0">
                <a:solidFill>
                  <a:schemeClr val="tx1"/>
                </a:solidFill>
                <a:effectLst/>
                <a:latin typeface="+mn-lt"/>
                <a:ea typeface="+mn-ea"/>
                <a:cs typeface="+mn-cs"/>
              </a:rPr>
              <a:t>moving into paid employment and higher education</a:t>
            </a:r>
          </a:p>
          <a:p>
            <a:pPr marL="171450" indent="-171450">
              <a:buFont typeface="Arial" panose="020B0604020202020204" pitchFamily="34" charset="0"/>
              <a:buChar char="•"/>
            </a:pPr>
            <a:r>
              <a:rPr lang="en-GB" sz="1200" b="0" i="0" kern="1200" dirty="0" smtClean="0">
                <a:solidFill>
                  <a:schemeClr val="tx1"/>
                </a:solidFill>
                <a:effectLst/>
                <a:latin typeface="+mn-lt"/>
                <a:ea typeface="+mn-ea"/>
                <a:cs typeface="+mn-cs"/>
              </a:rPr>
              <a:t>independent living</a:t>
            </a:r>
          </a:p>
          <a:p>
            <a:pPr marL="171450" indent="-171450">
              <a:buFont typeface="Arial" panose="020B0604020202020204" pitchFamily="34" charset="0"/>
              <a:buChar char="•"/>
            </a:pPr>
            <a:r>
              <a:rPr lang="en-GB" sz="1200" b="0" i="0" kern="1200" dirty="0" smtClean="0">
                <a:solidFill>
                  <a:schemeClr val="tx1"/>
                </a:solidFill>
                <a:effectLst/>
                <a:latin typeface="+mn-lt"/>
                <a:ea typeface="+mn-ea"/>
                <a:cs typeface="+mn-cs"/>
              </a:rPr>
              <a:t>having friends and relationships and being part of their communities</a:t>
            </a:r>
          </a:p>
          <a:p>
            <a:pPr marL="171450" indent="-171450">
              <a:buFont typeface="Arial" panose="020B0604020202020204" pitchFamily="34" charset="0"/>
              <a:buChar char="•"/>
            </a:pPr>
            <a:r>
              <a:rPr lang="en-GB" sz="1200" b="0" i="0" kern="1200" dirty="0" smtClean="0">
                <a:solidFill>
                  <a:schemeClr val="tx1"/>
                </a:solidFill>
                <a:effectLst/>
                <a:latin typeface="+mn-lt"/>
                <a:ea typeface="+mn-ea"/>
                <a:cs typeface="+mn-cs"/>
              </a:rPr>
              <a:t>being as healthy as possible</a:t>
            </a:r>
          </a:p>
          <a:p>
            <a:endParaRPr lang="en-GB" sz="1200" b="1" i="0" u="none" strike="noStrike" kern="1200" baseline="0" dirty="0" smtClean="0">
              <a:solidFill>
                <a:schemeClr val="tx1"/>
              </a:solidFill>
              <a:latin typeface="+mn-lt"/>
              <a:ea typeface="+mn-ea"/>
              <a:cs typeface="+mn-cs"/>
            </a:endParaRP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 Many of these listed should be the concern of HWBB; Lead members for Children’s Services, CCG’s, Directors of Children's Services</a:t>
            </a:r>
          </a:p>
          <a:p>
            <a:r>
              <a:rPr lang="en-GB" sz="1200" b="1" i="0" u="none" strike="noStrike" kern="1200" baseline="0" dirty="0" smtClean="0">
                <a:solidFill>
                  <a:schemeClr val="tx1"/>
                </a:solidFill>
                <a:latin typeface="+mn-lt"/>
                <a:ea typeface="+mn-ea"/>
                <a:cs typeface="+mn-cs"/>
              </a:rPr>
              <a:t>The Children and Families Act 2014 does not change the basic statutory scheme</a:t>
            </a:r>
          </a:p>
          <a:p>
            <a:r>
              <a:rPr lang="en-GB" sz="1200" b="1" i="0" u="none" strike="noStrike" kern="1200" baseline="0" dirty="0" smtClean="0">
                <a:solidFill>
                  <a:schemeClr val="tx1"/>
                </a:solidFill>
                <a:latin typeface="+mn-lt"/>
                <a:ea typeface="+mn-ea"/>
                <a:cs typeface="+mn-cs"/>
              </a:rPr>
              <a:t>governing social care for disabled children or introduce new duties on local</a:t>
            </a:r>
          </a:p>
          <a:p>
            <a:r>
              <a:rPr lang="en-GB" sz="1200" b="1" i="0" u="none" strike="noStrike" kern="1200" baseline="0" dirty="0" smtClean="0">
                <a:solidFill>
                  <a:schemeClr val="tx1"/>
                </a:solidFill>
                <a:latin typeface="+mn-lt"/>
                <a:ea typeface="+mn-ea"/>
                <a:cs typeface="+mn-cs"/>
              </a:rPr>
              <a:t>authorities to deliver social care services to individuals (the underpinning duties</a:t>
            </a:r>
          </a:p>
          <a:p>
            <a:r>
              <a:rPr lang="en-GB" sz="1200" b="1" i="0" u="none" strike="noStrike" kern="1200" baseline="0" dirty="0" smtClean="0">
                <a:solidFill>
                  <a:schemeClr val="tx1"/>
                </a:solidFill>
                <a:latin typeface="+mn-lt"/>
                <a:ea typeface="+mn-ea"/>
                <a:cs typeface="+mn-cs"/>
              </a:rPr>
              <a:t>remain the Children Act 1989 section 17 and the CSDPA 1970 section 2 (service</a:t>
            </a:r>
          </a:p>
          <a:p>
            <a:r>
              <a:rPr lang="en-GB" sz="1200" b="1" i="0" u="none" strike="noStrike" kern="1200" baseline="0" dirty="0" smtClean="0">
                <a:solidFill>
                  <a:schemeClr val="tx1"/>
                </a:solidFill>
                <a:latin typeface="+mn-lt"/>
                <a:ea typeface="+mn-ea"/>
                <a:cs typeface="+mn-cs"/>
              </a:rPr>
              <a:t>provision)). But it does require a more joined up approach at individual and</a:t>
            </a:r>
          </a:p>
          <a:p>
            <a:r>
              <a:rPr lang="en-GB" sz="1200" b="1" i="0" u="none" strike="noStrike" kern="1200" baseline="0" dirty="0" smtClean="0">
                <a:solidFill>
                  <a:schemeClr val="tx1"/>
                </a:solidFill>
                <a:latin typeface="+mn-lt"/>
                <a:ea typeface="+mn-ea"/>
                <a:cs typeface="+mn-cs"/>
              </a:rPr>
              <a:t>strategic levels.</a:t>
            </a:r>
            <a:endParaRPr lang="en-US" altLang="en-US" dirty="0"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FA471A-8D54-4ED3-B2C2-75B97CBD96F8}" type="slidenum">
              <a:rPr lang="en-GB" altLang="en-US"/>
              <a:pPr/>
              <a:t>6</a:t>
            </a:fld>
            <a:endParaRPr lang="en-GB" altLang="en-US"/>
          </a:p>
        </p:txBody>
      </p:sp>
    </p:spTree>
    <p:extLst>
      <p:ext uri="{BB962C8B-B14F-4D97-AF65-F5344CB8AC3E}">
        <p14:creationId xmlns:p14="http://schemas.microsoft.com/office/powerpoint/2010/main" val="1150439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effectLst/>
                <a:latin typeface="+mn-lt"/>
                <a:ea typeface="+mn-ea"/>
                <a:cs typeface="+mn-cs"/>
              </a:rPr>
              <a:t>S79 allows LA wide powers to delegate most of its functions </a:t>
            </a:r>
          </a:p>
          <a:p>
            <a:r>
              <a:rPr lang="en-GB" sz="1200" kern="1200" dirty="0" smtClean="0">
                <a:solidFill>
                  <a:schemeClr val="tx1"/>
                </a:solidFill>
                <a:effectLst/>
                <a:latin typeface="+mn-lt"/>
                <a:ea typeface="+mn-ea"/>
                <a:cs typeface="+mn-cs"/>
              </a:rPr>
              <a:t>Such as assessment and delivery of services and production and management of plans</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7</a:t>
            </a:fld>
            <a:endParaRPr lang="en-GB" altLang="en-US"/>
          </a:p>
        </p:txBody>
      </p:sp>
    </p:spTree>
    <p:extLst>
      <p:ext uri="{BB962C8B-B14F-4D97-AF65-F5344CB8AC3E}">
        <p14:creationId xmlns:p14="http://schemas.microsoft.com/office/powerpoint/2010/main" val="57708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smtClean="0"/>
              <a:t>Care Leavers:</a:t>
            </a:r>
            <a:r>
              <a:rPr lang="en-GB" sz="1200" baseline="0" dirty="0" smtClean="0"/>
              <a:t> </a:t>
            </a:r>
            <a:r>
              <a:rPr lang="en-GB" sz="1200" dirty="0" smtClean="0"/>
              <a:t>LA may have duties for some care leavers post 18 and will need to provide them with a personal advisor who will lead a </a:t>
            </a:r>
            <a:r>
              <a:rPr lang="en-GB" sz="1200" b="1" dirty="0" smtClean="0"/>
              <a:t>Pathway plan </a:t>
            </a:r>
            <a:r>
              <a:rPr lang="en-GB" sz="1200" dirty="0" smtClean="0"/>
              <a:t>that sets out the support and services available (which may include assistance with education or training). This support may continue until the young person reaches the age of 21 or for longer if they remain in an approved programme of education or training</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8</a:t>
            </a:fld>
            <a:endParaRPr lang="en-GB" altLang="en-US"/>
          </a:p>
        </p:txBody>
      </p:sp>
    </p:spTree>
    <p:extLst>
      <p:ext uri="{BB962C8B-B14F-4D97-AF65-F5344CB8AC3E}">
        <p14:creationId xmlns:p14="http://schemas.microsoft.com/office/powerpoint/2010/main" val="1343946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local authorities</a:t>
            </a:r>
            <a:r>
              <a:rPr lang="en-GB" baseline="0" dirty="0" smtClean="0"/>
              <a:t> try to complete an assessment in 28 days but there is no national statutory timescales.</a:t>
            </a:r>
          </a:p>
          <a:p>
            <a:r>
              <a:rPr lang="en-GB" baseline="0" dirty="0" smtClean="0"/>
              <a:t>Significant impact means</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11</a:t>
            </a:fld>
            <a:endParaRPr lang="en-GB" altLang="en-US"/>
          </a:p>
        </p:txBody>
      </p:sp>
    </p:spTree>
    <p:extLst>
      <p:ext uri="{BB962C8B-B14F-4D97-AF65-F5344CB8AC3E}">
        <p14:creationId xmlns:p14="http://schemas.microsoft.com/office/powerpoint/2010/main" val="2538859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effectLst/>
                <a:latin typeface="+mn-lt"/>
                <a:ea typeface="+mn-ea"/>
                <a:cs typeface="+mn-cs"/>
              </a:rPr>
              <a:t>Local authorities must undertake an assessment for any adult who appears to have any level of needs for care and support, regardless of whether or not the local authority thinks the individual has eligible needs.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12</a:t>
            </a:fld>
            <a:endParaRPr lang="en-GB" altLang="en-US"/>
          </a:p>
        </p:txBody>
      </p:sp>
    </p:spTree>
    <p:extLst>
      <p:ext uri="{BB962C8B-B14F-4D97-AF65-F5344CB8AC3E}">
        <p14:creationId xmlns:p14="http://schemas.microsoft.com/office/powerpoint/2010/main" val="1938850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*Local authorities must consider whether the adult would experience substantial difficulty in any of these 4 areas: </a:t>
            </a:r>
          </a:p>
          <a:p>
            <a:r>
              <a:rPr lang="en-GB" dirty="0" smtClean="0">
                <a:effectLst/>
              </a:rPr>
              <a:t>understanding the information provided; retaining the information; using or weighing up the information as part of the process of being involved; and communicating the person’s views, wishes or feelings. Where a person has substantial difficulty in any of these 4 areas, then they need assistance </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14</a:t>
            </a:fld>
            <a:endParaRPr lang="en-GB" altLang="en-US"/>
          </a:p>
        </p:txBody>
      </p:sp>
    </p:spTree>
    <p:extLst>
      <p:ext uri="{BB962C8B-B14F-4D97-AF65-F5344CB8AC3E}">
        <p14:creationId xmlns:p14="http://schemas.microsoft.com/office/powerpoint/2010/main" val="2914065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https://www.scie.org.uk/care-act-2014/safeguarding-adults/adult-safeguarding-practice-questions/  </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15</a:t>
            </a:fld>
            <a:endParaRPr lang="en-GB" altLang="en-US"/>
          </a:p>
        </p:txBody>
      </p:sp>
    </p:spTree>
    <p:extLst>
      <p:ext uri="{BB962C8B-B14F-4D97-AF65-F5344CB8AC3E}">
        <p14:creationId xmlns:p14="http://schemas.microsoft.com/office/powerpoint/2010/main" val="3140706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Reablement</a:t>
            </a:r>
            <a:r>
              <a:rPr lang="en-GB" dirty="0" smtClean="0"/>
              <a:t> means a services,</a:t>
            </a:r>
            <a:r>
              <a:rPr lang="en-GB" baseline="0" dirty="0" smtClean="0"/>
              <a:t> facilities or resources </a:t>
            </a:r>
            <a:r>
              <a:rPr lang="en-GB" dirty="0" smtClean="0"/>
              <a:t>to support</a:t>
            </a:r>
            <a:r>
              <a:rPr lang="en-GB" baseline="0" dirty="0" smtClean="0"/>
              <a:t> a person to become independent again</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17</a:t>
            </a:fld>
            <a:endParaRPr lang="en-GB" altLang="en-US"/>
          </a:p>
        </p:txBody>
      </p:sp>
    </p:spTree>
    <p:extLst>
      <p:ext uri="{BB962C8B-B14F-4D97-AF65-F5344CB8AC3E}">
        <p14:creationId xmlns:p14="http://schemas.microsoft.com/office/powerpoint/2010/main" val="3202387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http://www.lukeclements.co.uk/wp-content/uploads/2017/09/Newsletter-2017-02.pdf </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18</a:t>
            </a:fld>
            <a:endParaRPr lang="en-GB" altLang="en-US"/>
          </a:p>
        </p:txBody>
      </p:sp>
    </p:spTree>
    <p:extLst>
      <p:ext uri="{BB962C8B-B14F-4D97-AF65-F5344CB8AC3E}">
        <p14:creationId xmlns:p14="http://schemas.microsoft.com/office/powerpoint/2010/main" val="39054322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smtClean="0"/>
              <a:t>Children’s Social care assessment should be combined with EHC plans “where appropriate” ( SEND </a:t>
            </a:r>
            <a:r>
              <a:rPr lang="en-GB" altLang="en-US" sz="1200" dirty="0" err="1" smtClean="0"/>
              <a:t>CoP</a:t>
            </a:r>
            <a:r>
              <a:rPr lang="en-GB" altLang="en-US" sz="1200" dirty="0" smtClean="0"/>
              <a:t> 10.18)  and holistic- </a:t>
            </a:r>
            <a:r>
              <a:rPr lang="en-GB" altLang="en-US" sz="1200" b="1" i="1" dirty="0" smtClean="0"/>
              <a:t>this implies it should be the same for adults.</a:t>
            </a:r>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20</a:t>
            </a:fld>
            <a:endParaRPr lang="en-GB" altLang="en-US"/>
          </a:p>
        </p:txBody>
      </p:sp>
    </p:spTree>
    <p:extLst>
      <p:ext uri="{BB962C8B-B14F-4D97-AF65-F5344CB8AC3E}">
        <p14:creationId xmlns:p14="http://schemas.microsoft.com/office/powerpoint/2010/main" val="1656541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dirty="0" smtClean="0">
                <a:latin typeface="+mn-lt"/>
              </a:rPr>
              <a:t>Information on social care</a:t>
            </a:r>
            <a:r>
              <a:rPr lang="en-GB" sz="1200" i="1" baseline="0" dirty="0" smtClean="0">
                <a:latin typeface="+mn-lt"/>
              </a:rPr>
              <a:t> needs </a:t>
            </a:r>
            <a:r>
              <a:rPr lang="en-GB" sz="1200" i="1" dirty="0" smtClean="0">
                <a:latin typeface="+mn-lt"/>
              </a:rPr>
              <a:t> can come from various professionals</a:t>
            </a:r>
            <a:r>
              <a:rPr lang="en-GB" sz="1200" i="1" baseline="0" dirty="0" smtClean="0">
                <a:latin typeface="+mn-lt"/>
              </a:rPr>
              <a:t> or family members,</a:t>
            </a:r>
          </a:p>
          <a:p>
            <a:r>
              <a:rPr lang="en-GB" sz="1200" i="1" baseline="0" dirty="0" smtClean="0">
                <a:latin typeface="+mn-lt"/>
              </a:rPr>
              <a:t> Section D </a:t>
            </a:r>
            <a:r>
              <a:rPr lang="en-GB" sz="1200" i="1" dirty="0" smtClean="0">
                <a:latin typeface="+mn-lt"/>
              </a:rPr>
              <a:t>Other social care</a:t>
            </a:r>
            <a:r>
              <a:rPr lang="en-GB" sz="1200" i="1" baseline="0" dirty="0" smtClean="0">
                <a:latin typeface="+mn-lt"/>
              </a:rPr>
              <a:t> needs can include those relating to adult safeguarding plans. </a:t>
            </a:r>
          </a:p>
          <a:p>
            <a:r>
              <a:rPr lang="en-GB" sz="1200" i="1" dirty="0" smtClean="0">
                <a:latin typeface="+mn-lt"/>
              </a:rPr>
              <a:t>Start with the person's strengths.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b="1" dirty="0" smtClean="0"/>
              <a:t>Section D </a:t>
            </a:r>
            <a:r>
              <a:rPr lang="en-GB" altLang="en-US" sz="1200" dirty="0" smtClean="0">
                <a:solidFill>
                  <a:srgbClr val="ED1B24"/>
                </a:solidFill>
              </a:rPr>
              <a:t>can and should </a:t>
            </a:r>
            <a:r>
              <a:rPr lang="en-GB" altLang="en-US" sz="1200" dirty="0" smtClean="0"/>
              <a:t>ALWAYS be filled in even in the absence of any formal social care response</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21</a:t>
            </a:fld>
            <a:endParaRPr lang="en-GB" altLang="en-US"/>
          </a:p>
        </p:txBody>
      </p:sp>
    </p:spTree>
    <p:extLst>
      <p:ext uri="{BB962C8B-B14F-4D97-AF65-F5344CB8AC3E}">
        <p14:creationId xmlns:p14="http://schemas.microsoft.com/office/powerpoint/2010/main" val="204043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smtClean="0"/>
              <a:t>.*</a:t>
            </a:r>
            <a:r>
              <a:rPr lang="en-GB" sz="1200" dirty="0" smtClean="0"/>
              <a:t>Good generic examples Brent, Leicester </a:t>
            </a:r>
            <a:r>
              <a:rPr lang="en-GB" dirty="0" smtClean="0"/>
              <a:t>Brent</a:t>
            </a:r>
            <a:r>
              <a:rPr lang="en-GB" baseline="0" dirty="0" smtClean="0"/>
              <a:t> has a good </a:t>
            </a:r>
            <a:r>
              <a:rPr lang="en-GB" baseline="0" dirty="0" err="1" smtClean="0"/>
              <a:t>proforma</a:t>
            </a:r>
            <a:r>
              <a:rPr lang="en-GB" baseline="0" dirty="0" smtClean="0"/>
              <a:t> on social care advice Search pdf file “</a:t>
            </a:r>
            <a:r>
              <a:rPr lang="en-GB" sz="1200" i="1" kern="1200" baseline="0" dirty="0" smtClean="0">
                <a:solidFill>
                  <a:schemeClr val="tx1"/>
                </a:solidFill>
                <a:latin typeface="+mn-lt"/>
                <a:ea typeface="+mn-ea"/>
                <a:cs typeface="+mn-cs"/>
              </a:rPr>
              <a:t>EARLY HELP AND SOCIAL CARE GUIDANCE FOR THE PROVISION OF ADVICE TO EDUCATION HEALTH AND CARE ASSESSMENTS AND PLANS </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smtClean="0"/>
              <a:t>The SEN caseworker leading the EHC plan can incorporate social care needs, services and outcomes and relate them to any existing identified outcomes in section E.</a:t>
            </a:r>
            <a:r>
              <a:rPr lang="en-GB" sz="1600" dirty="0" smtClean="0"/>
              <a:t> </a:t>
            </a:r>
            <a:endParaRPr lang="en-GB" sz="1050" dirty="0" smtClean="0"/>
          </a:p>
          <a:p>
            <a:endParaRPr lang="en-GB" sz="1200" i="1" kern="1200" baseline="0" dirty="0" smtClean="0">
              <a:solidFill>
                <a:schemeClr val="tx1"/>
              </a:solidFill>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smtClean="0"/>
              <a:t>This will determined locally through duties of SEN officer /responsible person collating the EHC document and contributing social care professionals</a:t>
            </a:r>
          </a:p>
          <a:p>
            <a:endParaRPr lang="en-GB" i="1"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22</a:t>
            </a:fld>
            <a:endParaRPr lang="en-GB" altLang="en-US"/>
          </a:p>
        </p:txBody>
      </p:sp>
    </p:spTree>
    <p:extLst>
      <p:ext uri="{BB962C8B-B14F-4D97-AF65-F5344CB8AC3E}">
        <p14:creationId xmlns:p14="http://schemas.microsoft.com/office/powerpoint/2010/main" val="22764955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altLang="en-US" sz="1200" b="1" dirty="0" smtClean="0"/>
              <a:t>If the young person/young adult  is “not known” to social care it does not necessarily mean there are no social care needs.</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200" b="0" i="0" u="none" strike="noStrike" kern="1200" baseline="0" dirty="0" smtClean="0">
                <a:solidFill>
                  <a:schemeClr val="tx1"/>
                </a:solidFill>
                <a:latin typeface="+mn-lt"/>
                <a:ea typeface="+mn-ea"/>
                <a:cs typeface="+mn-cs"/>
              </a:rPr>
              <a:t>The duty to </a:t>
            </a:r>
            <a:r>
              <a:rPr lang="en-GB" sz="1200" b="1" i="0" u="none" strike="noStrike" kern="1200" baseline="0" dirty="0" smtClean="0">
                <a:solidFill>
                  <a:schemeClr val="tx1"/>
                </a:solidFill>
                <a:latin typeface="+mn-lt"/>
                <a:ea typeface="+mn-ea"/>
                <a:cs typeface="+mn-cs"/>
              </a:rPr>
              <a:t>“secure” </a:t>
            </a:r>
            <a:r>
              <a:rPr lang="en-GB" sz="1200" b="0" i="0" u="none" strike="noStrike" kern="1200" baseline="0" dirty="0" smtClean="0">
                <a:solidFill>
                  <a:schemeClr val="tx1"/>
                </a:solidFill>
                <a:latin typeface="+mn-lt"/>
                <a:ea typeface="+mn-ea"/>
                <a:cs typeface="+mn-cs"/>
              </a:rPr>
              <a:t>provision in Section F is with the Local Authority – if an educational setting cannot provide it with the funding they receive, the LA is legally obliged to do so. </a:t>
            </a:r>
            <a:endParaRPr lang="en-GB" altLang="en-US" sz="1200" b="1"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GB" altLang="en-US" sz="1200" dirty="0" smtClean="0">
              <a:ea typeface="MS PGothic"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23</a:t>
            </a:fld>
            <a:endParaRPr lang="en-GB" altLang="en-US"/>
          </a:p>
        </p:txBody>
      </p:sp>
    </p:spTree>
    <p:extLst>
      <p:ext uri="{BB962C8B-B14F-4D97-AF65-F5344CB8AC3E}">
        <p14:creationId xmlns:p14="http://schemas.microsoft.com/office/powerpoint/2010/main" val="3906038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dirty="0" smtClean="0"/>
              <a:t>Within 6 months</a:t>
            </a:r>
          </a:p>
          <a:p>
            <a:r>
              <a:rPr lang="en-GB" sz="1200" i="1" dirty="0" smtClean="0"/>
              <a:t>Walk independently to and from the bus stop,</a:t>
            </a:r>
          </a:p>
          <a:p>
            <a:r>
              <a:rPr lang="en-GB" sz="1200" i="1" dirty="0" smtClean="0"/>
              <a:t>develop strategies to deal with things going wrong or not working out according to plan.</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24</a:t>
            </a:fld>
            <a:endParaRPr lang="en-GB" altLang="en-US"/>
          </a:p>
        </p:txBody>
      </p:sp>
    </p:spTree>
    <p:extLst>
      <p:ext uri="{BB962C8B-B14F-4D97-AF65-F5344CB8AC3E}">
        <p14:creationId xmlns:p14="http://schemas.microsoft.com/office/powerpoint/2010/main" val="2234922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smtClean="0"/>
              <a:t>Q: Consider travel training to get to a social group. Should this go in section D or F?  It</a:t>
            </a:r>
            <a:r>
              <a:rPr lang="en-GB" altLang="en-US" sz="1200" baseline="0" dirty="0" smtClean="0"/>
              <a:t> is likely to fall into Section F</a:t>
            </a:r>
            <a:endParaRPr lang="en-GB" altLang="en-US" sz="1200" dirty="0" smtClean="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25</a:t>
            </a:fld>
            <a:endParaRPr lang="en-GB" altLang="en-US"/>
          </a:p>
        </p:txBody>
      </p:sp>
    </p:spTree>
    <p:extLst>
      <p:ext uri="{BB962C8B-B14F-4D97-AF65-F5344CB8AC3E}">
        <p14:creationId xmlns:p14="http://schemas.microsoft.com/office/powerpoint/2010/main" val="1565334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26</a:t>
            </a:fld>
            <a:endParaRPr lang="en-GB" altLang="en-US"/>
          </a:p>
        </p:txBody>
      </p:sp>
    </p:spTree>
    <p:extLst>
      <p:ext uri="{BB962C8B-B14F-4D97-AF65-F5344CB8AC3E}">
        <p14:creationId xmlns:p14="http://schemas.microsoft.com/office/powerpoint/2010/main" val="2928772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could</a:t>
            </a:r>
            <a:r>
              <a:rPr lang="en-GB" baseline="0" dirty="0" smtClean="0"/>
              <a:t> be classed as SEN need in section B if Michael cannot travel to college</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27</a:t>
            </a:fld>
            <a:endParaRPr lang="en-GB" altLang="en-US"/>
          </a:p>
        </p:txBody>
      </p:sp>
    </p:spTree>
    <p:extLst>
      <p:ext uri="{BB962C8B-B14F-4D97-AF65-F5344CB8AC3E}">
        <p14:creationId xmlns:p14="http://schemas.microsoft.com/office/powerpoint/2010/main" val="30511827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smtClean="0"/>
              <a:t>Q: Consider travel training to get to a social group. Should this go in section D or F?  It</a:t>
            </a:r>
            <a:r>
              <a:rPr lang="en-GB" altLang="en-US" sz="1200" baseline="0" dirty="0" smtClean="0"/>
              <a:t> is likely to fall into Section F</a:t>
            </a:r>
            <a:endParaRPr lang="en-GB" altLang="en-US" sz="1200" dirty="0" smtClean="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28</a:t>
            </a:fld>
            <a:endParaRPr lang="en-GB" altLang="en-US"/>
          </a:p>
        </p:txBody>
      </p:sp>
    </p:spTree>
    <p:extLst>
      <p:ext uri="{BB962C8B-B14F-4D97-AF65-F5344CB8AC3E}">
        <p14:creationId xmlns:p14="http://schemas.microsoft.com/office/powerpoint/2010/main" val="912663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When agreeing outcomes, it is important to consider both what is important </a:t>
            </a:r>
            <a:r>
              <a:rPr lang="en-GB" sz="1200" i="1" kern="1200" baseline="0" dirty="0" smtClean="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29</a:t>
            </a:fld>
            <a:endParaRPr lang="en-GB" altLang="en-US"/>
          </a:p>
        </p:txBody>
      </p:sp>
    </p:spTree>
    <p:extLst>
      <p:ext uri="{BB962C8B-B14F-4D97-AF65-F5344CB8AC3E}">
        <p14:creationId xmlns:p14="http://schemas.microsoft.com/office/powerpoint/2010/main" val="7284054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smtClean="0">
                <a:ea typeface="MS PGothic" panose="020B0600070205080204" pitchFamily="34" charset="-128"/>
              </a:rPr>
              <a:t>Michael’s social and emotional skills are delayed </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30</a:t>
            </a:fld>
            <a:endParaRPr lang="en-GB" altLang="en-US"/>
          </a:p>
        </p:txBody>
      </p:sp>
    </p:spTree>
    <p:extLst>
      <p:ext uri="{BB962C8B-B14F-4D97-AF65-F5344CB8AC3E}">
        <p14:creationId xmlns:p14="http://schemas.microsoft.com/office/powerpoint/2010/main" val="24199598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When agreeing outcomes, it is important to consider both what is important </a:t>
            </a:r>
            <a:r>
              <a:rPr lang="en-GB" sz="1200" i="1" kern="1200" baseline="0" dirty="0" smtClean="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31</a:t>
            </a:fld>
            <a:endParaRPr lang="en-GB" altLang="en-US"/>
          </a:p>
        </p:txBody>
      </p:sp>
    </p:spTree>
    <p:extLst>
      <p:ext uri="{BB962C8B-B14F-4D97-AF65-F5344CB8AC3E}">
        <p14:creationId xmlns:p14="http://schemas.microsoft.com/office/powerpoint/2010/main" val="25073196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smtClean="0"/>
              <a:t>Q: Consider travel training to get to a social group. Should this go in section D or F?  It</a:t>
            </a:r>
            <a:r>
              <a:rPr lang="en-GB" altLang="en-US" sz="1200" baseline="0" dirty="0" smtClean="0"/>
              <a:t> is likely to fall into Section F</a:t>
            </a:r>
            <a:endParaRPr lang="en-GB" altLang="en-US" sz="1200" dirty="0" smtClean="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32</a:t>
            </a:fld>
            <a:endParaRPr lang="en-GB" altLang="en-US"/>
          </a:p>
        </p:txBody>
      </p:sp>
    </p:spTree>
    <p:extLst>
      <p:ext uri="{BB962C8B-B14F-4D97-AF65-F5344CB8AC3E}">
        <p14:creationId xmlns:p14="http://schemas.microsoft.com/office/powerpoint/2010/main" val="41139864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When agreeing outcomes, it is important to consider both what is important </a:t>
            </a:r>
            <a:r>
              <a:rPr lang="en-GB" sz="1200" i="1" kern="1200" baseline="0" dirty="0" smtClean="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33</a:t>
            </a:fld>
            <a:endParaRPr lang="en-GB" altLang="en-US"/>
          </a:p>
        </p:txBody>
      </p:sp>
    </p:spTree>
    <p:extLst>
      <p:ext uri="{BB962C8B-B14F-4D97-AF65-F5344CB8AC3E}">
        <p14:creationId xmlns:p14="http://schemas.microsoft.com/office/powerpoint/2010/main" val="23906722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descr="NATSIP-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reeform 8"/>
          <p:cNvSpPr>
            <a:spLocks/>
          </p:cNvSpPr>
          <p:nvPr/>
        </p:nvSpPr>
        <p:spPr bwMode="auto">
          <a:xfrm>
            <a:off x="-7938" y="6157913"/>
            <a:ext cx="9161463" cy="714375"/>
          </a:xfrm>
          <a:custGeom>
            <a:avLst/>
            <a:gdLst>
              <a:gd name="T0" fmla="*/ 0 w 5771"/>
              <a:gd name="T1" fmla="*/ 2147483646 h 450"/>
              <a:gd name="T2" fmla="*/ 0 w 5771"/>
              <a:gd name="T3" fmla="*/ 2147483646 h 450"/>
              <a:gd name="T4" fmla="*/ 2147483646 w 5771"/>
              <a:gd name="T5" fmla="*/ 2147483646 h 450"/>
              <a:gd name="T6" fmla="*/ 2147483646 w 5771"/>
              <a:gd name="T7" fmla="*/ 0 h 450"/>
              <a:gd name="T8" fmla="*/ 0 w 5771"/>
              <a:gd name="T9" fmla="*/ 2147483646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r>
              <a:rPr lang="en-US" smtClean="0"/>
              <a:t>Click to edit Master title style</a:t>
            </a:r>
            <a:endParaRPr lang="en-GB"/>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GB"/>
          </a:p>
        </p:txBody>
      </p:sp>
    </p:spTree>
    <p:extLst>
      <p:ext uri="{BB962C8B-B14F-4D97-AF65-F5344CB8AC3E}">
        <p14:creationId xmlns:p14="http://schemas.microsoft.com/office/powerpoint/2010/main" val="3639691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2210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10416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9307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48678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4224028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4913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84155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78452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337978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638286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28" name="Picture 7" descr="NATSIP-LOG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499350" y="6096000"/>
            <a:ext cx="15462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Freeform 8"/>
          <p:cNvSpPr>
            <a:spLocks/>
          </p:cNvSpPr>
          <p:nvPr/>
        </p:nvSpPr>
        <p:spPr bwMode="auto">
          <a:xfrm>
            <a:off x="-19050" y="6348413"/>
            <a:ext cx="9201150" cy="536575"/>
          </a:xfrm>
          <a:custGeom>
            <a:avLst/>
            <a:gdLst>
              <a:gd name="T0" fmla="*/ 0 w 5796"/>
              <a:gd name="T1" fmla="*/ 0 h 338"/>
              <a:gd name="T2" fmla="*/ 0 w 5796"/>
              <a:gd name="T3" fmla="*/ 2147483646 h 338"/>
              <a:gd name="T4" fmla="*/ 2147483646 w 5796"/>
              <a:gd name="T5" fmla="*/ 2147483646 h 338"/>
              <a:gd name="T6" fmla="*/ 2147483646 w 5796"/>
              <a:gd name="T7" fmla="*/ 2147483646 h 338"/>
              <a:gd name="T8" fmla="*/ 0 w 5796"/>
              <a:gd name="T9" fmla="*/ 0 h 3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96" h="338">
                <a:moveTo>
                  <a:pt x="0" y="0"/>
                </a:moveTo>
                <a:lnTo>
                  <a:pt x="0" y="324"/>
                </a:lnTo>
                <a:lnTo>
                  <a:pt x="5795" y="338"/>
                </a:lnTo>
                <a:lnTo>
                  <a:pt x="5796" y="246"/>
                </a:lnTo>
                <a:lnTo>
                  <a:pt x="0" y="0"/>
                </a:lnTo>
                <a:close/>
              </a:path>
            </a:pathLst>
          </a:custGeom>
          <a:solidFill>
            <a:srgbClr val="ED1B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51"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Calibri" pitchFamily="34" charset="0"/>
          <a:cs typeface="Arial" charset="0"/>
        </a:defRPr>
      </a:lvl2pPr>
      <a:lvl3pPr algn="l" rtl="0" eaLnBrk="0" fontAlgn="base" hangingPunct="0">
        <a:spcBef>
          <a:spcPct val="0"/>
        </a:spcBef>
        <a:spcAft>
          <a:spcPct val="0"/>
        </a:spcAft>
        <a:defRPr sz="4400">
          <a:solidFill>
            <a:schemeClr val="tx2"/>
          </a:solidFill>
          <a:latin typeface="Calibri" pitchFamily="34" charset="0"/>
          <a:cs typeface="Arial" charset="0"/>
        </a:defRPr>
      </a:lvl3pPr>
      <a:lvl4pPr algn="l" rtl="0" eaLnBrk="0" fontAlgn="base" hangingPunct="0">
        <a:spcBef>
          <a:spcPct val="0"/>
        </a:spcBef>
        <a:spcAft>
          <a:spcPct val="0"/>
        </a:spcAft>
        <a:defRPr sz="4400">
          <a:solidFill>
            <a:schemeClr val="tx2"/>
          </a:solidFill>
          <a:latin typeface="Calibri" pitchFamily="34" charset="0"/>
          <a:cs typeface="Arial" charset="0"/>
        </a:defRPr>
      </a:lvl4pPr>
      <a:lvl5pPr algn="l" rtl="0" eaLnBrk="0" fontAlgn="base" hangingPunct="0">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socialcare@ndcs.org.uk" TargetMode="External"/><Relationship Id="rId2" Type="http://schemas.openxmlformats.org/officeDocument/2006/relationships/hyperlink" Target="mailto:ckmullen@ndcs.org.uk" TargetMode="External"/><Relationship Id="rId1" Type="http://schemas.openxmlformats.org/officeDocument/2006/relationships/slideLayout" Target="../slideLayouts/slideLayout2.xml"/><Relationship Id="rId4" Type="http://schemas.openxmlformats.org/officeDocument/2006/relationships/hyperlink" Target="http://www.ndcs.org.uk/socialcaread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3"/>
          <p:cNvSpPr>
            <a:spLocks noGrp="1" noChangeArrowheads="1"/>
          </p:cNvSpPr>
          <p:nvPr>
            <p:ph type="ctrTitle"/>
          </p:nvPr>
        </p:nvSpPr>
        <p:spPr>
          <a:xfrm>
            <a:off x="684213" y="2420938"/>
            <a:ext cx="7847012" cy="1803400"/>
          </a:xfrm>
        </p:spPr>
        <p:txBody>
          <a:bodyPr/>
          <a:lstStyle/>
          <a:p>
            <a:pPr eaLnBrk="1" hangingPunct="1"/>
            <a:r>
              <a:rPr lang="en-US" altLang="en-US" dirty="0" smtClean="0"/>
              <a:t>Education Health and Care plans: understanding how social care fits in.</a:t>
            </a:r>
          </a:p>
        </p:txBody>
      </p:sp>
      <p:sp>
        <p:nvSpPr>
          <p:cNvPr id="4099" name="Rectangle 14"/>
          <p:cNvSpPr>
            <a:spLocks noGrp="1" noChangeArrowheads="1"/>
          </p:cNvSpPr>
          <p:nvPr>
            <p:ph type="subTitle" idx="1"/>
          </p:nvPr>
        </p:nvSpPr>
        <p:spPr>
          <a:xfrm>
            <a:off x="1403350" y="4652963"/>
            <a:ext cx="6400800" cy="1752600"/>
          </a:xfrm>
        </p:spPr>
        <p:txBody>
          <a:bodyPr/>
          <a:lstStyle/>
          <a:p>
            <a:pPr eaLnBrk="1" hangingPunct="1"/>
            <a:endParaRPr lang="en-US" altLang="en-US" dirty="0" smtClean="0"/>
          </a:p>
          <a:p>
            <a:pPr eaLnBrk="1" hangingPunct="1"/>
            <a:r>
              <a:rPr lang="en-US" altLang="en-US" dirty="0" smtClean="0"/>
              <a:t>Chris Mullen: Social Care Policy Advisor, NDCS.</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187450" y="620713"/>
            <a:ext cx="8207375" cy="1143000"/>
          </a:xfrm>
        </p:spPr>
        <p:txBody>
          <a:bodyPr/>
          <a:lstStyle/>
          <a:p>
            <a:pPr eaLnBrk="1" hangingPunct="1">
              <a:defRPr/>
            </a:pPr>
            <a:r>
              <a:rPr lang="en-GB" b="1" dirty="0" smtClean="0">
                <a:solidFill>
                  <a:schemeClr val="bg2">
                    <a:lumMod val="75000"/>
                  </a:schemeClr>
                </a:solidFill>
              </a:rPr>
              <a:t>    Aims for the session</a:t>
            </a:r>
          </a:p>
        </p:txBody>
      </p:sp>
      <p:sp>
        <p:nvSpPr>
          <p:cNvPr id="5123" name="Content Placeholder 2"/>
          <p:cNvSpPr>
            <a:spLocks noGrp="1"/>
          </p:cNvSpPr>
          <p:nvPr>
            <p:ph idx="1"/>
          </p:nvPr>
        </p:nvSpPr>
        <p:spPr>
          <a:xfrm>
            <a:off x="683568" y="1988840"/>
            <a:ext cx="8229600" cy="3888432"/>
          </a:xfrm>
        </p:spPr>
        <p:txBody>
          <a:bodyPr/>
          <a:lstStyle/>
          <a:p>
            <a:r>
              <a:rPr lang="en-GB" altLang="en-US" sz="2800" dirty="0" smtClean="0"/>
              <a:t>Understand legal requirements on adult social care</a:t>
            </a:r>
          </a:p>
          <a:p>
            <a:r>
              <a:rPr lang="en-GB" altLang="en-US" sz="2800" dirty="0" smtClean="0"/>
              <a:t>Understand broad aims of Care Act and its provisions</a:t>
            </a:r>
          </a:p>
          <a:p>
            <a:r>
              <a:rPr lang="en-GB" altLang="en-US" sz="2800" dirty="0" smtClean="0"/>
              <a:t>How Care Act assessment fit into EHC plans</a:t>
            </a:r>
          </a:p>
          <a:p>
            <a:endParaRPr lang="en-GB" altLang="en-US" sz="2800" dirty="0" smtClean="0"/>
          </a:p>
          <a:p>
            <a:pPr>
              <a:buFont typeface="Wingdings" panose="05000000000000000000" pitchFamily="2" charset="2"/>
              <a:buChar char="Ø"/>
            </a:pPr>
            <a:endParaRPr lang="en-GB" altLang="en-US" sz="2800" dirty="0" smtClean="0"/>
          </a:p>
          <a:p>
            <a:pPr>
              <a:buFont typeface="Wingdings" panose="05000000000000000000" pitchFamily="2" charset="2"/>
              <a:buChar char="Ø"/>
            </a:pPr>
            <a:endParaRPr lang="en-GB" altLang="en-US" sz="2800" dirty="0" smtClean="0"/>
          </a:p>
          <a:p>
            <a:pPr>
              <a:buFont typeface="Wingdings" panose="05000000000000000000" pitchFamily="2" charset="2"/>
              <a:buChar char="Ø"/>
            </a:pPr>
            <a:endParaRPr lang="en-GB" altLang="en-US" sz="2800" dirty="0" smtClean="0"/>
          </a:p>
          <a:p>
            <a:pPr>
              <a:buFont typeface="Wingdings" panose="05000000000000000000" pitchFamily="2" charset="2"/>
              <a:buChar char="Ø"/>
            </a:pPr>
            <a:endParaRPr lang="en-GB" altLang="en-US" sz="2800" dirty="0" smtClean="0"/>
          </a:p>
          <a:p>
            <a:pPr>
              <a:buFont typeface="Wingdings" panose="05000000000000000000" pitchFamily="2" charset="2"/>
              <a:buChar char="Ø"/>
            </a:pPr>
            <a:endParaRPr lang="en-GB" altLang="en-US" sz="2800" dirty="0" smtClean="0"/>
          </a:p>
          <a:p>
            <a:pPr>
              <a:buFont typeface="Wingdings" panose="05000000000000000000" pitchFamily="2" charset="2"/>
              <a:buChar char="Ø"/>
            </a:pPr>
            <a:endParaRPr lang="en-GB" altLang="en-US" sz="2800" dirty="0" smtClean="0"/>
          </a:p>
          <a:p>
            <a:pPr eaLnBrk="1" hangingPunct="1"/>
            <a:endParaRPr lang="en-GB"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633785" y="332656"/>
            <a:ext cx="8207375" cy="1143000"/>
          </a:xfrm>
        </p:spPr>
        <p:txBody>
          <a:bodyPr/>
          <a:lstStyle/>
          <a:p>
            <a:r>
              <a:rPr lang="en-GB" altLang="en-US" dirty="0" smtClean="0"/>
              <a:t>      </a:t>
            </a:r>
            <a:br>
              <a:rPr lang="en-GB" altLang="en-US" dirty="0" smtClean="0"/>
            </a:br>
            <a:r>
              <a:rPr lang="en-GB" altLang="en-US" dirty="0" smtClean="0"/>
              <a:t>    </a:t>
            </a:r>
            <a:r>
              <a:rPr lang="en-GB" altLang="en-US" b="1" dirty="0" smtClean="0"/>
              <a:t>Where is practice now?</a:t>
            </a:r>
            <a:r>
              <a:rPr lang="en-GB" altLang="en-US" dirty="0" smtClean="0"/>
              <a:t/>
            </a:r>
            <a:br>
              <a:rPr lang="en-GB" altLang="en-US" dirty="0" smtClean="0"/>
            </a:br>
            <a:r>
              <a:rPr lang="en-GB" altLang="en-US" sz="2000" dirty="0" smtClean="0"/>
              <a:t>                                Based on NDCS casework </a:t>
            </a:r>
            <a:r>
              <a:rPr lang="en-GB" altLang="en-US" dirty="0" smtClean="0"/>
              <a:t/>
            </a:r>
            <a:br>
              <a:rPr lang="en-GB" altLang="en-US" dirty="0" smtClean="0"/>
            </a:br>
            <a:endParaRPr lang="en-GB" altLang="en-US" dirty="0" smtClean="0"/>
          </a:p>
        </p:txBody>
      </p:sp>
      <p:sp>
        <p:nvSpPr>
          <p:cNvPr id="6147" name="Content Placeholder 2"/>
          <p:cNvSpPr>
            <a:spLocks noGrp="1"/>
          </p:cNvSpPr>
          <p:nvPr>
            <p:ph idx="1"/>
          </p:nvPr>
        </p:nvSpPr>
        <p:spPr>
          <a:xfrm>
            <a:off x="582711" y="913553"/>
            <a:ext cx="8229600" cy="4392613"/>
          </a:xfrm>
        </p:spPr>
        <p:txBody>
          <a:bodyPr/>
          <a:lstStyle/>
          <a:p>
            <a:pPr>
              <a:buFontTx/>
              <a:buNone/>
            </a:pPr>
            <a:endParaRPr lang="en-GB" altLang="en-US" dirty="0" smtClean="0"/>
          </a:p>
          <a:p>
            <a:r>
              <a:rPr lang="en-GB" altLang="en-US" dirty="0" smtClean="0"/>
              <a:t>Sections D, (H1) H2 often absent from plans</a:t>
            </a:r>
          </a:p>
          <a:p>
            <a:r>
              <a:rPr lang="en-GB" altLang="en-US" dirty="0" smtClean="0"/>
              <a:t>Of those completed little useful detail, </a:t>
            </a:r>
          </a:p>
          <a:p>
            <a:r>
              <a:rPr lang="en-GB" altLang="en-US" dirty="0" smtClean="0"/>
              <a:t>Key workers/ lead professionals/ social workers, unsure of what to write.</a:t>
            </a:r>
          </a:p>
          <a:p>
            <a:r>
              <a:rPr lang="en-GB" altLang="en-US" dirty="0" smtClean="0"/>
              <a:t>Lack of cooperation / poor multi-agency working arrangements</a:t>
            </a:r>
          </a:p>
          <a:p>
            <a:endParaRPr lang="en-GB" altLang="en-US" dirty="0" smtClean="0"/>
          </a:p>
          <a:p>
            <a:pPr>
              <a:buFont typeface="Wingdings" panose="05000000000000000000" pitchFamily="2" charset="2"/>
              <a:buChar char="Ø"/>
            </a:pPr>
            <a:endParaRPr lang="en-GB" altLang="en-US" dirty="0" smtClean="0"/>
          </a:p>
          <a:p>
            <a:pPr>
              <a:buFont typeface="Wingdings" panose="05000000000000000000" pitchFamily="2" charset="2"/>
              <a:buChar char="Ø"/>
            </a:pPr>
            <a:endParaRPr lang="en-GB" altLang="en-US" dirty="0" smtClean="0"/>
          </a:p>
          <a:p>
            <a:endParaRPr lang="en-GB" alt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2051720" y="404664"/>
            <a:ext cx="8207375" cy="1143000"/>
          </a:xfrm>
        </p:spPr>
        <p:txBody>
          <a:bodyPr/>
          <a:lstStyle/>
          <a:p>
            <a:r>
              <a:rPr lang="en-GB" altLang="en-US" dirty="0" smtClean="0">
                <a:solidFill>
                  <a:schemeClr val="tx1"/>
                </a:solidFill>
              </a:rPr>
              <a:t>   </a:t>
            </a:r>
            <a:r>
              <a:rPr lang="en-GB" altLang="en-US" b="1" dirty="0" smtClean="0">
                <a:solidFill>
                  <a:schemeClr val="tx1"/>
                </a:solidFill>
              </a:rPr>
              <a:t>Why is this?</a:t>
            </a:r>
            <a:r>
              <a:rPr lang="en-GB" altLang="en-US" dirty="0" smtClean="0">
                <a:solidFill>
                  <a:schemeClr val="tx1"/>
                </a:solidFill>
              </a:rPr>
              <a:t/>
            </a:r>
            <a:br>
              <a:rPr lang="en-GB" altLang="en-US" dirty="0" smtClean="0">
                <a:solidFill>
                  <a:schemeClr val="tx1"/>
                </a:solidFill>
              </a:rPr>
            </a:br>
            <a:endParaRPr lang="en-GB" altLang="en-US" dirty="0" smtClean="0"/>
          </a:p>
        </p:txBody>
      </p:sp>
      <p:sp>
        <p:nvSpPr>
          <p:cNvPr id="7171" name="Content Placeholder 2"/>
          <p:cNvSpPr>
            <a:spLocks noGrp="1"/>
          </p:cNvSpPr>
          <p:nvPr>
            <p:ph idx="1"/>
          </p:nvPr>
        </p:nvSpPr>
        <p:spPr>
          <a:xfrm>
            <a:off x="611560" y="1412776"/>
            <a:ext cx="8229600" cy="4392613"/>
          </a:xfrm>
        </p:spPr>
        <p:txBody>
          <a:bodyPr/>
          <a:lstStyle/>
          <a:p>
            <a:r>
              <a:rPr lang="en-GB" altLang="en-US" sz="2800" dirty="0" smtClean="0"/>
              <a:t>C &amp;F Act 2014 ;largely does not change the core duties on social care with regard to disabled children  </a:t>
            </a:r>
          </a:p>
          <a:p>
            <a:r>
              <a:rPr lang="en-GB" altLang="en-US" sz="2800" dirty="0" smtClean="0"/>
              <a:t>fewer adults have EHC plans, more focus on getting those CYP on statements transferred</a:t>
            </a:r>
          </a:p>
          <a:p>
            <a:r>
              <a:rPr lang="en-GB" altLang="en-US" sz="2800" dirty="0" smtClean="0"/>
              <a:t>no additional funding for SEND changes</a:t>
            </a:r>
          </a:p>
          <a:p>
            <a:r>
              <a:rPr lang="en-GB" altLang="en-US" sz="2800" dirty="0"/>
              <a:t>c</a:t>
            </a:r>
            <a:r>
              <a:rPr lang="en-GB" altLang="en-US" sz="2800" dirty="0" smtClean="0"/>
              <a:t>risis in social care funding: adults and children;</a:t>
            </a:r>
          </a:p>
          <a:p>
            <a:pPr marL="0" indent="0">
              <a:buNone/>
            </a:pPr>
            <a:r>
              <a:rPr lang="en-GB" altLang="en-US" sz="2800" dirty="0" smtClean="0"/>
              <a:t>   (APPGC/ LGA reports)</a:t>
            </a:r>
          </a:p>
          <a:p>
            <a:pPr marL="0" indent="0">
              <a:buNone/>
            </a:pPr>
            <a:endParaRPr lang="en-GB" altLang="en-US" sz="2800" dirty="0" smtClean="0"/>
          </a:p>
          <a:p>
            <a:endParaRPr lang="en-GB" altLang="en-US" sz="2800" dirty="0" smtClean="0"/>
          </a:p>
          <a:p>
            <a:endParaRPr lang="en-GB" altLang="en-US" sz="2800" dirty="0" smtClean="0"/>
          </a:p>
          <a:p>
            <a:endParaRPr lang="en-GB" altLang="en-US" sz="2800" dirty="0" smtClean="0"/>
          </a:p>
          <a:p>
            <a:endParaRPr lang="en-GB" altLang="en-US" sz="2800" dirty="0" smtClean="0"/>
          </a:p>
          <a:p>
            <a:endParaRPr lang="en-GB" altLang="en-US" sz="2800" dirty="0" smtClean="0"/>
          </a:p>
          <a:p>
            <a:endParaRPr lang="en-GB" alt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675688" cy="1143000"/>
          </a:xfrm>
        </p:spPr>
        <p:txBody>
          <a:bodyPr/>
          <a:lstStyle/>
          <a:p>
            <a:pPr algn="ctr"/>
            <a:r>
              <a:rPr lang="en-GB" sz="4000" b="1" dirty="0" smtClean="0"/>
              <a:t>Key social care law/statutory guidance </a:t>
            </a:r>
            <a:r>
              <a:rPr lang="en-GB" sz="3600" b="1" dirty="0" smtClean="0"/>
              <a:t>relevant to EHC plan</a:t>
            </a:r>
            <a:r>
              <a:rPr lang="en-GB" sz="4000" dirty="0" smtClean="0"/>
              <a:t>.</a:t>
            </a:r>
            <a:endParaRPr lang="en-GB" sz="4000" dirty="0"/>
          </a:p>
        </p:txBody>
      </p:sp>
      <p:sp>
        <p:nvSpPr>
          <p:cNvPr id="3" name="Content Placeholder 2"/>
          <p:cNvSpPr>
            <a:spLocks noGrp="1"/>
          </p:cNvSpPr>
          <p:nvPr>
            <p:ph idx="1"/>
          </p:nvPr>
        </p:nvSpPr>
        <p:spPr>
          <a:xfrm>
            <a:off x="251520" y="1268760"/>
            <a:ext cx="9036496" cy="4392613"/>
          </a:xfrm>
        </p:spPr>
        <p:txBody>
          <a:bodyPr/>
          <a:lstStyle/>
          <a:p>
            <a:r>
              <a:rPr lang="en-GB" sz="2800" dirty="0" smtClean="0"/>
              <a:t>Care Act 2014 (young people approaching 18; 18 +)</a:t>
            </a:r>
          </a:p>
          <a:p>
            <a:r>
              <a:rPr lang="en-GB" sz="2800" dirty="0" smtClean="0"/>
              <a:t>Children and Families Act 2014</a:t>
            </a:r>
          </a:p>
          <a:p>
            <a:pPr marL="0" indent="0">
              <a:buNone/>
            </a:pPr>
            <a:endParaRPr lang="en-GB" sz="2800" dirty="0" smtClean="0"/>
          </a:p>
          <a:p>
            <a:pPr marL="0" indent="0">
              <a:buNone/>
            </a:pPr>
            <a:r>
              <a:rPr lang="en-GB" sz="2800" dirty="0" smtClean="0"/>
              <a:t>Statutory guidance</a:t>
            </a:r>
          </a:p>
          <a:p>
            <a:r>
              <a:rPr lang="en-GB" sz="2800" dirty="0" smtClean="0"/>
              <a:t>SEND Code of practice (EHC)</a:t>
            </a:r>
          </a:p>
          <a:p>
            <a:r>
              <a:rPr lang="en-GB" sz="2800" dirty="0" smtClean="0"/>
              <a:t>Care Act guidance</a:t>
            </a:r>
          </a:p>
          <a:p>
            <a:r>
              <a:rPr lang="en-GB" sz="2800" dirty="0" err="1" smtClean="0"/>
              <a:t>Deafblind</a:t>
            </a:r>
            <a:r>
              <a:rPr lang="en-GB" sz="2800" dirty="0" smtClean="0"/>
              <a:t> guidance</a:t>
            </a:r>
          </a:p>
          <a:p>
            <a:endParaRPr lang="en-GB" sz="2800" dirty="0" smtClean="0"/>
          </a:p>
          <a:p>
            <a:r>
              <a:rPr lang="en-GB" sz="2800" dirty="0"/>
              <a:t>Equality Act 2010, </a:t>
            </a:r>
            <a:r>
              <a:rPr lang="en-GB" sz="2800" dirty="0" smtClean="0"/>
              <a:t>Mental Capacity Act 2005</a:t>
            </a:r>
            <a:endParaRPr lang="en-GB" sz="2800" dirty="0"/>
          </a:p>
          <a:p>
            <a:r>
              <a:rPr lang="en-GB" sz="2800" dirty="0"/>
              <a:t>Human Rights Act </a:t>
            </a:r>
            <a:r>
              <a:rPr lang="en-GB" sz="2800" dirty="0" smtClean="0"/>
              <a:t>1998</a:t>
            </a:r>
            <a:endParaRPr lang="en-GB" dirty="0"/>
          </a:p>
          <a:p>
            <a:endParaRPr lang="en-GB"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36104" y="188640"/>
            <a:ext cx="8748463" cy="1143000"/>
          </a:xfrm>
        </p:spPr>
        <p:txBody>
          <a:bodyPr/>
          <a:lstStyle/>
          <a:p>
            <a:r>
              <a:rPr lang="en-GB" altLang="en-US" sz="3200" b="1" dirty="0" smtClean="0"/>
              <a:t>Children &amp; Families Act 2014 (part3) Care Act 2014</a:t>
            </a:r>
            <a:br>
              <a:rPr lang="en-GB" altLang="en-US" sz="3200" b="1" dirty="0" smtClean="0"/>
            </a:br>
            <a:r>
              <a:rPr lang="en-GB" altLang="en-US" sz="3200" b="1" dirty="0" smtClean="0"/>
              <a:t>                 (relevant to age 19 plus)   </a:t>
            </a:r>
            <a:endParaRPr lang="en-US" altLang="en-US" sz="3200" dirty="0" smtClean="0"/>
          </a:p>
        </p:txBody>
      </p:sp>
      <p:sp>
        <p:nvSpPr>
          <p:cNvPr id="11267" name="Content Placeholder 2"/>
          <p:cNvSpPr>
            <a:spLocks noGrp="1"/>
          </p:cNvSpPr>
          <p:nvPr>
            <p:ph idx="1"/>
          </p:nvPr>
        </p:nvSpPr>
        <p:spPr>
          <a:xfrm>
            <a:off x="136104" y="1331640"/>
            <a:ext cx="8752481" cy="4392613"/>
          </a:xfrm>
        </p:spPr>
        <p:txBody>
          <a:bodyPr/>
          <a:lstStyle/>
          <a:p>
            <a:r>
              <a:rPr lang="en-GB" altLang="en-US" sz="2800" dirty="0" smtClean="0"/>
              <a:t>Joint commissioning /promoting integration ( across services)</a:t>
            </a:r>
          </a:p>
          <a:p>
            <a:r>
              <a:rPr lang="en-GB" altLang="en-US" sz="2800" dirty="0"/>
              <a:t>Provide information about services </a:t>
            </a:r>
            <a:r>
              <a:rPr lang="en-GB" altLang="en-US" sz="2800" dirty="0" smtClean="0"/>
              <a:t>(</a:t>
            </a:r>
            <a:r>
              <a:rPr lang="en-GB" altLang="en-US" sz="2800" dirty="0" err="1" smtClean="0"/>
              <a:t>e.g</a:t>
            </a:r>
            <a:r>
              <a:rPr lang="en-GB" altLang="en-US" sz="2800" dirty="0" smtClean="0"/>
              <a:t> local </a:t>
            </a:r>
            <a:r>
              <a:rPr lang="en-GB" altLang="en-US" sz="2800" dirty="0"/>
              <a:t>offer</a:t>
            </a:r>
            <a:r>
              <a:rPr lang="en-GB" altLang="en-US" sz="2800" dirty="0" smtClean="0"/>
              <a:t>)</a:t>
            </a:r>
            <a:endParaRPr lang="en-GB" altLang="en-US" sz="2800" dirty="0"/>
          </a:p>
          <a:p>
            <a:r>
              <a:rPr lang="en-GB" altLang="en-US" sz="2800" dirty="0"/>
              <a:t>Duty to review the provision of education, training  </a:t>
            </a:r>
            <a:r>
              <a:rPr lang="en-GB" altLang="en-US" sz="2800" dirty="0" smtClean="0"/>
              <a:t>&amp; social </a:t>
            </a:r>
            <a:r>
              <a:rPr lang="en-GB" altLang="en-US" sz="2800" dirty="0"/>
              <a:t>care support </a:t>
            </a:r>
            <a:r>
              <a:rPr lang="en-GB" altLang="en-US" sz="2800" dirty="0" smtClean="0"/>
              <a:t>available</a:t>
            </a:r>
          </a:p>
          <a:p>
            <a:r>
              <a:rPr lang="en-GB" altLang="en-US" sz="2800" dirty="0" smtClean="0"/>
              <a:t>Prevention of need/promote well-being (CA)</a:t>
            </a:r>
          </a:p>
          <a:p>
            <a:r>
              <a:rPr lang="en-GB" altLang="en-US" sz="2800" dirty="0" smtClean="0"/>
              <a:t>best possible outcomes in decisions (</a:t>
            </a:r>
            <a:r>
              <a:rPr lang="en-GB" altLang="en-US" sz="2800" dirty="0" err="1" smtClean="0"/>
              <a:t>CFAct</a:t>
            </a:r>
            <a:r>
              <a:rPr lang="en-GB" altLang="en-US" sz="2800" dirty="0" smtClean="0"/>
              <a:t>)</a:t>
            </a:r>
          </a:p>
          <a:p>
            <a:r>
              <a:rPr lang="en-GB" altLang="en-US" sz="2800" dirty="0" smtClean="0"/>
              <a:t>Transition between children &amp; Adults social care</a:t>
            </a:r>
          </a:p>
          <a:p>
            <a:r>
              <a:rPr lang="en-GB" altLang="en-US" sz="2800" dirty="0" smtClean="0"/>
              <a:t>Active participants/co-production individual/group</a:t>
            </a:r>
          </a:p>
          <a:p>
            <a:r>
              <a:rPr lang="en-GB" altLang="en-US" sz="2800" b="1" dirty="0" smtClean="0"/>
              <a:t>EHC plans</a:t>
            </a:r>
            <a:r>
              <a:rPr lang="en-GB" altLang="en-US" sz="2800" dirty="0" smtClean="0"/>
              <a:t>, assessment and provision (s37-50) focus on four preparing for adult outcomes</a:t>
            </a:r>
          </a:p>
          <a:p>
            <a:pPr marL="0" indent="0">
              <a:buNone/>
            </a:pPr>
            <a:endParaRPr lang="en-GB" altLang="en-US" sz="2800" dirty="0" smtClean="0"/>
          </a:p>
          <a:p>
            <a:endParaRPr lang="en-GB" altLang="en-US" sz="2800" dirty="0" smtClean="0"/>
          </a:p>
        </p:txBody>
      </p:sp>
    </p:spTree>
    <p:extLst>
      <p:ext uri="{BB962C8B-B14F-4D97-AF65-F5344CB8AC3E}">
        <p14:creationId xmlns:p14="http://schemas.microsoft.com/office/powerpoint/2010/main" val="2662537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2" y="116632"/>
            <a:ext cx="8207375" cy="1143000"/>
          </a:xfrm>
        </p:spPr>
        <p:txBody>
          <a:bodyPr/>
          <a:lstStyle/>
          <a:p>
            <a:r>
              <a:rPr lang="en-GB" dirty="0" smtClean="0"/>
              <a:t>                Care Act 2014</a:t>
            </a:r>
            <a:br>
              <a:rPr lang="en-GB" dirty="0" smtClean="0"/>
            </a:br>
            <a:endParaRPr lang="en-GB" dirty="0"/>
          </a:p>
        </p:txBody>
      </p:sp>
      <p:sp>
        <p:nvSpPr>
          <p:cNvPr id="3" name="Content Placeholder 2"/>
          <p:cNvSpPr>
            <a:spLocks noGrp="1"/>
          </p:cNvSpPr>
          <p:nvPr>
            <p:ph idx="1"/>
          </p:nvPr>
        </p:nvSpPr>
        <p:spPr>
          <a:xfrm>
            <a:off x="107503" y="548680"/>
            <a:ext cx="8928992" cy="5224161"/>
          </a:xfrm>
        </p:spPr>
        <p:txBody>
          <a:bodyPr/>
          <a:lstStyle/>
          <a:p>
            <a:pPr algn="ctr">
              <a:spcBef>
                <a:spcPts val="600"/>
              </a:spcBef>
              <a:buNone/>
            </a:pPr>
            <a:r>
              <a:rPr lang="en-GB" sz="2800" b="1" dirty="0" smtClean="0">
                <a:solidFill>
                  <a:srgbClr val="0080AF"/>
                </a:solidFill>
              </a:rPr>
              <a:t>New responsibilities of LA’s towards </a:t>
            </a:r>
            <a:r>
              <a:rPr lang="en-GB" sz="2800" b="1" u="sng" dirty="0" smtClean="0">
                <a:solidFill>
                  <a:srgbClr val="0080AF"/>
                </a:solidFill>
              </a:rPr>
              <a:t>all</a:t>
            </a:r>
            <a:r>
              <a:rPr lang="en-GB" sz="2800" b="1" dirty="0" smtClean="0">
                <a:solidFill>
                  <a:srgbClr val="0080AF"/>
                </a:solidFill>
              </a:rPr>
              <a:t> local people</a:t>
            </a:r>
            <a:endParaRPr lang="en-GB" sz="2800" dirty="0" smtClean="0"/>
          </a:p>
          <a:p>
            <a:pPr>
              <a:spcBef>
                <a:spcPts val="600"/>
              </a:spcBef>
            </a:pPr>
            <a:r>
              <a:rPr lang="en-GB" sz="2800" dirty="0" smtClean="0"/>
              <a:t>Arranging services </a:t>
            </a:r>
            <a:r>
              <a:rPr lang="en-GB" sz="2800" dirty="0"/>
              <a:t>/</a:t>
            </a:r>
            <a:r>
              <a:rPr lang="en-GB" sz="2800" dirty="0" smtClean="0"/>
              <a:t>take steps to prevent, reduce or delay peoples’ needs for care and support</a:t>
            </a:r>
          </a:p>
          <a:p>
            <a:pPr>
              <a:spcBef>
                <a:spcPts val="600"/>
              </a:spcBef>
            </a:pPr>
            <a:r>
              <a:rPr lang="en-GB" sz="2800" dirty="0" smtClean="0"/>
              <a:t>LA’s </a:t>
            </a:r>
            <a:r>
              <a:rPr lang="en-GB" sz="2800" dirty="0"/>
              <a:t>must promote the </a:t>
            </a:r>
            <a:r>
              <a:rPr lang="en-GB" sz="2800" i="1" dirty="0"/>
              <a:t>well-being </a:t>
            </a:r>
            <a:r>
              <a:rPr lang="en-GB" sz="2800" dirty="0"/>
              <a:t>of </a:t>
            </a:r>
            <a:r>
              <a:rPr lang="en-GB" sz="2800" dirty="0" smtClean="0"/>
              <a:t>all people</a:t>
            </a:r>
          </a:p>
          <a:p>
            <a:pPr>
              <a:spcBef>
                <a:spcPts val="600"/>
              </a:spcBef>
            </a:pPr>
            <a:r>
              <a:rPr lang="en-GB" sz="2800" dirty="0" smtClean="0"/>
              <a:t>Provision of information </a:t>
            </a:r>
            <a:r>
              <a:rPr lang="en-GB" sz="2800" dirty="0"/>
              <a:t>&amp;</a:t>
            </a:r>
            <a:r>
              <a:rPr lang="en-GB" sz="2800" dirty="0" smtClean="0"/>
              <a:t> advice; </a:t>
            </a:r>
            <a:r>
              <a:rPr lang="en-GB" sz="2800" i="1" dirty="0" smtClean="0"/>
              <a:t>( accessible info)</a:t>
            </a:r>
          </a:p>
          <a:p>
            <a:pPr>
              <a:spcBef>
                <a:spcPts val="600"/>
              </a:spcBef>
            </a:pPr>
            <a:r>
              <a:rPr lang="en-GB" sz="2800" dirty="0" smtClean="0"/>
              <a:t>Promoting diversity &amp; quality in market place so that there are services/supports for people to choose from</a:t>
            </a:r>
          </a:p>
          <a:p>
            <a:pPr>
              <a:spcBef>
                <a:spcPts val="600"/>
              </a:spcBef>
            </a:pPr>
            <a:r>
              <a:rPr lang="en-GB" sz="2800" dirty="0" smtClean="0"/>
              <a:t>Must involve people as far as possible in assessments</a:t>
            </a:r>
          </a:p>
          <a:p>
            <a:pPr>
              <a:spcBef>
                <a:spcPts val="600"/>
              </a:spcBef>
            </a:pPr>
            <a:r>
              <a:rPr lang="en-GB" sz="2800" dirty="0" smtClean="0"/>
              <a:t>New Safeguarding requirements, multi-disciplinary </a:t>
            </a:r>
          </a:p>
          <a:p>
            <a:pPr>
              <a:spcBef>
                <a:spcPts val="600"/>
              </a:spcBef>
            </a:pPr>
            <a:r>
              <a:rPr lang="en-GB" sz="2800" dirty="0"/>
              <a:t>P</a:t>
            </a:r>
            <a:r>
              <a:rPr lang="en-GB" sz="2800" dirty="0" smtClean="0"/>
              <a:t>rovide independent advocates in some situations</a:t>
            </a:r>
          </a:p>
          <a:p>
            <a:r>
              <a:rPr lang="en-GB" sz="2800" dirty="0" smtClean="0"/>
              <a:t>Duty to cooperate &amp;promote integration with NHS</a:t>
            </a:r>
          </a:p>
          <a:p>
            <a:r>
              <a:rPr lang="en-GB" sz="2800" dirty="0" smtClean="0"/>
              <a:t>Intro NEW national eligibility criteria/ personal </a:t>
            </a:r>
          </a:p>
          <a:p>
            <a:pPr marL="0" indent="0">
              <a:buNone/>
            </a:pPr>
            <a:r>
              <a:rPr lang="en-GB" sz="2800" dirty="0" smtClean="0"/>
              <a:t>     budgets</a:t>
            </a:r>
          </a:p>
          <a:p>
            <a:endParaRPr lang="en-GB" sz="2800" dirty="0"/>
          </a:p>
          <a:p>
            <a:pPr>
              <a:spcBef>
                <a:spcPts val="600"/>
              </a:spcBef>
            </a:pPr>
            <a:endParaRPr lang="en-GB" sz="2000" dirty="0" smtClean="0"/>
          </a:p>
          <a:p>
            <a:pPr>
              <a:buNone/>
            </a:pPr>
            <a:endParaRPr lang="en-GB" sz="2000" b="1"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3" y="0"/>
            <a:ext cx="8519312" cy="1143000"/>
          </a:xfrm>
        </p:spPr>
        <p:txBody>
          <a:bodyPr/>
          <a:lstStyle/>
          <a:p>
            <a:pPr algn="ctr"/>
            <a:r>
              <a:rPr lang="en-GB" dirty="0" smtClean="0"/>
              <a:t>Transitions Assessments</a:t>
            </a:r>
            <a:r>
              <a:rPr lang="en-GB" sz="1600" dirty="0" smtClean="0"/>
              <a:t> </a:t>
            </a:r>
            <a:br>
              <a:rPr lang="en-GB" sz="1600" dirty="0" smtClean="0"/>
            </a:br>
            <a:r>
              <a:rPr lang="en-GB" sz="2800" dirty="0" smtClean="0"/>
              <a:t>(Young people approaching 18)</a:t>
            </a:r>
            <a:endParaRPr lang="en-GB" sz="2800" dirty="0"/>
          </a:p>
        </p:txBody>
      </p:sp>
      <p:sp>
        <p:nvSpPr>
          <p:cNvPr id="3" name="Content Placeholder 2"/>
          <p:cNvSpPr>
            <a:spLocks noGrp="1"/>
          </p:cNvSpPr>
          <p:nvPr>
            <p:ph idx="1"/>
          </p:nvPr>
        </p:nvSpPr>
        <p:spPr>
          <a:xfrm>
            <a:off x="119723" y="1340768"/>
            <a:ext cx="9036496" cy="4878389"/>
          </a:xfrm>
        </p:spPr>
        <p:txBody>
          <a:bodyPr/>
          <a:lstStyle/>
          <a:p>
            <a:pPr lvl="0"/>
            <a:r>
              <a:rPr lang="en-GB" sz="2800" dirty="0" smtClean="0"/>
              <a:t>the </a:t>
            </a:r>
            <a:r>
              <a:rPr lang="en-GB" sz="2800" dirty="0"/>
              <a:t>local authority must carry out  a </a:t>
            </a:r>
            <a:r>
              <a:rPr lang="en-GB" sz="2800" b="1" dirty="0" smtClean="0"/>
              <a:t>child </a:t>
            </a:r>
            <a:r>
              <a:rPr lang="en-GB" sz="2800" b="1" dirty="0"/>
              <a:t>needs transition assessment </a:t>
            </a:r>
            <a:r>
              <a:rPr lang="en-GB" sz="2800" dirty="0"/>
              <a:t>where there is significant benefit to a young person or their carer in doing so and they are likely to have needs for care or support after turning 18.  </a:t>
            </a:r>
            <a:endParaRPr lang="en-GB" sz="2800" dirty="0" smtClean="0"/>
          </a:p>
          <a:p>
            <a:pPr marL="0" lvl="0" indent="0">
              <a:buNone/>
            </a:pPr>
            <a:r>
              <a:rPr lang="en-GB" sz="2800" dirty="0"/>
              <a:t> </a:t>
            </a:r>
            <a:r>
              <a:rPr lang="en-GB" sz="2800" dirty="0" smtClean="0"/>
              <a:t>   </a:t>
            </a:r>
            <a:r>
              <a:rPr lang="en-GB" sz="2800" i="1" dirty="0" smtClean="0"/>
              <a:t>This is deemed a Low threshold for an assessment</a:t>
            </a:r>
            <a:r>
              <a:rPr lang="en-GB" sz="2800" dirty="0" smtClean="0"/>
              <a:t>.</a:t>
            </a:r>
            <a:endParaRPr lang="en-GB" sz="2800" dirty="0"/>
          </a:p>
          <a:p>
            <a:pPr lvl="0"/>
            <a:r>
              <a:rPr lang="en-GB" sz="2800" dirty="0" smtClean="0"/>
              <a:t>LA’s </a:t>
            </a:r>
            <a:r>
              <a:rPr lang="en-GB" sz="2800" dirty="0"/>
              <a:t>should take steps to identify young people and carers who are not receiving children’s services but are </a:t>
            </a:r>
            <a:r>
              <a:rPr lang="en-GB" sz="2800" dirty="0" smtClean="0"/>
              <a:t>likely </a:t>
            </a:r>
            <a:r>
              <a:rPr lang="en-GB" sz="2800" dirty="0"/>
              <a:t>to have care and support needs as adults</a:t>
            </a:r>
            <a:r>
              <a:rPr lang="en-GB" sz="2800" dirty="0" smtClean="0"/>
              <a:t>.</a:t>
            </a:r>
          </a:p>
          <a:p>
            <a:r>
              <a:rPr lang="en-GB" sz="2800" dirty="0"/>
              <a:t>services provided under Children Act must carry on until the time of a reassessment for eligibility for adult services</a:t>
            </a:r>
          </a:p>
          <a:p>
            <a:pPr lvl="0"/>
            <a:endParaRPr lang="en-GB" sz="2800" dirty="0"/>
          </a:p>
          <a:p>
            <a:pPr marL="0" indent="0">
              <a:buNone/>
            </a:pP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625" y="68740"/>
            <a:ext cx="8207375" cy="1143000"/>
          </a:xfrm>
        </p:spPr>
        <p:txBody>
          <a:bodyPr/>
          <a:lstStyle/>
          <a:p>
            <a:r>
              <a:rPr lang="en-GB" dirty="0" smtClean="0"/>
              <a:t>Well-Being principles </a:t>
            </a:r>
            <a:r>
              <a:rPr lang="en-GB" sz="3200" dirty="0" smtClean="0"/>
              <a:t>( 9 categories)</a:t>
            </a:r>
            <a:endParaRPr lang="en-GB" sz="3200" dirty="0"/>
          </a:p>
        </p:txBody>
      </p:sp>
      <p:sp>
        <p:nvSpPr>
          <p:cNvPr id="3" name="Content Placeholder 2"/>
          <p:cNvSpPr>
            <a:spLocks noGrp="1"/>
          </p:cNvSpPr>
          <p:nvPr>
            <p:ph idx="1"/>
          </p:nvPr>
        </p:nvSpPr>
        <p:spPr>
          <a:xfrm>
            <a:off x="467544" y="836712"/>
            <a:ext cx="8568952" cy="4392613"/>
          </a:xfrm>
        </p:spPr>
        <p:txBody>
          <a:bodyPr/>
          <a:lstStyle/>
          <a:p>
            <a:pPr marL="0" lvl="0" indent="0">
              <a:buNone/>
            </a:pPr>
            <a:r>
              <a:rPr lang="en-GB" sz="2400" b="1" dirty="0" smtClean="0"/>
              <a:t>wellbeing</a:t>
            </a:r>
            <a:r>
              <a:rPr lang="en-GB" sz="2400" dirty="0"/>
              <a:t> has to be at the </a:t>
            </a:r>
            <a:r>
              <a:rPr lang="en-GB" sz="2400" b="1" dirty="0"/>
              <a:t>centre of every decision</a:t>
            </a:r>
            <a:r>
              <a:rPr lang="en-GB" sz="2400" dirty="0"/>
              <a:t> that is made </a:t>
            </a:r>
            <a:endParaRPr lang="en-GB" sz="2400" dirty="0" smtClean="0"/>
          </a:p>
          <a:p>
            <a:pPr marL="0" lvl="0" indent="0">
              <a:buNone/>
            </a:pPr>
            <a:r>
              <a:rPr lang="en-GB" sz="2800" dirty="0" smtClean="0"/>
              <a:t>(</a:t>
            </a:r>
            <a:r>
              <a:rPr lang="en-GB" sz="2800" dirty="0"/>
              <a:t>a) personal dignity; </a:t>
            </a:r>
          </a:p>
          <a:p>
            <a:pPr marL="0" indent="0">
              <a:buNone/>
            </a:pPr>
            <a:r>
              <a:rPr lang="en-GB" sz="2800" dirty="0"/>
              <a:t>(b) physical / mental health / emotional well-being;</a:t>
            </a:r>
          </a:p>
          <a:p>
            <a:pPr marL="0" indent="0">
              <a:buNone/>
            </a:pPr>
            <a:r>
              <a:rPr lang="en-GB" sz="2800" dirty="0" smtClean="0"/>
              <a:t>(</a:t>
            </a:r>
            <a:r>
              <a:rPr lang="en-GB" sz="2800" dirty="0"/>
              <a:t>c) protection from abuse and neglect;</a:t>
            </a:r>
          </a:p>
          <a:p>
            <a:pPr marL="0" indent="0">
              <a:buNone/>
            </a:pPr>
            <a:r>
              <a:rPr lang="en-GB" sz="2800" dirty="0" smtClean="0"/>
              <a:t>(</a:t>
            </a:r>
            <a:r>
              <a:rPr lang="en-GB" sz="2800" dirty="0"/>
              <a:t>d) control over day-to-day life </a:t>
            </a:r>
            <a:r>
              <a:rPr lang="en-GB" sz="2800" dirty="0" smtClean="0"/>
              <a:t>incl. </a:t>
            </a:r>
            <a:r>
              <a:rPr lang="en-GB" sz="2800" dirty="0"/>
              <a:t>nature of care provided; </a:t>
            </a:r>
          </a:p>
          <a:p>
            <a:pPr marL="0" indent="0">
              <a:buNone/>
            </a:pPr>
            <a:r>
              <a:rPr lang="en-GB" sz="2800" dirty="0"/>
              <a:t>(e) participation in work, education, </a:t>
            </a:r>
            <a:r>
              <a:rPr lang="en-GB" sz="2800" dirty="0" smtClean="0"/>
              <a:t>training/recreation</a:t>
            </a:r>
            <a:r>
              <a:rPr lang="en-GB" sz="2800" dirty="0"/>
              <a:t>; </a:t>
            </a:r>
          </a:p>
          <a:p>
            <a:pPr marL="0" indent="0">
              <a:buNone/>
            </a:pPr>
            <a:r>
              <a:rPr lang="en-GB" sz="2800" dirty="0"/>
              <a:t>(f) social and economic well-being; </a:t>
            </a:r>
          </a:p>
          <a:p>
            <a:pPr marL="0" indent="0">
              <a:buNone/>
            </a:pPr>
            <a:r>
              <a:rPr lang="en-GB" sz="2800" dirty="0"/>
              <a:t>(g) domestic, family and personal relationships; </a:t>
            </a:r>
          </a:p>
          <a:p>
            <a:pPr marL="0" indent="0">
              <a:buNone/>
            </a:pPr>
            <a:r>
              <a:rPr lang="en-GB" sz="2800" dirty="0"/>
              <a:t>(h) suitability of living accommodation; </a:t>
            </a:r>
          </a:p>
          <a:p>
            <a:pPr marL="0" indent="0">
              <a:buNone/>
            </a:pPr>
            <a:r>
              <a:rPr lang="en-GB" sz="2800" dirty="0"/>
              <a:t>(</a:t>
            </a:r>
            <a:r>
              <a:rPr lang="en-GB" sz="2800" dirty="0" err="1"/>
              <a:t>i</a:t>
            </a:r>
            <a:r>
              <a:rPr lang="en-GB" sz="2800" dirty="0"/>
              <a:t>) the adult’s contribution to society.</a:t>
            </a:r>
          </a:p>
        </p:txBody>
      </p:sp>
    </p:spTree>
    <p:extLst>
      <p:ext uri="{BB962C8B-B14F-4D97-AF65-F5344CB8AC3E}">
        <p14:creationId xmlns:p14="http://schemas.microsoft.com/office/powerpoint/2010/main" val="522328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125186"/>
            <a:ext cx="8207375" cy="1143000"/>
          </a:xfrm>
        </p:spPr>
        <p:txBody>
          <a:bodyPr/>
          <a:lstStyle/>
          <a:p>
            <a:r>
              <a:rPr lang="en-GB" sz="2800" dirty="0" smtClean="0"/>
              <a:t>         </a:t>
            </a:r>
            <a:r>
              <a:rPr lang="en-GB" sz="3200" b="1" dirty="0" smtClean="0"/>
              <a:t>Care Act </a:t>
            </a:r>
            <a:r>
              <a:rPr lang="en-GB" sz="3200" b="1" dirty="0"/>
              <a:t>Assessment principles</a:t>
            </a:r>
            <a:r>
              <a:rPr lang="en-GB" sz="3200" dirty="0"/>
              <a:t/>
            </a:r>
            <a:br>
              <a:rPr lang="en-GB" sz="3200" dirty="0"/>
            </a:br>
            <a:r>
              <a:rPr lang="en-GB" sz="2800" dirty="0"/>
              <a:t>duty to assess people where there </a:t>
            </a:r>
            <a:r>
              <a:rPr lang="en-GB" sz="2800" i="1" dirty="0"/>
              <a:t>is an appearance of need for care or support  </a:t>
            </a:r>
            <a:r>
              <a:rPr lang="en-GB" sz="2800" dirty="0"/>
              <a:t>(</a:t>
            </a:r>
            <a:r>
              <a:rPr lang="en-GB" sz="2800" dirty="0" smtClean="0"/>
              <a:t>Legal </a:t>
            </a:r>
            <a:r>
              <a:rPr lang="en-GB" sz="2800" dirty="0"/>
              <a:t>threshold is </a:t>
            </a:r>
            <a:r>
              <a:rPr lang="en-GB" sz="2800" dirty="0" smtClean="0"/>
              <a:t>low) </a:t>
            </a:r>
            <a:r>
              <a:rPr lang="en-GB" dirty="0"/>
              <a:t/>
            </a:r>
            <a:br>
              <a:rPr lang="en-GB" dirty="0"/>
            </a:br>
            <a:r>
              <a:rPr lang="en-GB" dirty="0"/>
              <a:t/>
            </a:r>
            <a:br>
              <a:rPr lang="en-GB" dirty="0"/>
            </a:br>
            <a:endParaRPr lang="en-GB" dirty="0"/>
          </a:p>
        </p:txBody>
      </p:sp>
      <p:sp>
        <p:nvSpPr>
          <p:cNvPr id="4" name="Text Box 2"/>
          <p:cNvSpPr txBox="1">
            <a:spLocks noGrp="1"/>
          </p:cNvSpPr>
          <p:nvPr>
            <p:ph idx="1"/>
          </p:nvPr>
        </p:nvSpPr>
        <p:spPr>
          <a:xfrm>
            <a:off x="1467318" y="2107957"/>
            <a:ext cx="5832560" cy="123644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indent="0">
              <a:spcAft>
                <a:spcPts val="1200"/>
              </a:spcAft>
              <a:buNone/>
            </a:pPr>
            <a:r>
              <a:rPr lang="en-GB" sz="2400" dirty="0">
                <a:solidFill>
                  <a:srgbClr val="000000"/>
                </a:solidFill>
                <a:effectLst/>
                <a:ea typeface="Times New Roman" panose="02020603050405020304" pitchFamily="18" charset="0"/>
                <a:cs typeface="Times New Roman" panose="02020603050405020304" pitchFamily="18" charset="0"/>
              </a:rPr>
              <a:t>set out the activities and tasks that the person has difficulty with as a result of his physical </a:t>
            </a:r>
            <a:r>
              <a:rPr lang="en-GB" sz="2400" dirty="0" smtClean="0">
                <a:solidFill>
                  <a:srgbClr val="000000"/>
                </a:solidFill>
                <a:effectLst/>
                <a:ea typeface="Times New Roman" panose="02020603050405020304" pitchFamily="18" charset="0"/>
                <a:cs typeface="Times New Roman" panose="02020603050405020304" pitchFamily="18" charset="0"/>
              </a:rPr>
              <a:t>impairment/strengths</a:t>
            </a:r>
            <a:endParaRPr lang="en-GB" sz="2400" dirty="0">
              <a:effectLst/>
              <a:ea typeface="Times New Roman" panose="02020603050405020304" pitchFamily="18" charset="0"/>
              <a:cs typeface="Times New Roman" panose="02020603050405020304" pitchFamily="18" charset="0"/>
            </a:endParaRPr>
          </a:p>
        </p:txBody>
      </p:sp>
      <p:sp>
        <p:nvSpPr>
          <p:cNvPr id="7" name="Text Box 4"/>
          <p:cNvSpPr txBox="1"/>
          <p:nvPr/>
        </p:nvSpPr>
        <p:spPr>
          <a:xfrm>
            <a:off x="1519908" y="5241556"/>
            <a:ext cx="5832560" cy="1275854"/>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eaLnBrk="0" fontAlgn="base" hangingPunct="0">
              <a:spcAft>
                <a:spcPts val="0"/>
              </a:spcAft>
            </a:pPr>
            <a:r>
              <a:rPr lang="en-GB" sz="2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developing a </a:t>
            </a:r>
            <a:r>
              <a:rPr lang="en-GB" sz="24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care and support plan </a:t>
            </a:r>
            <a:r>
              <a:rPr lang="en-GB" sz="2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reduce the impact, utilising his/her strengths and preventive services</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200"/>
              </a:spcAft>
            </a:pPr>
            <a:r>
              <a:rPr lang="en-GB" sz="16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Text Box 3"/>
          <p:cNvSpPr txBox="1"/>
          <p:nvPr/>
        </p:nvSpPr>
        <p:spPr>
          <a:xfrm>
            <a:off x="1498023" y="3796045"/>
            <a:ext cx="5771149" cy="1012657"/>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eaLnBrk="0" fontAlgn="base" hangingPunct="0">
              <a:spcAft>
                <a:spcPts val="0"/>
              </a:spcAft>
            </a:pPr>
            <a:r>
              <a:rPr lang="en-GB" sz="2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determining the extent to which these have a significant impact on his/her wellbeing;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200"/>
              </a:spcAft>
            </a:pP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 </a:t>
            </a:r>
          </a:p>
        </p:txBody>
      </p:sp>
      <p:sp>
        <p:nvSpPr>
          <p:cNvPr id="9" name="Down Arrow 8"/>
          <p:cNvSpPr/>
          <p:nvPr/>
        </p:nvSpPr>
        <p:spPr>
          <a:xfrm>
            <a:off x="3951556" y="3363192"/>
            <a:ext cx="484632" cy="43285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a:off x="3951556" y="4808702"/>
            <a:ext cx="484632" cy="4134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4573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843" y="-200771"/>
            <a:ext cx="8207375" cy="1143000"/>
          </a:xfrm>
        </p:spPr>
        <p:txBody>
          <a:bodyPr/>
          <a:lstStyle/>
          <a:p>
            <a:r>
              <a:rPr lang="en-GB" dirty="0" smtClean="0"/>
              <a:t>   Care Act Assessment</a:t>
            </a:r>
            <a:endParaRPr lang="en-GB" dirty="0"/>
          </a:p>
        </p:txBody>
      </p:sp>
      <p:sp>
        <p:nvSpPr>
          <p:cNvPr id="4" name="Text Box 2"/>
          <p:cNvSpPr txBox="1">
            <a:spLocks noGrp="1"/>
          </p:cNvSpPr>
          <p:nvPr>
            <p:ph idx="1"/>
          </p:nvPr>
        </p:nvSpPr>
        <p:spPr>
          <a:xfrm>
            <a:off x="108775" y="942229"/>
            <a:ext cx="4462456" cy="1275058"/>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indent="0">
              <a:spcAft>
                <a:spcPts val="1200"/>
              </a:spcAft>
              <a:buNone/>
            </a:pPr>
            <a:r>
              <a:rPr lang="en-GB" sz="2800" dirty="0" smtClean="0"/>
              <a:t>needs </a:t>
            </a:r>
            <a:r>
              <a:rPr lang="en-GB" sz="2800" dirty="0"/>
              <a:t>must be the result of a physical or mental impairment or illness; </a:t>
            </a:r>
            <a:endParaRPr lang="en-GB" sz="2800" dirty="0">
              <a:effectLst/>
              <a:ea typeface="Times New Roman" panose="02020603050405020304" pitchFamily="18" charset="0"/>
              <a:cs typeface="Times New Roman" panose="02020603050405020304" pitchFamily="18" charset="0"/>
            </a:endParaRPr>
          </a:p>
        </p:txBody>
      </p:sp>
      <p:sp>
        <p:nvSpPr>
          <p:cNvPr id="7" name="Text Box 4"/>
          <p:cNvSpPr txBox="1"/>
          <p:nvPr/>
        </p:nvSpPr>
        <p:spPr>
          <a:xfrm>
            <a:off x="224275" y="4735735"/>
            <a:ext cx="4340136" cy="149188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1200"/>
              </a:spcAft>
            </a:pPr>
            <a:r>
              <a:rPr lang="en-GB" sz="2400" dirty="0"/>
              <a:t>as a consequence, there is (or there is likely to be) a </a:t>
            </a:r>
            <a:r>
              <a:rPr lang="en-GB" sz="2400" b="1" dirty="0"/>
              <a:t>significant </a:t>
            </a:r>
            <a:r>
              <a:rPr lang="en-GB" sz="2400" dirty="0"/>
              <a:t>impact on their well-being</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Text Box 3"/>
          <p:cNvSpPr txBox="1"/>
          <p:nvPr/>
        </p:nvSpPr>
        <p:spPr>
          <a:xfrm>
            <a:off x="170791" y="2733943"/>
            <a:ext cx="4447103" cy="1306766"/>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1200"/>
              </a:spcAft>
            </a:pPr>
            <a:r>
              <a:rPr lang="en-GB" sz="2400" dirty="0"/>
              <a:t>as a result they must be unable to achieve </a:t>
            </a:r>
            <a:r>
              <a:rPr lang="en-GB" sz="2400" dirty="0" smtClean="0"/>
              <a:t> </a:t>
            </a:r>
            <a:r>
              <a:rPr lang="en-GB" sz="2400" b="1" dirty="0" smtClean="0"/>
              <a:t>two </a:t>
            </a:r>
            <a:r>
              <a:rPr lang="en-GB" sz="2400" b="1" dirty="0"/>
              <a:t>or more </a:t>
            </a:r>
            <a:r>
              <a:rPr lang="en-GB" sz="2400" b="1" dirty="0" smtClean="0"/>
              <a:t>              </a:t>
            </a:r>
            <a:r>
              <a:rPr lang="en-GB" sz="2400" dirty="0" smtClean="0"/>
              <a:t>specified outcomes      AND</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 name="Down Arrow 8"/>
          <p:cNvSpPr/>
          <p:nvPr/>
        </p:nvSpPr>
        <p:spPr>
          <a:xfrm>
            <a:off x="1909711" y="2226830"/>
            <a:ext cx="484632" cy="5071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a:off x="1935453" y="4050251"/>
            <a:ext cx="484632" cy="6854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508104" y="0"/>
            <a:ext cx="3438912" cy="6463308"/>
          </a:xfrm>
          <a:prstGeom prst="rect">
            <a:avLst/>
          </a:prstGeom>
          <a:noFill/>
          <a:ln w="28575">
            <a:solidFill>
              <a:schemeClr val="tx1"/>
            </a:solidFill>
          </a:ln>
        </p:spPr>
        <p:txBody>
          <a:bodyPr wrap="square" rtlCol="0">
            <a:spAutoFit/>
          </a:bodyPr>
          <a:lstStyle/>
          <a:p>
            <a:r>
              <a:rPr lang="en-GB" sz="2000" dirty="0" smtClean="0"/>
              <a:t>             </a:t>
            </a:r>
          </a:p>
          <a:p>
            <a:r>
              <a:rPr lang="en-GB" sz="2000" b="1" dirty="0" smtClean="0"/>
              <a:t>           Outcomes</a:t>
            </a:r>
          </a:p>
          <a:p>
            <a:endParaRPr lang="en-GB" sz="2000" b="1" dirty="0" smtClean="0"/>
          </a:p>
          <a:p>
            <a:r>
              <a:rPr lang="en-GB" sz="1600" dirty="0" smtClean="0"/>
              <a:t>(a) managing &amp; maintaining </a:t>
            </a:r>
            <a:r>
              <a:rPr lang="en-GB" sz="1600" dirty="0"/>
              <a:t>nutrition; </a:t>
            </a:r>
          </a:p>
          <a:p>
            <a:r>
              <a:rPr lang="en-GB" sz="1600" dirty="0"/>
              <a:t>(b) maintaining personal hygiene; </a:t>
            </a:r>
          </a:p>
          <a:p>
            <a:r>
              <a:rPr lang="en-GB" sz="1600" dirty="0"/>
              <a:t>(c) managing toilet needs; </a:t>
            </a:r>
          </a:p>
          <a:p>
            <a:r>
              <a:rPr lang="en-GB" sz="1600" dirty="0"/>
              <a:t>(d) being appropriately clothed; </a:t>
            </a:r>
          </a:p>
          <a:p>
            <a:r>
              <a:rPr lang="en-GB" sz="1600" dirty="0"/>
              <a:t>(e) being able to make use of the adult’s home safely; </a:t>
            </a:r>
          </a:p>
          <a:p>
            <a:r>
              <a:rPr lang="en-GB" sz="1600" dirty="0"/>
              <a:t>(f) maintaining a habitable home environment; </a:t>
            </a:r>
          </a:p>
          <a:p>
            <a:r>
              <a:rPr lang="en-GB" sz="1600" dirty="0"/>
              <a:t>(g) developing </a:t>
            </a:r>
            <a:r>
              <a:rPr lang="en-GB" sz="1600" dirty="0" smtClean="0"/>
              <a:t>&amp; maintaining </a:t>
            </a:r>
            <a:r>
              <a:rPr lang="en-GB" sz="1600" dirty="0"/>
              <a:t>family or other personal relationships; </a:t>
            </a:r>
          </a:p>
          <a:p>
            <a:r>
              <a:rPr lang="en-GB" sz="1600" dirty="0"/>
              <a:t>(h) </a:t>
            </a:r>
            <a:r>
              <a:rPr lang="en-GB" sz="1600" dirty="0" smtClean="0"/>
              <a:t>Accessing &amp; engaging </a:t>
            </a:r>
            <a:r>
              <a:rPr lang="en-GB" sz="1600" dirty="0"/>
              <a:t>in work, training, education or volunteering; </a:t>
            </a:r>
          </a:p>
          <a:p>
            <a:r>
              <a:rPr lang="en-GB" sz="1600" dirty="0"/>
              <a:t>(</a:t>
            </a:r>
            <a:r>
              <a:rPr lang="en-GB" sz="1600" dirty="0" err="1"/>
              <a:t>i</a:t>
            </a:r>
            <a:r>
              <a:rPr lang="en-GB" sz="1600" dirty="0"/>
              <a:t>) making use of necessary facilities or services in the local community including public transport, &amp;</a:t>
            </a:r>
            <a:r>
              <a:rPr lang="en-GB" sz="1600" dirty="0" smtClean="0"/>
              <a:t> </a:t>
            </a:r>
            <a:r>
              <a:rPr lang="en-GB" sz="1600" dirty="0"/>
              <a:t>recreational facilities or services; &amp;</a:t>
            </a:r>
            <a:r>
              <a:rPr lang="en-GB" sz="1600" dirty="0" smtClean="0"/>
              <a:t> </a:t>
            </a:r>
            <a:endParaRPr lang="en-GB" sz="1600" dirty="0"/>
          </a:p>
          <a:p>
            <a:r>
              <a:rPr lang="en-GB" sz="1600" dirty="0"/>
              <a:t>(j) carrying out </a:t>
            </a:r>
            <a:r>
              <a:rPr lang="en-GB" sz="1600" dirty="0" smtClean="0"/>
              <a:t>any caring </a:t>
            </a:r>
            <a:r>
              <a:rPr lang="en-GB" sz="1600" dirty="0"/>
              <a:t>responsibilities the </a:t>
            </a:r>
            <a:endParaRPr lang="en-GB" sz="1600" dirty="0" smtClean="0"/>
          </a:p>
          <a:p>
            <a:r>
              <a:rPr lang="en-GB" sz="1600" dirty="0" smtClean="0"/>
              <a:t>adult </a:t>
            </a:r>
            <a:r>
              <a:rPr lang="en-GB" sz="1600" dirty="0"/>
              <a:t>has for a child</a:t>
            </a:r>
            <a:r>
              <a:rPr lang="en-GB" sz="1600" dirty="0" smtClean="0"/>
              <a:t>.</a:t>
            </a:r>
            <a:endParaRPr lang="en-GB" dirty="0"/>
          </a:p>
          <a:p>
            <a:endParaRPr lang="en-GB" dirty="0"/>
          </a:p>
        </p:txBody>
      </p:sp>
      <p:cxnSp>
        <p:nvCxnSpPr>
          <p:cNvPr id="11" name="Straight Arrow Connector 10"/>
          <p:cNvCxnSpPr/>
          <p:nvPr/>
        </p:nvCxnSpPr>
        <p:spPr>
          <a:xfrm flipV="1">
            <a:off x="2889421" y="719972"/>
            <a:ext cx="3554787" cy="2973209"/>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934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7296"/>
            <a:ext cx="8207375" cy="1143000"/>
          </a:xfrm>
        </p:spPr>
        <p:txBody>
          <a:bodyPr/>
          <a:lstStyle/>
          <a:p>
            <a:r>
              <a:rPr lang="en-GB" sz="2800" b="1" dirty="0" smtClean="0"/>
              <a:t>                </a:t>
            </a:r>
            <a:r>
              <a:rPr lang="en-GB" sz="3200" b="1" dirty="0" smtClean="0"/>
              <a:t>Care Act  Assessments (2)</a:t>
            </a:r>
            <a:endParaRPr lang="en-GB" sz="3200" b="1" dirty="0"/>
          </a:p>
        </p:txBody>
      </p:sp>
      <p:sp>
        <p:nvSpPr>
          <p:cNvPr id="3" name="Content Placeholder 2"/>
          <p:cNvSpPr>
            <a:spLocks noGrp="1"/>
          </p:cNvSpPr>
          <p:nvPr>
            <p:ph idx="1"/>
          </p:nvPr>
        </p:nvSpPr>
        <p:spPr>
          <a:xfrm>
            <a:off x="215008" y="1122243"/>
            <a:ext cx="8928992" cy="4392613"/>
          </a:xfrm>
        </p:spPr>
        <p:txBody>
          <a:bodyPr/>
          <a:lstStyle/>
          <a:p>
            <a:r>
              <a:rPr lang="en-GB" sz="2800" dirty="0" smtClean="0"/>
              <a:t>must be </a:t>
            </a:r>
            <a:r>
              <a:rPr lang="en-GB" sz="2800" b="1" dirty="0" smtClean="0"/>
              <a:t>proportionate</a:t>
            </a:r>
            <a:r>
              <a:rPr lang="en-GB" sz="2800" dirty="0" smtClean="0"/>
              <a:t>- but still follow statutory guidance</a:t>
            </a:r>
          </a:p>
          <a:p>
            <a:pPr marL="0" indent="0">
              <a:buNone/>
            </a:pPr>
            <a:r>
              <a:rPr lang="en-GB" sz="2800" dirty="0"/>
              <a:t> </a:t>
            </a:r>
            <a:r>
              <a:rPr lang="en-GB" sz="2800" dirty="0" smtClean="0"/>
              <a:t>   -so can be telephone assessment/ face to face</a:t>
            </a:r>
          </a:p>
          <a:p>
            <a:r>
              <a:rPr lang="en-GB" sz="2800" dirty="0"/>
              <a:t>assessors are skilled, knowledgeable, competent and appropriately </a:t>
            </a:r>
            <a:r>
              <a:rPr lang="en-GB" sz="2800" dirty="0" smtClean="0"/>
              <a:t>trained</a:t>
            </a:r>
            <a:r>
              <a:rPr lang="en-GB" sz="2800" dirty="0"/>
              <a:t> </a:t>
            </a:r>
            <a:r>
              <a:rPr lang="en-GB" sz="2800" dirty="0" smtClean="0"/>
              <a:t>( stat guidance deaf-blind assessors)</a:t>
            </a:r>
          </a:p>
          <a:p>
            <a:r>
              <a:rPr lang="en-GB" sz="2800" dirty="0" smtClean="0"/>
              <a:t>informal carers </a:t>
            </a:r>
            <a:r>
              <a:rPr lang="en-GB" sz="2800" dirty="0"/>
              <a:t>-</a:t>
            </a:r>
            <a:r>
              <a:rPr lang="en-GB" sz="2800" dirty="0" smtClean="0"/>
              <a:t>must </a:t>
            </a:r>
            <a:r>
              <a:rPr lang="en-GB" sz="2800" dirty="0"/>
              <a:t>assess the carers willingness &amp;</a:t>
            </a:r>
            <a:r>
              <a:rPr lang="en-GB" sz="2800" dirty="0" smtClean="0"/>
              <a:t> </a:t>
            </a:r>
            <a:r>
              <a:rPr lang="en-GB" sz="2800" dirty="0"/>
              <a:t>ability to care for the person with </a:t>
            </a:r>
            <a:r>
              <a:rPr lang="en-GB" sz="2800" dirty="0" smtClean="0"/>
              <a:t>needs</a:t>
            </a:r>
          </a:p>
          <a:p>
            <a:r>
              <a:rPr lang="en-GB" sz="2800" dirty="0" smtClean="0"/>
              <a:t>Participation as far as </a:t>
            </a:r>
            <a:r>
              <a:rPr lang="en-GB" sz="2800" b="1" dirty="0" smtClean="0"/>
              <a:t>practicable</a:t>
            </a:r>
            <a:r>
              <a:rPr lang="en-GB" sz="2800" dirty="0" smtClean="0"/>
              <a:t> in assessment</a:t>
            </a:r>
            <a:r>
              <a:rPr lang="en-GB" sz="2800" dirty="0"/>
              <a:t> </a:t>
            </a:r>
            <a:r>
              <a:rPr lang="en-GB" sz="2800" dirty="0" smtClean="0"/>
              <a:t>-consider if the person requires additional help- advocate/capacity, self-assessment/part self-assessment </a:t>
            </a:r>
            <a:r>
              <a:rPr lang="en-GB" sz="2400" dirty="0" smtClean="0"/>
              <a:t>(relates to Equality Act)</a:t>
            </a:r>
          </a:p>
          <a:p>
            <a:r>
              <a:rPr lang="en-GB" sz="2800" dirty="0" smtClean="0"/>
              <a:t>Strengths based/ combined with </a:t>
            </a:r>
            <a:r>
              <a:rPr lang="en-GB" sz="2800" dirty="0"/>
              <a:t>other assessments</a:t>
            </a:r>
          </a:p>
          <a:p>
            <a:endParaRPr lang="en-GB" sz="2800" dirty="0"/>
          </a:p>
          <a:p>
            <a:endParaRPr lang="en-GB" sz="2800" dirty="0" smtClean="0"/>
          </a:p>
          <a:p>
            <a:endParaRPr lang="en-GB" dirty="0" smtClean="0"/>
          </a:p>
          <a:p>
            <a:endParaRPr lang="en-GB" dirty="0"/>
          </a:p>
        </p:txBody>
      </p:sp>
    </p:spTree>
    <p:extLst>
      <p:ext uri="{BB962C8B-B14F-4D97-AF65-F5344CB8AC3E}">
        <p14:creationId xmlns:p14="http://schemas.microsoft.com/office/powerpoint/2010/main" val="2872057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242" y="128652"/>
            <a:ext cx="8207375" cy="797212"/>
          </a:xfrm>
        </p:spPr>
        <p:txBody>
          <a:bodyPr/>
          <a:lstStyle/>
          <a:p>
            <a:r>
              <a:rPr lang="en-GB" sz="3600" dirty="0" smtClean="0"/>
              <a:t>Outcome of Care Act assessment/ECH plan </a:t>
            </a:r>
            <a:endParaRPr lang="en-GB" sz="3600" dirty="0"/>
          </a:p>
        </p:txBody>
      </p:sp>
      <p:sp>
        <p:nvSpPr>
          <p:cNvPr id="4" name="Content Placeholder 3"/>
          <p:cNvSpPr>
            <a:spLocks noGrp="1"/>
          </p:cNvSpPr>
          <p:nvPr>
            <p:ph idx="1"/>
          </p:nvPr>
        </p:nvSpPr>
        <p:spPr>
          <a:xfrm>
            <a:off x="2339752" y="1008175"/>
            <a:ext cx="3520999" cy="1137108"/>
          </a:xfrm>
          <a:prstGeom prst="roundRect">
            <a:avLst>
              <a:gd name="adj" fmla="val 10000"/>
            </a:avLst>
          </a:prstGeom>
          <a:ln>
            <a:solidFill>
              <a:schemeClr val="tx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marL="0" indent="0">
              <a:buNone/>
            </a:pPr>
            <a:r>
              <a:rPr lang="en-GB" dirty="0" smtClean="0"/>
              <a:t>Are needs eligible?</a:t>
            </a:r>
            <a:endParaRPr lang="en-GB" dirty="0"/>
          </a:p>
        </p:txBody>
      </p:sp>
      <p:sp>
        <p:nvSpPr>
          <p:cNvPr id="6" name="Content Placeholder 3"/>
          <p:cNvSpPr txBox="1">
            <a:spLocks/>
          </p:cNvSpPr>
          <p:nvPr/>
        </p:nvSpPr>
        <p:spPr bwMode="auto">
          <a:xfrm>
            <a:off x="5125440" y="2446592"/>
            <a:ext cx="1676689" cy="852345"/>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kern="0" dirty="0" smtClean="0"/>
              <a:t>No</a:t>
            </a:r>
            <a:endParaRPr lang="en-GB" kern="0" dirty="0"/>
          </a:p>
        </p:txBody>
      </p:sp>
      <p:sp>
        <p:nvSpPr>
          <p:cNvPr id="7" name="Content Placeholder 3"/>
          <p:cNvSpPr txBox="1">
            <a:spLocks/>
          </p:cNvSpPr>
          <p:nvPr/>
        </p:nvSpPr>
        <p:spPr bwMode="auto">
          <a:xfrm>
            <a:off x="1647676" y="2429184"/>
            <a:ext cx="1488133" cy="904362"/>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kern="0" dirty="0" smtClean="0"/>
              <a:t>    Yes</a:t>
            </a:r>
            <a:endParaRPr lang="en-GB" kern="0" dirty="0"/>
          </a:p>
        </p:txBody>
      </p:sp>
      <p:sp>
        <p:nvSpPr>
          <p:cNvPr id="8" name="Content Placeholder 3"/>
          <p:cNvSpPr txBox="1">
            <a:spLocks/>
          </p:cNvSpPr>
          <p:nvPr/>
        </p:nvSpPr>
        <p:spPr bwMode="auto">
          <a:xfrm>
            <a:off x="2652024" y="3648603"/>
            <a:ext cx="1728193"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smtClean="0"/>
              <a:t>Financial assessment</a:t>
            </a:r>
            <a:endParaRPr lang="en-GB" sz="2400" kern="0" dirty="0"/>
          </a:p>
        </p:txBody>
      </p:sp>
      <p:sp>
        <p:nvSpPr>
          <p:cNvPr id="9" name="Content Placeholder 3"/>
          <p:cNvSpPr txBox="1">
            <a:spLocks/>
          </p:cNvSpPr>
          <p:nvPr/>
        </p:nvSpPr>
        <p:spPr bwMode="auto">
          <a:xfrm>
            <a:off x="118803" y="3796162"/>
            <a:ext cx="1929803" cy="2229090"/>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smtClean="0"/>
              <a:t>Care &amp; Support Plan</a:t>
            </a:r>
          </a:p>
          <a:p>
            <a:pPr marL="0" indent="0">
              <a:buFontTx/>
              <a:buNone/>
            </a:pPr>
            <a:r>
              <a:rPr lang="en-GB" sz="2400" kern="0" dirty="0" smtClean="0"/>
              <a:t>----------------</a:t>
            </a:r>
          </a:p>
          <a:p>
            <a:pPr marL="0" indent="0">
              <a:buFontTx/>
              <a:buNone/>
            </a:pPr>
            <a:r>
              <a:rPr lang="en-GB" sz="2400" kern="0" dirty="0" smtClean="0"/>
              <a:t>Personal Budget</a:t>
            </a:r>
          </a:p>
          <a:p>
            <a:pPr marL="0" indent="0">
              <a:buFontTx/>
              <a:buNone/>
            </a:pPr>
            <a:endParaRPr lang="en-GB" sz="2400" kern="0" dirty="0"/>
          </a:p>
        </p:txBody>
      </p:sp>
      <p:sp>
        <p:nvSpPr>
          <p:cNvPr id="10" name="Content Placeholder 3"/>
          <p:cNvSpPr txBox="1">
            <a:spLocks/>
          </p:cNvSpPr>
          <p:nvPr/>
        </p:nvSpPr>
        <p:spPr bwMode="auto">
          <a:xfrm>
            <a:off x="6660232" y="3458874"/>
            <a:ext cx="1944985"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smtClean="0"/>
              <a:t>Written explanation</a:t>
            </a:r>
            <a:endParaRPr lang="en-GB" sz="2400" kern="0" dirty="0"/>
          </a:p>
        </p:txBody>
      </p:sp>
      <p:sp>
        <p:nvSpPr>
          <p:cNvPr id="11" name="Content Placeholder 3"/>
          <p:cNvSpPr txBox="1">
            <a:spLocks/>
          </p:cNvSpPr>
          <p:nvPr/>
        </p:nvSpPr>
        <p:spPr bwMode="auto">
          <a:xfrm>
            <a:off x="6711830" y="4868414"/>
            <a:ext cx="1841787"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smtClean="0"/>
              <a:t>Information &amp; Advice</a:t>
            </a:r>
            <a:endParaRPr lang="en-GB" sz="2400" kern="0" dirty="0"/>
          </a:p>
        </p:txBody>
      </p:sp>
      <p:cxnSp>
        <p:nvCxnSpPr>
          <p:cNvPr id="15" name="Straight Arrow Connector 14"/>
          <p:cNvCxnSpPr/>
          <p:nvPr/>
        </p:nvCxnSpPr>
        <p:spPr>
          <a:xfrm flipH="1">
            <a:off x="2783868" y="2163230"/>
            <a:ext cx="154695" cy="278734"/>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579913" y="3368200"/>
            <a:ext cx="407911" cy="427962"/>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1428935" y="3334901"/>
            <a:ext cx="562846" cy="461261"/>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6824572" y="3140440"/>
            <a:ext cx="627749" cy="238466"/>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220072" y="2162691"/>
            <a:ext cx="279716" cy="266493"/>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10" idx="2"/>
            <a:endCxn id="11" idx="0"/>
          </p:cNvCxnSpPr>
          <p:nvPr/>
        </p:nvCxnSpPr>
        <p:spPr>
          <a:xfrm flipH="1">
            <a:off x="7632724" y="4615712"/>
            <a:ext cx="1" cy="252702"/>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24" name="Content Placeholder 3"/>
          <p:cNvSpPr txBox="1">
            <a:spLocks/>
          </p:cNvSpPr>
          <p:nvPr/>
        </p:nvSpPr>
        <p:spPr bwMode="auto">
          <a:xfrm>
            <a:off x="2579913" y="5105338"/>
            <a:ext cx="3425106" cy="1204970"/>
          </a:xfrm>
          <a:prstGeom prst="roundRect">
            <a:avLst>
              <a:gd name="adj" fmla="val 10000"/>
            </a:avLst>
          </a:prstGeom>
          <a:ln w="76200">
            <a:solidFill>
              <a:srgbClr val="FF0000"/>
            </a:solidFill>
          </a:ln>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3600" kern="0" dirty="0" smtClean="0"/>
              <a:t>      EHC plan</a:t>
            </a:r>
          </a:p>
          <a:p>
            <a:pPr marL="0" indent="0">
              <a:buFontTx/>
              <a:buNone/>
            </a:pPr>
            <a:r>
              <a:rPr lang="en-GB" sz="2800" kern="0" dirty="0" smtClean="0"/>
              <a:t>   Sections </a:t>
            </a:r>
            <a:r>
              <a:rPr lang="en-GB" sz="2800" b="1" kern="0" dirty="0" smtClean="0"/>
              <a:t>D</a:t>
            </a:r>
            <a:r>
              <a:rPr lang="en-GB" sz="2800" kern="0" dirty="0" smtClean="0"/>
              <a:t>, E, </a:t>
            </a:r>
            <a:r>
              <a:rPr lang="en-GB" sz="2800" b="1" kern="0" dirty="0" smtClean="0"/>
              <a:t>H2</a:t>
            </a:r>
            <a:r>
              <a:rPr lang="en-GB" sz="2800" kern="0" dirty="0" smtClean="0"/>
              <a:t>, J</a:t>
            </a:r>
            <a:endParaRPr lang="en-GB" sz="2800" kern="0" dirty="0"/>
          </a:p>
        </p:txBody>
      </p:sp>
      <p:cxnSp>
        <p:nvCxnSpPr>
          <p:cNvPr id="25" name="Straight Arrow Connector 24"/>
          <p:cNvCxnSpPr/>
          <p:nvPr/>
        </p:nvCxnSpPr>
        <p:spPr>
          <a:xfrm>
            <a:off x="2062194" y="5707823"/>
            <a:ext cx="799021" cy="529489"/>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5860751" y="5245567"/>
            <a:ext cx="851080" cy="201266"/>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048606" y="4413694"/>
            <a:ext cx="603418" cy="213981"/>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387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7375" cy="1143000"/>
          </a:xfrm>
        </p:spPr>
        <p:txBody>
          <a:bodyPr/>
          <a:lstStyle/>
          <a:p>
            <a:r>
              <a:rPr lang="en-GB" dirty="0" smtClean="0"/>
              <a:t>       </a:t>
            </a:r>
            <a:r>
              <a:rPr lang="en-GB" b="1" dirty="0" smtClean="0"/>
              <a:t>Independent</a:t>
            </a:r>
            <a:r>
              <a:rPr lang="en-GB" dirty="0" smtClean="0"/>
              <a:t> </a:t>
            </a:r>
            <a:r>
              <a:rPr lang="en-GB" b="1" dirty="0" smtClean="0"/>
              <a:t>Advocates</a:t>
            </a:r>
            <a:endParaRPr lang="en-GB" b="1" dirty="0"/>
          </a:p>
        </p:txBody>
      </p:sp>
      <p:sp>
        <p:nvSpPr>
          <p:cNvPr id="3" name="Content Placeholder 2"/>
          <p:cNvSpPr>
            <a:spLocks noGrp="1"/>
          </p:cNvSpPr>
          <p:nvPr>
            <p:ph idx="1"/>
          </p:nvPr>
        </p:nvSpPr>
        <p:spPr>
          <a:xfrm>
            <a:off x="911" y="908720"/>
            <a:ext cx="8784976" cy="4392613"/>
          </a:xfrm>
        </p:spPr>
        <p:txBody>
          <a:bodyPr/>
          <a:lstStyle/>
          <a:p>
            <a:r>
              <a:rPr lang="en-GB" sz="2800" dirty="0"/>
              <a:t>‘supporting a person to understand information, express their needs and wishes, secure their rights, represent their interests and obtain the care and support they need</a:t>
            </a:r>
            <a:r>
              <a:rPr lang="en-GB" sz="2800" dirty="0" smtClean="0"/>
              <a:t>’.</a:t>
            </a:r>
          </a:p>
          <a:p>
            <a:r>
              <a:rPr lang="en-GB" sz="2800" dirty="0" smtClean="0"/>
              <a:t>LA must appoint independent advocate where person has ‘</a:t>
            </a:r>
            <a:r>
              <a:rPr lang="en-GB" sz="2800" i="1" dirty="0" smtClean="0"/>
              <a:t>significant difficulty</a:t>
            </a:r>
            <a:r>
              <a:rPr lang="en-GB" sz="2800" dirty="0" smtClean="0"/>
              <a:t>’* in being fully involved in assessment &amp; there is </a:t>
            </a:r>
            <a:r>
              <a:rPr lang="en-GB" sz="2800" i="1" dirty="0" smtClean="0"/>
              <a:t>no one appropriate </a:t>
            </a:r>
            <a:r>
              <a:rPr lang="en-GB" sz="2800" dirty="0" smtClean="0"/>
              <a:t>to support them.</a:t>
            </a:r>
            <a:endParaRPr lang="en-GB" sz="2800" dirty="0"/>
          </a:p>
          <a:p>
            <a:r>
              <a:rPr lang="en-GB" sz="2800" dirty="0" smtClean="0"/>
              <a:t>Can be a family member /friend but if there is a conflict of interest must appoint independent advocate  &amp; also in safeguarding cases</a:t>
            </a:r>
          </a:p>
          <a:p>
            <a:r>
              <a:rPr lang="en-GB" sz="2800" dirty="0" smtClean="0"/>
              <a:t>Some evidence that advocates are not being </a:t>
            </a:r>
          </a:p>
          <a:p>
            <a:pPr marL="0" indent="0">
              <a:buNone/>
            </a:pPr>
            <a:r>
              <a:rPr lang="en-GB" sz="2800" dirty="0"/>
              <a:t> </a:t>
            </a:r>
            <a:r>
              <a:rPr lang="en-GB" sz="2800" dirty="0" smtClean="0"/>
              <a:t>    requested enough </a:t>
            </a:r>
            <a:r>
              <a:rPr lang="en-GB" sz="2400" dirty="0" smtClean="0"/>
              <a:t>( Clements 2016)</a:t>
            </a:r>
          </a:p>
        </p:txBody>
      </p:sp>
    </p:spTree>
    <p:extLst>
      <p:ext uri="{BB962C8B-B14F-4D97-AF65-F5344CB8AC3E}">
        <p14:creationId xmlns:p14="http://schemas.microsoft.com/office/powerpoint/2010/main" val="42339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3600" b="1" dirty="0" smtClean="0"/>
              <a:t>Independent Advocates </a:t>
            </a:r>
            <a:r>
              <a:rPr lang="en-GB" sz="3200" b="1" dirty="0" smtClean="0"/>
              <a:t>(2)</a:t>
            </a:r>
            <a:endParaRPr lang="en-GB" sz="3200" b="1" dirty="0"/>
          </a:p>
        </p:txBody>
      </p:sp>
      <p:sp>
        <p:nvSpPr>
          <p:cNvPr id="3" name="Content Placeholder 2"/>
          <p:cNvSpPr>
            <a:spLocks noGrp="1"/>
          </p:cNvSpPr>
          <p:nvPr>
            <p:ph idx="1"/>
          </p:nvPr>
        </p:nvSpPr>
        <p:spPr/>
        <p:txBody>
          <a:bodyPr/>
          <a:lstStyle/>
          <a:p>
            <a:r>
              <a:rPr lang="en-GB" dirty="0" smtClean="0"/>
              <a:t>Broader definition of advocate than under the Care Act the Mental Capacity Act.</a:t>
            </a:r>
          </a:p>
          <a:p>
            <a:r>
              <a:rPr lang="en-GB" dirty="0" smtClean="0"/>
              <a:t>The independent advocate can also undertake a Mental Capacity Act assessment </a:t>
            </a:r>
            <a:r>
              <a:rPr lang="en-GB" b="1" dirty="0" smtClean="0"/>
              <a:t>if</a:t>
            </a:r>
            <a:r>
              <a:rPr lang="en-GB" dirty="0" smtClean="0"/>
              <a:t> suitably trained.</a:t>
            </a:r>
            <a:endParaRPr lang="en-GB" dirty="0"/>
          </a:p>
        </p:txBody>
      </p:sp>
    </p:spTree>
    <p:extLst>
      <p:ext uri="{BB962C8B-B14F-4D97-AF65-F5344CB8AC3E}">
        <p14:creationId xmlns:p14="http://schemas.microsoft.com/office/powerpoint/2010/main" val="2027338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09228"/>
            <a:ext cx="8207375" cy="1143000"/>
          </a:xfrm>
        </p:spPr>
        <p:txBody>
          <a:bodyPr/>
          <a:lstStyle/>
          <a:p>
            <a:r>
              <a:rPr lang="en-GB" sz="3200" dirty="0" smtClean="0"/>
              <a:t>     </a:t>
            </a:r>
            <a:r>
              <a:rPr lang="en-GB" sz="3200" b="1" dirty="0" err="1" smtClean="0"/>
              <a:t>Deafblind</a:t>
            </a:r>
            <a:r>
              <a:rPr lang="en-GB" sz="3200" b="1" dirty="0" smtClean="0"/>
              <a:t> statutory </a:t>
            </a:r>
            <a:r>
              <a:rPr lang="en-GB" sz="3200" b="1" dirty="0"/>
              <a:t>guidance Dec 2014</a:t>
            </a:r>
            <a:r>
              <a:rPr lang="en-GB" dirty="0"/>
              <a:t/>
            </a:r>
            <a:br>
              <a:rPr lang="en-GB" dirty="0"/>
            </a:br>
            <a:endParaRPr lang="en-GB" dirty="0"/>
          </a:p>
        </p:txBody>
      </p:sp>
      <p:sp>
        <p:nvSpPr>
          <p:cNvPr id="3" name="Content Placeholder 2"/>
          <p:cNvSpPr>
            <a:spLocks noGrp="1"/>
          </p:cNvSpPr>
          <p:nvPr>
            <p:ph idx="1"/>
          </p:nvPr>
        </p:nvSpPr>
        <p:spPr>
          <a:xfrm>
            <a:off x="223043" y="980728"/>
            <a:ext cx="8697913" cy="4392613"/>
          </a:xfrm>
        </p:spPr>
        <p:txBody>
          <a:bodyPr/>
          <a:lstStyle/>
          <a:p>
            <a:r>
              <a:rPr lang="en-GB" sz="2800" dirty="0" smtClean="0"/>
              <a:t>make </a:t>
            </a:r>
            <a:r>
              <a:rPr lang="en-GB" sz="2800" dirty="0"/>
              <a:t>contact with &amp;</a:t>
            </a:r>
            <a:r>
              <a:rPr lang="en-GB" sz="2800" dirty="0" smtClean="0"/>
              <a:t> </a:t>
            </a:r>
            <a:r>
              <a:rPr lang="en-GB" sz="2800" dirty="0"/>
              <a:t>keep a record of all </a:t>
            </a:r>
            <a:r>
              <a:rPr lang="en-GB" sz="2800" dirty="0" err="1"/>
              <a:t>deafblind</a:t>
            </a:r>
            <a:r>
              <a:rPr lang="en-GB" sz="2800" dirty="0"/>
              <a:t> people </a:t>
            </a:r>
          </a:p>
          <a:p>
            <a:pPr lvl="0"/>
            <a:r>
              <a:rPr lang="en-GB" sz="2800" dirty="0"/>
              <a:t>ensure assessments of need for care </a:t>
            </a:r>
            <a:r>
              <a:rPr lang="en-GB" sz="2800" dirty="0" smtClean="0"/>
              <a:t>&amp; support </a:t>
            </a:r>
            <a:r>
              <a:rPr lang="en-GB" sz="2800" dirty="0"/>
              <a:t>is are carried out by people with specific training &amp;</a:t>
            </a:r>
            <a:r>
              <a:rPr lang="en-GB" sz="2800" dirty="0" smtClean="0"/>
              <a:t> </a:t>
            </a:r>
            <a:r>
              <a:rPr lang="en-GB" sz="2800" dirty="0"/>
              <a:t>expertise </a:t>
            </a:r>
          </a:p>
          <a:p>
            <a:pPr lvl="0"/>
            <a:r>
              <a:rPr lang="en-GB" sz="2800" dirty="0"/>
              <a:t>provide appropriate services for </a:t>
            </a:r>
            <a:r>
              <a:rPr lang="en-GB" sz="2800" dirty="0" err="1"/>
              <a:t>deafblind</a:t>
            </a:r>
            <a:r>
              <a:rPr lang="en-GB" sz="2800" dirty="0"/>
              <a:t> people </a:t>
            </a:r>
          </a:p>
          <a:p>
            <a:pPr lvl="0"/>
            <a:r>
              <a:rPr lang="en-GB" sz="2800" dirty="0"/>
              <a:t>provide specially trained one-to-one support workers when necessary </a:t>
            </a:r>
          </a:p>
          <a:p>
            <a:pPr lvl="0"/>
            <a:r>
              <a:rPr lang="en-GB" sz="2800" dirty="0"/>
              <a:t>provide accessible information for </a:t>
            </a:r>
            <a:r>
              <a:rPr lang="en-GB" sz="2800" dirty="0" err="1"/>
              <a:t>deafblind</a:t>
            </a:r>
            <a:r>
              <a:rPr lang="en-GB" sz="2800" dirty="0"/>
              <a:t> people </a:t>
            </a:r>
          </a:p>
          <a:p>
            <a:pPr lvl="0"/>
            <a:r>
              <a:rPr lang="en-GB" sz="2800" dirty="0"/>
              <a:t>ensure that a Director-level member of the local authority senior team has overall responsibility for </a:t>
            </a:r>
            <a:r>
              <a:rPr lang="en-GB" sz="2800" dirty="0" err="1"/>
              <a:t>deafblind</a:t>
            </a:r>
            <a:r>
              <a:rPr lang="en-GB" sz="2800" dirty="0"/>
              <a:t> services</a:t>
            </a:r>
            <a:r>
              <a:rPr lang="en-GB" dirty="0"/>
              <a:t>. </a:t>
            </a:r>
          </a:p>
          <a:p>
            <a:endParaRPr lang="en-GB" dirty="0"/>
          </a:p>
        </p:txBody>
      </p:sp>
    </p:spTree>
    <p:extLst>
      <p:ext uri="{BB962C8B-B14F-4D97-AF65-F5344CB8AC3E}">
        <p14:creationId xmlns:p14="http://schemas.microsoft.com/office/powerpoint/2010/main" val="89068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07375" cy="1143000"/>
          </a:xfrm>
        </p:spPr>
        <p:txBody>
          <a:bodyPr/>
          <a:lstStyle/>
          <a:p>
            <a:r>
              <a:rPr lang="en-GB" sz="4000" dirty="0" smtClean="0"/>
              <a:t>Provision of auxiliary aids/</a:t>
            </a:r>
            <a:r>
              <a:rPr lang="en-GB" sz="4000" dirty="0" err="1" smtClean="0"/>
              <a:t>reablement</a:t>
            </a:r>
            <a:endParaRPr lang="en-GB" sz="4000" dirty="0"/>
          </a:p>
        </p:txBody>
      </p:sp>
      <p:sp>
        <p:nvSpPr>
          <p:cNvPr id="3" name="Content Placeholder 2"/>
          <p:cNvSpPr>
            <a:spLocks noGrp="1"/>
          </p:cNvSpPr>
          <p:nvPr>
            <p:ph idx="1"/>
          </p:nvPr>
        </p:nvSpPr>
        <p:spPr>
          <a:xfrm>
            <a:off x="107504" y="1124744"/>
            <a:ext cx="8928991" cy="4392613"/>
          </a:xfrm>
        </p:spPr>
        <p:txBody>
          <a:bodyPr/>
          <a:lstStyle/>
          <a:p>
            <a:r>
              <a:rPr lang="en-GB" sz="2800" dirty="0" smtClean="0"/>
              <a:t>when </a:t>
            </a:r>
            <a:r>
              <a:rPr lang="en-GB" sz="2800" dirty="0"/>
              <a:t>provided by a local authority as preventative services </a:t>
            </a:r>
            <a:r>
              <a:rPr lang="en-GB" sz="2800" dirty="0" smtClean="0"/>
              <a:t>under s 2(1) of the Act all </a:t>
            </a:r>
            <a:r>
              <a:rPr lang="en-GB" sz="2800" dirty="0"/>
              <a:t>equipment </a:t>
            </a:r>
            <a:r>
              <a:rPr lang="en-GB" sz="2800" dirty="0" smtClean="0"/>
              <a:t>and minor </a:t>
            </a:r>
            <a:r>
              <a:rPr lang="en-GB" sz="2800" dirty="0"/>
              <a:t>adaptation costing £1,000 or </a:t>
            </a:r>
            <a:r>
              <a:rPr lang="en-GB" sz="2800" dirty="0" smtClean="0"/>
              <a:t>less</a:t>
            </a:r>
            <a:r>
              <a:rPr lang="en-GB" sz="2800" dirty="0"/>
              <a:t> must be free of charge. </a:t>
            </a:r>
            <a:endParaRPr lang="en-GB" sz="2800" dirty="0" smtClean="0"/>
          </a:p>
          <a:p>
            <a:r>
              <a:rPr lang="en-GB" sz="2800" dirty="0" smtClean="0"/>
              <a:t>So </a:t>
            </a:r>
            <a:r>
              <a:rPr lang="en-GB" sz="2800" dirty="0"/>
              <a:t>too must </a:t>
            </a:r>
            <a:r>
              <a:rPr lang="en-GB" sz="2800" dirty="0" smtClean="0"/>
              <a:t>any </a:t>
            </a:r>
            <a:r>
              <a:rPr lang="en-GB" sz="2800" dirty="0" err="1" smtClean="0"/>
              <a:t>reablement</a:t>
            </a:r>
            <a:r>
              <a:rPr lang="en-GB" sz="2800" dirty="0" smtClean="0"/>
              <a:t> support for </a:t>
            </a:r>
            <a:r>
              <a:rPr lang="en-GB" sz="2800" dirty="0"/>
              <a:t>up to six weeks</a:t>
            </a:r>
            <a:r>
              <a:rPr lang="en-GB" sz="2800" dirty="0" smtClean="0"/>
              <a:t>.</a:t>
            </a:r>
          </a:p>
          <a:p>
            <a:pPr lvl="0"/>
            <a:r>
              <a:rPr lang="en-GB" sz="2800" dirty="0" smtClean="0"/>
              <a:t>LA’s should </a:t>
            </a:r>
            <a:r>
              <a:rPr lang="en-GB" sz="2800" dirty="0"/>
              <a:t>not direct people to buy equipment themselves if there is still the appearance of them having needs and therefore an assessment which could lead to eligible needs for that </a:t>
            </a:r>
            <a:r>
              <a:rPr lang="en-GB" sz="2800" dirty="0" smtClean="0"/>
              <a:t>equipment</a:t>
            </a:r>
          </a:p>
          <a:p>
            <a:pPr lvl="0"/>
            <a:r>
              <a:rPr lang="en-GB" sz="2800" dirty="0" smtClean="0"/>
              <a:t>( important for deaf and visually impaired equipment)</a:t>
            </a:r>
            <a:endParaRPr lang="en-GB" sz="2800" dirty="0"/>
          </a:p>
          <a:p>
            <a:endParaRPr lang="en-GB" dirty="0"/>
          </a:p>
        </p:txBody>
      </p:sp>
    </p:spTree>
    <p:extLst>
      <p:ext uri="{BB962C8B-B14F-4D97-AF65-F5344CB8AC3E}">
        <p14:creationId xmlns:p14="http://schemas.microsoft.com/office/powerpoint/2010/main" val="539872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3752"/>
            <a:ext cx="8207375" cy="1143000"/>
          </a:xfrm>
        </p:spPr>
        <p:txBody>
          <a:bodyPr/>
          <a:lstStyle/>
          <a:p>
            <a:r>
              <a:rPr lang="en-GB" dirty="0" smtClean="0"/>
              <a:t>   Care Act Case law </a:t>
            </a:r>
            <a:r>
              <a:rPr lang="en-GB" sz="3200" dirty="0" smtClean="0"/>
              <a:t>( Luke Clements)</a:t>
            </a:r>
            <a:endParaRPr lang="en-GB" sz="3200" dirty="0"/>
          </a:p>
        </p:txBody>
      </p:sp>
      <p:sp>
        <p:nvSpPr>
          <p:cNvPr id="3" name="Content Placeholder 2"/>
          <p:cNvSpPr>
            <a:spLocks noGrp="1"/>
          </p:cNvSpPr>
          <p:nvPr>
            <p:ph idx="1"/>
          </p:nvPr>
        </p:nvSpPr>
        <p:spPr>
          <a:xfrm>
            <a:off x="443230" y="1196752"/>
            <a:ext cx="8229600" cy="4392613"/>
          </a:xfrm>
        </p:spPr>
        <p:txBody>
          <a:bodyPr/>
          <a:lstStyle/>
          <a:p>
            <a:r>
              <a:rPr lang="en-GB" sz="2800" dirty="0"/>
              <a:t>c</a:t>
            </a:r>
            <a:r>
              <a:rPr lang="en-GB" sz="2800" dirty="0" smtClean="0"/>
              <a:t>oncern over use of panels- lack of expertise, delays</a:t>
            </a:r>
          </a:p>
          <a:p>
            <a:r>
              <a:rPr lang="en-GB" sz="2800" dirty="0"/>
              <a:t>c</a:t>
            </a:r>
            <a:r>
              <a:rPr lang="en-GB" sz="2800" dirty="0" smtClean="0"/>
              <a:t>ouncils trying to stop social workers making recommendations in their assessments</a:t>
            </a:r>
          </a:p>
          <a:p>
            <a:r>
              <a:rPr lang="en-GB" sz="2800" dirty="0"/>
              <a:t>w</a:t>
            </a:r>
            <a:r>
              <a:rPr lang="en-GB" sz="2800" dirty="0" smtClean="0"/>
              <a:t>here individual packages of care reduced must be based on a full assessment where needs have changed. </a:t>
            </a:r>
          </a:p>
          <a:p>
            <a:r>
              <a:rPr lang="en-GB" sz="2800" dirty="0"/>
              <a:t>m</a:t>
            </a:r>
            <a:r>
              <a:rPr lang="en-GB" sz="2800" dirty="0" smtClean="0"/>
              <a:t>ust clearly re-assess </a:t>
            </a:r>
            <a:r>
              <a:rPr lang="en-GB" sz="2800" dirty="0"/>
              <a:t>impact on well-being and </a:t>
            </a:r>
            <a:r>
              <a:rPr lang="en-GB" sz="2800" dirty="0" smtClean="0"/>
              <a:t>outcomes young adult  wants to achieve</a:t>
            </a:r>
          </a:p>
          <a:p>
            <a:r>
              <a:rPr lang="en-GB" sz="2800" dirty="0"/>
              <a:t>m</a:t>
            </a:r>
            <a:r>
              <a:rPr lang="en-GB" sz="2800" dirty="0" smtClean="0"/>
              <a:t>ust not assume carers can provide additional care where support is reduced</a:t>
            </a:r>
          </a:p>
        </p:txBody>
      </p:sp>
    </p:spTree>
    <p:extLst>
      <p:ext uri="{BB962C8B-B14F-4D97-AF65-F5344CB8AC3E}">
        <p14:creationId xmlns:p14="http://schemas.microsoft.com/office/powerpoint/2010/main" val="2574930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br>
              <a:rPr lang="en-GB" dirty="0"/>
            </a:br>
            <a:r>
              <a:rPr lang="en-GB" sz="3600" b="1" dirty="0"/>
              <a:t>Before an EHC assessment is considered</a:t>
            </a:r>
            <a:r>
              <a:rPr lang="en-GB" dirty="0"/>
              <a:t/>
            </a:r>
            <a:br>
              <a:rPr lang="en-GB" dirty="0"/>
            </a:br>
            <a:endParaRPr lang="en-GB" dirty="0"/>
          </a:p>
        </p:txBody>
      </p:sp>
      <p:sp>
        <p:nvSpPr>
          <p:cNvPr id="4" name="Rectangle 3"/>
          <p:cNvSpPr/>
          <p:nvPr/>
        </p:nvSpPr>
        <p:spPr>
          <a:xfrm>
            <a:off x="468313" y="1124744"/>
            <a:ext cx="8207375" cy="5816977"/>
          </a:xfrm>
          <a:prstGeom prst="rect">
            <a:avLst/>
          </a:prstGeom>
        </p:spPr>
        <p:txBody>
          <a:bodyPr wrap="square">
            <a:spAutoFit/>
          </a:bodyPr>
          <a:lstStyle/>
          <a:p>
            <a:pPr marL="342900" lvl="0" indent="-342900">
              <a:spcAft>
                <a:spcPts val="0"/>
              </a:spcAft>
              <a:buFont typeface="Times New Roman" panose="02020603050405020304" pitchFamily="18" charset="0"/>
              <a:buChar char="•"/>
              <a:tabLst>
                <a:tab pos="457200" algn="l"/>
              </a:tabLst>
            </a:pPr>
            <a:endParaRPr lang="en-GB" sz="2800" b="1" dirty="0">
              <a:solidFill>
                <a:srgbClr val="000000"/>
              </a:solidFill>
              <a:effectLst/>
              <a:latin typeface="+mn-lt"/>
              <a:cs typeface="Times New Roman" panose="02020603050405020304" pitchFamily="18" charset="0"/>
            </a:endParaRPr>
          </a:p>
          <a:p>
            <a:r>
              <a:rPr lang="en-GB" sz="2800" b="1" dirty="0" smtClean="0">
                <a:latin typeface="+mn-lt"/>
              </a:rPr>
              <a:t>The </a:t>
            </a:r>
            <a:r>
              <a:rPr lang="en-GB" sz="2800" b="1" dirty="0">
                <a:latin typeface="+mn-lt"/>
              </a:rPr>
              <a:t>LA </a:t>
            </a:r>
            <a:r>
              <a:rPr lang="en-GB" sz="2800" b="1" dirty="0" smtClean="0">
                <a:latin typeface="+mn-lt"/>
              </a:rPr>
              <a:t>must;</a:t>
            </a:r>
            <a:endParaRPr lang="en-GB" sz="2800" dirty="0">
              <a:latin typeface="+mn-lt"/>
            </a:endParaRPr>
          </a:p>
          <a:p>
            <a:pPr marL="457200" lvl="0" indent="-457200">
              <a:buFont typeface="Arial" panose="020B0604020202020204" pitchFamily="34" charset="0"/>
              <a:buChar char="•"/>
            </a:pPr>
            <a:r>
              <a:rPr lang="en-GB" sz="2800" b="1" dirty="0">
                <a:latin typeface="+mn-lt"/>
              </a:rPr>
              <a:t>provide a Link to social care</a:t>
            </a:r>
            <a:r>
              <a:rPr lang="en-GB" sz="2800" dirty="0">
                <a:latin typeface="+mn-lt"/>
              </a:rPr>
              <a:t> to early years providers, schools and </a:t>
            </a:r>
            <a:r>
              <a:rPr lang="en-GB" sz="2800" u="sng" dirty="0">
                <a:latin typeface="+mn-lt"/>
              </a:rPr>
              <a:t>colleges</a:t>
            </a:r>
            <a:r>
              <a:rPr lang="en-GB" sz="2800" dirty="0">
                <a:latin typeface="+mn-lt"/>
              </a:rPr>
              <a:t> with a contact for social care advice on children and young people with SEN &amp; </a:t>
            </a:r>
            <a:r>
              <a:rPr lang="en-GB" sz="2800" dirty="0" smtClean="0">
                <a:latin typeface="+mn-lt"/>
              </a:rPr>
              <a:t>disabilities</a:t>
            </a:r>
          </a:p>
          <a:p>
            <a:pPr lvl="0"/>
            <a:endParaRPr lang="en-GB" sz="2800" dirty="0">
              <a:latin typeface="+mn-lt"/>
            </a:endParaRPr>
          </a:p>
          <a:p>
            <a:pPr marL="457200" lvl="0" indent="-457200">
              <a:buFont typeface="Arial" panose="020B0604020202020204" pitchFamily="34" charset="0"/>
              <a:buChar char="•"/>
            </a:pPr>
            <a:r>
              <a:rPr lang="en-GB" sz="2800" dirty="0" smtClean="0">
                <a:latin typeface="+mn-lt"/>
              </a:rPr>
              <a:t>There is a proactive </a:t>
            </a:r>
            <a:r>
              <a:rPr lang="en-GB" sz="2800" dirty="0">
                <a:latin typeface="+mn-lt"/>
              </a:rPr>
              <a:t>requirement in </a:t>
            </a:r>
            <a:r>
              <a:rPr lang="en-GB" sz="2800" dirty="0" smtClean="0">
                <a:latin typeface="+mn-lt"/>
              </a:rPr>
              <a:t>Children &amp; Families Act </a:t>
            </a:r>
            <a:r>
              <a:rPr lang="en-GB" sz="2800" dirty="0">
                <a:latin typeface="+mn-lt"/>
              </a:rPr>
              <a:t>and Care Act </a:t>
            </a:r>
            <a:r>
              <a:rPr lang="en-GB" sz="2800" dirty="0" smtClean="0">
                <a:latin typeface="+mn-lt"/>
              </a:rPr>
              <a:t>for LA to </a:t>
            </a:r>
            <a:r>
              <a:rPr lang="en-GB" sz="2800" dirty="0">
                <a:latin typeface="+mn-lt"/>
              </a:rPr>
              <a:t>provide information and advice on support and </a:t>
            </a:r>
            <a:r>
              <a:rPr lang="en-GB" sz="2800" dirty="0" smtClean="0">
                <a:latin typeface="+mn-lt"/>
              </a:rPr>
              <a:t>services to CYP/young adults with SEND/possible care needs &amp; carers with possible support needs. </a:t>
            </a:r>
            <a:endParaRPr lang="en-GB" sz="2800" dirty="0">
              <a:latin typeface="+mn-lt"/>
            </a:endParaRPr>
          </a:p>
          <a:p>
            <a:pPr marL="342900" lvl="0" indent="-342900">
              <a:spcAft>
                <a:spcPts val="0"/>
              </a:spcAft>
              <a:buFont typeface="Times New Roman" panose="02020603050405020304" pitchFamily="18" charset="0"/>
              <a:buChar char="•"/>
              <a:tabLst>
                <a:tab pos="457200" algn="l"/>
              </a:tabLst>
            </a:pPr>
            <a:endParaRPr lang="en-GB" b="1" dirty="0" smtClean="0">
              <a:solidFill>
                <a:srgbClr val="000000"/>
              </a:solidFill>
              <a:cs typeface="Times New Roman" panose="02020603050405020304" pitchFamily="18" charset="0"/>
            </a:endParaRPr>
          </a:p>
          <a:p>
            <a:pPr marL="342900" lvl="0" indent="-342900">
              <a:spcAft>
                <a:spcPts val="0"/>
              </a:spcAft>
              <a:buFont typeface="Times New Roman" panose="02020603050405020304" pitchFamily="18" charset="0"/>
              <a:buChar char="•"/>
              <a:tabLst>
                <a:tab pos="457200" algn="l"/>
              </a:tabLst>
            </a:pPr>
            <a:endParaRPr lang="en-GB" dirty="0">
              <a:effectLst/>
            </a:endParaRPr>
          </a:p>
        </p:txBody>
      </p:sp>
    </p:spTree>
    <p:extLst>
      <p:ext uri="{BB962C8B-B14F-4D97-AF65-F5344CB8AC3E}">
        <p14:creationId xmlns:p14="http://schemas.microsoft.com/office/powerpoint/2010/main" val="12706820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21196"/>
            <a:ext cx="8207375" cy="1143000"/>
          </a:xfrm>
        </p:spPr>
        <p:txBody>
          <a:bodyPr/>
          <a:lstStyle/>
          <a:p>
            <a:r>
              <a:rPr lang="en-GB" sz="3600" b="1" dirty="0"/>
              <a:t>Undertake EHC assessments</a:t>
            </a:r>
            <a:r>
              <a:rPr lang="en-GB" dirty="0"/>
              <a:t/>
            </a:r>
            <a:br>
              <a:rPr lang="en-GB" dirty="0"/>
            </a:br>
            <a:endParaRPr lang="en-GB" dirty="0"/>
          </a:p>
        </p:txBody>
      </p:sp>
      <p:sp>
        <p:nvSpPr>
          <p:cNvPr id="3" name="Content Placeholder 2"/>
          <p:cNvSpPr>
            <a:spLocks noGrp="1"/>
          </p:cNvSpPr>
          <p:nvPr>
            <p:ph idx="1"/>
          </p:nvPr>
        </p:nvSpPr>
        <p:spPr>
          <a:xfrm>
            <a:off x="179512" y="692696"/>
            <a:ext cx="8784976" cy="4392613"/>
          </a:xfrm>
        </p:spPr>
        <p:txBody>
          <a:bodyPr/>
          <a:lstStyle/>
          <a:p>
            <a:pPr marL="0" indent="0">
              <a:buNone/>
            </a:pPr>
            <a:r>
              <a:rPr lang="en-GB" sz="2800" b="1" dirty="0" smtClean="0"/>
              <a:t>LA’s must;</a:t>
            </a:r>
          </a:p>
          <a:p>
            <a:r>
              <a:rPr lang="en-GB" sz="2800" dirty="0" smtClean="0"/>
              <a:t>assess </a:t>
            </a:r>
            <a:r>
              <a:rPr lang="en-GB" sz="2800" dirty="0"/>
              <a:t>YP age 19-25 who request an EHC assessment. But must be a need for possible need for SEN support re education and or training </a:t>
            </a:r>
            <a:r>
              <a:rPr lang="en-GB" sz="2800" dirty="0" smtClean="0"/>
              <a:t>first.</a:t>
            </a:r>
          </a:p>
          <a:p>
            <a:r>
              <a:rPr lang="en-GB" sz="2800" dirty="0" smtClean="0"/>
              <a:t>Join assessment </a:t>
            </a:r>
            <a:r>
              <a:rPr lang="en-GB" sz="2800" dirty="0"/>
              <a:t>&amp; review process EHC/Care </a:t>
            </a:r>
            <a:r>
              <a:rPr lang="en-GB" sz="2800" dirty="0" smtClean="0"/>
              <a:t>plans support plans </a:t>
            </a:r>
            <a:r>
              <a:rPr lang="en-GB" sz="2800" dirty="0"/>
              <a:t>to reduce multiple meetings </a:t>
            </a:r>
            <a:r>
              <a:rPr lang="en-GB" sz="1800" dirty="0"/>
              <a:t>( </a:t>
            </a:r>
            <a:r>
              <a:rPr lang="en-GB" sz="1800" dirty="0" smtClean="0"/>
              <a:t>3.56 SEND COP)</a:t>
            </a:r>
          </a:p>
          <a:p>
            <a:r>
              <a:rPr lang="en-GB" sz="2800" dirty="0" smtClean="0"/>
              <a:t>When </a:t>
            </a:r>
            <a:r>
              <a:rPr lang="en-GB" sz="2800" dirty="0"/>
              <a:t>the LA decides it will</a:t>
            </a:r>
            <a:r>
              <a:rPr lang="en-GB" sz="2800" b="1" dirty="0"/>
              <a:t> </a:t>
            </a:r>
            <a:r>
              <a:rPr lang="en-GB" sz="2800" dirty="0"/>
              <a:t>carry out an EHC </a:t>
            </a:r>
            <a:r>
              <a:rPr lang="en-GB" sz="2800" dirty="0" smtClean="0"/>
              <a:t>assessment) </a:t>
            </a:r>
            <a:r>
              <a:rPr lang="en-GB" sz="2800" dirty="0"/>
              <a:t>it must request social care advice </a:t>
            </a:r>
            <a:r>
              <a:rPr lang="en-GB" sz="2800" dirty="0" smtClean="0"/>
              <a:t>which must </a:t>
            </a:r>
            <a:r>
              <a:rPr lang="en-GB" sz="2800" dirty="0"/>
              <a:t>be returned within 6 </a:t>
            </a:r>
            <a:r>
              <a:rPr lang="en-GB" sz="2800" dirty="0" smtClean="0"/>
              <a:t>weeks </a:t>
            </a:r>
            <a:r>
              <a:rPr lang="en-GB" sz="1800" dirty="0" smtClean="0"/>
              <a:t>(9.41 SEN COP</a:t>
            </a:r>
            <a:r>
              <a:rPr lang="en-GB" sz="2800" dirty="0" smtClean="0"/>
              <a:t>)  &amp;</a:t>
            </a:r>
          </a:p>
          <a:p>
            <a:r>
              <a:rPr lang="en-GB" sz="2800" dirty="0" smtClean="0"/>
              <a:t>…this ‘</a:t>
            </a:r>
            <a:r>
              <a:rPr lang="en-GB" sz="2800" i="1" dirty="0" smtClean="0"/>
              <a:t>should’ </a:t>
            </a:r>
            <a:r>
              <a:rPr lang="en-GB" sz="2800" dirty="0" smtClean="0"/>
              <a:t>trigger a Care Act assessment where there hasn’t been a social care assessment before/or for sometime (</a:t>
            </a:r>
            <a:r>
              <a:rPr lang="en-GB" sz="2800" i="1" dirty="0" smtClean="0"/>
              <a:t>low threshold for social care Care Act  assessment)</a:t>
            </a:r>
          </a:p>
          <a:p>
            <a:pPr lvl="0"/>
            <a:endParaRPr lang="en-GB" sz="2800" dirty="0"/>
          </a:p>
          <a:p>
            <a:endParaRPr lang="en-GB" sz="2800" dirty="0" smtClean="0"/>
          </a:p>
          <a:p>
            <a:endParaRPr lang="en-GB" sz="2800" dirty="0"/>
          </a:p>
        </p:txBody>
      </p:sp>
    </p:spTree>
    <p:extLst>
      <p:ext uri="{BB962C8B-B14F-4D97-AF65-F5344CB8AC3E}">
        <p14:creationId xmlns:p14="http://schemas.microsoft.com/office/powerpoint/2010/main" val="6455709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1500"/>
            <a:ext cx="9144000" cy="1143000"/>
          </a:xfrm>
        </p:spPr>
        <p:txBody>
          <a:bodyPr/>
          <a:lstStyle/>
          <a:p>
            <a:r>
              <a:rPr lang="en-GB" sz="3600" dirty="0" smtClean="0"/>
              <a:t/>
            </a:r>
            <a:br>
              <a:rPr lang="en-GB" sz="3600" dirty="0" smtClean="0"/>
            </a:br>
            <a:r>
              <a:rPr lang="en-GB" sz="3600" dirty="0" smtClean="0"/>
              <a:t>          </a:t>
            </a:r>
            <a:br>
              <a:rPr lang="en-GB" sz="3600" dirty="0" smtClean="0"/>
            </a:br>
            <a:r>
              <a:rPr lang="en-GB" sz="3600" dirty="0" smtClean="0"/>
              <a:t>           Social care sections of EHC plans</a:t>
            </a:r>
            <a:br>
              <a:rPr lang="en-GB" sz="3600" dirty="0" smtClean="0"/>
            </a:br>
            <a:r>
              <a:rPr lang="en-GB" sz="2400" b="1" dirty="0" smtClean="0">
                <a:latin typeface="+mn-lt"/>
              </a:rPr>
              <a:t>Needs</a:t>
            </a:r>
            <a:endParaRPr lang="en-GB" sz="2400" b="1" dirty="0">
              <a:latin typeface="+mn-lt"/>
            </a:endParaRPr>
          </a:p>
        </p:txBody>
      </p:sp>
      <p:sp>
        <p:nvSpPr>
          <p:cNvPr id="9" name="TextBox 8"/>
          <p:cNvSpPr txBox="1"/>
          <p:nvPr/>
        </p:nvSpPr>
        <p:spPr>
          <a:xfrm>
            <a:off x="-108520" y="4388399"/>
            <a:ext cx="6552728" cy="461665"/>
          </a:xfrm>
          <a:prstGeom prst="rect">
            <a:avLst/>
          </a:prstGeom>
          <a:noFill/>
        </p:spPr>
        <p:txBody>
          <a:bodyPr wrap="square" rtlCol="0">
            <a:spAutoFit/>
          </a:bodyPr>
          <a:lstStyle/>
          <a:p>
            <a:r>
              <a:rPr lang="en-GB" sz="2400" b="1" dirty="0" smtClean="0">
                <a:latin typeface="+mn-lt"/>
              </a:rPr>
              <a:t>Provision</a:t>
            </a:r>
            <a:endParaRPr lang="en-GB" sz="2400" b="1" dirty="0">
              <a:latin typeface="+mn-lt"/>
            </a:endParaRPr>
          </a:p>
        </p:txBody>
      </p:sp>
      <p:sp>
        <p:nvSpPr>
          <p:cNvPr id="10" name="TextBox 9"/>
          <p:cNvSpPr txBox="1"/>
          <p:nvPr/>
        </p:nvSpPr>
        <p:spPr>
          <a:xfrm>
            <a:off x="993179" y="4775869"/>
            <a:ext cx="7944675" cy="83099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smtClean="0">
                <a:latin typeface="Calibri" pitchFamily="34" charset="0"/>
                <a:ea typeface="ＭＳ Ｐゴシック" pitchFamily="-107" charset="-128"/>
                <a:cs typeface="ＭＳ Ｐゴシック" pitchFamily="-107" charset="-128"/>
              </a:rPr>
              <a:t>List social </a:t>
            </a:r>
            <a:r>
              <a:rPr lang="en-GB" sz="2400" dirty="0">
                <a:latin typeface="Calibri" pitchFamily="34" charset="0"/>
                <a:ea typeface="ＭＳ Ｐゴシック" pitchFamily="-107" charset="-128"/>
                <a:cs typeface="ＭＳ Ｐゴシック" pitchFamily="-107" charset="-128"/>
              </a:rPr>
              <a:t>care </a:t>
            </a:r>
            <a:r>
              <a:rPr lang="en-GB" sz="2400" dirty="0" smtClean="0">
                <a:latin typeface="Calibri" pitchFamily="34" charset="0"/>
                <a:ea typeface="ＭＳ Ｐゴシック" pitchFamily="-107" charset="-128"/>
                <a:cs typeface="ＭＳ Ｐゴシック" pitchFamily="-107" charset="-128"/>
              </a:rPr>
              <a:t>provision/services related to SEND or other social care needs not related to SEND. </a:t>
            </a:r>
            <a:r>
              <a:rPr lang="en-GB" sz="2400" dirty="0" err="1" smtClean="0">
                <a:latin typeface="Calibri" pitchFamily="34" charset="0"/>
                <a:ea typeface="ＭＳ Ｐゴシック" pitchFamily="-107" charset="-128"/>
                <a:cs typeface="ＭＳ Ｐゴシック" pitchFamily="-107" charset="-128"/>
              </a:rPr>
              <a:t>E.g</a:t>
            </a:r>
            <a:r>
              <a:rPr lang="en-GB" sz="2400" dirty="0" smtClean="0">
                <a:latin typeface="Calibri" pitchFamily="34" charset="0"/>
                <a:ea typeface="ＭＳ Ｐゴシック" pitchFamily="-107" charset="-128"/>
                <a:cs typeface="ＭＳ Ｐゴシック" pitchFamily="-107" charset="-128"/>
              </a:rPr>
              <a:t> safeguarding</a:t>
            </a:r>
          </a:p>
        </p:txBody>
      </p:sp>
      <p:sp>
        <p:nvSpPr>
          <p:cNvPr id="13" name="TextBox 12"/>
          <p:cNvSpPr txBox="1"/>
          <p:nvPr/>
        </p:nvSpPr>
        <p:spPr>
          <a:xfrm>
            <a:off x="971600" y="980728"/>
            <a:ext cx="7848872" cy="1569660"/>
          </a:xfrm>
          <a:prstGeom prst="rect">
            <a:avLst/>
          </a:prstGeom>
          <a:noFill/>
          <a:ln w="28575">
            <a:solidFill>
              <a:schemeClr val="tx1"/>
            </a:solidFill>
          </a:ln>
        </p:spPr>
        <p:txBody>
          <a:bodyPr wrap="square" rtlCol="0">
            <a:spAutoFit/>
          </a:bodyPr>
          <a:lstStyle/>
          <a:p>
            <a:pPr marL="342900" indent="-342900">
              <a:buFont typeface="Arial" panose="020B0604020202020204" pitchFamily="34" charset="0"/>
              <a:buChar char="•"/>
              <a:defRPr/>
            </a:pPr>
            <a:r>
              <a:rPr lang="en-GB" altLang="en-US" sz="2400" dirty="0">
                <a:latin typeface="+mn-lt"/>
                <a:ea typeface="MS PGothic" panose="020B0600070205080204" pitchFamily="34" charset="-128"/>
              </a:rPr>
              <a:t>Social care needs which relate to the YP /young adults SEN’s or disability or other social care </a:t>
            </a:r>
            <a:r>
              <a:rPr lang="en-GB" altLang="en-US" sz="2400" dirty="0" smtClean="0">
                <a:latin typeface="+mn-lt"/>
                <a:ea typeface="MS PGothic" panose="020B0600070205080204" pitchFamily="34" charset="-128"/>
              </a:rPr>
              <a:t>needs</a:t>
            </a:r>
            <a:endParaRPr lang="en-GB" sz="2400" dirty="0" smtClean="0">
              <a:latin typeface="+mn-lt"/>
            </a:endParaRPr>
          </a:p>
          <a:p>
            <a:pPr marL="342900" indent="-342900">
              <a:buFont typeface="Arial" panose="020B0604020202020204" pitchFamily="34" charset="0"/>
              <a:buChar char="•"/>
              <a:defRPr/>
            </a:pPr>
            <a:r>
              <a:rPr lang="en-GB" sz="2400" dirty="0" smtClean="0">
                <a:latin typeface="+mn-lt"/>
              </a:rPr>
              <a:t>Social care which </a:t>
            </a:r>
            <a:r>
              <a:rPr lang="en-GB" sz="2400" u="sng" dirty="0" smtClean="0">
                <a:latin typeface="+mn-lt"/>
              </a:rPr>
              <a:t>educates or trains </a:t>
            </a:r>
            <a:r>
              <a:rPr lang="en-GB" sz="2400" dirty="0" smtClean="0">
                <a:latin typeface="+mn-lt"/>
              </a:rPr>
              <a:t>should go in </a:t>
            </a:r>
            <a:r>
              <a:rPr lang="en-GB" sz="2400" u="sng" dirty="0" smtClean="0">
                <a:latin typeface="+mn-lt"/>
              </a:rPr>
              <a:t>section F.</a:t>
            </a:r>
          </a:p>
          <a:p>
            <a:pPr marL="342900" indent="-342900">
              <a:buFont typeface="Arial" panose="020B0604020202020204" pitchFamily="34" charset="0"/>
              <a:buChar char="•"/>
              <a:defRPr/>
            </a:pPr>
            <a:r>
              <a:rPr lang="en-GB" sz="2400" i="1" dirty="0" smtClean="0">
                <a:solidFill>
                  <a:srgbClr val="FF0000"/>
                </a:solidFill>
                <a:latin typeface="+mn-lt"/>
              </a:rPr>
              <a:t>Section D can and should always be filled in.</a:t>
            </a:r>
          </a:p>
        </p:txBody>
      </p:sp>
      <p:sp>
        <p:nvSpPr>
          <p:cNvPr id="14" name="Flowchart: Process 13"/>
          <p:cNvSpPr/>
          <p:nvPr/>
        </p:nvSpPr>
        <p:spPr bwMode="auto">
          <a:xfrm>
            <a:off x="0" y="980728"/>
            <a:ext cx="971600" cy="1512168"/>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6" name="Flowchart: Process 15"/>
          <p:cNvSpPr/>
          <p:nvPr/>
        </p:nvSpPr>
        <p:spPr bwMode="auto">
          <a:xfrm>
            <a:off x="53206" y="4750961"/>
            <a:ext cx="954474" cy="855905"/>
          </a:xfrm>
          <a:prstGeom prst="flowChartProcess">
            <a:avLst/>
          </a:prstGeom>
          <a:ln w="28575">
            <a:solidFill>
              <a:schemeClr val="tx2"/>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8" name="Flowchart: Process 17"/>
          <p:cNvSpPr/>
          <p:nvPr/>
        </p:nvSpPr>
        <p:spPr bwMode="auto">
          <a:xfrm>
            <a:off x="0" y="2846413"/>
            <a:ext cx="983451" cy="1645989"/>
          </a:xfrm>
          <a:prstGeom prst="flowChartProcess">
            <a:avLst/>
          </a:prstGeom>
          <a:solidFill>
            <a:srgbClr val="FFC0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 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9" name="TextBox 18"/>
          <p:cNvSpPr txBox="1"/>
          <p:nvPr/>
        </p:nvSpPr>
        <p:spPr>
          <a:xfrm>
            <a:off x="-108520" y="2492896"/>
            <a:ext cx="6552728" cy="461665"/>
          </a:xfrm>
          <a:prstGeom prst="rect">
            <a:avLst/>
          </a:prstGeom>
          <a:noFill/>
        </p:spPr>
        <p:txBody>
          <a:bodyPr wrap="square" rtlCol="0">
            <a:spAutoFit/>
          </a:bodyPr>
          <a:lstStyle/>
          <a:p>
            <a:r>
              <a:rPr lang="en-GB" sz="2400" b="1" dirty="0" smtClean="0">
                <a:latin typeface="+mn-lt"/>
              </a:rPr>
              <a:t>Outcomes</a:t>
            </a:r>
            <a:endParaRPr lang="en-GB" sz="2400" b="1" dirty="0">
              <a:latin typeface="+mn-lt"/>
            </a:endParaRPr>
          </a:p>
        </p:txBody>
      </p:sp>
      <p:sp>
        <p:nvSpPr>
          <p:cNvPr id="20" name="TextBox 19"/>
          <p:cNvSpPr txBox="1"/>
          <p:nvPr/>
        </p:nvSpPr>
        <p:spPr>
          <a:xfrm>
            <a:off x="960686" y="2848875"/>
            <a:ext cx="7920880" cy="164352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smtClean="0">
                <a:latin typeface="Calibri" pitchFamily="34" charset="0"/>
                <a:ea typeface="ＭＳ Ｐゴシック" pitchFamily="-107" charset="-128"/>
                <a:cs typeface="ＭＳ Ｐゴシック" pitchFamily="-107" charset="-128"/>
              </a:rPr>
              <a:t>BE SMART focused.  For 19 </a:t>
            </a:r>
            <a:r>
              <a:rPr lang="en-GB" sz="2400" dirty="0" err="1" smtClean="0">
                <a:latin typeface="Calibri" pitchFamily="34" charset="0"/>
                <a:ea typeface="ＭＳ Ｐゴシック" pitchFamily="-107" charset="-128"/>
                <a:cs typeface="ＭＳ Ｐゴシック" pitchFamily="-107" charset="-128"/>
              </a:rPr>
              <a:t>yrs</a:t>
            </a:r>
            <a:r>
              <a:rPr lang="en-GB" sz="2400" dirty="0" smtClean="0">
                <a:latin typeface="Calibri" pitchFamily="34" charset="0"/>
                <a:ea typeface="ＭＳ Ｐゴシック" pitchFamily="-107" charset="-128"/>
                <a:cs typeface="ＭＳ Ｐゴシック" pitchFamily="-107" charset="-128"/>
              </a:rPr>
              <a:t> plus clear focus on education and or training</a:t>
            </a:r>
          </a:p>
          <a:p>
            <a:pPr marL="342900" indent="-342900">
              <a:spcBef>
                <a:spcPct val="20000"/>
              </a:spcBef>
              <a:buFont typeface="Arial" panose="020B0604020202020204" pitchFamily="34" charset="0"/>
              <a:buChar char="•"/>
              <a:defRPr/>
            </a:pPr>
            <a:r>
              <a:rPr lang="en-GB" sz="2400" dirty="0" smtClean="0">
                <a:latin typeface="Calibri" pitchFamily="34" charset="0"/>
                <a:ea typeface="ＭＳ Ｐゴシック" pitchFamily="-107" charset="-128"/>
                <a:cs typeface="ＭＳ Ｐゴシック" pitchFamily="-107" charset="-128"/>
              </a:rPr>
              <a:t>Relate to broad aspirations/ Can specific shorter targets to reach outcomes</a:t>
            </a:r>
          </a:p>
        </p:txBody>
      </p:sp>
      <p:sp>
        <p:nvSpPr>
          <p:cNvPr id="11" name="TextBox 10"/>
          <p:cNvSpPr txBox="1"/>
          <p:nvPr/>
        </p:nvSpPr>
        <p:spPr>
          <a:xfrm>
            <a:off x="955120" y="5907867"/>
            <a:ext cx="6408712" cy="83099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smtClean="0">
                <a:latin typeface="Calibri" pitchFamily="34" charset="0"/>
                <a:ea typeface="ＭＳ Ｐゴシック" pitchFamily="-107" charset="-128"/>
                <a:cs typeface="ＭＳ Ｐゴシック" pitchFamily="-107" charset="-128"/>
              </a:rPr>
              <a:t>costs of providing care  /support </a:t>
            </a:r>
            <a:r>
              <a:rPr lang="en-GB" sz="2400" b="1" dirty="0" smtClean="0">
                <a:latin typeface="Calibri" pitchFamily="34" charset="0"/>
                <a:ea typeface="ＭＳ Ｐゴシック" pitchFamily="-107" charset="-128"/>
                <a:cs typeface="ＭＳ Ｐゴシック" pitchFamily="-107" charset="-128"/>
              </a:rPr>
              <a:t>-can be merged with health personal  budgets</a:t>
            </a:r>
          </a:p>
        </p:txBody>
      </p:sp>
      <p:sp>
        <p:nvSpPr>
          <p:cNvPr id="12" name="Flowchart: Process 11"/>
          <p:cNvSpPr/>
          <p:nvPr/>
        </p:nvSpPr>
        <p:spPr bwMode="auto">
          <a:xfrm>
            <a:off x="59793" y="5907867"/>
            <a:ext cx="954474" cy="833461"/>
          </a:xfrm>
          <a:prstGeom prst="flowChartProcess">
            <a:avLst/>
          </a:prstGeom>
          <a:solidFill>
            <a:srgbClr val="92D050"/>
          </a:solidFill>
          <a:ln w="28575">
            <a:solidFill>
              <a:schemeClr val="tx2"/>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J </a:t>
            </a:r>
            <a:r>
              <a:rPr lang="en-GB" sz="1400" b="1" dirty="0" smtClean="0">
                <a:solidFill>
                  <a:schemeClr val="tx1"/>
                </a:solidFill>
                <a:latin typeface="Calibri" pitchFamily="34" charset="0"/>
                <a:ea typeface="ＭＳ Ｐゴシック" pitchFamily="-107" charset="-128"/>
                <a:cs typeface="ＭＳ Ｐゴシック" pitchFamily="-107" charset="-128"/>
              </a:rPr>
              <a:t>personal budgets</a:t>
            </a:r>
            <a:endParaRPr kumimoji="0" lang="en-GB" sz="1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3" name="TextBox 2"/>
          <p:cNvSpPr txBox="1"/>
          <p:nvPr/>
        </p:nvSpPr>
        <p:spPr>
          <a:xfrm>
            <a:off x="395536" y="6309320"/>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3489669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56983" cy="1143000"/>
          </a:xfrm>
        </p:spPr>
        <p:txBody>
          <a:bodyPr/>
          <a:lstStyle/>
          <a:p>
            <a:pPr algn="ctr"/>
            <a:r>
              <a:rPr lang="en-GB" sz="3600" b="1" dirty="0"/>
              <a:t>What good social care advice should look like</a:t>
            </a:r>
            <a:endParaRPr lang="en-GB" sz="3600" dirty="0"/>
          </a:p>
        </p:txBody>
      </p:sp>
      <p:sp>
        <p:nvSpPr>
          <p:cNvPr id="3" name="Content Placeholder 2"/>
          <p:cNvSpPr>
            <a:spLocks noGrp="1"/>
          </p:cNvSpPr>
          <p:nvPr>
            <p:ph idx="1"/>
          </p:nvPr>
        </p:nvSpPr>
        <p:spPr>
          <a:xfrm>
            <a:off x="313691" y="980728"/>
            <a:ext cx="8229600" cy="4806280"/>
          </a:xfrm>
        </p:spPr>
        <p:txBody>
          <a:bodyPr/>
          <a:lstStyle/>
          <a:p>
            <a:r>
              <a:rPr lang="en-GB" sz="2800" dirty="0" smtClean="0"/>
              <a:t>Where social care has been or are involved- careful consideration is needed as to how the information can be integrated into the EHC plan so as not to duplicate information</a:t>
            </a:r>
            <a:r>
              <a:rPr lang="en-GB" sz="2000" dirty="0"/>
              <a:t>.</a:t>
            </a:r>
            <a:r>
              <a:rPr lang="en-GB" sz="2000" dirty="0" smtClean="0"/>
              <a:t> </a:t>
            </a:r>
          </a:p>
          <a:p>
            <a:pPr marL="0" indent="0">
              <a:buNone/>
            </a:pPr>
            <a:endParaRPr lang="en-GB" sz="2000" dirty="0" smtClean="0"/>
          </a:p>
          <a:p>
            <a:r>
              <a:rPr lang="en-GB" sz="2800" dirty="0" smtClean="0"/>
              <a:t>If </a:t>
            </a:r>
            <a:r>
              <a:rPr lang="en-GB" sz="2800" dirty="0"/>
              <a:t>a Care Act assessment </a:t>
            </a:r>
            <a:r>
              <a:rPr lang="en-GB" sz="2800" dirty="0" smtClean="0"/>
              <a:t>has been completed then </a:t>
            </a:r>
            <a:r>
              <a:rPr lang="en-GB" sz="2800" dirty="0"/>
              <a:t>its should be </a:t>
            </a:r>
            <a:r>
              <a:rPr lang="en-GB" sz="2800" dirty="0" smtClean="0"/>
              <a:t>mapped across and add to/match existing </a:t>
            </a:r>
            <a:r>
              <a:rPr lang="en-GB" sz="2800" dirty="0"/>
              <a:t>the </a:t>
            </a:r>
            <a:r>
              <a:rPr lang="en-GB" sz="2800" dirty="0" smtClean="0"/>
              <a:t>aspirations /outcomes </a:t>
            </a:r>
            <a:r>
              <a:rPr lang="en-GB" sz="2800" dirty="0"/>
              <a:t>of the EHC plan</a:t>
            </a:r>
            <a:r>
              <a:rPr lang="en-GB" dirty="0" smtClean="0"/>
              <a:t>. </a:t>
            </a:r>
          </a:p>
          <a:p>
            <a:r>
              <a:rPr lang="en-GB" sz="2800" dirty="0" smtClean="0"/>
              <a:t>Care Act assessments are similarly  based on outcomes.</a:t>
            </a:r>
          </a:p>
          <a:p>
            <a:r>
              <a:rPr lang="en-GB" sz="2800" dirty="0" smtClean="0"/>
              <a:t>Different LA’s have different arrangements for this/</a:t>
            </a:r>
            <a:r>
              <a:rPr lang="en-GB" sz="2800" dirty="0" err="1" smtClean="0"/>
              <a:t>proformas</a:t>
            </a:r>
            <a:r>
              <a:rPr lang="en-GB" sz="2800" dirty="0" smtClean="0"/>
              <a:t> ( </a:t>
            </a:r>
            <a:r>
              <a:rPr lang="en-GB" sz="2800" dirty="0" err="1" smtClean="0"/>
              <a:t>e.g</a:t>
            </a:r>
            <a:r>
              <a:rPr lang="en-GB" sz="2800" dirty="0" smtClean="0"/>
              <a:t> Birmingham)</a:t>
            </a:r>
          </a:p>
          <a:p>
            <a:endParaRPr lang="en-GB" sz="2800" dirty="0"/>
          </a:p>
          <a:p>
            <a:endParaRPr lang="en-GB" i="1" dirty="0" smtClean="0"/>
          </a:p>
          <a:p>
            <a:pPr marL="0" indent="0">
              <a:buNone/>
            </a:pPr>
            <a:endParaRPr lang="en-GB" sz="2800" dirty="0" smtClean="0"/>
          </a:p>
          <a:p>
            <a:endParaRPr lang="en-GB" sz="2000" dirty="0" smtClean="0"/>
          </a:p>
          <a:p>
            <a:pPr marL="0" indent="0">
              <a:buNone/>
            </a:pPr>
            <a:endParaRPr lang="en-GB" sz="1200" dirty="0"/>
          </a:p>
        </p:txBody>
      </p:sp>
    </p:spTree>
    <p:extLst>
      <p:ext uri="{BB962C8B-B14F-4D97-AF65-F5344CB8AC3E}">
        <p14:creationId xmlns:p14="http://schemas.microsoft.com/office/powerpoint/2010/main" val="230277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31495"/>
            <a:ext cx="8207375" cy="576262"/>
          </a:xfrm>
        </p:spPr>
        <p:txBody>
          <a:bodyPr/>
          <a:lstStyle/>
          <a:p>
            <a:r>
              <a:rPr lang="en-GB" altLang="en-US" dirty="0" smtClean="0"/>
              <a:t>             </a:t>
            </a:r>
            <a:r>
              <a:rPr lang="en-GB" altLang="en-US" sz="3200" b="1" dirty="0" smtClean="0"/>
              <a:t>EHC plans: Section D</a:t>
            </a:r>
          </a:p>
        </p:txBody>
      </p:sp>
      <p:sp>
        <p:nvSpPr>
          <p:cNvPr id="19459" name="Content Placeholder 3"/>
          <p:cNvSpPr>
            <a:spLocks noGrp="1"/>
          </p:cNvSpPr>
          <p:nvPr>
            <p:ph idx="1"/>
          </p:nvPr>
        </p:nvSpPr>
        <p:spPr>
          <a:xfrm>
            <a:off x="951595" y="1615870"/>
            <a:ext cx="7848674" cy="4477426"/>
          </a:xfrm>
          <a:prstGeom prst="flowChartProcess">
            <a:avLst/>
          </a:prstGeom>
          <a:solidFill>
            <a:schemeClr val="bg1"/>
          </a:solidFill>
          <a:ln cap="flat" algn="ctr">
            <a:solidFill>
              <a:schemeClr val="tx1"/>
            </a:solidFill>
            <a:round/>
            <a:headEnd type="none" w="med" len="med"/>
            <a:tailEnd type="none" w="med" len="med"/>
          </a:ln>
        </p:spPr>
        <p:txBody>
          <a:bodyPr/>
          <a:lstStyle/>
          <a:p>
            <a:endParaRPr lang="en-GB" altLang="en-US" sz="2800" dirty="0" smtClean="0"/>
          </a:p>
          <a:p>
            <a:r>
              <a:rPr lang="en-GB" altLang="en-US" sz="2800" dirty="0" smtClean="0"/>
              <a:t>Information may come from a range of people: teachers, lecturers, college support staff; family members or allocated social worker. </a:t>
            </a:r>
          </a:p>
          <a:p>
            <a:r>
              <a:rPr lang="en-GB" sz="2800" dirty="0" smtClean="0"/>
              <a:t>social </a:t>
            </a:r>
            <a:r>
              <a:rPr lang="en-GB" sz="2800" dirty="0"/>
              <a:t>care provision </a:t>
            </a:r>
            <a:r>
              <a:rPr lang="en-GB" sz="2800" b="1" i="1" dirty="0"/>
              <a:t>which educates or trains </a:t>
            </a:r>
            <a:r>
              <a:rPr lang="en-GB" sz="2800" dirty="0"/>
              <a:t>a young </a:t>
            </a:r>
            <a:r>
              <a:rPr lang="en-GB" sz="2800" dirty="0" smtClean="0"/>
              <a:t>person is </a:t>
            </a:r>
            <a:r>
              <a:rPr lang="en-GB" sz="2800" dirty="0"/>
              <a:t>to be treated as </a:t>
            </a:r>
            <a:r>
              <a:rPr lang="en-GB" sz="2800" dirty="0" smtClean="0"/>
              <a:t>special educational </a:t>
            </a:r>
            <a:r>
              <a:rPr lang="en-GB" sz="2800" dirty="0"/>
              <a:t>provision, and </a:t>
            </a:r>
            <a:r>
              <a:rPr lang="en-GB" sz="2800" dirty="0" smtClean="0"/>
              <a:t>must go instead in </a:t>
            </a:r>
            <a:r>
              <a:rPr lang="en-GB" sz="2800" b="1" dirty="0" smtClean="0"/>
              <a:t>Section F </a:t>
            </a:r>
            <a:r>
              <a:rPr lang="en-GB" sz="2400" dirty="0" smtClean="0"/>
              <a:t>s21(5) NOT Section D.</a:t>
            </a:r>
          </a:p>
          <a:p>
            <a:endParaRPr lang="en-GB" sz="2400" dirty="0" smtClean="0"/>
          </a:p>
        </p:txBody>
      </p:sp>
      <p:sp>
        <p:nvSpPr>
          <p:cNvPr id="6" name="Flowchart: Process 5"/>
          <p:cNvSpPr/>
          <p:nvPr/>
        </p:nvSpPr>
        <p:spPr bwMode="auto">
          <a:xfrm>
            <a:off x="179388" y="683544"/>
            <a:ext cx="792088" cy="936525"/>
          </a:xfrm>
          <a:prstGeom prst="flowChartProcess">
            <a:avLst/>
          </a:prstGeom>
          <a:solidFill>
            <a:srgbClr val="FFFF00"/>
          </a:solidFill>
          <a:ln w="38100"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D </a:t>
            </a:r>
          </a:p>
        </p:txBody>
      </p:sp>
      <p:sp>
        <p:nvSpPr>
          <p:cNvPr id="19462" name="Flowchart: Process 6"/>
          <p:cNvSpPr>
            <a:spLocks noChangeArrowheads="1"/>
          </p:cNvSpPr>
          <p:nvPr/>
        </p:nvSpPr>
        <p:spPr bwMode="auto">
          <a:xfrm>
            <a:off x="958222" y="679344"/>
            <a:ext cx="7848674"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800" dirty="0">
                <a:ea typeface="MS PGothic" panose="020B0600070205080204" pitchFamily="34" charset="-128"/>
              </a:rPr>
              <a:t>Social care needs which relate to the </a:t>
            </a:r>
            <a:r>
              <a:rPr lang="en-GB" altLang="en-US" sz="2800" dirty="0" smtClean="0">
                <a:ea typeface="MS PGothic" panose="020B0600070205080204" pitchFamily="34" charset="-128"/>
              </a:rPr>
              <a:t>young adults SEN’s </a:t>
            </a:r>
            <a:r>
              <a:rPr lang="en-GB" altLang="en-US" sz="2800" dirty="0">
                <a:ea typeface="MS PGothic" panose="020B0600070205080204" pitchFamily="34" charset="-128"/>
              </a:rPr>
              <a:t>or disability or other social care needs</a:t>
            </a:r>
          </a:p>
        </p:txBody>
      </p:sp>
      <p:sp>
        <p:nvSpPr>
          <p:cNvPr id="7" name="Flowchart: Process 6"/>
          <p:cNvSpPr/>
          <p:nvPr/>
        </p:nvSpPr>
        <p:spPr bwMode="auto">
          <a:xfrm>
            <a:off x="166134" y="1698232"/>
            <a:ext cx="792088" cy="4395063"/>
          </a:xfrm>
          <a:prstGeom prst="flowChartProcess">
            <a:avLst/>
          </a:prstGeom>
          <a:solidFill>
            <a:srgbClr val="FFFF00"/>
          </a:solidFill>
          <a:ln w="3810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sz="2800" b="1" dirty="0" smtClean="0">
                <a:solidFill>
                  <a:srgbClr val="FF0000"/>
                </a:solidFill>
              </a:rPr>
              <a:t>                     </a:t>
            </a:r>
            <a:r>
              <a:rPr lang="en-GB" altLang="en-US" sz="3200" b="1" dirty="0"/>
              <a:t>EHC plans: Section </a:t>
            </a:r>
            <a:r>
              <a:rPr lang="en-GB" altLang="en-US" sz="3200" b="1" dirty="0" smtClean="0"/>
              <a:t>E</a:t>
            </a:r>
            <a:endParaRPr lang="en-GB" altLang="en-US" sz="3200" b="1" dirty="0" smtClean="0">
              <a:solidFill>
                <a:srgbClr val="FF0000"/>
              </a:solidFill>
            </a:endParaRPr>
          </a:p>
        </p:txBody>
      </p:sp>
      <p:sp>
        <p:nvSpPr>
          <p:cNvPr id="6" name="Flowchart: Process 5"/>
          <p:cNvSpPr/>
          <p:nvPr/>
        </p:nvSpPr>
        <p:spPr bwMode="auto">
          <a:xfrm>
            <a:off x="179388" y="708727"/>
            <a:ext cx="792162" cy="1252853"/>
          </a:xfrm>
          <a:prstGeom prst="flowChartProcess">
            <a:avLst/>
          </a:prstGeom>
          <a:solidFill>
            <a:srgbClr val="FFC00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 E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1001161" y="704995"/>
            <a:ext cx="7883532" cy="1283845"/>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r>
              <a:rPr lang="en-GB" sz="2800" b="1" dirty="0" smtClean="0"/>
              <a:t>Outcomes</a:t>
            </a:r>
            <a:r>
              <a:rPr lang="en-GB" sz="2800" dirty="0"/>
              <a:t> </a:t>
            </a:r>
            <a:r>
              <a:rPr lang="en-GB" sz="2800" dirty="0" smtClean="0"/>
              <a:t>–for all areas of young adults education/health/social care needs- </a:t>
            </a:r>
            <a:r>
              <a:rPr lang="en-GB" sz="2400" dirty="0" smtClean="0"/>
              <a:t>especially education </a:t>
            </a:r>
            <a:r>
              <a:rPr lang="en-GB" sz="2400" dirty="0"/>
              <a:t>and training outcomes. </a:t>
            </a:r>
          </a:p>
          <a:p>
            <a:pPr>
              <a:buNone/>
            </a:pPr>
            <a:r>
              <a:rPr lang="en-GB" sz="2800" dirty="0"/>
              <a:t>	</a:t>
            </a:r>
          </a:p>
          <a:p>
            <a:pPr>
              <a:buNone/>
            </a:pPr>
            <a:endParaRPr lang="en-GB" sz="2800" dirty="0"/>
          </a:p>
        </p:txBody>
      </p:sp>
      <p:sp>
        <p:nvSpPr>
          <p:cNvPr id="7" name="Flowchart: Process 6"/>
          <p:cNvSpPr/>
          <p:nvPr/>
        </p:nvSpPr>
        <p:spPr bwMode="auto">
          <a:xfrm>
            <a:off x="208950" y="1961581"/>
            <a:ext cx="792211" cy="4135051"/>
          </a:xfrm>
          <a:prstGeom prst="flowChartProcess">
            <a:avLst/>
          </a:prstGeom>
          <a:solidFill>
            <a:srgbClr val="FFC00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sz="2400" b="1" dirty="0" smtClean="0">
              <a:solidFill>
                <a:schemeClr val="tx1"/>
              </a:solidFill>
              <a:latin typeface="Calibri" pitchFamily="34"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2" name="Content Placeholder 1"/>
          <p:cNvSpPr>
            <a:spLocks noGrp="1"/>
          </p:cNvSpPr>
          <p:nvPr>
            <p:ph idx="1"/>
          </p:nvPr>
        </p:nvSpPr>
        <p:spPr>
          <a:xfrm>
            <a:off x="1001161" y="1988840"/>
            <a:ext cx="7891319" cy="4103038"/>
          </a:xfrm>
          <a:ln w="28575">
            <a:solidFill>
              <a:schemeClr val="tx1"/>
            </a:solidFill>
          </a:ln>
        </p:spPr>
        <p:txBody>
          <a:bodyPr/>
          <a:lstStyle/>
          <a:p>
            <a:pPr marL="0" indent="0">
              <a:buNone/>
            </a:pPr>
            <a:r>
              <a:rPr lang="en-GB" sz="2800" b="1" dirty="0"/>
              <a:t>Social Care</a:t>
            </a:r>
          </a:p>
          <a:p>
            <a:r>
              <a:rPr lang="en-GB" sz="2800" dirty="0" smtClean="0"/>
              <a:t>Should be SMART</a:t>
            </a:r>
            <a:endParaRPr lang="en-GB" sz="2800" dirty="0"/>
          </a:p>
          <a:p>
            <a:r>
              <a:rPr lang="en-GB" sz="2800" dirty="0"/>
              <a:t>The arrangements for monitoring progress, including review </a:t>
            </a:r>
          </a:p>
          <a:p>
            <a:r>
              <a:rPr lang="en-GB" sz="2800" dirty="0"/>
              <a:t>Forward plans for key changes in a child or young person’s life, such as changing schools, moving from children’s to adult care and/or from paediatric services to adult health, or moving on from further education to adulthood. </a:t>
            </a:r>
          </a:p>
          <a:p>
            <a:pPr marL="0" indent="0">
              <a:buNone/>
            </a:pPr>
            <a:endParaRPr lang="en-GB" sz="2800" dirty="0" smtClean="0"/>
          </a:p>
          <a:p>
            <a:pPr marL="0" indent="0">
              <a:buNone/>
            </a:pPr>
            <a:r>
              <a:rPr lang="en-GB" sz="2800" dirty="0"/>
              <a:t>	</a:t>
            </a:r>
          </a:p>
          <a:p>
            <a:pPr marL="0" indent="0">
              <a:buNone/>
            </a:pPr>
            <a:endParaRPr lang="en-GB" sz="2800" i="1" dirty="0" smtClean="0"/>
          </a:p>
          <a:p>
            <a:pPr marL="0" indent="0">
              <a:buNone/>
            </a:pPr>
            <a:endParaRPr lang="en-GB" sz="2800" i="1" dirty="0"/>
          </a:p>
        </p:txBody>
      </p:sp>
    </p:spTree>
    <p:extLst>
      <p:ext uri="{BB962C8B-B14F-4D97-AF65-F5344CB8AC3E}">
        <p14:creationId xmlns:p14="http://schemas.microsoft.com/office/powerpoint/2010/main" val="2425145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132464"/>
            <a:ext cx="8207375" cy="576262"/>
          </a:xfrm>
        </p:spPr>
        <p:txBody>
          <a:bodyPr/>
          <a:lstStyle/>
          <a:p>
            <a:r>
              <a:rPr lang="en-GB" altLang="en-US" sz="3200" b="1" dirty="0" smtClean="0">
                <a:solidFill>
                  <a:schemeClr val="tx1"/>
                </a:solidFill>
              </a:rPr>
              <a:t>                Provision: (Section H2) </a:t>
            </a:r>
          </a:p>
        </p:txBody>
      </p:sp>
      <p:sp>
        <p:nvSpPr>
          <p:cNvPr id="19459" name="Content Placeholder 3"/>
          <p:cNvSpPr>
            <a:spLocks noGrp="1"/>
          </p:cNvSpPr>
          <p:nvPr>
            <p:ph idx="1"/>
          </p:nvPr>
        </p:nvSpPr>
        <p:spPr>
          <a:xfrm>
            <a:off x="971476" y="1844823"/>
            <a:ext cx="7848600" cy="4176464"/>
          </a:xfrm>
          <a:prstGeom prst="flowChartProcess">
            <a:avLst/>
          </a:prstGeom>
          <a:solidFill>
            <a:schemeClr val="bg1"/>
          </a:solidFill>
          <a:ln cap="flat" algn="ctr">
            <a:solidFill>
              <a:schemeClr val="tx1"/>
            </a:solidFill>
            <a:round/>
            <a:headEnd type="none" w="med" len="med"/>
            <a:tailEnd type="none" w="med" len="med"/>
          </a:ln>
        </p:spPr>
        <p:txBody>
          <a:bodyPr/>
          <a:lstStyle/>
          <a:p>
            <a:r>
              <a:rPr lang="en-GB" sz="2800" dirty="0" smtClean="0"/>
              <a:t>This is  the support outlined in the statutory </a:t>
            </a:r>
            <a:r>
              <a:rPr lang="en-GB" sz="2800" b="1" dirty="0" smtClean="0"/>
              <a:t>care and support plan </a:t>
            </a:r>
            <a:r>
              <a:rPr lang="en-GB" sz="2800" dirty="0" smtClean="0"/>
              <a:t>to meet the young person/adults eligible care and support needs.</a:t>
            </a:r>
          </a:p>
          <a:p>
            <a:r>
              <a:rPr lang="en-GB" sz="2800" dirty="0" smtClean="0"/>
              <a:t>Provision/services should relate to existing or be added as new Outcomes (E), </a:t>
            </a:r>
          </a:p>
          <a:p>
            <a:r>
              <a:rPr lang="en-GB" sz="2800" dirty="0" smtClean="0"/>
              <a:t>Provision/services must be “specified</a:t>
            </a:r>
            <a:r>
              <a:rPr lang="en-GB" sz="2800" dirty="0"/>
              <a:t>”, which case law has established means no </a:t>
            </a:r>
            <a:r>
              <a:rPr lang="en-GB" sz="2800" dirty="0" smtClean="0"/>
              <a:t>vagueness.</a:t>
            </a:r>
          </a:p>
          <a:p>
            <a:r>
              <a:rPr lang="en-GB" altLang="en-US" sz="2800" dirty="0">
                <a:ea typeface="MS PGothic" panose="020B0600070205080204" pitchFamily="34" charset="-128"/>
              </a:rPr>
              <a:t>c</a:t>
            </a:r>
            <a:r>
              <a:rPr lang="en-GB" altLang="en-US" sz="2800" dirty="0" smtClean="0">
                <a:ea typeface="MS PGothic" panose="020B0600070205080204" pitchFamily="34" charset="-128"/>
              </a:rPr>
              <a:t>an also include more detail on steps needed to achieve outcome</a:t>
            </a:r>
            <a:endParaRPr lang="en-GB" altLang="en-US" sz="2400" dirty="0">
              <a:ea typeface="MS PGothic" panose="020B0600070205080204" pitchFamily="34" charset="-128"/>
            </a:endParaRPr>
          </a:p>
          <a:p>
            <a:pPr marL="0" indent="0">
              <a:buNone/>
            </a:pPr>
            <a:endParaRPr lang="en-GB" altLang="en-US" sz="2400" dirty="0" smtClean="0">
              <a:ea typeface="MS PGothic" panose="020B0600070205080204" pitchFamily="34" charset="-128"/>
            </a:endParaRPr>
          </a:p>
          <a:p>
            <a:pPr marL="0" indent="0">
              <a:buNone/>
            </a:pPr>
            <a:endParaRPr lang="en-GB" altLang="en-US" sz="2400" dirty="0" smtClean="0">
              <a:ea typeface="MS PGothic" panose="020B0600070205080204" pitchFamily="34" charset="-128"/>
            </a:endParaRPr>
          </a:p>
        </p:txBody>
      </p:sp>
      <p:sp>
        <p:nvSpPr>
          <p:cNvPr id="6" name="Flowchart: Process 5"/>
          <p:cNvSpPr/>
          <p:nvPr/>
        </p:nvSpPr>
        <p:spPr bwMode="auto">
          <a:xfrm>
            <a:off x="107504" y="692696"/>
            <a:ext cx="792162" cy="936525"/>
          </a:xfrm>
          <a:prstGeom prst="flowChartProcess">
            <a:avLst/>
          </a:prstGeom>
          <a:solidFill>
            <a:schemeClr val="accent6">
              <a:lumMod val="20000"/>
              <a:lumOff val="80000"/>
            </a:schemeClr>
          </a:solidFill>
          <a:ln w="9525" cap="flat" cmpd="sng" algn="ctr">
            <a:solidFill>
              <a:schemeClr val="accent1"/>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H2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899592" y="692696"/>
            <a:ext cx="7848600"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400" b="1" dirty="0">
                <a:ea typeface="MS PGothic" panose="020B0600070205080204" pitchFamily="34" charset="-128"/>
              </a:rPr>
              <a:t>Social care </a:t>
            </a:r>
            <a:r>
              <a:rPr lang="en-GB" altLang="en-US" sz="2400" b="1" dirty="0" smtClean="0">
                <a:ea typeface="MS PGothic" panose="020B0600070205080204" pitchFamily="34" charset="-128"/>
              </a:rPr>
              <a:t>provision which </a:t>
            </a:r>
            <a:r>
              <a:rPr lang="en-GB" altLang="en-US" sz="2400" b="1" dirty="0">
                <a:ea typeface="MS PGothic" panose="020B0600070205080204" pitchFamily="34" charset="-128"/>
              </a:rPr>
              <a:t>relate to </a:t>
            </a:r>
            <a:r>
              <a:rPr lang="en-GB" altLang="en-US" sz="2400" b="1" dirty="0" smtClean="0">
                <a:ea typeface="MS PGothic" panose="020B0600070205080204" pitchFamily="34" charset="-128"/>
              </a:rPr>
              <a:t>young adults disability </a:t>
            </a:r>
            <a:r>
              <a:rPr lang="en-GB" altLang="en-US" sz="2400" b="1" dirty="0">
                <a:ea typeface="MS PGothic" panose="020B0600070205080204" pitchFamily="34" charset="-128"/>
              </a:rPr>
              <a:t>or other social care needs</a:t>
            </a:r>
          </a:p>
        </p:txBody>
      </p:sp>
      <p:sp>
        <p:nvSpPr>
          <p:cNvPr id="7" name="Flowchart: Process 6"/>
          <p:cNvSpPr/>
          <p:nvPr/>
        </p:nvSpPr>
        <p:spPr bwMode="auto">
          <a:xfrm>
            <a:off x="179388" y="1844824"/>
            <a:ext cx="792088" cy="4176464"/>
          </a:xfrm>
          <a:prstGeom prst="flowChartProcess">
            <a:avLst/>
          </a:prstGeom>
          <a:ln>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993282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smtClean="0"/>
              <a:t>     </a:t>
            </a:r>
            <a:r>
              <a:rPr lang="en-GB" altLang="en-US" sz="2800" dirty="0" smtClean="0"/>
              <a:t> </a:t>
            </a:r>
            <a:r>
              <a:rPr lang="en-GB" altLang="en-US" sz="2800" b="1" dirty="0" smtClean="0">
                <a:solidFill>
                  <a:schemeClr val="tx1"/>
                </a:solidFill>
              </a:rPr>
              <a:t>Needs (Section D)  example 1 </a:t>
            </a:r>
            <a:r>
              <a:rPr lang="en-GB" altLang="en-US" sz="2800" b="1" dirty="0" smtClean="0">
                <a:solidFill>
                  <a:srgbClr val="FF0000"/>
                </a:solidFill>
              </a:rPr>
              <a:t>(Michael 19 )</a:t>
            </a:r>
          </a:p>
        </p:txBody>
      </p:sp>
      <p:sp>
        <p:nvSpPr>
          <p:cNvPr id="19459" name="Content Placeholder 3"/>
          <p:cNvSpPr>
            <a:spLocks noGrp="1"/>
          </p:cNvSpPr>
          <p:nvPr>
            <p:ph idx="1"/>
          </p:nvPr>
        </p:nvSpPr>
        <p:spPr>
          <a:xfrm>
            <a:off x="1108208" y="1988840"/>
            <a:ext cx="7849271" cy="4123184"/>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400" dirty="0" smtClean="0"/>
              <a:t>Michael has a severe hearing impairment and has an autism spectrum disorder. Michael recently had a Care Act assessment and Carers assessment was undertaken with his parents, Mr and Mrs Kline who Michael lives with</a:t>
            </a:r>
            <a:r>
              <a:rPr lang="en-GB" sz="2400" b="1" dirty="0" smtClean="0"/>
              <a:t>.</a:t>
            </a:r>
          </a:p>
          <a:p>
            <a:pPr marL="0" indent="0">
              <a:buNone/>
            </a:pPr>
            <a:r>
              <a:rPr lang="en-GB" sz="2400" b="1" dirty="0" smtClean="0"/>
              <a:t>Developing independence</a:t>
            </a:r>
            <a:r>
              <a:rPr lang="en-GB" sz="2400" dirty="0"/>
              <a:t> </a:t>
            </a:r>
            <a:r>
              <a:rPr lang="en-GB" sz="2400" b="1" dirty="0" smtClean="0"/>
              <a:t>accessing transport</a:t>
            </a:r>
            <a:endParaRPr lang="en-GB" sz="2400" b="1" dirty="0"/>
          </a:p>
          <a:p>
            <a:r>
              <a:rPr lang="en-GB" sz="2800" dirty="0"/>
              <a:t>Michael </a:t>
            </a:r>
            <a:r>
              <a:rPr lang="en-GB" sz="2800" dirty="0" smtClean="0"/>
              <a:t>has </a:t>
            </a:r>
            <a:r>
              <a:rPr lang="en-GB" sz="2800" dirty="0"/>
              <a:t>difficulty using public transport. He is not able to understand </a:t>
            </a:r>
            <a:r>
              <a:rPr lang="en-GB" sz="2800" dirty="0" smtClean="0"/>
              <a:t>when </a:t>
            </a:r>
            <a:r>
              <a:rPr lang="en-GB" sz="2800" dirty="0"/>
              <a:t>there are changes to </a:t>
            </a:r>
            <a:r>
              <a:rPr lang="en-GB" sz="2800" dirty="0" smtClean="0"/>
              <a:t>information/services </a:t>
            </a:r>
            <a:r>
              <a:rPr lang="en-GB" sz="2800" dirty="0"/>
              <a:t>which alter his expected </a:t>
            </a:r>
            <a:r>
              <a:rPr lang="en-GB" sz="2800" dirty="0" smtClean="0"/>
              <a:t>journey </a:t>
            </a:r>
            <a:r>
              <a:rPr lang="en-GB" sz="2800" dirty="0"/>
              <a:t>home. He can get very anxious and is not able to make safe decisions.</a:t>
            </a:r>
          </a:p>
          <a:p>
            <a:pPr marL="0" indent="0">
              <a:buNone/>
            </a:pPr>
            <a:r>
              <a:rPr lang="en-GB" sz="2400" dirty="0"/>
              <a:t> </a:t>
            </a:r>
          </a:p>
          <a:p>
            <a:pPr marL="0" indent="0">
              <a:buNone/>
            </a:pPr>
            <a:endParaRPr lang="en-GB" sz="2800" dirty="0" smtClean="0"/>
          </a:p>
          <a:p>
            <a:pPr marL="0" indent="0">
              <a:buNone/>
            </a:pPr>
            <a:endParaRPr lang="en-GB" sz="2800" dirty="0"/>
          </a:p>
          <a:p>
            <a:pPr marL="0" indent="0">
              <a:buNone/>
            </a:pPr>
            <a:endParaRPr lang="en-GB" sz="2400" b="1" dirty="0" smtClean="0"/>
          </a:p>
        </p:txBody>
      </p:sp>
      <p:sp>
        <p:nvSpPr>
          <p:cNvPr id="6" name="Flowchart: Process 5"/>
          <p:cNvSpPr/>
          <p:nvPr/>
        </p:nvSpPr>
        <p:spPr bwMode="auto">
          <a:xfrm>
            <a:off x="184983" y="626840"/>
            <a:ext cx="872153" cy="1145976"/>
          </a:xfrm>
          <a:prstGeom prst="flowChartProcess">
            <a:avLst/>
          </a:prstGeom>
          <a:solidFill>
            <a:srgbClr val="FFFF00"/>
          </a:solidFill>
          <a:ln w="38100"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D </a:t>
            </a:r>
          </a:p>
        </p:txBody>
      </p:sp>
      <p:sp>
        <p:nvSpPr>
          <p:cNvPr id="19462" name="Flowchart: Process 6"/>
          <p:cNvSpPr>
            <a:spLocks noChangeArrowheads="1"/>
          </p:cNvSpPr>
          <p:nvPr/>
        </p:nvSpPr>
        <p:spPr bwMode="auto">
          <a:xfrm>
            <a:off x="1108208" y="626840"/>
            <a:ext cx="7849271" cy="114597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spcBef>
                <a:spcPct val="0"/>
              </a:spcBef>
              <a:buNone/>
            </a:pPr>
            <a:r>
              <a:rPr lang="en-GB" altLang="en-US" sz="2400" b="1" dirty="0">
                <a:ea typeface="MS PGothic" panose="020B0600070205080204" pitchFamily="34" charset="-128"/>
              </a:rPr>
              <a:t>Social care needs which relate to the </a:t>
            </a:r>
            <a:r>
              <a:rPr lang="en-GB" altLang="en-US" sz="2400" b="1" dirty="0" smtClean="0">
                <a:ea typeface="MS PGothic" panose="020B0600070205080204" pitchFamily="34" charset="-128"/>
              </a:rPr>
              <a:t>young person/young adults SEN’s (section B) </a:t>
            </a:r>
            <a:r>
              <a:rPr lang="en-GB" altLang="en-US" sz="2400" b="1" dirty="0">
                <a:ea typeface="MS PGothic" panose="020B0600070205080204" pitchFamily="34" charset="-128"/>
              </a:rPr>
              <a:t>or disability or other social care needs</a:t>
            </a:r>
          </a:p>
        </p:txBody>
      </p:sp>
      <p:sp>
        <p:nvSpPr>
          <p:cNvPr id="7" name="Flowchart: Process 6"/>
          <p:cNvSpPr/>
          <p:nvPr/>
        </p:nvSpPr>
        <p:spPr bwMode="auto">
          <a:xfrm>
            <a:off x="265050" y="1988840"/>
            <a:ext cx="792087" cy="4123184"/>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1400" b="1" dirty="0" smtClean="0">
                <a:solidFill>
                  <a:schemeClr val="tx1"/>
                </a:solidFill>
                <a:latin typeface="Calibri" pitchFamily="34" charset="0"/>
                <a:ea typeface="ＭＳ Ｐゴシック" pitchFamily="-107" charset="-128"/>
                <a:cs typeface="ＭＳ Ｐゴシック" pitchFamily="-107" charset="-128"/>
              </a:rPr>
              <a:t>Section</a:t>
            </a:r>
          </a:p>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3940414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sz="2800" b="1" dirty="0" smtClean="0">
                <a:solidFill>
                  <a:srgbClr val="FF0000"/>
                </a:solidFill>
              </a:rPr>
              <a:t>            </a:t>
            </a:r>
            <a:r>
              <a:rPr lang="en-GB" altLang="en-US" sz="2800" b="1" dirty="0" smtClean="0">
                <a:solidFill>
                  <a:schemeClr val="tx1"/>
                </a:solidFill>
              </a:rPr>
              <a:t>Needs </a:t>
            </a:r>
            <a:r>
              <a:rPr lang="en-GB" altLang="en-US" sz="2800" b="1" dirty="0">
                <a:solidFill>
                  <a:schemeClr val="tx1"/>
                </a:solidFill>
              </a:rPr>
              <a:t>(Section </a:t>
            </a:r>
            <a:r>
              <a:rPr lang="en-GB" altLang="en-US" sz="2800" b="1" dirty="0" smtClean="0">
                <a:solidFill>
                  <a:schemeClr val="tx1"/>
                </a:solidFill>
              </a:rPr>
              <a:t>E)  </a:t>
            </a:r>
            <a:r>
              <a:rPr lang="en-GB" altLang="en-US" sz="2800" b="1" dirty="0">
                <a:solidFill>
                  <a:schemeClr val="tx1"/>
                </a:solidFill>
              </a:rPr>
              <a:t>example 1 </a:t>
            </a:r>
            <a:r>
              <a:rPr lang="en-GB" altLang="en-US" sz="2800" b="1" dirty="0">
                <a:solidFill>
                  <a:srgbClr val="FF0000"/>
                </a:solidFill>
              </a:rPr>
              <a:t>(Michael 19 </a:t>
            </a:r>
            <a:r>
              <a:rPr lang="en-GB" altLang="en-US" sz="2800" b="1" dirty="0" smtClean="0">
                <a:solidFill>
                  <a:srgbClr val="FF0000"/>
                </a:solidFill>
              </a:rPr>
              <a:t>)</a:t>
            </a:r>
          </a:p>
        </p:txBody>
      </p:sp>
      <p:sp>
        <p:nvSpPr>
          <p:cNvPr id="6" name="Flowchart: Process 5"/>
          <p:cNvSpPr/>
          <p:nvPr/>
        </p:nvSpPr>
        <p:spPr bwMode="auto">
          <a:xfrm>
            <a:off x="179388" y="708728"/>
            <a:ext cx="792162" cy="1141770"/>
          </a:xfrm>
          <a:prstGeom prst="flowChartProcess">
            <a:avLst/>
          </a:prstGeom>
          <a:solidFill>
            <a:srgbClr val="FFC00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 E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1001161" y="704995"/>
            <a:ext cx="7883532" cy="1152487"/>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r>
              <a:rPr lang="en-GB" sz="2800" b="1" dirty="0" smtClean="0"/>
              <a:t>Outcomes</a:t>
            </a:r>
            <a:r>
              <a:rPr lang="en-GB" sz="2800" dirty="0"/>
              <a:t> </a:t>
            </a:r>
            <a:r>
              <a:rPr lang="en-GB" sz="2800" dirty="0" smtClean="0"/>
              <a:t>–for all areas education/health/social care- </a:t>
            </a:r>
            <a:r>
              <a:rPr lang="en-GB" sz="2400" dirty="0" smtClean="0"/>
              <a:t>especially education </a:t>
            </a:r>
            <a:r>
              <a:rPr lang="en-GB" sz="2400" dirty="0"/>
              <a:t>and training outcomes. </a:t>
            </a:r>
          </a:p>
          <a:p>
            <a:pPr>
              <a:buNone/>
            </a:pPr>
            <a:r>
              <a:rPr lang="en-GB" sz="2800" dirty="0"/>
              <a:t>	</a:t>
            </a:r>
          </a:p>
          <a:p>
            <a:pPr>
              <a:buNone/>
            </a:pPr>
            <a:endParaRPr lang="en-GB" sz="2800" dirty="0"/>
          </a:p>
        </p:txBody>
      </p:sp>
      <p:sp>
        <p:nvSpPr>
          <p:cNvPr id="7" name="Flowchart: Process 6"/>
          <p:cNvSpPr/>
          <p:nvPr/>
        </p:nvSpPr>
        <p:spPr bwMode="auto">
          <a:xfrm>
            <a:off x="179388" y="1857482"/>
            <a:ext cx="792211" cy="4135051"/>
          </a:xfrm>
          <a:prstGeom prst="flowChartProcess">
            <a:avLst/>
          </a:prstGeom>
          <a:solidFill>
            <a:srgbClr val="FFC00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sz="2400" b="1" dirty="0" smtClean="0">
              <a:solidFill>
                <a:schemeClr val="tx1"/>
              </a:solidFill>
              <a:latin typeface="Calibri" pitchFamily="34"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2" name="Content Placeholder 1"/>
          <p:cNvSpPr>
            <a:spLocks noGrp="1"/>
          </p:cNvSpPr>
          <p:nvPr>
            <p:ph idx="1"/>
          </p:nvPr>
        </p:nvSpPr>
        <p:spPr>
          <a:xfrm>
            <a:off x="1001161" y="1889495"/>
            <a:ext cx="7891319" cy="4103038"/>
          </a:xfrm>
          <a:ln w="28575">
            <a:solidFill>
              <a:schemeClr val="tx1"/>
            </a:solidFill>
          </a:ln>
        </p:spPr>
        <p:txBody>
          <a:bodyPr/>
          <a:lstStyle/>
          <a:p>
            <a:pPr marL="0" indent="0">
              <a:buNone/>
            </a:pPr>
            <a:r>
              <a:rPr lang="en-GB" sz="2800" b="1" dirty="0" smtClean="0"/>
              <a:t>Outcome 2</a:t>
            </a:r>
            <a:r>
              <a:rPr lang="en-GB" sz="2800" b="1" dirty="0"/>
              <a:t>: Developing independence</a:t>
            </a:r>
            <a:r>
              <a:rPr lang="en-GB" sz="2800" dirty="0"/>
              <a:t> </a:t>
            </a:r>
            <a:r>
              <a:rPr lang="en-GB" sz="2800" b="1" dirty="0"/>
              <a:t>accessing transport</a:t>
            </a:r>
          </a:p>
          <a:p>
            <a:pPr marL="0" indent="0">
              <a:buNone/>
            </a:pPr>
            <a:r>
              <a:rPr lang="en-GB" sz="2800" dirty="0" smtClean="0"/>
              <a:t>Within </a:t>
            </a:r>
            <a:r>
              <a:rPr lang="en-GB" sz="2800" dirty="0"/>
              <a:t>6</a:t>
            </a:r>
            <a:r>
              <a:rPr lang="en-GB" sz="2800" dirty="0" smtClean="0"/>
              <a:t> </a:t>
            </a:r>
            <a:r>
              <a:rPr lang="en-GB" sz="2800" dirty="0"/>
              <a:t>months Michael will </a:t>
            </a:r>
            <a:r>
              <a:rPr lang="en-GB" sz="2800" dirty="0" smtClean="0"/>
              <a:t>be able to </a:t>
            </a:r>
            <a:r>
              <a:rPr lang="en-GB" sz="2800" dirty="0"/>
              <a:t>travel </a:t>
            </a:r>
            <a:r>
              <a:rPr lang="en-GB" sz="2800" dirty="0" smtClean="0"/>
              <a:t>independently into town, his sisters, and his friends.</a:t>
            </a:r>
            <a:endParaRPr lang="en-GB" sz="2800" dirty="0"/>
          </a:p>
          <a:p>
            <a:pPr marL="0" indent="0">
              <a:buNone/>
            </a:pPr>
            <a:r>
              <a:rPr lang="en-GB" sz="2800" dirty="0"/>
              <a:t>   </a:t>
            </a:r>
            <a:r>
              <a:rPr lang="en-GB" sz="2800" i="1" dirty="0"/>
              <a:t>( these could be broken down into steps</a:t>
            </a:r>
            <a:r>
              <a:rPr lang="en-GB" sz="2800" i="1" dirty="0" smtClean="0"/>
              <a:t>)</a:t>
            </a:r>
          </a:p>
          <a:p>
            <a:r>
              <a:rPr lang="en-GB" sz="2800" i="1" dirty="0"/>
              <a:t>Within </a:t>
            </a:r>
            <a:r>
              <a:rPr lang="en-GB" sz="2800" i="1" dirty="0" smtClean="0"/>
              <a:t>3 months Michael will be supported to;</a:t>
            </a:r>
            <a:endParaRPr lang="en-GB" sz="2800" i="1" dirty="0"/>
          </a:p>
          <a:p>
            <a:pPr marL="0" indent="0">
              <a:buNone/>
            </a:pPr>
            <a:r>
              <a:rPr lang="en-GB" sz="2800" i="1" dirty="0" smtClean="0"/>
              <a:t>    -walk </a:t>
            </a:r>
            <a:r>
              <a:rPr lang="en-GB" sz="2800" i="1" dirty="0"/>
              <a:t>independently to and from the bus stop,</a:t>
            </a:r>
          </a:p>
          <a:p>
            <a:pPr marL="0" indent="0">
              <a:buNone/>
            </a:pPr>
            <a:r>
              <a:rPr lang="en-GB" sz="2800" i="1" dirty="0" smtClean="0"/>
              <a:t>     -plan route on internet to destination</a:t>
            </a:r>
            <a:endParaRPr lang="en-GB" sz="2800" i="1" dirty="0"/>
          </a:p>
          <a:p>
            <a:pPr marL="0" indent="0">
              <a:buNone/>
            </a:pPr>
            <a:endParaRPr lang="en-GB" sz="2800" i="1" dirty="0"/>
          </a:p>
        </p:txBody>
      </p:sp>
    </p:spTree>
    <p:extLst>
      <p:ext uri="{BB962C8B-B14F-4D97-AF65-F5344CB8AC3E}">
        <p14:creationId xmlns:p14="http://schemas.microsoft.com/office/powerpoint/2010/main" val="7136873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132464"/>
            <a:ext cx="8207375" cy="576262"/>
          </a:xfrm>
        </p:spPr>
        <p:txBody>
          <a:bodyPr/>
          <a:lstStyle/>
          <a:p>
            <a:r>
              <a:rPr lang="en-GB" altLang="en-US" sz="3200" b="1" dirty="0" smtClean="0">
                <a:solidFill>
                  <a:srgbClr val="FF0000"/>
                </a:solidFill>
              </a:rPr>
              <a:t>         </a:t>
            </a:r>
            <a:r>
              <a:rPr lang="en-GB" altLang="en-US" sz="3200" b="1" dirty="0" smtClean="0">
                <a:solidFill>
                  <a:schemeClr val="tx1"/>
                </a:solidFill>
              </a:rPr>
              <a:t> </a:t>
            </a:r>
            <a:r>
              <a:rPr lang="en-GB" altLang="en-US" sz="2800" b="1" dirty="0" smtClean="0">
                <a:solidFill>
                  <a:schemeClr val="tx1"/>
                </a:solidFill>
              </a:rPr>
              <a:t>Provision (Section H2)</a:t>
            </a:r>
            <a:r>
              <a:rPr lang="en-GB" altLang="en-US" sz="2800" b="1" dirty="0" smtClean="0">
                <a:solidFill>
                  <a:srgbClr val="FF0000"/>
                </a:solidFill>
              </a:rPr>
              <a:t> </a:t>
            </a:r>
            <a:r>
              <a:rPr lang="en-GB" altLang="en-US" sz="2800" b="1" dirty="0" smtClean="0">
                <a:solidFill>
                  <a:schemeClr val="tx1"/>
                </a:solidFill>
              </a:rPr>
              <a:t>example 1 </a:t>
            </a:r>
            <a:r>
              <a:rPr lang="en-GB" altLang="en-US" sz="2800" b="1" dirty="0" smtClean="0">
                <a:solidFill>
                  <a:srgbClr val="FF0000"/>
                </a:solidFill>
              </a:rPr>
              <a:t>(Michael 19)</a:t>
            </a:r>
          </a:p>
        </p:txBody>
      </p:sp>
      <p:sp>
        <p:nvSpPr>
          <p:cNvPr id="19459" name="Content Placeholder 3"/>
          <p:cNvSpPr>
            <a:spLocks noGrp="1"/>
          </p:cNvSpPr>
          <p:nvPr>
            <p:ph idx="1"/>
          </p:nvPr>
        </p:nvSpPr>
        <p:spPr>
          <a:xfrm>
            <a:off x="971550" y="1772816"/>
            <a:ext cx="7848600" cy="4320009"/>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800" b="1" dirty="0" smtClean="0"/>
              <a:t>Services below </a:t>
            </a:r>
            <a:r>
              <a:rPr lang="en-GB" sz="2800" b="1" dirty="0"/>
              <a:t>s</a:t>
            </a:r>
            <a:r>
              <a:rPr lang="en-GB" sz="2800" b="1" dirty="0" smtClean="0"/>
              <a:t>upport Outcome </a:t>
            </a:r>
            <a:r>
              <a:rPr lang="en-GB" sz="2800" b="1" dirty="0"/>
              <a:t>2: Developing independence</a:t>
            </a:r>
            <a:r>
              <a:rPr lang="en-GB" sz="2800" dirty="0"/>
              <a:t> </a:t>
            </a:r>
            <a:r>
              <a:rPr lang="en-GB" sz="2800" b="1" dirty="0"/>
              <a:t>accessing </a:t>
            </a:r>
            <a:r>
              <a:rPr lang="en-GB" sz="2800" b="1" dirty="0" smtClean="0"/>
              <a:t>transport (section </a:t>
            </a:r>
            <a:r>
              <a:rPr lang="en-GB" sz="2800" b="1" dirty="0"/>
              <a:t>E)</a:t>
            </a:r>
          </a:p>
          <a:p>
            <a:r>
              <a:rPr lang="en-GB" altLang="en-US" sz="2800" dirty="0" smtClean="0">
                <a:ea typeface="MS PGothic" panose="020B0600070205080204" pitchFamily="34" charset="-128"/>
              </a:rPr>
              <a:t>Travel buddy to work with Michael for X hours a week. This will be an individual worker from </a:t>
            </a:r>
            <a:r>
              <a:rPr lang="en-GB" altLang="en-US" sz="2800" i="1" dirty="0" smtClean="0">
                <a:ea typeface="MS PGothic" panose="020B0600070205080204" pitchFamily="34" charset="-128"/>
              </a:rPr>
              <a:t>Planet travel. </a:t>
            </a:r>
            <a:r>
              <a:rPr lang="en-GB" altLang="en-US" sz="2800" dirty="0" smtClean="0">
                <a:ea typeface="MS PGothic" panose="020B0600070205080204" pitchFamily="34" charset="-128"/>
              </a:rPr>
              <a:t>They will work with Michael at home and out in the community.</a:t>
            </a:r>
          </a:p>
          <a:p>
            <a:r>
              <a:rPr lang="en-GB" sz="2800" dirty="0" smtClean="0"/>
              <a:t>The is funded by Adult Social Care team through a direct payment to and will be reviewed by adult social care in 3 months time at EHC review. </a:t>
            </a:r>
          </a:p>
          <a:p>
            <a:pPr marL="0" indent="0">
              <a:buNone/>
            </a:pPr>
            <a:endParaRPr lang="en-GB" altLang="en-US" sz="2400" dirty="0">
              <a:ea typeface="MS PGothic" panose="020B0600070205080204" pitchFamily="34" charset="-128"/>
            </a:endParaRPr>
          </a:p>
          <a:p>
            <a:pPr marL="0" indent="0">
              <a:buNone/>
            </a:pPr>
            <a:endParaRPr lang="en-GB" altLang="en-US" sz="2400" dirty="0" smtClean="0">
              <a:ea typeface="MS PGothic" panose="020B0600070205080204" pitchFamily="34" charset="-128"/>
            </a:endParaRPr>
          </a:p>
          <a:p>
            <a:pPr marL="0" indent="0">
              <a:buNone/>
            </a:pPr>
            <a:endParaRPr lang="en-GB" altLang="en-US" sz="2400" dirty="0" smtClean="0">
              <a:ea typeface="MS PGothic" panose="020B0600070205080204" pitchFamily="34" charset="-128"/>
            </a:endParaRPr>
          </a:p>
        </p:txBody>
      </p:sp>
      <p:sp>
        <p:nvSpPr>
          <p:cNvPr id="6" name="Flowchart: Process 5"/>
          <p:cNvSpPr/>
          <p:nvPr/>
        </p:nvSpPr>
        <p:spPr bwMode="auto">
          <a:xfrm>
            <a:off x="107504" y="692696"/>
            <a:ext cx="792162" cy="936525"/>
          </a:xfrm>
          <a:prstGeom prst="flowChartProcess">
            <a:avLst/>
          </a:prstGeom>
          <a:solidFill>
            <a:schemeClr val="accent6">
              <a:lumMod val="20000"/>
              <a:lumOff val="80000"/>
            </a:schemeClr>
          </a:solidFill>
          <a:ln w="9525" cap="flat" cmpd="sng" algn="ctr">
            <a:solidFill>
              <a:schemeClr val="accent1"/>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H2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899592" y="692696"/>
            <a:ext cx="7848600"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400" b="1" dirty="0">
                <a:ea typeface="MS PGothic" panose="020B0600070205080204" pitchFamily="34" charset="-128"/>
              </a:rPr>
              <a:t>Social care </a:t>
            </a:r>
            <a:r>
              <a:rPr lang="en-GB" altLang="en-US" sz="2400" b="1" dirty="0" smtClean="0">
                <a:ea typeface="MS PGothic" panose="020B0600070205080204" pitchFamily="34" charset="-128"/>
              </a:rPr>
              <a:t>provision which </a:t>
            </a:r>
            <a:r>
              <a:rPr lang="en-GB" altLang="en-US" sz="2400" b="1" dirty="0">
                <a:ea typeface="MS PGothic" panose="020B0600070205080204" pitchFamily="34" charset="-128"/>
              </a:rPr>
              <a:t>relate to </a:t>
            </a:r>
            <a:r>
              <a:rPr lang="en-GB" altLang="en-US" sz="2400" b="1" dirty="0" smtClean="0">
                <a:ea typeface="MS PGothic" panose="020B0600070205080204" pitchFamily="34" charset="-128"/>
              </a:rPr>
              <a:t>young person/adults disability </a:t>
            </a:r>
            <a:r>
              <a:rPr lang="en-GB" altLang="en-US" sz="2400" b="1" dirty="0">
                <a:ea typeface="MS PGothic" panose="020B0600070205080204" pitchFamily="34" charset="-128"/>
              </a:rPr>
              <a:t>or other social care needs</a:t>
            </a:r>
          </a:p>
        </p:txBody>
      </p:sp>
      <p:sp>
        <p:nvSpPr>
          <p:cNvPr id="7" name="Flowchart: Process 6"/>
          <p:cNvSpPr/>
          <p:nvPr/>
        </p:nvSpPr>
        <p:spPr bwMode="auto">
          <a:xfrm>
            <a:off x="179388" y="1772816"/>
            <a:ext cx="792088" cy="4320479"/>
          </a:xfrm>
          <a:prstGeom prst="flowChartProcess">
            <a:avLst/>
          </a:prstGeom>
          <a:ln>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4198482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smtClean="0"/>
              <a:t>       </a:t>
            </a:r>
            <a:r>
              <a:rPr lang="en-GB" altLang="en-US" sz="3200" b="1" dirty="0" smtClean="0"/>
              <a:t>EHC plans </a:t>
            </a:r>
            <a:r>
              <a:rPr lang="en-GB" altLang="en-US" sz="2800" b="1" dirty="0" smtClean="0">
                <a:solidFill>
                  <a:schemeClr val="tx1"/>
                </a:solidFill>
              </a:rPr>
              <a:t>(Section J) Example 1 </a:t>
            </a:r>
            <a:r>
              <a:rPr lang="en-GB" altLang="en-US" sz="2800" b="1" dirty="0" smtClean="0">
                <a:solidFill>
                  <a:srgbClr val="FF0000"/>
                </a:solidFill>
              </a:rPr>
              <a:t>(Michael 19)</a:t>
            </a:r>
          </a:p>
        </p:txBody>
      </p:sp>
      <p:sp>
        <p:nvSpPr>
          <p:cNvPr id="19459" name="Content Placeholder 3"/>
          <p:cNvSpPr>
            <a:spLocks noGrp="1"/>
          </p:cNvSpPr>
          <p:nvPr>
            <p:ph idx="1"/>
          </p:nvPr>
        </p:nvSpPr>
        <p:spPr>
          <a:xfrm>
            <a:off x="959502" y="1857482"/>
            <a:ext cx="8034598" cy="4128067"/>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800" dirty="0" smtClean="0">
                <a:ea typeface="MS PGothic" panose="020B0600070205080204" pitchFamily="34" charset="-128"/>
              </a:rPr>
              <a:t>Outcome 2</a:t>
            </a:r>
            <a:r>
              <a:rPr lang="en-GB" sz="2800" b="1" dirty="0" smtClean="0"/>
              <a:t>: </a:t>
            </a:r>
            <a:r>
              <a:rPr lang="en-GB" sz="2800" b="1" dirty="0"/>
              <a:t>Developing independence</a:t>
            </a:r>
            <a:r>
              <a:rPr lang="en-GB" sz="2800" dirty="0"/>
              <a:t> </a:t>
            </a:r>
            <a:r>
              <a:rPr lang="en-GB" sz="2800" b="1" dirty="0"/>
              <a:t>accessing transport</a:t>
            </a:r>
          </a:p>
          <a:p>
            <a:pPr marL="0" indent="0">
              <a:buNone/>
            </a:pPr>
            <a:endParaRPr lang="en-GB" altLang="en-US" sz="2400" dirty="0" smtClean="0">
              <a:ea typeface="MS PGothic" panose="020B0600070205080204" pitchFamily="34" charset="-128"/>
            </a:endParaRPr>
          </a:p>
          <a:p>
            <a:pPr marL="0" indent="0">
              <a:buNone/>
            </a:pPr>
            <a:endParaRPr lang="en-GB" altLang="en-US" sz="2400" dirty="0" smtClean="0">
              <a:ea typeface="MS PGothic" panose="020B0600070205080204" pitchFamily="34" charset="-128"/>
            </a:endParaRPr>
          </a:p>
          <a:p>
            <a:pPr>
              <a:buNone/>
            </a:pPr>
            <a:r>
              <a:rPr lang="en-GB" altLang="en-US" sz="2400" dirty="0" smtClean="0">
                <a:ea typeface="MS PGothic" panose="020B0600070205080204" pitchFamily="34" charset="-128"/>
              </a:rPr>
              <a:t>   </a:t>
            </a:r>
          </a:p>
          <a:p>
            <a:pPr marL="0" indent="0">
              <a:buNone/>
            </a:pPr>
            <a:endParaRPr lang="en-GB" altLang="en-US" sz="2400" b="1" dirty="0" smtClean="0">
              <a:ea typeface="MS PGothic" panose="020B0600070205080204" pitchFamily="34" charset="-128"/>
            </a:endParaRPr>
          </a:p>
        </p:txBody>
      </p:sp>
      <p:sp>
        <p:nvSpPr>
          <p:cNvPr id="6" name="Flowchart: Process 5"/>
          <p:cNvSpPr/>
          <p:nvPr/>
        </p:nvSpPr>
        <p:spPr bwMode="auto">
          <a:xfrm>
            <a:off x="179388" y="708728"/>
            <a:ext cx="792162" cy="920072"/>
          </a:xfrm>
          <a:prstGeom prst="flowChartProcess">
            <a:avLst/>
          </a:prstGeom>
          <a:solidFill>
            <a:srgbClr val="92D05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 </a:t>
            </a:r>
            <a:r>
              <a:rPr lang="en-GB" sz="2400" b="1" dirty="0">
                <a:latin typeface="Calibri" pitchFamily="34" charset="0"/>
                <a:ea typeface="ＭＳ Ｐゴシック" pitchFamily="-107" charset="-128"/>
                <a:cs typeface="ＭＳ Ｐゴシック" pitchFamily="-107" charset="-128"/>
              </a:rPr>
              <a:t>J</a:t>
            </a:r>
            <a:r>
              <a:rPr lang="en-GB" sz="2400" b="1" dirty="0" smtClean="0">
                <a:latin typeface="Calibri" pitchFamily="34" charset="0"/>
                <a:ea typeface="ＭＳ Ｐゴシック" pitchFamily="-107" charset="-128"/>
                <a:cs typeface="ＭＳ Ｐゴシック" pitchFamily="-107" charset="-128"/>
              </a:rPr>
              <a:t>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1001161" y="704995"/>
            <a:ext cx="7992939" cy="923805"/>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buNone/>
            </a:pPr>
            <a:r>
              <a:rPr lang="en-GB" sz="2800" b="1" dirty="0"/>
              <a:t> </a:t>
            </a:r>
            <a:r>
              <a:rPr lang="en-GB" sz="2800" dirty="0" smtClean="0"/>
              <a:t>Personal Budget</a:t>
            </a:r>
            <a:endParaRPr lang="en-GB" sz="2800" dirty="0"/>
          </a:p>
        </p:txBody>
      </p:sp>
      <p:sp>
        <p:nvSpPr>
          <p:cNvPr id="7" name="Flowchart: Process 6"/>
          <p:cNvSpPr/>
          <p:nvPr/>
        </p:nvSpPr>
        <p:spPr bwMode="auto">
          <a:xfrm>
            <a:off x="179388" y="1857482"/>
            <a:ext cx="792211" cy="4135051"/>
          </a:xfrm>
          <a:prstGeom prst="flowChartProcess">
            <a:avLst/>
          </a:prstGeom>
          <a:solidFill>
            <a:srgbClr val="92D05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J</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graphicFrame>
        <p:nvGraphicFramePr>
          <p:cNvPr id="2" name="Table 1"/>
          <p:cNvGraphicFramePr>
            <a:graphicFrameLocks noGrp="1"/>
          </p:cNvGraphicFramePr>
          <p:nvPr>
            <p:extLst>
              <p:ext uri="{D42A27DB-BD31-4B8C-83A1-F6EECF244321}">
                <p14:modId xmlns:p14="http://schemas.microsoft.com/office/powerpoint/2010/main" val="1391916262"/>
              </p:ext>
            </p:extLst>
          </p:nvPr>
        </p:nvGraphicFramePr>
        <p:xfrm>
          <a:off x="1015892" y="2749351"/>
          <a:ext cx="8004986" cy="3236198"/>
        </p:xfrm>
        <a:graphic>
          <a:graphicData uri="http://schemas.openxmlformats.org/drawingml/2006/table">
            <a:tbl>
              <a:tblPr firstRow="1" bandRow="1">
                <a:tableStyleId>{5C22544A-7EE6-4342-B048-85BDC9FD1C3A}</a:tableStyleId>
              </a:tblPr>
              <a:tblGrid>
                <a:gridCol w="1425482"/>
                <a:gridCol w="1998977"/>
                <a:gridCol w="1931849"/>
                <a:gridCol w="2648678"/>
              </a:tblGrid>
              <a:tr h="1114690">
                <a:tc>
                  <a:txBody>
                    <a:bodyPr/>
                    <a:lstStyle/>
                    <a:p>
                      <a:r>
                        <a:rPr lang="en-GB" sz="2400" dirty="0" smtClean="0"/>
                        <a:t>Provision</a:t>
                      </a:r>
                      <a:endParaRPr lang="en-GB" sz="2400" dirty="0"/>
                    </a:p>
                  </a:txBody>
                  <a:tcPr>
                    <a:solidFill>
                      <a:srgbClr val="92D050"/>
                    </a:solidFill>
                  </a:tcPr>
                </a:tc>
                <a:tc>
                  <a:txBody>
                    <a:bodyPr/>
                    <a:lstStyle/>
                    <a:p>
                      <a:r>
                        <a:rPr lang="en-GB" sz="2800" dirty="0" smtClean="0"/>
                        <a:t>How</a:t>
                      </a:r>
                      <a:endParaRPr lang="en-GB" sz="2800" dirty="0"/>
                    </a:p>
                  </a:txBody>
                  <a:tcPr>
                    <a:solidFill>
                      <a:srgbClr val="92D050"/>
                    </a:solidFill>
                  </a:tcPr>
                </a:tc>
                <a:tc>
                  <a:txBody>
                    <a:bodyPr/>
                    <a:lstStyle/>
                    <a:p>
                      <a:r>
                        <a:rPr lang="en-GB" sz="2800" dirty="0" smtClean="0"/>
                        <a:t>How</a:t>
                      </a:r>
                      <a:r>
                        <a:rPr lang="en-GB" sz="2800" baseline="0" dirty="0" smtClean="0"/>
                        <a:t> long?</a:t>
                      </a:r>
                      <a:endParaRPr lang="en-GB" sz="2800" dirty="0"/>
                    </a:p>
                  </a:txBody>
                  <a:tcPr>
                    <a:solidFill>
                      <a:srgbClr val="92D050"/>
                    </a:solidFill>
                  </a:tcPr>
                </a:tc>
                <a:tc>
                  <a:txBody>
                    <a:bodyPr/>
                    <a:lstStyle/>
                    <a:p>
                      <a:r>
                        <a:rPr lang="en-GB" sz="2800" dirty="0" smtClean="0"/>
                        <a:t>Provided by</a:t>
                      </a:r>
                      <a:endParaRPr lang="en-GB" sz="2800" dirty="0"/>
                    </a:p>
                  </a:txBody>
                  <a:tcPr>
                    <a:solidFill>
                      <a:srgbClr val="92D050"/>
                    </a:solidFill>
                  </a:tcPr>
                </a:tc>
              </a:tr>
              <a:tr h="2121508">
                <a:tc>
                  <a:txBody>
                    <a:bodyPr/>
                    <a:lstStyle/>
                    <a:p>
                      <a:r>
                        <a:rPr lang="en-GB" sz="2800" dirty="0" smtClean="0"/>
                        <a:t>Travel training</a:t>
                      </a:r>
                      <a:endParaRPr lang="en-GB" sz="2800" dirty="0"/>
                    </a:p>
                  </a:txBody>
                  <a:tcPr/>
                </a:tc>
                <a:tc>
                  <a:txBody>
                    <a:bodyPr/>
                    <a:lstStyle/>
                    <a:p>
                      <a:r>
                        <a:rPr lang="en-GB" sz="2800" dirty="0" smtClean="0"/>
                        <a:t>Specialist</a:t>
                      </a:r>
                      <a:r>
                        <a:rPr lang="en-GB" sz="2800" baseline="0" dirty="0" smtClean="0"/>
                        <a:t> sensory </a:t>
                      </a:r>
                      <a:r>
                        <a:rPr lang="en-GB" sz="2800" baseline="0" dirty="0" err="1" smtClean="0"/>
                        <a:t>reablement</a:t>
                      </a:r>
                      <a:r>
                        <a:rPr lang="en-GB" sz="2800" baseline="0" dirty="0" smtClean="0"/>
                        <a:t> worker</a:t>
                      </a:r>
                      <a:endParaRPr lang="en-GB" sz="2800" dirty="0"/>
                    </a:p>
                  </a:txBody>
                  <a:tcPr/>
                </a:tc>
                <a:tc>
                  <a:txBody>
                    <a:bodyPr/>
                    <a:lstStyle/>
                    <a:p>
                      <a:r>
                        <a:rPr lang="en-GB" sz="2800" dirty="0" smtClean="0"/>
                        <a:t>2 hours</a:t>
                      </a:r>
                      <a:r>
                        <a:rPr lang="en-GB" sz="2800" baseline="0" dirty="0" smtClean="0"/>
                        <a:t> per week</a:t>
                      </a:r>
                    </a:p>
                    <a:p>
                      <a:r>
                        <a:rPr lang="en-GB" sz="2800" baseline="0" dirty="0" smtClean="0"/>
                        <a:t>3 months</a:t>
                      </a:r>
                      <a:endParaRPr lang="en-GB" sz="2800" dirty="0"/>
                    </a:p>
                  </a:txBody>
                  <a:tcPr/>
                </a:tc>
                <a:tc>
                  <a:txBody>
                    <a:bodyPr/>
                    <a:lstStyle/>
                    <a:p>
                      <a:r>
                        <a:rPr lang="en-GB" sz="2800" dirty="0" smtClean="0"/>
                        <a:t>Planet</a:t>
                      </a:r>
                      <a:r>
                        <a:rPr lang="en-GB" sz="2800" baseline="0" dirty="0" smtClean="0"/>
                        <a:t> Travel </a:t>
                      </a:r>
                    </a:p>
                    <a:p>
                      <a:r>
                        <a:rPr lang="en-GB" sz="2800" baseline="0" dirty="0" smtClean="0"/>
                        <a:t>(LA)</a:t>
                      </a:r>
                      <a:endParaRPr lang="en-GB" sz="2800" dirty="0"/>
                    </a:p>
                  </a:txBody>
                  <a:tcPr/>
                </a:tc>
              </a:tr>
            </a:tbl>
          </a:graphicData>
        </a:graphic>
      </p:graphicFrame>
    </p:spTree>
    <p:extLst>
      <p:ext uri="{BB962C8B-B14F-4D97-AF65-F5344CB8AC3E}">
        <p14:creationId xmlns:p14="http://schemas.microsoft.com/office/powerpoint/2010/main" val="2563327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smtClean="0"/>
              <a:t>       </a:t>
            </a:r>
            <a:r>
              <a:rPr lang="en-GB" altLang="en-US" sz="3600" dirty="0" smtClean="0"/>
              <a:t> </a:t>
            </a:r>
            <a:r>
              <a:rPr lang="en-GB" altLang="en-US" sz="2800" b="1" dirty="0" smtClean="0"/>
              <a:t>Needs </a:t>
            </a:r>
            <a:r>
              <a:rPr lang="en-GB" altLang="en-US" sz="2800" dirty="0" smtClean="0"/>
              <a:t>(</a:t>
            </a:r>
            <a:r>
              <a:rPr lang="en-GB" altLang="en-US" sz="2800" b="1" dirty="0" smtClean="0"/>
              <a:t>Section D) example 2 </a:t>
            </a:r>
            <a:r>
              <a:rPr lang="en-GB" altLang="en-US" sz="2800" b="1" dirty="0" smtClean="0">
                <a:solidFill>
                  <a:srgbClr val="FF0000"/>
                </a:solidFill>
              </a:rPr>
              <a:t>(Toby 19)</a:t>
            </a:r>
          </a:p>
        </p:txBody>
      </p:sp>
      <p:sp>
        <p:nvSpPr>
          <p:cNvPr id="19459" name="Content Placeholder 3"/>
          <p:cNvSpPr>
            <a:spLocks noGrp="1"/>
          </p:cNvSpPr>
          <p:nvPr>
            <p:ph idx="1"/>
          </p:nvPr>
        </p:nvSpPr>
        <p:spPr>
          <a:xfrm>
            <a:off x="995886" y="2060848"/>
            <a:ext cx="8144614" cy="4680520"/>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400" b="1" dirty="0" smtClean="0"/>
              <a:t>Toby has a severe sight-impairment and has cerebral palsy which limits his mobility. He lives in an rural village in a supported living accommodation</a:t>
            </a:r>
          </a:p>
          <a:p>
            <a:r>
              <a:rPr lang="en-GB" sz="2400" dirty="0" smtClean="0"/>
              <a:t>Toby recently had  a care act assessment supported by a specialist worker from the Sensory Loss Team. Information was provided in accessible way to allow Toby to undertake a supported self-assessment.</a:t>
            </a:r>
          </a:p>
          <a:p>
            <a:pPr marL="0" indent="0">
              <a:buNone/>
            </a:pPr>
            <a:r>
              <a:rPr lang="en-GB" sz="2400" b="1" dirty="0" smtClean="0"/>
              <a:t>Personal relationships/social isolation</a:t>
            </a:r>
            <a:endParaRPr lang="en-GB" sz="2400" dirty="0"/>
          </a:p>
          <a:p>
            <a:r>
              <a:rPr lang="en-GB" sz="2400" dirty="0"/>
              <a:t>Toby is the only </a:t>
            </a:r>
            <a:r>
              <a:rPr lang="en-GB" sz="2400" dirty="0" smtClean="0"/>
              <a:t>blind student </a:t>
            </a:r>
            <a:r>
              <a:rPr lang="en-GB" sz="2400" dirty="0"/>
              <a:t>in his </a:t>
            </a:r>
            <a:r>
              <a:rPr lang="en-GB" sz="2400" dirty="0" smtClean="0"/>
              <a:t>mainstream college and at his supported living accommodation. He </a:t>
            </a:r>
            <a:r>
              <a:rPr lang="en-GB" sz="2400" dirty="0"/>
              <a:t>sometimes feels </a:t>
            </a:r>
            <a:r>
              <a:rPr lang="en-GB" sz="2400" dirty="0" smtClean="0"/>
              <a:t>isolated, and </a:t>
            </a:r>
            <a:r>
              <a:rPr lang="en-GB" sz="2400" dirty="0"/>
              <a:t>would like to socialise more with other </a:t>
            </a:r>
            <a:r>
              <a:rPr lang="en-GB" sz="2400" dirty="0" smtClean="0"/>
              <a:t>blind/ </a:t>
            </a:r>
            <a:r>
              <a:rPr lang="en-GB" sz="2400" dirty="0"/>
              <a:t>VI people who share similar life experiences.</a:t>
            </a:r>
          </a:p>
          <a:p>
            <a:pPr marL="0" indent="0">
              <a:buNone/>
            </a:pPr>
            <a:endParaRPr lang="en-GB" sz="2800" dirty="0"/>
          </a:p>
          <a:p>
            <a:pPr marL="0" indent="0">
              <a:buNone/>
            </a:pPr>
            <a:r>
              <a:rPr lang="en-GB" sz="2800" dirty="0"/>
              <a:t> </a:t>
            </a:r>
          </a:p>
          <a:p>
            <a:pPr marL="0" indent="0">
              <a:buNone/>
            </a:pPr>
            <a:endParaRPr lang="en-GB" sz="2800" dirty="0" smtClean="0"/>
          </a:p>
          <a:p>
            <a:pPr marL="0" indent="0">
              <a:buNone/>
            </a:pPr>
            <a:endParaRPr lang="en-GB" sz="2800" dirty="0"/>
          </a:p>
          <a:p>
            <a:pPr marL="0" indent="0">
              <a:buNone/>
            </a:pPr>
            <a:endParaRPr lang="en-GB" sz="2400" b="1" dirty="0" smtClean="0"/>
          </a:p>
        </p:txBody>
      </p:sp>
      <p:sp>
        <p:nvSpPr>
          <p:cNvPr id="6" name="Flowchart: Process 5"/>
          <p:cNvSpPr/>
          <p:nvPr/>
        </p:nvSpPr>
        <p:spPr bwMode="auto">
          <a:xfrm>
            <a:off x="184984" y="626840"/>
            <a:ext cx="792162" cy="1234634"/>
          </a:xfrm>
          <a:prstGeom prst="flowChartProcess">
            <a:avLst/>
          </a:prstGeom>
          <a:solidFill>
            <a:srgbClr val="FFFF00"/>
          </a:solidFill>
          <a:ln w="38100"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D </a:t>
            </a:r>
          </a:p>
        </p:txBody>
      </p:sp>
      <p:sp>
        <p:nvSpPr>
          <p:cNvPr id="19462" name="Flowchart: Process 6"/>
          <p:cNvSpPr>
            <a:spLocks noChangeArrowheads="1"/>
          </p:cNvSpPr>
          <p:nvPr/>
        </p:nvSpPr>
        <p:spPr bwMode="auto">
          <a:xfrm>
            <a:off x="995886" y="626840"/>
            <a:ext cx="7961593" cy="1234634"/>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spcBef>
                <a:spcPct val="0"/>
              </a:spcBef>
              <a:buNone/>
            </a:pPr>
            <a:r>
              <a:rPr lang="en-GB" altLang="en-US" sz="2400" b="1" dirty="0">
                <a:ea typeface="MS PGothic" panose="020B0600070205080204" pitchFamily="34" charset="-128"/>
              </a:rPr>
              <a:t>Social care needs which relate to the </a:t>
            </a:r>
            <a:r>
              <a:rPr lang="en-GB" altLang="en-US" sz="2400" b="1" dirty="0" smtClean="0">
                <a:ea typeface="MS PGothic" panose="020B0600070205080204" pitchFamily="34" charset="-128"/>
              </a:rPr>
              <a:t>young person/young adults SEN’s (section B) </a:t>
            </a:r>
            <a:r>
              <a:rPr lang="en-GB" altLang="en-US" sz="2400" b="1" dirty="0">
                <a:ea typeface="MS PGothic" panose="020B0600070205080204" pitchFamily="34" charset="-128"/>
              </a:rPr>
              <a:t>or disability or other social care needs</a:t>
            </a:r>
          </a:p>
        </p:txBody>
      </p:sp>
      <p:sp>
        <p:nvSpPr>
          <p:cNvPr id="7" name="Flowchart: Process 6"/>
          <p:cNvSpPr/>
          <p:nvPr/>
        </p:nvSpPr>
        <p:spPr bwMode="auto">
          <a:xfrm>
            <a:off x="203799" y="2060848"/>
            <a:ext cx="792087" cy="4680520"/>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1400" b="1" dirty="0" smtClean="0">
                <a:solidFill>
                  <a:schemeClr val="tx1"/>
                </a:solidFill>
                <a:latin typeface="Calibri" pitchFamily="34" charset="0"/>
                <a:ea typeface="ＭＳ Ｐゴシック" pitchFamily="-107" charset="-128"/>
                <a:cs typeface="ＭＳ Ｐゴシック" pitchFamily="-107" charset="-128"/>
              </a:rPr>
              <a:t>Section</a:t>
            </a:r>
          </a:p>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412136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smtClean="0"/>
              <a:t>        </a:t>
            </a:r>
            <a:r>
              <a:rPr lang="en-GB" altLang="en-US" sz="2800" b="1" dirty="0" smtClean="0">
                <a:solidFill>
                  <a:schemeClr val="tx1"/>
                </a:solidFill>
              </a:rPr>
              <a:t>Needs </a:t>
            </a:r>
            <a:r>
              <a:rPr lang="en-GB" altLang="en-US" sz="2800" b="1" dirty="0">
                <a:solidFill>
                  <a:schemeClr val="tx1"/>
                </a:solidFill>
              </a:rPr>
              <a:t>(Section </a:t>
            </a:r>
            <a:r>
              <a:rPr lang="en-GB" altLang="en-US" sz="2800" b="1" dirty="0" smtClean="0">
                <a:solidFill>
                  <a:schemeClr val="tx1"/>
                </a:solidFill>
              </a:rPr>
              <a:t>E)  </a:t>
            </a:r>
            <a:r>
              <a:rPr lang="en-GB" altLang="en-US" sz="2800" b="1" dirty="0">
                <a:solidFill>
                  <a:schemeClr val="tx1"/>
                </a:solidFill>
              </a:rPr>
              <a:t>example </a:t>
            </a:r>
            <a:r>
              <a:rPr lang="en-GB" altLang="en-US" sz="2800" b="1" dirty="0" smtClean="0">
                <a:solidFill>
                  <a:schemeClr val="tx1"/>
                </a:solidFill>
              </a:rPr>
              <a:t>2 </a:t>
            </a:r>
            <a:r>
              <a:rPr lang="en-GB" altLang="en-US" sz="2800" b="1" dirty="0" smtClean="0">
                <a:solidFill>
                  <a:srgbClr val="FF0000"/>
                </a:solidFill>
              </a:rPr>
              <a:t>(Toby 19)</a:t>
            </a:r>
          </a:p>
        </p:txBody>
      </p:sp>
      <p:sp>
        <p:nvSpPr>
          <p:cNvPr id="6" name="Flowchart: Process 5"/>
          <p:cNvSpPr/>
          <p:nvPr/>
        </p:nvSpPr>
        <p:spPr bwMode="auto">
          <a:xfrm>
            <a:off x="179388" y="708728"/>
            <a:ext cx="792162" cy="1141770"/>
          </a:xfrm>
          <a:prstGeom prst="flowChartProcess">
            <a:avLst/>
          </a:prstGeom>
          <a:solidFill>
            <a:srgbClr val="FFC00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 E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971550" y="682818"/>
            <a:ext cx="7992939" cy="1152487"/>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r>
              <a:rPr lang="en-GB" sz="2800" b="1" dirty="0" smtClean="0"/>
              <a:t>Outcomes</a:t>
            </a:r>
            <a:r>
              <a:rPr lang="en-GB" sz="2800" dirty="0"/>
              <a:t> </a:t>
            </a:r>
            <a:r>
              <a:rPr lang="en-GB" sz="2800" dirty="0" smtClean="0"/>
              <a:t>–for all areas education/health/social care- </a:t>
            </a:r>
            <a:r>
              <a:rPr lang="en-GB" sz="2400" dirty="0" smtClean="0"/>
              <a:t>especially education </a:t>
            </a:r>
            <a:r>
              <a:rPr lang="en-GB" sz="2400" dirty="0"/>
              <a:t>and training outcomes. </a:t>
            </a:r>
          </a:p>
          <a:p>
            <a:pPr>
              <a:buNone/>
            </a:pPr>
            <a:r>
              <a:rPr lang="en-GB" sz="2800" dirty="0"/>
              <a:t>	</a:t>
            </a:r>
          </a:p>
          <a:p>
            <a:pPr>
              <a:buNone/>
            </a:pPr>
            <a:endParaRPr lang="en-GB" sz="2800" dirty="0" smtClean="0"/>
          </a:p>
          <a:p>
            <a:pPr>
              <a:buNone/>
            </a:pPr>
            <a:endParaRPr lang="en-GB" sz="2800" dirty="0"/>
          </a:p>
          <a:p>
            <a:pPr>
              <a:buNone/>
            </a:pPr>
            <a:endParaRPr lang="en-GB" sz="2800" dirty="0" smtClean="0"/>
          </a:p>
          <a:p>
            <a:pPr>
              <a:buNone/>
            </a:pPr>
            <a:endParaRPr lang="en-GB" sz="2800" dirty="0" smtClean="0"/>
          </a:p>
          <a:p>
            <a:pPr>
              <a:buNone/>
            </a:pPr>
            <a:endParaRPr lang="en-GB" sz="2800" dirty="0"/>
          </a:p>
        </p:txBody>
      </p:sp>
      <p:sp>
        <p:nvSpPr>
          <p:cNvPr id="7" name="Flowchart: Process 6"/>
          <p:cNvSpPr/>
          <p:nvPr/>
        </p:nvSpPr>
        <p:spPr bwMode="auto">
          <a:xfrm>
            <a:off x="179388" y="1857482"/>
            <a:ext cx="792211" cy="4135051"/>
          </a:xfrm>
          <a:prstGeom prst="flowChartProcess">
            <a:avLst/>
          </a:prstGeom>
          <a:solidFill>
            <a:srgbClr val="FFC00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sz="2400" b="1" dirty="0" smtClean="0">
              <a:solidFill>
                <a:schemeClr val="tx1"/>
              </a:solidFill>
              <a:latin typeface="Calibri" pitchFamily="34"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2" name="Content Placeholder 1"/>
          <p:cNvSpPr>
            <a:spLocks noGrp="1"/>
          </p:cNvSpPr>
          <p:nvPr>
            <p:ph idx="1"/>
          </p:nvPr>
        </p:nvSpPr>
        <p:spPr>
          <a:xfrm>
            <a:off x="971549" y="1917193"/>
            <a:ext cx="7992939" cy="4104195"/>
          </a:xfrm>
          <a:ln w="28575">
            <a:solidFill>
              <a:schemeClr val="tx1"/>
            </a:solidFill>
          </a:ln>
        </p:spPr>
        <p:txBody>
          <a:bodyPr/>
          <a:lstStyle/>
          <a:p>
            <a:pPr marL="0" indent="0">
              <a:buNone/>
            </a:pPr>
            <a:r>
              <a:rPr lang="en-GB" altLang="en-US" sz="2800" b="1" dirty="0" smtClean="0">
                <a:ea typeface="MS PGothic" panose="020B0600070205080204" pitchFamily="34" charset="-128"/>
              </a:rPr>
              <a:t>Social Care </a:t>
            </a:r>
          </a:p>
          <a:p>
            <a:r>
              <a:rPr lang="en-GB" altLang="en-US" sz="2800" dirty="0" smtClean="0">
                <a:ea typeface="MS PGothic" panose="020B0600070205080204" pitchFamily="34" charset="-128"/>
              </a:rPr>
              <a:t>Outcome IV:</a:t>
            </a:r>
            <a:r>
              <a:rPr lang="en-GB" altLang="en-US" sz="2800" dirty="0">
                <a:ea typeface="MS PGothic" panose="020B0600070205080204" pitchFamily="34" charset="-128"/>
              </a:rPr>
              <a:t> </a:t>
            </a:r>
            <a:r>
              <a:rPr lang="en-GB" altLang="en-US" sz="2800" b="1" dirty="0" smtClean="0">
                <a:ea typeface="MS PGothic" panose="020B0600070205080204" pitchFamily="34" charset="-128"/>
              </a:rPr>
              <a:t>Toby </a:t>
            </a:r>
            <a:r>
              <a:rPr lang="en-GB" altLang="en-US" sz="2800" b="1" dirty="0">
                <a:ea typeface="MS PGothic" panose="020B0600070205080204" pitchFamily="34" charset="-128"/>
              </a:rPr>
              <a:t>is able to socialise more and build up a supportive network of </a:t>
            </a:r>
            <a:r>
              <a:rPr lang="en-GB" altLang="en-US" sz="2800" b="1" dirty="0" smtClean="0">
                <a:ea typeface="MS PGothic" panose="020B0600070205080204" pitchFamily="34" charset="-128"/>
              </a:rPr>
              <a:t>friends</a:t>
            </a:r>
          </a:p>
          <a:p>
            <a:pPr marL="0" indent="0">
              <a:buNone/>
            </a:pPr>
            <a:r>
              <a:rPr lang="en-GB" altLang="en-US" sz="2800" dirty="0" smtClean="0">
                <a:ea typeface="MS PGothic" panose="020B0600070205080204" pitchFamily="34" charset="-128"/>
              </a:rPr>
              <a:t>   Within 3 months;</a:t>
            </a:r>
          </a:p>
          <a:p>
            <a:r>
              <a:rPr lang="en-GB" altLang="en-US" sz="2800" dirty="0" smtClean="0">
                <a:ea typeface="MS PGothic" panose="020B0600070205080204" pitchFamily="34" charset="-128"/>
              </a:rPr>
              <a:t> Toby will be able to access the internet independently at home</a:t>
            </a:r>
          </a:p>
          <a:p>
            <a:r>
              <a:rPr lang="en-GB" altLang="en-US" sz="2800" dirty="0" smtClean="0">
                <a:ea typeface="MS PGothic" panose="020B0600070205080204" pitchFamily="34" charset="-128"/>
              </a:rPr>
              <a:t>Toby will have attended the friendship group</a:t>
            </a:r>
          </a:p>
          <a:p>
            <a:r>
              <a:rPr lang="en-GB" altLang="en-US" sz="2800" dirty="0" smtClean="0">
                <a:ea typeface="MS PGothic" panose="020B0600070205080204" pitchFamily="34" charset="-128"/>
              </a:rPr>
              <a:t>Toby will be reporting feel less isolated.</a:t>
            </a:r>
          </a:p>
          <a:p>
            <a:endParaRPr lang="en-GB" altLang="en-US" sz="2800" dirty="0" smtClean="0">
              <a:ea typeface="MS PGothic" panose="020B0600070205080204" pitchFamily="34" charset="-128"/>
            </a:endParaRPr>
          </a:p>
          <a:p>
            <a:pPr marL="0" indent="0">
              <a:buNone/>
            </a:pPr>
            <a:endParaRPr lang="en-GB" altLang="en-US" sz="2800" dirty="0" smtClean="0">
              <a:ea typeface="MS PGothic" panose="020B0600070205080204" pitchFamily="34" charset="-128"/>
            </a:endParaRPr>
          </a:p>
          <a:p>
            <a:pPr marL="0" indent="0">
              <a:buNone/>
            </a:pPr>
            <a:endParaRPr lang="en-GB" altLang="en-US" sz="2800" dirty="0">
              <a:ea typeface="MS PGothic" panose="020B0600070205080204" pitchFamily="34" charset="-128"/>
            </a:endParaRPr>
          </a:p>
        </p:txBody>
      </p:sp>
    </p:spTree>
    <p:extLst>
      <p:ext uri="{BB962C8B-B14F-4D97-AF65-F5344CB8AC3E}">
        <p14:creationId xmlns:p14="http://schemas.microsoft.com/office/powerpoint/2010/main" val="36532351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132464"/>
            <a:ext cx="8207375" cy="576262"/>
          </a:xfrm>
        </p:spPr>
        <p:txBody>
          <a:bodyPr/>
          <a:lstStyle/>
          <a:p>
            <a:r>
              <a:rPr lang="en-GB" altLang="en-US" sz="3200" b="1" dirty="0" smtClean="0">
                <a:solidFill>
                  <a:srgbClr val="FF0000"/>
                </a:solidFill>
              </a:rPr>
              <a:t>         </a:t>
            </a:r>
            <a:r>
              <a:rPr lang="en-GB" altLang="en-US" sz="3200" b="1" dirty="0" smtClean="0">
                <a:solidFill>
                  <a:schemeClr val="tx1"/>
                </a:solidFill>
              </a:rPr>
              <a:t> </a:t>
            </a:r>
            <a:r>
              <a:rPr lang="en-GB" altLang="en-US" sz="2800" b="1" dirty="0" smtClean="0">
                <a:solidFill>
                  <a:schemeClr val="tx1"/>
                </a:solidFill>
              </a:rPr>
              <a:t>Provision (Section H2)</a:t>
            </a:r>
            <a:r>
              <a:rPr lang="en-GB" altLang="en-US" sz="2800" b="1" dirty="0" smtClean="0">
                <a:solidFill>
                  <a:srgbClr val="FF0000"/>
                </a:solidFill>
              </a:rPr>
              <a:t> </a:t>
            </a:r>
            <a:r>
              <a:rPr lang="en-GB" altLang="en-US" sz="2800" b="1" dirty="0" smtClean="0">
                <a:solidFill>
                  <a:schemeClr val="tx1"/>
                </a:solidFill>
              </a:rPr>
              <a:t>example </a:t>
            </a:r>
            <a:r>
              <a:rPr lang="en-GB" altLang="en-US" sz="2800" b="1" dirty="0">
                <a:solidFill>
                  <a:schemeClr val="tx1"/>
                </a:solidFill>
              </a:rPr>
              <a:t>2</a:t>
            </a:r>
            <a:r>
              <a:rPr lang="en-GB" altLang="en-US" sz="2800" b="1" dirty="0" smtClean="0">
                <a:solidFill>
                  <a:schemeClr val="tx1"/>
                </a:solidFill>
              </a:rPr>
              <a:t> </a:t>
            </a:r>
            <a:r>
              <a:rPr lang="en-GB" altLang="en-US" sz="2800" b="1" dirty="0" smtClean="0">
                <a:solidFill>
                  <a:srgbClr val="FF0000"/>
                </a:solidFill>
              </a:rPr>
              <a:t>(Toby 19)</a:t>
            </a:r>
          </a:p>
        </p:txBody>
      </p:sp>
      <p:sp>
        <p:nvSpPr>
          <p:cNvPr id="19459" name="Content Placeholder 3"/>
          <p:cNvSpPr>
            <a:spLocks noGrp="1"/>
          </p:cNvSpPr>
          <p:nvPr>
            <p:ph idx="1"/>
          </p:nvPr>
        </p:nvSpPr>
        <p:spPr>
          <a:xfrm>
            <a:off x="971550" y="1772816"/>
            <a:ext cx="7848600" cy="4320009"/>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400" dirty="0" smtClean="0">
                <a:ea typeface="MS PGothic" panose="020B0600070205080204" pitchFamily="34" charset="-128"/>
              </a:rPr>
              <a:t>Outcome IV (section E) </a:t>
            </a:r>
            <a:r>
              <a:rPr lang="en-GB" altLang="en-US" sz="2400" b="1" dirty="0">
                <a:ea typeface="MS PGothic" panose="020B0600070205080204" pitchFamily="34" charset="-128"/>
              </a:rPr>
              <a:t>Toby is able to socialise more and build up a supportive network of </a:t>
            </a:r>
            <a:r>
              <a:rPr lang="en-GB" altLang="en-US" sz="2400" b="1" dirty="0" smtClean="0">
                <a:ea typeface="MS PGothic" panose="020B0600070205080204" pitchFamily="34" charset="-128"/>
              </a:rPr>
              <a:t>friends</a:t>
            </a:r>
            <a:endParaRPr lang="en-GB" altLang="en-US" sz="2400" dirty="0" smtClean="0">
              <a:ea typeface="MS PGothic" panose="020B0600070205080204" pitchFamily="34" charset="-128"/>
            </a:endParaRPr>
          </a:p>
          <a:p>
            <a:r>
              <a:rPr lang="en-GB" sz="2400" dirty="0" smtClean="0"/>
              <a:t>Funding for taxi to/from Friendship club once per week.</a:t>
            </a:r>
          </a:p>
          <a:p>
            <a:r>
              <a:rPr lang="en-GB" sz="2400" dirty="0" smtClean="0"/>
              <a:t>Provision of </a:t>
            </a:r>
            <a:r>
              <a:rPr lang="en-GB" sz="2400" dirty="0" err="1" smtClean="0"/>
              <a:t>ipad</a:t>
            </a:r>
            <a:r>
              <a:rPr lang="en-GB" sz="2400" dirty="0" smtClean="0"/>
              <a:t> with accessible apps to allow access to online community to build friendships. WIFI is provided by existing supported living providing. </a:t>
            </a:r>
            <a:endParaRPr lang="en-GB" sz="2400" dirty="0"/>
          </a:p>
          <a:p>
            <a:r>
              <a:rPr lang="en-GB" sz="2400" dirty="0" smtClean="0"/>
              <a:t>Reanablement support for 4 sessions to provide training to use technology.</a:t>
            </a:r>
          </a:p>
          <a:p>
            <a:r>
              <a:rPr lang="en-GB" sz="2400" dirty="0" smtClean="0"/>
              <a:t>Both the above is funded by Adult Social Care team through a direct payment to and will be reviewed by adult social care in six months time. </a:t>
            </a:r>
          </a:p>
          <a:p>
            <a:endParaRPr lang="en-GB" altLang="en-US" sz="2400" dirty="0">
              <a:ea typeface="MS PGothic" panose="020B0600070205080204" pitchFamily="34" charset="-128"/>
            </a:endParaRPr>
          </a:p>
          <a:p>
            <a:pPr marL="0" indent="0">
              <a:buNone/>
            </a:pPr>
            <a:endParaRPr lang="en-GB" altLang="en-US" sz="2400" dirty="0" smtClean="0">
              <a:ea typeface="MS PGothic" panose="020B0600070205080204" pitchFamily="34" charset="-128"/>
            </a:endParaRPr>
          </a:p>
          <a:p>
            <a:pPr marL="0" indent="0">
              <a:buNone/>
            </a:pPr>
            <a:endParaRPr lang="en-GB" altLang="en-US" sz="2400" dirty="0" smtClean="0">
              <a:ea typeface="MS PGothic" panose="020B0600070205080204" pitchFamily="34" charset="-128"/>
            </a:endParaRPr>
          </a:p>
        </p:txBody>
      </p:sp>
      <p:sp>
        <p:nvSpPr>
          <p:cNvPr id="6" name="Flowchart: Process 5"/>
          <p:cNvSpPr/>
          <p:nvPr/>
        </p:nvSpPr>
        <p:spPr bwMode="auto">
          <a:xfrm>
            <a:off x="107504" y="692696"/>
            <a:ext cx="792162" cy="936525"/>
          </a:xfrm>
          <a:prstGeom prst="flowChartProcess">
            <a:avLst/>
          </a:prstGeom>
          <a:solidFill>
            <a:schemeClr val="accent6">
              <a:lumMod val="20000"/>
              <a:lumOff val="80000"/>
            </a:schemeClr>
          </a:solidFill>
          <a:ln w="9525" cap="flat" cmpd="sng" algn="ctr">
            <a:solidFill>
              <a:schemeClr val="accent1"/>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H2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899592" y="692696"/>
            <a:ext cx="7848600"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400" b="1" dirty="0">
                <a:ea typeface="MS PGothic" panose="020B0600070205080204" pitchFamily="34" charset="-128"/>
              </a:rPr>
              <a:t>Social care </a:t>
            </a:r>
            <a:r>
              <a:rPr lang="en-GB" altLang="en-US" sz="2400" b="1" dirty="0" smtClean="0">
                <a:ea typeface="MS PGothic" panose="020B0600070205080204" pitchFamily="34" charset="-128"/>
              </a:rPr>
              <a:t>provision /services which </a:t>
            </a:r>
            <a:r>
              <a:rPr lang="en-GB" altLang="en-US" sz="2400" b="1" dirty="0">
                <a:ea typeface="MS PGothic" panose="020B0600070205080204" pitchFamily="34" charset="-128"/>
              </a:rPr>
              <a:t>relate to </a:t>
            </a:r>
            <a:r>
              <a:rPr lang="en-GB" altLang="en-US" sz="2400" b="1" dirty="0" smtClean="0">
                <a:ea typeface="MS PGothic" panose="020B0600070205080204" pitchFamily="34" charset="-128"/>
              </a:rPr>
              <a:t>young person/adults disability </a:t>
            </a:r>
            <a:r>
              <a:rPr lang="en-GB" altLang="en-US" sz="2400" b="1" dirty="0">
                <a:ea typeface="MS PGothic" panose="020B0600070205080204" pitchFamily="34" charset="-128"/>
              </a:rPr>
              <a:t>or other social care needs</a:t>
            </a:r>
          </a:p>
        </p:txBody>
      </p:sp>
      <p:sp>
        <p:nvSpPr>
          <p:cNvPr id="7" name="Flowchart: Process 6"/>
          <p:cNvSpPr/>
          <p:nvPr/>
        </p:nvSpPr>
        <p:spPr bwMode="auto">
          <a:xfrm>
            <a:off x="179388" y="1772816"/>
            <a:ext cx="792088" cy="4320479"/>
          </a:xfrm>
          <a:prstGeom prst="flowChartProcess">
            <a:avLst/>
          </a:prstGeom>
          <a:ln>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smtClean="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36379816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smtClean="0"/>
              <a:t>          </a:t>
            </a:r>
            <a:r>
              <a:rPr lang="en-GB" altLang="en-US" sz="3200" b="1" dirty="0" smtClean="0"/>
              <a:t>EHC plans </a:t>
            </a:r>
            <a:r>
              <a:rPr lang="en-GB" altLang="en-US" sz="2800" b="1" dirty="0" smtClean="0">
                <a:solidFill>
                  <a:srgbClr val="FF0000"/>
                </a:solidFill>
              </a:rPr>
              <a:t>(Section J) </a:t>
            </a:r>
            <a:r>
              <a:rPr lang="en-GB" altLang="en-US" sz="2800" b="1" dirty="0" smtClean="0">
                <a:solidFill>
                  <a:schemeClr val="tx1"/>
                </a:solidFill>
              </a:rPr>
              <a:t>Example 2 (Toby 19)</a:t>
            </a:r>
          </a:p>
        </p:txBody>
      </p:sp>
      <p:sp>
        <p:nvSpPr>
          <p:cNvPr id="19459" name="Content Placeholder 3"/>
          <p:cNvSpPr>
            <a:spLocks noGrp="1"/>
          </p:cNvSpPr>
          <p:nvPr>
            <p:ph idx="1"/>
          </p:nvPr>
        </p:nvSpPr>
        <p:spPr>
          <a:xfrm>
            <a:off x="959502" y="1592575"/>
            <a:ext cx="8034598" cy="4128067"/>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800" dirty="0">
                <a:ea typeface="MS PGothic" panose="020B0600070205080204" pitchFamily="34" charset="-128"/>
              </a:rPr>
              <a:t>Outcome IV: </a:t>
            </a:r>
            <a:r>
              <a:rPr lang="en-GB" altLang="en-US" sz="2800" b="1" dirty="0">
                <a:ea typeface="MS PGothic" panose="020B0600070205080204" pitchFamily="34" charset="-128"/>
              </a:rPr>
              <a:t>Toby is able to socialise more and build up a supportive network of friends</a:t>
            </a:r>
          </a:p>
          <a:p>
            <a:pPr marL="0" indent="0">
              <a:buNone/>
            </a:pPr>
            <a:endParaRPr lang="en-GB" altLang="en-US" sz="2400" dirty="0" smtClean="0">
              <a:ea typeface="MS PGothic" panose="020B0600070205080204" pitchFamily="34" charset="-128"/>
            </a:endParaRPr>
          </a:p>
          <a:p>
            <a:pPr marL="0" indent="0">
              <a:buNone/>
            </a:pPr>
            <a:endParaRPr lang="en-GB" altLang="en-US" sz="2400" dirty="0" smtClean="0">
              <a:ea typeface="MS PGothic" panose="020B0600070205080204" pitchFamily="34" charset="-128"/>
            </a:endParaRPr>
          </a:p>
          <a:p>
            <a:pPr>
              <a:buNone/>
            </a:pPr>
            <a:r>
              <a:rPr lang="en-GB" altLang="en-US" sz="2400" dirty="0" smtClean="0">
                <a:ea typeface="MS PGothic" panose="020B0600070205080204" pitchFamily="34" charset="-128"/>
              </a:rPr>
              <a:t>   </a:t>
            </a:r>
          </a:p>
          <a:p>
            <a:pPr marL="0" indent="0">
              <a:buNone/>
            </a:pPr>
            <a:endParaRPr lang="en-GB" altLang="en-US" sz="2400" b="1" dirty="0" smtClean="0">
              <a:ea typeface="MS PGothic" panose="020B0600070205080204" pitchFamily="34" charset="-128"/>
            </a:endParaRPr>
          </a:p>
        </p:txBody>
      </p:sp>
      <p:sp>
        <p:nvSpPr>
          <p:cNvPr id="6" name="Flowchart: Process 5"/>
          <p:cNvSpPr/>
          <p:nvPr/>
        </p:nvSpPr>
        <p:spPr bwMode="auto">
          <a:xfrm>
            <a:off x="179388" y="708728"/>
            <a:ext cx="792162" cy="776056"/>
          </a:xfrm>
          <a:prstGeom prst="flowChartProcess">
            <a:avLst/>
          </a:prstGeom>
          <a:solidFill>
            <a:srgbClr val="92D05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smtClean="0">
                <a:latin typeface="Calibri" pitchFamily="34" charset="0"/>
                <a:ea typeface="ＭＳ Ｐゴシック" pitchFamily="-107" charset="-128"/>
                <a:cs typeface="ＭＳ Ｐゴシック" pitchFamily="-107" charset="-128"/>
              </a:rPr>
              <a:t> </a:t>
            </a:r>
            <a:r>
              <a:rPr lang="en-GB" sz="2400" b="1" dirty="0">
                <a:latin typeface="Calibri" pitchFamily="34" charset="0"/>
                <a:ea typeface="ＭＳ Ｐゴシック" pitchFamily="-107" charset="-128"/>
                <a:cs typeface="ＭＳ Ｐゴシック" pitchFamily="-107" charset="-128"/>
              </a:rPr>
              <a:t>J</a:t>
            </a:r>
            <a:r>
              <a:rPr lang="en-GB" sz="2400" b="1" dirty="0" smtClean="0">
                <a:latin typeface="Calibri" pitchFamily="34" charset="0"/>
                <a:ea typeface="ＭＳ Ｐゴシック" pitchFamily="-107" charset="-128"/>
                <a:cs typeface="ＭＳ Ｐゴシック" pitchFamily="-107" charset="-128"/>
              </a:rPr>
              <a:t> </a:t>
            </a:r>
            <a:endParaRPr lang="en-GB" sz="2400" b="1" dirty="0">
              <a:latin typeface="Calibri" pitchFamily="34" charset="0"/>
              <a:ea typeface="ＭＳ Ｐゴシック" pitchFamily="-107" charset="-128"/>
              <a:cs typeface="ＭＳ Ｐゴシック" pitchFamily="-107" charset="-128"/>
            </a:endParaRPr>
          </a:p>
        </p:txBody>
      </p:sp>
      <p:sp>
        <p:nvSpPr>
          <p:cNvPr id="19462" name="Flowchart: Process 6"/>
          <p:cNvSpPr>
            <a:spLocks noChangeArrowheads="1"/>
          </p:cNvSpPr>
          <p:nvPr/>
        </p:nvSpPr>
        <p:spPr bwMode="auto">
          <a:xfrm>
            <a:off x="1001161" y="704995"/>
            <a:ext cx="7992939" cy="779789"/>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buNone/>
            </a:pPr>
            <a:r>
              <a:rPr lang="en-GB" sz="2800" b="1" dirty="0"/>
              <a:t> </a:t>
            </a:r>
            <a:r>
              <a:rPr lang="en-GB" sz="2800" dirty="0" smtClean="0"/>
              <a:t>Personal Budget</a:t>
            </a:r>
            <a:endParaRPr lang="en-GB" sz="2800" dirty="0"/>
          </a:p>
        </p:txBody>
      </p:sp>
      <p:sp>
        <p:nvSpPr>
          <p:cNvPr id="7" name="Flowchart: Process 6"/>
          <p:cNvSpPr/>
          <p:nvPr/>
        </p:nvSpPr>
        <p:spPr bwMode="auto">
          <a:xfrm>
            <a:off x="179388" y="1592575"/>
            <a:ext cx="792211" cy="5093802"/>
          </a:xfrm>
          <a:prstGeom prst="flowChartProcess">
            <a:avLst/>
          </a:prstGeom>
          <a:solidFill>
            <a:srgbClr val="92D05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J</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graphicFrame>
        <p:nvGraphicFramePr>
          <p:cNvPr id="2" name="Table 1"/>
          <p:cNvGraphicFramePr>
            <a:graphicFrameLocks noGrp="1"/>
          </p:cNvGraphicFramePr>
          <p:nvPr>
            <p:extLst>
              <p:ext uri="{D42A27DB-BD31-4B8C-83A1-F6EECF244321}">
                <p14:modId xmlns:p14="http://schemas.microsoft.com/office/powerpoint/2010/main" val="4206085296"/>
              </p:ext>
            </p:extLst>
          </p:nvPr>
        </p:nvGraphicFramePr>
        <p:xfrm>
          <a:off x="1001161" y="2541554"/>
          <a:ext cx="8009569" cy="4144823"/>
        </p:xfrm>
        <a:graphic>
          <a:graphicData uri="http://schemas.openxmlformats.org/drawingml/2006/table">
            <a:tbl>
              <a:tblPr firstRow="1" bandRow="1">
                <a:tableStyleId>{5C22544A-7EE6-4342-B048-85BDC9FD1C3A}</a:tableStyleId>
              </a:tblPr>
              <a:tblGrid>
                <a:gridCol w="2223929"/>
                <a:gridCol w="1337781"/>
                <a:gridCol w="2025353"/>
                <a:gridCol w="2422506"/>
              </a:tblGrid>
              <a:tr h="880002">
                <a:tc>
                  <a:txBody>
                    <a:bodyPr/>
                    <a:lstStyle/>
                    <a:p>
                      <a:r>
                        <a:rPr lang="en-GB" sz="2800" dirty="0" smtClean="0"/>
                        <a:t>Provision</a:t>
                      </a:r>
                      <a:endParaRPr lang="en-GB" sz="2800" dirty="0"/>
                    </a:p>
                  </a:txBody>
                  <a:tcPr>
                    <a:solidFill>
                      <a:srgbClr val="92D050"/>
                    </a:solidFill>
                  </a:tcPr>
                </a:tc>
                <a:tc>
                  <a:txBody>
                    <a:bodyPr/>
                    <a:lstStyle/>
                    <a:p>
                      <a:r>
                        <a:rPr lang="en-GB" sz="2800" dirty="0" smtClean="0"/>
                        <a:t>How</a:t>
                      </a:r>
                      <a:endParaRPr lang="en-GB" sz="2800" dirty="0"/>
                    </a:p>
                  </a:txBody>
                  <a:tcPr>
                    <a:solidFill>
                      <a:srgbClr val="92D050"/>
                    </a:solidFill>
                  </a:tcPr>
                </a:tc>
                <a:tc>
                  <a:txBody>
                    <a:bodyPr/>
                    <a:lstStyle/>
                    <a:p>
                      <a:r>
                        <a:rPr lang="en-GB" sz="2800" dirty="0" smtClean="0"/>
                        <a:t>How</a:t>
                      </a:r>
                      <a:r>
                        <a:rPr lang="en-GB" sz="2800" baseline="0" dirty="0" smtClean="0"/>
                        <a:t> long?</a:t>
                      </a:r>
                      <a:endParaRPr lang="en-GB" sz="2800" dirty="0"/>
                    </a:p>
                  </a:txBody>
                  <a:tcPr>
                    <a:solidFill>
                      <a:srgbClr val="92D050"/>
                    </a:solidFill>
                  </a:tcPr>
                </a:tc>
                <a:tc>
                  <a:txBody>
                    <a:bodyPr/>
                    <a:lstStyle/>
                    <a:p>
                      <a:r>
                        <a:rPr lang="en-GB" sz="2800" dirty="0" smtClean="0"/>
                        <a:t>Provided by</a:t>
                      </a:r>
                      <a:endParaRPr lang="en-GB" sz="2800" dirty="0"/>
                    </a:p>
                  </a:txBody>
                  <a:tcPr>
                    <a:solidFill>
                      <a:srgbClr val="92D050"/>
                    </a:solidFill>
                  </a:tcPr>
                </a:tc>
              </a:tr>
              <a:tr h="1252135">
                <a:tc>
                  <a:txBody>
                    <a:bodyPr/>
                    <a:lstStyle/>
                    <a:p>
                      <a:r>
                        <a:rPr lang="en-GB" sz="2400" dirty="0" smtClean="0"/>
                        <a:t>Taxi</a:t>
                      </a:r>
                      <a:r>
                        <a:rPr lang="en-GB" sz="2400" baseline="0" dirty="0" smtClean="0"/>
                        <a:t> costs £25 per week</a:t>
                      </a:r>
                      <a:endParaRPr lang="en-GB" sz="2400" dirty="0"/>
                    </a:p>
                  </a:txBody>
                  <a:tcPr/>
                </a:tc>
                <a:tc>
                  <a:txBody>
                    <a:bodyPr/>
                    <a:lstStyle/>
                    <a:p>
                      <a:r>
                        <a:rPr lang="en-GB" sz="2400" dirty="0" smtClean="0"/>
                        <a:t>Direct payment</a:t>
                      </a:r>
                      <a:endParaRPr lang="en-GB" sz="2400" dirty="0"/>
                    </a:p>
                  </a:txBody>
                  <a:tcPr/>
                </a:tc>
                <a:tc>
                  <a:txBody>
                    <a:bodyPr/>
                    <a:lstStyle/>
                    <a:p>
                      <a:r>
                        <a:rPr lang="en-GB" sz="2400" dirty="0" smtClean="0"/>
                        <a:t>6months</a:t>
                      </a:r>
                    </a:p>
                    <a:p>
                      <a:r>
                        <a:rPr lang="en-GB" sz="2400" dirty="0" smtClean="0"/>
                        <a:t>then</a:t>
                      </a:r>
                      <a:r>
                        <a:rPr lang="en-GB" sz="2400" baseline="0" dirty="0" smtClean="0"/>
                        <a:t> reviewed</a:t>
                      </a:r>
                      <a:endParaRPr lang="en-GB" sz="2400" dirty="0"/>
                    </a:p>
                  </a:txBody>
                  <a:tcPr/>
                </a:tc>
                <a:tc>
                  <a:txBody>
                    <a:bodyPr/>
                    <a:lstStyle/>
                    <a:p>
                      <a:r>
                        <a:rPr lang="en-GB" sz="2400" dirty="0" smtClean="0"/>
                        <a:t>Adult social</a:t>
                      </a:r>
                      <a:r>
                        <a:rPr lang="en-GB" sz="2400" baseline="0" dirty="0" smtClean="0"/>
                        <a:t> care</a:t>
                      </a:r>
                      <a:endParaRPr lang="en-GB" sz="2400" dirty="0"/>
                    </a:p>
                  </a:txBody>
                  <a:tcPr/>
                </a:tc>
              </a:tr>
              <a:tr h="882745">
                <a:tc>
                  <a:txBody>
                    <a:bodyPr/>
                    <a:lstStyle/>
                    <a:p>
                      <a:r>
                        <a:rPr lang="en-GB" sz="2400" dirty="0" smtClean="0"/>
                        <a:t>Purchase</a:t>
                      </a:r>
                      <a:r>
                        <a:rPr lang="en-GB" sz="2400" baseline="0" dirty="0" smtClean="0"/>
                        <a:t> </a:t>
                      </a:r>
                      <a:r>
                        <a:rPr lang="en-GB" sz="2400" baseline="0" dirty="0" err="1" smtClean="0"/>
                        <a:t>Ipad</a:t>
                      </a:r>
                      <a:r>
                        <a:rPr lang="en-GB" sz="2400" baseline="0" dirty="0" smtClean="0"/>
                        <a:t> £300</a:t>
                      </a:r>
                      <a:endParaRPr lang="en-GB" sz="2400" dirty="0"/>
                    </a:p>
                  </a:txBody>
                  <a:tcPr/>
                </a:tc>
                <a:tc>
                  <a:txBody>
                    <a:bodyPr/>
                    <a:lstStyle/>
                    <a:p>
                      <a:r>
                        <a:rPr lang="en-GB" sz="2400" dirty="0" smtClean="0"/>
                        <a:t>Direct payment</a:t>
                      </a:r>
                      <a:endParaRPr lang="en-GB" sz="2400" dirty="0"/>
                    </a:p>
                  </a:txBody>
                  <a:tcPr/>
                </a:tc>
                <a:tc>
                  <a:txBody>
                    <a:bodyPr/>
                    <a:lstStyle/>
                    <a:p>
                      <a:r>
                        <a:rPr lang="en-GB" sz="2400" dirty="0" smtClean="0"/>
                        <a:t>No review</a:t>
                      </a:r>
                      <a:endParaRPr lang="en-GB" sz="2400" dirty="0"/>
                    </a:p>
                  </a:txBody>
                  <a:tcPr/>
                </a:tc>
                <a:tc>
                  <a:txBody>
                    <a:bodyPr/>
                    <a:lstStyle/>
                    <a:p>
                      <a:r>
                        <a:rPr lang="en-GB" sz="2400" dirty="0" smtClean="0"/>
                        <a:t>Adult</a:t>
                      </a:r>
                      <a:r>
                        <a:rPr lang="en-GB" sz="2400" baseline="0" dirty="0" smtClean="0"/>
                        <a:t> social care</a:t>
                      </a:r>
                      <a:endParaRPr lang="en-GB" sz="2400" dirty="0"/>
                    </a:p>
                  </a:txBody>
                  <a:tcPr/>
                </a:tc>
              </a:tr>
              <a:tr h="1129941">
                <a:tc>
                  <a:txBody>
                    <a:bodyPr/>
                    <a:lstStyle/>
                    <a:p>
                      <a:r>
                        <a:rPr lang="en-GB" sz="2400" dirty="0" smtClean="0"/>
                        <a:t>Support</a:t>
                      </a:r>
                      <a:r>
                        <a:rPr lang="en-GB" sz="2400" baseline="0" dirty="0" smtClean="0"/>
                        <a:t> with using </a:t>
                      </a:r>
                      <a:r>
                        <a:rPr lang="en-GB" sz="2400" baseline="0" dirty="0" err="1" smtClean="0"/>
                        <a:t>ipad</a:t>
                      </a:r>
                      <a:endParaRPr lang="en-GB" sz="2400" dirty="0"/>
                    </a:p>
                  </a:txBody>
                  <a:tcPr/>
                </a:tc>
                <a:tc>
                  <a:txBody>
                    <a:bodyPr/>
                    <a:lstStyle/>
                    <a:p>
                      <a:r>
                        <a:rPr lang="en-GB" sz="2400" baseline="0" dirty="0" smtClean="0"/>
                        <a:t>4 </a:t>
                      </a:r>
                      <a:r>
                        <a:rPr lang="en-GB" sz="2400" dirty="0" smtClean="0"/>
                        <a:t> x 2 hour</a:t>
                      </a:r>
                      <a:endParaRPr lang="en-GB" sz="2400" dirty="0"/>
                    </a:p>
                  </a:txBody>
                  <a:tcPr/>
                </a:tc>
                <a:tc>
                  <a:txBody>
                    <a:bodyPr/>
                    <a:lstStyle/>
                    <a:p>
                      <a:r>
                        <a:rPr lang="en-GB" sz="2400" baseline="0" dirty="0" smtClean="0"/>
                        <a:t> 1 month then reviewed</a:t>
                      </a:r>
                      <a:endParaRPr lang="en-GB" sz="2400" dirty="0"/>
                    </a:p>
                  </a:txBody>
                  <a:tcPr/>
                </a:tc>
                <a:tc>
                  <a:txBody>
                    <a:bodyPr/>
                    <a:lstStyle/>
                    <a:p>
                      <a:r>
                        <a:rPr lang="en-GB" sz="2400" dirty="0" err="1" smtClean="0"/>
                        <a:t>Reablement</a:t>
                      </a:r>
                      <a:r>
                        <a:rPr lang="en-GB" sz="2400" baseline="0" dirty="0" smtClean="0"/>
                        <a:t> team </a:t>
                      </a:r>
                      <a:endParaRPr lang="en-GB" sz="2400" dirty="0"/>
                    </a:p>
                  </a:txBody>
                  <a:tcPr/>
                </a:tc>
              </a:tr>
            </a:tbl>
          </a:graphicData>
        </a:graphic>
      </p:graphicFrame>
    </p:spTree>
    <p:extLst>
      <p:ext uri="{BB962C8B-B14F-4D97-AF65-F5344CB8AC3E}">
        <p14:creationId xmlns:p14="http://schemas.microsoft.com/office/powerpoint/2010/main" val="3553265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8636"/>
            <a:ext cx="8207375" cy="1143000"/>
          </a:xfrm>
        </p:spPr>
        <p:txBody>
          <a:bodyPr/>
          <a:lstStyle/>
          <a:p>
            <a:r>
              <a:rPr lang="en-GB" dirty="0" smtClean="0"/>
              <a:t>   EHC –Tribunals/case law</a:t>
            </a:r>
            <a:endParaRPr lang="en-GB" dirty="0"/>
          </a:p>
        </p:txBody>
      </p:sp>
      <p:sp>
        <p:nvSpPr>
          <p:cNvPr id="3" name="Content Placeholder 2"/>
          <p:cNvSpPr>
            <a:spLocks noGrp="1"/>
          </p:cNvSpPr>
          <p:nvPr>
            <p:ph idx="1"/>
          </p:nvPr>
        </p:nvSpPr>
        <p:spPr>
          <a:xfrm>
            <a:off x="539552" y="1169725"/>
            <a:ext cx="8229600" cy="5049986"/>
          </a:xfrm>
        </p:spPr>
        <p:txBody>
          <a:bodyPr/>
          <a:lstStyle/>
          <a:p>
            <a:r>
              <a:rPr lang="en-GB" sz="2800" dirty="0" smtClean="0"/>
              <a:t>Its important to consider which social care support educates or trains if it does it must be sect F.</a:t>
            </a:r>
          </a:p>
          <a:p>
            <a:pPr marL="0" indent="0">
              <a:buNone/>
            </a:pPr>
            <a:r>
              <a:rPr lang="en-GB" sz="2800" b="1" dirty="0" smtClean="0"/>
              <a:t>Social </a:t>
            </a:r>
            <a:r>
              <a:rPr lang="en-GB" sz="2800" b="1" dirty="0"/>
              <a:t>care provision in EHC plans</a:t>
            </a:r>
          </a:p>
          <a:p>
            <a:r>
              <a:rPr lang="en-GB" sz="2800" dirty="0"/>
              <a:t>from March 2018 2 </a:t>
            </a:r>
            <a:r>
              <a:rPr lang="en-GB" sz="2800" dirty="0" err="1"/>
              <a:t>yr</a:t>
            </a:r>
            <a:r>
              <a:rPr lang="en-GB" sz="2800" dirty="0"/>
              <a:t> trial for First Tier Tribunals to consider disagreements about social and health care provision in EHC plans- </a:t>
            </a:r>
            <a:r>
              <a:rPr lang="en-GB" sz="2800" b="1" dirty="0"/>
              <a:t>BUT </a:t>
            </a:r>
            <a:r>
              <a:rPr lang="en-GB" sz="2800" dirty="0"/>
              <a:t>they are non-binding.</a:t>
            </a:r>
          </a:p>
          <a:p>
            <a:r>
              <a:rPr lang="en-GB" sz="2800" dirty="0" smtClean="0"/>
              <a:t>Hoped will </a:t>
            </a:r>
            <a:r>
              <a:rPr lang="en-GB" sz="2800" dirty="0"/>
              <a:t>encourage agreement before Tribunal hearing needed.  </a:t>
            </a:r>
          </a:p>
          <a:p>
            <a:r>
              <a:rPr lang="en-GB" sz="2800" dirty="0"/>
              <a:t>Where decisions from </a:t>
            </a:r>
            <a:r>
              <a:rPr lang="en-GB" sz="2800" dirty="0" smtClean="0"/>
              <a:t>First Tier Tribunals </a:t>
            </a:r>
            <a:r>
              <a:rPr lang="en-GB" sz="2800" dirty="0"/>
              <a:t>criticise LA provision, </a:t>
            </a:r>
            <a:r>
              <a:rPr lang="en-GB" sz="2800" dirty="0" smtClean="0"/>
              <a:t>felt they can support an appeal </a:t>
            </a:r>
            <a:r>
              <a:rPr lang="en-GB" sz="2800" dirty="0"/>
              <a:t>to Local </a:t>
            </a:r>
            <a:r>
              <a:rPr lang="en-GB" sz="2800" dirty="0" err="1"/>
              <a:t>Govt</a:t>
            </a:r>
            <a:r>
              <a:rPr lang="en-GB" sz="2800" dirty="0"/>
              <a:t> Ombudsman</a:t>
            </a:r>
          </a:p>
          <a:p>
            <a:endParaRPr lang="en-GB" dirty="0" smtClean="0"/>
          </a:p>
          <a:p>
            <a:endParaRPr lang="en-GB" dirty="0" smtClean="0"/>
          </a:p>
          <a:p>
            <a:endParaRPr lang="en-GB" dirty="0"/>
          </a:p>
        </p:txBody>
      </p:sp>
    </p:spTree>
    <p:extLst>
      <p:ext uri="{BB962C8B-B14F-4D97-AF65-F5344CB8AC3E}">
        <p14:creationId xmlns:p14="http://schemas.microsoft.com/office/powerpoint/2010/main" val="2980369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8207375" cy="1143000"/>
          </a:xfrm>
        </p:spPr>
        <p:txBody>
          <a:bodyPr/>
          <a:lstStyle/>
          <a:p>
            <a:r>
              <a:rPr lang="en-GB" dirty="0" smtClean="0"/>
              <a:t>                 Contact details</a:t>
            </a:r>
            <a:endParaRPr lang="en-GB" dirty="0"/>
          </a:p>
        </p:txBody>
      </p:sp>
      <p:sp>
        <p:nvSpPr>
          <p:cNvPr id="3" name="Content Placeholder 2"/>
          <p:cNvSpPr>
            <a:spLocks noGrp="1"/>
          </p:cNvSpPr>
          <p:nvPr>
            <p:ph idx="1"/>
          </p:nvPr>
        </p:nvSpPr>
        <p:spPr>
          <a:xfrm>
            <a:off x="467544" y="1196752"/>
            <a:ext cx="8229600" cy="4608612"/>
          </a:xfrm>
        </p:spPr>
        <p:txBody>
          <a:bodyPr/>
          <a:lstStyle/>
          <a:p>
            <a:pPr>
              <a:buNone/>
            </a:pPr>
            <a:r>
              <a:rPr lang="en-US" altLang="en-US" dirty="0" smtClean="0"/>
              <a:t>       Chris Mullen: Social Care Policy Advisor</a:t>
            </a:r>
          </a:p>
          <a:p>
            <a:pPr algn="ctr">
              <a:buNone/>
            </a:pPr>
            <a:r>
              <a:rPr lang="en-GB" dirty="0" smtClean="0">
                <a:latin typeface="Calibri" pitchFamily="34" charset="0"/>
              </a:rPr>
              <a:t>The National Deaf Children's’ Society</a:t>
            </a:r>
          </a:p>
          <a:p>
            <a:pPr algn="ctr">
              <a:buNone/>
            </a:pPr>
            <a:r>
              <a:rPr lang="en-GB" dirty="0" smtClean="0">
                <a:latin typeface="Calibri" pitchFamily="34" charset="0"/>
                <a:hlinkClick r:id="rId2"/>
              </a:rPr>
              <a:t>ckmullen@ndcs.org.uk</a:t>
            </a:r>
            <a:endParaRPr lang="en-GB" dirty="0" smtClean="0">
              <a:latin typeface="Calibri" pitchFamily="34" charset="0"/>
            </a:endParaRPr>
          </a:p>
          <a:p>
            <a:pPr algn="ctr">
              <a:buNone/>
            </a:pPr>
            <a:r>
              <a:rPr lang="en-GB" dirty="0" smtClean="0">
                <a:latin typeface="Calibri" pitchFamily="34" charset="0"/>
              </a:rPr>
              <a:t>Tel: 0121 2349825</a:t>
            </a:r>
          </a:p>
          <a:p>
            <a:pPr algn="ctr">
              <a:buNone/>
            </a:pPr>
            <a:endParaRPr lang="en-GB" dirty="0" smtClean="0">
              <a:latin typeface="Calibri" pitchFamily="34" charset="0"/>
            </a:endParaRPr>
          </a:p>
          <a:p>
            <a:pPr algn="ctr">
              <a:buNone/>
            </a:pPr>
            <a:r>
              <a:rPr lang="en-US" altLang="en-US" dirty="0" smtClean="0"/>
              <a:t>Social Care Advisory Service</a:t>
            </a:r>
            <a:endParaRPr lang="en-GB" dirty="0" smtClean="0">
              <a:latin typeface="Calibri" pitchFamily="34" charset="0"/>
            </a:endParaRPr>
          </a:p>
          <a:p>
            <a:pPr lvl="0" algn="ctr">
              <a:buNone/>
            </a:pPr>
            <a:r>
              <a:rPr lang="en-GB" u="sng" dirty="0" smtClean="0">
                <a:hlinkClick r:id="rId3"/>
              </a:rPr>
              <a:t>socialcare@ndcs.org.uk</a:t>
            </a:r>
            <a:r>
              <a:rPr lang="en-GB" dirty="0" smtClean="0"/>
              <a:t>  </a:t>
            </a:r>
          </a:p>
          <a:p>
            <a:pPr lvl="0" algn="ctr">
              <a:buNone/>
            </a:pPr>
            <a:r>
              <a:rPr lang="en-GB" u="sng" dirty="0" smtClean="0">
                <a:hlinkClick r:id="rId4"/>
              </a:rPr>
              <a:t>www.ndcs.org.uk/socialcareadvice</a:t>
            </a:r>
            <a:endParaRPr lang="en-GB" dirty="0" smtClean="0"/>
          </a:p>
          <a:p>
            <a:pPr lvl="0" algn="ctr">
              <a:buNone/>
            </a:pPr>
            <a:endParaRPr lang="en-GB" dirty="0" smtClean="0"/>
          </a:p>
          <a:p>
            <a:pPr algn="ctr">
              <a:buNone/>
            </a:pPr>
            <a:endParaRPr lang="en-GB" dirty="0" smtClean="0">
              <a:latin typeface="Calibri" pitchFamily="34" charset="0"/>
            </a:endParaRPr>
          </a:p>
          <a:p>
            <a:pPr>
              <a:buNone/>
            </a:pPr>
            <a:endParaRPr lang="en-US" altLang="en-US" dirty="0" smtClean="0"/>
          </a:p>
          <a:p>
            <a:pPr>
              <a:buNone/>
            </a:pPr>
            <a:endParaRPr lang="en-GB" dirty="0"/>
          </a:p>
        </p:txBody>
      </p:sp>
    </p:spTree>
  </p:cSld>
  <p:clrMapOvr>
    <a:masterClrMapping/>
  </p:clrMapOvr>
</p:sld>
</file>

<file path=ppt/theme/theme1.xml><?xml version="1.0" encoding="utf-8"?>
<a:theme xmlns:a="http://schemas.openxmlformats.org/drawingml/2006/main" name="NatSIP Presentation templat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 template</Template>
  <TotalTime>9724</TotalTime>
  <Words>3670</Words>
  <Application>Microsoft Office PowerPoint</Application>
  <PresentationFormat>On-screen Show (4:3)</PresentationFormat>
  <Paragraphs>440</Paragraphs>
  <Slides>35</Slides>
  <Notes>26</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NatSIP Presentation template</vt:lpstr>
      <vt:lpstr>Education Health and Care plans: understanding how social care fits in.</vt:lpstr>
      <vt:lpstr>    Aims for the session</vt:lpstr>
      <vt:lpstr>           Where is practice now?                                 Based on NDCS casework  </vt:lpstr>
      <vt:lpstr>   Why is this? </vt:lpstr>
      <vt:lpstr>Key social care law/statutory guidance relevant to EHC plan.</vt:lpstr>
      <vt:lpstr>Children &amp; Families Act 2014 (part3) Care Act 2014                  (relevant to age 19 plus)   </vt:lpstr>
      <vt:lpstr>                Care Act 2014 </vt:lpstr>
      <vt:lpstr>Transitions Assessments  (Young people approaching 18)</vt:lpstr>
      <vt:lpstr>Well-Being principles ( 9 categories)</vt:lpstr>
      <vt:lpstr>         Care Act Assessment principles duty to assess people where there is an appearance of need for care or support  (Legal threshold is low)   </vt:lpstr>
      <vt:lpstr>   Care Act Assessment</vt:lpstr>
      <vt:lpstr>                Care Act  Assessments (2)</vt:lpstr>
      <vt:lpstr>Outcome of Care Act assessment/ECH plan </vt:lpstr>
      <vt:lpstr>       Independent Advocates</vt:lpstr>
      <vt:lpstr>        Independent Advocates (2)</vt:lpstr>
      <vt:lpstr>     Deafblind statutory guidance Dec 2014 </vt:lpstr>
      <vt:lpstr>Provision of auxiliary aids/reablement</vt:lpstr>
      <vt:lpstr>   Care Act Case law ( Luke Clements)</vt:lpstr>
      <vt:lpstr>  Before an EHC assessment is considered </vt:lpstr>
      <vt:lpstr>Undertake EHC assessments </vt:lpstr>
      <vt:lpstr>                       Social care sections of EHC plans Needs</vt:lpstr>
      <vt:lpstr>What good social care advice should look like</vt:lpstr>
      <vt:lpstr>             EHC plans: Section D</vt:lpstr>
      <vt:lpstr>                     EHC plans: Section E</vt:lpstr>
      <vt:lpstr>                Provision: (Section H2) </vt:lpstr>
      <vt:lpstr>      Needs (Section D)  example 1 (Michael 19 )</vt:lpstr>
      <vt:lpstr>            Needs (Section E)  example 1 (Michael 19 )</vt:lpstr>
      <vt:lpstr>          Provision (Section H2) example 1 (Michael 19)</vt:lpstr>
      <vt:lpstr>       EHC plans (Section J) Example 1 (Michael 19)</vt:lpstr>
      <vt:lpstr>        Needs (Section D) example 2 (Toby 19)</vt:lpstr>
      <vt:lpstr>        Needs (Section E)  example 2 (Toby 19)</vt:lpstr>
      <vt:lpstr>          Provision (Section H2) example 2 (Toby 19)</vt:lpstr>
      <vt:lpstr>          EHC plans (Section J) Example 2 (Toby 19)</vt:lpstr>
      <vt:lpstr>   EHC –Tribunals/case law</vt:lpstr>
      <vt:lpstr>                 Contact details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lindsey.rousseau@btinternet.com</dc:creator>
  <cp:lastModifiedBy>Lucas, Shirley - ELS SEN&amp;R</cp:lastModifiedBy>
  <cp:revision>438</cp:revision>
  <dcterms:created xsi:type="dcterms:W3CDTF">2013-06-03T10:02:34Z</dcterms:created>
  <dcterms:modified xsi:type="dcterms:W3CDTF">2017-11-21T09:51:32Z</dcterms:modified>
</cp:coreProperties>
</file>