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41"/>
  </p:notesMasterIdLst>
  <p:handoutMasterIdLst>
    <p:handoutMasterId r:id="rId42"/>
  </p:handoutMasterIdLst>
  <p:sldIdLst>
    <p:sldId id="256" r:id="rId2"/>
    <p:sldId id="268" r:id="rId3"/>
    <p:sldId id="267" r:id="rId4"/>
    <p:sldId id="270" r:id="rId5"/>
    <p:sldId id="266" r:id="rId6"/>
    <p:sldId id="264" r:id="rId7"/>
    <p:sldId id="271" r:id="rId8"/>
    <p:sldId id="272" r:id="rId9"/>
    <p:sldId id="273" r:id="rId10"/>
    <p:sldId id="280" r:id="rId11"/>
    <p:sldId id="281" r:id="rId12"/>
    <p:sldId id="282" r:id="rId13"/>
    <p:sldId id="278" r:id="rId14"/>
    <p:sldId id="283" r:id="rId15"/>
    <p:sldId id="285" r:id="rId16"/>
    <p:sldId id="286" r:id="rId17"/>
    <p:sldId id="287" r:id="rId18"/>
    <p:sldId id="304" r:id="rId19"/>
    <p:sldId id="284" r:id="rId20"/>
    <p:sldId id="288" r:id="rId21"/>
    <p:sldId id="309" r:id="rId22"/>
    <p:sldId id="310" r:id="rId23"/>
    <p:sldId id="306" r:id="rId24"/>
    <p:sldId id="308" r:id="rId25"/>
    <p:sldId id="279" r:id="rId26"/>
    <p:sldId id="289" r:id="rId27"/>
    <p:sldId id="290" r:id="rId28"/>
    <p:sldId id="297" r:id="rId29"/>
    <p:sldId id="292" r:id="rId30"/>
    <p:sldId id="293" r:id="rId31"/>
    <p:sldId id="294" r:id="rId32"/>
    <p:sldId id="295" r:id="rId33"/>
    <p:sldId id="296" r:id="rId34"/>
    <p:sldId id="291" r:id="rId35"/>
    <p:sldId id="303" r:id="rId36"/>
    <p:sldId id="298" r:id="rId37"/>
    <p:sldId id="300" r:id="rId38"/>
    <p:sldId id="299" r:id="rId39"/>
    <p:sldId id="302" r:id="rId40"/>
  </p:sldIdLst>
  <p:sldSz cx="12195175" cy="6859588"/>
  <p:notesSz cx="6858000" cy="9945688"/>
  <p:defaultTextStyle>
    <a:defPPr>
      <a:defRPr lang="en-US"/>
    </a:defPPr>
    <a:lvl1pPr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1pPr>
    <a:lvl2pPr marL="610042"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2pPr>
    <a:lvl3pPr marL="1220084"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3pPr>
    <a:lvl4pPr marL="1830126"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4pPr>
    <a:lvl5pPr marL="2440168"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5pPr>
    <a:lvl6pPr marL="3050210" algn="l" defTabSz="610042" rtl="0" eaLnBrk="1" latinLnBrk="0" hangingPunct="1">
      <a:defRPr sz="3200" kern="1200">
        <a:solidFill>
          <a:schemeClr val="tx1"/>
        </a:solidFill>
        <a:latin typeface="Arial" pitchFamily="-107" charset="0"/>
        <a:ea typeface="ＭＳ Ｐゴシック" pitchFamily="-107" charset="-128"/>
        <a:cs typeface="ＭＳ Ｐゴシック" pitchFamily="-107" charset="-128"/>
      </a:defRPr>
    </a:lvl6pPr>
    <a:lvl7pPr marL="3660252" algn="l" defTabSz="610042" rtl="0" eaLnBrk="1" latinLnBrk="0" hangingPunct="1">
      <a:defRPr sz="3200" kern="1200">
        <a:solidFill>
          <a:schemeClr val="tx1"/>
        </a:solidFill>
        <a:latin typeface="Arial" pitchFamily="-107" charset="0"/>
        <a:ea typeface="ＭＳ Ｐゴシック" pitchFamily="-107" charset="-128"/>
        <a:cs typeface="ＭＳ Ｐゴシック" pitchFamily="-107" charset="-128"/>
      </a:defRPr>
    </a:lvl7pPr>
    <a:lvl8pPr marL="4270294" algn="l" defTabSz="610042" rtl="0" eaLnBrk="1" latinLnBrk="0" hangingPunct="1">
      <a:defRPr sz="3200" kern="1200">
        <a:solidFill>
          <a:schemeClr val="tx1"/>
        </a:solidFill>
        <a:latin typeface="Arial" pitchFamily="-107" charset="0"/>
        <a:ea typeface="ＭＳ Ｐゴシック" pitchFamily="-107" charset="-128"/>
        <a:cs typeface="ＭＳ Ｐゴシック" pitchFamily="-107" charset="-128"/>
      </a:defRPr>
    </a:lvl8pPr>
    <a:lvl9pPr marL="4880336" algn="l" defTabSz="610042" rtl="0" eaLnBrk="1" latinLnBrk="0" hangingPunct="1">
      <a:defRPr sz="3200" kern="1200">
        <a:solidFill>
          <a:schemeClr val="tx1"/>
        </a:solidFill>
        <a:latin typeface="Arial" pitchFamily="-107" charset="0"/>
        <a:ea typeface="ＭＳ Ｐゴシック" pitchFamily="-107" charset="-128"/>
        <a:cs typeface="ＭＳ Ｐゴシック" pitchFamily="-107" charset="-128"/>
      </a:defRPr>
    </a:lvl9pPr>
  </p:defaultTextStyle>
  <p:extLst>
    <p:ext uri="{EFAFB233-063F-42B5-8137-9DF3F51BA10A}">
      <p15:sldGuideLst xmlns:p15="http://schemas.microsoft.com/office/powerpoint/2012/main" xmlns="">
        <p15:guide id="1" orient="horz" pos="1435" userDrawn="1">
          <p15:clr>
            <a:srgbClr val="A4A3A4"/>
          </p15:clr>
        </p15:guide>
        <p15:guide id="2" pos="2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D5EB"/>
    <a:srgbClr val="E9E0EC"/>
    <a:srgbClr val="7C0270"/>
    <a:srgbClr val="87027B"/>
    <a:srgbClr val="C6007E"/>
    <a:srgbClr val="0092BC"/>
    <a:srgbClr val="4682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4" autoAdjust="0"/>
    <p:restoredTop sz="90888" autoAdjust="0"/>
  </p:normalViewPr>
  <p:slideViewPr>
    <p:cSldViewPr>
      <p:cViewPr varScale="1">
        <p:scale>
          <a:sx n="74" d="100"/>
          <a:sy n="74" d="100"/>
        </p:scale>
        <p:origin x="-366" y="-90"/>
      </p:cViewPr>
      <p:guideLst>
        <p:guide orient="horz" pos="1435"/>
        <p:guide pos="272"/>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51"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284"/>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97284"/>
          </a:xfrm>
          <a:prstGeom prst="rect">
            <a:avLst/>
          </a:prstGeom>
        </p:spPr>
        <p:txBody>
          <a:bodyPr vert="horz" lIns="91440" tIns="45720" rIns="91440" bIns="45720" rtlCol="0"/>
          <a:lstStyle>
            <a:lvl1pPr algn="r">
              <a:defRPr sz="1200"/>
            </a:lvl1pPr>
          </a:lstStyle>
          <a:p>
            <a:fld id="{8F84A415-ED1C-E04D-B7C7-85A00DC614DF}" type="datetimeFigureOut">
              <a:rPr lang="en-US" smtClean="0"/>
              <a:pPr/>
              <a:t>10/4/2017</a:t>
            </a:fld>
            <a:endParaRPr lang="en-US" dirty="0"/>
          </a:p>
        </p:txBody>
      </p:sp>
      <p:sp>
        <p:nvSpPr>
          <p:cNvPr id="4" name="Footer Placeholder 3"/>
          <p:cNvSpPr>
            <a:spLocks noGrp="1"/>
          </p:cNvSpPr>
          <p:nvPr>
            <p:ph type="ftr" sz="quarter" idx="2"/>
          </p:nvPr>
        </p:nvSpPr>
        <p:spPr>
          <a:xfrm>
            <a:off x="0" y="9446678"/>
            <a:ext cx="2971800" cy="497284"/>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9446678"/>
            <a:ext cx="2971800" cy="497284"/>
          </a:xfrm>
          <a:prstGeom prst="rect">
            <a:avLst/>
          </a:prstGeom>
        </p:spPr>
        <p:txBody>
          <a:bodyPr vert="horz" lIns="91440" tIns="45720" rIns="91440" bIns="45720" rtlCol="0" anchor="b"/>
          <a:lstStyle>
            <a:lvl1pPr algn="r">
              <a:defRPr sz="1200"/>
            </a:lvl1pPr>
          </a:lstStyle>
          <a:p>
            <a:fld id="{3D9FAB58-3CE0-794F-B196-A923FE5D95EF}" type="slidenum">
              <a:rPr lang="en-US" smtClean="0"/>
              <a:pPr/>
              <a:t>‹#›</a:t>
            </a:fld>
            <a:endParaRPr lang="en-US" dirty="0"/>
          </a:p>
        </p:txBody>
      </p:sp>
    </p:spTree>
    <p:extLst>
      <p:ext uri="{BB962C8B-B14F-4D97-AF65-F5344CB8AC3E}">
        <p14:creationId xmlns:p14="http://schemas.microsoft.com/office/powerpoint/2010/main" val="13396614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284"/>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97284"/>
          </a:xfrm>
          <a:prstGeom prst="rect">
            <a:avLst/>
          </a:prstGeom>
        </p:spPr>
        <p:txBody>
          <a:bodyPr vert="horz" lIns="91440" tIns="45720" rIns="91440" bIns="45720" rtlCol="0"/>
          <a:lstStyle>
            <a:lvl1pPr algn="r">
              <a:defRPr sz="1200"/>
            </a:lvl1pPr>
          </a:lstStyle>
          <a:p>
            <a:fld id="{2B06CD65-0052-A748-ABD9-E18F4F72E200}" type="datetimeFigureOut">
              <a:rPr lang="en-US" smtClean="0"/>
              <a:pPr/>
              <a:t>10/4/2017</a:t>
            </a:fld>
            <a:endParaRPr lang="en-US" dirty="0"/>
          </a:p>
        </p:txBody>
      </p:sp>
      <p:sp>
        <p:nvSpPr>
          <p:cNvPr id="4" name="Slide Image Placeholder 3"/>
          <p:cNvSpPr>
            <a:spLocks noGrp="1" noRot="1" noChangeAspect="1"/>
          </p:cNvSpPr>
          <p:nvPr>
            <p:ph type="sldImg" idx="2"/>
          </p:nvPr>
        </p:nvSpPr>
        <p:spPr>
          <a:xfrm>
            <a:off x="114300" y="746125"/>
            <a:ext cx="6629400" cy="3729038"/>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724202"/>
            <a:ext cx="5486400" cy="447556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46678"/>
            <a:ext cx="2971800" cy="497284"/>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9446678"/>
            <a:ext cx="2971800" cy="497284"/>
          </a:xfrm>
          <a:prstGeom prst="rect">
            <a:avLst/>
          </a:prstGeom>
        </p:spPr>
        <p:txBody>
          <a:bodyPr vert="horz" lIns="91440" tIns="45720" rIns="91440" bIns="45720" rtlCol="0" anchor="b"/>
          <a:lstStyle>
            <a:lvl1pPr algn="r">
              <a:defRPr sz="1200"/>
            </a:lvl1pPr>
          </a:lstStyle>
          <a:p>
            <a:fld id="{A6E30364-1EC5-4C4A-B73A-092E241CA3BF}" type="slidenum">
              <a:rPr lang="en-US" smtClean="0"/>
              <a:pPr/>
              <a:t>‹#›</a:t>
            </a:fld>
            <a:endParaRPr lang="en-US" dirty="0"/>
          </a:p>
        </p:txBody>
      </p:sp>
    </p:spTree>
    <p:extLst>
      <p:ext uri="{BB962C8B-B14F-4D97-AF65-F5344CB8AC3E}">
        <p14:creationId xmlns:p14="http://schemas.microsoft.com/office/powerpoint/2010/main" val="3031552633"/>
      </p:ext>
    </p:extLst>
  </p:cSld>
  <p:clrMap bg1="lt1" tx1="dk1" bg2="lt2" tx2="dk2" accent1="accent1" accent2="accent2" accent3="accent3" accent4="accent4" accent5="accent5" accent6="accent6" hlink="hlink" folHlink="folHlink"/>
  <p:notesStyle>
    <a:lvl1pPr marL="0" algn="l" defTabSz="610042" rtl="0" eaLnBrk="1" latinLnBrk="0" hangingPunct="1">
      <a:defRPr sz="1600" kern="1200">
        <a:solidFill>
          <a:schemeClr val="tx1"/>
        </a:solidFill>
        <a:latin typeface="+mn-lt"/>
        <a:ea typeface="+mn-ea"/>
        <a:cs typeface="+mn-cs"/>
      </a:defRPr>
    </a:lvl1pPr>
    <a:lvl2pPr marL="610042" algn="l" defTabSz="610042" rtl="0" eaLnBrk="1" latinLnBrk="0" hangingPunct="1">
      <a:defRPr sz="1600" kern="1200">
        <a:solidFill>
          <a:schemeClr val="tx1"/>
        </a:solidFill>
        <a:latin typeface="+mn-lt"/>
        <a:ea typeface="+mn-ea"/>
        <a:cs typeface="+mn-cs"/>
      </a:defRPr>
    </a:lvl2pPr>
    <a:lvl3pPr marL="1220084" algn="l" defTabSz="610042" rtl="0" eaLnBrk="1" latinLnBrk="0" hangingPunct="1">
      <a:defRPr sz="1600" kern="1200">
        <a:solidFill>
          <a:schemeClr val="tx1"/>
        </a:solidFill>
        <a:latin typeface="+mn-lt"/>
        <a:ea typeface="+mn-ea"/>
        <a:cs typeface="+mn-cs"/>
      </a:defRPr>
    </a:lvl3pPr>
    <a:lvl4pPr marL="1830126" algn="l" defTabSz="610042" rtl="0" eaLnBrk="1" latinLnBrk="0" hangingPunct="1">
      <a:defRPr sz="1600" kern="1200">
        <a:solidFill>
          <a:schemeClr val="tx1"/>
        </a:solidFill>
        <a:latin typeface="+mn-lt"/>
        <a:ea typeface="+mn-ea"/>
        <a:cs typeface="+mn-cs"/>
      </a:defRPr>
    </a:lvl4pPr>
    <a:lvl5pPr marL="2440168" algn="l" defTabSz="610042" rtl="0" eaLnBrk="1" latinLnBrk="0" hangingPunct="1">
      <a:defRPr sz="1600" kern="1200">
        <a:solidFill>
          <a:schemeClr val="tx1"/>
        </a:solidFill>
        <a:latin typeface="+mn-lt"/>
        <a:ea typeface="+mn-ea"/>
        <a:cs typeface="+mn-cs"/>
      </a:defRPr>
    </a:lvl5pPr>
    <a:lvl6pPr marL="3050210" algn="l" defTabSz="610042" rtl="0" eaLnBrk="1" latinLnBrk="0" hangingPunct="1">
      <a:defRPr sz="1600" kern="1200">
        <a:solidFill>
          <a:schemeClr val="tx1"/>
        </a:solidFill>
        <a:latin typeface="+mn-lt"/>
        <a:ea typeface="+mn-ea"/>
        <a:cs typeface="+mn-cs"/>
      </a:defRPr>
    </a:lvl6pPr>
    <a:lvl7pPr marL="3660252" algn="l" defTabSz="610042" rtl="0" eaLnBrk="1" latinLnBrk="0" hangingPunct="1">
      <a:defRPr sz="1600" kern="1200">
        <a:solidFill>
          <a:schemeClr val="tx1"/>
        </a:solidFill>
        <a:latin typeface="+mn-lt"/>
        <a:ea typeface="+mn-ea"/>
        <a:cs typeface="+mn-cs"/>
      </a:defRPr>
    </a:lvl7pPr>
    <a:lvl8pPr marL="4270294" algn="l" defTabSz="610042" rtl="0" eaLnBrk="1" latinLnBrk="0" hangingPunct="1">
      <a:defRPr sz="1600" kern="1200">
        <a:solidFill>
          <a:schemeClr val="tx1"/>
        </a:solidFill>
        <a:latin typeface="+mn-lt"/>
        <a:ea typeface="+mn-ea"/>
        <a:cs typeface="+mn-cs"/>
      </a:defRPr>
    </a:lvl8pPr>
    <a:lvl9pPr marL="4880336" algn="l" defTabSz="610042"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09755" y="3469169"/>
            <a:ext cx="4320480" cy="1656184"/>
          </a:xfrm>
        </p:spPr>
        <p:txBody>
          <a:bodyPr/>
          <a:lstStyle>
            <a:lvl1pPr>
              <a:defRPr sz="4800" b="1"/>
            </a:lvl1pPr>
          </a:lstStyle>
          <a:p>
            <a:r>
              <a:rPr lang="en-US" smtClean="0"/>
              <a:t>Click to edit Master title style</a:t>
            </a:r>
            <a:endParaRPr lang="en-US" dirty="0"/>
          </a:p>
        </p:txBody>
      </p:sp>
      <p:sp>
        <p:nvSpPr>
          <p:cNvPr id="3" name="Subtitle 2"/>
          <p:cNvSpPr>
            <a:spLocks noGrp="1"/>
          </p:cNvSpPr>
          <p:nvPr>
            <p:ph type="subTitle" idx="1"/>
          </p:nvPr>
        </p:nvSpPr>
        <p:spPr>
          <a:xfrm>
            <a:off x="7609755" y="5269369"/>
            <a:ext cx="4320480" cy="1256769"/>
          </a:xfrm>
        </p:spPr>
        <p:txBody>
          <a:bodyPr/>
          <a:lstStyle>
            <a:lvl1pPr marL="0" indent="0" algn="l">
              <a:buNone/>
              <a:defRPr>
                <a:solidFill>
                  <a:schemeClr val="accent3"/>
                </a:solidFill>
              </a:defRPr>
            </a:lvl1pPr>
            <a:lvl2pPr marL="610042" indent="0" algn="ctr">
              <a:buNone/>
              <a:defRPr/>
            </a:lvl2pPr>
            <a:lvl3pPr marL="1220084" indent="0" algn="ctr">
              <a:buNone/>
              <a:defRPr/>
            </a:lvl3pPr>
            <a:lvl4pPr marL="1830126" indent="0" algn="ctr">
              <a:buNone/>
              <a:defRPr/>
            </a:lvl4pPr>
            <a:lvl5pPr marL="2440168" indent="0" algn="ctr">
              <a:buNone/>
              <a:defRPr/>
            </a:lvl5pPr>
            <a:lvl6pPr marL="3050210" indent="0" algn="ctr">
              <a:buNone/>
              <a:defRPr/>
            </a:lvl6pPr>
            <a:lvl7pPr marL="3660252" indent="0" algn="ctr">
              <a:buNone/>
              <a:defRPr/>
            </a:lvl7pPr>
            <a:lvl8pPr marL="4270294" indent="0" algn="ctr">
              <a:buNone/>
              <a:defRPr/>
            </a:lvl8pPr>
            <a:lvl9pPr marL="4880336" indent="0" algn="ctr">
              <a:buNone/>
              <a:defRPr/>
            </a:lvl9pPr>
          </a:lstStyle>
          <a:p>
            <a:r>
              <a:rPr lang="en-US" smtClean="0"/>
              <a:t>Click to edit Master subtitle style</a:t>
            </a:r>
            <a:endParaRPr lang="en-US" dirty="0"/>
          </a:p>
        </p:txBody>
      </p:sp>
      <p:sp>
        <p:nvSpPr>
          <p:cNvPr id="11" name="Picture Placeholder 10"/>
          <p:cNvSpPr>
            <a:spLocks noGrp="1" noChangeAspect="1"/>
          </p:cNvSpPr>
          <p:nvPr>
            <p:ph type="pic" sz="quarter" idx="11"/>
          </p:nvPr>
        </p:nvSpPr>
        <p:spPr>
          <a:xfrm>
            <a:off x="-360000" y="-170206"/>
            <a:ext cx="7200000" cy="7200000"/>
          </a:xfrm>
          <a:prstGeom prst="ellipse">
            <a:avLst/>
          </a:prstGeom>
          <a:solidFill>
            <a:schemeClr val="accent6">
              <a:lumMod val="20000"/>
              <a:lumOff val="80000"/>
            </a:schemeClr>
          </a:solidFill>
          <a:ln w="38100">
            <a:solidFill>
              <a:schemeClr val="bg2"/>
            </a:solidFill>
          </a:ln>
        </p:spPr>
        <p:txBody>
          <a:bodyPr/>
          <a:lstStyle/>
          <a:p>
            <a:r>
              <a:rPr lang="en-US" dirty="0" smtClean="0"/>
              <a:t>Click icon to add picture</a:t>
            </a:r>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6091" cy="720000"/>
          </a:xfrm>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6091" cy="7200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914639" y="1977741"/>
            <a:ext cx="10365899" cy="433237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10"/>
          </p:nvPr>
        </p:nvSpPr>
        <p:spPr>
          <a:xfrm>
            <a:off x="912575" y="1329742"/>
            <a:ext cx="8258155" cy="647998"/>
          </a:xfrm>
        </p:spPr>
        <p:txBody>
          <a:bodyPr/>
          <a:lstStyle>
            <a:lvl1pPr marL="0" indent="0">
              <a:spcBef>
                <a:spcPts val="0"/>
              </a:spcBef>
              <a:buNone/>
              <a:defRPr b="1">
                <a:solidFill>
                  <a:schemeClr val="accent3"/>
                </a:solidFill>
              </a:defRPr>
            </a:lvl1pPr>
          </a:lstStyle>
          <a:p>
            <a:pPr lvl="0"/>
            <a:r>
              <a:rPr lang="en-US" smtClean="0"/>
              <a:t>Click to edit Master text styles</a:t>
            </a:r>
          </a:p>
        </p:txBody>
      </p:sp>
    </p:spTree>
    <p:extLst>
      <p:ext uri="{BB962C8B-B14F-4D97-AF65-F5344CB8AC3E}">
        <p14:creationId xmlns:p14="http://schemas.microsoft.com/office/powerpoint/2010/main" val="3779489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8150" cy="7200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4639" y="1485576"/>
            <a:ext cx="5081323" cy="4824000"/>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99214" y="3069754"/>
            <a:ext cx="5081323" cy="3239822"/>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Subtitle">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8150" cy="7200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4639" y="1977741"/>
            <a:ext cx="5081323" cy="4331836"/>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99214" y="3069754"/>
            <a:ext cx="5081323" cy="3239822"/>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10"/>
          </p:nvPr>
        </p:nvSpPr>
        <p:spPr>
          <a:xfrm>
            <a:off x="912575" y="1329742"/>
            <a:ext cx="8258155" cy="647998"/>
          </a:xfrm>
        </p:spPr>
        <p:txBody>
          <a:bodyPr/>
          <a:lstStyle>
            <a:lvl1pPr marL="0" indent="0">
              <a:spcBef>
                <a:spcPts val="0"/>
              </a:spcBef>
              <a:buNone/>
              <a:defRPr b="1">
                <a:solidFill>
                  <a:schemeClr val="accent3"/>
                </a:solidFill>
              </a:defRPr>
            </a:lvl1pPr>
          </a:lstStyle>
          <a:p>
            <a:pPr lvl="0"/>
            <a:r>
              <a:rPr lang="en-US" smtClean="0"/>
              <a:t>Click to edit Master text styles</a:t>
            </a:r>
          </a:p>
        </p:txBody>
      </p:sp>
    </p:spTree>
    <p:extLst>
      <p:ext uri="{BB962C8B-B14F-4D97-AF65-F5344CB8AC3E}">
        <p14:creationId xmlns:p14="http://schemas.microsoft.com/office/powerpoint/2010/main" val="33975683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ull size picture, Grape logo">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5910416"/>
            <a:ext cx="7681763" cy="615642"/>
          </a:xfrm>
          <a:solidFill>
            <a:schemeClr val="accent2"/>
          </a:solidFill>
        </p:spPr>
        <p:txBody>
          <a:bodyPr lIns="576000" anchor="b" anchorCtr="0">
            <a:spAutoFit/>
          </a:bodyPr>
          <a:lstStyle>
            <a:lvl1pPr>
              <a:defRPr sz="3200">
                <a:solidFill>
                  <a:schemeClr val="bg1"/>
                </a:solidFill>
              </a:defRPr>
            </a:lvl1pPr>
          </a:lstStyle>
          <a:p>
            <a:r>
              <a:rPr lang="en-US" smtClean="0"/>
              <a:t>Click to edit Master title style</a:t>
            </a:r>
            <a:endParaRPr lang="en-GB" dirty="0"/>
          </a:p>
        </p:txBody>
      </p:sp>
    </p:spTree>
    <p:extLst>
      <p:ext uri="{BB962C8B-B14F-4D97-AF65-F5344CB8AC3E}">
        <p14:creationId xmlns:p14="http://schemas.microsoft.com/office/powerpoint/2010/main" val="1867214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Full size picture, white logo">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5910416"/>
            <a:ext cx="7681763" cy="615642"/>
          </a:xfrm>
          <a:solidFill>
            <a:schemeClr val="accent2"/>
          </a:solidFill>
        </p:spPr>
        <p:txBody>
          <a:bodyPr lIns="576000" anchor="b" anchorCtr="0">
            <a:spAutoFit/>
          </a:bodyPr>
          <a:lstStyle>
            <a:lvl1pPr>
              <a:defRPr sz="3200">
                <a:solidFill>
                  <a:schemeClr val="bg1"/>
                </a:solidFill>
              </a:defRPr>
            </a:lvl1pPr>
          </a:lstStyle>
          <a:p>
            <a:r>
              <a:rPr lang="en-US" smtClean="0"/>
              <a:t>Click to edit Master title style</a:t>
            </a:r>
            <a:endParaRPr lang="en-GB" dirty="0"/>
          </a:p>
        </p:txBody>
      </p:sp>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854904" y="0"/>
            <a:ext cx="2339995" cy="1902927"/>
          </a:xfrm>
          <a:prstGeom prst="rect">
            <a:avLst/>
          </a:prstGeom>
        </p:spPr>
      </p:pic>
    </p:spTree>
    <p:extLst>
      <p:ext uri="{BB962C8B-B14F-4D97-AF65-F5344CB8AC3E}">
        <p14:creationId xmlns:p14="http://schemas.microsoft.com/office/powerpoint/2010/main" val="1996139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Quotation">
    <p:bg>
      <p:bgPr>
        <a:solidFill>
          <a:schemeClr val="bg2"/>
        </a:solidFill>
        <a:effectLst/>
      </p:bgPr>
    </p:bg>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53770" y="0"/>
            <a:ext cx="2339995" cy="1902927"/>
          </a:xfrm>
          <a:prstGeom prst="rect">
            <a:avLst/>
          </a:prstGeom>
        </p:spPr>
      </p:pic>
      <p:sp>
        <p:nvSpPr>
          <p:cNvPr id="7" name="Text Placeholder 6"/>
          <p:cNvSpPr>
            <a:spLocks noGrp="1"/>
          </p:cNvSpPr>
          <p:nvPr>
            <p:ph type="body" sz="quarter" idx="10" hasCustomPrompt="1"/>
          </p:nvPr>
        </p:nvSpPr>
        <p:spPr>
          <a:xfrm>
            <a:off x="3217068" y="2493963"/>
            <a:ext cx="5761038" cy="1583903"/>
          </a:xfrm>
        </p:spPr>
        <p:txBody>
          <a:bodyPr/>
          <a:lstStyle>
            <a:lvl1pPr marL="0" indent="0" algn="ctr">
              <a:buNone/>
              <a:defRPr sz="4800" b="1">
                <a:solidFill>
                  <a:schemeClr val="bg1"/>
                </a:solidFill>
              </a:defRPr>
            </a:lvl1pPr>
          </a:lstStyle>
          <a:p>
            <a:pPr lvl="0"/>
            <a:r>
              <a:rPr lang="en-US" dirty="0"/>
              <a:t>“Insert quote</a:t>
            </a:r>
            <a:br>
              <a:rPr lang="en-US" dirty="0"/>
            </a:br>
            <a:r>
              <a:rPr lang="en-US" dirty="0"/>
              <a:t>here”</a:t>
            </a:r>
          </a:p>
        </p:txBody>
      </p:sp>
      <p:sp>
        <p:nvSpPr>
          <p:cNvPr id="9" name="Text Placeholder 8"/>
          <p:cNvSpPr>
            <a:spLocks noGrp="1"/>
          </p:cNvSpPr>
          <p:nvPr>
            <p:ph type="body" sz="quarter" idx="11" hasCustomPrompt="1"/>
          </p:nvPr>
        </p:nvSpPr>
        <p:spPr>
          <a:xfrm>
            <a:off x="5737547" y="4221882"/>
            <a:ext cx="5472112" cy="864096"/>
          </a:xfrm>
        </p:spPr>
        <p:txBody>
          <a:bodyPr/>
          <a:lstStyle>
            <a:lvl1pPr marL="0" indent="0">
              <a:buNone/>
              <a:defRPr sz="4400" b="1">
                <a:solidFill>
                  <a:schemeClr val="accent3"/>
                </a:solidFill>
              </a:defRPr>
            </a:lvl1pPr>
          </a:lstStyle>
          <a:p>
            <a:pPr lvl="0"/>
            <a:r>
              <a:rPr lang="en-US" dirty="0"/>
              <a:t>Quoted by</a:t>
            </a:r>
          </a:p>
        </p:txBody>
      </p:sp>
    </p:spTree>
    <p:extLst>
      <p:ext uri="{BB962C8B-B14F-4D97-AF65-F5344CB8AC3E}">
        <p14:creationId xmlns:p14="http://schemas.microsoft.com/office/powerpoint/2010/main" val="359851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8150" cy="720000"/>
          </a:xfrm>
        </p:spPr>
        <p:txBody>
          <a:bodyPr/>
          <a:lstStyle/>
          <a:p>
            <a:r>
              <a:rPr lang="en-US" smtClean="0"/>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640" y="609743"/>
            <a:ext cx="9071380" cy="720000"/>
          </a:xfrm>
          <a:prstGeom prst="rect">
            <a:avLst/>
          </a:prstGeom>
          <a:noFill/>
          <a:ln w="9525">
            <a:noFill/>
            <a:miter lim="800000"/>
            <a:headEnd/>
            <a:tailEnd/>
          </a:ln>
        </p:spPr>
        <p:txBody>
          <a:bodyPr vert="horz" wrap="square" lIns="122008" tIns="61004" rIns="122008" bIns="61004" numCol="1" anchor="ctr" anchorCtr="0" compatLnSpc="1">
            <a:prstTxWarp prst="textNoShape">
              <a:avLst/>
            </a:prstTxWarp>
          </a:bodyPr>
          <a:lstStyle/>
          <a:p>
            <a:pPr lvl="0"/>
            <a:r>
              <a:rPr lang="en-US" smtClean="0"/>
              <a:t>Click to edit Master title style</a:t>
            </a:r>
            <a:endParaRPr lang="en-US" dirty="0"/>
          </a:p>
        </p:txBody>
      </p:sp>
      <p:sp>
        <p:nvSpPr>
          <p:cNvPr id="1027" name="Rectangle 3"/>
          <p:cNvSpPr>
            <a:spLocks noGrp="1" noChangeArrowheads="1"/>
          </p:cNvSpPr>
          <p:nvPr>
            <p:ph type="body" idx="1"/>
          </p:nvPr>
        </p:nvSpPr>
        <p:spPr bwMode="auto">
          <a:xfrm>
            <a:off x="914639" y="1485578"/>
            <a:ext cx="10365899" cy="4824536"/>
          </a:xfrm>
          <a:prstGeom prst="rect">
            <a:avLst/>
          </a:prstGeom>
          <a:noFill/>
          <a:ln w="9525">
            <a:noFill/>
            <a:miter lim="800000"/>
            <a:headEnd/>
            <a:tailEnd/>
          </a:ln>
        </p:spPr>
        <p:txBody>
          <a:bodyPr vert="horz" wrap="square" lIns="122008" tIns="61004" rIns="122008" bIns="61004"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8" name="Picture 7"/>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9854902" y="0"/>
            <a:ext cx="2340000" cy="1902927"/>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8" r:id="rId3"/>
    <p:sldLayoutId id="2147483664" r:id="rId4"/>
    <p:sldLayoutId id="2147483669" r:id="rId5"/>
    <p:sldLayoutId id="2147483670" r:id="rId6"/>
    <p:sldLayoutId id="2147483671" r:id="rId7"/>
    <p:sldLayoutId id="2147483672" r:id="rId8"/>
    <p:sldLayoutId id="2147483666" r:id="rId9"/>
    <p:sldLayoutId id="2147483667" r:id="rId10"/>
  </p:sldLayoutIdLst>
  <p:txStyles>
    <p:titleStyle>
      <a:lvl1pPr algn="l" rtl="0" eaLnBrk="1" fontAlgn="base" hangingPunct="1">
        <a:spcBef>
          <a:spcPct val="0"/>
        </a:spcBef>
        <a:spcAft>
          <a:spcPct val="0"/>
        </a:spcAft>
        <a:defRPr sz="4400" b="1">
          <a:solidFill>
            <a:schemeClr val="bg2"/>
          </a:solidFill>
          <a:latin typeface="+mj-lt"/>
          <a:ea typeface="+mj-ea"/>
          <a:cs typeface="+mj-cs"/>
        </a:defRPr>
      </a:lvl1pPr>
      <a:lvl2pPr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2pPr>
      <a:lvl3pPr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3pPr>
      <a:lvl4pPr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4pPr>
      <a:lvl5pPr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5pPr>
      <a:lvl6pPr marL="610042"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6pPr>
      <a:lvl7pPr marL="1220084"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7pPr>
      <a:lvl8pPr marL="1830126"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8pPr>
      <a:lvl9pPr marL="2440168"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9pPr>
    </p:titleStyle>
    <p:bodyStyle>
      <a:lvl1pPr marL="357188" indent="-357188" algn="l" rtl="0" eaLnBrk="1" fontAlgn="base" hangingPunct="1">
        <a:spcBef>
          <a:spcPct val="20000"/>
        </a:spcBef>
        <a:spcAft>
          <a:spcPct val="0"/>
        </a:spcAft>
        <a:buClr>
          <a:schemeClr val="bg2"/>
        </a:buClr>
        <a:buFont typeface="Arial" panose="020B0604020202020204" pitchFamily="34" charset="0"/>
        <a:buChar char="•"/>
        <a:defRPr sz="3200" b="0">
          <a:solidFill>
            <a:schemeClr val="tx1"/>
          </a:solidFill>
          <a:latin typeface="+mn-lt"/>
          <a:ea typeface="+mn-ea"/>
          <a:cs typeface="+mn-cs"/>
        </a:defRPr>
      </a:lvl1pPr>
      <a:lvl2pPr marL="0" indent="0" algn="l" rtl="0" eaLnBrk="1" fontAlgn="base" hangingPunct="1">
        <a:spcBef>
          <a:spcPct val="20000"/>
        </a:spcBef>
        <a:spcAft>
          <a:spcPct val="0"/>
        </a:spcAft>
        <a:buClr>
          <a:schemeClr val="bg2"/>
        </a:buClr>
        <a:buFont typeface="Arial" panose="020B0604020202020204" pitchFamily="34" charset="0"/>
        <a:buNone/>
        <a:defRPr sz="3200">
          <a:solidFill>
            <a:schemeClr val="tx1"/>
          </a:solidFill>
          <a:latin typeface="+mn-lt"/>
          <a:ea typeface="+mn-ea"/>
        </a:defRPr>
      </a:lvl2pPr>
      <a:lvl3pPr marL="0" indent="0" algn="l" rtl="0" eaLnBrk="1" fontAlgn="base" hangingPunct="1">
        <a:spcBef>
          <a:spcPct val="20000"/>
        </a:spcBef>
        <a:spcAft>
          <a:spcPct val="0"/>
        </a:spcAft>
        <a:buNone/>
        <a:defRPr sz="3200">
          <a:solidFill>
            <a:schemeClr val="tx1"/>
          </a:solidFill>
          <a:latin typeface="+mn-lt"/>
          <a:ea typeface="+mn-ea"/>
        </a:defRPr>
      </a:lvl3pPr>
      <a:lvl4pPr marL="0" indent="0" algn="l" rtl="0" eaLnBrk="1" fontAlgn="base" hangingPunct="1">
        <a:spcBef>
          <a:spcPct val="20000"/>
        </a:spcBef>
        <a:spcAft>
          <a:spcPct val="0"/>
        </a:spcAft>
        <a:buNone/>
        <a:defRPr sz="3200">
          <a:solidFill>
            <a:schemeClr val="tx1"/>
          </a:solidFill>
          <a:latin typeface="+mn-lt"/>
          <a:ea typeface="+mn-ea"/>
        </a:defRPr>
      </a:lvl4pPr>
      <a:lvl5pPr marL="0" indent="0" algn="l" rtl="0" eaLnBrk="1" fontAlgn="base" hangingPunct="1">
        <a:spcBef>
          <a:spcPct val="20000"/>
        </a:spcBef>
        <a:spcAft>
          <a:spcPct val="0"/>
        </a:spcAft>
        <a:buNone/>
        <a:defRPr sz="3200">
          <a:solidFill>
            <a:schemeClr val="tx1"/>
          </a:solidFill>
          <a:latin typeface="+mn-lt"/>
          <a:ea typeface="+mn-ea"/>
        </a:defRPr>
      </a:lvl5pPr>
      <a:lvl6pPr marL="3355231" indent="-305021" algn="l" rtl="0" eaLnBrk="1" fontAlgn="base" hangingPunct="1">
        <a:spcBef>
          <a:spcPct val="20000"/>
        </a:spcBef>
        <a:spcAft>
          <a:spcPct val="0"/>
        </a:spcAft>
        <a:buChar char="»"/>
        <a:defRPr sz="2700">
          <a:solidFill>
            <a:schemeClr val="tx1"/>
          </a:solidFill>
          <a:latin typeface="+mn-lt"/>
          <a:ea typeface="+mn-ea"/>
        </a:defRPr>
      </a:lvl6pPr>
      <a:lvl7pPr marL="3965273" indent="-305021" algn="l" rtl="0" eaLnBrk="1" fontAlgn="base" hangingPunct="1">
        <a:spcBef>
          <a:spcPct val="20000"/>
        </a:spcBef>
        <a:spcAft>
          <a:spcPct val="0"/>
        </a:spcAft>
        <a:buChar char="»"/>
        <a:defRPr sz="2700">
          <a:solidFill>
            <a:schemeClr val="tx1"/>
          </a:solidFill>
          <a:latin typeface="+mn-lt"/>
          <a:ea typeface="+mn-ea"/>
        </a:defRPr>
      </a:lvl7pPr>
      <a:lvl8pPr marL="4575315" indent="-305021" algn="l" rtl="0" eaLnBrk="1" fontAlgn="base" hangingPunct="1">
        <a:spcBef>
          <a:spcPct val="20000"/>
        </a:spcBef>
        <a:spcAft>
          <a:spcPct val="0"/>
        </a:spcAft>
        <a:buChar char="»"/>
        <a:defRPr sz="2700">
          <a:solidFill>
            <a:schemeClr val="tx1"/>
          </a:solidFill>
          <a:latin typeface="+mn-lt"/>
          <a:ea typeface="+mn-ea"/>
        </a:defRPr>
      </a:lvl8pPr>
      <a:lvl9pPr marL="5185357" indent="-305021" algn="l" rtl="0" eaLnBrk="1" fontAlgn="base" hangingPunct="1">
        <a:spcBef>
          <a:spcPct val="20000"/>
        </a:spcBef>
        <a:spcAft>
          <a:spcPct val="0"/>
        </a:spcAft>
        <a:buChar char="»"/>
        <a:defRPr sz="2700">
          <a:solidFill>
            <a:schemeClr val="tx1"/>
          </a:solidFill>
          <a:latin typeface="+mn-lt"/>
          <a:ea typeface="+mn-ea"/>
        </a:defRPr>
      </a:lvl9pPr>
    </p:bodyStyle>
    <p:otherStyle>
      <a:defPPr>
        <a:defRPr lang="en-US"/>
      </a:defPPr>
      <a:lvl1pPr marL="0" algn="l" defTabSz="610042" rtl="0" eaLnBrk="1" latinLnBrk="0" hangingPunct="1">
        <a:defRPr sz="2400" kern="1200">
          <a:solidFill>
            <a:schemeClr val="tx1"/>
          </a:solidFill>
          <a:latin typeface="+mn-lt"/>
          <a:ea typeface="+mn-ea"/>
          <a:cs typeface="+mn-cs"/>
        </a:defRPr>
      </a:lvl1pPr>
      <a:lvl2pPr marL="610042" algn="l" defTabSz="610042" rtl="0" eaLnBrk="1" latinLnBrk="0" hangingPunct="1">
        <a:defRPr sz="2400" kern="1200">
          <a:solidFill>
            <a:schemeClr val="tx1"/>
          </a:solidFill>
          <a:latin typeface="+mn-lt"/>
          <a:ea typeface="+mn-ea"/>
          <a:cs typeface="+mn-cs"/>
        </a:defRPr>
      </a:lvl2pPr>
      <a:lvl3pPr marL="1220084" algn="l" defTabSz="610042" rtl="0" eaLnBrk="1" latinLnBrk="0" hangingPunct="1">
        <a:defRPr sz="2400" kern="1200">
          <a:solidFill>
            <a:schemeClr val="tx1"/>
          </a:solidFill>
          <a:latin typeface="+mn-lt"/>
          <a:ea typeface="+mn-ea"/>
          <a:cs typeface="+mn-cs"/>
        </a:defRPr>
      </a:lvl3pPr>
      <a:lvl4pPr marL="1830126" algn="l" defTabSz="610042" rtl="0" eaLnBrk="1" latinLnBrk="0" hangingPunct="1">
        <a:defRPr sz="2400" kern="1200">
          <a:solidFill>
            <a:schemeClr val="tx1"/>
          </a:solidFill>
          <a:latin typeface="+mn-lt"/>
          <a:ea typeface="+mn-ea"/>
          <a:cs typeface="+mn-cs"/>
        </a:defRPr>
      </a:lvl4pPr>
      <a:lvl5pPr marL="2440168" algn="l" defTabSz="610042" rtl="0" eaLnBrk="1" latinLnBrk="0" hangingPunct="1">
        <a:defRPr sz="2400" kern="1200">
          <a:solidFill>
            <a:schemeClr val="tx1"/>
          </a:solidFill>
          <a:latin typeface="+mn-lt"/>
          <a:ea typeface="+mn-ea"/>
          <a:cs typeface="+mn-cs"/>
        </a:defRPr>
      </a:lvl5pPr>
      <a:lvl6pPr marL="3050210" algn="l" defTabSz="610042" rtl="0" eaLnBrk="1" latinLnBrk="0" hangingPunct="1">
        <a:defRPr sz="2400" kern="1200">
          <a:solidFill>
            <a:schemeClr val="tx1"/>
          </a:solidFill>
          <a:latin typeface="+mn-lt"/>
          <a:ea typeface="+mn-ea"/>
          <a:cs typeface="+mn-cs"/>
        </a:defRPr>
      </a:lvl6pPr>
      <a:lvl7pPr marL="3660252" algn="l" defTabSz="610042" rtl="0" eaLnBrk="1" latinLnBrk="0" hangingPunct="1">
        <a:defRPr sz="2400" kern="1200">
          <a:solidFill>
            <a:schemeClr val="tx1"/>
          </a:solidFill>
          <a:latin typeface="+mn-lt"/>
          <a:ea typeface="+mn-ea"/>
          <a:cs typeface="+mn-cs"/>
        </a:defRPr>
      </a:lvl7pPr>
      <a:lvl8pPr marL="4270294" algn="l" defTabSz="610042" rtl="0" eaLnBrk="1" latinLnBrk="0" hangingPunct="1">
        <a:defRPr sz="2400" kern="1200">
          <a:solidFill>
            <a:schemeClr val="tx1"/>
          </a:solidFill>
          <a:latin typeface="+mn-lt"/>
          <a:ea typeface="+mn-ea"/>
          <a:cs typeface="+mn-cs"/>
        </a:defRPr>
      </a:lvl8pPr>
      <a:lvl9pPr marL="4880336" algn="l" defTabSz="610042"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gov.uk/government/uploads/system/uploads/attachment_data/file/644723/NFF_Summary_Table.xlsx" TargetMode="External"/><Relationship Id="rId2" Type="http://schemas.openxmlformats.org/officeDocument/2006/relationships/hyperlink" Target="https://www.gov.uk/government/uploads/system/uploads/attachment_data/file/644810/Impact_of_the_high_needs_NFF.xlsx"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s://www.gov.uk/government/uploads/system/uploads/attachment_data/file/600374/High_Needs_LA_Benchmarking_Tool_v1.1.xlsm"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itle 29"/>
          <p:cNvSpPr>
            <a:spLocks noGrp="1"/>
          </p:cNvSpPr>
          <p:nvPr>
            <p:ph type="ctrTitle"/>
          </p:nvPr>
        </p:nvSpPr>
        <p:spPr>
          <a:xfrm>
            <a:off x="7393731" y="1773610"/>
            <a:ext cx="4536504" cy="3351743"/>
          </a:xfrm>
        </p:spPr>
        <p:txBody>
          <a:bodyPr/>
          <a:lstStyle/>
          <a:p>
            <a:pPr>
              <a:spcAft>
                <a:spcPts val="0"/>
              </a:spcAft>
            </a:pPr>
            <a:r>
              <a:rPr lang="en-GB" dirty="0" smtClean="0"/>
              <a:t>Funding Update</a:t>
            </a:r>
            <a:br>
              <a:rPr lang="en-GB" dirty="0" smtClean="0"/>
            </a:br>
            <a:r>
              <a:rPr lang="en-GB" sz="2800" dirty="0" smtClean="0"/>
              <a:t>NatSIP Working Day and </a:t>
            </a:r>
            <a:br>
              <a:rPr lang="en-GB" sz="2800" dirty="0" smtClean="0"/>
            </a:br>
            <a:r>
              <a:rPr lang="en-GB" sz="2800" dirty="0" smtClean="0"/>
              <a:t>HoSS Event</a:t>
            </a:r>
            <a:r>
              <a:rPr lang="en-GB" sz="1200" dirty="0" smtClean="0"/>
              <a:t/>
            </a:r>
            <a:br>
              <a:rPr lang="en-GB" sz="1200" dirty="0" smtClean="0"/>
            </a:br>
            <a:r>
              <a:rPr lang="en-GB" sz="2800" dirty="0" smtClean="0"/>
              <a:t/>
            </a:r>
            <a:br>
              <a:rPr lang="en-GB" sz="2800" dirty="0" smtClean="0"/>
            </a:br>
            <a:r>
              <a:rPr lang="en-GB" sz="2800" dirty="0" smtClean="0"/>
              <a:t>4 October 2017</a:t>
            </a:r>
            <a:endParaRPr lang="en-GB" sz="2800" dirty="0"/>
          </a:p>
        </p:txBody>
      </p:sp>
      <p:sp>
        <p:nvSpPr>
          <p:cNvPr id="31" name="Subtitle 30"/>
          <p:cNvSpPr>
            <a:spLocks noGrp="1"/>
          </p:cNvSpPr>
          <p:nvPr>
            <p:ph type="subTitle" idx="1"/>
          </p:nvPr>
        </p:nvSpPr>
        <p:spPr>
          <a:xfrm>
            <a:off x="7393731" y="4941962"/>
            <a:ext cx="4320480" cy="1256769"/>
          </a:xfrm>
        </p:spPr>
        <p:txBody>
          <a:bodyPr/>
          <a:lstStyle/>
          <a:p>
            <a:r>
              <a:rPr lang="en-GB" sz="2400" dirty="0" smtClean="0"/>
              <a:t>Brian Gale</a:t>
            </a:r>
          </a:p>
          <a:p>
            <a:r>
              <a:rPr lang="en-GB" sz="2400" dirty="0" smtClean="0"/>
              <a:t>Director Policy and Campaigns </a:t>
            </a:r>
            <a:endParaRPr lang="en-GB" sz="2400" dirty="0"/>
          </a:p>
        </p:txBody>
      </p:sp>
      <p:pic>
        <p:nvPicPr>
          <p:cNvPr id="2" name="Picture Placeholder 1"/>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2508" b="12508"/>
          <a:stretch>
            <a:fillRect/>
          </a:stretch>
        </p:blipFill>
        <p:spPr>
          <a:xfrm>
            <a:off x="-22293" y="37508"/>
            <a:ext cx="7200000" cy="6992286"/>
          </a:xfrm>
        </p:spPr>
      </p:pic>
    </p:spTree>
    <p:extLst>
      <p:ext uri="{BB962C8B-B14F-4D97-AF65-F5344CB8AC3E}">
        <p14:creationId xmlns:p14="http://schemas.microsoft.com/office/powerpoint/2010/main" val="35563592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Announcements</a:t>
            </a:r>
            <a:endParaRPr lang="en-GB" dirty="0"/>
          </a:p>
        </p:txBody>
      </p:sp>
      <p:pic>
        <p:nvPicPr>
          <p:cNvPr id="2050" name="Picture 2" descr="Image result for pictures of announcement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20007" y="1569244"/>
            <a:ext cx="6601916" cy="5172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28201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639" y="117426"/>
            <a:ext cx="8256091" cy="216024"/>
          </a:xfrm>
        </p:spPr>
        <p:txBody>
          <a:bodyPr/>
          <a:lstStyle/>
          <a:p>
            <a:r>
              <a:rPr lang="en-GB" sz="3600" dirty="0" smtClean="0"/>
              <a:t> </a:t>
            </a:r>
            <a:endParaRPr lang="en-GB" sz="3600" dirty="0"/>
          </a:p>
        </p:txBody>
      </p:sp>
      <p:sp>
        <p:nvSpPr>
          <p:cNvPr id="3" name="Content Placeholder 2"/>
          <p:cNvSpPr>
            <a:spLocks noGrp="1"/>
          </p:cNvSpPr>
          <p:nvPr>
            <p:ph idx="1"/>
          </p:nvPr>
        </p:nvSpPr>
        <p:spPr>
          <a:xfrm>
            <a:off x="914639" y="1197546"/>
            <a:ext cx="10365899" cy="5400600"/>
          </a:xfrm>
        </p:spPr>
        <p:txBody>
          <a:bodyPr/>
          <a:lstStyle/>
          <a:p>
            <a:pPr lvl="1"/>
            <a:r>
              <a:rPr lang="en-GB" sz="2800" dirty="0"/>
              <a:t>In July </a:t>
            </a:r>
            <a:r>
              <a:rPr lang="en-GB" sz="2800" dirty="0" smtClean="0"/>
              <a:t>2017 the DfE confirmed :</a:t>
            </a:r>
          </a:p>
          <a:p>
            <a:pPr lvl="1"/>
            <a:endParaRPr lang="en-GB" sz="2000" dirty="0" smtClean="0"/>
          </a:p>
          <a:p>
            <a:pPr marL="285750" lvl="1" indent="-285750">
              <a:spcBef>
                <a:spcPts val="0"/>
              </a:spcBef>
              <a:spcAft>
                <a:spcPts val="1800"/>
              </a:spcAft>
              <a:buFont typeface="Arial" panose="020B0604020202020204" pitchFamily="34" charset="0"/>
              <a:buChar char="•"/>
            </a:pPr>
            <a:r>
              <a:rPr lang="en-GB" sz="2800" dirty="0" smtClean="0"/>
              <a:t>It would </a:t>
            </a:r>
            <a:r>
              <a:rPr lang="en-GB" sz="2800" dirty="0"/>
              <a:t>introduce national funding formulae </a:t>
            </a:r>
            <a:r>
              <a:rPr lang="en-GB" sz="2800" dirty="0" smtClean="0"/>
              <a:t>in 2018-19 for schools </a:t>
            </a:r>
            <a:r>
              <a:rPr lang="en-GB" sz="2800" dirty="0"/>
              <a:t>and high needs </a:t>
            </a:r>
            <a:r>
              <a:rPr lang="en-GB" sz="2800" dirty="0" smtClean="0"/>
              <a:t>funding.</a:t>
            </a:r>
            <a:endParaRPr lang="en-GB" sz="2800" dirty="0"/>
          </a:p>
          <a:p>
            <a:pPr marL="285750" lvl="1" indent="-285750">
              <a:spcBef>
                <a:spcPts val="0"/>
              </a:spcBef>
              <a:spcAft>
                <a:spcPts val="1800"/>
              </a:spcAft>
              <a:buFont typeface="Arial" panose="020B0604020202020204" pitchFamily="34" charset="0"/>
              <a:buChar char="•"/>
            </a:pPr>
            <a:r>
              <a:rPr lang="en-GB" sz="2800" dirty="0" smtClean="0"/>
              <a:t>The formula </a:t>
            </a:r>
            <a:r>
              <a:rPr lang="en-GB" sz="2800" dirty="0"/>
              <a:t>would be supported by </a:t>
            </a:r>
            <a:r>
              <a:rPr lang="en-GB" sz="2800" dirty="0" smtClean="0"/>
              <a:t>an additional </a:t>
            </a:r>
            <a:r>
              <a:rPr lang="en-GB" sz="2800" dirty="0"/>
              <a:t>investment of £1.3 billion across 2018-19 and 2019-20.</a:t>
            </a:r>
          </a:p>
          <a:p>
            <a:pPr marL="285750" lvl="1" indent="-285750">
              <a:spcBef>
                <a:spcPts val="0"/>
              </a:spcBef>
              <a:spcAft>
                <a:spcPts val="2000"/>
              </a:spcAft>
              <a:buFont typeface="Arial" panose="020B0604020202020204" pitchFamily="34" charset="0"/>
              <a:buChar char="•"/>
            </a:pPr>
            <a:r>
              <a:rPr lang="en-GB" sz="2800" dirty="0" smtClean="0"/>
              <a:t>The </a:t>
            </a:r>
            <a:r>
              <a:rPr lang="en-GB" sz="2800" dirty="0"/>
              <a:t>additional funding would be distributed in a way that </a:t>
            </a:r>
            <a:r>
              <a:rPr lang="en-GB" sz="2800" dirty="0" smtClean="0"/>
              <a:t>will </a:t>
            </a:r>
            <a:r>
              <a:rPr lang="en-GB" sz="2800" dirty="0"/>
              <a:t>enable all schools and local areas to benefit.</a:t>
            </a:r>
          </a:p>
          <a:p>
            <a:pPr lvl="1">
              <a:spcBef>
                <a:spcPts val="0"/>
              </a:spcBef>
            </a:pPr>
            <a:r>
              <a:rPr lang="en-GB" sz="2800" dirty="0" smtClean="0"/>
              <a:t>In Sept 17 the DfE set </a:t>
            </a:r>
            <a:r>
              <a:rPr lang="en-GB" sz="2800" dirty="0"/>
              <a:t>out </a:t>
            </a:r>
            <a:r>
              <a:rPr lang="en-GB" sz="2800" dirty="0" smtClean="0"/>
              <a:t>its response </a:t>
            </a:r>
            <a:r>
              <a:rPr lang="en-GB" sz="2800" dirty="0"/>
              <a:t>to the consultation and the details of the final national funding formulae</a:t>
            </a:r>
            <a:r>
              <a:rPr lang="en-GB" sz="2800" dirty="0" smtClean="0"/>
              <a:t>.</a:t>
            </a:r>
            <a:endParaRPr lang="en-GB" sz="2800" dirty="0"/>
          </a:p>
        </p:txBody>
      </p:sp>
    </p:spTree>
    <p:extLst>
      <p:ext uri="{BB962C8B-B14F-4D97-AF65-F5344CB8AC3E}">
        <p14:creationId xmlns:p14="http://schemas.microsoft.com/office/powerpoint/2010/main" val="37989772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Structure</a:t>
            </a:r>
            <a:endParaRPr lang="en-GB" dirty="0"/>
          </a:p>
        </p:txBody>
      </p:sp>
      <p:sp>
        <p:nvSpPr>
          <p:cNvPr id="3" name="Content Placeholder 2"/>
          <p:cNvSpPr>
            <a:spLocks noGrp="1"/>
          </p:cNvSpPr>
          <p:nvPr>
            <p:ph idx="1"/>
          </p:nvPr>
        </p:nvSpPr>
        <p:spPr>
          <a:xfrm>
            <a:off x="914639" y="1545766"/>
            <a:ext cx="10365899" cy="4980372"/>
          </a:xfrm>
        </p:spPr>
        <p:txBody>
          <a:bodyPr/>
          <a:lstStyle/>
          <a:p>
            <a:pPr marL="0" indent="0">
              <a:buNone/>
            </a:pPr>
            <a:r>
              <a:rPr lang="en-GB" sz="2400" dirty="0" smtClean="0"/>
              <a:t>Dedicated schools grant now in 4 blocks:</a:t>
            </a:r>
          </a:p>
          <a:p>
            <a:r>
              <a:rPr lang="en-GB" sz="2400" dirty="0" smtClean="0"/>
              <a:t>Schools  - must be distributed through a local formula</a:t>
            </a:r>
          </a:p>
          <a:p>
            <a:r>
              <a:rPr lang="en-GB" sz="2400" dirty="0" smtClean="0"/>
              <a:t>High needs</a:t>
            </a:r>
          </a:p>
          <a:p>
            <a:r>
              <a:rPr lang="en-GB" sz="2400" dirty="0" smtClean="0"/>
              <a:t>Early Years </a:t>
            </a:r>
            <a:r>
              <a:rPr lang="en-GB" sz="2400" dirty="0" smtClean="0">
                <a:solidFill>
                  <a:srgbClr val="FF0000"/>
                </a:solidFill>
              </a:rPr>
              <a:t>(see presentation from previous working day)</a:t>
            </a:r>
            <a:endParaRPr lang="en-GB" sz="2400" dirty="0" smtClean="0"/>
          </a:p>
          <a:p>
            <a:r>
              <a:rPr lang="en-GB" sz="2400" dirty="0" smtClean="0"/>
              <a:t>Central School Services </a:t>
            </a:r>
            <a:r>
              <a:rPr lang="en-GB" sz="2400" dirty="0" smtClean="0">
                <a:solidFill>
                  <a:srgbClr val="FF0000"/>
                </a:solidFill>
              </a:rPr>
              <a:t>(a new block )</a:t>
            </a:r>
          </a:p>
          <a:p>
            <a:pPr marL="0" indent="0">
              <a:buNone/>
            </a:pPr>
            <a:endParaRPr lang="en-GB" sz="2000" dirty="0"/>
          </a:p>
          <a:p>
            <a:pPr lvl="1"/>
            <a:r>
              <a:rPr lang="en-GB" sz="2400" dirty="0" smtClean="0"/>
              <a:t>99.5% </a:t>
            </a:r>
            <a:r>
              <a:rPr lang="en-GB" sz="2400" dirty="0"/>
              <a:t>of the schools block will be </a:t>
            </a:r>
            <a:r>
              <a:rPr lang="en-GB" sz="2400" dirty="0" smtClean="0"/>
              <a:t>ring-fenced. With </a:t>
            </a:r>
            <a:r>
              <a:rPr lang="en-GB" sz="2400" dirty="0"/>
              <a:t>agreement from their schools forum, LAs can move 0.5% into other </a:t>
            </a:r>
            <a:r>
              <a:rPr lang="en-GB" sz="2400" dirty="0" smtClean="0"/>
              <a:t>blocks.</a:t>
            </a:r>
            <a:endParaRPr lang="en-GB" sz="2400" dirty="0"/>
          </a:p>
          <a:p>
            <a:pPr marL="0" lvl="0" indent="0" fontAlgn="auto">
              <a:lnSpc>
                <a:spcPct val="120000"/>
              </a:lnSpc>
              <a:spcBef>
                <a:spcPts val="0"/>
              </a:spcBef>
              <a:spcAft>
                <a:spcPts val="600"/>
              </a:spcAft>
              <a:buClr>
                <a:srgbClr val="1F497D"/>
              </a:buClr>
              <a:buNone/>
            </a:pPr>
            <a:endParaRPr lang="en-GB" sz="2000" kern="1200" dirty="0" smtClean="0">
              <a:solidFill>
                <a:prstClr val="black"/>
              </a:solidFill>
              <a:latin typeface="Arial"/>
            </a:endParaRPr>
          </a:p>
          <a:p>
            <a:pPr marL="0" lvl="0" indent="0" fontAlgn="auto">
              <a:lnSpc>
                <a:spcPct val="120000"/>
              </a:lnSpc>
              <a:spcBef>
                <a:spcPts val="0"/>
              </a:spcBef>
              <a:spcAft>
                <a:spcPts val="600"/>
              </a:spcAft>
              <a:buClr>
                <a:srgbClr val="1F497D"/>
              </a:buClr>
              <a:buNone/>
            </a:pPr>
            <a:r>
              <a:rPr lang="en-GB" sz="2200" kern="1200" dirty="0" smtClean="0">
                <a:solidFill>
                  <a:prstClr val="black"/>
                </a:solidFill>
                <a:latin typeface="Arial"/>
              </a:rPr>
              <a:t>In the long-term schools</a:t>
            </a:r>
            <a:r>
              <a:rPr lang="en-GB" sz="2200" kern="1200" dirty="0">
                <a:solidFill>
                  <a:prstClr val="black"/>
                </a:solidFill>
                <a:latin typeface="Arial"/>
              </a:rPr>
              <a:t>’ budgets </a:t>
            </a:r>
            <a:r>
              <a:rPr lang="en-GB" sz="2200" kern="1200" dirty="0" smtClean="0">
                <a:solidFill>
                  <a:prstClr val="black"/>
                </a:solidFill>
                <a:latin typeface="Arial"/>
              </a:rPr>
              <a:t>set by </a:t>
            </a:r>
            <a:r>
              <a:rPr lang="en-GB" sz="2200" kern="1200" dirty="0">
                <a:solidFill>
                  <a:prstClr val="black"/>
                </a:solidFill>
                <a:latin typeface="Arial"/>
              </a:rPr>
              <a:t>a single, national formula (a ‘hard’ formula). </a:t>
            </a:r>
            <a:r>
              <a:rPr lang="en-GB" sz="2200" kern="1200" dirty="0" smtClean="0">
                <a:solidFill>
                  <a:prstClr val="black"/>
                </a:solidFill>
                <a:latin typeface="Arial"/>
              </a:rPr>
              <a:t>But use of local LA formula in 2018/19 and 2019/20 to </a:t>
            </a:r>
            <a:r>
              <a:rPr lang="en-GB" sz="2200" kern="1200" dirty="0">
                <a:solidFill>
                  <a:prstClr val="black"/>
                </a:solidFill>
                <a:latin typeface="Arial"/>
              </a:rPr>
              <a:t>ensure some transitional </a:t>
            </a:r>
            <a:r>
              <a:rPr lang="en-GB" sz="2200" kern="1200" dirty="0" smtClean="0">
                <a:solidFill>
                  <a:prstClr val="black"/>
                </a:solidFill>
                <a:latin typeface="Arial"/>
              </a:rPr>
              <a:t>stability.</a:t>
            </a:r>
            <a:endParaRPr lang="en-GB" dirty="0"/>
          </a:p>
        </p:txBody>
      </p:sp>
    </p:spTree>
    <p:extLst>
      <p:ext uri="{BB962C8B-B14F-4D97-AF65-F5344CB8AC3E}">
        <p14:creationId xmlns:p14="http://schemas.microsoft.com/office/powerpoint/2010/main" val="2104180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Schools Block</a:t>
            </a:r>
            <a:endParaRPr lang="en-GB" dirty="0"/>
          </a:p>
        </p:txBody>
      </p:sp>
      <p:pic>
        <p:nvPicPr>
          <p:cNvPr id="1026" name="Picture 2" descr="Related imag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14638" y="1557586"/>
            <a:ext cx="8302547" cy="5031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5503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8955" y="477466"/>
            <a:ext cx="8256091" cy="812247"/>
          </a:xfrm>
        </p:spPr>
        <p:txBody>
          <a:bodyPr/>
          <a:lstStyle/>
          <a:p>
            <a:r>
              <a:rPr lang="en-GB" sz="4000" dirty="0"/>
              <a:t>The schools </a:t>
            </a:r>
            <a:r>
              <a:rPr lang="en-GB" sz="4000" dirty="0" smtClean="0"/>
              <a:t>NFF</a:t>
            </a:r>
            <a:endParaRPr lang="en-GB" sz="4000" dirty="0"/>
          </a:p>
        </p:txBody>
      </p:sp>
      <p:sp>
        <p:nvSpPr>
          <p:cNvPr id="44" name="Rectangle 43"/>
          <p:cNvSpPr/>
          <p:nvPr/>
        </p:nvSpPr>
        <p:spPr>
          <a:xfrm>
            <a:off x="480963" y="1413570"/>
            <a:ext cx="10081120" cy="400110"/>
          </a:xfrm>
          <a:prstGeom prst="rect">
            <a:avLst/>
          </a:prstGeom>
        </p:spPr>
        <p:txBody>
          <a:bodyPr wrap="square">
            <a:spAutoFit/>
          </a:bodyPr>
          <a:lstStyle/>
          <a:p>
            <a:pPr marL="0" indent="0">
              <a:buNone/>
            </a:pPr>
            <a:r>
              <a:rPr lang="en-GB" sz="2000" dirty="0" smtClean="0"/>
              <a:t>14 factors – the minimum per pupil level is an addition to the 13 in the original proposals</a:t>
            </a:r>
            <a:endParaRPr lang="en-GB" sz="2000" dirty="0"/>
          </a:p>
        </p:txBody>
      </p:sp>
      <p:pic>
        <p:nvPicPr>
          <p:cNvPr id="84" name="Picture 83"/>
          <p:cNvPicPr>
            <a:picLocks noChangeAspect="1"/>
          </p:cNvPicPr>
          <p:nvPr/>
        </p:nvPicPr>
        <p:blipFill>
          <a:blip r:embed="rId2"/>
          <a:stretch>
            <a:fillRect/>
          </a:stretch>
        </p:blipFill>
        <p:spPr>
          <a:xfrm>
            <a:off x="624979" y="1773610"/>
            <a:ext cx="9721080" cy="5184576"/>
          </a:xfrm>
          <a:prstGeom prst="rect">
            <a:avLst/>
          </a:prstGeom>
        </p:spPr>
      </p:pic>
    </p:spTree>
    <p:extLst>
      <p:ext uri="{BB962C8B-B14F-4D97-AF65-F5344CB8AC3E}">
        <p14:creationId xmlns:p14="http://schemas.microsoft.com/office/powerpoint/2010/main" val="26071701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School NNF</a:t>
            </a:r>
            <a:endParaRPr lang="en-GB" dirty="0"/>
          </a:p>
        </p:txBody>
      </p:sp>
      <p:sp>
        <p:nvSpPr>
          <p:cNvPr id="3" name="Content Placeholder 2"/>
          <p:cNvSpPr>
            <a:spLocks noGrp="1"/>
          </p:cNvSpPr>
          <p:nvPr>
            <p:ph idx="1"/>
          </p:nvPr>
        </p:nvSpPr>
        <p:spPr/>
        <p:txBody>
          <a:bodyPr/>
          <a:lstStyle/>
          <a:p>
            <a:pPr marL="71438" indent="0">
              <a:buNone/>
            </a:pPr>
            <a:r>
              <a:rPr lang="en-GB" sz="2600" dirty="0" smtClean="0"/>
              <a:t>3 improvements to the formula proposed in December 2016:</a:t>
            </a:r>
          </a:p>
          <a:p>
            <a:pPr marL="71438" indent="0">
              <a:buNone/>
            </a:pPr>
            <a:endParaRPr lang="en-GB" sz="2000" dirty="0"/>
          </a:p>
          <a:p>
            <a:pPr marL="285750" lvl="1" indent="-285750">
              <a:buFont typeface="Arial" panose="020B0604020202020204" pitchFamily="34" charset="0"/>
              <a:buChar char="•"/>
            </a:pPr>
            <a:r>
              <a:rPr lang="en-GB" sz="2600" dirty="0" smtClean="0"/>
              <a:t>Increase in </a:t>
            </a:r>
            <a:r>
              <a:rPr lang="en-GB" sz="2600" dirty="0"/>
              <a:t>the basic per-pupil </a:t>
            </a:r>
            <a:r>
              <a:rPr lang="en-GB" sz="2600" dirty="0" smtClean="0"/>
              <a:t>amount. Primary </a:t>
            </a:r>
            <a:r>
              <a:rPr lang="en-GB" sz="2600" dirty="0"/>
              <a:t>schools, key stage 3 and key stage 4 pupils </a:t>
            </a:r>
            <a:r>
              <a:rPr lang="en-GB" sz="2600" dirty="0" smtClean="0"/>
              <a:t>attract </a:t>
            </a:r>
            <a:r>
              <a:rPr lang="en-GB" sz="2600" dirty="0"/>
              <a:t>£2,747, £3,863 and £4,386 respectively; </a:t>
            </a:r>
            <a:endParaRPr lang="en-GB" sz="2600" dirty="0" smtClean="0"/>
          </a:p>
          <a:p>
            <a:pPr lvl="1"/>
            <a:endParaRPr lang="en-GB" sz="1200" dirty="0"/>
          </a:p>
          <a:p>
            <a:pPr marL="285750" lvl="1" indent="-285750">
              <a:buFont typeface="Arial" panose="020B0604020202020204" pitchFamily="34" charset="0"/>
              <a:buChar char="•"/>
            </a:pPr>
            <a:r>
              <a:rPr lang="en-GB" sz="2600" dirty="0" smtClean="0"/>
              <a:t>An </a:t>
            </a:r>
            <a:r>
              <a:rPr lang="en-GB" sz="2600" dirty="0"/>
              <a:t>additional </a:t>
            </a:r>
            <a:r>
              <a:rPr lang="en-GB" sz="2600" dirty="0" smtClean="0"/>
              <a:t>formula factor to provide a  </a:t>
            </a:r>
            <a:r>
              <a:rPr lang="en-GB" sz="2600" dirty="0"/>
              <a:t>minimum per-pupil funding level over the next two years. For secondary </a:t>
            </a:r>
            <a:r>
              <a:rPr lang="en-GB" sz="2600" dirty="0" smtClean="0"/>
              <a:t>it is £</a:t>
            </a:r>
            <a:r>
              <a:rPr lang="en-GB" sz="2600" dirty="0"/>
              <a:t>4,800 in 2019-20 </a:t>
            </a:r>
            <a:r>
              <a:rPr lang="en-GB" sz="2600" dirty="0" smtClean="0"/>
              <a:t>(£4,600 </a:t>
            </a:r>
            <a:r>
              <a:rPr lang="en-GB" sz="2600" dirty="0"/>
              <a:t>in </a:t>
            </a:r>
            <a:r>
              <a:rPr lang="en-GB" sz="2600" dirty="0" smtClean="0"/>
              <a:t>2018-19).For </a:t>
            </a:r>
            <a:r>
              <a:rPr lang="en-GB" sz="2600" dirty="0"/>
              <a:t>primary </a:t>
            </a:r>
            <a:r>
              <a:rPr lang="en-GB" sz="2600" dirty="0" smtClean="0"/>
              <a:t>it is  </a:t>
            </a:r>
            <a:r>
              <a:rPr lang="en-GB" sz="2600" dirty="0"/>
              <a:t>£3,500 in 2019-20 </a:t>
            </a:r>
            <a:r>
              <a:rPr lang="en-GB" sz="2600" dirty="0" smtClean="0"/>
              <a:t>(£</a:t>
            </a:r>
            <a:r>
              <a:rPr lang="en-GB" sz="2600" dirty="0"/>
              <a:t>3,300 in </a:t>
            </a:r>
            <a:r>
              <a:rPr lang="en-GB" sz="2600" dirty="0" smtClean="0"/>
              <a:t>2018-19). </a:t>
            </a:r>
            <a:endParaRPr lang="en-GB" sz="2600" dirty="0"/>
          </a:p>
          <a:p>
            <a:pPr lvl="1"/>
            <a:endParaRPr lang="en-GB" sz="1200" dirty="0" smtClean="0"/>
          </a:p>
          <a:p>
            <a:pPr marL="285750" lvl="1" indent="-285750">
              <a:buFont typeface="Arial" panose="020B0604020202020204" pitchFamily="34" charset="0"/>
              <a:buChar char="•"/>
            </a:pPr>
            <a:r>
              <a:rPr lang="en-GB" sz="2600" dirty="0" smtClean="0"/>
              <a:t>An increased </a:t>
            </a:r>
            <a:r>
              <a:rPr lang="en-GB" sz="2600" dirty="0"/>
              <a:t>the funding floor </a:t>
            </a:r>
            <a:r>
              <a:rPr lang="en-GB" sz="2600" dirty="0" smtClean="0"/>
              <a:t>to </a:t>
            </a:r>
            <a:r>
              <a:rPr lang="en-GB" sz="2600" dirty="0"/>
              <a:t>provide for an increase of at least 0.5% per pupil in 2018-19 and at least 1% per pupil by 2019-20 in respect of all schools compared to their baselines. </a:t>
            </a:r>
          </a:p>
          <a:p>
            <a:endParaRPr lang="en-GB" sz="2400" dirty="0"/>
          </a:p>
        </p:txBody>
      </p:sp>
    </p:spTree>
    <p:extLst>
      <p:ext uri="{BB962C8B-B14F-4D97-AF65-F5344CB8AC3E}">
        <p14:creationId xmlns:p14="http://schemas.microsoft.com/office/powerpoint/2010/main" val="19110897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Schools NFF – the 14 factors</a:t>
            </a:r>
            <a:endParaRPr lang="en-GB" dirty="0"/>
          </a:p>
        </p:txBody>
      </p:sp>
      <p:sp>
        <p:nvSpPr>
          <p:cNvPr id="3" name="Content Placeholder 2"/>
          <p:cNvSpPr>
            <a:spLocks noGrp="1"/>
          </p:cNvSpPr>
          <p:nvPr>
            <p:ph idx="1"/>
          </p:nvPr>
        </p:nvSpPr>
        <p:spPr/>
        <p:txBody>
          <a:bodyPr/>
          <a:lstStyle/>
          <a:p>
            <a:pPr lvl="1"/>
            <a:r>
              <a:rPr lang="en-GB" b="1" dirty="0"/>
              <a:t>Basic per-pupil funding (£24.2bn, 72.9</a:t>
            </a:r>
            <a:r>
              <a:rPr lang="en-GB" b="1" dirty="0" smtClean="0"/>
              <a:t>%)</a:t>
            </a:r>
          </a:p>
          <a:p>
            <a:pPr lvl="1"/>
            <a:endParaRPr lang="en-GB" sz="2000" dirty="0"/>
          </a:p>
          <a:p>
            <a:pPr lvl="2"/>
            <a:r>
              <a:rPr lang="en-GB" sz="2800" b="1" dirty="0"/>
              <a:t>Age Weighted Pupil Units </a:t>
            </a:r>
            <a:r>
              <a:rPr lang="en-GB" sz="2800" dirty="0"/>
              <a:t>- </a:t>
            </a:r>
            <a:r>
              <a:rPr lang="en-GB" sz="2800" dirty="0" smtClean="0"/>
              <a:t>the </a:t>
            </a:r>
            <a:r>
              <a:rPr lang="en-GB" sz="2800" dirty="0"/>
              <a:t>basic funding that all pupils attract (£2,747 for primary; £3,863 for KS3; £4,386 for KS4). </a:t>
            </a:r>
          </a:p>
          <a:p>
            <a:pPr lvl="2"/>
            <a:endParaRPr lang="en-GB" sz="2000" b="1" dirty="0" smtClean="0"/>
          </a:p>
          <a:p>
            <a:pPr lvl="2"/>
            <a:r>
              <a:rPr lang="en-GB" sz="2800" b="1" dirty="0" smtClean="0"/>
              <a:t>Minimum </a:t>
            </a:r>
            <a:r>
              <a:rPr lang="en-GB" sz="2800" b="1" dirty="0"/>
              <a:t>per-pupil funding </a:t>
            </a:r>
            <a:r>
              <a:rPr lang="en-GB" sz="2800" b="1" dirty="0" smtClean="0"/>
              <a:t>levels </a:t>
            </a:r>
          </a:p>
          <a:p>
            <a:pPr lvl="2"/>
            <a:r>
              <a:rPr lang="en-GB" sz="2800" dirty="0" smtClean="0"/>
              <a:t>£4,880 for </a:t>
            </a:r>
            <a:r>
              <a:rPr lang="en-GB" sz="2800" dirty="0"/>
              <a:t>secondary </a:t>
            </a:r>
            <a:r>
              <a:rPr lang="en-GB" sz="2800" dirty="0" smtClean="0"/>
              <a:t>in </a:t>
            </a:r>
            <a:r>
              <a:rPr lang="en-GB" sz="2800" dirty="0"/>
              <a:t>2019-20 </a:t>
            </a:r>
            <a:r>
              <a:rPr lang="en-GB" sz="2800" dirty="0" smtClean="0"/>
              <a:t>with </a:t>
            </a:r>
            <a:r>
              <a:rPr lang="en-GB" sz="2800" dirty="0"/>
              <a:t>transitional amount of £4,600 in </a:t>
            </a:r>
            <a:r>
              <a:rPr lang="en-GB" sz="2800" dirty="0" smtClean="0"/>
              <a:t>2018-19</a:t>
            </a:r>
            <a:r>
              <a:rPr lang="en-GB" sz="2800" dirty="0"/>
              <a:t>.</a:t>
            </a:r>
            <a:endParaRPr lang="en-GB" sz="2800" dirty="0" smtClean="0"/>
          </a:p>
          <a:p>
            <a:pPr lvl="2"/>
            <a:r>
              <a:rPr lang="en-GB" sz="2800" dirty="0" smtClean="0"/>
              <a:t>£3,500 for </a:t>
            </a:r>
            <a:r>
              <a:rPr lang="en-GB" sz="2800" dirty="0"/>
              <a:t>primary </a:t>
            </a:r>
            <a:r>
              <a:rPr lang="en-GB" sz="2800" dirty="0" smtClean="0"/>
              <a:t>3,500 </a:t>
            </a:r>
            <a:r>
              <a:rPr lang="en-GB" sz="2800" dirty="0"/>
              <a:t>in 2019-20 with a transitional amount of £3,300 in 2018-19. </a:t>
            </a:r>
          </a:p>
          <a:p>
            <a:pPr marL="914400" lvl="2"/>
            <a:endParaRPr lang="en-GB" sz="2800" b="1" dirty="0"/>
          </a:p>
          <a:p>
            <a:pPr lvl="2"/>
            <a:endParaRPr lang="en-GB" sz="1400" b="1" dirty="0"/>
          </a:p>
          <a:p>
            <a:endParaRPr lang="en-GB" dirty="0"/>
          </a:p>
        </p:txBody>
      </p:sp>
    </p:spTree>
    <p:extLst>
      <p:ext uri="{BB962C8B-B14F-4D97-AF65-F5344CB8AC3E}">
        <p14:creationId xmlns:p14="http://schemas.microsoft.com/office/powerpoint/2010/main" val="26794428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Schools NFF – the 14 factors</a:t>
            </a:r>
            <a:endParaRPr lang="en-GB" dirty="0"/>
          </a:p>
        </p:txBody>
      </p:sp>
      <p:sp>
        <p:nvSpPr>
          <p:cNvPr id="3" name="Content Placeholder 2"/>
          <p:cNvSpPr>
            <a:spLocks noGrp="1"/>
          </p:cNvSpPr>
          <p:nvPr>
            <p:ph idx="1"/>
          </p:nvPr>
        </p:nvSpPr>
        <p:spPr/>
        <p:txBody>
          <a:bodyPr/>
          <a:lstStyle/>
          <a:p>
            <a:pPr lvl="1"/>
            <a:r>
              <a:rPr lang="en-GB" sz="3000" b="1" dirty="0"/>
              <a:t>Additional needs funding (£5.9bn, 17.8%)</a:t>
            </a:r>
          </a:p>
          <a:p>
            <a:pPr lvl="2"/>
            <a:endParaRPr lang="en-GB" sz="2000" b="1" dirty="0" smtClean="0"/>
          </a:p>
          <a:p>
            <a:pPr lvl="2">
              <a:spcBef>
                <a:spcPts val="0"/>
              </a:spcBef>
              <a:spcAft>
                <a:spcPts val="1200"/>
              </a:spcAft>
            </a:pPr>
            <a:r>
              <a:rPr lang="en-GB" sz="2800" b="1" dirty="0" smtClean="0"/>
              <a:t>Deprivation </a:t>
            </a:r>
            <a:r>
              <a:rPr lang="en-GB" sz="2800" b="1" dirty="0"/>
              <a:t>funding– </a:t>
            </a:r>
            <a:r>
              <a:rPr lang="en-GB" sz="2800" dirty="0" smtClean="0"/>
              <a:t>eligibility </a:t>
            </a:r>
            <a:r>
              <a:rPr lang="en-GB" sz="2800" dirty="0"/>
              <a:t>for free school meals (both current and historic), and postcode-based deprivation (IDACI). </a:t>
            </a:r>
          </a:p>
          <a:p>
            <a:pPr lvl="2">
              <a:spcBef>
                <a:spcPts val="0"/>
              </a:spcBef>
              <a:spcAft>
                <a:spcPts val="1200"/>
              </a:spcAft>
            </a:pPr>
            <a:r>
              <a:rPr lang="en-GB" sz="2800" b="1" dirty="0"/>
              <a:t>Low Prior Attainment– </a:t>
            </a:r>
            <a:r>
              <a:rPr lang="en-GB" sz="2800" dirty="0"/>
              <a:t>pupils </a:t>
            </a:r>
            <a:r>
              <a:rPr lang="en-GB" sz="2800" dirty="0" smtClean="0"/>
              <a:t>not achieving </a:t>
            </a:r>
            <a:r>
              <a:rPr lang="en-GB" sz="2800" dirty="0"/>
              <a:t>the expected level on entry to primary school/at key stage 2 </a:t>
            </a:r>
            <a:r>
              <a:rPr lang="en-GB" sz="2800" dirty="0" smtClean="0"/>
              <a:t>attract </a:t>
            </a:r>
            <a:r>
              <a:rPr lang="en-GB" sz="2800" dirty="0"/>
              <a:t>additional </a:t>
            </a:r>
            <a:r>
              <a:rPr lang="en-GB" sz="2800" dirty="0" smtClean="0"/>
              <a:t>funding.</a:t>
            </a:r>
            <a:endParaRPr lang="en-GB" sz="2800" dirty="0"/>
          </a:p>
          <a:p>
            <a:pPr lvl="2">
              <a:spcBef>
                <a:spcPts val="0"/>
              </a:spcBef>
              <a:spcAft>
                <a:spcPts val="1200"/>
              </a:spcAft>
            </a:pPr>
            <a:r>
              <a:rPr lang="en-GB" sz="2800" b="1" dirty="0"/>
              <a:t>English as an additional language</a:t>
            </a:r>
            <a:r>
              <a:rPr lang="en-GB" sz="2800" dirty="0"/>
              <a:t>– a pupil who speaks English as an additional language will attract funding if they have entered the state education system during the last three years. </a:t>
            </a:r>
            <a:r>
              <a:rPr lang="en-GB" sz="2800" b="1" dirty="0"/>
              <a:t> </a:t>
            </a:r>
          </a:p>
          <a:p>
            <a:pPr lvl="2">
              <a:spcBef>
                <a:spcPts val="0"/>
              </a:spcBef>
              <a:spcAft>
                <a:spcPts val="1200"/>
              </a:spcAft>
            </a:pPr>
            <a:r>
              <a:rPr lang="en-GB" sz="2800" b="1" dirty="0"/>
              <a:t>Mobility funding- </a:t>
            </a:r>
            <a:r>
              <a:rPr lang="en-GB" sz="2800" dirty="0" smtClean="0"/>
              <a:t>allocated to LAs  </a:t>
            </a:r>
            <a:r>
              <a:rPr lang="en-GB" sz="2800" dirty="0"/>
              <a:t>on a historic spend basis. </a:t>
            </a:r>
          </a:p>
          <a:p>
            <a:pPr marL="914400" lvl="2"/>
            <a:endParaRPr lang="en-GB" sz="2800" b="1" dirty="0"/>
          </a:p>
          <a:p>
            <a:pPr lvl="2"/>
            <a:endParaRPr lang="en-GB" sz="1400" b="1" dirty="0"/>
          </a:p>
          <a:p>
            <a:endParaRPr lang="en-GB" dirty="0"/>
          </a:p>
        </p:txBody>
      </p:sp>
    </p:spTree>
    <p:extLst>
      <p:ext uri="{BB962C8B-B14F-4D97-AF65-F5344CB8AC3E}">
        <p14:creationId xmlns:p14="http://schemas.microsoft.com/office/powerpoint/2010/main" val="637736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Schools NFF</a:t>
            </a:r>
            <a:endParaRPr lang="en-GB" dirty="0"/>
          </a:p>
        </p:txBody>
      </p:sp>
      <p:sp>
        <p:nvSpPr>
          <p:cNvPr id="3" name="Content Placeholder 2"/>
          <p:cNvSpPr>
            <a:spLocks noGrp="1"/>
          </p:cNvSpPr>
          <p:nvPr>
            <p:ph idx="1"/>
          </p:nvPr>
        </p:nvSpPr>
        <p:spPr/>
        <p:txBody>
          <a:bodyPr/>
          <a:lstStyle/>
          <a:p>
            <a:pPr lvl="1"/>
            <a:r>
              <a:rPr lang="en-GB" sz="2400" b="1" dirty="0"/>
              <a:t>School-led funding (£3.1bn, 9.3</a:t>
            </a:r>
            <a:r>
              <a:rPr lang="en-GB" sz="2400" b="1" dirty="0" smtClean="0"/>
              <a:t>%)</a:t>
            </a:r>
          </a:p>
          <a:p>
            <a:pPr lvl="1"/>
            <a:endParaRPr lang="en-GB" sz="2000" b="1" dirty="0"/>
          </a:p>
          <a:p>
            <a:pPr lvl="2">
              <a:spcBef>
                <a:spcPts val="0"/>
              </a:spcBef>
              <a:spcAft>
                <a:spcPts val="1200"/>
              </a:spcAft>
            </a:pPr>
            <a:r>
              <a:rPr lang="en-GB" sz="2400" b="1" dirty="0"/>
              <a:t>Lump sum</a:t>
            </a:r>
            <a:r>
              <a:rPr lang="en-GB" sz="2400" dirty="0"/>
              <a:t>-</a:t>
            </a:r>
            <a:r>
              <a:rPr lang="en-GB" sz="2400" b="1" dirty="0"/>
              <a:t> </a:t>
            </a:r>
            <a:r>
              <a:rPr lang="en-GB" sz="2400" dirty="0" smtClean="0"/>
              <a:t>£</a:t>
            </a:r>
            <a:r>
              <a:rPr lang="en-GB" sz="2400" dirty="0"/>
              <a:t>110,000 </a:t>
            </a:r>
            <a:r>
              <a:rPr lang="en-GB" sz="2400" dirty="0" smtClean="0"/>
              <a:t>for every school.</a:t>
            </a:r>
            <a:endParaRPr lang="en-GB" sz="2400" dirty="0"/>
          </a:p>
          <a:p>
            <a:pPr lvl="2">
              <a:spcBef>
                <a:spcPts val="0"/>
              </a:spcBef>
              <a:spcAft>
                <a:spcPts val="1200"/>
              </a:spcAft>
            </a:pPr>
            <a:r>
              <a:rPr lang="en-GB" sz="2400" b="1" dirty="0"/>
              <a:t>Sparsity</a:t>
            </a:r>
            <a:r>
              <a:rPr lang="en-GB" sz="2400" dirty="0"/>
              <a:t>-</a:t>
            </a:r>
            <a:r>
              <a:rPr lang="en-GB" sz="2400" b="1" dirty="0"/>
              <a:t> </a:t>
            </a:r>
            <a:r>
              <a:rPr lang="en-GB" sz="2400" dirty="0"/>
              <a:t>eligibility </a:t>
            </a:r>
            <a:r>
              <a:rPr lang="en-GB" sz="2400" dirty="0" smtClean="0"/>
              <a:t>depends </a:t>
            </a:r>
            <a:r>
              <a:rPr lang="en-GB" sz="2400" dirty="0"/>
              <a:t>on the distance the pupils in the school would have to travel to their next nearest school and the average number of pupils per year group. </a:t>
            </a:r>
          </a:p>
          <a:p>
            <a:pPr lvl="2">
              <a:spcBef>
                <a:spcPts val="0"/>
              </a:spcBef>
              <a:spcAft>
                <a:spcPts val="1200"/>
              </a:spcAft>
            </a:pPr>
            <a:r>
              <a:rPr lang="en-GB" sz="2400" b="1" dirty="0"/>
              <a:t>Premises</a:t>
            </a:r>
            <a:r>
              <a:rPr lang="en-GB" sz="2400" dirty="0"/>
              <a:t>- </a:t>
            </a:r>
            <a:r>
              <a:rPr lang="en-GB" sz="2400" dirty="0" smtClean="0"/>
              <a:t>Four factors: </a:t>
            </a:r>
            <a:r>
              <a:rPr lang="en-GB" sz="2400" dirty="0"/>
              <a:t>rates, split-sites, private finance initiative (PFI) and exceptional circumstances. </a:t>
            </a:r>
            <a:r>
              <a:rPr lang="en-GB" sz="2400" dirty="0" smtClean="0"/>
              <a:t>Allocated on </a:t>
            </a:r>
            <a:r>
              <a:rPr lang="en-GB" sz="2400" dirty="0"/>
              <a:t>the basis of historic spend. </a:t>
            </a:r>
            <a:endParaRPr lang="en-GB" sz="2400" dirty="0" smtClean="0"/>
          </a:p>
          <a:p>
            <a:pPr lvl="2">
              <a:spcBef>
                <a:spcPts val="0"/>
              </a:spcBef>
              <a:spcAft>
                <a:spcPts val="1200"/>
              </a:spcAft>
            </a:pPr>
            <a:r>
              <a:rPr lang="en-GB" sz="2400" b="1" dirty="0" smtClean="0"/>
              <a:t>Growth</a:t>
            </a:r>
            <a:r>
              <a:rPr lang="en-GB" sz="2400" dirty="0" smtClean="0"/>
              <a:t>-  allocated </a:t>
            </a:r>
            <a:r>
              <a:rPr lang="en-GB" sz="2400" dirty="0"/>
              <a:t>on the basis of what </a:t>
            </a:r>
            <a:r>
              <a:rPr lang="en-GB" sz="2400" dirty="0" smtClean="0"/>
              <a:t>LAs plan to spend </a:t>
            </a:r>
            <a:r>
              <a:rPr lang="en-GB" sz="2400" dirty="0"/>
              <a:t>on growth in 2017-18.</a:t>
            </a:r>
          </a:p>
          <a:p>
            <a:pPr lvl="1">
              <a:spcBef>
                <a:spcPts val="0"/>
              </a:spcBef>
              <a:spcAft>
                <a:spcPts val="1200"/>
              </a:spcAft>
            </a:pPr>
            <a:r>
              <a:rPr lang="en-GB" sz="2400" b="1" dirty="0"/>
              <a:t>Area cost adjustment- </a:t>
            </a:r>
            <a:r>
              <a:rPr lang="en-GB" sz="2400" dirty="0" smtClean="0"/>
              <a:t>takes </a:t>
            </a:r>
            <a:r>
              <a:rPr lang="en-GB" sz="2400" dirty="0"/>
              <a:t>into account the general labour market trends and the particular salary variations in the teaching workforce. </a:t>
            </a:r>
            <a:r>
              <a:rPr lang="en-GB" sz="2400" dirty="0" smtClean="0"/>
              <a:t>Applies </a:t>
            </a:r>
            <a:r>
              <a:rPr lang="en-GB" sz="2400" dirty="0"/>
              <a:t>to basic per-pupil, additional needs and school led funding. </a:t>
            </a:r>
          </a:p>
          <a:p>
            <a:endParaRPr lang="en-GB" sz="2400" dirty="0"/>
          </a:p>
        </p:txBody>
      </p:sp>
    </p:spTree>
    <p:extLst>
      <p:ext uri="{BB962C8B-B14F-4D97-AF65-F5344CB8AC3E}">
        <p14:creationId xmlns:p14="http://schemas.microsoft.com/office/powerpoint/2010/main" val="4685098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Schools NFF – Floors and Caps</a:t>
            </a:r>
            <a:endParaRPr lang="en-GB" dirty="0"/>
          </a:p>
        </p:txBody>
      </p:sp>
      <p:sp>
        <p:nvSpPr>
          <p:cNvPr id="3" name="Content Placeholder 2"/>
          <p:cNvSpPr>
            <a:spLocks noGrp="1"/>
          </p:cNvSpPr>
          <p:nvPr>
            <p:ph idx="1"/>
          </p:nvPr>
        </p:nvSpPr>
        <p:spPr/>
        <p:txBody>
          <a:bodyPr/>
          <a:lstStyle/>
          <a:p>
            <a:pPr lvl="1"/>
            <a:r>
              <a:rPr lang="en-GB" sz="2400" b="1" dirty="0" smtClean="0"/>
              <a:t>The </a:t>
            </a:r>
            <a:r>
              <a:rPr lang="en-GB" sz="2400" b="1" dirty="0"/>
              <a:t>funding floor</a:t>
            </a:r>
          </a:p>
          <a:p>
            <a:pPr lvl="2"/>
            <a:r>
              <a:rPr lang="en-GB" sz="2400" dirty="0" smtClean="0"/>
              <a:t>Formula provides </a:t>
            </a:r>
            <a:r>
              <a:rPr lang="en-GB" sz="2400" dirty="0"/>
              <a:t>for an increase of at least 0.5% per pupil in 2018-19 and at least 1% per pupil by 2019-20 in respect of all schools compared to their baselines. </a:t>
            </a:r>
            <a:endParaRPr lang="en-GB" sz="2400" dirty="0" smtClean="0"/>
          </a:p>
          <a:p>
            <a:pPr lvl="2"/>
            <a:endParaRPr lang="en-GB" sz="2000" dirty="0"/>
          </a:p>
          <a:p>
            <a:pPr lvl="1"/>
            <a:r>
              <a:rPr lang="en-GB" sz="2400" b="1" dirty="0" smtClean="0"/>
              <a:t>The </a:t>
            </a:r>
            <a:r>
              <a:rPr lang="en-GB" sz="2400" b="1" dirty="0"/>
              <a:t>gains cap</a:t>
            </a:r>
          </a:p>
          <a:p>
            <a:pPr lvl="2"/>
            <a:r>
              <a:rPr lang="en-GB" sz="2400" dirty="0"/>
              <a:t>The gains cap will be 3% per pupil in 2018-19 and a further 3% per pupil in 2019-20, over 2017-18 baselines. </a:t>
            </a:r>
          </a:p>
          <a:p>
            <a:pPr lvl="2"/>
            <a:endParaRPr lang="en-GB" sz="2000" dirty="0" smtClean="0"/>
          </a:p>
          <a:p>
            <a:pPr lvl="2"/>
            <a:r>
              <a:rPr lang="en-GB" sz="2400" dirty="0" smtClean="0"/>
              <a:t>A </a:t>
            </a:r>
            <a:r>
              <a:rPr lang="en-GB" sz="2400" dirty="0"/>
              <a:t>small adjustment to the gains cap to limit gains to the greater of 3% of a school’s baseline or 20% of their remaining formula cash gains. This is to ensure that schools with very low pupil-led baselines are not disadvantaged by the gains cap.   </a:t>
            </a:r>
          </a:p>
          <a:p>
            <a:endParaRPr lang="en-GB" sz="2400" dirty="0"/>
          </a:p>
        </p:txBody>
      </p:sp>
    </p:spTree>
    <p:extLst>
      <p:ext uri="{BB962C8B-B14F-4D97-AF65-F5344CB8AC3E}">
        <p14:creationId xmlns:p14="http://schemas.microsoft.com/office/powerpoint/2010/main" val="13798970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Central School Services Block</a:t>
            </a:r>
            <a:endParaRPr lang="en-GB" dirty="0"/>
          </a:p>
        </p:txBody>
      </p:sp>
      <p:sp>
        <p:nvSpPr>
          <p:cNvPr id="3" name="Content Placeholder 2"/>
          <p:cNvSpPr>
            <a:spLocks noGrp="1"/>
          </p:cNvSpPr>
          <p:nvPr>
            <p:ph idx="1"/>
          </p:nvPr>
        </p:nvSpPr>
        <p:spPr/>
        <p:txBody>
          <a:bodyPr/>
          <a:lstStyle/>
          <a:p>
            <a:pPr lvl="1"/>
            <a:r>
              <a:rPr lang="en-GB" sz="2600" dirty="0" smtClean="0"/>
              <a:t>Created from the </a:t>
            </a:r>
            <a:r>
              <a:rPr lang="en-GB" sz="2600" dirty="0"/>
              <a:t>DSG funding that is held centrally by the </a:t>
            </a:r>
            <a:r>
              <a:rPr lang="en-GB" sz="2600" dirty="0" smtClean="0"/>
              <a:t>LA </a:t>
            </a:r>
            <a:r>
              <a:rPr lang="en-GB" sz="2600" dirty="0"/>
              <a:t>for central services, and the retained duties element of the </a:t>
            </a:r>
            <a:r>
              <a:rPr lang="en-GB" sz="2600" dirty="0" smtClean="0"/>
              <a:t>Education Support Grant.</a:t>
            </a:r>
          </a:p>
          <a:p>
            <a:pPr lvl="1"/>
            <a:endParaRPr lang="en-GB" sz="2000" dirty="0"/>
          </a:p>
          <a:p>
            <a:pPr lvl="1"/>
            <a:r>
              <a:rPr lang="en-GB" sz="2600" dirty="0" smtClean="0"/>
              <a:t>90</a:t>
            </a:r>
            <a:r>
              <a:rPr lang="en-GB" sz="2600" dirty="0"/>
              <a:t>% of funding </a:t>
            </a:r>
            <a:r>
              <a:rPr lang="en-GB" sz="2600" dirty="0" smtClean="0"/>
              <a:t>distributed according </a:t>
            </a:r>
            <a:r>
              <a:rPr lang="en-GB" sz="2600" dirty="0"/>
              <a:t>to a per-pupil factor and 10% of funding according to a deprivation factor. Both elements are adjusted for area costs. </a:t>
            </a:r>
            <a:endParaRPr lang="en-GB" sz="2600" dirty="0" smtClean="0"/>
          </a:p>
          <a:p>
            <a:pPr lvl="1"/>
            <a:endParaRPr lang="en-GB" sz="2000" dirty="0"/>
          </a:p>
          <a:p>
            <a:pPr lvl="1"/>
            <a:r>
              <a:rPr lang="en-GB" sz="2600" dirty="0" smtClean="0"/>
              <a:t>CSSB also provides </a:t>
            </a:r>
            <a:r>
              <a:rPr lang="en-GB" sz="2600" dirty="0"/>
              <a:t>funding for historic commitments. </a:t>
            </a:r>
          </a:p>
          <a:p>
            <a:pPr lvl="1"/>
            <a:endParaRPr lang="en-GB" sz="2000" dirty="0" smtClean="0"/>
          </a:p>
          <a:p>
            <a:pPr lvl="1"/>
            <a:r>
              <a:rPr lang="en-GB" sz="2600" dirty="0" smtClean="0"/>
              <a:t>A </a:t>
            </a:r>
            <a:r>
              <a:rPr lang="en-GB" sz="2600" dirty="0"/>
              <a:t>protection will be in place in 2018-19 and 2019-20 that limits reductions to 2.5% per-pupil a year. The level of gains </a:t>
            </a:r>
            <a:r>
              <a:rPr lang="en-GB" sz="2600" dirty="0" smtClean="0"/>
              <a:t>allowed in 2018-19 are up to 2.5%per pupil.</a:t>
            </a:r>
            <a:endParaRPr lang="en-GB" sz="2600" dirty="0"/>
          </a:p>
          <a:p>
            <a:endParaRPr lang="en-GB" dirty="0"/>
          </a:p>
        </p:txBody>
      </p:sp>
    </p:spTree>
    <p:extLst>
      <p:ext uri="{BB962C8B-B14F-4D97-AF65-F5344CB8AC3E}">
        <p14:creationId xmlns:p14="http://schemas.microsoft.com/office/powerpoint/2010/main" val="16489964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High Needs Funding</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58655" y="1568835"/>
            <a:ext cx="8063268" cy="4993253"/>
          </a:xfrm>
        </p:spPr>
      </p:pic>
    </p:spTree>
    <p:extLst>
      <p:ext uri="{BB962C8B-B14F-4D97-AF65-F5344CB8AC3E}">
        <p14:creationId xmlns:p14="http://schemas.microsoft.com/office/powerpoint/2010/main" val="13437342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639" y="261442"/>
            <a:ext cx="8256091" cy="720080"/>
          </a:xfrm>
        </p:spPr>
        <p:txBody>
          <a:bodyPr/>
          <a:lstStyle/>
          <a:p>
            <a:r>
              <a:rPr lang="en-GB" dirty="0" smtClean="0"/>
              <a:t>Adopt a NNF for allocating HNB</a:t>
            </a:r>
            <a:endParaRPr lang="en-GB" dirty="0"/>
          </a:p>
        </p:txBody>
      </p:sp>
      <p:pic>
        <p:nvPicPr>
          <p:cNvPr id="4" name="Content Placeholder 5"/>
          <p:cNvPicPr>
            <a:picLocks noGrp="1" noChangeAspect="1"/>
          </p:cNvPicPr>
          <p:nvPr>
            <p:ph idx="1"/>
          </p:nvPr>
        </p:nvPicPr>
        <p:blipFill>
          <a:blip r:embed="rId2"/>
          <a:stretch>
            <a:fillRect/>
          </a:stretch>
        </p:blipFill>
        <p:spPr>
          <a:xfrm>
            <a:off x="1057027" y="1080982"/>
            <a:ext cx="7326346" cy="5719048"/>
          </a:xfrm>
          <a:prstGeom prst="rect">
            <a:avLst/>
          </a:prstGeom>
        </p:spPr>
      </p:pic>
    </p:spTree>
    <p:extLst>
      <p:ext uri="{BB962C8B-B14F-4D97-AF65-F5344CB8AC3E}">
        <p14:creationId xmlns:p14="http://schemas.microsoft.com/office/powerpoint/2010/main" val="29653136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8955" y="609742"/>
            <a:ext cx="8256091" cy="720000"/>
          </a:xfrm>
        </p:spPr>
        <p:txBody>
          <a:bodyPr/>
          <a:lstStyle/>
          <a:p>
            <a:r>
              <a:rPr lang="en-GB" dirty="0" smtClean="0"/>
              <a:t>Calculation of a LA’s HN Block</a:t>
            </a:r>
            <a:endParaRPr lang="en-GB" dirty="0"/>
          </a:p>
        </p:txBody>
      </p:sp>
      <p:pic>
        <p:nvPicPr>
          <p:cNvPr id="5" name="Content Placeholder 4"/>
          <p:cNvPicPr>
            <a:picLocks noGrp="1" noChangeAspect="1"/>
          </p:cNvPicPr>
          <p:nvPr>
            <p:ph idx="1"/>
          </p:nvPr>
        </p:nvPicPr>
        <p:blipFill>
          <a:blip r:embed="rId2"/>
          <a:stretch>
            <a:fillRect/>
          </a:stretch>
        </p:blipFill>
        <p:spPr>
          <a:xfrm>
            <a:off x="509878" y="1479929"/>
            <a:ext cx="10052205" cy="5275062"/>
          </a:xfrm>
          <a:prstGeom prst="rect">
            <a:avLst/>
          </a:prstGeom>
        </p:spPr>
      </p:pic>
    </p:spTree>
    <p:extLst>
      <p:ext uri="{BB962C8B-B14F-4D97-AF65-F5344CB8AC3E}">
        <p14:creationId xmlns:p14="http://schemas.microsoft.com/office/powerpoint/2010/main" val="32600295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914639" y="1629594"/>
            <a:ext cx="10365899" cy="4824536"/>
          </a:xfrm>
        </p:spPr>
        <p:txBody>
          <a:bodyPr/>
          <a:lstStyle/>
          <a:p>
            <a:pPr>
              <a:spcBef>
                <a:spcPts val="0"/>
              </a:spcBef>
              <a:spcAft>
                <a:spcPts val="2000"/>
              </a:spcAft>
            </a:pPr>
            <a:r>
              <a:rPr lang="en-GB" dirty="0"/>
              <a:t>Basic Entitlement factor = £4,000 per special school and special post 16 </a:t>
            </a:r>
            <a:r>
              <a:rPr lang="en-GB" dirty="0" smtClean="0"/>
              <a:t>institution</a:t>
            </a:r>
            <a:endParaRPr lang="en-GB" dirty="0"/>
          </a:p>
          <a:p>
            <a:pPr>
              <a:spcBef>
                <a:spcPts val="0"/>
              </a:spcBef>
              <a:spcAft>
                <a:spcPts val="2000"/>
              </a:spcAft>
            </a:pPr>
            <a:r>
              <a:rPr lang="en-GB" dirty="0"/>
              <a:t>Import / export adjustment = £6,000 per high needs pupil student</a:t>
            </a:r>
          </a:p>
          <a:p>
            <a:pPr>
              <a:spcBef>
                <a:spcPts val="0"/>
              </a:spcBef>
              <a:spcAft>
                <a:spcPts val="2000"/>
              </a:spcAft>
            </a:pPr>
            <a:r>
              <a:rPr lang="en-GB" dirty="0" smtClean="0"/>
              <a:t>Historic spend factor = cash sum equivalent to 50% of the 2017-18 spend baseline</a:t>
            </a:r>
            <a:endParaRPr lang="en-GB" dirty="0"/>
          </a:p>
        </p:txBody>
      </p:sp>
    </p:spTree>
    <p:extLst>
      <p:ext uri="{BB962C8B-B14F-4D97-AF65-F5344CB8AC3E}">
        <p14:creationId xmlns:p14="http://schemas.microsoft.com/office/powerpoint/2010/main" val="87877043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8995" y="549474"/>
            <a:ext cx="8256091" cy="720000"/>
          </a:xfrm>
        </p:spPr>
        <p:txBody>
          <a:bodyPr/>
          <a:lstStyle/>
          <a:p>
            <a:r>
              <a:rPr lang="en-GB" dirty="0" smtClean="0"/>
              <a:t>Formula weightings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42593909"/>
              </p:ext>
            </p:extLst>
          </p:nvPr>
        </p:nvGraphicFramePr>
        <p:xfrm>
          <a:off x="841003" y="1671143"/>
          <a:ext cx="10081119" cy="4858364"/>
        </p:xfrm>
        <a:graphic>
          <a:graphicData uri="http://schemas.openxmlformats.org/drawingml/2006/table">
            <a:tbl>
              <a:tblPr firstRow="1" firstCol="1" bandRow="1">
                <a:tableStyleId>{5C22544A-7EE6-4342-B048-85BDC9FD1C3A}</a:tableStyleId>
              </a:tblPr>
              <a:tblGrid>
                <a:gridCol w="4745978"/>
                <a:gridCol w="1941393"/>
                <a:gridCol w="1786461"/>
                <a:gridCol w="1607287"/>
              </a:tblGrid>
              <a:tr h="325783">
                <a:tc rowSpan="2">
                  <a:txBody>
                    <a:bodyPr/>
                    <a:lstStyle/>
                    <a:p>
                      <a:pPr>
                        <a:spcBef>
                          <a:spcPts val="300"/>
                        </a:spcBef>
                        <a:spcAft>
                          <a:spcPts val="300"/>
                        </a:spcAft>
                      </a:pPr>
                      <a:r>
                        <a:rPr lang="en-GB" sz="2000" dirty="0">
                          <a:effectLst/>
                        </a:rPr>
                        <a:t>Proxy factor</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gridSpan="3">
                  <a:txBody>
                    <a:bodyPr/>
                    <a:lstStyle/>
                    <a:p>
                      <a:pPr>
                        <a:spcBef>
                          <a:spcPts val="300"/>
                        </a:spcBef>
                        <a:spcAft>
                          <a:spcPts val="300"/>
                        </a:spcAft>
                      </a:pPr>
                      <a:r>
                        <a:rPr lang="en-GB" sz="2000" dirty="0">
                          <a:effectLst/>
                        </a:rPr>
                        <a:t> Proposed weighting</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hMerge="1">
                  <a:txBody>
                    <a:bodyPr/>
                    <a:lstStyle/>
                    <a:p>
                      <a:endParaRPr lang="en-GB"/>
                    </a:p>
                  </a:txBody>
                  <a:tcPr/>
                </a:tc>
                <a:tc hMerge="1">
                  <a:txBody>
                    <a:bodyPr/>
                    <a:lstStyle/>
                    <a:p>
                      <a:endParaRPr lang="en-GB"/>
                    </a:p>
                  </a:txBody>
                  <a:tcPr/>
                </a:tc>
              </a:tr>
              <a:tr h="435333">
                <a:tc vMerge="1">
                  <a:txBody>
                    <a:bodyPr/>
                    <a:lstStyle/>
                    <a:p>
                      <a:endParaRPr lang="en-GB"/>
                    </a:p>
                  </a:txBody>
                  <a:tcPr/>
                </a:tc>
                <a:tc>
                  <a:txBody>
                    <a:bodyPr/>
                    <a:lstStyle/>
                    <a:p>
                      <a:pPr>
                        <a:spcBef>
                          <a:spcPts val="300"/>
                        </a:spcBef>
                        <a:spcAft>
                          <a:spcPts val="300"/>
                        </a:spcAft>
                      </a:pPr>
                      <a:r>
                        <a:rPr lang="en-GB" sz="2000" dirty="0">
                          <a:effectLst/>
                        </a:rPr>
                        <a:t>SEN (90%)</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AP (10%)</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Combined</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341669">
                <a:tc>
                  <a:txBody>
                    <a:bodyPr/>
                    <a:lstStyle/>
                    <a:p>
                      <a:pPr>
                        <a:spcBef>
                          <a:spcPts val="300"/>
                        </a:spcBef>
                        <a:spcAft>
                          <a:spcPts val="300"/>
                        </a:spcAft>
                      </a:pPr>
                      <a:r>
                        <a:rPr lang="en-GB" sz="2000" dirty="0">
                          <a:effectLst/>
                        </a:rPr>
                        <a:t>Population</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50%</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50%</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50%</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354957">
                <a:tc>
                  <a:txBody>
                    <a:bodyPr/>
                    <a:lstStyle/>
                    <a:p>
                      <a:pPr>
                        <a:spcBef>
                          <a:spcPts val="300"/>
                        </a:spcBef>
                        <a:spcAft>
                          <a:spcPts val="300"/>
                        </a:spcAft>
                      </a:pPr>
                      <a:r>
                        <a:rPr lang="en-GB" sz="2200" dirty="0">
                          <a:effectLst/>
                        </a:rPr>
                        <a:t>Deprivation</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 </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 </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 </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344620">
                <a:tc>
                  <a:txBody>
                    <a:bodyPr/>
                    <a:lstStyle/>
                    <a:p>
                      <a:pPr marL="342900" lvl="0" indent="-342900">
                        <a:spcBef>
                          <a:spcPts val="300"/>
                        </a:spcBef>
                        <a:spcAft>
                          <a:spcPts val="300"/>
                        </a:spcAft>
                        <a:buFont typeface="+mj-lt"/>
                        <a:buAutoNum type="romanLcParenBoth"/>
                      </a:pPr>
                      <a:r>
                        <a:rPr lang="en-GB" sz="2000" b="0" dirty="0">
                          <a:effectLst/>
                        </a:rPr>
                        <a:t>FSM eligibility</a:t>
                      </a:r>
                      <a:endParaRPr lang="en-GB" sz="20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8.3%</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25%</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10%</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413544">
                <a:tc>
                  <a:txBody>
                    <a:bodyPr/>
                    <a:lstStyle/>
                    <a:p>
                      <a:pPr marL="342900" lvl="0" indent="-342900">
                        <a:spcBef>
                          <a:spcPts val="300"/>
                        </a:spcBef>
                        <a:spcAft>
                          <a:spcPts val="300"/>
                        </a:spcAft>
                        <a:buFont typeface="+mj-lt"/>
                        <a:buAutoNum type="romanLcParenBoth"/>
                      </a:pPr>
                      <a:r>
                        <a:rPr lang="en-GB" sz="2000" b="0" dirty="0" smtClean="0">
                          <a:effectLst/>
                        </a:rPr>
                        <a:t>IDACI</a:t>
                      </a:r>
                      <a:endParaRPr lang="en-GB" sz="20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8.3%</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25%</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10%</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435333">
                <a:tc>
                  <a:txBody>
                    <a:bodyPr/>
                    <a:lstStyle/>
                    <a:p>
                      <a:pPr>
                        <a:spcBef>
                          <a:spcPts val="300"/>
                        </a:spcBef>
                        <a:spcAft>
                          <a:spcPts val="300"/>
                        </a:spcAft>
                      </a:pPr>
                      <a:r>
                        <a:rPr lang="en-GB" sz="2200" dirty="0">
                          <a:effectLst/>
                        </a:rPr>
                        <a:t>Low attainment</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 </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 </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 </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435333">
                <a:tc>
                  <a:txBody>
                    <a:bodyPr/>
                    <a:lstStyle/>
                    <a:p>
                      <a:pPr marL="342900" lvl="0" indent="-342900">
                        <a:spcBef>
                          <a:spcPts val="300"/>
                        </a:spcBef>
                        <a:spcAft>
                          <a:spcPts val="300"/>
                        </a:spcAft>
                        <a:buFont typeface="+mj-lt"/>
                        <a:buAutoNum type="romanLcParenBoth"/>
                      </a:pPr>
                      <a:r>
                        <a:rPr lang="en-GB" sz="2000" b="0" dirty="0">
                          <a:effectLst/>
                        </a:rPr>
                        <a:t>KS2 results</a:t>
                      </a:r>
                      <a:endParaRPr lang="en-GB" sz="20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8.3%</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0%</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7.5%</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435333">
                <a:tc>
                  <a:txBody>
                    <a:bodyPr/>
                    <a:lstStyle/>
                    <a:p>
                      <a:pPr marL="342900" lvl="0" indent="-342900">
                        <a:spcBef>
                          <a:spcPts val="300"/>
                        </a:spcBef>
                        <a:spcAft>
                          <a:spcPts val="300"/>
                        </a:spcAft>
                        <a:buFont typeface="+mj-lt"/>
                        <a:buAutoNum type="romanLcParenBoth"/>
                      </a:pPr>
                      <a:r>
                        <a:rPr lang="en-GB" sz="2000" b="0" dirty="0">
                          <a:effectLst/>
                        </a:rPr>
                        <a:t>KS4 results</a:t>
                      </a:r>
                      <a:endParaRPr lang="en-GB" sz="20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8.3%</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0%</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7.5%</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435333">
                <a:tc>
                  <a:txBody>
                    <a:bodyPr/>
                    <a:lstStyle/>
                    <a:p>
                      <a:pPr>
                        <a:spcBef>
                          <a:spcPts val="300"/>
                        </a:spcBef>
                        <a:spcAft>
                          <a:spcPts val="300"/>
                        </a:spcAft>
                      </a:pPr>
                      <a:r>
                        <a:rPr lang="en-GB" sz="2200" dirty="0">
                          <a:effectLst/>
                        </a:rPr>
                        <a:t>Health and Disability</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 </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 </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 </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435333">
                <a:tc>
                  <a:txBody>
                    <a:bodyPr/>
                    <a:lstStyle/>
                    <a:p>
                      <a:pPr marL="342900" lvl="0" indent="-342900">
                        <a:spcBef>
                          <a:spcPts val="300"/>
                        </a:spcBef>
                        <a:spcAft>
                          <a:spcPts val="300"/>
                        </a:spcAft>
                        <a:buFont typeface="+mj-lt"/>
                        <a:buAutoNum type="romanLcParenBoth"/>
                      </a:pPr>
                      <a:r>
                        <a:rPr lang="en-GB" sz="2000" b="0" dirty="0">
                          <a:effectLst/>
                        </a:rPr>
                        <a:t>Children in bad health</a:t>
                      </a:r>
                      <a:endParaRPr lang="en-GB" sz="20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8.3%</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0%</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7.5%</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435333">
                <a:tc>
                  <a:txBody>
                    <a:bodyPr/>
                    <a:lstStyle/>
                    <a:p>
                      <a:pPr marL="342900" lvl="0" indent="-342900">
                        <a:spcBef>
                          <a:spcPts val="300"/>
                        </a:spcBef>
                        <a:spcAft>
                          <a:spcPts val="300"/>
                        </a:spcAft>
                        <a:buFont typeface="+mj-lt"/>
                        <a:buAutoNum type="romanLcParenBoth"/>
                      </a:pPr>
                      <a:r>
                        <a:rPr lang="en-GB" sz="2000" b="0" dirty="0">
                          <a:effectLst/>
                        </a:rPr>
                        <a:t>Disability Living Allowance</a:t>
                      </a:r>
                      <a:endParaRPr lang="en-GB" sz="2000" b="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8.3%</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0%</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000" dirty="0">
                          <a:effectLst/>
                        </a:rPr>
                        <a:t>7.5%</a:t>
                      </a:r>
                      <a:endParaRPr lang="en-GB"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bl>
          </a:graphicData>
        </a:graphic>
      </p:graphicFrame>
      <p:sp>
        <p:nvSpPr>
          <p:cNvPr id="5" name="Rectangle 1"/>
          <p:cNvSpPr>
            <a:spLocks noChangeArrowheads="1"/>
          </p:cNvSpPr>
          <p:nvPr/>
        </p:nvSpPr>
        <p:spPr bwMode="auto">
          <a:xfrm>
            <a:off x="-4962548" y="114922"/>
            <a:ext cx="20819608" cy="786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dirty="0"/>
          </a:p>
        </p:txBody>
      </p:sp>
    </p:spTree>
    <p:extLst>
      <p:ext uri="{BB962C8B-B14F-4D97-AF65-F5344CB8AC3E}">
        <p14:creationId xmlns:p14="http://schemas.microsoft.com/office/powerpoint/2010/main" val="5667607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December 2016 announcement</a:t>
            </a:r>
            <a:endParaRPr lang="en-GB" dirty="0"/>
          </a:p>
        </p:txBody>
      </p:sp>
      <p:sp>
        <p:nvSpPr>
          <p:cNvPr id="3" name="Content Placeholder 2"/>
          <p:cNvSpPr>
            <a:spLocks noGrp="1"/>
          </p:cNvSpPr>
          <p:nvPr>
            <p:ph idx="1"/>
          </p:nvPr>
        </p:nvSpPr>
        <p:spPr>
          <a:xfrm>
            <a:off x="914639" y="1485578"/>
            <a:ext cx="10439532" cy="4824536"/>
          </a:xfrm>
        </p:spPr>
        <p:txBody>
          <a:bodyPr/>
          <a:lstStyle/>
          <a:p>
            <a:endParaRPr lang="en-GB" dirty="0" smtClean="0"/>
          </a:p>
          <a:p>
            <a:r>
              <a:rPr lang="en-GB" dirty="0" smtClean="0"/>
              <a:t>DfE will allocate HNB based on a NFF.</a:t>
            </a:r>
          </a:p>
          <a:p>
            <a:endParaRPr lang="en-GB" dirty="0"/>
          </a:p>
          <a:p>
            <a:r>
              <a:rPr lang="en-GB" dirty="0" smtClean="0"/>
              <a:t>LAs who are underfunded will see gains of up to 3% a year in 2018/19 and 2019/20.</a:t>
            </a:r>
          </a:p>
          <a:p>
            <a:endParaRPr lang="en-GB" dirty="0"/>
          </a:p>
          <a:p>
            <a:r>
              <a:rPr lang="en-GB" dirty="0" smtClean="0"/>
              <a:t>LAs who lose out will be protected by a funding floor of 0%.</a:t>
            </a:r>
            <a:endParaRPr lang="en-GB" dirty="0"/>
          </a:p>
        </p:txBody>
      </p:sp>
    </p:spTree>
    <p:extLst>
      <p:ext uri="{BB962C8B-B14F-4D97-AF65-F5344CB8AC3E}">
        <p14:creationId xmlns:p14="http://schemas.microsoft.com/office/powerpoint/2010/main" val="39831401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smtClean="0"/>
              <a:t>Improvements to the Dec 2016 proposals</a:t>
            </a:r>
            <a:endParaRPr lang="en-GB" sz="4000" dirty="0"/>
          </a:p>
        </p:txBody>
      </p:sp>
      <p:sp>
        <p:nvSpPr>
          <p:cNvPr id="3" name="Content Placeholder 2"/>
          <p:cNvSpPr>
            <a:spLocks noGrp="1"/>
          </p:cNvSpPr>
          <p:nvPr>
            <p:ph idx="1"/>
          </p:nvPr>
        </p:nvSpPr>
        <p:spPr>
          <a:xfrm>
            <a:off x="914639" y="1917626"/>
            <a:ext cx="10365899" cy="4824536"/>
          </a:xfrm>
        </p:spPr>
        <p:txBody>
          <a:bodyPr/>
          <a:lstStyle/>
          <a:p>
            <a:pPr marL="285750" lvl="1" indent="-285750">
              <a:spcBef>
                <a:spcPts val="0"/>
              </a:spcBef>
              <a:spcAft>
                <a:spcPts val="1800"/>
              </a:spcAft>
              <a:buFont typeface="Arial" panose="020B0604020202020204" pitchFamily="34" charset="0"/>
              <a:buChar char="•"/>
            </a:pPr>
            <a:r>
              <a:rPr lang="en-GB" sz="2800" dirty="0" smtClean="0"/>
              <a:t>Increase in  </a:t>
            </a:r>
            <a:r>
              <a:rPr lang="en-GB" sz="2800" dirty="0"/>
              <a:t>the funding floor from 0% to 0.5% in 2018-19 and 1% in 2019-20. </a:t>
            </a:r>
            <a:r>
              <a:rPr lang="en-GB" sz="2800" dirty="0" smtClean="0"/>
              <a:t>(Calculation based on adjusted </a:t>
            </a:r>
            <a:r>
              <a:rPr lang="en-GB" sz="2800" dirty="0"/>
              <a:t>2017-18 spending baselines derived from the information provided by </a:t>
            </a:r>
            <a:r>
              <a:rPr lang="en-GB" sz="2800" dirty="0" smtClean="0"/>
              <a:t>LAs.)</a:t>
            </a:r>
            <a:endParaRPr lang="en-GB" sz="2800" dirty="0"/>
          </a:p>
          <a:p>
            <a:pPr marL="285750" lvl="1" indent="-285750">
              <a:spcBef>
                <a:spcPts val="0"/>
              </a:spcBef>
              <a:spcAft>
                <a:spcPts val="1800"/>
              </a:spcAft>
              <a:buFont typeface="Arial" panose="020B0604020202020204" pitchFamily="34" charset="0"/>
              <a:buChar char="•"/>
            </a:pPr>
            <a:r>
              <a:rPr lang="en-GB" sz="2800" dirty="0" smtClean="0"/>
              <a:t>The </a:t>
            </a:r>
            <a:r>
              <a:rPr lang="en-GB" sz="2800" dirty="0"/>
              <a:t>funding floor and the gains on a per head of (2-18) population </a:t>
            </a:r>
            <a:r>
              <a:rPr lang="en-GB" sz="2800" dirty="0" smtClean="0"/>
              <a:t>basis </a:t>
            </a:r>
            <a:r>
              <a:rPr lang="en-GB" sz="2800" dirty="0"/>
              <a:t>to reflect demographic increases. The funding floor also has a cash floor to protect LAs with falling </a:t>
            </a:r>
            <a:r>
              <a:rPr lang="en-GB" sz="2800" dirty="0" smtClean="0"/>
              <a:t>populations.</a:t>
            </a:r>
          </a:p>
          <a:p>
            <a:pPr marL="285750" lvl="1" indent="-285750">
              <a:spcBef>
                <a:spcPts val="0"/>
              </a:spcBef>
              <a:spcAft>
                <a:spcPts val="1800"/>
              </a:spcAft>
              <a:buFont typeface="Arial" panose="020B0604020202020204" pitchFamily="34" charset="0"/>
              <a:buChar char="•"/>
            </a:pPr>
            <a:r>
              <a:rPr lang="en-GB" sz="2800" dirty="0" smtClean="0"/>
              <a:t>For </a:t>
            </a:r>
            <a:r>
              <a:rPr lang="en-GB" sz="2800" dirty="0"/>
              <a:t>those elements of the formula which are intended to reflect more precisely the movement of pupils and students (the basic entitlement factor and import/export adjustments), </a:t>
            </a:r>
            <a:r>
              <a:rPr lang="en-GB" sz="2800" dirty="0" smtClean="0"/>
              <a:t>there are later </a:t>
            </a:r>
            <a:r>
              <a:rPr lang="en-GB" sz="2800" dirty="0"/>
              <a:t>updates to the provisional allocations. </a:t>
            </a:r>
          </a:p>
        </p:txBody>
      </p:sp>
    </p:spTree>
    <p:extLst>
      <p:ext uri="{BB962C8B-B14F-4D97-AF65-F5344CB8AC3E}">
        <p14:creationId xmlns:p14="http://schemas.microsoft.com/office/powerpoint/2010/main" val="24100617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smtClean="0"/>
              <a:t>Impact of NFF by Region (Dec 2016) if NFF implemented in full</a:t>
            </a:r>
            <a:endParaRPr lang="en-GB" sz="40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09182579"/>
              </p:ext>
            </p:extLst>
          </p:nvPr>
        </p:nvGraphicFramePr>
        <p:xfrm>
          <a:off x="985019" y="1629597"/>
          <a:ext cx="9433047" cy="4911921"/>
        </p:xfrm>
        <a:graphic>
          <a:graphicData uri="http://schemas.openxmlformats.org/drawingml/2006/table">
            <a:tbl>
              <a:tblPr firstRow="1" firstCol="1" bandRow="1">
                <a:tableStyleId>{5C22544A-7EE6-4342-B048-85BDC9FD1C3A}</a:tableStyleId>
              </a:tblPr>
              <a:tblGrid>
                <a:gridCol w="2292442"/>
                <a:gridCol w="1784918"/>
                <a:gridCol w="1784918"/>
                <a:gridCol w="1784918"/>
                <a:gridCol w="1785851"/>
              </a:tblGrid>
              <a:tr h="364062">
                <a:tc>
                  <a:txBody>
                    <a:bodyPr/>
                    <a:lstStyle/>
                    <a:p>
                      <a:pPr>
                        <a:spcBef>
                          <a:spcPts val="300"/>
                        </a:spcBef>
                        <a:spcAft>
                          <a:spcPts val="300"/>
                        </a:spcAft>
                      </a:pPr>
                      <a:r>
                        <a:rPr lang="en-GB" sz="1200" dirty="0">
                          <a:effectLst/>
                        </a:rPr>
                        <a:t> </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1200" dirty="0">
                          <a:effectLst/>
                        </a:rPr>
                        <a:t> </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1200" dirty="0">
                          <a:effectLst/>
                        </a:rPr>
                        <a:t> </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1200" dirty="0">
                          <a:effectLst/>
                        </a:rPr>
                        <a:t> </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1200" dirty="0">
                          <a:effectLst/>
                        </a:rPr>
                        <a:t> </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727449">
                <a:tc>
                  <a:txBody>
                    <a:bodyPr/>
                    <a:lstStyle/>
                    <a:p>
                      <a:pPr>
                        <a:spcBef>
                          <a:spcPts val="300"/>
                        </a:spcBef>
                        <a:spcAft>
                          <a:spcPts val="300"/>
                        </a:spcAft>
                      </a:pPr>
                      <a:r>
                        <a:rPr lang="en-GB" sz="2200" dirty="0">
                          <a:effectLst/>
                        </a:rPr>
                        <a:t> </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No. of LAs</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No.&amp; % of LAs gaining</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Largest gain</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Total Gain</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382041">
                <a:tc>
                  <a:txBody>
                    <a:bodyPr/>
                    <a:lstStyle/>
                    <a:p>
                      <a:pPr>
                        <a:spcBef>
                          <a:spcPts val="300"/>
                        </a:spcBef>
                        <a:spcAft>
                          <a:spcPts val="300"/>
                        </a:spcAft>
                      </a:pPr>
                      <a:r>
                        <a:rPr lang="en-GB" sz="2200" dirty="0">
                          <a:effectLst/>
                        </a:rPr>
                        <a:t>Inner London</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13</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5 (38%)</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4.7%</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£3m</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382041">
                <a:tc>
                  <a:txBody>
                    <a:bodyPr/>
                    <a:lstStyle/>
                    <a:p>
                      <a:pPr>
                        <a:spcBef>
                          <a:spcPts val="300"/>
                        </a:spcBef>
                        <a:spcAft>
                          <a:spcPts val="300"/>
                        </a:spcAft>
                      </a:pPr>
                      <a:r>
                        <a:rPr lang="en-GB" sz="2200" dirty="0">
                          <a:effectLst/>
                        </a:rPr>
                        <a:t>Outer London</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19</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5 (26%)</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19.7%</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£10m</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382041">
                <a:tc>
                  <a:txBody>
                    <a:bodyPr/>
                    <a:lstStyle/>
                    <a:p>
                      <a:pPr>
                        <a:spcBef>
                          <a:spcPts val="300"/>
                        </a:spcBef>
                        <a:spcAft>
                          <a:spcPts val="300"/>
                        </a:spcAft>
                      </a:pPr>
                      <a:r>
                        <a:rPr lang="en-GB" sz="2200" dirty="0">
                          <a:effectLst/>
                        </a:rPr>
                        <a:t>East Midlands</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9</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3 (33%)</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22..9%</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£17m</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382041">
                <a:tc>
                  <a:txBody>
                    <a:bodyPr/>
                    <a:lstStyle/>
                    <a:p>
                      <a:pPr>
                        <a:spcBef>
                          <a:spcPts val="300"/>
                        </a:spcBef>
                        <a:spcAft>
                          <a:spcPts val="300"/>
                        </a:spcAft>
                      </a:pPr>
                      <a:r>
                        <a:rPr lang="en-GB" sz="2200" dirty="0">
                          <a:effectLst/>
                        </a:rPr>
                        <a:t>South East</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19</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5 (26%)</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19.3%</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£16m</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382041">
                <a:tc>
                  <a:txBody>
                    <a:bodyPr/>
                    <a:lstStyle/>
                    <a:p>
                      <a:pPr>
                        <a:spcBef>
                          <a:spcPts val="300"/>
                        </a:spcBef>
                        <a:spcAft>
                          <a:spcPts val="300"/>
                        </a:spcAft>
                      </a:pPr>
                      <a:r>
                        <a:rPr lang="en-GB" sz="2200" dirty="0">
                          <a:effectLst/>
                        </a:rPr>
                        <a:t>Y&amp;H</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15</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13 (87%)</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20.0%</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£49m</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382041">
                <a:tc>
                  <a:txBody>
                    <a:bodyPr/>
                    <a:lstStyle/>
                    <a:p>
                      <a:pPr>
                        <a:spcBef>
                          <a:spcPts val="300"/>
                        </a:spcBef>
                        <a:spcAft>
                          <a:spcPts val="300"/>
                        </a:spcAft>
                      </a:pPr>
                      <a:r>
                        <a:rPr lang="en-GB" sz="2200" dirty="0">
                          <a:effectLst/>
                        </a:rPr>
                        <a:t>North West</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23</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13 (57%)</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17.6%</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£26m</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382041">
                <a:tc>
                  <a:txBody>
                    <a:bodyPr/>
                    <a:lstStyle/>
                    <a:p>
                      <a:pPr>
                        <a:spcBef>
                          <a:spcPts val="300"/>
                        </a:spcBef>
                        <a:spcAft>
                          <a:spcPts val="300"/>
                        </a:spcAft>
                      </a:pPr>
                      <a:r>
                        <a:rPr lang="en-GB" sz="2200" dirty="0">
                          <a:effectLst/>
                        </a:rPr>
                        <a:t>South West</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15</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4 (27%)</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11.3%</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£5m</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382041">
                <a:tc>
                  <a:txBody>
                    <a:bodyPr/>
                    <a:lstStyle/>
                    <a:p>
                      <a:pPr>
                        <a:spcBef>
                          <a:spcPts val="300"/>
                        </a:spcBef>
                        <a:spcAft>
                          <a:spcPts val="300"/>
                        </a:spcAft>
                      </a:pPr>
                      <a:r>
                        <a:rPr lang="en-GB" sz="2200" dirty="0">
                          <a:effectLst/>
                        </a:rPr>
                        <a:t>East of England</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11</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6 (55%)</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12.7%</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£20m</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382041">
                <a:tc>
                  <a:txBody>
                    <a:bodyPr/>
                    <a:lstStyle/>
                    <a:p>
                      <a:pPr>
                        <a:spcBef>
                          <a:spcPts val="300"/>
                        </a:spcBef>
                        <a:spcAft>
                          <a:spcPts val="300"/>
                        </a:spcAft>
                      </a:pPr>
                      <a:r>
                        <a:rPr lang="en-GB" sz="2200" dirty="0">
                          <a:effectLst/>
                        </a:rPr>
                        <a:t>West Midlands</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14</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11 (79%)</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12.4%</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£38m</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r h="382041">
                <a:tc>
                  <a:txBody>
                    <a:bodyPr/>
                    <a:lstStyle/>
                    <a:p>
                      <a:pPr>
                        <a:spcBef>
                          <a:spcPts val="300"/>
                        </a:spcBef>
                        <a:spcAft>
                          <a:spcPts val="300"/>
                        </a:spcAft>
                      </a:pPr>
                      <a:r>
                        <a:rPr lang="en-GB" sz="2200" dirty="0">
                          <a:effectLst/>
                        </a:rPr>
                        <a:t>North East</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12</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7 (58%)</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19.0%</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c>
                  <a:txBody>
                    <a:bodyPr/>
                    <a:lstStyle/>
                    <a:p>
                      <a:pPr>
                        <a:spcBef>
                          <a:spcPts val="300"/>
                        </a:spcBef>
                        <a:spcAft>
                          <a:spcPts val="300"/>
                        </a:spcAft>
                      </a:pPr>
                      <a:r>
                        <a:rPr lang="en-GB" sz="2200" dirty="0">
                          <a:effectLst/>
                        </a:rPr>
                        <a:t>£8m</a:t>
                      </a:r>
                      <a:endParaRPr lang="en-GB" sz="2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17780" marB="17780"/>
                </a:tc>
              </a:tr>
            </a:tbl>
          </a:graphicData>
        </a:graphic>
      </p:graphicFrame>
    </p:spTree>
    <p:extLst>
      <p:ext uri="{BB962C8B-B14F-4D97-AF65-F5344CB8AC3E}">
        <p14:creationId xmlns:p14="http://schemas.microsoft.com/office/powerpoint/2010/main" val="42897560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Impact of floors and ceilings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72188580"/>
              </p:ext>
            </p:extLst>
          </p:nvPr>
        </p:nvGraphicFramePr>
        <p:xfrm>
          <a:off x="624978" y="1917625"/>
          <a:ext cx="10655796" cy="4104459"/>
        </p:xfrm>
        <a:graphic>
          <a:graphicData uri="http://schemas.openxmlformats.org/drawingml/2006/table">
            <a:tbl>
              <a:tblPr firstRow="1" bandRow="1">
                <a:tableStyleId>{5C22544A-7EE6-4342-B048-85BDC9FD1C3A}</a:tableStyleId>
              </a:tblPr>
              <a:tblGrid>
                <a:gridCol w="3551932"/>
                <a:gridCol w="3551932"/>
                <a:gridCol w="3551932"/>
              </a:tblGrid>
              <a:tr h="1086474">
                <a:tc>
                  <a:txBody>
                    <a:bodyPr/>
                    <a:lstStyle/>
                    <a:p>
                      <a:endParaRPr lang="en-GB" dirty="0"/>
                    </a:p>
                  </a:txBody>
                  <a:tcPr/>
                </a:tc>
                <a:tc>
                  <a:txBody>
                    <a:bodyPr/>
                    <a:lstStyle/>
                    <a:p>
                      <a:r>
                        <a:rPr lang="en-GB" dirty="0" smtClean="0"/>
                        <a:t>Gains with floor and ceiling 2017/18-2019/20</a:t>
                      </a:r>
                      <a:endParaRPr lang="en-GB" dirty="0"/>
                    </a:p>
                  </a:txBody>
                  <a:tcPr/>
                </a:tc>
                <a:tc>
                  <a:txBody>
                    <a:bodyPr/>
                    <a:lstStyle/>
                    <a:p>
                      <a:r>
                        <a:rPr lang="en-GB" dirty="0" smtClean="0"/>
                        <a:t>Gain if implemented in full 20/17-2019/20</a:t>
                      </a:r>
                      <a:endParaRPr lang="en-GB" dirty="0"/>
                    </a:p>
                  </a:txBody>
                  <a:tcPr/>
                </a:tc>
              </a:tr>
              <a:tr h="603597">
                <a:tc>
                  <a:txBody>
                    <a:bodyPr/>
                    <a:lstStyle/>
                    <a:p>
                      <a:r>
                        <a:rPr lang="en-GB" dirty="0" smtClean="0"/>
                        <a:t>Nottingham</a:t>
                      </a:r>
                      <a:endParaRPr lang="en-GB" dirty="0"/>
                    </a:p>
                  </a:txBody>
                  <a:tcPr/>
                </a:tc>
                <a:tc>
                  <a:txBody>
                    <a:bodyPr/>
                    <a:lstStyle/>
                    <a:p>
                      <a:r>
                        <a:rPr lang="en-GB" dirty="0" smtClean="0"/>
                        <a:t>6.4%</a:t>
                      </a:r>
                      <a:endParaRPr lang="en-GB" dirty="0"/>
                    </a:p>
                  </a:txBody>
                  <a:tcPr/>
                </a:tc>
                <a:tc>
                  <a:txBody>
                    <a:bodyPr/>
                    <a:lstStyle/>
                    <a:p>
                      <a:r>
                        <a:rPr lang="en-GB" dirty="0" smtClean="0"/>
                        <a:t>23.1%</a:t>
                      </a:r>
                      <a:endParaRPr lang="en-GB" dirty="0"/>
                    </a:p>
                  </a:txBody>
                  <a:tcPr/>
                </a:tc>
              </a:tr>
              <a:tr h="603597">
                <a:tc>
                  <a:txBody>
                    <a:bodyPr/>
                    <a:lstStyle/>
                    <a:p>
                      <a:r>
                        <a:rPr lang="en-GB" dirty="0" smtClean="0"/>
                        <a:t>Liverpool</a:t>
                      </a:r>
                      <a:endParaRPr lang="en-GB" dirty="0"/>
                    </a:p>
                  </a:txBody>
                  <a:tcPr/>
                </a:tc>
                <a:tc>
                  <a:txBody>
                    <a:bodyPr/>
                    <a:lstStyle/>
                    <a:p>
                      <a:r>
                        <a:rPr lang="en-GB" dirty="0" smtClean="0"/>
                        <a:t>5.8%</a:t>
                      </a:r>
                      <a:endParaRPr lang="en-GB" dirty="0"/>
                    </a:p>
                  </a:txBody>
                  <a:tcPr/>
                </a:tc>
                <a:tc>
                  <a:txBody>
                    <a:bodyPr/>
                    <a:lstStyle/>
                    <a:p>
                      <a:r>
                        <a:rPr lang="en-GB" dirty="0" smtClean="0"/>
                        <a:t>17.1%</a:t>
                      </a:r>
                      <a:endParaRPr lang="en-GB" dirty="0"/>
                    </a:p>
                  </a:txBody>
                  <a:tcPr/>
                </a:tc>
              </a:tr>
              <a:tr h="603597">
                <a:tc>
                  <a:txBody>
                    <a:bodyPr/>
                    <a:lstStyle/>
                    <a:p>
                      <a:r>
                        <a:rPr lang="en-GB" dirty="0" smtClean="0"/>
                        <a:t>Tameside</a:t>
                      </a:r>
                      <a:endParaRPr lang="en-GB" dirty="0"/>
                    </a:p>
                  </a:txBody>
                  <a:tcPr/>
                </a:tc>
                <a:tc>
                  <a:txBody>
                    <a:bodyPr/>
                    <a:lstStyle/>
                    <a:p>
                      <a:r>
                        <a:rPr lang="en-GB" dirty="0" smtClean="0"/>
                        <a:t>6.0%</a:t>
                      </a:r>
                      <a:endParaRPr lang="en-GB" dirty="0"/>
                    </a:p>
                  </a:txBody>
                  <a:tcPr/>
                </a:tc>
                <a:tc>
                  <a:txBody>
                    <a:bodyPr/>
                    <a:lstStyle/>
                    <a:p>
                      <a:r>
                        <a:rPr lang="en-GB" dirty="0" smtClean="0"/>
                        <a:t>17.7%</a:t>
                      </a:r>
                      <a:endParaRPr lang="en-GB" dirty="0"/>
                    </a:p>
                  </a:txBody>
                  <a:tcPr/>
                </a:tc>
              </a:tr>
              <a:tr h="603597">
                <a:tc>
                  <a:txBody>
                    <a:bodyPr/>
                    <a:lstStyle/>
                    <a:p>
                      <a:r>
                        <a:rPr lang="en-GB" dirty="0" smtClean="0"/>
                        <a:t>Barking and Dagenham</a:t>
                      </a:r>
                      <a:endParaRPr lang="en-GB" dirty="0"/>
                    </a:p>
                  </a:txBody>
                  <a:tcPr/>
                </a:tc>
                <a:tc>
                  <a:txBody>
                    <a:bodyPr/>
                    <a:lstStyle/>
                    <a:p>
                      <a:r>
                        <a:rPr lang="en-GB" dirty="0" smtClean="0"/>
                        <a:t>8.3%</a:t>
                      </a:r>
                      <a:endParaRPr lang="en-GB" dirty="0"/>
                    </a:p>
                  </a:txBody>
                  <a:tcPr/>
                </a:tc>
                <a:tc>
                  <a:txBody>
                    <a:bodyPr/>
                    <a:lstStyle/>
                    <a:p>
                      <a:r>
                        <a:rPr lang="en-GB" dirty="0" smtClean="0"/>
                        <a:t>19.8%</a:t>
                      </a:r>
                      <a:endParaRPr lang="en-GB" dirty="0"/>
                    </a:p>
                  </a:txBody>
                  <a:tcPr/>
                </a:tc>
              </a:tr>
              <a:tr h="603597">
                <a:tc>
                  <a:txBody>
                    <a:bodyPr/>
                    <a:lstStyle/>
                    <a:p>
                      <a:r>
                        <a:rPr lang="en-GB" dirty="0" smtClean="0"/>
                        <a:t>Kirklees</a:t>
                      </a:r>
                      <a:endParaRPr lang="en-GB" dirty="0"/>
                    </a:p>
                  </a:txBody>
                  <a:tcPr/>
                </a:tc>
                <a:tc>
                  <a:txBody>
                    <a:bodyPr/>
                    <a:lstStyle/>
                    <a:p>
                      <a:r>
                        <a:rPr lang="en-GB" dirty="0" smtClean="0"/>
                        <a:t>6.0%</a:t>
                      </a:r>
                      <a:endParaRPr lang="en-GB" dirty="0"/>
                    </a:p>
                  </a:txBody>
                  <a:tcPr/>
                </a:tc>
                <a:tc>
                  <a:txBody>
                    <a:bodyPr/>
                    <a:lstStyle/>
                    <a:p>
                      <a:r>
                        <a:rPr lang="en-GB" dirty="0" smtClean="0"/>
                        <a:t>20.9%</a:t>
                      </a:r>
                      <a:endParaRPr lang="en-GB" dirty="0"/>
                    </a:p>
                  </a:txBody>
                  <a:tcPr/>
                </a:tc>
              </a:tr>
            </a:tbl>
          </a:graphicData>
        </a:graphic>
      </p:graphicFrame>
    </p:spTree>
    <p:extLst>
      <p:ext uri="{BB962C8B-B14F-4D97-AF65-F5344CB8AC3E}">
        <p14:creationId xmlns:p14="http://schemas.microsoft.com/office/powerpoint/2010/main" val="30642057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Illustrative allocations</a:t>
            </a:r>
            <a:endParaRPr lang="en-GB" dirty="0"/>
          </a:p>
        </p:txBody>
      </p:sp>
      <p:sp>
        <p:nvSpPr>
          <p:cNvPr id="3" name="Content Placeholder 2"/>
          <p:cNvSpPr>
            <a:spLocks noGrp="1"/>
          </p:cNvSpPr>
          <p:nvPr>
            <p:ph idx="1"/>
          </p:nvPr>
        </p:nvSpPr>
        <p:spPr/>
        <p:txBody>
          <a:bodyPr/>
          <a:lstStyle/>
          <a:p>
            <a:endParaRPr lang="en-GB" dirty="0" smtClean="0"/>
          </a:p>
          <a:p>
            <a:r>
              <a:rPr lang="en-GB" dirty="0">
                <a:hlinkClick r:id="rId2"/>
              </a:rPr>
              <a:t>https://</a:t>
            </a:r>
            <a:r>
              <a:rPr lang="en-GB" dirty="0" smtClean="0">
                <a:hlinkClick r:id="rId2"/>
              </a:rPr>
              <a:t>www.gov.uk/government/uploads/system/uploads/attachment_data/file/644810/Impact_of_the_high_needs_NFF.xlsx</a:t>
            </a:r>
            <a:endParaRPr lang="en-GB" dirty="0" smtClean="0"/>
          </a:p>
          <a:p>
            <a:endParaRPr lang="en-GB" dirty="0"/>
          </a:p>
          <a:p>
            <a:r>
              <a:rPr lang="en-GB" dirty="0">
                <a:hlinkClick r:id="rId3"/>
              </a:rPr>
              <a:t>https://</a:t>
            </a:r>
            <a:r>
              <a:rPr lang="en-GB" dirty="0" smtClean="0">
                <a:hlinkClick r:id="rId3"/>
              </a:rPr>
              <a:t>www.gov.uk/government/uploads/system/uploads/attachment_data/file/644723/NFF_Summary_Table.xlsx</a:t>
            </a:r>
            <a:endParaRPr lang="en-GB" dirty="0" smtClean="0"/>
          </a:p>
          <a:p>
            <a:endParaRPr lang="en-GB" dirty="0"/>
          </a:p>
        </p:txBody>
      </p:sp>
    </p:spTree>
    <p:extLst>
      <p:ext uri="{BB962C8B-B14F-4D97-AF65-F5344CB8AC3E}">
        <p14:creationId xmlns:p14="http://schemas.microsoft.com/office/powerpoint/2010/main" val="32680233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Demographic pressures</a:t>
            </a:r>
            <a:endParaRPr lang="en-GB" dirty="0"/>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1488295714"/>
              </p:ext>
            </p:extLst>
          </p:nvPr>
        </p:nvGraphicFramePr>
        <p:xfrm>
          <a:off x="552973" y="1773611"/>
          <a:ext cx="10441158" cy="4536504"/>
        </p:xfrm>
        <a:graphic>
          <a:graphicData uri="http://schemas.openxmlformats.org/drawingml/2006/table">
            <a:tbl>
              <a:tblPr firstRow="1" firstCol="1" bandRow="1">
                <a:tableStyleId>{5C22544A-7EE6-4342-B048-85BDC9FD1C3A}</a:tableStyleId>
              </a:tblPr>
              <a:tblGrid>
                <a:gridCol w="280311"/>
                <a:gridCol w="4593405"/>
                <a:gridCol w="1588431"/>
                <a:gridCol w="1338090"/>
                <a:gridCol w="1338090"/>
                <a:gridCol w="1302831"/>
              </a:tblGrid>
              <a:tr h="1512168">
                <a:tc gridSpan="2">
                  <a:txBody>
                    <a:bodyPr/>
                    <a:lstStyle/>
                    <a:p>
                      <a:pPr algn="ctr">
                        <a:spcAft>
                          <a:spcPts val="0"/>
                        </a:spcAft>
                      </a:pPr>
                      <a:r>
                        <a:rPr lang="en-GB" sz="1800">
                          <a:effectLst/>
                        </a:rPr>
                        <a:t>Number of C&amp;YP with statements or EHC plans:</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hMerge="1">
                  <a:txBody>
                    <a:bodyPr/>
                    <a:lstStyle/>
                    <a:p>
                      <a:endParaRPr lang="en-GB"/>
                    </a:p>
                  </a:txBody>
                  <a:tcPr/>
                </a:tc>
                <a:tc>
                  <a:txBody>
                    <a:bodyPr/>
                    <a:lstStyle/>
                    <a:p>
                      <a:pPr indent="518160" algn="ctr">
                        <a:spcAft>
                          <a:spcPts val="0"/>
                        </a:spcAft>
                      </a:pPr>
                      <a:r>
                        <a:rPr lang="en-GB" sz="1800">
                          <a:effectLst/>
                        </a:rPr>
                        <a:t>2015</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2016</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2017</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Change 2016 to 2017</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r>
              <a:tr h="504056">
                <a:tc>
                  <a:txBody>
                    <a:bodyPr/>
                    <a:lstStyle/>
                    <a:p>
                      <a:endParaRPr lang="en-GB" sz="1200">
                        <a:effectLst/>
                        <a:latin typeface="Calibri" panose="020F0502020204030204" pitchFamily="34" charset="0"/>
                      </a:endParaRPr>
                    </a:p>
                  </a:txBody>
                  <a:tcPr marL="68580" marR="68580" marT="0" marB="0" anchor="b"/>
                </a:tc>
                <a:tc>
                  <a:txBody>
                    <a:bodyPr/>
                    <a:lstStyle/>
                    <a:p>
                      <a:pPr algn="ctr">
                        <a:spcAft>
                          <a:spcPts val="0"/>
                        </a:spcAft>
                      </a:pPr>
                      <a:r>
                        <a:rPr lang="en-GB" sz="1800">
                          <a:effectLst/>
                        </a:rPr>
                        <a:t>Under 5 years of age</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11,250</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10,513</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11,629</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10.6%</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r>
              <a:tr h="504056">
                <a:tc>
                  <a:txBody>
                    <a:bodyPr/>
                    <a:lstStyle/>
                    <a:p>
                      <a:endParaRPr lang="en-GB" sz="1200">
                        <a:effectLst/>
                        <a:latin typeface="Calibri" panose="020F0502020204030204" pitchFamily="34" charset="0"/>
                      </a:endParaRPr>
                    </a:p>
                  </a:txBody>
                  <a:tcPr marL="68580" marR="68580" marT="0" marB="0" anchor="b"/>
                </a:tc>
                <a:tc>
                  <a:txBody>
                    <a:bodyPr/>
                    <a:lstStyle/>
                    <a:p>
                      <a:pPr algn="ctr">
                        <a:spcAft>
                          <a:spcPts val="0"/>
                        </a:spcAft>
                      </a:pPr>
                      <a:r>
                        <a:rPr lang="en-GB" sz="1800">
                          <a:effectLst/>
                        </a:rPr>
                        <a:t>Aged 5-10</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91,045</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92,213</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97,379</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5.6%</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r>
              <a:tr h="504056">
                <a:tc>
                  <a:txBody>
                    <a:bodyPr/>
                    <a:lstStyle/>
                    <a:p>
                      <a:endParaRPr lang="en-GB" sz="1200">
                        <a:effectLst/>
                        <a:latin typeface="Calibri" panose="020F0502020204030204" pitchFamily="34" charset="0"/>
                      </a:endParaRPr>
                    </a:p>
                  </a:txBody>
                  <a:tcPr marL="68580" marR="68580" marT="0" marB="0" anchor="b"/>
                </a:tc>
                <a:tc>
                  <a:txBody>
                    <a:bodyPr/>
                    <a:lstStyle/>
                    <a:p>
                      <a:pPr algn="ctr">
                        <a:spcAft>
                          <a:spcPts val="0"/>
                        </a:spcAft>
                      </a:pPr>
                      <a:r>
                        <a:rPr lang="en-GB" sz="1800">
                          <a:effectLst/>
                        </a:rPr>
                        <a:t>Aged 11-15</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112,340</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111,225</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112,540</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1.2%</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r>
              <a:tr h="504056">
                <a:tc>
                  <a:txBody>
                    <a:bodyPr/>
                    <a:lstStyle/>
                    <a:p>
                      <a:endParaRPr lang="en-GB" sz="1200">
                        <a:effectLst/>
                        <a:latin typeface="Calibri" panose="020F0502020204030204" pitchFamily="34" charset="0"/>
                      </a:endParaRPr>
                    </a:p>
                  </a:txBody>
                  <a:tcPr marL="68580" marR="68580" marT="0" marB="0" anchor="b"/>
                </a:tc>
                <a:tc>
                  <a:txBody>
                    <a:bodyPr/>
                    <a:lstStyle/>
                    <a:p>
                      <a:pPr algn="ctr">
                        <a:spcAft>
                          <a:spcPts val="0"/>
                        </a:spcAft>
                      </a:pPr>
                      <a:r>
                        <a:rPr lang="en-GB" sz="1800">
                          <a:effectLst/>
                        </a:rPr>
                        <a:t>Aged 16-19</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25,538</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41,300</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58,034</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40.5%</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r>
              <a:tr h="504056">
                <a:tc>
                  <a:txBody>
                    <a:bodyPr/>
                    <a:lstStyle/>
                    <a:p>
                      <a:endParaRPr lang="en-GB" sz="1200">
                        <a:effectLst/>
                        <a:latin typeface="Calibri" panose="020F0502020204030204" pitchFamily="34" charset="0"/>
                      </a:endParaRPr>
                    </a:p>
                  </a:txBody>
                  <a:tcPr marL="68580" marR="68580" marT="0" marB="0" anchor="b"/>
                </a:tc>
                <a:tc>
                  <a:txBody>
                    <a:bodyPr/>
                    <a:lstStyle/>
                    <a:p>
                      <a:pPr algn="ctr">
                        <a:spcAft>
                          <a:spcPts val="0"/>
                        </a:spcAft>
                      </a:pPr>
                      <a:r>
                        <a:rPr lang="en-GB" sz="1800">
                          <a:effectLst/>
                        </a:rPr>
                        <a:t>Aged 20-25</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10</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1,064</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7,708</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624.4%</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r>
              <a:tr h="504056">
                <a:tc>
                  <a:txBody>
                    <a:bodyPr/>
                    <a:lstStyle/>
                    <a:p>
                      <a:endParaRPr lang="en-GB" sz="1200">
                        <a:effectLst/>
                        <a:latin typeface="Calibri" panose="020F0502020204030204" pitchFamily="34" charset="0"/>
                      </a:endParaRPr>
                    </a:p>
                  </a:txBody>
                  <a:tcPr marL="68580" marR="68580" marT="0" marB="0" anchor="b"/>
                </a:tc>
                <a:tc>
                  <a:txBody>
                    <a:bodyPr/>
                    <a:lstStyle/>
                    <a:p>
                      <a:pPr algn="ctr">
                        <a:spcAft>
                          <a:spcPts val="0"/>
                        </a:spcAft>
                      </a:pPr>
                      <a:r>
                        <a:rPr lang="en-GB" sz="1800">
                          <a:effectLst/>
                        </a:rPr>
                        <a:t>Total</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240,183</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256,315</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a:effectLst/>
                        </a:rPr>
                        <a:t>287,290</a:t>
                      </a:r>
                      <a:endParaRPr lang="en-GB"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c>
                  <a:txBody>
                    <a:bodyPr/>
                    <a:lstStyle/>
                    <a:p>
                      <a:pPr algn="ctr">
                        <a:spcAft>
                          <a:spcPts val="0"/>
                        </a:spcAft>
                      </a:pPr>
                      <a:r>
                        <a:rPr lang="en-GB" sz="1800" dirty="0">
                          <a:effectLst/>
                        </a:rPr>
                        <a:t>12.1%</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b"/>
                </a:tc>
              </a:tr>
            </a:tbl>
          </a:graphicData>
        </a:graphic>
      </p:graphicFrame>
      <p:sp>
        <p:nvSpPr>
          <p:cNvPr id="4" name="Rectangle 1"/>
          <p:cNvSpPr>
            <a:spLocks noChangeArrowheads="1"/>
          </p:cNvSpPr>
          <p:nvPr/>
        </p:nvSpPr>
        <p:spPr bwMode="auto">
          <a:xfrm>
            <a:off x="-2892228" y="-164825"/>
            <a:ext cx="16928870" cy="8400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27022462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Demographic pressures</a:t>
            </a:r>
            <a:endParaRPr lang="en-GB" dirty="0"/>
          </a:p>
        </p:txBody>
      </p:sp>
      <p:sp>
        <p:nvSpPr>
          <p:cNvPr id="3" name="Content Placeholder 2"/>
          <p:cNvSpPr>
            <a:spLocks noGrp="1"/>
          </p:cNvSpPr>
          <p:nvPr>
            <p:ph idx="1"/>
          </p:nvPr>
        </p:nvSpPr>
        <p:spPr/>
        <p:txBody>
          <a:bodyPr/>
          <a:lstStyle/>
          <a:p>
            <a:pPr marL="0" indent="0">
              <a:buNone/>
            </a:pPr>
            <a:r>
              <a:rPr lang="en-GB" dirty="0"/>
              <a:t>Children and young people with statements/EHC plans </a:t>
            </a:r>
            <a:r>
              <a:rPr lang="en-GB" dirty="0" smtClean="0"/>
              <a:t>in</a:t>
            </a:r>
          </a:p>
          <a:p>
            <a:pPr marL="0" indent="0">
              <a:buNone/>
            </a:pPr>
            <a:endParaRPr lang="en-GB" dirty="0"/>
          </a:p>
        </p:txBody>
      </p:sp>
      <p:graphicFrame>
        <p:nvGraphicFramePr>
          <p:cNvPr id="6" name="Content Placeholder 3"/>
          <p:cNvGraphicFramePr>
            <a:graphicFrameLocks/>
          </p:cNvGraphicFramePr>
          <p:nvPr>
            <p:extLst>
              <p:ext uri="{D42A27DB-BD31-4B8C-83A1-F6EECF244321}">
                <p14:modId xmlns:p14="http://schemas.microsoft.com/office/powerpoint/2010/main" val="3943781379"/>
              </p:ext>
            </p:extLst>
          </p:nvPr>
        </p:nvGraphicFramePr>
        <p:xfrm>
          <a:off x="1059804" y="2095882"/>
          <a:ext cx="10726415" cy="3998209"/>
        </p:xfrm>
        <a:graphic>
          <a:graphicData uri="http://schemas.openxmlformats.org/drawingml/2006/table">
            <a:tbl>
              <a:tblPr firstRow="1" bandRow="1">
                <a:tableStyleId>{5C22544A-7EE6-4342-B048-85BDC9FD1C3A}</a:tableStyleId>
              </a:tblPr>
              <a:tblGrid>
                <a:gridCol w="3724010"/>
                <a:gridCol w="1639197"/>
                <a:gridCol w="1639197"/>
                <a:gridCol w="1713706"/>
                <a:gridCol w="2010305"/>
              </a:tblGrid>
              <a:tr h="922663">
                <a:tc>
                  <a:txBody>
                    <a:bodyPr/>
                    <a:lstStyle/>
                    <a:p>
                      <a:endParaRPr lang="en-GB" dirty="0"/>
                    </a:p>
                  </a:txBody>
                  <a:tcPr/>
                </a:tc>
                <a:tc>
                  <a:txBody>
                    <a:bodyPr/>
                    <a:lstStyle/>
                    <a:p>
                      <a:pPr algn="r"/>
                      <a:r>
                        <a:rPr lang="en-GB" dirty="0" smtClean="0"/>
                        <a:t>2015</a:t>
                      </a:r>
                      <a:endParaRPr lang="en-GB" dirty="0"/>
                    </a:p>
                  </a:txBody>
                  <a:tcPr/>
                </a:tc>
                <a:tc>
                  <a:txBody>
                    <a:bodyPr/>
                    <a:lstStyle/>
                    <a:p>
                      <a:pPr algn="r"/>
                      <a:r>
                        <a:rPr lang="en-GB" dirty="0" smtClean="0"/>
                        <a:t>2016</a:t>
                      </a:r>
                      <a:endParaRPr lang="en-GB" dirty="0"/>
                    </a:p>
                  </a:txBody>
                  <a:tcPr/>
                </a:tc>
                <a:tc>
                  <a:txBody>
                    <a:bodyPr/>
                    <a:lstStyle/>
                    <a:p>
                      <a:pPr algn="r"/>
                      <a:r>
                        <a:rPr lang="en-GB" dirty="0" smtClean="0"/>
                        <a:t>2017</a:t>
                      </a:r>
                      <a:endParaRPr lang="en-GB" dirty="0"/>
                    </a:p>
                  </a:txBody>
                  <a:tcPr/>
                </a:tc>
                <a:tc>
                  <a:txBody>
                    <a:bodyPr/>
                    <a:lstStyle/>
                    <a:p>
                      <a:pPr algn="r"/>
                      <a:r>
                        <a:rPr lang="en-GB" dirty="0" smtClean="0"/>
                        <a:t>Change 2016</a:t>
                      </a:r>
                      <a:r>
                        <a:rPr lang="en-GB" baseline="0" dirty="0" smtClean="0"/>
                        <a:t> to </a:t>
                      </a:r>
                      <a:r>
                        <a:rPr lang="en-GB" dirty="0" smtClean="0"/>
                        <a:t>2017</a:t>
                      </a:r>
                      <a:endParaRPr lang="en-GB" dirty="0"/>
                    </a:p>
                  </a:txBody>
                  <a:tcPr/>
                </a:tc>
              </a:tr>
              <a:tr h="512591">
                <a:tc>
                  <a:txBody>
                    <a:bodyPr/>
                    <a:lstStyle/>
                    <a:p>
                      <a:r>
                        <a:rPr lang="en-GB" dirty="0" smtClean="0"/>
                        <a:t>Special Schools</a:t>
                      </a:r>
                      <a:endParaRPr lang="en-GB" dirty="0"/>
                    </a:p>
                  </a:txBody>
                  <a:tcPr/>
                </a:tc>
                <a:tc>
                  <a:txBody>
                    <a:bodyPr/>
                    <a:lstStyle/>
                    <a:p>
                      <a:pPr algn="r"/>
                      <a:r>
                        <a:rPr lang="en-GB" dirty="0" smtClean="0"/>
                        <a:t>109,519</a:t>
                      </a:r>
                      <a:endParaRPr lang="en-GB" dirty="0"/>
                    </a:p>
                  </a:txBody>
                  <a:tcPr/>
                </a:tc>
                <a:tc>
                  <a:txBody>
                    <a:bodyPr/>
                    <a:lstStyle/>
                    <a:p>
                      <a:pPr algn="r"/>
                      <a:r>
                        <a:rPr lang="en-GB" dirty="0" smtClean="0"/>
                        <a:t>113,962</a:t>
                      </a:r>
                      <a:endParaRPr lang="en-GB" dirty="0"/>
                    </a:p>
                  </a:txBody>
                  <a:tcPr/>
                </a:tc>
                <a:tc>
                  <a:txBody>
                    <a:bodyPr/>
                    <a:lstStyle/>
                    <a:p>
                      <a:pPr algn="r"/>
                      <a:r>
                        <a:rPr lang="en-GB" dirty="0" smtClean="0"/>
                        <a:t>118,588</a:t>
                      </a:r>
                      <a:endParaRPr lang="en-GB" dirty="0"/>
                    </a:p>
                  </a:txBody>
                  <a:tcPr/>
                </a:tc>
                <a:tc>
                  <a:txBody>
                    <a:bodyPr/>
                    <a:lstStyle/>
                    <a:p>
                      <a:pPr algn="r"/>
                      <a:r>
                        <a:rPr lang="en-GB" dirty="0" smtClean="0"/>
                        <a:t>4.1%</a:t>
                      </a:r>
                      <a:endParaRPr lang="en-GB" dirty="0"/>
                    </a:p>
                  </a:txBody>
                  <a:tcPr/>
                </a:tc>
              </a:tr>
              <a:tr h="512591">
                <a:tc>
                  <a:txBody>
                    <a:bodyPr/>
                    <a:lstStyle/>
                    <a:p>
                      <a:r>
                        <a:rPr lang="en-GB" dirty="0" smtClean="0"/>
                        <a:t>Alternative Provision</a:t>
                      </a:r>
                      <a:endParaRPr lang="en-GB" dirty="0"/>
                    </a:p>
                  </a:txBody>
                  <a:tcPr/>
                </a:tc>
                <a:tc>
                  <a:txBody>
                    <a:bodyPr/>
                    <a:lstStyle/>
                    <a:p>
                      <a:pPr algn="r"/>
                      <a:r>
                        <a:rPr lang="en-GB" dirty="0" smtClean="0"/>
                        <a:t>1,549</a:t>
                      </a:r>
                      <a:endParaRPr lang="en-GB" dirty="0"/>
                    </a:p>
                  </a:txBody>
                  <a:tcPr/>
                </a:tc>
                <a:tc>
                  <a:txBody>
                    <a:bodyPr/>
                    <a:lstStyle/>
                    <a:p>
                      <a:pPr algn="r"/>
                      <a:r>
                        <a:rPr lang="en-GB" dirty="0" smtClean="0"/>
                        <a:t>1,489</a:t>
                      </a:r>
                      <a:endParaRPr lang="en-GB" dirty="0"/>
                    </a:p>
                  </a:txBody>
                  <a:tcPr/>
                </a:tc>
                <a:tc>
                  <a:txBody>
                    <a:bodyPr/>
                    <a:lstStyle/>
                    <a:p>
                      <a:pPr algn="r"/>
                      <a:r>
                        <a:rPr lang="en-GB" dirty="0" smtClean="0"/>
                        <a:t>2,209</a:t>
                      </a:r>
                      <a:endParaRPr lang="en-GB" dirty="0"/>
                    </a:p>
                  </a:txBody>
                  <a:tcPr/>
                </a:tc>
                <a:tc>
                  <a:txBody>
                    <a:bodyPr/>
                    <a:lstStyle/>
                    <a:p>
                      <a:pPr algn="r"/>
                      <a:r>
                        <a:rPr lang="en-GB" dirty="0" smtClean="0"/>
                        <a:t>48.4%</a:t>
                      </a:r>
                      <a:endParaRPr lang="en-GB" dirty="0"/>
                    </a:p>
                  </a:txBody>
                  <a:tcPr/>
                </a:tc>
              </a:tr>
              <a:tr h="512591">
                <a:tc>
                  <a:txBody>
                    <a:bodyPr/>
                    <a:lstStyle/>
                    <a:p>
                      <a:r>
                        <a:rPr lang="en-GB" dirty="0" smtClean="0"/>
                        <a:t>Excluded</a:t>
                      </a:r>
                      <a:r>
                        <a:rPr lang="en-GB" baseline="0" dirty="0" smtClean="0"/>
                        <a:t> not placed</a:t>
                      </a:r>
                      <a:endParaRPr lang="en-GB" dirty="0"/>
                    </a:p>
                  </a:txBody>
                  <a:tcPr/>
                </a:tc>
                <a:tc>
                  <a:txBody>
                    <a:bodyPr/>
                    <a:lstStyle/>
                    <a:p>
                      <a:pPr algn="r"/>
                      <a:r>
                        <a:rPr lang="en-GB" dirty="0" smtClean="0"/>
                        <a:t>17</a:t>
                      </a:r>
                      <a:endParaRPr lang="en-GB" dirty="0"/>
                    </a:p>
                  </a:txBody>
                  <a:tcPr/>
                </a:tc>
                <a:tc>
                  <a:txBody>
                    <a:bodyPr/>
                    <a:lstStyle/>
                    <a:p>
                      <a:pPr algn="r"/>
                      <a:r>
                        <a:rPr lang="en-GB" dirty="0" smtClean="0"/>
                        <a:t>39</a:t>
                      </a:r>
                      <a:endParaRPr lang="en-GB" dirty="0"/>
                    </a:p>
                  </a:txBody>
                  <a:tcPr/>
                </a:tc>
                <a:tc>
                  <a:txBody>
                    <a:bodyPr/>
                    <a:lstStyle/>
                    <a:p>
                      <a:pPr algn="r"/>
                      <a:r>
                        <a:rPr lang="en-GB" dirty="0" smtClean="0"/>
                        <a:t>102</a:t>
                      </a:r>
                      <a:endParaRPr lang="en-GB" dirty="0"/>
                    </a:p>
                  </a:txBody>
                  <a:tcPr/>
                </a:tc>
                <a:tc>
                  <a:txBody>
                    <a:bodyPr/>
                    <a:lstStyle/>
                    <a:p>
                      <a:pPr algn="r"/>
                      <a:r>
                        <a:rPr lang="en-GB" dirty="0" smtClean="0"/>
                        <a:t>161.5%</a:t>
                      </a:r>
                      <a:endParaRPr lang="en-GB" dirty="0"/>
                    </a:p>
                  </a:txBody>
                  <a:tcPr/>
                </a:tc>
              </a:tr>
              <a:tr h="512591">
                <a:tc>
                  <a:txBody>
                    <a:bodyPr/>
                    <a:lstStyle/>
                    <a:p>
                      <a:r>
                        <a:rPr lang="en-GB" dirty="0" smtClean="0"/>
                        <a:t>Other LA arrangement</a:t>
                      </a:r>
                      <a:endParaRPr lang="en-GB" dirty="0"/>
                    </a:p>
                  </a:txBody>
                  <a:tcPr/>
                </a:tc>
                <a:tc>
                  <a:txBody>
                    <a:bodyPr/>
                    <a:lstStyle/>
                    <a:p>
                      <a:pPr algn="r"/>
                      <a:r>
                        <a:rPr lang="en-GB" dirty="0" smtClean="0"/>
                        <a:t>909</a:t>
                      </a:r>
                      <a:endParaRPr lang="en-GB" dirty="0"/>
                    </a:p>
                  </a:txBody>
                  <a:tcPr/>
                </a:tc>
                <a:tc>
                  <a:txBody>
                    <a:bodyPr/>
                    <a:lstStyle/>
                    <a:p>
                      <a:pPr algn="r"/>
                      <a:r>
                        <a:rPr lang="en-GB" dirty="0" smtClean="0"/>
                        <a:t>1,931</a:t>
                      </a:r>
                      <a:endParaRPr lang="en-GB" dirty="0"/>
                    </a:p>
                  </a:txBody>
                  <a:tcPr/>
                </a:tc>
                <a:tc>
                  <a:txBody>
                    <a:bodyPr/>
                    <a:lstStyle/>
                    <a:p>
                      <a:pPr algn="r"/>
                      <a:r>
                        <a:rPr lang="en-GB" dirty="0" smtClean="0"/>
                        <a:t>2,041</a:t>
                      </a:r>
                      <a:endParaRPr lang="en-GB" dirty="0"/>
                    </a:p>
                  </a:txBody>
                  <a:tcPr/>
                </a:tc>
                <a:tc>
                  <a:txBody>
                    <a:bodyPr/>
                    <a:lstStyle/>
                    <a:p>
                      <a:pPr algn="r"/>
                      <a:r>
                        <a:rPr lang="en-GB" dirty="0" smtClean="0"/>
                        <a:t>5.7%</a:t>
                      </a:r>
                      <a:endParaRPr lang="en-GB" dirty="0"/>
                    </a:p>
                  </a:txBody>
                  <a:tcPr/>
                </a:tc>
              </a:tr>
              <a:tr h="512591">
                <a:tc>
                  <a:txBody>
                    <a:bodyPr/>
                    <a:lstStyle/>
                    <a:p>
                      <a:r>
                        <a:rPr lang="en-GB" dirty="0" smtClean="0"/>
                        <a:t>Other parent arrangement</a:t>
                      </a:r>
                      <a:endParaRPr lang="en-GB" dirty="0"/>
                    </a:p>
                  </a:txBody>
                  <a:tcPr/>
                </a:tc>
                <a:tc>
                  <a:txBody>
                    <a:bodyPr/>
                    <a:lstStyle/>
                    <a:p>
                      <a:pPr algn="r"/>
                      <a:r>
                        <a:rPr lang="en-GB" dirty="0" smtClean="0"/>
                        <a:t>1,439</a:t>
                      </a:r>
                      <a:endParaRPr lang="en-GB" dirty="0"/>
                    </a:p>
                  </a:txBody>
                  <a:tcPr/>
                </a:tc>
                <a:tc>
                  <a:txBody>
                    <a:bodyPr/>
                    <a:lstStyle/>
                    <a:p>
                      <a:pPr algn="r"/>
                      <a:r>
                        <a:rPr lang="en-GB" dirty="0" smtClean="0"/>
                        <a:t>1,734</a:t>
                      </a:r>
                      <a:endParaRPr lang="en-GB" dirty="0"/>
                    </a:p>
                  </a:txBody>
                  <a:tcPr/>
                </a:tc>
                <a:tc>
                  <a:txBody>
                    <a:bodyPr/>
                    <a:lstStyle/>
                    <a:p>
                      <a:pPr algn="r"/>
                      <a:r>
                        <a:rPr lang="en-GB" dirty="0" smtClean="0"/>
                        <a:t>2,111</a:t>
                      </a:r>
                      <a:endParaRPr lang="en-GB" dirty="0"/>
                    </a:p>
                  </a:txBody>
                  <a:tcPr/>
                </a:tc>
                <a:tc>
                  <a:txBody>
                    <a:bodyPr/>
                    <a:lstStyle/>
                    <a:p>
                      <a:pPr algn="r"/>
                      <a:r>
                        <a:rPr lang="en-GB" dirty="0" smtClean="0"/>
                        <a:t>136.8%</a:t>
                      </a:r>
                      <a:endParaRPr lang="en-GB" dirty="0"/>
                    </a:p>
                  </a:txBody>
                  <a:tcPr/>
                </a:tc>
              </a:tr>
              <a:tr h="512591">
                <a:tc>
                  <a:txBody>
                    <a:bodyPr/>
                    <a:lstStyle/>
                    <a:p>
                      <a:r>
                        <a:rPr lang="en-GB" dirty="0" smtClean="0"/>
                        <a:t>Awaiting provision</a:t>
                      </a:r>
                      <a:endParaRPr lang="en-GB" dirty="0"/>
                    </a:p>
                  </a:txBody>
                  <a:tcPr/>
                </a:tc>
                <a:tc>
                  <a:txBody>
                    <a:bodyPr/>
                    <a:lstStyle/>
                    <a:p>
                      <a:pPr algn="r"/>
                      <a:r>
                        <a:rPr lang="en-GB" dirty="0" smtClean="0"/>
                        <a:t>1,073</a:t>
                      </a:r>
                      <a:endParaRPr lang="en-GB" dirty="0"/>
                    </a:p>
                  </a:txBody>
                  <a:tcPr/>
                </a:tc>
                <a:tc>
                  <a:txBody>
                    <a:bodyPr/>
                    <a:lstStyle/>
                    <a:p>
                      <a:pPr algn="r"/>
                      <a:r>
                        <a:rPr lang="en-GB" dirty="0" smtClean="0"/>
                        <a:t>1,710</a:t>
                      </a:r>
                      <a:endParaRPr lang="en-GB" dirty="0"/>
                    </a:p>
                  </a:txBody>
                  <a:tcPr/>
                </a:tc>
                <a:tc>
                  <a:txBody>
                    <a:bodyPr/>
                    <a:lstStyle/>
                    <a:p>
                      <a:pPr algn="r"/>
                      <a:r>
                        <a:rPr lang="en-GB" dirty="0" smtClean="0"/>
                        <a:t>4,050</a:t>
                      </a:r>
                      <a:endParaRPr lang="en-GB" dirty="0"/>
                    </a:p>
                  </a:txBody>
                  <a:tcPr/>
                </a:tc>
                <a:tc>
                  <a:txBody>
                    <a:bodyPr/>
                    <a:lstStyle/>
                    <a:p>
                      <a:pPr algn="r"/>
                      <a:r>
                        <a:rPr lang="en-GB" dirty="0" smtClean="0"/>
                        <a:t>53%</a:t>
                      </a:r>
                      <a:endParaRPr lang="en-GB" dirty="0"/>
                    </a:p>
                  </a:txBody>
                  <a:tcPr/>
                </a:tc>
              </a:tr>
            </a:tbl>
          </a:graphicData>
        </a:graphic>
      </p:graphicFrame>
    </p:spTree>
    <p:extLst>
      <p:ext uri="{BB962C8B-B14F-4D97-AF65-F5344CB8AC3E}">
        <p14:creationId xmlns:p14="http://schemas.microsoft.com/office/powerpoint/2010/main" val="35072171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DSG Block Movements</a:t>
            </a:r>
            <a:endParaRPr lang="en-GB" dirty="0"/>
          </a:p>
        </p:txBody>
      </p:sp>
      <p:pic>
        <p:nvPicPr>
          <p:cNvPr id="4" name="Content Placeholder 3"/>
          <p:cNvPicPr>
            <a:picLocks noGrp="1" noChangeAspect="1"/>
          </p:cNvPicPr>
          <p:nvPr>
            <p:ph idx="1"/>
          </p:nvPr>
        </p:nvPicPr>
        <p:blipFill>
          <a:blip r:embed="rId2">
            <a:extLst>
              <a:ext uri="{BEBA8EAE-BF5A-486C-A8C5-ECC9F3942E4B}">
                <a14:imgProps xmlns:a14="http://schemas.microsoft.com/office/drawing/2010/main">
                  <a14:imgLayer r:embed="rId3">
                    <a14:imgEffect>
                      <a14:colorTemperature colorTemp="5900"/>
                    </a14:imgEffect>
                    <a14:imgEffect>
                      <a14:brightnessContrast bright="-4000" contrast="30000"/>
                    </a14:imgEffect>
                  </a14:imgLayer>
                </a14:imgProps>
              </a:ext>
              <a:ext uri="{28A0092B-C50C-407E-A947-70E740481C1C}">
                <a14:useLocalDpi xmlns:a14="http://schemas.microsoft.com/office/drawing/2010/main" val="0"/>
              </a:ext>
            </a:extLst>
          </a:blip>
          <a:stretch>
            <a:fillRect/>
          </a:stretch>
        </p:blipFill>
        <p:spPr>
          <a:xfrm>
            <a:off x="914639" y="2105498"/>
            <a:ext cx="10511540" cy="4204615"/>
          </a:xfrm>
          <a:effectLst>
            <a:outerShdw dir="5400000" algn="ctr" rotWithShape="0">
              <a:srgbClr val="000000">
                <a:alpha val="43137"/>
              </a:srgbClr>
            </a:outerShdw>
          </a:effectLst>
        </p:spPr>
      </p:pic>
    </p:spTree>
    <p:extLst>
      <p:ext uri="{BB962C8B-B14F-4D97-AF65-F5344CB8AC3E}">
        <p14:creationId xmlns:p14="http://schemas.microsoft.com/office/powerpoint/2010/main" val="16171746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DSG block movements</a:t>
            </a:r>
            <a:endParaRPr lang="en-GB" dirty="0"/>
          </a:p>
        </p:txBody>
      </p:sp>
      <p:sp>
        <p:nvSpPr>
          <p:cNvPr id="3" name="Content Placeholder 2"/>
          <p:cNvSpPr>
            <a:spLocks noGrp="1"/>
          </p:cNvSpPr>
          <p:nvPr>
            <p:ph idx="1"/>
          </p:nvPr>
        </p:nvSpPr>
        <p:spPr>
          <a:xfrm>
            <a:off x="914639" y="1701602"/>
            <a:ext cx="10365899" cy="4824536"/>
          </a:xfrm>
        </p:spPr>
        <p:txBody>
          <a:bodyPr/>
          <a:lstStyle/>
          <a:p>
            <a:pPr>
              <a:spcBef>
                <a:spcPts val="0"/>
              </a:spcBef>
              <a:spcAft>
                <a:spcPts val="2400"/>
              </a:spcAft>
            </a:pPr>
            <a:r>
              <a:rPr lang="en-GB" dirty="0" smtClean="0"/>
              <a:t>Original proposal was to ring fence the schools block because of the political imperative to have a “hard” national formula for school budgets.</a:t>
            </a:r>
          </a:p>
          <a:p>
            <a:pPr>
              <a:spcBef>
                <a:spcPts val="0"/>
              </a:spcBef>
              <a:spcAft>
                <a:spcPts val="2400"/>
              </a:spcAft>
            </a:pPr>
            <a:r>
              <a:rPr lang="en-GB" dirty="0" smtClean="0"/>
              <a:t>In previous years LAs transferred over £100m pa to the HNB to help pay for SEND and AP pressures.</a:t>
            </a:r>
          </a:p>
          <a:p>
            <a:pPr>
              <a:spcBef>
                <a:spcPts val="0"/>
              </a:spcBef>
              <a:spcAft>
                <a:spcPts val="2400"/>
              </a:spcAft>
            </a:pPr>
            <a:r>
              <a:rPr lang="en-GB" dirty="0" smtClean="0"/>
              <a:t>DfE will now allow for local budget flexibility </a:t>
            </a:r>
            <a:r>
              <a:rPr lang="en-GB" dirty="0"/>
              <a:t>arrangements associated with the schools block ring </a:t>
            </a:r>
            <a:r>
              <a:rPr lang="en-GB" dirty="0" smtClean="0"/>
              <a:t>fence</a:t>
            </a:r>
            <a:r>
              <a:rPr lang="en-GB" dirty="0"/>
              <a:t>.</a:t>
            </a:r>
          </a:p>
        </p:txBody>
      </p:sp>
    </p:spTree>
    <p:extLst>
      <p:ext uri="{BB962C8B-B14F-4D97-AF65-F5344CB8AC3E}">
        <p14:creationId xmlns:p14="http://schemas.microsoft.com/office/powerpoint/2010/main" val="159610960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DSG block movements</a:t>
            </a:r>
            <a:endParaRPr lang="en-GB" dirty="0"/>
          </a:p>
        </p:txBody>
      </p:sp>
      <p:sp>
        <p:nvSpPr>
          <p:cNvPr id="3" name="Content Placeholder 2"/>
          <p:cNvSpPr>
            <a:spLocks noGrp="1"/>
          </p:cNvSpPr>
          <p:nvPr>
            <p:ph idx="1"/>
          </p:nvPr>
        </p:nvSpPr>
        <p:spPr>
          <a:xfrm>
            <a:off x="914639" y="1701602"/>
            <a:ext cx="10365899" cy="4824536"/>
          </a:xfrm>
        </p:spPr>
        <p:txBody>
          <a:bodyPr/>
          <a:lstStyle/>
          <a:p>
            <a:pPr lvl="1">
              <a:spcBef>
                <a:spcPts val="0"/>
              </a:spcBef>
              <a:spcAft>
                <a:spcPts val="2400"/>
              </a:spcAft>
            </a:pPr>
            <a:r>
              <a:rPr lang="en-GB" sz="2600" b="1" dirty="0" smtClean="0"/>
              <a:t>Schools </a:t>
            </a:r>
            <a:r>
              <a:rPr lang="en-GB" sz="2600" b="1" dirty="0"/>
              <a:t>forums can agree that up to 0.5% of their schools block can be transferred out (e.g. to LAs’ high needs budget</a:t>
            </a:r>
            <a:r>
              <a:rPr lang="en-GB" sz="2600" b="1" dirty="0" smtClean="0"/>
              <a:t>). </a:t>
            </a:r>
          </a:p>
          <a:p>
            <a:pPr lvl="1">
              <a:spcBef>
                <a:spcPts val="0"/>
              </a:spcBef>
              <a:spcAft>
                <a:spcPts val="2400"/>
              </a:spcAft>
            </a:pPr>
            <a:r>
              <a:rPr lang="en-GB" sz="2600" b="1" dirty="0" smtClean="0"/>
              <a:t>This is more than the amount LAs as transferred in previous years and would on average represent a 3% increase to the average LA’s HNB.</a:t>
            </a:r>
          </a:p>
          <a:p>
            <a:pPr lvl="1">
              <a:spcBef>
                <a:spcPts val="0"/>
              </a:spcBef>
              <a:spcAft>
                <a:spcPts val="2400"/>
              </a:spcAft>
            </a:pPr>
            <a:r>
              <a:rPr lang="en-GB" sz="2600" b="1" dirty="0" smtClean="0"/>
              <a:t>The </a:t>
            </a:r>
            <a:r>
              <a:rPr lang="en-GB" sz="2600" b="1" dirty="0"/>
              <a:t>operational guide </a:t>
            </a:r>
            <a:r>
              <a:rPr lang="en-GB" sz="2600" b="1" dirty="0" smtClean="0"/>
              <a:t>sets out  </a:t>
            </a:r>
            <a:r>
              <a:rPr lang="en-GB" sz="2600" b="1" dirty="0"/>
              <a:t>what information schools forums should take into account, including the outcome of consulting all </a:t>
            </a:r>
            <a:r>
              <a:rPr lang="en-GB" sz="2600" b="1" dirty="0" smtClean="0"/>
              <a:t>schools.</a:t>
            </a:r>
          </a:p>
          <a:p>
            <a:pPr lvl="1">
              <a:spcBef>
                <a:spcPts val="0"/>
              </a:spcBef>
              <a:spcAft>
                <a:spcPts val="2400"/>
              </a:spcAft>
            </a:pPr>
            <a:r>
              <a:rPr lang="en-GB" sz="2600" b="1" dirty="0" smtClean="0"/>
              <a:t>The </a:t>
            </a:r>
            <a:r>
              <a:rPr lang="en-GB" sz="2600" b="1" dirty="0"/>
              <a:t>department will consider applications from any LA that finds it absolutely essential to seek an exception to the 0.5% and schools forum agreement </a:t>
            </a:r>
            <a:r>
              <a:rPr lang="en-GB" sz="2600" b="1" dirty="0" smtClean="0"/>
              <a:t>rules.</a:t>
            </a:r>
            <a:endParaRPr lang="en-GB" sz="2600" b="1" dirty="0"/>
          </a:p>
          <a:p>
            <a:endParaRPr lang="en-GB" dirty="0"/>
          </a:p>
        </p:txBody>
      </p:sp>
    </p:spTree>
    <p:extLst>
      <p:ext uri="{BB962C8B-B14F-4D97-AF65-F5344CB8AC3E}">
        <p14:creationId xmlns:p14="http://schemas.microsoft.com/office/powerpoint/2010/main" val="214102920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dirty="0" smtClean="0"/>
              <a:t>Biggest worry</a:t>
            </a:r>
            <a:endParaRPr lang="en-GB" dirty="0"/>
          </a:p>
        </p:txBody>
      </p:sp>
      <p:sp>
        <p:nvSpPr>
          <p:cNvPr id="10" name="Content Placeholder 9"/>
          <p:cNvSpPr>
            <a:spLocks noGrp="1"/>
          </p:cNvSpPr>
          <p:nvPr>
            <p:ph sz="half" idx="2"/>
          </p:nvPr>
        </p:nvSpPr>
        <p:spPr>
          <a:xfrm>
            <a:off x="5737547" y="1846156"/>
            <a:ext cx="5470982" cy="3815886"/>
          </a:xfrm>
        </p:spPr>
        <p:txBody>
          <a:bodyPr/>
          <a:lstStyle/>
          <a:p>
            <a:pPr marL="0" indent="0">
              <a:buNone/>
            </a:pPr>
            <a:r>
              <a:rPr lang="en-GB" sz="4000" b="1" dirty="0" smtClean="0">
                <a:solidFill>
                  <a:srgbClr val="FF0000"/>
                </a:solidFill>
              </a:rPr>
              <a:t>No repeat of the baseline exercise for 2019-20 so any transfers LAs make between their DSG blocks are for one year only</a:t>
            </a:r>
            <a:endParaRPr lang="en-GB" sz="4000" b="1" dirty="0">
              <a:solidFill>
                <a:srgbClr val="FF0000"/>
              </a:solidFill>
            </a:endParaRPr>
          </a:p>
        </p:txBody>
      </p:sp>
      <p:pic>
        <p:nvPicPr>
          <p:cNvPr id="2050" name="Picture 2" descr="Image result for pictures of worry"/>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rot="20729817">
            <a:off x="1173927" y="2061642"/>
            <a:ext cx="3051452" cy="3456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4136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639" y="909594"/>
            <a:ext cx="8855356" cy="720000"/>
          </a:xfrm>
        </p:spPr>
        <p:txBody>
          <a:bodyPr/>
          <a:lstStyle/>
          <a:p>
            <a:r>
              <a:rPr lang="en-GB" dirty="0" smtClean="0"/>
              <a:t>A reminder about resource provision</a:t>
            </a:r>
            <a:br>
              <a:rPr lang="en-GB" dirty="0" smtClean="0"/>
            </a:br>
            <a:endParaRPr lang="en-GB" dirty="0"/>
          </a:p>
        </p:txBody>
      </p:sp>
      <p:sp>
        <p:nvSpPr>
          <p:cNvPr id="3" name="Content Placeholder 2"/>
          <p:cNvSpPr>
            <a:spLocks noGrp="1"/>
          </p:cNvSpPr>
          <p:nvPr>
            <p:ph idx="1"/>
          </p:nvPr>
        </p:nvSpPr>
        <p:spPr>
          <a:xfrm>
            <a:off x="914639" y="1701602"/>
            <a:ext cx="10365899" cy="4824536"/>
          </a:xfrm>
        </p:spPr>
        <p:txBody>
          <a:bodyPr/>
          <a:lstStyle/>
          <a:p>
            <a:pPr>
              <a:spcBef>
                <a:spcPts val="0"/>
              </a:spcBef>
              <a:spcAft>
                <a:spcPts val="1800"/>
              </a:spcAft>
            </a:pPr>
            <a:r>
              <a:rPr lang="en-GB" sz="3600" dirty="0" smtClean="0"/>
              <a:t>Place funding reduced from 10k pa to £6k pa</a:t>
            </a:r>
          </a:p>
          <a:p>
            <a:pPr>
              <a:spcBef>
                <a:spcPts val="0"/>
              </a:spcBef>
              <a:spcAft>
                <a:spcPts val="1800"/>
              </a:spcAft>
            </a:pPr>
            <a:r>
              <a:rPr lang="en-GB" sz="3600" dirty="0" smtClean="0"/>
              <a:t>A cost neutral baseline adjustment to the DSG to reflect a change in funding of schools with units from April 2018</a:t>
            </a:r>
          </a:p>
          <a:p>
            <a:pPr>
              <a:spcBef>
                <a:spcPts val="0"/>
              </a:spcBef>
              <a:spcAft>
                <a:spcPts val="1800"/>
              </a:spcAft>
            </a:pPr>
            <a:r>
              <a:rPr lang="en-GB" sz="3600" dirty="0" smtClean="0"/>
              <a:t>Involves transfer of £90m from the HNB to the Schools Block</a:t>
            </a:r>
          </a:p>
          <a:p>
            <a:pPr>
              <a:spcBef>
                <a:spcPts val="0"/>
              </a:spcBef>
              <a:spcAft>
                <a:spcPts val="1800"/>
              </a:spcAft>
            </a:pPr>
            <a:r>
              <a:rPr lang="en-GB" sz="3600" dirty="0" smtClean="0"/>
              <a:t>The detail: </a:t>
            </a:r>
            <a:endParaRPr lang="en-GB" sz="3600" dirty="0"/>
          </a:p>
        </p:txBody>
      </p:sp>
    </p:spTree>
    <p:extLst>
      <p:ext uri="{BB962C8B-B14F-4D97-AF65-F5344CB8AC3E}">
        <p14:creationId xmlns:p14="http://schemas.microsoft.com/office/powerpoint/2010/main" val="186232141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Units - Existing</a:t>
            </a:r>
            <a:endParaRPr lang="en-GB" dirty="0"/>
          </a:p>
        </p:txBody>
      </p:sp>
      <p:sp>
        <p:nvSpPr>
          <p:cNvPr id="3" name="Content Placeholder 2"/>
          <p:cNvSpPr>
            <a:spLocks noGrp="1"/>
          </p:cNvSpPr>
          <p:nvPr>
            <p:ph idx="1"/>
          </p:nvPr>
        </p:nvSpPr>
        <p:spPr>
          <a:xfrm>
            <a:off x="914639" y="1629594"/>
            <a:ext cx="10365899" cy="4824536"/>
          </a:xfrm>
        </p:spPr>
        <p:txBody>
          <a:bodyPr/>
          <a:lstStyle/>
          <a:p>
            <a:r>
              <a:rPr lang="en-GB" sz="3601" dirty="0"/>
              <a:t>£10k per place with the place number deducted from the pupil number used to calculate the mainstream school budget to prevent double </a:t>
            </a:r>
            <a:r>
              <a:rPr lang="en-GB" sz="3601" dirty="0" smtClean="0"/>
              <a:t>funding. Pupils not counted on school’s roll for purposes of calculating mainstream school budget</a:t>
            </a:r>
            <a:endParaRPr lang="en-GB" sz="3601" dirty="0"/>
          </a:p>
          <a:p>
            <a:pPr marL="0" indent="0">
              <a:buNone/>
            </a:pPr>
            <a:endParaRPr lang="en-GB" sz="2000" dirty="0"/>
          </a:p>
          <a:p>
            <a:r>
              <a:rPr lang="en-GB" sz="3601" dirty="0"/>
              <a:t>Top up funding from LA</a:t>
            </a:r>
          </a:p>
        </p:txBody>
      </p:sp>
    </p:spTree>
    <p:extLst>
      <p:ext uri="{BB962C8B-B14F-4D97-AF65-F5344CB8AC3E}">
        <p14:creationId xmlns:p14="http://schemas.microsoft.com/office/powerpoint/2010/main" val="232305439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639" y="477466"/>
            <a:ext cx="6626270" cy="1143265"/>
          </a:xfrm>
        </p:spPr>
        <p:txBody>
          <a:bodyPr/>
          <a:lstStyle/>
          <a:p>
            <a:r>
              <a:rPr lang="en-GB" sz="4001" dirty="0"/>
              <a:t>Units – proposed 2018/19</a:t>
            </a:r>
          </a:p>
        </p:txBody>
      </p:sp>
      <p:sp>
        <p:nvSpPr>
          <p:cNvPr id="3" name="Content Placeholder 2"/>
          <p:cNvSpPr>
            <a:spLocks noGrp="1"/>
          </p:cNvSpPr>
          <p:nvPr>
            <p:ph idx="1"/>
          </p:nvPr>
        </p:nvSpPr>
        <p:spPr>
          <a:xfrm>
            <a:off x="914639" y="1701602"/>
            <a:ext cx="10365899" cy="4824536"/>
          </a:xfrm>
        </p:spPr>
        <p:txBody>
          <a:bodyPr/>
          <a:lstStyle/>
          <a:p>
            <a:pPr>
              <a:spcBef>
                <a:spcPts val="0"/>
              </a:spcBef>
              <a:spcAft>
                <a:spcPts val="1800"/>
              </a:spcAft>
            </a:pPr>
            <a:r>
              <a:rPr lang="en-GB" dirty="0" smtClean="0"/>
              <a:t>Pupils attending unit won’t be deducted from the mainstream funding allocation.</a:t>
            </a:r>
          </a:p>
          <a:p>
            <a:pPr>
              <a:spcBef>
                <a:spcPts val="0"/>
              </a:spcBef>
              <a:spcAft>
                <a:spcPts val="1800"/>
              </a:spcAft>
            </a:pPr>
            <a:r>
              <a:rPr lang="en-GB" dirty="0" smtClean="0"/>
              <a:t>But level of place funding for places occupied by pupils will be reduced to £6k.</a:t>
            </a:r>
          </a:p>
          <a:p>
            <a:pPr>
              <a:spcBef>
                <a:spcPts val="0"/>
              </a:spcBef>
              <a:spcAft>
                <a:spcPts val="1800"/>
              </a:spcAft>
            </a:pPr>
            <a:r>
              <a:rPr lang="en-GB" dirty="0" smtClean="0"/>
              <a:t>i.e. the £10k place funding is replaced by mainstream formula funding from the schools block  +   </a:t>
            </a:r>
          </a:p>
          <a:p>
            <a:pPr>
              <a:spcBef>
                <a:spcPts val="0"/>
              </a:spcBef>
              <a:spcAft>
                <a:spcPts val="1800"/>
              </a:spcAft>
            </a:pPr>
            <a:r>
              <a:rPr lang="en-GB" dirty="0" smtClean="0"/>
              <a:t>Places not filled at the time of the school census will be funded at £10k.</a:t>
            </a:r>
            <a:endParaRPr lang="en-GB" dirty="0"/>
          </a:p>
        </p:txBody>
      </p:sp>
    </p:spTree>
    <p:extLst>
      <p:ext uri="{BB962C8B-B14F-4D97-AF65-F5344CB8AC3E}">
        <p14:creationId xmlns:p14="http://schemas.microsoft.com/office/powerpoint/2010/main" val="77400477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Current example</a:t>
            </a:r>
            <a:endParaRPr lang="en-GB" dirty="0"/>
          </a:p>
        </p:txBody>
      </p:sp>
      <p:sp>
        <p:nvSpPr>
          <p:cNvPr id="3" name="Content Placeholder 2"/>
          <p:cNvSpPr>
            <a:spLocks noGrp="1"/>
          </p:cNvSpPr>
          <p:nvPr>
            <p:ph idx="1"/>
          </p:nvPr>
        </p:nvSpPr>
        <p:spPr>
          <a:xfrm>
            <a:off x="914639" y="1845618"/>
            <a:ext cx="10365899" cy="4824536"/>
          </a:xfrm>
        </p:spPr>
        <p:txBody>
          <a:bodyPr/>
          <a:lstStyle/>
          <a:p>
            <a:pPr marL="0" indent="0">
              <a:buNone/>
            </a:pPr>
            <a:r>
              <a:rPr lang="en-GB" sz="4000" dirty="0" smtClean="0"/>
              <a:t>20 places – 15 on roll at census time, 3 pupils join later, 2 empty places:</a:t>
            </a:r>
          </a:p>
          <a:p>
            <a:pPr marL="0" indent="0">
              <a:buNone/>
            </a:pPr>
            <a:r>
              <a:rPr lang="en-GB" sz="4000" dirty="0" smtClean="0"/>
              <a:t> </a:t>
            </a:r>
          </a:p>
          <a:p>
            <a:pPr marL="0" indent="0">
              <a:buNone/>
            </a:pPr>
            <a:r>
              <a:rPr lang="en-GB" sz="4000" dirty="0" smtClean="0"/>
              <a:t>20 places at £10k = £200k</a:t>
            </a:r>
          </a:p>
          <a:p>
            <a:pPr marL="0" indent="0">
              <a:buNone/>
            </a:pPr>
            <a:endParaRPr lang="en-GB" sz="4000" dirty="0"/>
          </a:p>
          <a:p>
            <a:pPr marL="0" indent="0">
              <a:buNone/>
            </a:pPr>
            <a:r>
              <a:rPr lang="en-GB" sz="4000" dirty="0" smtClean="0"/>
              <a:t>Plus any top up</a:t>
            </a:r>
            <a:endParaRPr lang="en-GB" sz="4000" dirty="0"/>
          </a:p>
        </p:txBody>
      </p:sp>
    </p:spTree>
    <p:extLst>
      <p:ext uri="{BB962C8B-B14F-4D97-AF65-F5344CB8AC3E}">
        <p14:creationId xmlns:p14="http://schemas.microsoft.com/office/powerpoint/2010/main" val="177016040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639" y="1769872"/>
            <a:ext cx="10151500" cy="4468234"/>
          </a:xfrm>
        </p:spPr>
        <p:txBody>
          <a:bodyPr/>
          <a:lstStyle/>
          <a:p>
            <a:pPr marL="0" indent="0">
              <a:spcBef>
                <a:spcPts val="0"/>
              </a:spcBef>
              <a:buNone/>
            </a:pPr>
            <a:r>
              <a:rPr lang="en-GB" sz="3600" dirty="0"/>
              <a:t>20 places – 15 on roll at census time, 3 pupils join later, 2 empty places</a:t>
            </a:r>
            <a:r>
              <a:rPr lang="en-GB" sz="3600" dirty="0" smtClean="0"/>
              <a:t>:</a:t>
            </a:r>
          </a:p>
          <a:p>
            <a:pPr marL="0" indent="0">
              <a:spcBef>
                <a:spcPts val="0"/>
              </a:spcBef>
              <a:buNone/>
            </a:pPr>
            <a:endParaRPr lang="en-GB" sz="2000" dirty="0"/>
          </a:p>
          <a:p>
            <a:pPr>
              <a:spcBef>
                <a:spcPts val="0"/>
              </a:spcBef>
              <a:spcAft>
                <a:spcPts val="1200"/>
              </a:spcAft>
            </a:pPr>
            <a:r>
              <a:rPr lang="en-GB" sz="3600" dirty="0" smtClean="0"/>
              <a:t>4k basic mainstream entitlement = 15x£4k </a:t>
            </a:r>
            <a:r>
              <a:rPr lang="en-GB" sz="3600" dirty="0"/>
              <a:t>= </a:t>
            </a:r>
            <a:r>
              <a:rPr lang="en-GB" sz="3600" b="1" dirty="0" smtClean="0">
                <a:solidFill>
                  <a:srgbClr val="FF0000"/>
                </a:solidFill>
              </a:rPr>
              <a:t>£60k</a:t>
            </a:r>
          </a:p>
          <a:p>
            <a:pPr>
              <a:spcBef>
                <a:spcPts val="0"/>
              </a:spcBef>
              <a:spcAft>
                <a:spcPts val="1200"/>
              </a:spcAft>
            </a:pPr>
            <a:r>
              <a:rPr lang="en-GB" sz="3600" dirty="0" smtClean="0"/>
              <a:t>£6k per high needs place occupied = 15x£6k = </a:t>
            </a:r>
            <a:r>
              <a:rPr lang="en-GB" sz="3600" b="1" dirty="0" smtClean="0">
                <a:solidFill>
                  <a:srgbClr val="FF0000"/>
                </a:solidFill>
              </a:rPr>
              <a:t>£90k</a:t>
            </a:r>
          </a:p>
          <a:p>
            <a:pPr>
              <a:spcBef>
                <a:spcPts val="0"/>
              </a:spcBef>
              <a:spcAft>
                <a:spcPts val="1200"/>
              </a:spcAft>
            </a:pPr>
            <a:r>
              <a:rPr lang="en-GB" sz="3600" dirty="0" smtClean="0"/>
              <a:t>£10k per unoccupied place = 5x£10k = £50k</a:t>
            </a:r>
          </a:p>
          <a:p>
            <a:pPr marL="0" indent="0">
              <a:spcBef>
                <a:spcPts val="0"/>
              </a:spcBef>
              <a:buNone/>
            </a:pPr>
            <a:r>
              <a:rPr lang="en-GB" sz="3600" dirty="0" smtClean="0"/>
              <a:t>Plus </a:t>
            </a:r>
            <a:r>
              <a:rPr lang="en-GB" sz="3600" dirty="0"/>
              <a:t>any top </a:t>
            </a:r>
            <a:r>
              <a:rPr lang="en-GB" sz="3600" dirty="0" smtClean="0"/>
              <a:t>up</a:t>
            </a:r>
            <a:endParaRPr lang="en-GB" sz="3600" dirty="0"/>
          </a:p>
        </p:txBody>
      </p:sp>
      <p:sp>
        <p:nvSpPr>
          <p:cNvPr id="4" name="Title 3"/>
          <p:cNvSpPr>
            <a:spLocks noGrp="1"/>
          </p:cNvSpPr>
          <p:nvPr>
            <p:ph type="title"/>
          </p:nvPr>
        </p:nvSpPr>
        <p:spPr/>
        <p:txBody>
          <a:bodyPr/>
          <a:lstStyle/>
          <a:p>
            <a:r>
              <a:rPr lang="en-GB" dirty="0" smtClean="0"/>
              <a:t>Proposed example</a:t>
            </a:r>
            <a:endParaRPr lang="en-GB" dirty="0"/>
          </a:p>
        </p:txBody>
      </p:sp>
    </p:spTree>
    <p:extLst>
      <p:ext uri="{BB962C8B-B14F-4D97-AF65-F5344CB8AC3E}">
        <p14:creationId xmlns:p14="http://schemas.microsoft.com/office/powerpoint/2010/main" val="77600512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Managing the pressures</a:t>
            </a:r>
            <a:endParaRPr lang="en-GB" dirty="0"/>
          </a:p>
        </p:txBody>
      </p:sp>
      <p:sp>
        <p:nvSpPr>
          <p:cNvPr id="3" name="Content Placeholder 2"/>
          <p:cNvSpPr>
            <a:spLocks noGrp="1"/>
          </p:cNvSpPr>
          <p:nvPr>
            <p:ph idx="1"/>
          </p:nvPr>
        </p:nvSpPr>
        <p:spPr/>
        <p:txBody>
          <a:bodyPr/>
          <a:lstStyle/>
          <a:p>
            <a:pPr marL="0" indent="0">
              <a:buNone/>
            </a:pPr>
            <a:r>
              <a:rPr lang="en-GB" dirty="0" smtClean="0"/>
              <a:t>DfE support to LAs:</a:t>
            </a:r>
          </a:p>
          <a:p>
            <a:pPr marL="0" indent="0">
              <a:buNone/>
            </a:pPr>
            <a:endParaRPr lang="en-GB" sz="2000" dirty="0"/>
          </a:p>
          <a:p>
            <a:pPr marL="285750" lvl="1" indent="-285750">
              <a:spcBef>
                <a:spcPts val="0"/>
              </a:spcBef>
              <a:spcAft>
                <a:spcPts val="1200"/>
              </a:spcAft>
              <a:buFont typeface="Arial" panose="020B0604020202020204" pitchFamily="34" charset="0"/>
              <a:buChar char="•"/>
            </a:pPr>
            <a:r>
              <a:rPr lang="en-GB" dirty="0"/>
              <a:t>£23m high needs strategic planning fund paid in January 2017</a:t>
            </a:r>
          </a:p>
          <a:p>
            <a:pPr marL="285750" lvl="1" indent="-285750">
              <a:spcBef>
                <a:spcPts val="0"/>
              </a:spcBef>
              <a:spcAft>
                <a:spcPts val="1200"/>
              </a:spcAft>
              <a:buFont typeface="Arial" panose="020B0604020202020204" pitchFamily="34" charset="0"/>
              <a:buChar char="•"/>
            </a:pPr>
            <a:r>
              <a:rPr lang="en-GB" dirty="0"/>
              <a:t>Benchmarking tools published in March, due to be updated in October 2017</a:t>
            </a:r>
          </a:p>
          <a:p>
            <a:pPr marL="0" indent="0">
              <a:spcBef>
                <a:spcPts val="0"/>
              </a:spcBef>
              <a:spcAft>
                <a:spcPts val="1200"/>
              </a:spcAft>
              <a:buNone/>
            </a:pPr>
            <a:r>
              <a:rPr lang="en-GB" dirty="0" smtClean="0">
                <a:hlinkClick r:id="rId2"/>
              </a:rPr>
              <a:t>https</a:t>
            </a:r>
            <a:r>
              <a:rPr lang="en-GB" dirty="0">
                <a:hlinkClick r:id="rId2"/>
              </a:rPr>
              <a:t>://</a:t>
            </a:r>
            <a:r>
              <a:rPr lang="en-GB" dirty="0" smtClean="0">
                <a:hlinkClick r:id="rId2"/>
              </a:rPr>
              <a:t>www.gov.uk/government/uploads/system/uploads/attachment_data/file/600374/High_Needs_LA_Benchmarking_Tool_v1.1.xlsm</a:t>
            </a:r>
            <a:endParaRPr lang="en-GB" dirty="0" smtClean="0"/>
          </a:p>
          <a:p>
            <a:endParaRPr lang="en-GB" dirty="0"/>
          </a:p>
        </p:txBody>
      </p:sp>
    </p:spTree>
    <p:extLst>
      <p:ext uri="{BB962C8B-B14F-4D97-AF65-F5344CB8AC3E}">
        <p14:creationId xmlns:p14="http://schemas.microsoft.com/office/powerpoint/2010/main" val="160320732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What’s next</a:t>
            </a:r>
            <a:endParaRPr lang="en-GB"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57027" y="1615912"/>
            <a:ext cx="7992888" cy="4982234"/>
          </a:xfrm>
        </p:spPr>
      </p:pic>
    </p:spTree>
    <p:extLst>
      <p:ext uri="{BB962C8B-B14F-4D97-AF65-F5344CB8AC3E}">
        <p14:creationId xmlns:p14="http://schemas.microsoft.com/office/powerpoint/2010/main" val="137554753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sz="3600" dirty="0" smtClean="0"/>
              <a:t>Response to all the concerns over post 16</a:t>
            </a:r>
            <a:endParaRPr lang="en-GB" sz="3600" dirty="0"/>
          </a:p>
        </p:txBody>
      </p:sp>
      <p:sp>
        <p:nvSpPr>
          <p:cNvPr id="5" name="Content Placeholder 4"/>
          <p:cNvSpPr>
            <a:spLocks noGrp="1"/>
          </p:cNvSpPr>
          <p:nvPr>
            <p:ph sz="half" idx="1"/>
          </p:nvPr>
        </p:nvSpPr>
        <p:spPr>
          <a:xfrm>
            <a:off x="944256" y="1630130"/>
            <a:ext cx="5297347" cy="4535968"/>
          </a:xfrm>
        </p:spPr>
        <p:txBody>
          <a:bodyPr/>
          <a:lstStyle/>
          <a:p>
            <a:pPr marL="0" indent="0">
              <a:buNone/>
            </a:pPr>
            <a:r>
              <a:rPr lang="en-GB" sz="3200" dirty="0" smtClean="0"/>
              <a:t>“</a:t>
            </a:r>
            <a:r>
              <a:rPr lang="en-GB" sz="3200" i="1" dirty="0" smtClean="0"/>
              <a:t>We recognise the need to proceed with care, address the underlying issues in the context of the wider changes to FE and in due course decide on what changes to propose and what the timetable for change should be</a:t>
            </a:r>
            <a:r>
              <a:rPr lang="en-GB" sz="3200" dirty="0" smtClean="0"/>
              <a:t>” DfE Sept 17.</a:t>
            </a:r>
            <a:endParaRPr lang="en-GB" sz="3200" dirty="0"/>
          </a:p>
        </p:txBody>
      </p:sp>
      <p:pic>
        <p:nvPicPr>
          <p:cNvPr id="3074" name="Picture 2" descr="Image result for pictures of complacency"/>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457627" y="1917626"/>
            <a:ext cx="5376597"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443684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pictures of school exclusion"/>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239998" y="2421682"/>
            <a:ext cx="5618229" cy="303937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Alternative provision</a:t>
            </a:r>
            <a:endParaRPr lang="en-GB" dirty="0"/>
          </a:p>
        </p:txBody>
      </p:sp>
      <p:sp>
        <p:nvSpPr>
          <p:cNvPr id="3" name="Content Placeholder 2"/>
          <p:cNvSpPr>
            <a:spLocks noGrp="1"/>
          </p:cNvSpPr>
          <p:nvPr>
            <p:ph sz="half" idx="1"/>
          </p:nvPr>
        </p:nvSpPr>
        <p:spPr>
          <a:xfrm>
            <a:off x="914639" y="1702138"/>
            <a:ext cx="5614996" cy="4824000"/>
          </a:xfrm>
        </p:spPr>
        <p:txBody>
          <a:bodyPr/>
          <a:lstStyle/>
          <a:p>
            <a:pPr marL="0" indent="0">
              <a:spcBef>
                <a:spcPts val="0"/>
              </a:spcBef>
              <a:spcAft>
                <a:spcPts val="1200"/>
              </a:spcAft>
              <a:buNone/>
            </a:pPr>
            <a:r>
              <a:rPr lang="en-GB" sz="3600" dirty="0" smtClean="0"/>
              <a:t>Original proposal was that schools commission AP. No noticeable progress.</a:t>
            </a:r>
          </a:p>
          <a:p>
            <a:pPr marL="0" indent="0">
              <a:spcBef>
                <a:spcPts val="0"/>
              </a:spcBef>
              <a:spcAft>
                <a:spcPts val="1200"/>
              </a:spcAft>
              <a:buNone/>
            </a:pPr>
            <a:r>
              <a:rPr lang="en-GB" sz="3600" dirty="0" smtClean="0">
                <a:solidFill>
                  <a:srgbClr val="FF0000"/>
                </a:solidFill>
              </a:rPr>
              <a:t>So if school block is ring fenced it is an open invitation to exclude without experiencing the financial consequences.</a:t>
            </a:r>
            <a:endParaRPr lang="en-GB" sz="3600" dirty="0">
              <a:solidFill>
                <a:srgbClr val="FF0000"/>
              </a:solidFill>
            </a:endParaRPr>
          </a:p>
        </p:txBody>
      </p:sp>
    </p:spTree>
    <p:extLst>
      <p:ext uri="{BB962C8B-B14F-4D97-AF65-F5344CB8AC3E}">
        <p14:creationId xmlns:p14="http://schemas.microsoft.com/office/powerpoint/2010/main" val="357053276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Just as you think it’s all over</a:t>
            </a:r>
            <a:endParaRPr lang="en-GB" dirty="0"/>
          </a:p>
        </p:txBody>
      </p:sp>
      <p:sp>
        <p:nvSpPr>
          <p:cNvPr id="3" name="Content Placeholder 2"/>
          <p:cNvSpPr>
            <a:spLocks noGrp="1"/>
          </p:cNvSpPr>
          <p:nvPr>
            <p:ph sz="half" idx="1"/>
          </p:nvPr>
        </p:nvSpPr>
        <p:spPr>
          <a:xfrm>
            <a:off x="914639" y="1702138"/>
            <a:ext cx="5081323" cy="4824000"/>
          </a:xfrm>
        </p:spPr>
        <p:txBody>
          <a:bodyPr/>
          <a:lstStyle/>
          <a:p>
            <a:pPr marL="0" indent="0">
              <a:spcBef>
                <a:spcPts val="0"/>
              </a:spcBef>
              <a:spcAft>
                <a:spcPts val="1200"/>
              </a:spcAft>
              <a:buNone/>
            </a:pPr>
            <a:r>
              <a:rPr lang="en-GB" sz="3200" b="1" dirty="0" smtClean="0"/>
              <a:t>Research into the factors that are driving cost and whether new indicators could improve the formula. </a:t>
            </a:r>
          </a:p>
          <a:p>
            <a:pPr marL="0" indent="0">
              <a:spcBef>
                <a:spcPts val="0"/>
              </a:spcBef>
              <a:spcAft>
                <a:spcPts val="1200"/>
              </a:spcAft>
              <a:buNone/>
            </a:pPr>
            <a:r>
              <a:rPr lang="en-GB" sz="3200" b="1" dirty="0" smtClean="0"/>
              <a:t>A review planned within 4 years. </a:t>
            </a:r>
          </a:p>
          <a:p>
            <a:pPr marL="0" indent="0">
              <a:spcBef>
                <a:spcPts val="0"/>
              </a:spcBef>
              <a:spcAft>
                <a:spcPts val="1200"/>
              </a:spcAft>
              <a:buNone/>
            </a:pPr>
            <a:r>
              <a:rPr lang="en-GB" sz="3200" b="1" dirty="0" smtClean="0">
                <a:solidFill>
                  <a:srgbClr val="FF0000"/>
                </a:solidFill>
              </a:rPr>
              <a:t>But a tweak to the formula wont address underlying issues and pressures.</a:t>
            </a:r>
            <a:endParaRPr lang="en-GB" sz="3200" b="1" dirty="0">
              <a:solidFill>
                <a:srgbClr val="FF0000"/>
              </a:solidFill>
            </a:endParaRPr>
          </a:p>
        </p:txBody>
      </p:sp>
      <p:pic>
        <p:nvPicPr>
          <p:cNvPr id="4098" name="Picture 2" descr="Image result for photo of germany's equaliser 1966 world cup"/>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038792" y="2259996"/>
            <a:ext cx="5819435" cy="37082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502261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GB" dirty="0"/>
          </a:p>
        </p:txBody>
      </p:sp>
      <p:sp>
        <p:nvSpPr>
          <p:cNvPr id="9" name="Content Placeholder 8"/>
          <p:cNvSpPr>
            <a:spLocks noGrp="1"/>
          </p:cNvSpPr>
          <p:nvPr>
            <p:ph idx="1"/>
          </p:nvPr>
        </p:nvSpPr>
        <p:spPr/>
        <p:txBody>
          <a:bodyPr/>
          <a:lstStyle/>
          <a:p>
            <a:pPr marL="0" indent="0">
              <a:buNone/>
            </a:pPr>
            <a:r>
              <a:rPr lang="en-GB" dirty="0" smtClean="0"/>
              <a:t> </a:t>
            </a:r>
            <a:endParaRPr lang="en-GB" dirty="0"/>
          </a:p>
        </p:txBody>
      </p:sp>
      <p:pic>
        <p:nvPicPr>
          <p:cNvPr id="12" name="Picture 2" descr="Image result for pictures of retir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6851" y="1982170"/>
            <a:ext cx="8911216" cy="4183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7891589"/>
      </p:ext>
    </p:extLst>
  </p:cSld>
  <p:clrMapOvr>
    <a:masterClrMapping/>
  </p:clrMapOvr>
  <p:timing>
    <p:tnLst>
      <p:par>
        <p:cTn id="1" dur="indefinite" restart="never" nodeType="tmRoot"/>
      </p:par>
    </p:tnLst>
  </p:timing>
</p:sld>
</file>

<file path=ppt/theme/theme1.xml><?xml version="1.0" encoding="utf-8"?>
<a:theme xmlns:a="http://schemas.openxmlformats.org/drawingml/2006/main" name="NDCS">
  <a:themeElements>
    <a:clrScheme name="NDCS 2017">
      <a:dk1>
        <a:sysClr val="windowText" lastClr="000000"/>
      </a:dk1>
      <a:lt1>
        <a:sysClr val="window" lastClr="FFFFFF"/>
      </a:lt1>
      <a:dk2>
        <a:srgbClr val="720062"/>
      </a:dk2>
      <a:lt2>
        <a:srgbClr val="87027B"/>
      </a:lt2>
      <a:accent1>
        <a:srgbClr val="720062"/>
      </a:accent1>
      <a:accent2>
        <a:srgbClr val="C6007E"/>
      </a:accent2>
      <a:accent3>
        <a:srgbClr val="0092BC"/>
      </a:accent3>
      <a:accent4>
        <a:srgbClr val="EA7600"/>
      </a:accent4>
      <a:accent5>
        <a:srgbClr val="F2A900"/>
      </a:accent5>
      <a:accent6>
        <a:srgbClr val="C4D600"/>
      </a:accent6>
      <a:hlink>
        <a:srgbClr val="0000FF"/>
      </a:hlink>
      <a:folHlink>
        <a:srgbClr val="80008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lnDef>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NDCS-presentation" id="{8E4939AA-AFF7-4162-9A26-2666AD72496F}" vid="{AAE59D99-54E4-4232-8EDE-55B8B736784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blank</Template>
  <TotalTime>1025</TotalTime>
  <Words>2090</Words>
  <Application>Microsoft Office PowerPoint</Application>
  <PresentationFormat>Custom</PresentationFormat>
  <Paragraphs>348</Paragraphs>
  <Slides>39</Slides>
  <Notes>0</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NDCS</vt:lpstr>
      <vt:lpstr>Funding Update NatSIP Working Day and  HoSS Event  4 October 2017</vt:lpstr>
      <vt:lpstr>Announcements</vt:lpstr>
      <vt:lpstr> </vt:lpstr>
      <vt:lpstr>Structure</vt:lpstr>
      <vt:lpstr>Schools Block</vt:lpstr>
      <vt:lpstr>The schools NFF</vt:lpstr>
      <vt:lpstr>School NNF</vt:lpstr>
      <vt:lpstr>Schools NFF – the 14 factors</vt:lpstr>
      <vt:lpstr>Schools NFF – the 14 factors</vt:lpstr>
      <vt:lpstr>Schools NFF</vt:lpstr>
      <vt:lpstr>Schools NFF – Floors and Caps</vt:lpstr>
      <vt:lpstr>Central School Services Block</vt:lpstr>
      <vt:lpstr>High Needs Funding</vt:lpstr>
      <vt:lpstr>Adopt a NNF for allocating HNB</vt:lpstr>
      <vt:lpstr>Calculation of a LA’s HN Block</vt:lpstr>
      <vt:lpstr>PowerPoint Presentation</vt:lpstr>
      <vt:lpstr>Formula weightings</vt:lpstr>
      <vt:lpstr>December 2016 announcement</vt:lpstr>
      <vt:lpstr>Improvements to the Dec 2016 proposals</vt:lpstr>
      <vt:lpstr>Impact of NFF by Region (Dec 2016) if NFF implemented in full</vt:lpstr>
      <vt:lpstr>Impact of floors and ceilings</vt:lpstr>
      <vt:lpstr>Illustrative allocations</vt:lpstr>
      <vt:lpstr>Demographic pressures</vt:lpstr>
      <vt:lpstr>Demographic pressures</vt:lpstr>
      <vt:lpstr>DSG Block Movements</vt:lpstr>
      <vt:lpstr>DSG block movements</vt:lpstr>
      <vt:lpstr>DSG block movements</vt:lpstr>
      <vt:lpstr>Biggest worry</vt:lpstr>
      <vt:lpstr>A reminder about resource provision </vt:lpstr>
      <vt:lpstr>Units - Existing</vt:lpstr>
      <vt:lpstr>Units – proposed 2018/19</vt:lpstr>
      <vt:lpstr>Current example</vt:lpstr>
      <vt:lpstr>Proposed example</vt:lpstr>
      <vt:lpstr>Managing the pressures</vt:lpstr>
      <vt:lpstr>What’s next</vt:lpstr>
      <vt:lpstr>Response to all the concerns over post 16</vt:lpstr>
      <vt:lpstr>Alternative provision</vt:lpstr>
      <vt:lpstr>Just as you think it’s all over</vt:lpstr>
      <vt:lpstr>PowerPoint Presentation</vt:lpstr>
    </vt:vector>
  </TitlesOfParts>
  <Company>NDCS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Funding Update</dc:title>
  <dc:creator>Brian Gale</dc:creator>
  <cp:lastModifiedBy>NatSIP Laptop</cp:lastModifiedBy>
  <cp:revision>89</cp:revision>
  <dcterms:created xsi:type="dcterms:W3CDTF">2017-09-28T14:04:38Z</dcterms:created>
  <dcterms:modified xsi:type="dcterms:W3CDTF">2017-10-04T14:54:05Z</dcterms:modified>
</cp:coreProperties>
</file>