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handoutMasterIdLst>
    <p:handoutMasterId r:id="rId24"/>
  </p:handoutMasterIdLst>
  <p:sldIdLst>
    <p:sldId id="339" r:id="rId2"/>
    <p:sldId id="427" r:id="rId3"/>
    <p:sldId id="428" r:id="rId4"/>
    <p:sldId id="429" r:id="rId5"/>
    <p:sldId id="400" r:id="rId6"/>
    <p:sldId id="426" r:id="rId7"/>
    <p:sldId id="396" r:id="rId8"/>
    <p:sldId id="412" r:id="rId9"/>
    <p:sldId id="413" r:id="rId10"/>
    <p:sldId id="415" r:id="rId11"/>
    <p:sldId id="416" r:id="rId12"/>
    <p:sldId id="417" r:id="rId13"/>
    <p:sldId id="423" r:id="rId14"/>
    <p:sldId id="398" r:id="rId15"/>
    <p:sldId id="399" r:id="rId16"/>
    <p:sldId id="419" r:id="rId17"/>
    <p:sldId id="418" r:id="rId18"/>
    <p:sldId id="404" r:id="rId19"/>
    <p:sldId id="403" r:id="rId20"/>
    <p:sldId id="406" r:id="rId21"/>
    <p:sldId id="411" r:id="rId22"/>
  </p:sldIdLst>
  <p:sldSz cx="9144000" cy="6858000" type="screen4x3"/>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FF66"/>
    <a:srgbClr val="00CC00"/>
    <a:srgbClr val="C94552"/>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1701" autoAdjust="0"/>
  </p:normalViewPr>
  <p:slideViewPr>
    <p:cSldViewPr snapToGrid="0" snapToObjects="1">
      <p:cViewPr varScale="1">
        <p:scale>
          <a:sx n="58" d="100"/>
          <a:sy n="58" d="100"/>
        </p:scale>
        <p:origin x="-1506" y="-84"/>
      </p:cViewPr>
      <p:guideLst>
        <p:guide orient="horz" pos="2160"/>
        <p:guide pos="2880"/>
      </p:guideLst>
    </p:cSldViewPr>
  </p:slideViewPr>
  <p:outlineViewPr>
    <p:cViewPr>
      <p:scale>
        <a:sx n="33" d="100"/>
        <a:sy n="33" d="100"/>
      </p:scale>
      <p:origin x="0" y="1236"/>
    </p:cViewPr>
  </p:outlineViewPr>
  <p:notesTextViewPr>
    <p:cViewPr>
      <p:scale>
        <a:sx n="100" d="100"/>
        <a:sy n="100" d="100"/>
      </p:scale>
      <p:origin x="0" y="0"/>
    </p:cViewPr>
  </p:notesTextViewPr>
  <p:sorterViewPr>
    <p:cViewPr varScale="1">
      <p:scale>
        <a:sx n="100" d="100"/>
        <a:sy n="100" d="100"/>
      </p:scale>
      <p:origin x="0" y="0"/>
    </p:cViewPr>
  </p:sorterViewPr>
  <p:notesViewPr>
    <p:cSldViewPr snapToGrid="0" snapToObjects="1">
      <p:cViewPr varScale="1">
        <p:scale>
          <a:sx n="51" d="100"/>
          <a:sy n="51" d="100"/>
        </p:scale>
        <p:origin x="-2958" y="-102"/>
      </p:cViewPr>
      <p:guideLst>
        <p:guide orient="horz" pos="3144"/>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9110"/>
          </a:xfrm>
          <a:prstGeom prst="rect">
            <a:avLst/>
          </a:prstGeom>
        </p:spPr>
        <p:txBody>
          <a:bodyPr vert="horz" lIns="92446" tIns="46223" rIns="92446" bIns="46223"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9110"/>
          </a:xfrm>
          <a:prstGeom prst="rect">
            <a:avLst/>
          </a:prstGeom>
        </p:spPr>
        <p:txBody>
          <a:bodyPr vert="horz" lIns="92446" tIns="46223" rIns="92446" bIns="46223" rtlCol="0"/>
          <a:lstStyle>
            <a:lvl1pPr algn="r">
              <a:defRPr sz="1200"/>
            </a:lvl1pPr>
          </a:lstStyle>
          <a:p>
            <a:fld id="{C6833DE0-A96F-4FAA-BD2C-AA046285AA92}" type="datetimeFigureOut">
              <a:rPr lang="en-GB" smtClean="0"/>
              <a:t>24/09/2017</a:t>
            </a:fld>
            <a:endParaRPr lang="en-GB" dirty="0"/>
          </a:p>
        </p:txBody>
      </p:sp>
      <p:sp>
        <p:nvSpPr>
          <p:cNvPr id="4" name="Footer Placeholder 3"/>
          <p:cNvSpPr>
            <a:spLocks noGrp="1"/>
          </p:cNvSpPr>
          <p:nvPr>
            <p:ph type="ftr" sz="quarter" idx="2"/>
          </p:nvPr>
        </p:nvSpPr>
        <p:spPr>
          <a:xfrm>
            <a:off x="0" y="9481357"/>
            <a:ext cx="2945659" cy="499110"/>
          </a:xfrm>
          <a:prstGeom prst="rect">
            <a:avLst/>
          </a:prstGeom>
        </p:spPr>
        <p:txBody>
          <a:bodyPr vert="horz" lIns="92446" tIns="46223" rIns="92446" bIns="46223"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81357"/>
            <a:ext cx="2945659" cy="499110"/>
          </a:xfrm>
          <a:prstGeom prst="rect">
            <a:avLst/>
          </a:prstGeom>
        </p:spPr>
        <p:txBody>
          <a:bodyPr vert="horz" lIns="92446" tIns="46223" rIns="92446" bIns="46223" rtlCol="0" anchor="b"/>
          <a:lstStyle>
            <a:lvl1pPr algn="r">
              <a:defRPr sz="1200"/>
            </a:lvl1pPr>
          </a:lstStyle>
          <a:p>
            <a:fld id="{D5202F4B-18C6-47EF-AB30-71A76E5701CE}" type="slidenum">
              <a:rPr lang="en-GB" smtClean="0"/>
              <a:t>‹#›</a:t>
            </a:fld>
            <a:endParaRPr lang="en-GB" dirty="0"/>
          </a:p>
        </p:txBody>
      </p:sp>
    </p:spTree>
    <p:extLst>
      <p:ext uri="{BB962C8B-B14F-4D97-AF65-F5344CB8AC3E}">
        <p14:creationId xmlns:p14="http://schemas.microsoft.com/office/powerpoint/2010/main" val="16491795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9110"/>
          </a:xfrm>
          <a:prstGeom prst="rect">
            <a:avLst/>
          </a:prstGeom>
        </p:spPr>
        <p:txBody>
          <a:bodyPr vert="horz" lIns="92446" tIns="46223" rIns="92446" bIns="46223" rtlCol="0"/>
          <a:lstStyle>
            <a:lvl1pPr algn="l">
              <a:defRPr sz="1200"/>
            </a:lvl1pPr>
          </a:lstStyle>
          <a:p>
            <a:endParaRPr lang="en-GB" dirty="0"/>
          </a:p>
        </p:txBody>
      </p:sp>
      <p:sp>
        <p:nvSpPr>
          <p:cNvPr id="3" name="Date Placeholder 2"/>
          <p:cNvSpPr>
            <a:spLocks noGrp="1"/>
          </p:cNvSpPr>
          <p:nvPr>
            <p:ph type="dt" idx="1"/>
          </p:nvPr>
        </p:nvSpPr>
        <p:spPr>
          <a:xfrm>
            <a:off x="3850443" y="0"/>
            <a:ext cx="2945659" cy="499110"/>
          </a:xfrm>
          <a:prstGeom prst="rect">
            <a:avLst/>
          </a:prstGeom>
        </p:spPr>
        <p:txBody>
          <a:bodyPr vert="horz" lIns="92446" tIns="46223" rIns="92446" bIns="46223" rtlCol="0"/>
          <a:lstStyle>
            <a:lvl1pPr algn="r">
              <a:defRPr sz="1200"/>
            </a:lvl1pPr>
          </a:lstStyle>
          <a:p>
            <a:fld id="{4987E57E-E717-4D01-A56D-E3B5B776E8D4}" type="datetimeFigureOut">
              <a:rPr lang="en-GB" smtClean="0"/>
              <a:t>24/09/2017</a:t>
            </a:fld>
            <a:endParaRPr lang="en-GB" dirty="0"/>
          </a:p>
        </p:txBody>
      </p:sp>
      <p:sp>
        <p:nvSpPr>
          <p:cNvPr id="4" name="Slide Image Placeholder 3"/>
          <p:cNvSpPr>
            <a:spLocks noGrp="1" noRot="1" noChangeAspect="1"/>
          </p:cNvSpPr>
          <p:nvPr>
            <p:ph type="sldImg" idx="2"/>
          </p:nvPr>
        </p:nvSpPr>
        <p:spPr>
          <a:xfrm>
            <a:off x="903288" y="749300"/>
            <a:ext cx="4991100" cy="3743325"/>
          </a:xfrm>
          <a:prstGeom prst="rect">
            <a:avLst/>
          </a:prstGeom>
          <a:noFill/>
          <a:ln w="12700">
            <a:solidFill>
              <a:prstClr val="black"/>
            </a:solidFill>
          </a:ln>
        </p:spPr>
        <p:txBody>
          <a:bodyPr vert="horz" lIns="92446" tIns="46223" rIns="92446" bIns="46223" rtlCol="0" anchor="ctr"/>
          <a:lstStyle/>
          <a:p>
            <a:endParaRPr lang="en-GB" dirty="0"/>
          </a:p>
        </p:txBody>
      </p:sp>
      <p:sp>
        <p:nvSpPr>
          <p:cNvPr id="5" name="Notes Placeholder 4"/>
          <p:cNvSpPr>
            <a:spLocks noGrp="1"/>
          </p:cNvSpPr>
          <p:nvPr>
            <p:ph type="body" sz="quarter" idx="3"/>
          </p:nvPr>
        </p:nvSpPr>
        <p:spPr>
          <a:xfrm>
            <a:off x="679768" y="4741545"/>
            <a:ext cx="5438140" cy="4491990"/>
          </a:xfrm>
          <a:prstGeom prst="rect">
            <a:avLst/>
          </a:prstGeom>
        </p:spPr>
        <p:txBody>
          <a:bodyPr vert="horz" lIns="92446" tIns="46223" rIns="92446" bIns="4622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81357"/>
            <a:ext cx="2945659" cy="499110"/>
          </a:xfrm>
          <a:prstGeom prst="rect">
            <a:avLst/>
          </a:prstGeom>
        </p:spPr>
        <p:txBody>
          <a:bodyPr vert="horz" lIns="92446" tIns="46223" rIns="92446" bIns="46223"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81357"/>
            <a:ext cx="2945659" cy="499110"/>
          </a:xfrm>
          <a:prstGeom prst="rect">
            <a:avLst/>
          </a:prstGeom>
        </p:spPr>
        <p:txBody>
          <a:bodyPr vert="horz" lIns="92446" tIns="46223" rIns="92446" bIns="46223" rtlCol="0" anchor="b"/>
          <a:lstStyle>
            <a:lvl1pPr algn="r">
              <a:defRPr sz="1200"/>
            </a:lvl1pPr>
          </a:lstStyle>
          <a:p>
            <a:fld id="{07D4CB1A-56CC-40CA-A79D-E615A65237A3}" type="slidenum">
              <a:rPr lang="en-GB" smtClean="0"/>
              <a:t>‹#›</a:t>
            </a:fld>
            <a:endParaRPr lang="en-GB" dirty="0"/>
          </a:p>
        </p:txBody>
      </p:sp>
    </p:spTree>
    <p:extLst>
      <p:ext uri="{BB962C8B-B14F-4D97-AF65-F5344CB8AC3E}">
        <p14:creationId xmlns:p14="http://schemas.microsoft.com/office/powerpoint/2010/main" val="9647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D4CB1A-56CC-40CA-A79D-E615A65237A3}" type="slidenum">
              <a:rPr lang="en-GB" smtClean="0"/>
              <a:t>1</a:t>
            </a:fld>
            <a:endParaRPr lang="en-GB" dirty="0"/>
          </a:p>
        </p:txBody>
      </p:sp>
    </p:spTree>
    <p:extLst>
      <p:ext uri="{BB962C8B-B14F-4D97-AF65-F5344CB8AC3E}">
        <p14:creationId xmlns:p14="http://schemas.microsoft.com/office/powerpoint/2010/main" val="86173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D4CB1A-56CC-40CA-A79D-E615A65237A3}" type="slidenum">
              <a:rPr lang="en-GB" smtClean="0"/>
              <a:t>5</a:t>
            </a:fld>
            <a:endParaRPr lang="en-GB" dirty="0"/>
          </a:p>
        </p:txBody>
      </p:sp>
    </p:spTree>
    <p:extLst>
      <p:ext uri="{BB962C8B-B14F-4D97-AF65-F5344CB8AC3E}">
        <p14:creationId xmlns:p14="http://schemas.microsoft.com/office/powerpoint/2010/main" val="2705442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7D4CB1A-56CC-40CA-A79D-E615A65237A3}" type="slidenum">
              <a:rPr lang="en-GB" smtClean="0"/>
              <a:t>6</a:t>
            </a:fld>
            <a:endParaRPr lang="en-GB" dirty="0"/>
          </a:p>
        </p:txBody>
      </p:sp>
    </p:spTree>
    <p:extLst>
      <p:ext uri="{BB962C8B-B14F-4D97-AF65-F5344CB8AC3E}">
        <p14:creationId xmlns:p14="http://schemas.microsoft.com/office/powerpoint/2010/main" val="4110992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 didn’t want to be ‘the guy who sat in the corner and nods and pretends I  know what was going on.’  He had been coping academically well but was quite down about his social life at. He shared with all of </a:t>
            </a:r>
            <a:r>
              <a:rPr lang="en-GB" sz="1200" kern="1200" dirty="0" err="1" smtClean="0">
                <a:solidFill>
                  <a:schemeClr val="tx1"/>
                </a:solidFill>
                <a:effectLst/>
                <a:latin typeface="+mn-lt"/>
                <a:ea typeface="+mn-ea"/>
                <a:cs typeface="+mn-cs"/>
              </a:rPr>
              <a:t>Yr</a:t>
            </a:r>
            <a:r>
              <a:rPr lang="en-GB" sz="1200" kern="1200" dirty="0" smtClean="0">
                <a:solidFill>
                  <a:schemeClr val="tx1"/>
                </a:solidFill>
                <a:effectLst/>
                <a:latin typeface="+mn-lt"/>
                <a:ea typeface="+mn-ea"/>
                <a:cs typeface="+mn-cs"/>
              </a:rPr>
              <a:t> 9 pupils and the staff who observed then asked for this to be shared at a Staff training for all staff around well-being.  </a:t>
            </a:r>
          </a:p>
          <a:p>
            <a:endParaRPr lang="en-GB" dirty="0"/>
          </a:p>
        </p:txBody>
      </p:sp>
      <p:sp>
        <p:nvSpPr>
          <p:cNvPr id="4" name="Slide Number Placeholder 3"/>
          <p:cNvSpPr>
            <a:spLocks noGrp="1"/>
          </p:cNvSpPr>
          <p:nvPr>
            <p:ph type="sldNum" sz="quarter" idx="10"/>
          </p:nvPr>
        </p:nvSpPr>
        <p:spPr/>
        <p:txBody>
          <a:bodyPr/>
          <a:lstStyle/>
          <a:p>
            <a:fld id="{07D4CB1A-56CC-40CA-A79D-E615A65237A3}" type="slidenum">
              <a:rPr lang="en-GB" smtClean="0"/>
              <a:t>8</a:t>
            </a:fld>
            <a:endParaRPr lang="en-GB" dirty="0"/>
          </a:p>
        </p:txBody>
      </p:sp>
    </p:spTree>
    <p:extLst>
      <p:ext uri="{BB962C8B-B14F-4D97-AF65-F5344CB8AC3E}">
        <p14:creationId xmlns:p14="http://schemas.microsoft.com/office/powerpoint/2010/main" val="2624284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D4CB1A-56CC-40CA-A79D-E615A65237A3}" type="slidenum">
              <a:rPr lang="en-GB" smtClean="0"/>
              <a:t>9</a:t>
            </a:fld>
            <a:endParaRPr lang="en-GB" dirty="0"/>
          </a:p>
        </p:txBody>
      </p:sp>
    </p:spTree>
    <p:extLst>
      <p:ext uri="{BB962C8B-B14F-4D97-AF65-F5344CB8AC3E}">
        <p14:creationId xmlns:p14="http://schemas.microsoft.com/office/powerpoint/2010/main" val="30415208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 Year 7 training which he made with me and staff said it was really useful and because it was in his words they really took note of it. They shared it with all staff including canteen and grounds staff</a:t>
            </a:r>
            <a:r>
              <a:rPr lang="en-GB" sz="1200" kern="1200" smtClean="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07D4CB1A-56CC-40CA-A79D-E615A65237A3}" type="slidenum">
              <a:rPr lang="en-GB" smtClean="0"/>
              <a:t>10</a:t>
            </a:fld>
            <a:endParaRPr lang="en-GB" dirty="0"/>
          </a:p>
        </p:txBody>
      </p:sp>
    </p:spTree>
    <p:extLst>
      <p:ext uri="{BB962C8B-B14F-4D97-AF65-F5344CB8AC3E}">
        <p14:creationId xmlns:p14="http://schemas.microsoft.com/office/powerpoint/2010/main" val="1753672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FD192078-9F25-4AC3-9DB1-B96ECF2596E8}" type="slidenum">
              <a:rPr lang="en-GB" altLang="en-US" smtClean="0"/>
              <a:pPr eaLnBrk="1" hangingPunct="1">
                <a:spcBef>
                  <a:spcPct val="0"/>
                </a:spcBef>
              </a:pPr>
              <a:t>11</a:t>
            </a:fld>
            <a:endParaRPr lang="en-GB" altLang="en-US" smtClean="0"/>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p:spPr>
        <p:txBody>
          <a:bodyPr/>
          <a:lstStyle/>
          <a:p>
            <a:pPr eaLnBrk="1" hangingPunct="1"/>
            <a:endParaRPr lang="en-US" altLang="en-US" dirty="0" smtClean="0">
              <a:latin typeface="Arial"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D4CB1A-56CC-40CA-A79D-E615A65237A3}" type="slidenum">
              <a:rPr lang="en-GB" smtClean="0"/>
              <a:t>12</a:t>
            </a:fld>
            <a:endParaRPr lang="en-GB" dirty="0"/>
          </a:p>
        </p:txBody>
      </p:sp>
    </p:spTree>
    <p:extLst>
      <p:ext uri="{BB962C8B-B14F-4D97-AF65-F5344CB8AC3E}">
        <p14:creationId xmlns:p14="http://schemas.microsoft.com/office/powerpoint/2010/main" val="3366115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D4CB1A-56CC-40CA-A79D-E615A65237A3}" type="slidenum">
              <a:rPr lang="en-GB" smtClean="0"/>
              <a:t>13</a:t>
            </a:fld>
            <a:endParaRPr lang="en-GB" dirty="0"/>
          </a:p>
        </p:txBody>
      </p:sp>
    </p:spTree>
    <p:extLst>
      <p:ext uri="{BB962C8B-B14F-4D97-AF65-F5344CB8AC3E}">
        <p14:creationId xmlns:p14="http://schemas.microsoft.com/office/powerpoint/2010/main" val="19882035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D4CB1A-56CC-40CA-A79D-E615A65237A3}" type="slidenum">
              <a:rPr lang="en-GB" smtClean="0"/>
              <a:t>15</a:t>
            </a:fld>
            <a:endParaRPr lang="en-GB" dirty="0"/>
          </a:p>
        </p:txBody>
      </p:sp>
    </p:spTree>
    <p:extLst>
      <p:ext uri="{BB962C8B-B14F-4D97-AF65-F5344CB8AC3E}">
        <p14:creationId xmlns:p14="http://schemas.microsoft.com/office/powerpoint/2010/main" val="4203870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D4CB1A-56CC-40CA-A79D-E615A65237A3}" type="slidenum">
              <a:rPr lang="en-GB" smtClean="0"/>
              <a:t>21</a:t>
            </a:fld>
            <a:endParaRPr lang="en-GB" dirty="0"/>
          </a:p>
        </p:txBody>
      </p:sp>
    </p:spTree>
    <p:extLst>
      <p:ext uri="{BB962C8B-B14F-4D97-AF65-F5344CB8AC3E}">
        <p14:creationId xmlns:p14="http://schemas.microsoft.com/office/powerpoint/2010/main" val="3645341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399465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1473204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4034130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788488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1849574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Click to edit Master title style</a:t>
            </a:r>
            <a:endParaRPr lang="en-US" dirty="0"/>
          </a:p>
        </p:txBody>
      </p:sp>
      <p:sp>
        <p:nvSpPr>
          <p:cNvPr id="3" name="Date Placeholder 2"/>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1241700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1506829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3421730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1969540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176604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9F1BC94-A343-B44B-B2B2-5B238D626B8E}" type="datetimeFigureOut">
              <a:rPr lang="en-US" smtClean="0"/>
              <a:t>9/24/2017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BFA8593-0BBA-7F48-8F32-2E8CD1832156}" type="slidenum">
              <a:rPr lang="en-US" smtClean="0"/>
              <a:t>‹#›</a:t>
            </a:fld>
            <a:endParaRPr lang="en-US" dirty="0"/>
          </a:p>
        </p:txBody>
      </p:sp>
    </p:spTree>
    <p:extLst>
      <p:ext uri="{BB962C8B-B14F-4D97-AF65-F5344CB8AC3E}">
        <p14:creationId xmlns:p14="http://schemas.microsoft.com/office/powerpoint/2010/main" val="1551329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898B818E-9F99-48F5-8C3A-051B956D0F82}" type="slidenum">
              <a:rPr lang="en-US"/>
              <a:pPr/>
              <a:t>‹#›</a:t>
            </a:fld>
            <a:endParaRPr lang="en-US"/>
          </a:p>
        </p:txBody>
      </p:sp>
    </p:spTree>
    <p:extLst>
      <p:ext uri="{BB962C8B-B14F-4D97-AF65-F5344CB8AC3E}">
        <p14:creationId xmlns:p14="http://schemas.microsoft.com/office/powerpoint/2010/main" val="4054596728"/>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U:\My User Profile\tim.guest\Desktop\Ppt background.jpg"/>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1BC94-A343-B44B-B2B2-5B238D626B8E}" type="datetimeFigureOut">
              <a:rPr lang="en-US" smtClean="0"/>
              <a:t>9/24/2017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FA8593-0BBA-7F48-8F32-2E8CD1832156}" type="slidenum">
              <a:rPr lang="en-US" smtClean="0"/>
              <a:t>‹#›</a:t>
            </a:fld>
            <a:endParaRPr lang="en-US" dirty="0"/>
          </a:p>
        </p:txBody>
      </p:sp>
    </p:spTree>
    <p:extLst>
      <p:ext uri="{BB962C8B-B14F-4D97-AF65-F5344CB8AC3E}">
        <p14:creationId xmlns:p14="http://schemas.microsoft.com/office/powerpoint/2010/main" val="37669437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al8dLLbzX_E&amp;feature=player_detailpage&amp;list=PL8D1ABCAD37FF582F"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4.w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hyperlink" Target="https://oxfordshire-gov.pmail4.com/PoliteMail/default.aspx?page=M_sBv5a9PUCLBF0gaprSLQ&amp;ref_id=4vyTo8paRUaSgnT7LzS8iQ"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0517" y="1541772"/>
            <a:ext cx="7772400" cy="1470025"/>
          </a:xfrm>
        </p:spPr>
        <p:txBody>
          <a:bodyPr>
            <a:normAutofit/>
          </a:bodyPr>
          <a:lstStyle/>
          <a:p>
            <a:r>
              <a:rPr lang="en-GB" sz="4000" b="1" dirty="0">
                <a:solidFill>
                  <a:schemeClr val="tx2">
                    <a:lumMod val="60000"/>
                    <a:lumOff val="40000"/>
                  </a:schemeClr>
                </a:solidFill>
              </a:rPr>
              <a:t>‘Strengthening services through the voice of the child’:</a:t>
            </a:r>
          </a:p>
        </p:txBody>
      </p:sp>
      <p:sp>
        <p:nvSpPr>
          <p:cNvPr id="3" name="Subtitle 2"/>
          <p:cNvSpPr>
            <a:spLocks noGrp="1"/>
          </p:cNvSpPr>
          <p:nvPr>
            <p:ph type="subTitle" idx="1"/>
          </p:nvPr>
        </p:nvSpPr>
        <p:spPr>
          <a:xfrm>
            <a:off x="723331" y="2824494"/>
            <a:ext cx="7724633" cy="3044044"/>
          </a:xfrm>
        </p:spPr>
        <p:txBody>
          <a:bodyPr>
            <a:noAutofit/>
          </a:bodyPr>
          <a:lstStyle/>
          <a:p>
            <a:pPr>
              <a:defRPr/>
            </a:pPr>
            <a:endParaRPr lang="en-GB" sz="2400" b="1" dirty="0" smtClean="0">
              <a:solidFill>
                <a:schemeClr val="accent1"/>
              </a:solidFill>
            </a:endParaRPr>
          </a:p>
          <a:p>
            <a:pPr>
              <a:defRPr/>
            </a:pPr>
            <a:r>
              <a:rPr lang="en-GB" sz="2400" dirty="0" smtClean="0"/>
              <a:t>Nicky </a:t>
            </a:r>
            <a:r>
              <a:rPr lang="en-GB" sz="2400" dirty="0"/>
              <a:t>Ereaut, Specialist Manager </a:t>
            </a:r>
          </a:p>
          <a:p>
            <a:pPr>
              <a:defRPr/>
            </a:pPr>
            <a:r>
              <a:rPr lang="en-GB" sz="2400" dirty="0"/>
              <a:t>(Sensory, Physical &amp; Complex Needs)</a:t>
            </a:r>
          </a:p>
          <a:p>
            <a:pPr>
              <a:defRPr/>
            </a:pPr>
            <a:r>
              <a:rPr lang="en-GB" sz="2400" dirty="0"/>
              <a:t>Special Educational Needs Support Services, </a:t>
            </a:r>
            <a:r>
              <a:rPr lang="en-GB" sz="2400" dirty="0" smtClean="0"/>
              <a:t>Oxfordshire</a:t>
            </a:r>
            <a:endParaRPr lang="en-GB" sz="2400" dirty="0"/>
          </a:p>
          <a:p>
            <a:pPr>
              <a:defRPr/>
            </a:pPr>
            <a:r>
              <a:rPr lang="en-GB" sz="2400" dirty="0" smtClean="0">
                <a:solidFill>
                  <a:schemeClr val="tx1"/>
                </a:solidFill>
              </a:rPr>
              <a:t>HOSS 2017 / </a:t>
            </a:r>
            <a:r>
              <a:rPr lang="en-GB" sz="2400" dirty="0" err="1" smtClean="0">
                <a:solidFill>
                  <a:schemeClr val="tx1"/>
                </a:solidFill>
              </a:rPr>
              <a:t>NatSIP</a:t>
            </a:r>
            <a:r>
              <a:rPr lang="en-GB" sz="2400" dirty="0" smtClean="0">
                <a:solidFill>
                  <a:schemeClr val="tx1"/>
                </a:solidFill>
              </a:rPr>
              <a:t> 04.10.2017</a:t>
            </a:r>
            <a:endParaRPr lang="en-GB" sz="2400" b="1" dirty="0" smtClean="0">
              <a:solidFill>
                <a:schemeClr val="accent1"/>
              </a:solidFill>
            </a:endParaRPr>
          </a:p>
          <a:p>
            <a:pPr>
              <a:defRPr/>
            </a:pPr>
            <a:endParaRPr lang="en-GB" sz="2400" b="1" dirty="0">
              <a:solidFill>
                <a:schemeClr val="accent1"/>
              </a:solidFill>
            </a:endParaRPr>
          </a:p>
          <a:p>
            <a:pPr>
              <a:defRPr/>
            </a:pPr>
            <a:endParaRPr lang="en-GB" sz="2400" dirty="0">
              <a:solidFill>
                <a:schemeClr val="accent1"/>
              </a:solidFill>
            </a:endParaRPr>
          </a:p>
          <a:p>
            <a:endParaRPr lang="en-GB" sz="2400" dirty="0"/>
          </a:p>
        </p:txBody>
      </p:sp>
    </p:spTree>
    <p:extLst>
      <p:ext uri="{BB962C8B-B14F-4D97-AF65-F5344CB8AC3E}">
        <p14:creationId xmlns:p14="http://schemas.microsoft.com/office/powerpoint/2010/main" val="12132759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457587" y="1455262"/>
          <a:ext cx="8228826" cy="4815840"/>
        </p:xfrm>
        <a:graphic>
          <a:graphicData uri="http://schemas.openxmlformats.org/drawingml/2006/table">
            <a:tbl>
              <a:tblPr firstRow="1" firstCol="1" bandRow="1"/>
              <a:tblGrid>
                <a:gridCol w="2045988"/>
                <a:gridCol w="476763"/>
                <a:gridCol w="476763"/>
                <a:gridCol w="476763"/>
                <a:gridCol w="476763"/>
                <a:gridCol w="476763"/>
                <a:gridCol w="476763"/>
                <a:gridCol w="476763"/>
                <a:gridCol w="2382131"/>
                <a:gridCol w="158547"/>
                <a:gridCol w="158547"/>
                <a:gridCol w="146272"/>
              </a:tblGrid>
              <a:tr h="147732">
                <a:tc gridSpan="12">
                  <a:txBody>
                    <a:bodyPr/>
                    <a:lstStyle/>
                    <a:p>
                      <a:pPr algn="ctr">
                        <a:spcAft>
                          <a:spcPts val="0"/>
                        </a:spcAft>
                      </a:pPr>
                      <a:r>
                        <a:rPr lang="en-GB" sz="1000" b="1">
                          <a:effectLst/>
                          <a:latin typeface="Arial"/>
                          <a:ea typeface="Calibri"/>
                        </a:rPr>
                        <a:t>What are we doing to engage CYP in developing services?</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295463">
                <a:tc rowSpan="2">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Activity</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gridSpan="6">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Team</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rowSpan="2">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Comments</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gridSpan="3">
                  <a:txBody>
                    <a:bodyPr/>
                    <a:lstStyle/>
                    <a:p>
                      <a:pPr algn="ctr">
                        <a:spcAft>
                          <a:spcPts val="0"/>
                        </a:spcAft>
                      </a:pPr>
                      <a:r>
                        <a:rPr lang="en-GB" sz="1000" b="1">
                          <a:effectLst/>
                          <a:latin typeface="Arial"/>
                          <a:ea typeface="Calibri"/>
                        </a:rPr>
                        <a:t> </a:t>
                      </a:r>
                      <a:endParaRPr lang="en-GB" sz="1100">
                        <a:effectLst/>
                        <a:latin typeface="Arial"/>
                        <a:ea typeface="Calibri"/>
                      </a:endParaRPr>
                    </a:p>
                    <a:p>
                      <a:pPr algn="ctr">
                        <a:spcAft>
                          <a:spcPts val="0"/>
                        </a:spcAft>
                      </a:pPr>
                      <a:r>
                        <a:rPr lang="en-GB" sz="1000" b="1">
                          <a:effectLst/>
                          <a:latin typeface="Arial"/>
                          <a:ea typeface="Calibri"/>
                        </a:rPr>
                        <a:t>TL</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hMerge="1">
                  <a:txBody>
                    <a:bodyPr/>
                    <a:lstStyle/>
                    <a:p>
                      <a:endParaRPr lang="en-GB"/>
                    </a:p>
                  </a:txBody>
                  <a:tcPr/>
                </a:tc>
                <a:tc hMerge="1">
                  <a:txBody>
                    <a:bodyPr/>
                    <a:lstStyle/>
                    <a:p>
                      <a:endParaRPr lang="en-GB"/>
                    </a:p>
                  </a:txBody>
                  <a:tcPr/>
                </a:tc>
              </a:tr>
              <a:tr h="241743">
                <a:tc vMerge="1">
                  <a:txBody>
                    <a:bodyPr/>
                    <a:lstStyle/>
                    <a:p>
                      <a:endParaRPr lang="en-GB"/>
                    </a:p>
                  </a:txBody>
                  <a:tcPr/>
                </a:tc>
                <a:tc>
                  <a:txBody>
                    <a:bodyPr/>
                    <a:lstStyle/>
                    <a:p>
                      <a:pPr>
                        <a:spcAft>
                          <a:spcPts val="0"/>
                        </a:spcAft>
                      </a:pPr>
                      <a:r>
                        <a:rPr lang="en-GB" sz="800" b="1">
                          <a:effectLst/>
                          <a:latin typeface="Arial"/>
                          <a:ea typeface="Calibri"/>
                        </a:rPr>
                        <a:t>D&amp;CN</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800" b="1">
                          <a:effectLst/>
                          <a:latin typeface="Arial"/>
                          <a:ea typeface="Calibri"/>
                        </a:rPr>
                        <a:t>HI/MSI</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800" b="1">
                          <a:effectLst/>
                          <a:latin typeface="Arial"/>
                          <a:ea typeface="Calibri"/>
                        </a:rPr>
                        <a:t>PD</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800" b="1">
                          <a:effectLst/>
                          <a:latin typeface="Arial"/>
                          <a:ea typeface="Calibri"/>
                        </a:rPr>
                        <a:t>Post-16 (SI)</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GB" sz="700" b="1">
                          <a:effectLst/>
                          <a:latin typeface="Arial"/>
                          <a:ea typeface="Calibri"/>
                        </a:rPr>
                        <a:t>SENICT</a:t>
                      </a:r>
                      <a:endParaRPr lang="en-GB" sz="1100">
                        <a:effectLst/>
                        <a:latin typeface="Arial"/>
                        <a:ea typeface="Calibri"/>
                      </a:endParaRPr>
                    </a:p>
                    <a:p>
                      <a:pPr algn="just">
                        <a:spcAft>
                          <a:spcPts val="0"/>
                        </a:spcAft>
                      </a:pPr>
                      <a:r>
                        <a:rPr lang="en-GB" sz="700" b="1">
                          <a:effectLst/>
                          <a:latin typeface="Arial"/>
                          <a:ea typeface="Calibri"/>
                        </a:rPr>
                        <a:t>AAC</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800" b="1">
                          <a:effectLst/>
                          <a:latin typeface="Arial"/>
                          <a:ea typeface="Calibri"/>
                        </a:rPr>
                        <a:t>VI</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800" b="1">
                          <a:effectLst/>
                          <a:latin typeface="Arial"/>
                          <a:ea typeface="Calibri"/>
                        </a:rPr>
                        <a:t>C&amp;I</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algn="ctr">
                        <a:spcAft>
                          <a:spcPts val="0"/>
                        </a:spcAft>
                      </a:pPr>
                      <a:r>
                        <a:rPr lang="en-GB" sz="1000" b="1">
                          <a:effectLst/>
                          <a:latin typeface="Arial"/>
                          <a:ea typeface="Calibri"/>
                        </a:rPr>
                        <a:t>G</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spcAft>
                          <a:spcPts val="0"/>
                        </a:spcAft>
                      </a:pPr>
                      <a:r>
                        <a:rPr lang="en-GB" sz="1000" b="1">
                          <a:effectLst/>
                          <a:latin typeface="Arial"/>
                          <a:ea typeface="Calibri"/>
                        </a:rPr>
                        <a:t>A</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spcAft>
                          <a:spcPts val="0"/>
                        </a:spcAft>
                      </a:pPr>
                      <a:r>
                        <a:rPr lang="en-GB" sz="1000" b="1">
                          <a:effectLst/>
                          <a:latin typeface="Arial"/>
                          <a:ea typeface="Calibri"/>
                        </a:rPr>
                        <a:t>R</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r>
              <a:tr h="886390">
                <a:tc>
                  <a:txBody>
                    <a:bodyPr/>
                    <a:lstStyle/>
                    <a:p>
                      <a:pPr>
                        <a:spcAft>
                          <a:spcPts val="0"/>
                        </a:spcAft>
                      </a:pPr>
                      <a:r>
                        <a:rPr lang="en-GB" sz="1000" b="1">
                          <a:effectLst/>
                          <a:latin typeface="Arial"/>
                          <a:ea typeface="Calibri"/>
                        </a:rPr>
                        <a:t>Annual review/transfer review meetings </a:t>
                      </a:r>
                      <a:r>
                        <a:rPr lang="en-GB" sz="1000">
                          <a:effectLst/>
                          <a:latin typeface="Arial"/>
                          <a:ea typeface="Calibri"/>
                        </a:rPr>
                        <a:t>– In person, video, ‘All About Me’, Wiki</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a:effectLst/>
                          <a:latin typeface="Arial"/>
                          <a:ea typeface="Calibri"/>
                        </a:rPr>
                        <a:t>Feedback from CYP is key to establishing outcomes for EHCP. Reports from professionals are not written for CYP as primary audience.</a:t>
                      </a:r>
                      <a:endParaRPr lang="en-GB" sz="1100">
                        <a:effectLst/>
                        <a:latin typeface="Arial"/>
                        <a:ea typeface="Calibri"/>
                      </a:endParaRPr>
                    </a:p>
                    <a:p>
                      <a:pPr>
                        <a:spcAft>
                          <a:spcPts val="0"/>
                        </a:spcAft>
                      </a:pPr>
                      <a:r>
                        <a:rPr lang="en-GB" sz="1000">
                          <a:effectLst/>
                          <a:latin typeface="Arial"/>
                          <a:ea typeface="Calibri"/>
                        </a:rPr>
                        <a:t>SENSS staff respond to specific requests from CYP raised at meetings</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r>
              <a:tr h="886390">
                <a:tc>
                  <a:txBody>
                    <a:bodyPr/>
                    <a:lstStyle/>
                    <a:p>
                      <a:pPr>
                        <a:spcAft>
                          <a:spcPts val="0"/>
                        </a:spcAft>
                      </a:pPr>
                      <a:r>
                        <a:rPr lang="en-GB" sz="1000" b="1">
                          <a:effectLst/>
                          <a:latin typeface="Arial"/>
                          <a:ea typeface="Calibri"/>
                        </a:rPr>
                        <a:t>Writing personalised learning plans</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a:solidFill>
                            <a:srgbClr val="1F497D"/>
                          </a:solidFill>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a:effectLst/>
                          <a:latin typeface="Arial"/>
                          <a:ea typeface="Calibri"/>
                        </a:rPr>
                        <a:t>VI/HI: Some  CYP contribute to intervention programmes (logs)</a:t>
                      </a:r>
                      <a:endParaRPr lang="en-GB" sz="1100">
                        <a:effectLst/>
                        <a:latin typeface="Arial"/>
                        <a:ea typeface="Calibri"/>
                      </a:endParaRPr>
                    </a:p>
                    <a:p>
                      <a:pPr>
                        <a:spcAft>
                          <a:spcPts val="0"/>
                        </a:spcAft>
                      </a:pPr>
                      <a:r>
                        <a:rPr lang="en-GB" sz="1000">
                          <a:effectLst/>
                          <a:latin typeface="Arial"/>
                          <a:ea typeface="Calibri"/>
                        </a:rPr>
                        <a:t>MSI communication passports</a:t>
                      </a:r>
                      <a:endParaRPr lang="en-GB" sz="1100">
                        <a:effectLst/>
                        <a:latin typeface="Arial"/>
                        <a:ea typeface="Calibri"/>
                      </a:endParaRPr>
                    </a:p>
                    <a:p>
                      <a:pPr>
                        <a:spcAft>
                          <a:spcPts val="0"/>
                        </a:spcAft>
                      </a:pPr>
                      <a:r>
                        <a:rPr lang="en-GB" sz="1000">
                          <a:effectLst/>
                          <a:latin typeface="Arial"/>
                          <a:ea typeface="Calibri"/>
                        </a:rPr>
                        <a:t>C &amp; I Bases involve students in target setting and writing communication passports</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r>
              <a:tr h="886390">
                <a:tc>
                  <a:txBody>
                    <a:bodyPr/>
                    <a:lstStyle/>
                    <a:p>
                      <a:pPr>
                        <a:spcAft>
                          <a:spcPts val="0"/>
                        </a:spcAft>
                      </a:pPr>
                      <a:r>
                        <a:rPr lang="en-GB" sz="1000" b="1">
                          <a:effectLst/>
                          <a:latin typeface="Arial"/>
                          <a:ea typeface="Calibri"/>
                        </a:rPr>
                        <a:t>Exit Interviews/questionnaires</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a:effectLst/>
                          <a:latin typeface="Arial"/>
                          <a:ea typeface="Calibri"/>
                        </a:rPr>
                        <a:t>Post-16: Part of the ADEPT (NATED) process</a:t>
                      </a:r>
                      <a:endParaRPr lang="en-GB" sz="1100">
                        <a:effectLst/>
                        <a:latin typeface="Arial"/>
                        <a:ea typeface="Calibri"/>
                      </a:endParaRPr>
                    </a:p>
                    <a:p>
                      <a:pPr>
                        <a:spcAft>
                          <a:spcPts val="0"/>
                        </a:spcAft>
                      </a:pPr>
                      <a:r>
                        <a:rPr lang="en-GB" sz="1000">
                          <a:effectLst/>
                          <a:latin typeface="Arial"/>
                          <a:ea typeface="Calibri"/>
                        </a:rPr>
                        <a:t>VI/PD: introduced in year 11 and year 13.</a:t>
                      </a:r>
                      <a:endParaRPr lang="en-GB" sz="1100">
                        <a:effectLst/>
                        <a:latin typeface="Arial"/>
                        <a:ea typeface="Calibri"/>
                      </a:endParaRPr>
                    </a:p>
                    <a:p>
                      <a:pPr>
                        <a:spcAft>
                          <a:spcPts val="0"/>
                        </a:spcAft>
                      </a:pPr>
                      <a:r>
                        <a:rPr lang="en-GB" sz="1000">
                          <a:effectLst/>
                          <a:latin typeface="Arial"/>
                          <a:ea typeface="Calibri"/>
                        </a:rPr>
                        <a:t>C &amp; I transition programme for some pupils in year 6 supported by C &amp; I support workers/ learning mentors</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r>
              <a:tr h="443195">
                <a:tc>
                  <a:txBody>
                    <a:bodyPr/>
                    <a:lstStyle/>
                    <a:p>
                      <a:pPr>
                        <a:spcAft>
                          <a:spcPts val="0"/>
                        </a:spcAft>
                      </a:pPr>
                      <a:r>
                        <a:rPr lang="en-GB" sz="1000" b="1">
                          <a:effectLst/>
                          <a:latin typeface="Arial"/>
                          <a:ea typeface="Calibri"/>
                        </a:rPr>
                        <a:t>How’s it Going? </a:t>
                      </a:r>
                      <a:endParaRPr lang="en-GB" sz="1100">
                        <a:effectLst/>
                        <a:latin typeface="Arial"/>
                        <a:ea typeface="Calibri"/>
                      </a:endParaRPr>
                    </a:p>
                    <a:p>
                      <a:pPr>
                        <a:spcAft>
                          <a:spcPts val="0"/>
                        </a:spcAft>
                      </a:pPr>
                      <a:r>
                        <a:rPr lang="en-GB" sz="1000" b="1">
                          <a:effectLst/>
                          <a:latin typeface="Arial"/>
                          <a:ea typeface="Calibri"/>
                        </a:rPr>
                        <a:t>Readiness2Learn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solidFill>
                            <a:srgbClr val="1F497D"/>
                          </a:solidFill>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a:effectLst/>
                          <a:latin typeface="Arial"/>
                          <a:ea typeface="Calibri"/>
                        </a:rPr>
                        <a:t>How’s It Going and R2L with guidance to support collation of data established across SENSS from Sept 2015</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r>
              <a:tr h="738659">
                <a:tc>
                  <a:txBody>
                    <a:bodyPr/>
                    <a:lstStyle/>
                    <a:p>
                      <a:pPr>
                        <a:spcAft>
                          <a:spcPts val="0"/>
                        </a:spcAft>
                      </a:pPr>
                      <a:r>
                        <a:rPr lang="en-GB" sz="1000" b="1">
                          <a:effectLst/>
                          <a:latin typeface="Arial"/>
                          <a:ea typeface="Calibri"/>
                        </a:rPr>
                        <a:t>Co-delivering training in schools - </a:t>
                      </a:r>
                      <a:r>
                        <a:rPr lang="en-GB" sz="1000">
                          <a:effectLst/>
                          <a:latin typeface="Arial"/>
                          <a:ea typeface="Calibri"/>
                        </a:rPr>
                        <a:t>producing the power point, shared delivery, video …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a:effectLst/>
                          <a:latin typeface="Arial"/>
                          <a:ea typeface="Calibri"/>
                        </a:rPr>
                        <a:t>Staff INSET</a:t>
                      </a:r>
                      <a:endParaRPr lang="en-GB" sz="1100">
                        <a:effectLst/>
                        <a:latin typeface="Arial"/>
                        <a:ea typeface="Calibri"/>
                      </a:endParaRPr>
                    </a:p>
                    <a:p>
                      <a:pPr>
                        <a:spcAft>
                          <a:spcPts val="0"/>
                        </a:spcAft>
                      </a:pPr>
                      <a:r>
                        <a:rPr lang="en-GB" sz="1000">
                          <a:effectLst/>
                          <a:latin typeface="Arial"/>
                          <a:ea typeface="Calibri"/>
                        </a:rPr>
                        <a:t>Peer INSET where required</a:t>
                      </a:r>
                      <a:endParaRPr lang="en-GB" sz="1100">
                        <a:effectLst/>
                        <a:latin typeface="Arial"/>
                        <a:ea typeface="Calibri"/>
                      </a:endParaRPr>
                    </a:p>
                    <a:p>
                      <a:pPr>
                        <a:spcAft>
                          <a:spcPts val="0"/>
                        </a:spcAft>
                      </a:pPr>
                      <a:r>
                        <a:rPr lang="en-GB" sz="1000">
                          <a:effectLst/>
                          <a:latin typeface="Arial"/>
                          <a:ea typeface="Calibri"/>
                        </a:rPr>
                        <a:t>HI – CYP included on film clips to support training nationally and locally</a:t>
                      </a:r>
                      <a:endParaRPr lang="en-GB" sz="1100">
                        <a:effectLst/>
                        <a:latin typeface="Arial"/>
                        <a:ea typeface="Calibri"/>
                      </a:endParaRPr>
                    </a:p>
                    <a:p>
                      <a:pPr>
                        <a:spcAft>
                          <a:spcPts val="0"/>
                        </a:spcAft>
                      </a:pPr>
                      <a:r>
                        <a:rPr lang="en-GB" sz="1000">
                          <a:effectLst/>
                          <a:latin typeface="Arial"/>
                          <a:ea typeface="Calibri"/>
                        </a:rPr>
                        <a:t>SEN ICT: use film clips of CYP</a:t>
                      </a:r>
                      <a:endParaRPr lang="en-GB" sz="110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spcAft>
                          <a:spcPts val="0"/>
                        </a:spcAft>
                      </a:pPr>
                      <a:r>
                        <a:rPr lang="en-GB" sz="1000" b="1" dirty="0">
                          <a:effectLst/>
                          <a:latin typeface="Arial"/>
                          <a:ea typeface="Calibri"/>
                        </a:rPr>
                        <a:t> </a:t>
                      </a:r>
                      <a:endParaRPr lang="en-GB" sz="1100" dirty="0">
                        <a:effectLst/>
                        <a:latin typeface="Arial"/>
                        <a:ea typeface="Calibri"/>
                      </a:endParaRPr>
                    </a:p>
                  </a:txBody>
                  <a:tcPr marL="60436" marR="604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r>
            </a:tbl>
          </a:graphicData>
        </a:graphic>
      </p:graphicFrame>
      <p:sp>
        <p:nvSpPr>
          <p:cNvPr id="6" name="Rectangle 3"/>
          <p:cNvSpPr>
            <a:spLocks noChangeArrowheads="1"/>
          </p:cNvSpPr>
          <p:nvPr/>
        </p:nvSpPr>
        <p:spPr bwMode="auto">
          <a:xfrm>
            <a:off x="457587" y="1178263"/>
            <a:ext cx="8229213" cy="553998"/>
          </a:xfrm>
          <a:prstGeom prst="rect">
            <a:avLst/>
          </a:prstGeom>
          <a:solidFill>
            <a:srgbClr val="FFC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smtClean="0">
                <a:ln>
                  <a:noFill/>
                </a:ln>
                <a:solidFill>
                  <a:schemeClr val="tx1"/>
                </a:solidFill>
                <a:effectLst/>
                <a:latin typeface="Arial" pitchFamily="34" charset="0"/>
                <a:ea typeface="Calibri" pitchFamily="34" charset="0"/>
                <a:cs typeface="Arial" pitchFamily="34" charset="0"/>
              </a:rPr>
              <a:t>Participation of CYP in Service Development – ‘Nothing About Me Without Me’ </a:t>
            </a:r>
            <a:endParaRPr kumimoji="0" lang="en-GB" alt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3462804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04479504"/>
              </p:ext>
            </p:extLst>
          </p:nvPr>
        </p:nvGraphicFramePr>
        <p:xfrm>
          <a:off x="833755" y="1387930"/>
          <a:ext cx="7412173" cy="4676345"/>
        </p:xfrm>
        <a:graphic>
          <a:graphicData uri="http://schemas.openxmlformats.org/drawingml/2006/table">
            <a:tbl>
              <a:tblPr firstRow="1" firstCol="1" bandRow="1"/>
              <a:tblGrid>
                <a:gridCol w="1953331"/>
                <a:gridCol w="455171"/>
                <a:gridCol w="454636"/>
                <a:gridCol w="455171"/>
                <a:gridCol w="454636"/>
                <a:gridCol w="455171"/>
                <a:gridCol w="454636"/>
                <a:gridCol w="455171"/>
                <a:gridCol w="2274250"/>
              </a:tblGrid>
              <a:tr h="561545">
                <a:tc>
                  <a:txBody>
                    <a:bodyPr/>
                    <a:lstStyle/>
                    <a:p>
                      <a:pPr>
                        <a:spcAft>
                          <a:spcPts val="0"/>
                        </a:spcAft>
                      </a:pPr>
                      <a:r>
                        <a:rPr lang="en-GB" sz="900" b="1">
                          <a:effectLst/>
                          <a:latin typeface="Arial"/>
                          <a:ea typeface="Calibri"/>
                        </a:rPr>
                        <a:t>Co-delivering training for parents / carers</a:t>
                      </a:r>
                      <a:r>
                        <a:rPr lang="en-GB" sz="900">
                          <a:effectLst/>
                          <a:latin typeface="Arial"/>
                          <a:ea typeface="Calibri"/>
                        </a:rPr>
                        <a:t> - pre-school support groups, parent eve’s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a:effectLst/>
                          <a:latin typeface="Arial"/>
                          <a:ea typeface="Calibri"/>
                        </a:rPr>
                        <a:t>HI: ODCS</a:t>
                      </a:r>
                      <a:endParaRPr lang="en-GB" sz="1000">
                        <a:effectLst/>
                        <a:latin typeface="Arial"/>
                        <a:ea typeface="Calibri"/>
                      </a:endParaRPr>
                    </a:p>
                    <a:p>
                      <a:pPr>
                        <a:spcAft>
                          <a:spcPts val="0"/>
                        </a:spcAft>
                      </a:pPr>
                      <a:r>
                        <a:rPr lang="en-GB" sz="900">
                          <a:effectLst/>
                          <a:latin typeface="Arial"/>
                          <a:ea typeface="Calibri"/>
                        </a:rPr>
                        <a:t>VI: Event for families with input from YP</a:t>
                      </a:r>
                      <a:endParaRPr lang="en-GB" sz="1000">
                        <a:effectLst/>
                        <a:latin typeface="Arial"/>
                        <a:ea typeface="Calibri"/>
                      </a:endParaRPr>
                    </a:p>
                    <a:p>
                      <a:pPr>
                        <a:spcAft>
                          <a:spcPts val="0"/>
                        </a:spcAft>
                      </a:pPr>
                      <a:r>
                        <a:rPr lang="en-GB" sz="900">
                          <a:effectLst/>
                          <a:latin typeface="Arial"/>
                          <a:ea typeface="Calibri"/>
                        </a:rPr>
                        <a:t>SEN ICT: use videos of CYP </a:t>
                      </a:r>
                      <a:endParaRPr lang="en-GB" sz="1000">
                        <a:effectLst/>
                        <a:latin typeface="Arial"/>
                        <a:ea typeface="Calibri"/>
                      </a:endParaRPr>
                    </a:p>
                    <a:p>
                      <a:pPr>
                        <a:spcAft>
                          <a:spcPts val="0"/>
                        </a:spcAft>
                      </a:pPr>
                      <a:r>
                        <a:rPr lang="en-GB" sz="900">
                          <a:effectLst/>
                          <a:latin typeface="Arial"/>
                          <a:ea typeface="Calibri"/>
                        </a:rPr>
                        <a:t>No involvement of CYP in Early Bird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50">
                <a:tc>
                  <a:txBody>
                    <a:bodyPr/>
                    <a:lstStyle/>
                    <a:p>
                      <a:pPr>
                        <a:spcAft>
                          <a:spcPts val="0"/>
                        </a:spcAft>
                      </a:pPr>
                      <a:r>
                        <a:rPr lang="en-GB" sz="900" b="1">
                          <a:effectLst/>
                          <a:latin typeface="Arial"/>
                          <a:ea typeface="Calibri"/>
                        </a:rPr>
                        <a:t>Co-delivering training externally: </a:t>
                      </a:r>
                      <a:r>
                        <a:rPr lang="en-GB" sz="900">
                          <a:effectLst/>
                          <a:latin typeface="Arial"/>
                          <a:ea typeface="Calibri"/>
                        </a:rPr>
                        <a:t>mandatory teacher training courses, VCA’s</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solidFill>
                            <a:srgbClr val="1F497D"/>
                          </a:solidFill>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a:effectLst/>
                          <a:latin typeface="Arial"/>
                          <a:ea typeface="Calibri"/>
                        </a:rPr>
                        <a:t>HI: ToD training / conferences</a:t>
                      </a:r>
                      <a:endParaRPr lang="en-GB" sz="1000">
                        <a:effectLst/>
                        <a:latin typeface="Arial"/>
                        <a:ea typeface="Calibri"/>
                      </a:endParaRPr>
                    </a:p>
                    <a:p>
                      <a:pPr>
                        <a:spcAft>
                          <a:spcPts val="0"/>
                        </a:spcAft>
                      </a:pPr>
                      <a:r>
                        <a:rPr lang="en-GB" sz="900">
                          <a:effectLst/>
                          <a:latin typeface="Arial"/>
                          <a:ea typeface="Calibri"/>
                        </a:rPr>
                        <a:t>      For NDCS</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50">
                <a:tc>
                  <a:txBody>
                    <a:bodyPr/>
                    <a:lstStyle/>
                    <a:p>
                      <a:pPr>
                        <a:spcAft>
                          <a:spcPts val="0"/>
                        </a:spcAft>
                      </a:pPr>
                      <a:r>
                        <a:rPr lang="en-GB" sz="900" b="1">
                          <a:effectLst/>
                          <a:latin typeface="Arial"/>
                          <a:ea typeface="Calibri"/>
                        </a:rPr>
                        <a:t>School councils, form / tutor representatives </a:t>
                      </a:r>
                      <a:endParaRPr lang="en-GB" sz="1000">
                        <a:effectLst/>
                        <a:latin typeface="Arial"/>
                        <a:ea typeface="Calibri"/>
                      </a:endParaRPr>
                    </a:p>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a:effectLst/>
                          <a:latin typeface="Arial"/>
                          <a:ea typeface="Calibri"/>
                        </a:rPr>
                        <a:t>All teams encourage participation of CYP</a:t>
                      </a:r>
                      <a:endParaRPr lang="en-GB" sz="1000">
                        <a:effectLst/>
                        <a:latin typeface="Arial"/>
                        <a:ea typeface="Calibri"/>
                      </a:endParaRPr>
                    </a:p>
                    <a:p>
                      <a:pPr>
                        <a:spcAft>
                          <a:spcPts val="0"/>
                        </a:spcAft>
                      </a:pPr>
                      <a:r>
                        <a:rPr lang="en-GB" sz="900" b="1">
                          <a:effectLst/>
                          <a:latin typeface="Arial"/>
                          <a:ea typeface="Calibri"/>
                        </a:rPr>
                        <a:t> </a:t>
                      </a:r>
                      <a:endParaRPr lang="en-GB" sz="1000">
                        <a:effectLst/>
                        <a:latin typeface="Arial"/>
                        <a:ea typeface="Calibri"/>
                      </a:endParaRPr>
                    </a:p>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50">
                <a:tc>
                  <a:txBody>
                    <a:bodyPr/>
                    <a:lstStyle/>
                    <a:p>
                      <a:pPr>
                        <a:spcAft>
                          <a:spcPts val="0"/>
                        </a:spcAft>
                      </a:pPr>
                      <a:r>
                        <a:rPr lang="en-GB" sz="900" b="1">
                          <a:effectLst/>
                          <a:latin typeface="Arial"/>
                          <a:ea typeface="Calibri"/>
                        </a:rPr>
                        <a:t>Engagement Team Locally </a:t>
                      </a:r>
                      <a:r>
                        <a:rPr lang="en-GB" sz="900">
                          <a:effectLst/>
                          <a:latin typeface="Arial"/>
                          <a:ea typeface="Calibri"/>
                        </a:rPr>
                        <a:t>– OYE, Oxfordshire Youth Parliament, Sounding Boards</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a:effectLst/>
                          <a:latin typeface="Arial"/>
                          <a:ea typeface="Calibri"/>
                        </a:rPr>
                        <a:t>HI: OYE and Sounding Board</a:t>
                      </a:r>
                      <a:endParaRPr lang="en-GB" sz="1000">
                        <a:effectLst/>
                        <a:latin typeface="Arial"/>
                        <a:ea typeface="Calibri"/>
                      </a:endParaRPr>
                    </a:p>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50">
                <a:tc>
                  <a:txBody>
                    <a:bodyPr/>
                    <a:lstStyle/>
                    <a:p>
                      <a:pPr>
                        <a:spcAft>
                          <a:spcPts val="0"/>
                        </a:spcAft>
                      </a:pPr>
                      <a:r>
                        <a:rPr lang="en-GB" sz="900" b="1">
                          <a:effectLst/>
                          <a:latin typeface="Arial"/>
                          <a:ea typeface="Calibri"/>
                        </a:rPr>
                        <a:t>Engagement Nationally: </a:t>
                      </a:r>
                      <a:r>
                        <a:rPr lang="en-GB" sz="900">
                          <a:effectLst/>
                          <a:latin typeface="Arial"/>
                          <a:ea typeface="Calibri"/>
                        </a:rPr>
                        <a:t>VCA’s – YP sounding boards, National Youth Parliament</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a:effectLst/>
                          <a:latin typeface="Arial"/>
                          <a:ea typeface="Calibri"/>
                        </a:rPr>
                        <a:t>HI: NDCS</a:t>
                      </a:r>
                      <a:endParaRPr lang="en-GB" sz="1000">
                        <a:effectLst/>
                        <a:latin typeface="Arial"/>
                        <a:ea typeface="Calibri"/>
                      </a:endParaRPr>
                    </a:p>
                    <a:p>
                      <a:pPr>
                        <a:spcAft>
                          <a:spcPts val="0"/>
                        </a:spcAft>
                      </a:pPr>
                      <a:r>
                        <a:rPr lang="en-GB" sz="900">
                          <a:effectLst/>
                          <a:latin typeface="Arial"/>
                          <a:ea typeface="Calibri"/>
                        </a:rPr>
                        <a:t>      DELTA</a:t>
                      </a:r>
                      <a:endParaRPr lang="en-GB" sz="1000">
                        <a:effectLst/>
                        <a:latin typeface="Arial"/>
                        <a:ea typeface="Calibri"/>
                      </a:endParaRPr>
                    </a:p>
                    <a:p>
                      <a:pPr>
                        <a:spcAft>
                          <a:spcPts val="0"/>
                        </a:spcAft>
                      </a:pPr>
                      <a:r>
                        <a:rPr lang="en-GB" sz="900">
                          <a:effectLst/>
                          <a:latin typeface="Arial"/>
                          <a:ea typeface="Calibri"/>
                        </a:rPr>
                        <a:t>      CHARGE</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2466">
                <a:tc>
                  <a:txBody>
                    <a:bodyPr/>
                    <a:lstStyle/>
                    <a:p>
                      <a:pPr>
                        <a:spcAft>
                          <a:spcPts val="0"/>
                        </a:spcAft>
                      </a:pPr>
                      <a:r>
                        <a:rPr lang="en-GB" sz="900" b="1">
                          <a:effectLst/>
                          <a:latin typeface="Arial"/>
                          <a:ea typeface="Calibri"/>
                        </a:rPr>
                        <a:t>Interview process for new staff</a:t>
                      </a:r>
                      <a:r>
                        <a:rPr lang="en-GB" sz="900">
                          <a:effectLst/>
                          <a:latin typeface="Arial"/>
                          <a:ea typeface="Calibri"/>
                        </a:rPr>
                        <a:t> – on the panel, feeding back after a teaching session</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a:effectLst/>
                          <a:latin typeface="Arial"/>
                          <a:ea typeface="Calibri"/>
                        </a:rPr>
                        <a:t>HI/VI – feedback from teaching task</a:t>
                      </a:r>
                      <a:endParaRPr lang="en-GB" sz="1000">
                        <a:effectLst/>
                        <a:latin typeface="Arial"/>
                        <a:ea typeface="Calibri"/>
                      </a:endParaRPr>
                    </a:p>
                    <a:p>
                      <a:pPr>
                        <a:spcAft>
                          <a:spcPts val="0"/>
                        </a:spcAft>
                      </a:pPr>
                      <a:r>
                        <a:rPr lang="en-GB" sz="900">
                          <a:effectLst/>
                          <a:latin typeface="Arial"/>
                          <a:ea typeface="Calibri"/>
                        </a:rPr>
                        <a:t>PD –    Enabler Interview</a:t>
                      </a:r>
                      <a:endParaRPr lang="en-GB" sz="1000">
                        <a:effectLst/>
                        <a:latin typeface="Arial"/>
                        <a:ea typeface="Calibri"/>
                      </a:endParaRPr>
                    </a:p>
                    <a:p>
                      <a:pPr>
                        <a:spcAft>
                          <a:spcPts val="0"/>
                        </a:spcAft>
                      </a:pPr>
                      <a:r>
                        <a:rPr lang="en-GB" sz="900">
                          <a:effectLst/>
                          <a:latin typeface="Arial"/>
                          <a:ea typeface="Calibri"/>
                        </a:rPr>
                        <a:t>C &amp; I candidates are observed working with CYP but feedback not requested</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2466">
                <a:tc>
                  <a:txBody>
                    <a:bodyPr/>
                    <a:lstStyle/>
                    <a:p>
                      <a:pPr>
                        <a:spcAft>
                          <a:spcPts val="0"/>
                        </a:spcAft>
                      </a:pPr>
                      <a:r>
                        <a:rPr lang="en-GB" sz="900" b="1">
                          <a:effectLst/>
                          <a:latin typeface="Arial"/>
                          <a:ea typeface="Calibri"/>
                        </a:rPr>
                        <a:t>Trialling new equipment </a:t>
                      </a:r>
                      <a:r>
                        <a:rPr lang="en-GB" sz="900">
                          <a:effectLst/>
                          <a:latin typeface="Arial"/>
                          <a:ea typeface="Calibri"/>
                        </a:rPr>
                        <a:t>– feedback collated and used formatively</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a:effectLst/>
                          <a:latin typeface="Arial"/>
                          <a:ea typeface="Calibri"/>
                        </a:rPr>
                        <a:t>New equipment trialled but information not formally collated.</a:t>
                      </a:r>
                      <a:endParaRPr lang="en-GB" sz="1000">
                        <a:effectLst/>
                        <a:latin typeface="Arial"/>
                        <a:ea typeface="Calibri"/>
                      </a:endParaRPr>
                    </a:p>
                    <a:p>
                      <a:pPr>
                        <a:spcAft>
                          <a:spcPts val="0"/>
                        </a:spcAft>
                      </a:pPr>
                      <a:r>
                        <a:rPr lang="en-GB" sz="900">
                          <a:effectLst/>
                          <a:latin typeface="Arial"/>
                          <a:ea typeface="Calibri"/>
                        </a:rPr>
                        <a:t>PD / SENICTAAC – equipment often bespoke</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50">
                <a:tc>
                  <a:txBody>
                    <a:bodyPr/>
                    <a:lstStyle/>
                    <a:p>
                      <a:pPr>
                        <a:spcAft>
                          <a:spcPts val="0"/>
                        </a:spcAft>
                      </a:pPr>
                      <a:r>
                        <a:rPr lang="en-GB" sz="900" b="1">
                          <a:effectLst/>
                          <a:latin typeface="Arial"/>
                          <a:ea typeface="Calibri"/>
                        </a:rPr>
                        <a:t>Representation on Interagency Groups</a:t>
                      </a:r>
                      <a:endParaRPr lang="en-GB" sz="1000">
                        <a:effectLst/>
                        <a:latin typeface="Arial"/>
                        <a:ea typeface="Calibri"/>
                      </a:endParaRPr>
                    </a:p>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a:effectLst/>
                          <a:latin typeface="Arial"/>
                          <a:ea typeface="Calibri"/>
                        </a:rPr>
                        <a:t>Restricted due to timetable constraints</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50">
                <a:tc>
                  <a:txBody>
                    <a:bodyPr/>
                    <a:lstStyle/>
                    <a:p>
                      <a:pPr>
                        <a:spcAft>
                          <a:spcPts val="0"/>
                        </a:spcAft>
                      </a:pPr>
                      <a:r>
                        <a:rPr lang="en-GB" sz="900" b="1">
                          <a:effectLst/>
                          <a:latin typeface="Arial"/>
                          <a:ea typeface="Calibri"/>
                        </a:rPr>
                        <a:t>Facebook / Blogs / Twitter etc.</a:t>
                      </a:r>
                      <a:endParaRPr lang="en-GB" sz="1000">
                        <a:effectLst/>
                        <a:latin typeface="Arial"/>
                        <a:ea typeface="Calibri"/>
                      </a:endParaRPr>
                    </a:p>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spcAft>
                          <a:spcPts val="0"/>
                        </a:spcAft>
                      </a:pPr>
                      <a:r>
                        <a:rPr lang="en-GB" sz="900">
                          <a:effectLst/>
                          <a:latin typeface="Arial"/>
                          <a:ea typeface="Calibri"/>
                        </a:rPr>
                        <a:t>The Post-16 SI team has a Facebook page linked to CoOC.</a:t>
                      </a:r>
                      <a:endParaRPr lang="en-GB" sz="1000">
                        <a:effectLst/>
                        <a:latin typeface="Arial"/>
                        <a:ea typeface="Calibri"/>
                      </a:endParaRPr>
                    </a:p>
                    <a:p>
                      <a:pPr>
                        <a:spcAft>
                          <a:spcPts val="0"/>
                        </a:spcAft>
                      </a:pPr>
                      <a:r>
                        <a:rPr lang="en-GB" sz="900">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2466">
                <a:tc>
                  <a:txBody>
                    <a:bodyPr/>
                    <a:lstStyle/>
                    <a:p>
                      <a:pPr>
                        <a:spcAft>
                          <a:spcPts val="0"/>
                        </a:spcAft>
                      </a:pPr>
                      <a:r>
                        <a:rPr lang="en-GB" sz="900">
                          <a:effectLst/>
                          <a:latin typeface="Arial"/>
                          <a:ea typeface="Calibri"/>
                        </a:rPr>
                        <a:t>Base students taking the lead </a:t>
                      </a:r>
                      <a:r>
                        <a:rPr lang="en-GB" sz="900" b="1">
                          <a:effectLst/>
                          <a:latin typeface="Arial"/>
                          <a:ea typeface="Calibri"/>
                        </a:rPr>
                        <a:t>showing transitioning students, parents and visitors round the base</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b="1">
                          <a:effectLst/>
                          <a:latin typeface="Arial"/>
                          <a:ea typeface="Calibri"/>
                        </a:rPr>
                        <a:t> </a:t>
                      </a:r>
                      <a:endParaRPr lang="en-GB" sz="100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900" b="1" dirty="0">
                          <a:effectLst/>
                          <a:latin typeface="Arial"/>
                          <a:ea typeface="Calibri"/>
                        </a:rPr>
                        <a:t> </a:t>
                      </a:r>
                      <a:endParaRPr lang="en-GB" sz="1000" dirty="0">
                        <a:effectLst/>
                        <a:latin typeface="Arial"/>
                        <a:ea typeface="Calibri"/>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7943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57200" y="1748554"/>
          <a:ext cx="8229599" cy="4229255"/>
        </p:xfrm>
        <a:graphic>
          <a:graphicData uri="http://schemas.openxmlformats.org/drawingml/2006/table">
            <a:tbl>
              <a:tblPr firstRow="1" firstCol="1" bandRow="1"/>
              <a:tblGrid>
                <a:gridCol w="2043689"/>
                <a:gridCol w="476227"/>
                <a:gridCol w="475667"/>
                <a:gridCol w="476227"/>
                <a:gridCol w="475667"/>
                <a:gridCol w="476227"/>
                <a:gridCol w="475667"/>
                <a:gridCol w="476227"/>
                <a:gridCol w="2379454"/>
                <a:gridCol w="474547"/>
              </a:tblGrid>
              <a:tr h="738984">
                <a:tc>
                  <a:txBody>
                    <a:bodyPr/>
                    <a:lstStyle/>
                    <a:p>
                      <a:pPr>
                        <a:spcBef>
                          <a:spcPts val="600"/>
                        </a:spcBef>
                        <a:spcAft>
                          <a:spcPts val="600"/>
                        </a:spcAft>
                      </a:pPr>
                      <a:r>
                        <a:rPr lang="en-GB" sz="1000" b="1">
                          <a:solidFill>
                            <a:srgbClr val="000000"/>
                          </a:solidFill>
                          <a:effectLst/>
                          <a:latin typeface="Arial"/>
                          <a:ea typeface="Calibri"/>
                        </a:rPr>
                        <a:t>Takeover Day:</a:t>
                      </a:r>
                      <a:r>
                        <a:rPr lang="en-GB" sz="1000">
                          <a:solidFill>
                            <a:srgbClr val="000000"/>
                          </a:solidFill>
                          <a:effectLst/>
                          <a:latin typeface="Arial"/>
                          <a:ea typeface="Calibri"/>
                        </a:rPr>
                        <a:t> students take some of the adults' responsibilities such as taking the register, as well as teaching staff lessons about their chosen topic.</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5594">
                <a:tc>
                  <a:txBody>
                    <a:bodyPr/>
                    <a:lstStyle/>
                    <a:p>
                      <a:pPr>
                        <a:spcAft>
                          <a:spcPts val="0"/>
                        </a:spcAft>
                      </a:pPr>
                      <a:r>
                        <a:rPr lang="en-GB" sz="1000" b="1">
                          <a:effectLst/>
                          <a:latin typeface="Arial"/>
                          <a:ea typeface="Calibri"/>
                        </a:rPr>
                        <a:t>Priorities for the future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gridSpan="9">
                  <a:txBody>
                    <a:bodyPr/>
                    <a:lstStyle/>
                    <a:p>
                      <a:pPr>
                        <a:spcAft>
                          <a:spcPts val="0"/>
                        </a:spcAft>
                      </a:pPr>
                      <a:r>
                        <a:rPr lang="en-GB" sz="1000" b="1">
                          <a:effectLst/>
                          <a:latin typeface="Arial"/>
                          <a:ea typeface="Calibri"/>
                        </a:rPr>
                        <a:t>Reason for choosing this as a priority</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886781">
                <a:tc>
                  <a:txBody>
                    <a:bodyPr/>
                    <a:lstStyle/>
                    <a:p>
                      <a:pPr>
                        <a:spcAft>
                          <a:spcPts val="0"/>
                        </a:spcAft>
                      </a:pPr>
                      <a:r>
                        <a:rPr lang="en-GB" sz="1000" b="1">
                          <a:effectLst/>
                          <a:latin typeface="Arial"/>
                          <a:ea typeface="Calibri"/>
                        </a:rPr>
                        <a:t> </a:t>
                      </a:r>
                      <a:endParaRPr lang="en-GB" sz="1100">
                        <a:effectLst/>
                        <a:latin typeface="Arial"/>
                        <a:ea typeface="Calibri"/>
                      </a:endParaRPr>
                    </a:p>
                    <a:p>
                      <a:pPr marL="342900" lvl="0" indent="-342900">
                        <a:spcAft>
                          <a:spcPts val="0"/>
                        </a:spcAft>
                        <a:buFont typeface="+mj-lt"/>
                        <a:buAutoNum type="arabicPeriod"/>
                      </a:pPr>
                      <a:r>
                        <a:rPr lang="en-GB" sz="1000" b="1">
                          <a:effectLst/>
                          <a:latin typeface="Arial"/>
                          <a:ea typeface="Calibri"/>
                        </a:rPr>
                        <a:t>Co-delivery – training CYP involvement</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9">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Impact on target audience</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marL="457200">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1034578">
                <a:tc>
                  <a:txBody>
                    <a:bodyPr/>
                    <a:lstStyle/>
                    <a:p>
                      <a:pPr>
                        <a:spcAft>
                          <a:spcPts val="0"/>
                        </a:spcAft>
                      </a:pPr>
                      <a:r>
                        <a:rPr lang="en-GB" sz="1000" b="1">
                          <a:effectLst/>
                          <a:latin typeface="Arial"/>
                          <a:ea typeface="Calibri"/>
                        </a:rPr>
                        <a:t> </a:t>
                      </a:r>
                      <a:endParaRPr lang="en-GB" sz="1100">
                        <a:effectLst/>
                        <a:latin typeface="Arial"/>
                        <a:ea typeface="Calibri"/>
                      </a:endParaRPr>
                    </a:p>
                    <a:p>
                      <a:pPr marL="342900" lvl="0" indent="-342900">
                        <a:spcAft>
                          <a:spcPts val="0"/>
                        </a:spcAft>
                        <a:buFont typeface="+mj-lt"/>
                        <a:buAutoNum type="arabicPeriod"/>
                      </a:pPr>
                      <a:r>
                        <a:rPr lang="en-GB" sz="1000" b="1">
                          <a:effectLst/>
                          <a:latin typeface="Arial"/>
                          <a:ea typeface="Calibri"/>
                        </a:rPr>
                        <a:t>Exit interviews Y11, extending to Y6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9">
                  <a:txBody>
                    <a:bodyPr/>
                    <a:lstStyle/>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Extend across SENSS – quality of feedback generally very constructive in terms of service development</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1181255">
                <a:tc>
                  <a:txBody>
                    <a:bodyPr/>
                    <a:lstStyle/>
                    <a:p>
                      <a:pPr>
                        <a:spcAft>
                          <a:spcPts val="0"/>
                        </a:spcAft>
                      </a:pPr>
                      <a:r>
                        <a:rPr lang="en-GB" sz="1000" b="1">
                          <a:effectLst/>
                          <a:latin typeface="Arial"/>
                          <a:ea typeface="Calibri"/>
                        </a:rPr>
                        <a:t> </a:t>
                      </a:r>
                      <a:endParaRPr lang="en-GB" sz="1100">
                        <a:effectLst/>
                        <a:latin typeface="Arial"/>
                        <a:ea typeface="Calibri"/>
                      </a:endParaRPr>
                    </a:p>
                    <a:p>
                      <a:pPr marL="342900" lvl="0" indent="-342900">
                        <a:spcAft>
                          <a:spcPts val="0"/>
                        </a:spcAft>
                        <a:buFont typeface="+mj-lt"/>
                        <a:buAutoNum type="arabicPeriod"/>
                      </a:pPr>
                      <a:r>
                        <a:rPr lang="en-GB" sz="1000" b="1">
                          <a:effectLst/>
                          <a:latin typeface="Arial"/>
                          <a:ea typeface="Calibri"/>
                        </a:rPr>
                        <a:t>Person centred planning – quality of input from CYP to target and outcome setting</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p>
                      <a:pPr>
                        <a:spcAft>
                          <a:spcPts val="0"/>
                        </a:spcAft>
                      </a:pPr>
                      <a:r>
                        <a:rPr lang="en-GB" sz="1000" b="1">
                          <a:effectLst/>
                          <a:latin typeface="Arial"/>
                          <a:ea typeface="Calibri"/>
                        </a:rPr>
                        <a:t> </a:t>
                      </a:r>
                      <a:endParaRPr lang="en-GB" sz="110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9">
                  <a:txBody>
                    <a:bodyPr/>
                    <a:lstStyle/>
                    <a:p>
                      <a:pPr>
                        <a:spcAft>
                          <a:spcPts val="0"/>
                        </a:spcAft>
                      </a:pPr>
                      <a:r>
                        <a:rPr lang="en-GB" sz="1000" b="1" dirty="0">
                          <a:effectLst/>
                          <a:latin typeface="Arial"/>
                          <a:ea typeface="Calibri"/>
                        </a:rPr>
                        <a:t> </a:t>
                      </a:r>
                      <a:endParaRPr lang="en-GB" sz="1100" dirty="0">
                        <a:effectLst/>
                        <a:latin typeface="Arial"/>
                        <a:ea typeface="Calibri"/>
                      </a:endParaRPr>
                    </a:p>
                    <a:p>
                      <a:pPr>
                        <a:spcAft>
                          <a:spcPts val="0"/>
                        </a:spcAft>
                      </a:pPr>
                      <a:r>
                        <a:rPr lang="en-GB" sz="1000" b="1" dirty="0">
                          <a:effectLst/>
                          <a:latin typeface="Arial"/>
                          <a:ea typeface="Calibri"/>
                        </a:rPr>
                        <a:t>Impact on outcomes / ownership of targets</a:t>
                      </a:r>
                      <a:endParaRPr lang="en-GB" sz="1100" dirty="0">
                        <a:effectLst/>
                        <a:latin typeface="Arial"/>
                        <a:ea typeface="Calibri"/>
                      </a:endParaRPr>
                    </a:p>
                  </a:txBody>
                  <a:tcPr marL="60462" marR="604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bl>
          </a:graphicData>
        </a:graphic>
      </p:graphicFrame>
    </p:spTree>
    <p:extLst>
      <p:ext uri="{BB962C8B-B14F-4D97-AF65-F5344CB8AC3E}">
        <p14:creationId xmlns:p14="http://schemas.microsoft.com/office/powerpoint/2010/main" val="2356934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014" y="1726325"/>
            <a:ext cx="8229600" cy="1143000"/>
          </a:xfrm>
        </p:spPr>
        <p:txBody>
          <a:bodyPr>
            <a:normAutofit/>
          </a:bodyPr>
          <a:lstStyle/>
          <a:p>
            <a:r>
              <a:rPr lang="en-GB" sz="4000" b="1" dirty="0" smtClean="0">
                <a:solidFill>
                  <a:schemeClr val="tx2">
                    <a:lumMod val="60000"/>
                    <a:lumOff val="40000"/>
                  </a:schemeClr>
                </a:solidFill>
              </a:rPr>
              <a:t>‘Pupil Voice’ Examples</a:t>
            </a:r>
            <a:endParaRPr lang="en-GB" sz="4000" b="1" dirty="0">
              <a:solidFill>
                <a:schemeClr val="tx2">
                  <a:lumMod val="60000"/>
                  <a:lumOff val="40000"/>
                </a:schemeClr>
              </a:solidFill>
            </a:endParaRPr>
          </a:p>
        </p:txBody>
      </p:sp>
      <p:sp>
        <p:nvSpPr>
          <p:cNvPr id="3" name="Content Placeholder 2"/>
          <p:cNvSpPr>
            <a:spLocks noGrp="1"/>
          </p:cNvSpPr>
          <p:nvPr>
            <p:ph idx="1"/>
          </p:nvPr>
        </p:nvSpPr>
        <p:spPr>
          <a:xfrm>
            <a:off x="914400" y="2904797"/>
            <a:ext cx="8229600" cy="4537787"/>
          </a:xfrm>
        </p:spPr>
        <p:txBody>
          <a:bodyPr/>
          <a:lstStyle/>
          <a:p>
            <a:pPr lvl="0"/>
            <a:r>
              <a:rPr lang="en-GB" sz="2400" dirty="0" smtClean="0"/>
              <a:t>‘All About Me’</a:t>
            </a:r>
          </a:p>
          <a:p>
            <a:pPr lvl="0"/>
            <a:r>
              <a:rPr lang="en-GB" sz="2400" dirty="0" smtClean="0"/>
              <a:t>Wiki’s</a:t>
            </a:r>
          </a:p>
          <a:p>
            <a:pPr lvl="0"/>
            <a:r>
              <a:rPr lang="en-GB" sz="2400" dirty="0" smtClean="0"/>
              <a:t>Personalised Learning Programmes / Plans</a:t>
            </a:r>
          </a:p>
          <a:p>
            <a:pPr lvl="0"/>
            <a:r>
              <a:rPr lang="en-GB" sz="2400" dirty="0" smtClean="0"/>
              <a:t>Passports</a:t>
            </a:r>
          </a:p>
          <a:p>
            <a:pPr lvl="0"/>
            <a:r>
              <a:rPr lang="en-GB" sz="2400" dirty="0" smtClean="0"/>
              <a:t>Pupil contributions to review meetings</a:t>
            </a:r>
          </a:p>
          <a:p>
            <a:pPr lvl="0"/>
            <a:r>
              <a:rPr lang="en-GB" sz="2400" dirty="0" smtClean="0"/>
              <a:t>Assessment (How’s it going?, Readiness to Learn)</a:t>
            </a:r>
          </a:p>
          <a:p>
            <a:pPr lvl="0"/>
            <a:r>
              <a:rPr lang="en-GB" sz="2400" dirty="0" smtClean="0"/>
              <a:t>Equipment trials</a:t>
            </a:r>
          </a:p>
          <a:p>
            <a:pPr marL="0" lvl="0" indent="0">
              <a:buNone/>
            </a:pPr>
            <a:endParaRPr lang="en-GB" sz="2400" dirty="0" smtClean="0"/>
          </a:p>
        </p:txBody>
      </p:sp>
    </p:spTree>
    <p:extLst>
      <p:ext uri="{BB962C8B-B14F-4D97-AF65-F5344CB8AC3E}">
        <p14:creationId xmlns:p14="http://schemas.microsoft.com/office/powerpoint/2010/main" val="14492000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solidFill>
                  <a:schemeClr val="tx2">
                    <a:lumMod val="60000"/>
                    <a:lumOff val="40000"/>
                  </a:schemeClr>
                </a:solidFill>
              </a:rPr>
              <a:t>Appointing new staff</a:t>
            </a:r>
            <a:endParaRPr lang="en-GB" sz="4000" dirty="0"/>
          </a:p>
        </p:txBody>
      </p:sp>
      <p:sp>
        <p:nvSpPr>
          <p:cNvPr id="3" name="Text Placeholder 2"/>
          <p:cNvSpPr>
            <a:spLocks noGrp="1"/>
          </p:cNvSpPr>
          <p:nvPr>
            <p:ph type="body" sz="half" idx="1"/>
          </p:nvPr>
        </p:nvSpPr>
        <p:spPr/>
        <p:txBody>
          <a:bodyPr>
            <a:normAutofit fontScale="85000" lnSpcReduction="20000"/>
          </a:bodyPr>
          <a:lstStyle/>
          <a:p>
            <a:pPr marL="0" indent="0">
              <a:buNone/>
            </a:pPr>
            <a:r>
              <a:rPr lang="en-GB" b="1" dirty="0" smtClean="0"/>
              <a:t>Involvement in teaching session</a:t>
            </a:r>
          </a:p>
          <a:p>
            <a:pPr marL="0" indent="0">
              <a:buNone/>
            </a:pPr>
            <a:r>
              <a:rPr lang="en-GB" dirty="0" smtClean="0"/>
              <a:t>Pupil </a:t>
            </a:r>
            <a:r>
              <a:rPr lang="en-GB" dirty="0"/>
              <a:t>feedback about learning experience:</a:t>
            </a:r>
          </a:p>
          <a:p>
            <a:r>
              <a:rPr lang="en-GB" dirty="0"/>
              <a:t>Accessibility of resources </a:t>
            </a:r>
            <a:r>
              <a:rPr lang="en-GB" dirty="0" smtClean="0"/>
              <a:t>used?</a:t>
            </a:r>
            <a:endParaRPr lang="en-GB" dirty="0"/>
          </a:p>
          <a:p>
            <a:r>
              <a:rPr lang="en-GB" dirty="0"/>
              <a:t>Use of </a:t>
            </a:r>
            <a:r>
              <a:rPr lang="en-GB" dirty="0" smtClean="0"/>
              <a:t>equipment?</a:t>
            </a:r>
            <a:endParaRPr lang="en-GB" dirty="0"/>
          </a:p>
          <a:p>
            <a:r>
              <a:rPr lang="en-GB" dirty="0" smtClean="0"/>
              <a:t>Understanding?</a:t>
            </a:r>
            <a:endParaRPr lang="en-GB" dirty="0"/>
          </a:p>
          <a:p>
            <a:r>
              <a:rPr lang="en-GB" dirty="0"/>
              <a:t>What was good?</a:t>
            </a:r>
          </a:p>
          <a:p>
            <a:r>
              <a:rPr lang="en-GB" dirty="0"/>
              <a:t>What was more difficult?</a:t>
            </a:r>
          </a:p>
          <a:p>
            <a:endParaRPr lang="en-GB" dirty="0"/>
          </a:p>
        </p:txBody>
      </p:sp>
      <p:pic>
        <p:nvPicPr>
          <p:cNvPr id="205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864156" y="1752600"/>
            <a:ext cx="3606687"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0281537"/>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85666"/>
            <a:ext cx="8229600" cy="1143000"/>
          </a:xfrm>
        </p:spPr>
        <p:txBody>
          <a:bodyPr>
            <a:normAutofit/>
          </a:bodyPr>
          <a:lstStyle/>
          <a:p>
            <a:r>
              <a:rPr lang="en-GB" sz="4000" b="1" dirty="0" smtClean="0">
                <a:solidFill>
                  <a:schemeClr val="tx2">
                    <a:lumMod val="60000"/>
                    <a:lumOff val="40000"/>
                  </a:schemeClr>
                </a:solidFill>
              </a:rPr>
              <a:t>Training </a:t>
            </a:r>
            <a:endParaRPr lang="en-GB" sz="4000" b="1" dirty="0">
              <a:solidFill>
                <a:schemeClr val="tx2">
                  <a:lumMod val="60000"/>
                  <a:lumOff val="40000"/>
                </a:schemeClr>
              </a:solidFill>
            </a:endParaRPr>
          </a:p>
        </p:txBody>
      </p:sp>
      <p:sp>
        <p:nvSpPr>
          <p:cNvPr id="3" name="Content Placeholder 2"/>
          <p:cNvSpPr>
            <a:spLocks noGrp="1"/>
          </p:cNvSpPr>
          <p:nvPr>
            <p:ph idx="1"/>
          </p:nvPr>
        </p:nvSpPr>
        <p:spPr>
          <a:xfrm>
            <a:off x="914400" y="3228666"/>
            <a:ext cx="8229600" cy="4525963"/>
          </a:xfrm>
        </p:spPr>
        <p:txBody>
          <a:bodyPr>
            <a:normAutofit/>
          </a:bodyPr>
          <a:lstStyle/>
          <a:p>
            <a:pPr marL="0" lvl="0" indent="0">
              <a:buNone/>
            </a:pPr>
            <a:r>
              <a:rPr lang="en-GB" sz="2400" dirty="0"/>
              <a:t>Training for mainstream staff </a:t>
            </a:r>
            <a:r>
              <a:rPr lang="en-GB" sz="2400" dirty="0" smtClean="0"/>
              <a:t> and peers (CYP </a:t>
            </a:r>
            <a:r>
              <a:rPr lang="en-GB" sz="2400" dirty="0"/>
              <a:t>writing / contributing / delivering training </a:t>
            </a:r>
            <a:r>
              <a:rPr lang="en-GB" sz="2400" dirty="0" smtClean="0"/>
              <a:t>packages / use of video.</a:t>
            </a:r>
            <a:endParaRPr lang="en-GB" sz="2400" dirty="0"/>
          </a:p>
        </p:txBody>
      </p:sp>
    </p:spTree>
    <p:extLst>
      <p:ext uri="{BB962C8B-B14F-4D97-AF65-F5344CB8AC3E}">
        <p14:creationId xmlns:p14="http://schemas.microsoft.com/office/powerpoint/2010/main" val="1045993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7996"/>
            <a:ext cx="8229600" cy="1371600"/>
          </a:xfrm>
          <a:solidFill>
            <a:schemeClr val="accent3">
              <a:lumMod val="60000"/>
              <a:lumOff val="40000"/>
            </a:schemeClr>
          </a:solidFill>
          <a:ln w="12700">
            <a:solidFill>
              <a:schemeClr val="tx1"/>
            </a:solidFill>
          </a:ln>
        </p:spPr>
        <p:txBody>
          <a:bodyPr/>
          <a:lstStyle/>
          <a:p>
            <a:r>
              <a:rPr lang="en-GB" dirty="0"/>
              <a:t>L</a:t>
            </a:r>
            <a:r>
              <a:rPr lang="en-GB" dirty="0" smtClean="0"/>
              <a:t>istening with friends</a:t>
            </a:r>
            <a:br>
              <a:rPr lang="en-GB" dirty="0" smtClean="0"/>
            </a:br>
            <a:r>
              <a:rPr lang="en-GB" sz="2000" dirty="0" smtClean="0"/>
              <a:t>This can be really hard because it’s really noisy with loads of people talking.  Outside when it’s windy is even worse.</a:t>
            </a:r>
            <a:endParaRPr lang="en-GB" dirty="0"/>
          </a:p>
        </p:txBody>
      </p:sp>
      <p:sp>
        <p:nvSpPr>
          <p:cNvPr id="6" name="Rectangular Callout 5"/>
          <p:cNvSpPr/>
          <p:nvPr/>
        </p:nvSpPr>
        <p:spPr>
          <a:xfrm>
            <a:off x="6482539" y="2177607"/>
            <a:ext cx="2337931" cy="1727028"/>
          </a:xfrm>
          <a:prstGeom prst="wedgeRectCallou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ular Callout 7"/>
          <p:cNvSpPr/>
          <p:nvPr/>
        </p:nvSpPr>
        <p:spPr>
          <a:xfrm>
            <a:off x="179514" y="4242642"/>
            <a:ext cx="4571077" cy="1568621"/>
          </a:xfrm>
          <a:prstGeom prst="wedgeRoundRectCallout">
            <a:avLst>
              <a:gd name="adj1" fmla="val 61723"/>
              <a:gd name="adj2" fmla="val -57235"/>
              <a:gd name="adj3" fmla="val 16667"/>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Callout 8"/>
          <p:cNvSpPr/>
          <p:nvPr/>
        </p:nvSpPr>
        <p:spPr>
          <a:xfrm>
            <a:off x="5399585" y="4733103"/>
            <a:ext cx="3744415" cy="1970616"/>
          </a:xfrm>
          <a:prstGeom prst="wedgeEllipseCallout">
            <a:avLst>
              <a:gd name="adj1" fmla="val -25168"/>
              <a:gd name="adj2" fmla="val -71751"/>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lumMod val="10000"/>
                  </a:schemeClr>
                </a:solidFill>
              </a:rPr>
              <a:t>Sometimes when they say a joke I don’t hear it, and they all start laughing, but they don’t say the joke again.</a:t>
            </a:r>
            <a:endParaRPr lang="en-GB" b="1" dirty="0">
              <a:solidFill>
                <a:schemeClr val="tx1">
                  <a:lumMod val="10000"/>
                </a:schemeClr>
              </a:solidFill>
            </a:endParaRPr>
          </a:p>
        </p:txBody>
      </p:sp>
      <p:sp>
        <p:nvSpPr>
          <p:cNvPr id="10" name="Oval Callout 9"/>
          <p:cNvSpPr/>
          <p:nvPr/>
        </p:nvSpPr>
        <p:spPr>
          <a:xfrm>
            <a:off x="179513" y="2037287"/>
            <a:ext cx="2736304" cy="1728192"/>
          </a:xfrm>
          <a:prstGeom prst="wedgeEllipseCallout">
            <a:avLst>
              <a:gd name="adj1" fmla="val 22451"/>
              <a:gd name="adj2" fmla="val 58045"/>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rPr>
              <a:t>Sometimes they talk really loudly and with their mouth, like, really open.</a:t>
            </a:r>
            <a:endParaRPr lang="en-GB" b="1" dirty="0">
              <a:solidFill>
                <a:schemeClr val="tx1"/>
              </a:solidFill>
            </a:endParaRPr>
          </a:p>
        </p:txBody>
      </p:sp>
      <p:sp>
        <p:nvSpPr>
          <p:cNvPr id="14" name="TextBox 13"/>
          <p:cNvSpPr txBox="1"/>
          <p:nvPr/>
        </p:nvSpPr>
        <p:spPr>
          <a:xfrm>
            <a:off x="6482541" y="2177607"/>
            <a:ext cx="2337929" cy="1477328"/>
          </a:xfrm>
          <a:prstGeom prst="rect">
            <a:avLst/>
          </a:prstGeom>
          <a:solidFill>
            <a:schemeClr val="accent3">
              <a:lumMod val="40000"/>
              <a:lumOff val="60000"/>
            </a:schemeClr>
          </a:solidFill>
        </p:spPr>
        <p:txBody>
          <a:bodyPr wrap="square" rtlCol="0">
            <a:spAutoFit/>
          </a:bodyPr>
          <a:lstStyle/>
          <a:p>
            <a:r>
              <a:rPr lang="en-GB" b="1" dirty="0" smtClean="0">
                <a:solidFill>
                  <a:srgbClr val="7030A0"/>
                </a:solidFill>
              </a:rPr>
              <a:t>Sometimes they talk with their head moving and they cover their mouth while they’re talking</a:t>
            </a:r>
            <a:r>
              <a:rPr lang="en-GB" b="1" dirty="0" smtClean="0">
                <a:solidFill>
                  <a:srgbClr val="00B050"/>
                </a:solidFill>
              </a:rPr>
              <a:t>.</a:t>
            </a:r>
            <a:endParaRPr lang="en-GB" b="1" dirty="0">
              <a:solidFill>
                <a:srgbClr val="00B050"/>
              </a:solidFill>
            </a:endParaRPr>
          </a:p>
        </p:txBody>
      </p:sp>
      <p:sp>
        <p:nvSpPr>
          <p:cNvPr id="15" name="TextBox 14"/>
          <p:cNvSpPr txBox="1"/>
          <p:nvPr/>
        </p:nvSpPr>
        <p:spPr>
          <a:xfrm>
            <a:off x="179513" y="4149790"/>
            <a:ext cx="4571078" cy="1754326"/>
          </a:xfrm>
          <a:prstGeom prst="rect">
            <a:avLst/>
          </a:prstGeom>
          <a:noFill/>
        </p:spPr>
        <p:txBody>
          <a:bodyPr wrap="square" rtlCol="0">
            <a:spAutoFit/>
          </a:bodyPr>
          <a:lstStyle/>
          <a:p>
            <a:r>
              <a:rPr lang="en-GB" b="1" dirty="0" smtClean="0">
                <a:solidFill>
                  <a:srgbClr val="002060"/>
                </a:solidFill>
              </a:rPr>
              <a:t>Sometimes I can’t get what they’re talking about and I go “What are you talking about?” And they go “Oh, I’ll tell you later”</a:t>
            </a:r>
          </a:p>
          <a:p>
            <a:r>
              <a:rPr lang="en-GB" b="1" dirty="0" smtClean="0">
                <a:solidFill>
                  <a:srgbClr val="002060"/>
                </a:solidFill>
              </a:rPr>
              <a:t>It makes me feel angry because I don’t know what they’re talking about! </a:t>
            </a:r>
            <a:endParaRPr lang="en-GB" b="1" dirty="0">
              <a:solidFill>
                <a:srgbClr val="002060"/>
              </a:solidFill>
            </a:endParaRPr>
          </a:p>
        </p:txBody>
      </p:sp>
      <p:sp>
        <p:nvSpPr>
          <p:cNvPr id="18" name="Rounded Rectangular Callout 17"/>
          <p:cNvSpPr/>
          <p:nvPr/>
        </p:nvSpPr>
        <p:spPr>
          <a:xfrm>
            <a:off x="3203848" y="1941010"/>
            <a:ext cx="2736304" cy="1800200"/>
          </a:xfrm>
          <a:prstGeom prst="wedgeRoundRectCallou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C00000"/>
                </a:solidFill>
              </a:rPr>
              <a:t>Quite often I pretend I understand when I </a:t>
            </a:r>
            <a:r>
              <a:rPr lang="en-GB" b="1" dirty="0" smtClean="0">
                <a:solidFill>
                  <a:srgbClr val="C00000"/>
                </a:solidFill>
              </a:rPr>
              <a:t>don’t, and I feel a bit stupid.</a:t>
            </a:r>
            <a:endParaRPr lang="en-GB" b="1" dirty="0">
              <a:solidFill>
                <a:srgbClr val="C00000"/>
              </a:solidFill>
            </a:endParaRPr>
          </a:p>
        </p:txBody>
      </p:sp>
      <p:sp>
        <p:nvSpPr>
          <p:cNvPr id="3" name="TextBox 2"/>
          <p:cNvSpPr txBox="1"/>
          <p:nvPr/>
        </p:nvSpPr>
        <p:spPr>
          <a:xfrm>
            <a:off x="179513" y="5828181"/>
            <a:ext cx="4905302" cy="923330"/>
          </a:xfrm>
          <a:prstGeom prst="rect">
            <a:avLst/>
          </a:prstGeom>
          <a:noFill/>
        </p:spPr>
        <p:txBody>
          <a:bodyPr wrap="square" rtlCol="0">
            <a:spAutoFit/>
          </a:bodyPr>
          <a:lstStyle/>
          <a:p>
            <a:r>
              <a:rPr lang="en-GB" u="sng" dirty="0">
                <a:hlinkClick r:id="rId3"/>
              </a:rPr>
              <a:t>https://www.youtube.com/watch?v=al8dLLbzX_E&amp;feature=player_detailpage&amp;list=PL8D1ABCAD37FF582F</a:t>
            </a:r>
            <a:endParaRPr lang="en-GB" dirty="0"/>
          </a:p>
        </p:txBody>
      </p:sp>
    </p:spTree>
    <p:extLst>
      <p:ext uri="{BB962C8B-B14F-4D97-AF65-F5344CB8AC3E}">
        <p14:creationId xmlns:p14="http://schemas.microsoft.com/office/powerpoint/2010/main" val="514544839"/>
      </p:ext>
    </p:extLst>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C:\Users\jenny.mead\AppData\Local\Microsoft\Windows\Temporary Internet Files\Content.IE5\3IO94CED\MC90044041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52205" y="1286097"/>
            <a:ext cx="1680849" cy="136348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706582" y="957660"/>
            <a:ext cx="8229600" cy="1143000"/>
          </a:xfrm>
        </p:spPr>
        <p:txBody>
          <a:bodyPr>
            <a:normAutofit fontScale="90000"/>
          </a:bodyPr>
          <a:lstStyle/>
          <a:p>
            <a:r>
              <a:rPr lang="en-GB" sz="4000" dirty="0" smtClean="0"/>
              <a:t/>
            </a:r>
            <a:br>
              <a:rPr lang="en-GB" sz="4000" dirty="0" smtClean="0"/>
            </a:br>
            <a:r>
              <a:rPr lang="en-GB" sz="4000" dirty="0" smtClean="0"/>
              <a:t>Things teachers do …</a:t>
            </a:r>
            <a:r>
              <a:rPr lang="en-GB" dirty="0" smtClean="0"/>
              <a:t/>
            </a:r>
            <a:br>
              <a:rPr lang="en-GB" dirty="0" smtClean="0"/>
            </a:br>
            <a:r>
              <a:rPr lang="en-GB" dirty="0" smtClean="0"/>
              <a:t>               </a:t>
            </a:r>
            <a:endParaRPr lang="en-GB" dirty="0"/>
          </a:p>
        </p:txBody>
      </p:sp>
      <p:sp>
        <p:nvSpPr>
          <p:cNvPr id="3" name="Content Placeholder 2"/>
          <p:cNvSpPr>
            <a:spLocks noGrp="1"/>
          </p:cNvSpPr>
          <p:nvPr>
            <p:ph sz="half" idx="1"/>
          </p:nvPr>
        </p:nvSpPr>
        <p:spPr>
          <a:xfrm>
            <a:off x="284448" y="2350234"/>
            <a:ext cx="4038600" cy="4411662"/>
          </a:xfrm>
        </p:spPr>
        <p:txBody>
          <a:bodyPr>
            <a:normAutofit/>
          </a:bodyPr>
          <a:lstStyle/>
          <a:p>
            <a:r>
              <a:rPr lang="en-GB" sz="2400" dirty="0" smtClean="0"/>
              <a:t>Keep the class quiet</a:t>
            </a:r>
          </a:p>
          <a:p>
            <a:r>
              <a:rPr lang="en-GB" sz="2400" dirty="0" smtClean="0"/>
              <a:t>Listen when I have a question</a:t>
            </a:r>
          </a:p>
          <a:p>
            <a:r>
              <a:rPr lang="en-GB" sz="2400" dirty="0" smtClean="0"/>
              <a:t>Repeat the question again till I understand</a:t>
            </a:r>
          </a:p>
          <a:p>
            <a:r>
              <a:rPr lang="en-GB" sz="2400" dirty="0" smtClean="0"/>
              <a:t>Speak clearly so I can understand</a:t>
            </a:r>
          </a:p>
          <a:p>
            <a:r>
              <a:rPr lang="en-GB" sz="2400" dirty="0" smtClean="0"/>
              <a:t>Use my radio well</a:t>
            </a:r>
          </a:p>
          <a:p>
            <a:r>
              <a:rPr lang="en-GB" sz="2400" dirty="0" smtClean="0"/>
              <a:t>Put a friend to sit next to me</a:t>
            </a:r>
          </a:p>
          <a:p>
            <a:endParaRPr lang="en-GB" sz="2400" dirty="0"/>
          </a:p>
        </p:txBody>
      </p:sp>
      <p:pic>
        <p:nvPicPr>
          <p:cNvPr id="12292" name="Picture 4" descr="C:\Users\jenny.mead\AppData\Local\Microsoft\Windows\Temporary Internet Files\Content.IE5\PDZU95I1\MC900098039[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1072" y="1286097"/>
            <a:ext cx="936104" cy="1076711"/>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sz="half" idx="2"/>
          </p:nvPr>
        </p:nvSpPr>
        <p:spPr>
          <a:xfrm>
            <a:off x="4694454" y="2353598"/>
            <a:ext cx="4038600" cy="4904250"/>
          </a:xfrm>
        </p:spPr>
        <p:txBody>
          <a:bodyPr>
            <a:normAutofit/>
          </a:bodyPr>
          <a:lstStyle/>
          <a:p>
            <a:r>
              <a:rPr lang="en-GB" sz="2400" dirty="0" smtClean="0"/>
              <a:t>Too much talking</a:t>
            </a:r>
          </a:p>
          <a:p>
            <a:r>
              <a:rPr lang="en-GB" sz="2400" dirty="0" smtClean="0"/>
              <a:t>Talk too fast</a:t>
            </a:r>
          </a:p>
          <a:p>
            <a:r>
              <a:rPr lang="en-GB" sz="2400" dirty="0" smtClean="0"/>
              <a:t>Don’t explain things enough</a:t>
            </a:r>
          </a:p>
          <a:p>
            <a:r>
              <a:rPr lang="en-GB" sz="2400" dirty="0" smtClean="0"/>
              <a:t>When they repeat it, they change the words around</a:t>
            </a:r>
          </a:p>
          <a:p>
            <a:r>
              <a:rPr lang="en-GB" sz="2400" dirty="0" smtClean="0"/>
              <a:t>Take the radio off</a:t>
            </a:r>
          </a:p>
          <a:p>
            <a:r>
              <a:rPr lang="en-GB" sz="2400" dirty="0" smtClean="0"/>
              <a:t>Turn their back and keep on talking</a:t>
            </a:r>
          </a:p>
          <a:p>
            <a:endParaRPr lang="en-GB" dirty="0"/>
          </a:p>
        </p:txBody>
      </p:sp>
    </p:spTree>
    <p:extLst>
      <p:ext uri="{BB962C8B-B14F-4D97-AF65-F5344CB8AC3E}">
        <p14:creationId xmlns:p14="http://schemas.microsoft.com/office/powerpoint/2010/main" val="25533629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756458" y="152198"/>
            <a:ext cx="8229600" cy="1143000"/>
          </a:xfrm>
        </p:spPr>
        <p:txBody>
          <a:bodyPr>
            <a:normAutofit fontScale="90000"/>
          </a:bodyPr>
          <a:lstStyle/>
          <a:p>
            <a:pPr eaLnBrk="1" hangingPunct="1"/>
            <a:r>
              <a:rPr lang="en-GB" altLang="en-US" sz="4000" dirty="0" smtClean="0"/>
              <a:t>Positives &amp; Negatives </a:t>
            </a:r>
            <a:br>
              <a:rPr lang="en-GB" altLang="en-US" sz="4000" dirty="0" smtClean="0"/>
            </a:br>
            <a:r>
              <a:rPr lang="en-GB" altLang="en-US" sz="4000" dirty="0" smtClean="0"/>
              <a:t>of being deaf </a:t>
            </a:r>
          </a:p>
        </p:txBody>
      </p:sp>
      <p:sp>
        <p:nvSpPr>
          <p:cNvPr id="4099" name="AutoShape 4"/>
          <p:cNvSpPr>
            <a:spLocks noChangeArrowheads="1"/>
          </p:cNvSpPr>
          <p:nvPr/>
        </p:nvSpPr>
        <p:spPr bwMode="auto">
          <a:xfrm>
            <a:off x="457200" y="1583893"/>
            <a:ext cx="4033837" cy="2372966"/>
          </a:xfrm>
          <a:prstGeom prst="wedgeRoundRectCallout">
            <a:avLst>
              <a:gd name="adj1" fmla="val -43750"/>
              <a:gd name="adj2" fmla="val 70000"/>
              <a:gd name="adj3" fmla="val 16667"/>
            </a:avLst>
          </a:prstGeom>
          <a:solidFill>
            <a:schemeClr val="accent1">
              <a:lumMod val="20000"/>
              <a:lumOff val="80000"/>
            </a:schemeClr>
          </a:solidFill>
          <a:ln w="9525">
            <a:solidFill>
              <a:schemeClr val="tx1"/>
            </a:solidFill>
            <a:miter lim="800000"/>
            <a:headEnd/>
            <a:tailEnd/>
          </a:ln>
          <a:effectLst/>
          <a:extLst/>
        </p:spPr>
        <p:txBody>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pPr>
            <a:r>
              <a:rPr lang="en-GB" altLang="en-US" sz="1800" dirty="0"/>
              <a:t>One of the perks of being deaf is having free stuff and discounts, like having a free cinema ticket for some subtitled movies. Also when we go to a theme park we get a discount and a pass to skip the LONG queues.</a:t>
            </a:r>
          </a:p>
        </p:txBody>
      </p:sp>
      <p:sp>
        <p:nvSpPr>
          <p:cNvPr id="4100" name="AutoShape 5"/>
          <p:cNvSpPr>
            <a:spLocks noChangeArrowheads="1"/>
          </p:cNvSpPr>
          <p:nvPr/>
        </p:nvSpPr>
        <p:spPr bwMode="auto">
          <a:xfrm>
            <a:off x="232757" y="4623839"/>
            <a:ext cx="5689600" cy="1773238"/>
          </a:xfrm>
          <a:prstGeom prst="wedgeRectCallout">
            <a:avLst>
              <a:gd name="adj1" fmla="val -33259"/>
              <a:gd name="adj2" fmla="val 65755"/>
            </a:avLst>
          </a:prstGeom>
          <a:solidFill>
            <a:schemeClr val="accent1">
              <a:lumMod val="20000"/>
              <a:lumOff val="80000"/>
            </a:schemeClr>
          </a:solidFill>
          <a:ln w="9525">
            <a:solidFill>
              <a:schemeClr val="tx1"/>
            </a:solidFill>
            <a:miter lim="800000"/>
            <a:headEnd/>
            <a:tailEnd/>
          </a:ln>
          <a:effectLst/>
          <a:extLst/>
        </p:spPr>
        <p:txBody>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pPr>
            <a:r>
              <a:rPr lang="en-GB" altLang="en-US" sz="1800" dirty="0"/>
              <a:t>There are some disadvantages of being deaf such as having to remember to charge your transmitter every day or changing your batteries and puffing out my moulds. Also in conversation I miss out important bits and it’s tricky to sometimes hear what people are saying.</a:t>
            </a:r>
          </a:p>
        </p:txBody>
      </p:sp>
      <p:sp>
        <p:nvSpPr>
          <p:cNvPr id="4101" name="AutoShape 7"/>
          <p:cNvSpPr>
            <a:spLocks noChangeArrowheads="1"/>
          </p:cNvSpPr>
          <p:nvPr/>
        </p:nvSpPr>
        <p:spPr bwMode="auto">
          <a:xfrm>
            <a:off x="5400674" y="723698"/>
            <a:ext cx="3743325" cy="4392613"/>
          </a:xfrm>
          <a:prstGeom prst="wedgeEllipseCallout">
            <a:avLst>
              <a:gd name="adj1" fmla="val -73792"/>
              <a:gd name="adj2" fmla="val 30556"/>
            </a:avLst>
          </a:prstGeom>
          <a:solidFill>
            <a:schemeClr val="accent1">
              <a:lumMod val="20000"/>
              <a:lumOff val="80000"/>
            </a:schemeClr>
          </a:solidFill>
          <a:ln w="9525">
            <a:solidFill>
              <a:schemeClr val="tx1"/>
            </a:solidFill>
            <a:miter lim="800000"/>
            <a:headEnd/>
            <a:tailEnd/>
          </a:ln>
          <a:effectLst/>
          <a:extLst/>
        </p:spPr>
        <p:txBody>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pPr>
            <a:r>
              <a:rPr lang="en-GB" altLang="en-US" sz="1800" dirty="0"/>
              <a:t>More rewards:</a:t>
            </a:r>
          </a:p>
          <a:p>
            <a:pPr eaLnBrk="1" hangingPunct="1">
              <a:spcBef>
                <a:spcPct val="0"/>
              </a:spcBef>
            </a:pPr>
            <a:r>
              <a:rPr lang="en-GB" altLang="en-US" sz="1800" dirty="0"/>
              <a:t> Going to deaf camps, to meet new people.</a:t>
            </a:r>
          </a:p>
          <a:p>
            <a:pPr eaLnBrk="1" hangingPunct="1">
              <a:spcBef>
                <a:spcPct val="0"/>
              </a:spcBef>
            </a:pPr>
            <a:r>
              <a:rPr lang="en-GB" altLang="en-US" sz="1800" dirty="0"/>
              <a:t> Having a day off school to go to the hospital for hearing tests.</a:t>
            </a:r>
          </a:p>
          <a:p>
            <a:pPr eaLnBrk="1" hangingPunct="1">
              <a:spcBef>
                <a:spcPct val="0"/>
              </a:spcBef>
            </a:pPr>
            <a:r>
              <a:rPr lang="en-GB" altLang="en-US" sz="1800" dirty="0"/>
              <a:t>Taking out my hearing aids to hear nothing, especially when my </a:t>
            </a:r>
            <a:r>
              <a:rPr lang="en-GB" altLang="en-US" sz="1800" dirty="0" smtClean="0"/>
              <a:t>brother </a:t>
            </a:r>
            <a:r>
              <a:rPr lang="en-GB" altLang="en-US" sz="1800" dirty="0"/>
              <a:t>sniffs, </a:t>
            </a:r>
            <a:r>
              <a:rPr lang="en-GB" altLang="en-US" sz="1800" dirty="0" err="1" smtClean="0"/>
              <a:t>urgh</a:t>
            </a:r>
            <a:r>
              <a:rPr lang="en-GB" altLang="en-US" sz="1800" dirty="0"/>
              <a:t>. </a:t>
            </a:r>
            <a:r>
              <a:rPr lang="en-GB" altLang="en-US" sz="1800" dirty="0" smtClean="0"/>
              <a:t>        HOW </a:t>
            </a:r>
            <a:r>
              <a:rPr lang="en-GB" altLang="en-US" sz="1800" dirty="0"/>
              <a:t>LUCKY!</a:t>
            </a:r>
          </a:p>
          <a:p>
            <a:pPr eaLnBrk="1" hangingPunct="1">
              <a:spcBef>
                <a:spcPct val="0"/>
              </a:spcBef>
            </a:pPr>
            <a:endParaRPr lang="en-GB" altLang="en-US" sz="1800" dirty="0"/>
          </a:p>
          <a:p>
            <a:pPr eaLnBrk="1" hangingPunct="1">
              <a:spcBef>
                <a:spcPct val="0"/>
              </a:spcBef>
            </a:pPr>
            <a:endParaRPr lang="en-GB" altLang="en-US" sz="1800" dirty="0"/>
          </a:p>
        </p:txBody>
      </p:sp>
    </p:spTree>
    <p:extLst>
      <p:ext uri="{BB962C8B-B14F-4D97-AF65-F5344CB8AC3E}">
        <p14:creationId xmlns:p14="http://schemas.microsoft.com/office/powerpoint/2010/main" val="40794674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1763713" y="476250"/>
            <a:ext cx="612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pPr>
            <a:r>
              <a:rPr lang="en-GB" altLang="en-US" sz="2400"/>
              <a:t>Zoomlink plus (FM system -  transmitter)</a:t>
            </a:r>
          </a:p>
        </p:txBody>
      </p:sp>
      <p:pic>
        <p:nvPicPr>
          <p:cNvPr id="5123" name="Picture 6" descr="ZoomLinkPlusTransmit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3188" y="3860800"/>
            <a:ext cx="3960812" cy="274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Line 10"/>
          <p:cNvSpPr>
            <a:spLocks noChangeShapeType="1"/>
          </p:cNvSpPr>
          <p:nvPr/>
        </p:nvSpPr>
        <p:spPr bwMode="auto">
          <a:xfrm>
            <a:off x="2700338" y="4167578"/>
            <a:ext cx="4032250" cy="431800"/>
          </a:xfrm>
          <a:prstGeom prst="line">
            <a:avLst/>
          </a:prstGeom>
          <a:noFill/>
          <a:ln w="9525">
            <a:solidFill>
              <a:srgbClr val="66FF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25" name="Text Box 12"/>
          <p:cNvSpPr txBox="1">
            <a:spLocks noChangeArrowheads="1"/>
          </p:cNvSpPr>
          <p:nvPr/>
        </p:nvSpPr>
        <p:spPr bwMode="auto">
          <a:xfrm>
            <a:off x="0" y="3357563"/>
            <a:ext cx="2736850"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50000"/>
              </a:spcBef>
              <a:buFontTx/>
              <a:buNone/>
            </a:pPr>
            <a:r>
              <a:rPr lang="en-GB" altLang="en-US" sz="1800"/>
              <a:t>The microphone is quite sensitive to clothes rubbing against it – rubbing against wool is an especially irritating sound and necklaces and ID badges are a horrible sound like constant clapping in your ear.</a:t>
            </a:r>
          </a:p>
        </p:txBody>
      </p:sp>
      <p:sp>
        <p:nvSpPr>
          <p:cNvPr id="5126" name="Line 13"/>
          <p:cNvSpPr>
            <a:spLocks noChangeShapeType="1"/>
          </p:cNvSpPr>
          <p:nvPr/>
        </p:nvSpPr>
        <p:spPr bwMode="auto">
          <a:xfrm flipH="1">
            <a:off x="7019925" y="3716338"/>
            <a:ext cx="647700" cy="792162"/>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27" name="Text Box 14"/>
          <p:cNvSpPr txBox="1">
            <a:spLocks noChangeArrowheads="1"/>
          </p:cNvSpPr>
          <p:nvPr/>
        </p:nvSpPr>
        <p:spPr bwMode="auto">
          <a:xfrm>
            <a:off x="7380288" y="2781300"/>
            <a:ext cx="1763712"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50000"/>
              </a:spcBef>
              <a:buFontTx/>
              <a:buNone/>
            </a:pPr>
            <a:r>
              <a:rPr lang="en-GB" altLang="en-US" sz="1800"/>
              <a:t>This is the button I use (white  circle) It is also the on and off button</a:t>
            </a:r>
          </a:p>
        </p:txBody>
      </p:sp>
      <p:sp>
        <p:nvSpPr>
          <p:cNvPr id="5128" name="Text Box 15"/>
          <p:cNvSpPr txBox="1">
            <a:spLocks noChangeArrowheads="1"/>
          </p:cNvSpPr>
          <p:nvPr/>
        </p:nvSpPr>
        <p:spPr bwMode="auto">
          <a:xfrm>
            <a:off x="3708400" y="1296987"/>
            <a:ext cx="3311525" cy="2563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50000"/>
              </a:spcBef>
              <a:buFontTx/>
              <a:buNone/>
            </a:pPr>
            <a:r>
              <a:rPr lang="en-GB" altLang="en-US" sz="1800" dirty="0"/>
              <a:t>This transmitter will go round your neck. Put the screen towards your chest so it doesn’t swing about. Pull up the neck cord and please don’t leave it swinging from side to side and fiddling with it as it makes a really annoying noise. </a:t>
            </a:r>
          </a:p>
        </p:txBody>
      </p:sp>
      <p:sp>
        <p:nvSpPr>
          <p:cNvPr id="5129" name="Text Box 16"/>
          <p:cNvSpPr txBox="1">
            <a:spLocks noChangeArrowheads="1"/>
          </p:cNvSpPr>
          <p:nvPr/>
        </p:nvSpPr>
        <p:spPr bwMode="auto">
          <a:xfrm>
            <a:off x="2700338" y="5118100"/>
            <a:ext cx="4176712"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50000"/>
              </a:spcBef>
              <a:buFontTx/>
              <a:buNone/>
            </a:pPr>
            <a:r>
              <a:rPr lang="en-GB" altLang="en-US" sz="1800"/>
              <a:t>It is helpful to pass it round when          I am in a group and when pupils are speaking to the class. It needs to be held the right way, not touching the mic and I get a bit embarrassed having to tell people all the time.</a:t>
            </a:r>
          </a:p>
        </p:txBody>
      </p:sp>
      <p:pic>
        <p:nvPicPr>
          <p:cNvPr id="235522" name="Picture 2"/>
          <p:cNvPicPr>
            <a:picLocks noChangeAspect="1" noChangeArrowheads="1"/>
          </p:cNvPicPr>
          <p:nvPr/>
        </p:nvPicPr>
        <p:blipFill>
          <a:blip r:embed="rId4">
            <a:lum contrast="6000"/>
            <a:extLst>
              <a:ext uri="{28A0092B-C50C-407E-A947-70E740481C1C}">
                <a14:useLocalDpi xmlns:a14="http://schemas.microsoft.com/office/drawing/2010/main" val="0"/>
              </a:ext>
            </a:extLst>
          </a:blip>
          <a:srcRect/>
          <a:stretch>
            <a:fillRect/>
          </a:stretch>
        </p:blipFill>
        <p:spPr bwMode="auto">
          <a:xfrm>
            <a:off x="1116013" y="1268413"/>
            <a:ext cx="2232025" cy="2009775"/>
          </a:xfrm>
          <a:prstGeom prst="rect">
            <a:avLst/>
          </a:prstGeom>
          <a:noFill/>
          <a:ln w="12700">
            <a:solidFill>
              <a:srgbClr val="003366"/>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752937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a:bodyPr>
          <a:lstStyle/>
          <a:p>
            <a:pPr eaLnBrk="1" hangingPunct="1"/>
            <a:r>
              <a:rPr lang="en-GB" altLang="en-US" sz="4000" dirty="0" smtClean="0"/>
              <a:t>Transitions</a:t>
            </a:r>
            <a:endParaRPr lang="en-GB" altLang="en-US" sz="4000" dirty="0" smtClean="0"/>
          </a:p>
        </p:txBody>
      </p:sp>
      <p:sp>
        <p:nvSpPr>
          <p:cNvPr id="6147" name="Text Box 4"/>
          <p:cNvSpPr txBox="1">
            <a:spLocks noChangeArrowheads="1"/>
          </p:cNvSpPr>
          <p:nvPr/>
        </p:nvSpPr>
        <p:spPr bwMode="auto">
          <a:xfrm>
            <a:off x="323850" y="1412875"/>
            <a:ext cx="8496300" cy="545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50000"/>
              </a:spcBef>
              <a:buNone/>
            </a:pPr>
            <a:r>
              <a:rPr lang="en-GB" altLang="en-US" sz="1800" dirty="0"/>
              <a:t>I’m not really worried about going up as much as just thinking about it a lot. It doesn’t help that my mum and </a:t>
            </a:r>
            <a:r>
              <a:rPr lang="en-GB" altLang="en-US" sz="1800" dirty="0" smtClean="0"/>
              <a:t>brother </a:t>
            </a:r>
            <a:r>
              <a:rPr lang="en-GB" altLang="en-US" sz="1800" dirty="0"/>
              <a:t>don’t think I’ll ever get myself organised.  BUT I think I’ll be more organised </a:t>
            </a:r>
            <a:r>
              <a:rPr lang="en-GB" altLang="en-US" sz="1800" dirty="0" smtClean="0"/>
              <a:t>than my brother!</a:t>
            </a:r>
            <a:endParaRPr lang="en-GB" altLang="en-US" sz="1800" dirty="0"/>
          </a:p>
          <a:p>
            <a:pPr eaLnBrk="1" hangingPunct="1">
              <a:spcBef>
                <a:spcPct val="50000"/>
              </a:spcBef>
              <a:buNone/>
            </a:pPr>
            <a:r>
              <a:rPr lang="en-GB" altLang="en-US" sz="1800" dirty="0"/>
              <a:t>I need to know someone quite well to share worries. I tend to keep things to myself.</a:t>
            </a:r>
          </a:p>
          <a:p>
            <a:pPr eaLnBrk="1" hangingPunct="1">
              <a:spcBef>
                <a:spcPct val="50000"/>
              </a:spcBef>
              <a:buFontTx/>
              <a:buNone/>
            </a:pPr>
            <a:r>
              <a:rPr lang="en-GB" altLang="en-US" sz="1800" dirty="0"/>
              <a:t>I don’t really care about bullying because I think what they are saying is rubbish and I don’t believe it, but I don’t want to get in fights. I know lots of Year 7 and 8’s already from Scouts and Roller Hockey.</a:t>
            </a:r>
          </a:p>
          <a:p>
            <a:pPr eaLnBrk="1" hangingPunct="1">
              <a:spcBef>
                <a:spcPct val="50000"/>
              </a:spcBef>
              <a:buFontTx/>
              <a:buNone/>
            </a:pPr>
            <a:r>
              <a:rPr lang="en-GB" altLang="en-US" sz="1800" dirty="0"/>
              <a:t>I like to stay at the front of the class and I don’t think I will want to ask to move if I am not here. It might be embarrassing if other people have to move for me and leave their friends. So please can I be at the front on seating plans. I will need to be at the front in the hall for assemblies.</a:t>
            </a:r>
          </a:p>
          <a:p>
            <a:pPr eaLnBrk="1" hangingPunct="1">
              <a:spcBef>
                <a:spcPct val="50000"/>
              </a:spcBef>
              <a:buFontTx/>
              <a:buNone/>
            </a:pPr>
            <a:r>
              <a:rPr lang="en-GB" altLang="en-US" sz="1800" dirty="0"/>
              <a:t>If the teacher talks really fast I don’t get it but I’m not sure if I can ask them to slow down. If you talk quickly could you check if I am following what you’re saying but not in front of the whole class – its better if you ask when everyone is starting their work.</a:t>
            </a:r>
          </a:p>
          <a:p>
            <a:pPr eaLnBrk="1" hangingPunct="1">
              <a:spcBef>
                <a:spcPct val="50000"/>
              </a:spcBef>
              <a:buFontTx/>
              <a:buNone/>
            </a:pPr>
            <a:endParaRPr lang="en-GB" altLang="en-US" sz="1800" dirty="0"/>
          </a:p>
        </p:txBody>
      </p:sp>
    </p:spTree>
    <p:extLst>
      <p:ext uri="{BB962C8B-B14F-4D97-AF65-F5344CB8AC3E}">
        <p14:creationId xmlns:p14="http://schemas.microsoft.com/office/powerpoint/2010/main" val="34413845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90775"/>
            <a:ext cx="8229600" cy="1143000"/>
          </a:xfrm>
        </p:spPr>
        <p:txBody>
          <a:bodyPr>
            <a:normAutofit/>
          </a:bodyPr>
          <a:lstStyle/>
          <a:p>
            <a:r>
              <a:rPr lang="en-GB" sz="4000" b="1" dirty="0" smtClean="0">
                <a:solidFill>
                  <a:schemeClr val="tx2">
                    <a:lumMod val="60000"/>
                    <a:lumOff val="40000"/>
                  </a:schemeClr>
                </a:solidFill>
              </a:rPr>
              <a:t>VI Activity Day Feedback</a:t>
            </a:r>
            <a:endParaRPr lang="en-GB" sz="4000" b="1" dirty="0">
              <a:solidFill>
                <a:schemeClr val="tx2">
                  <a:lumMod val="60000"/>
                  <a:lumOff val="40000"/>
                </a:schemeClr>
              </a:solidFill>
            </a:endParaRPr>
          </a:p>
        </p:txBody>
      </p:sp>
      <p:sp>
        <p:nvSpPr>
          <p:cNvPr id="3" name="Content Placeholder 2"/>
          <p:cNvSpPr>
            <a:spLocks noGrp="1"/>
          </p:cNvSpPr>
          <p:nvPr>
            <p:ph idx="1"/>
          </p:nvPr>
        </p:nvSpPr>
        <p:spPr>
          <a:xfrm>
            <a:off x="602672" y="2033775"/>
            <a:ext cx="8229600" cy="4525963"/>
          </a:xfrm>
          <a:solidFill>
            <a:srgbClr val="FFFF66"/>
          </a:solidFill>
        </p:spPr>
        <p:txBody>
          <a:bodyPr>
            <a:normAutofit/>
          </a:bodyPr>
          <a:lstStyle/>
          <a:p>
            <a:r>
              <a:rPr lang="en-GB" sz="2400" dirty="0" smtClean="0">
                <a:latin typeface="Arial" panose="020B0604020202020204" pitchFamily="34" charset="0"/>
                <a:cs typeface="Arial" panose="020B0604020202020204" pitchFamily="34" charset="0"/>
              </a:rPr>
              <a:t>I would improve the ‘</a:t>
            </a:r>
            <a:r>
              <a:rPr lang="en-GB" sz="2400" dirty="0" err="1" smtClean="0">
                <a:latin typeface="Arial" panose="020B0604020202020204" pitchFamily="34" charset="0"/>
                <a:cs typeface="Arial" panose="020B0604020202020204" pitchFamily="34" charset="0"/>
              </a:rPr>
              <a:t>Thomley</a:t>
            </a:r>
            <a:r>
              <a:rPr lang="en-GB" sz="2400" dirty="0" smtClean="0">
                <a:latin typeface="Arial" panose="020B0604020202020204" pitchFamily="34" charset="0"/>
                <a:cs typeface="Arial" panose="020B0604020202020204" pitchFamily="34" charset="0"/>
              </a:rPr>
              <a:t> Activity Day’ by:</a:t>
            </a:r>
          </a:p>
          <a:p>
            <a:pPr marL="0" indent="0">
              <a:buNone/>
            </a:pPr>
            <a:endParaRPr lang="en-GB" sz="2400" dirty="0">
              <a:latin typeface="Arial" panose="020B0604020202020204" pitchFamily="34" charset="0"/>
              <a:cs typeface="Arial" panose="020B0604020202020204" pitchFamily="34" charset="0"/>
            </a:endParaRPr>
          </a:p>
        </p:txBody>
      </p:sp>
      <p:sp>
        <p:nvSpPr>
          <p:cNvPr id="5" name="6-Point Star 4"/>
          <p:cNvSpPr/>
          <p:nvPr/>
        </p:nvSpPr>
        <p:spPr>
          <a:xfrm>
            <a:off x="3025832" y="4141205"/>
            <a:ext cx="1936864" cy="2044929"/>
          </a:xfrm>
          <a:prstGeom prst="star6">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solidFill>
                  <a:schemeClr val="tx1"/>
                </a:solidFill>
              </a:rPr>
              <a:t>Making more free time</a:t>
            </a:r>
            <a:endParaRPr lang="en-GB" dirty="0">
              <a:solidFill>
                <a:schemeClr val="tx1"/>
              </a:solidFill>
            </a:endParaRPr>
          </a:p>
        </p:txBody>
      </p:sp>
      <p:sp>
        <p:nvSpPr>
          <p:cNvPr id="7" name="6-Point Star 6"/>
          <p:cNvSpPr/>
          <p:nvPr/>
        </p:nvSpPr>
        <p:spPr>
          <a:xfrm>
            <a:off x="931026" y="4483607"/>
            <a:ext cx="1587730" cy="1745673"/>
          </a:xfrm>
          <a:prstGeom prst="star6">
            <a:avLst/>
          </a:prstGeom>
          <a:solidFill>
            <a:srgbClr val="92D05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solidFill>
                  <a:schemeClr val="tx1"/>
                </a:solidFill>
              </a:rPr>
              <a:t>Not sure</a:t>
            </a:r>
            <a:endParaRPr lang="en-GB" dirty="0">
              <a:solidFill>
                <a:schemeClr val="tx1"/>
              </a:solidFill>
            </a:endParaRPr>
          </a:p>
        </p:txBody>
      </p:sp>
      <p:sp>
        <p:nvSpPr>
          <p:cNvPr id="9" name="6-Point Star 8"/>
          <p:cNvSpPr/>
          <p:nvPr/>
        </p:nvSpPr>
        <p:spPr>
          <a:xfrm>
            <a:off x="5390803" y="4400480"/>
            <a:ext cx="1687484" cy="1828800"/>
          </a:xfrm>
          <a:prstGeom prst="star6">
            <a:avLst/>
          </a:prstGeom>
          <a:solidFill>
            <a:srgbClr val="FFFF99"/>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solidFill>
                  <a:schemeClr val="tx1"/>
                </a:solidFill>
              </a:rPr>
              <a:t>Nothing; it is perfect!</a:t>
            </a:r>
            <a:endParaRPr lang="en-GB" dirty="0">
              <a:solidFill>
                <a:schemeClr val="tx1"/>
              </a:solidFill>
            </a:endParaRPr>
          </a:p>
        </p:txBody>
      </p:sp>
      <p:sp>
        <p:nvSpPr>
          <p:cNvPr id="11" name="6-Point Star 10"/>
          <p:cNvSpPr/>
          <p:nvPr/>
        </p:nvSpPr>
        <p:spPr>
          <a:xfrm>
            <a:off x="4239487" y="2688694"/>
            <a:ext cx="1778925" cy="1845428"/>
          </a:xfrm>
          <a:prstGeom prst="star6">
            <a:avLst/>
          </a:prstGeom>
          <a:solidFill>
            <a:schemeClr val="accent4">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solidFill>
                  <a:schemeClr val="tx1"/>
                </a:solidFill>
              </a:rPr>
              <a:t>Helping my friends more</a:t>
            </a:r>
            <a:endParaRPr lang="en-GB" dirty="0">
              <a:solidFill>
                <a:schemeClr val="tx1"/>
              </a:solidFill>
            </a:endParaRPr>
          </a:p>
        </p:txBody>
      </p:sp>
      <p:sp>
        <p:nvSpPr>
          <p:cNvPr id="12" name="6-Point Star 11"/>
          <p:cNvSpPr/>
          <p:nvPr/>
        </p:nvSpPr>
        <p:spPr>
          <a:xfrm>
            <a:off x="1546167" y="2688694"/>
            <a:ext cx="1945177" cy="1986423"/>
          </a:xfrm>
          <a:prstGeom prst="star6">
            <a:avLst/>
          </a:prstGeom>
          <a:solidFill>
            <a:schemeClr val="accent2">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solidFill>
                  <a:schemeClr val="tx1"/>
                </a:solidFill>
              </a:rPr>
              <a:t>Making time in the music room</a:t>
            </a:r>
            <a:endParaRPr lang="en-GB" dirty="0">
              <a:solidFill>
                <a:schemeClr val="tx1"/>
              </a:solidFill>
            </a:endParaRPr>
          </a:p>
        </p:txBody>
      </p:sp>
      <p:sp>
        <p:nvSpPr>
          <p:cNvPr id="13" name="6-Point Star 12"/>
          <p:cNvSpPr/>
          <p:nvPr/>
        </p:nvSpPr>
        <p:spPr>
          <a:xfrm>
            <a:off x="6546271" y="2688694"/>
            <a:ext cx="1995055" cy="2302307"/>
          </a:xfrm>
          <a:prstGeom prst="star6">
            <a:avLst/>
          </a:prstGeom>
          <a:solidFill>
            <a:schemeClr val="bg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solidFill>
                  <a:schemeClr val="tx1"/>
                </a:solidFill>
              </a:rPr>
              <a:t>I would go inside and go in the music room</a:t>
            </a:r>
            <a:endParaRPr lang="en-GB" dirty="0">
              <a:solidFill>
                <a:schemeClr val="tx1"/>
              </a:solidFill>
            </a:endParaRPr>
          </a:p>
        </p:txBody>
      </p:sp>
    </p:spTree>
    <p:extLst>
      <p:ext uri="{BB962C8B-B14F-4D97-AF65-F5344CB8AC3E}">
        <p14:creationId xmlns:p14="http://schemas.microsoft.com/office/powerpoint/2010/main" val="3848394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320" y="1625456"/>
            <a:ext cx="8229600" cy="1143000"/>
          </a:xfrm>
        </p:spPr>
        <p:txBody>
          <a:bodyPr>
            <a:normAutofit/>
          </a:bodyPr>
          <a:lstStyle/>
          <a:p>
            <a:r>
              <a:rPr lang="en-GB" sz="4000" b="1" dirty="0" smtClean="0">
                <a:solidFill>
                  <a:schemeClr val="tx2">
                    <a:lumMod val="60000"/>
                    <a:lumOff val="40000"/>
                  </a:schemeClr>
                </a:solidFill>
              </a:rPr>
              <a:t>Peer support – HI secondary day</a:t>
            </a:r>
            <a:endParaRPr lang="en-GB" sz="4000" b="1" dirty="0">
              <a:solidFill>
                <a:schemeClr val="tx2">
                  <a:lumMod val="60000"/>
                  <a:lumOff val="40000"/>
                </a:schemeClr>
              </a:solidFill>
            </a:endParaRPr>
          </a:p>
        </p:txBody>
      </p:sp>
      <p:sp>
        <p:nvSpPr>
          <p:cNvPr id="3" name="Content Placeholder 2"/>
          <p:cNvSpPr>
            <a:spLocks noGrp="1"/>
          </p:cNvSpPr>
          <p:nvPr>
            <p:ph idx="1"/>
          </p:nvPr>
        </p:nvSpPr>
        <p:spPr>
          <a:xfrm>
            <a:off x="357448" y="2531225"/>
            <a:ext cx="8229600" cy="4525963"/>
          </a:xfrm>
        </p:spPr>
        <p:txBody>
          <a:bodyPr>
            <a:normAutofit/>
          </a:bodyPr>
          <a:lstStyle/>
          <a:p>
            <a:pPr marL="0" indent="0">
              <a:buNone/>
            </a:pPr>
            <a:endParaRPr lang="en-GB" dirty="0"/>
          </a:p>
        </p:txBody>
      </p:sp>
      <p:sp>
        <p:nvSpPr>
          <p:cNvPr id="6" name="Rectangular Callout 5"/>
          <p:cNvSpPr/>
          <p:nvPr/>
        </p:nvSpPr>
        <p:spPr>
          <a:xfrm>
            <a:off x="864524" y="2709947"/>
            <a:ext cx="5785659" cy="3574471"/>
          </a:xfrm>
          <a:prstGeom prst="wedgeRectCallou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dirty="0">
                <a:solidFill>
                  <a:schemeClr val="tx1"/>
                </a:solidFill>
              </a:rPr>
              <a:t>Whilst I missed some of the role models I did hear L speak and he was fantastic. It was great to hear him saying how he didn’t take </a:t>
            </a:r>
            <a:r>
              <a:rPr lang="en-GB" sz="2400" dirty="0" err="1">
                <a:solidFill>
                  <a:schemeClr val="tx1"/>
                </a:solidFill>
              </a:rPr>
              <a:t>ToD</a:t>
            </a:r>
            <a:r>
              <a:rPr lang="en-GB" sz="2400" dirty="0">
                <a:solidFill>
                  <a:schemeClr val="tx1"/>
                </a:solidFill>
              </a:rPr>
              <a:t> advice at the time but now realised it was important and that since he had changed his attitude and accepted his deafness he had found life a lot easier: that really resonated with a number of the students I heard talking about it afterwards</a:t>
            </a:r>
          </a:p>
        </p:txBody>
      </p:sp>
    </p:spTree>
    <p:extLst>
      <p:ext uri="{BB962C8B-B14F-4D97-AF65-F5344CB8AC3E}">
        <p14:creationId xmlns:p14="http://schemas.microsoft.com/office/powerpoint/2010/main" val="39108404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5456"/>
            <a:ext cx="8229600" cy="1143000"/>
          </a:xfrm>
        </p:spPr>
        <p:txBody>
          <a:bodyPr>
            <a:normAutofit/>
          </a:bodyPr>
          <a:lstStyle/>
          <a:p>
            <a:r>
              <a:rPr lang="en-GB" sz="3600" b="1" dirty="0" smtClean="0">
                <a:solidFill>
                  <a:schemeClr val="tx2">
                    <a:lumMod val="60000"/>
                    <a:lumOff val="40000"/>
                  </a:schemeClr>
                </a:solidFill>
              </a:rPr>
              <a:t>Young people talking to families</a:t>
            </a:r>
            <a:endParaRPr lang="en-GB" sz="3600" b="1" dirty="0">
              <a:solidFill>
                <a:schemeClr val="tx2">
                  <a:lumMod val="60000"/>
                  <a:lumOff val="40000"/>
                </a:schemeClr>
              </a:solidFill>
            </a:endParaRPr>
          </a:p>
        </p:txBody>
      </p:sp>
      <p:sp>
        <p:nvSpPr>
          <p:cNvPr id="3" name="Content Placeholder 2"/>
          <p:cNvSpPr>
            <a:spLocks noGrp="1"/>
          </p:cNvSpPr>
          <p:nvPr>
            <p:ph idx="1"/>
          </p:nvPr>
        </p:nvSpPr>
        <p:spPr>
          <a:xfrm>
            <a:off x="241069" y="2568792"/>
            <a:ext cx="8229600" cy="5037194"/>
          </a:xfrm>
        </p:spPr>
        <p:txBody>
          <a:bodyPr>
            <a:normAutofit/>
          </a:bodyPr>
          <a:lstStyle/>
          <a:p>
            <a:pPr marL="0" lvl="0" indent="0">
              <a:buNone/>
            </a:pPr>
            <a:r>
              <a:rPr lang="en-GB" dirty="0" smtClean="0"/>
              <a:t>		Input </a:t>
            </a:r>
            <a:r>
              <a:rPr lang="en-GB" dirty="0"/>
              <a:t>at family events such as pre-school </a:t>
            </a:r>
            <a:r>
              <a:rPr lang="en-GB" dirty="0" smtClean="0"/>
              <a:t>			support </a:t>
            </a:r>
            <a:r>
              <a:rPr lang="en-GB" dirty="0"/>
              <a:t>group</a:t>
            </a:r>
          </a:p>
          <a:p>
            <a:endParaRPr lang="en-GB" dirty="0"/>
          </a:p>
        </p:txBody>
      </p:sp>
      <p:sp>
        <p:nvSpPr>
          <p:cNvPr id="5" name="Rectangular Callout 4"/>
          <p:cNvSpPr/>
          <p:nvPr/>
        </p:nvSpPr>
        <p:spPr>
          <a:xfrm>
            <a:off x="3990107" y="3374957"/>
            <a:ext cx="4164678" cy="2277689"/>
          </a:xfrm>
          <a:prstGeom prst="wedgeRectCallou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dirty="0" smtClean="0">
                <a:solidFill>
                  <a:schemeClr val="tx1"/>
                </a:solidFill>
              </a:rPr>
              <a:t>Meeting Oxfordshire’s children “Such an important, inspiring and useful session at every stage/level /age of huge benefit, particularly new families and those about to start school”</a:t>
            </a:r>
            <a:endParaRPr lang="en-GB" sz="2000" dirty="0">
              <a:solidFill>
                <a:schemeClr val="tx1"/>
              </a:solidFill>
            </a:endParaRPr>
          </a:p>
        </p:txBody>
      </p:sp>
    </p:spTree>
    <p:extLst>
      <p:ext uri="{BB962C8B-B14F-4D97-AF65-F5344CB8AC3E}">
        <p14:creationId xmlns:p14="http://schemas.microsoft.com/office/powerpoint/2010/main" val="28113498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0274"/>
            <a:ext cx="8229600" cy="1143000"/>
          </a:xfrm>
        </p:spPr>
        <p:txBody>
          <a:bodyPr>
            <a:normAutofit/>
          </a:bodyPr>
          <a:lstStyle/>
          <a:p>
            <a:r>
              <a:rPr lang="en-GB" sz="4000" b="1" dirty="0">
                <a:solidFill>
                  <a:schemeClr val="tx2">
                    <a:lumMod val="60000"/>
                    <a:lumOff val="40000"/>
                  </a:schemeClr>
                </a:solidFill>
              </a:rPr>
              <a:t>Exit </a:t>
            </a:r>
            <a:r>
              <a:rPr lang="en-GB" sz="4000" b="1" dirty="0" smtClean="0">
                <a:solidFill>
                  <a:schemeClr val="tx2">
                    <a:lumMod val="60000"/>
                    <a:lumOff val="40000"/>
                  </a:schemeClr>
                </a:solidFill>
              </a:rPr>
              <a:t>Interview</a:t>
            </a:r>
            <a:endParaRPr lang="en-GB" sz="4000" dirty="0"/>
          </a:p>
        </p:txBody>
      </p:sp>
      <p:pic>
        <p:nvPicPr>
          <p:cNvPr id="4" name="Content Placeholder 3"/>
          <p:cNvPicPr>
            <a:picLocks noGrp="1"/>
          </p:cNvPicPr>
          <p:nvPr>
            <p:ph idx="1"/>
          </p:nvPr>
        </p:nvPicPr>
        <p:blipFill>
          <a:blip r:embed="rId2"/>
          <a:stretch>
            <a:fillRect/>
          </a:stretch>
        </p:blipFill>
        <p:spPr>
          <a:xfrm>
            <a:off x="546957" y="1600200"/>
            <a:ext cx="8050085" cy="4525963"/>
          </a:xfrm>
          <a:prstGeom prst="rect">
            <a:avLst/>
          </a:prstGeom>
        </p:spPr>
      </p:pic>
    </p:spTree>
    <p:extLst>
      <p:ext uri="{BB962C8B-B14F-4D97-AF65-F5344CB8AC3E}">
        <p14:creationId xmlns:p14="http://schemas.microsoft.com/office/powerpoint/2010/main" val="39754071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6138"/>
            <a:ext cx="8229600" cy="1143000"/>
          </a:xfrm>
        </p:spPr>
        <p:txBody>
          <a:bodyPr>
            <a:normAutofit/>
          </a:bodyPr>
          <a:lstStyle/>
          <a:p>
            <a:r>
              <a:rPr lang="en-GB" sz="4000" b="1" dirty="0" smtClean="0">
                <a:solidFill>
                  <a:schemeClr val="tx2">
                    <a:lumMod val="60000"/>
                    <a:lumOff val="40000"/>
                  </a:schemeClr>
                </a:solidFill>
              </a:rPr>
              <a:t>Exit Interview</a:t>
            </a:r>
            <a:endParaRPr lang="en-GB" sz="4000" b="1" dirty="0">
              <a:solidFill>
                <a:schemeClr val="tx2">
                  <a:lumMod val="60000"/>
                  <a:lumOff val="40000"/>
                </a:schemeClr>
              </a:solidFill>
            </a:endParaRP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84800" y="1744231"/>
            <a:ext cx="7323160" cy="4115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93291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000" dirty="0" smtClean="0"/>
              <a:t>School Information Report</a:t>
            </a:r>
            <a:r>
              <a:rPr lang="en-GB" dirty="0"/>
              <a:t/>
            </a:r>
            <a:br>
              <a:rPr lang="en-GB" dirty="0"/>
            </a:br>
            <a:endParaRPr lang="en-GB" dirty="0"/>
          </a:p>
        </p:txBody>
      </p:sp>
      <p:sp>
        <p:nvSpPr>
          <p:cNvPr id="3" name="Content Placeholder 2"/>
          <p:cNvSpPr>
            <a:spLocks noGrp="1"/>
          </p:cNvSpPr>
          <p:nvPr>
            <p:ph idx="1"/>
          </p:nvPr>
        </p:nvSpPr>
        <p:spPr>
          <a:xfrm>
            <a:off x="457200" y="1417638"/>
            <a:ext cx="8229600" cy="4708525"/>
          </a:xfrm>
        </p:spPr>
        <p:txBody>
          <a:bodyPr>
            <a:normAutofit/>
          </a:bodyPr>
          <a:lstStyle/>
          <a:p>
            <a:pPr marL="0" indent="0">
              <a:buNone/>
            </a:pPr>
            <a:r>
              <a:rPr lang="en-GB" sz="2400" dirty="0" smtClean="0">
                <a:latin typeface="Arial" panose="020B0604020202020204" pitchFamily="34" charset="0"/>
                <a:cs typeface="Arial" panose="020B0604020202020204" pitchFamily="34" charset="0"/>
              </a:rPr>
              <a:t>Pupil contributions to the </a:t>
            </a:r>
            <a:r>
              <a:rPr lang="en-GB" sz="2400" b="1" dirty="0" smtClean="0">
                <a:latin typeface="Arial" panose="020B0604020202020204" pitchFamily="34" charset="0"/>
                <a:cs typeface="Arial" panose="020B0604020202020204" pitchFamily="34" charset="0"/>
              </a:rPr>
              <a:t>Aims of the </a:t>
            </a:r>
            <a:r>
              <a:rPr lang="en-GB" sz="2400" b="1" dirty="0">
                <a:latin typeface="Arial" panose="020B0604020202020204" pitchFamily="34" charset="0"/>
                <a:cs typeface="Arial" panose="020B0604020202020204" pitchFamily="34" charset="0"/>
              </a:rPr>
              <a:t>R</a:t>
            </a:r>
            <a:r>
              <a:rPr lang="en-GB" sz="2400" b="1" dirty="0" smtClean="0">
                <a:latin typeface="Arial" panose="020B0604020202020204" pitchFamily="34" charset="0"/>
                <a:cs typeface="Arial" panose="020B0604020202020204" pitchFamily="34" charset="0"/>
              </a:rPr>
              <a:t>esource </a:t>
            </a:r>
            <a:r>
              <a:rPr lang="en-GB" sz="2400" b="1" dirty="0">
                <a:latin typeface="Arial" panose="020B0604020202020204" pitchFamily="34" charset="0"/>
                <a:cs typeface="Arial" panose="020B0604020202020204" pitchFamily="34" charset="0"/>
              </a:rPr>
              <a:t>B</a:t>
            </a:r>
            <a:r>
              <a:rPr lang="en-GB" sz="2400" b="1" dirty="0" smtClean="0">
                <a:latin typeface="Arial" panose="020B0604020202020204" pitchFamily="34" charset="0"/>
                <a:cs typeface="Arial" panose="020B0604020202020204" pitchFamily="34" charset="0"/>
              </a:rPr>
              <a:t>ase </a:t>
            </a:r>
            <a:r>
              <a:rPr lang="en-GB" sz="2400" dirty="0" smtClean="0">
                <a:latin typeface="Arial" panose="020B0604020202020204" pitchFamily="34" charset="0"/>
                <a:cs typeface="Arial" panose="020B0604020202020204" pitchFamily="34" charset="0"/>
              </a:rPr>
              <a:t>for the School Information Report for the secondary school hosting a resource base for children with hearing impairment</a:t>
            </a:r>
          </a:p>
          <a:p>
            <a:pPr marL="0" indent="0">
              <a:buNone/>
            </a:pPr>
            <a:endParaRPr lang="en-GB" dirty="0"/>
          </a:p>
          <a:p>
            <a:pPr marL="0" indent="0">
              <a:buNone/>
            </a:pPr>
            <a:r>
              <a:rPr lang="en-GB" dirty="0"/>
              <a:t>  </a:t>
            </a:r>
          </a:p>
          <a:p>
            <a:endParaRPr lang="en-GB" dirty="0" smtClean="0"/>
          </a:p>
        </p:txBody>
      </p:sp>
      <p:sp>
        <p:nvSpPr>
          <p:cNvPr id="5" name="Rectangular Callout 4"/>
          <p:cNvSpPr/>
          <p:nvPr/>
        </p:nvSpPr>
        <p:spPr>
          <a:xfrm>
            <a:off x="4769893" y="2761988"/>
            <a:ext cx="3923731" cy="3149221"/>
          </a:xfrm>
          <a:prstGeom prst="wedgeRectCallout">
            <a:avLst/>
          </a:prstGeom>
        </p:spPr>
        <p:style>
          <a:lnRef idx="1">
            <a:schemeClr val="accent1"/>
          </a:lnRef>
          <a:fillRef idx="3">
            <a:schemeClr val="accent1"/>
          </a:fillRef>
          <a:effectRef idx="2">
            <a:schemeClr val="accent1"/>
          </a:effectRef>
          <a:fontRef idx="minor">
            <a:schemeClr val="lt1"/>
          </a:fontRef>
        </p:style>
        <p:txBody>
          <a:bodyPr rtlCol="0" anchor="ctr"/>
          <a:lstStyle/>
          <a:p>
            <a:r>
              <a:rPr lang="en-GB" dirty="0"/>
              <a:t>I think being an independent young person is the most important aim that you have. The HI helps me to be independent in school. For example I will be on my own without support for my Duke of Edinburgh expedition because I had support leading up to it. I’m really excited and proud that I’m going to do it on my own just like the other hearing people. </a:t>
            </a:r>
          </a:p>
        </p:txBody>
      </p:sp>
      <p:sp>
        <p:nvSpPr>
          <p:cNvPr id="7" name="Cloud Callout 6"/>
          <p:cNvSpPr/>
          <p:nvPr/>
        </p:nvSpPr>
        <p:spPr>
          <a:xfrm>
            <a:off x="457200" y="2881407"/>
            <a:ext cx="3787254" cy="3249896"/>
          </a:xfrm>
          <a:prstGeom prst="cloudCallou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The first one about transition is absolutely accurate as Mr M gave me a few tours before moving up and it helped a lot! This tour made me feel much more grown up and I generally knew where things were</a:t>
            </a:r>
          </a:p>
        </p:txBody>
      </p:sp>
    </p:spTree>
    <p:extLst>
      <p:ext uri="{BB962C8B-B14F-4D97-AF65-F5344CB8AC3E}">
        <p14:creationId xmlns:p14="http://schemas.microsoft.com/office/powerpoint/2010/main" val="3464446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836" y="1232558"/>
            <a:ext cx="8229600" cy="1143000"/>
          </a:xfrm>
        </p:spPr>
        <p:txBody>
          <a:bodyPr>
            <a:normAutofit fontScale="90000"/>
          </a:bodyPr>
          <a:lstStyle/>
          <a:p>
            <a:r>
              <a:rPr lang="en-GB" dirty="0" smtClean="0"/>
              <a:t/>
            </a:r>
            <a:br>
              <a:rPr lang="en-GB" dirty="0" smtClean="0"/>
            </a:br>
            <a:r>
              <a:rPr lang="en-GB" b="1" dirty="0" smtClean="0">
                <a:solidFill>
                  <a:schemeClr val="tx2">
                    <a:lumMod val="60000"/>
                    <a:lumOff val="40000"/>
                  </a:schemeClr>
                </a:solidFill>
              </a:rPr>
              <a:t>Schools </a:t>
            </a:r>
            <a:r>
              <a:rPr lang="en-GB" b="1" dirty="0">
                <a:solidFill>
                  <a:schemeClr val="tx2">
                    <a:lumMod val="60000"/>
                    <a:lumOff val="40000"/>
                  </a:schemeClr>
                </a:solidFill>
              </a:rPr>
              <a:t>Accessibility Strategy</a:t>
            </a:r>
            <a:br>
              <a:rPr lang="en-GB" b="1" dirty="0">
                <a:solidFill>
                  <a:schemeClr val="tx2">
                    <a:lumMod val="60000"/>
                    <a:lumOff val="40000"/>
                  </a:schemeClr>
                </a:solidFill>
              </a:rPr>
            </a:br>
            <a:endParaRPr lang="en-GB" b="1" dirty="0">
              <a:solidFill>
                <a:schemeClr val="tx2">
                  <a:lumMod val="60000"/>
                  <a:lumOff val="40000"/>
                </a:schemeClr>
              </a:solidFill>
            </a:endParaRPr>
          </a:p>
        </p:txBody>
      </p:sp>
      <p:sp>
        <p:nvSpPr>
          <p:cNvPr id="3" name="Content Placeholder 2"/>
          <p:cNvSpPr>
            <a:spLocks noGrp="1"/>
          </p:cNvSpPr>
          <p:nvPr>
            <p:ph idx="1"/>
          </p:nvPr>
        </p:nvSpPr>
        <p:spPr>
          <a:xfrm>
            <a:off x="421836" y="2375558"/>
            <a:ext cx="8229600" cy="4525963"/>
          </a:xfrm>
        </p:spPr>
        <p:txBody>
          <a:bodyPr>
            <a:normAutofit/>
          </a:bodyPr>
          <a:lstStyle/>
          <a:p>
            <a:endParaRPr lang="en-GB" dirty="0" smtClean="0"/>
          </a:p>
          <a:p>
            <a:endParaRPr lang="en-GB" dirty="0" smtClean="0"/>
          </a:p>
          <a:p>
            <a:pPr marL="0" indent="0">
              <a:buNone/>
            </a:pPr>
            <a:endParaRPr lang="en-GB" dirty="0" smtClean="0"/>
          </a:p>
          <a:p>
            <a:pPr marL="0" indent="0">
              <a:buNone/>
            </a:pPr>
            <a:r>
              <a:rPr lang="en-GB" sz="2800" dirty="0" smtClean="0">
                <a:latin typeface="Arial" panose="020B0604020202020204" pitchFamily="34" charset="0"/>
                <a:cs typeface="Arial" panose="020B0604020202020204" pitchFamily="34" charset="0"/>
              </a:rPr>
              <a:t>	</a:t>
            </a:r>
            <a:r>
              <a:rPr lang="en-GB" sz="2000" dirty="0" smtClean="0">
                <a:latin typeface="Arial" panose="020B0604020202020204" pitchFamily="34" charset="0"/>
                <a:cs typeface="Arial" panose="020B0604020202020204" pitchFamily="34" charset="0"/>
              </a:rPr>
              <a:t>5</a:t>
            </a:r>
            <a:r>
              <a:rPr lang="en-GB" sz="20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hlinkClick r:id="rId2"/>
              </a:rPr>
              <a:t>Your chance to influence our </a:t>
            </a:r>
            <a:r>
              <a:rPr lang="en-GB" sz="2000" dirty="0" smtClean="0">
                <a:latin typeface="Arial" panose="020B0604020202020204" pitchFamily="34" charset="0"/>
                <a:cs typeface="Arial" panose="020B0604020202020204" pitchFamily="34" charset="0"/>
                <a:hlinkClick r:id="rId2"/>
              </a:rPr>
              <a:t>Schools Accessibility </a:t>
            </a:r>
            <a:r>
              <a:rPr lang="en-GB" sz="2000" dirty="0">
                <a:latin typeface="Arial" panose="020B0604020202020204" pitchFamily="34" charset="0"/>
                <a:cs typeface="Arial" panose="020B0604020202020204" pitchFamily="34" charset="0"/>
                <a:hlinkClick r:id="rId2"/>
              </a:rPr>
              <a:t>Strategy</a:t>
            </a:r>
            <a:r>
              <a:rPr lang="en-GB" sz="2000" dirty="0">
                <a:latin typeface="Arial" panose="020B0604020202020204" pitchFamily="34" charset="0"/>
                <a:cs typeface="Arial" panose="020B0604020202020204" pitchFamily="34" charset="0"/>
              </a:rPr>
              <a:t> </a:t>
            </a:r>
          </a:p>
          <a:p>
            <a:pPr marL="0" indent="0">
              <a:buNone/>
            </a:pPr>
            <a:r>
              <a:rPr lang="en-GB" sz="2800" b="1" dirty="0" smtClean="0">
                <a:latin typeface="Arial" panose="020B0604020202020204" pitchFamily="34" charset="0"/>
                <a:cs typeface="Arial" panose="020B0604020202020204" pitchFamily="34" charset="0"/>
              </a:rPr>
              <a:t>	</a:t>
            </a:r>
            <a:r>
              <a:rPr lang="en-GB" sz="2400" b="1" dirty="0" err="1" smtClean="0">
                <a:latin typeface="Arial" panose="020B0604020202020204" pitchFamily="34" charset="0"/>
                <a:cs typeface="Arial" panose="020B0604020202020204" pitchFamily="34" charset="0"/>
              </a:rPr>
              <a:t>Headteachers</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SENCos</a:t>
            </a:r>
            <a:r>
              <a:rPr lang="en-GB" sz="2400" b="1" dirty="0">
                <a:latin typeface="Arial" panose="020B0604020202020204" pitchFamily="34" charset="0"/>
                <a:cs typeface="Arial" panose="020B0604020202020204" pitchFamily="34" charset="0"/>
              </a:rPr>
              <a:t>, Inclusion Managers </a:t>
            </a:r>
            <a:endParaRPr lang="en-GB" sz="2400" dirty="0">
              <a:latin typeface="Arial" panose="020B0604020202020204" pitchFamily="34" charset="0"/>
              <a:cs typeface="Arial" panose="020B0604020202020204" pitchFamily="34" charset="0"/>
            </a:endParaRPr>
          </a:p>
          <a:p>
            <a:pPr marL="0" indent="0">
              <a:buNone/>
            </a:pPr>
            <a:r>
              <a:rPr lang="en-GB" sz="2400" dirty="0" smtClean="0">
                <a:latin typeface="Arial" panose="020B0604020202020204" pitchFamily="34" charset="0"/>
                <a:cs typeface="Arial" panose="020B0604020202020204" pitchFamily="34" charset="0"/>
              </a:rPr>
              <a:t>	We’re </a:t>
            </a:r>
            <a:r>
              <a:rPr lang="en-GB" sz="2400" dirty="0">
                <a:latin typeface="Arial" panose="020B0604020202020204" pitchFamily="34" charset="0"/>
                <a:cs typeface="Arial" panose="020B0604020202020204" pitchFamily="34" charset="0"/>
              </a:rPr>
              <a:t>reviewing our Schools Accessibility Strategy </a:t>
            </a:r>
            <a:r>
              <a:rPr lang="en-GB" sz="2400" dirty="0" smtClean="0">
                <a:latin typeface="Arial" panose="020B0604020202020204" pitchFamily="34" charset="0"/>
                <a:cs typeface="Arial" panose="020B0604020202020204" pitchFamily="34" charset="0"/>
              </a:rPr>
              <a:t>	and </a:t>
            </a:r>
            <a:r>
              <a:rPr lang="en-GB" sz="2400" dirty="0">
                <a:latin typeface="Arial" panose="020B0604020202020204" pitchFamily="34" charset="0"/>
                <a:cs typeface="Arial" panose="020B0604020202020204" pitchFamily="34" charset="0"/>
              </a:rPr>
              <a:t>want you, </a:t>
            </a:r>
            <a:r>
              <a:rPr lang="en-GB" sz="2400" b="1" dirty="0">
                <a:latin typeface="Arial" panose="020B0604020202020204" pitchFamily="34" charset="0"/>
                <a:cs typeface="Arial" panose="020B0604020202020204" pitchFamily="34" charset="0"/>
              </a:rPr>
              <a:t>and pupils in your school</a:t>
            </a:r>
            <a:r>
              <a:rPr lang="en-GB" sz="2400" dirty="0">
                <a:latin typeface="Arial" panose="020B0604020202020204" pitchFamily="34" charset="0"/>
                <a:cs typeface="Arial" panose="020B0604020202020204" pitchFamily="34" charset="0"/>
              </a:rPr>
              <a:t>, to get </a:t>
            </a:r>
            <a:r>
              <a:rPr lang="en-GB" sz="2400" dirty="0" smtClean="0">
                <a:latin typeface="Arial" panose="020B0604020202020204" pitchFamily="34" charset="0"/>
                <a:cs typeface="Arial" panose="020B0604020202020204" pitchFamily="34" charset="0"/>
              </a:rPr>
              <a:t>	involved</a:t>
            </a:r>
            <a:r>
              <a:rPr lang="en-GB" sz="2400" dirty="0">
                <a:latin typeface="Arial" panose="020B0604020202020204" pitchFamily="34" charset="0"/>
                <a:cs typeface="Arial" panose="020B0604020202020204" pitchFamily="34" charset="0"/>
              </a:rPr>
              <a:t>.</a:t>
            </a:r>
          </a:p>
        </p:txBody>
      </p:sp>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1495" y="3459257"/>
            <a:ext cx="7452696" cy="948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9858" y="2322896"/>
            <a:ext cx="7215969" cy="119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97586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11528"/>
            <a:ext cx="8229600" cy="1143000"/>
          </a:xfrm>
        </p:spPr>
        <p:txBody>
          <a:bodyPr>
            <a:normAutofit/>
          </a:bodyPr>
          <a:lstStyle/>
          <a:p>
            <a:r>
              <a:rPr lang="en-GB" sz="4000" b="1" dirty="0">
                <a:solidFill>
                  <a:schemeClr val="tx2">
                    <a:lumMod val="60000"/>
                    <a:lumOff val="40000"/>
                  </a:schemeClr>
                </a:solidFill>
              </a:rPr>
              <a:t>Schools Accessibility Strategy</a:t>
            </a:r>
          </a:p>
        </p:txBody>
      </p:sp>
      <p:sp>
        <p:nvSpPr>
          <p:cNvPr id="3" name="Content Placeholder 2"/>
          <p:cNvSpPr>
            <a:spLocks noGrp="1"/>
          </p:cNvSpPr>
          <p:nvPr>
            <p:ph idx="1"/>
          </p:nvPr>
        </p:nvSpPr>
        <p:spPr>
          <a:xfrm>
            <a:off x="457200" y="3192517"/>
            <a:ext cx="8229600" cy="4525963"/>
          </a:xfrm>
        </p:spPr>
        <p:txBody>
          <a:bodyPr>
            <a:normAutofit/>
          </a:bodyPr>
          <a:lstStyle/>
          <a:p>
            <a:pPr marL="0" indent="0">
              <a:buNone/>
            </a:pPr>
            <a:r>
              <a:rPr lang="en-GB" sz="2400" b="1" dirty="0" smtClean="0">
                <a:latin typeface="Arial" panose="020B0604020202020204" pitchFamily="34" charset="0"/>
                <a:cs typeface="Arial" panose="020B0604020202020204" pitchFamily="34" charset="0"/>
              </a:rPr>
              <a:t>	</a:t>
            </a:r>
            <a:r>
              <a:rPr lang="en-GB" sz="2400" b="1" dirty="0" smtClean="0">
                <a:cs typeface="Arial" panose="020B0604020202020204" pitchFamily="34" charset="0"/>
              </a:rPr>
              <a:t>Listening Post </a:t>
            </a:r>
            <a:r>
              <a:rPr lang="en-GB" sz="2400" dirty="0" smtClean="0">
                <a:cs typeface="Arial" panose="020B0604020202020204" pitchFamily="34" charset="0"/>
              </a:rPr>
              <a:t>(session to listen to views)</a:t>
            </a:r>
          </a:p>
          <a:p>
            <a:pPr marL="0" indent="0">
              <a:buNone/>
            </a:pPr>
            <a:r>
              <a:rPr lang="en-GB" sz="2400" dirty="0" smtClean="0">
                <a:cs typeface="Arial" panose="020B0604020202020204" pitchFamily="34" charset="0"/>
              </a:rPr>
              <a:t>	Invitation to pupils:</a:t>
            </a:r>
          </a:p>
          <a:p>
            <a:pPr marL="0" indent="0">
              <a:buNone/>
            </a:pPr>
            <a:endParaRPr lang="en-GB" sz="800" dirty="0" smtClean="0">
              <a:cs typeface="Arial" panose="020B0604020202020204" pitchFamily="34" charset="0"/>
            </a:endParaRPr>
          </a:p>
          <a:p>
            <a:r>
              <a:rPr lang="en-GB" sz="2400" dirty="0" smtClean="0">
                <a:cs typeface="Arial" panose="020B0604020202020204" pitchFamily="34" charset="0"/>
              </a:rPr>
              <a:t>	Getting the right help at school</a:t>
            </a:r>
          </a:p>
          <a:p>
            <a:r>
              <a:rPr lang="en-GB" sz="2400" dirty="0" smtClean="0">
                <a:cs typeface="Arial" panose="020B0604020202020204" pitchFamily="34" charset="0"/>
              </a:rPr>
              <a:t>	Findings out your views on what helps </a:t>
            </a:r>
            <a:r>
              <a:rPr lang="en-GB" sz="2400" dirty="0">
                <a:cs typeface="Arial" panose="020B0604020202020204" pitchFamily="34" charset="0"/>
              </a:rPr>
              <a:t>y</a:t>
            </a:r>
            <a:r>
              <a:rPr lang="en-GB" sz="2400" dirty="0" smtClean="0">
                <a:cs typeface="Arial" panose="020B0604020202020204" pitchFamily="34" charset="0"/>
              </a:rPr>
              <a:t>ou to take part 	fully 	in every bit of school life will help shape a strategy</a:t>
            </a:r>
            <a:endParaRPr lang="en-GB" sz="2400" dirty="0">
              <a:cs typeface="Arial" panose="020B0604020202020204" pitchFamily="34" charset="0"/>
            </a:endParaRPr>
          </a:p>
        </p:txBody>
      </p:sp>
    </p:spTree>
    <p:extLst>
      <p:ext uri="{BB962C8B-B14F-4D97-AF65-F5344CB8AC3E}">
        <p14:creationId xmlns:p14="http://schemas.microsoft.com/office/powerpoint/2010/main" val="42268358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0735"/>
            <a:ext cx="8229600" cy="1143000"/>
          </a:xfrm>
        </p:spPr>
        <p:txBody>
          <a:bodyPr>
            <a:normAutofit fontScale="90000"/>
          </a:bodyPr>
          <a:lstStyle/>
          <a:p>
            <a:pPr lvl="0"/>
            <a:r>
              <a:rPr lang="en-GB" sz="4000" b="1" dirty="0">
                <a:solidFill>
                  <a:schemeClr val="tx2">
                    <a:lumMod val="60000"/>
                    <a:lumOff val="40000"/>
                  </a:schemeClr>
                </a:solidFill>
              </a:rPr>
              <a:t>Wider involvement - county council initiatives and with VCS / </a:t>
            </a:r>
            <a:r>
              <a:rPr lang="en-GB" sz="4000" b="1" dirty="0" err="1">
                <a:solidFill>
                  <a:schemeClr val="tx2">
                    <a:lumMod val="60000"/>
                    <a:lumOff val="40000"/>
                  </a:schemeClr>
                </a:solidFill>
              </a:rPr>
              <a:t>NatSIP</a:t>
            </a:r>
            <a:r>
              <a:rPr lang="en-GB" dirty="0"/>
              <a:t/>
            </a:r>
            <a:br>
              <a:rPr lang="en-GB" dirty="0"/>
            </a:br>
            <a:endParaRPr lang="en-GB" dirty="0"/>
          </a:p>
        </p:txBody>
      </p:sp>
      <p:sp>
        <p:nvSpPr>
          <p:cNvPr id="3" name="Content Placeholder 2"/>
          <p:cNvSpPr>
            <a:spLocks noGrp="1"/>
          </p:cNvSpPr>
          <p:nvPr>
            <p:ph idx="1"/>
          </p:nvPr>
        </p:nvSpPr>
        <p:spPr>
          <a:xfrm>
            <a:off x="457200" y="3476297"/>
            <a:ext cx="8229600" cy="4525963"/>
          </a:xfrm>
        </p:spPr>
        <p:txBody>
          <a:bodyPr>
            <a:normAutofit/>
          </a:bodyPr>
          <a:lstStyle/>
          <a:p>
            <a:pPr marL="0" indent="0">
              <a:buNone/>
            </a:pPr>
            <a:r>
              <a:rPr lang="en-GB" sz="2400" dirty="0" smtClean="0"/>
              <a:t>SENSS Children’s Rights Group – development of on-line questionnaire in schools as part of the Anti-Bullying Strategy</a:t>
            </a:r>
          </a:p>
          <a:p>
            <a:pPr marL="0" indent="0">
              <a:buNone/>
            </a:pPr>
            <a:endParaRPr lang="en-GB" sz="2400" dirty="0" smtClean="0"/>
          </a:p>
          <a:p>
            <a:pPr marL="0" indent="0">
              <a:buNone/>
            </a:pPr>
            <a:r>
              <a:rPr lang="en-GB" sz="2400" dirty="0" err="1" smtClean="0"/>
              <a:t>NatSIP</a:t>
            </a:r>
            <a:r>
              <a:rPr lang="en-GB" sz="2400" dirty="0" smtClean="0"/>
              <a:t> / NDCS – </a:t>
            </a:r>
            <a:r>
              <a:rPr lang="en-GB" sz="2400" dirty="0" smtClean="0"/>
              <a:t>e.g. ‘Think </a:t>
            </a:r>
            <a:r>
              <a:rPr lang="en-GB" sz="2400" dirty="0" smtClean="0"/>
              <a:t>Right Feel Good’,  Supporting Deaf Young People Through Transition</a:t>
            </a:r>
          </a:p>
          <a:p>
            <a:pPr marL="0" indent="0">
              <a:buNone/>
            </a:pPr>
            <a:endParaRPr lang="en-GB" sz="2400" dirty="0" smtClean="0"/>
          </a:p>
        </p:txBody>
      </p:sp>
    </p:spTree>
    <p:extLst>
      <p:ext uri="{BB962C8B-B14F-4D97-AF65-F5344CB8AC3E}">
        <p14:creationId xmlns:p14="http://schemas.microsoft.com/office/powerpoint/2010/main" val="36121187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2063</TotalTime>
  <Words>1764</Words>
  <Application>Microsoft Office PowerPoint</Application>
  <PresentationFormat>On-screen Show (4:3)</PresentationFormat>
  <Paragraphs>350</Paragraphs>
  <Slides>21</Slides>
  <Notes>11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‘Strengthening services through the voice of the child’:</vt:lpstr>
      <vt:lpstr>PowerPoint Presentation</vt:lpstr>
      <vt:lpstr>PowerPoint Presentation</vt:lpstr>
      <vt:lpstr>PowerPoint Presentation</vt:lpstr>
      <vt:lpstr>‘Pupil Voice’ Examples</vt:lpstr>
      <vt:lpstr>Appointing new staff</vt:lpstr>
      <vt:lpstr>Training </vt:lpstr>
      <vt:lpstr>Listening with friends This can be really hard because it’s really noisy with loads of people talking.  Outside when it’s windy is even worse.</vt:lpstr>
      <vt:lpstr> Things teachers do …                </vt:lpstr>
      <vt:lpstr>Positives &amp; Negatives  of being deaf </vt:lpstr>
      <vt:lpstr>PowerPoint Presentation</vt:lpstr>
      <vt:lpstr>Transitions</vt:lpstr>
      <vt:lpstr>VI Activity Day Feedback</vt:lpstr>
      <vt:lpstr>Peer support – HI secondary day</vt:lpstr>
      <vt:lpstr>Young people talking to families</vt:lpstr>
      <vt:lpstr>Exit Interview</vt:lpstr>
      <vt:lpstr>Exit Interview</vt:lpstr>
      <vt:lpstr> School Information Report </vt:lpstr>
      <vt:lpstr> Schools Accessibility Strategy </vt:lpstr>
      <vt:lpstr>Schools Accessibility Strategy</vt:lpstr>
      <vt:lpstr>Wider involvement - county council initiatives and with VCS / NatSIP </vt:lpstr>
    </vt:vector>
  </TitlesOfParts>
  <Company>oxfordshire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Design Department</dc:creator>
  <cp:lastModifiedBy>Nicky.Ereaut</cp:lastModifiedBy>
  <cp:revision>193</cp:revision>
  <cp:lastPrinted>2017-06-06T07:56:20Z</cp:lastPrinted>
  <dcterms:created xsi:type="dcterms:W3CDTF">2012-11-02T14:00:39Z</dcterms:created>
  <dcterms:modified xsi:type="dcterms:W3CDTF">2017-09-24T07:59:29Z</dcterms:modified>
</cp:coreProperties>
</file>