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30"/>
  </p:notesMasterIdLst>
  <p:handoutMasterIdLst>
    <p:handoutMasterId r:id="rId31"/>
  </p:handoutMasterIdLst>
  <p:sldIdLst>
    <p:sldId id="370" r:id="rId5"/>
    <p:sldId id="473" r:id="rId6"/>
    <p:sldId id="472" r:id="rId7"/>
    <p:sldId id="497" r:id="rId8"/>
    <p:sldId id="474" r:id="rId9"/>
    <p:sldId id="475" r:id="rId10"/>
    <p:sldId id="476" r:id="rId11"/>
    <p:sldId id="490" r:id="rId12"/>
    <p:sldId id="449" r:id="rId13"/>
    <p:sldId id="465" r:id="rId14"/>
    <p:sldId id="460" r:id="rId15"/>
    <p:sldId id="480" r:id="rId16"/>
    <p:sldId id="432" r:id="rId17"/>
    <p:sldId id="468" r:id="rId18"/>
    <p:sldId id="451" r:id="rId19"/>
    <p:sldId id="469" r:id="rId20"/>
    <p:sldId id="470" r:id="rId21"/>
    <p:sldId id="496" r:id="rId22"/>
    <p:sldId id="498" r:id="rId23"/>
    <p:sldId id="499" r:id="rId24"/>
    <p:sldId id="489" r:id="rId25"/>
    <p:sldId id="486" r:id="rId26"/>
    <p:sldId id="493" r:id="rId27"/>
    <p:sldId id="491" r:id="rId28"/>
    <p:sldId id="385" r:id="rId29"/>
  </p:sldIdLst>
  <p:sldSz cx="9144000" cy="6858000" type="screen4x3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18">
          <p15:clr>
            <a:srgbClr val="A4A3A4"/>
          </p15:clr>
        </p15:guide>
        <p15:guide id="2" orient="horz" pos="1842">
          <p15:clr>
            <a:srgbClr val="A4A3A4"/>
          </p15:clr>
        </p15:guide>
        <p15:guide id="3" orient="horz" pos="3702">
          <p15:clr>
            <a:srgbClr val="A4A3A4"/>
          </p15:clr>
        </p15:guide>
        <p15:guide id="4" orient="horz" pos="1026">
          <p15:clr>
            <a:srgbClr val="A4A3A4"/>
          </p15:clr>
        </p15:guide>
        <p15:guide id="5" orient="horz" pos="210">
          <p15:clr>
            <a:srgbClr val="A4A3A4"/>
          </p15:clr>
        </p15:guide>
        <p15:guide id="6" orient="horz" pos="754">
          <p15:clr>
            <a:srgbClr val="A4A3A4"/>
          </p15:clr>
        </p15:guide>
        <p15:guide id="7" orient="horz" pos="3748">
          <p15:clr>
            <a:srgbClr val="A4A3A4"/>
          </p15:clr>
        </p15:guide>
        <p15:guide id="8" pos="431">
          <p15:clr>
            <a:srgbClr val="A4A3A4"/>
          </p15:clr>
        </p15:guide>
        <p15:guide id="9" pos="5329">
          <p15:clr>
            <a:srgbClr val="A4A3A4"/>
          </p15:clr>
        </p15:guide>
        <p15:guide id="10" pos="2925">
          <p15:clr>
            <a:srgbClr val="A4A3A4"/>
          </p15:clr>
        </p15:guide>
        <p15:guide id="11" pos="283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2">
          <p15:clr>
            <a:srgbClr val="A4A3A4"/>
          </p15:clr>
        </p15:guide>
        <p15:guide id="2" pos="2144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ASON, Colette" initials="MC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6E0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51" autoAdjust="0"/>
    <p:restoredTop sz="94660"/>
  </p:normalViewPr>
  <p:slideViewPr>
    <p:cSldViewPr showGuides="1">
      <p:cViewPr varScale="1">
        <p:scale>
          <a:sx n="29" d="100"/>
          <a:sy n="29" d="100"/>
        </p:scale>
        <p:origin x="1315" y="16"/>
      </p:cViewPr>
      <p:guideLst>
        <p:guide orient="horz" pos="618"/>
        <p:guide orient="horz" pos="1842"/>
        <p:guide orient="horz" pos="3702"/>
        <p:guide orient="horz" pos="1026"/>
        <p:guide orient="horz" pos="210"/>
        <p:guide orient="horz" pos="754"/>
        <p:guide orient="horz" pos="3748"/>
        <p:guide pos="431"/>
        <p:guide pos="5329"/>
        <p:guide pos="2925"/>
        <p:guide pos="283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290"/>
    </p:cViewPr>
  </p:sorterViewPr>
  <p:notesViewPr>
    <p:cSldViewPr showGuides="1">
      <p:cViewPr varScale="1">
        <p:scale>
          <a:sx n="78" d="100"/>
          <a:sy n="78" d="100"/>
        </p:scale>
        <p:origin x="-3954" y="-96"/>
      </p:cViewPr>
      <p:guideLst>
        <p:guide orient="horz" pos="3132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commentAuthors" Target="comment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35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7599962389224512E-2"/>
          <c:y val="0.19495022233301995"/>
          <c:w val="0.87053836849628774"/>
          <c:h val="0.7243002957963588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'Front page'!$B$2</c:f>
              <c:strCache>
                <c:ptCount val="1"/>
                <c:pt idx="0">
                  <c:v>Statements</c:v>
                </c:pt>
              </c:strCache>
            </c:strRef>
          </c:tx>
          <c:spPr>
            <a:solidFill>
              <a:srgbClr val="407291"/>
            </a:solidFill>
          </c:spPr>
          <c:invertIfNegative val="0"/>
          <c:cat>
            <c:numRef>
              <c:f>'Front page'!$A$3:$A$10</c:f>
              <c:numCache>
                <c:formatCode>General</c:formatCode>
                <c:ptCount val="8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</c:numCache>
            </c:numRef>
          </c:cat>
          <c:val>
            <c:numRef>
              <c:f>'Front page'!$B$3:$B$10</c:f>
              <c:numCache>
                <c:formatCode>#,##0</c:formatCode>
                <c:ptCount val="8"/>
                <c:pt idx="0">
                  <c:v>228221</c:v>
                </c:pt>
                <c:pt idx="1">
                  <c:v>229017</c:v>
                </c:pt>
                <c:pt idx="2">
                  <c:v>230156</c:v>
                </c:pt>
                <c:pt idx="3">
                  <c:v>233431</c:v>
                </c:pt>
                <c:pt idx="4">
                  <c:v>237111</c:v>
                </c:pt>
                <c:pt idx="5">
                  <c:v>235980</c:v>
                </c:pt>
                <c:pt idx="6">
                  <c:v>182106</c:v>
                </c:pt>
                <c:pt idx="7">
                  <c:v>112057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0BE-4DCA-B47B-71D9F438B7CA}"/>
            </c:ext>
          </c:extLst>
        </c:ser>
        <c:ser>
          <c:idx val="1"/>
          <c:order val="1"/>
          <c:tx>
            <c:strRef>
              <c:f>'Front page'!$C$2</c:f>
              <c:strCache>
                <c:ptCount val="1"/>
                <c:pt idx="0">
                  <c:v>EHC plans</c:v>
                </c:pt>
              </c:strCache>
            </c:strRef>
          </c:tx>
          <c:invertIfNegative val="0"/>
          <c:cat>
            <c:numRef>
              <c:f>'Front page'!$A$3:$A$10</c:f>
              <c:numCache>
                <c:formatCode>General</c:formatCode>
                <c:ptCount val="8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</c:numCache>
            </c:numRef>
          </c:cat>
          <c:val>
            <c:numRef>
              <c:f>'Front page'!$C$3:$C$10</c:f>
              <c:numCache>
                <c:formatCode>General</c:formatCode>
                <c:ptCount val="8"/>
                <c:pt idx="5" formatCode="#,##0">
                  <c:v>4203</c:v>
                </c:pt>
                <c:pt idx="6" formatCode="_-* #,##0_-;\-* #,##0_-;_-* &quot;-&quot;??_-;_-@_-">
                  <c:v>74209</c:v>
                </c:pt>
                <c:pt idx="7" formatCode="#,##0">
                  <c:v>175233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0BE-4DCA-B47B-71D9F438B7C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67456384"/>
        <c:axId val="67463040"/>
      </c:barChart>
      <c:catAx>
        <c:axId val="674563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67463040"/>
        <c:crosses val="autoZero"/>
        <c:auto val="1"/>
        <c:lblAlgn val="ctr"/>
        <c:lblOffset val="100"/>
        <c:noMultiLvlLbl val="0"/>
      </c:catAx>
      <c:valAx>
        <c:axId val="67463040"/>
        <c:scaling>
          <c:orientation val="minMax"/>
          <c:max val="300000"/>
        </c:scaling>
        <c:delete val="0"/>
        <c:axPos val="l"/>
        <c:majorGridlines/>
        <c:numFmt formatCode="#,##0" sourceLinked="0"/>
        <c:majorTickMark val="none"/>
        <c:minorTickMark val="none"/>
        <c:tickLblPos val="nextTo"/>
        <c:spPr>
          <a:ln w="9525">
            <a:noFill/>
          </a:ln>
        </c:spPr>
        <c:txPr>
          <a:bodyPr/>
          <a:lstStyle/>
          <a:p>
            <a:pPr>
              <a:defRPr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en-US"/>
          </a:p>
        </c:txPr>
        <c:crossAx val="6745638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3272368276369824"/>
          <c:y val="7.5800859525093453E-2"/>
          <c:w val="0.27626483847988947"/>
          <c:h val="6.3861129251221407E-2"/>
        </c:manualLayout>
      </c:layout>
      <c:overlay val="0"/>
      <c:txPr>
        <a:bodyPr/>
        <a:lstStyle/>
        <a:p>
          <a:pPr>
            <a:defRPr>
              <a:latin typeface="Arial" panose="020B0604020202020204" pitchFamily="34" charset="0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800"/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-20441" y="9446895"/>
            <a:ext cx="1114577" cy="49720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algn="l"/>
            <a:fld id="{63D1F4A6-7DD5-42E4-9750-A8709F395147}" type="datetimeFigureOut">
              <a:rPr lang="en-GB" smtClean="0"/>
              <a:pPr algn="l"/>
              <a:t>11/09/2017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258888" y="9446895"/>
            <a:ext cx="4859320" cy="497205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6261124" y="9445169"/>
            <a:ext cx="542914" cy="497205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1200"/>
            </a:lvl1pPr>
          </a:lstStyle>
          <a:p>
            <a:fld id="{C5ABB7FA-2627-47C9-9258-FDF90D155C04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Header Placeholder 6"/>
          <p:cNvSpPr>
            <a:spLocks noGrp="1"/>
          </p:cNvSpPr>
          <p:nvPr>
            <p:ph type="hdr" sz="quarter"/>
          </p:nvPr>
        </p:nvSpPr>
        <p:spPr>
          <a:xfrm>
            <a:off x="1544900" y="195219"/>
            <a:ext cx="4716224" cy="54816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pic>
        <p:nvPicPr>
          <p:cNvPr id="8" name="Picture 7" descr="Department for Education" title="Logo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99" y="195220"/>
            <a:ext cx="857495" cy="552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95452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0213" y="273050"/>
            <a:ext cx="5873750" cy="44053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7405" y="4723448"/>
            <a:ext cx="5359346" cy="447484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8" name="Date Placeholder 2"/>
          <p:cNvSpPr>
            <a:spLocks noGrp="1"/>
          </p:cNvSpPr>
          <p:nvPr>
            <p:ph type="dt" sz="quarter" idx="1"/>
          </p:nvPr>
        </p:nvSpPr>
        <p:spPr>
          <a:xfrm>
            <a:off x="-20441" y="9446895"/>
            <a:ext cx="1114577" cy="49720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algn="l"/>
            <a:fld id="{63D1F4A6-7DD5-42E4-9750-A8709F395147}" type="datetimeFigureOut">
              <a:rPr lang="en-GB" smtClean="0"/>
              <a:pPr algn="l"/>
              <a:t>11/09/2017</a:t>
            </a:fld>
            <a:endParaRPr lang="en-GB" dirty="0"/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4"/>
          </p:nvPr>
        </p:nvSpPr>
        <p:spPr>
          <a:xfrm>
            <a:off x="1258888" y="9446895"/>
            <a:ext cx="4859320" cy="497205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10" name="Slide Number Placeholder 4"/>
          <p:cNvSpPr>
            <a:spLocks noGrp="1"/>
          </p:cNvSpPr>
          <p:nvPr>
            <p:ph type="sldNum" sz="quarter" idx="5"/>
          </p:nvPr>
        </p:nvSpPr>
        <p:spPr>
          <a:xfrm>
            <a:off x="6261124" y="9445169"/>
            <a:ext cx="542914" cy="497205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1200"/>
            </a:lvl1pPr>
          </a:lstStyle>
          <a:p>
            <a:fld id="{C5ABB7FA-2627-47C9-9258-FDF90D155C0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54201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171450" indent="-171450" algn="l" defTabSz="914400" rtl="0" eaLnBrk="1" latinLnBrk="0" hangingPunct="1">
      <a:buFont typeface="Arial" pitchFamily="34" charset="0"/>
      <a:buChar char="•"/>
      <a:defRPr sz="1200" b="1" kern="1200">
        <a:solidFill>
          <a:schemeClr val="tx1"/>
        </a:solidFill>
        <a:latin typeface="+mn-lt"/>
        <a:ea typeface="+mn-ea"/>
        <a:cs typeface="+mn-cs"/>
      </a:defRPr>
    </a:lvl1pPr>
    <a:lvl2pPr marL="368300" indent="-171450" algn="l" defTabSz="914400" rtl="0" eaLnBrk="1" latinLnBrk="0" hangingPunct="1">
      <a:buFont typeface="Arial" pitchFamily="34" charset="0"/>
      <a:buChar char="•"/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533400" indent="-171450" algn="l" defTabSz="914400" rtl="0" eaLnBrk="1" latinLnBrk="0" hangingPunct="1">
      <a:buFont typeface="Arial" pitchFamily="34" charset="0"/>
      <a:buChar char="•"/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715963" indent="-171450" algn="l" defTabSz="914400" rtl="0" eaLnBrk="1" latinLnBrk="0" hangingPunct="1">
      <a:buFont typeface="Arial" pitchFamily="34" charset="0"/>
      <a:buChar char="•"/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987425" indent="-174625" algn="l" defTabSz="987425" rtl="0" eaLnBrk="1" latinLnBrk="0" hangingPunct="1">
      <a:buFont typeface="Arial" pitchFamily="34" charset="0"/>
      <a:buChar char="•"/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628430-11EC-4ABA-A0EB-619CEE7AECAD}" type="slidenum">
              <a:rPr lang="en-GB" altLang="en-US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GB" altLang="en-US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8111732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4378082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ABB7FA-2627-47C9-9258-FDF90D155C04}" type="slidenum">
              <a:rPr lang="en-GB" smtClean="0"/>
              <a:t>22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65637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81075"/>
            <a:ext cx="7772400" cy="1470025"/>
          </a:xfrm>
        </p:spPr>
        <p:txBody>
          <a:bodyPr>
            <a:noAutofit/>
          </a:bodyPr>
          <a:lstStyle>
            <a:lvl1pPr algn="l">
              <a:defRPr lang="en-GB" sz="5400" b="1" kern="1200" noProof="0" dirty="0" smtClean="0">
                <a:solidFill>
                  <a:srgbClr val="104F75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3568" y="2924944"/>
            <a:ext cx="6400800" cy="1752600"/>
          </a:xfrm>
        </p:spPr>
        <p:txBody>
          <a:bodyPr>
            <a:noAutofit/>
          </a:bodyPr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"/>
          </p:nvPr>
        </p:nvSpPr>
        <p:spPr>
          <a:xfrm>
            <a:off x="2123728" y="6334125"/>
            <a:ext cx="1224136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AD48E23-97F7-418E-9D14-95C3F29A515E}" type="datetime1">
              <a:rPr lang="en-GB" smtClean="0"/>
              <a:t>11/09/2017</a:t>
            </a:fld>
            <a:endParaRPr lang="en-GB" dirty="0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19872" y="6334125"/>
            <a:ext cx="4464496" cy="365125"/>
          </a:xfrm>
          <a:prstGeom prst="rect">
            <a:avLst/>
          </a:prstGeom>
        </p:spPr>
        <p:txBody>
          <a:bodyPr/>
          <a:lstStyle>
            <a:lvl1pPr>
              <a:defRPr lang="en-GB" sz="1200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GB" dirty="0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45388" y="6334125"/>
            <a:ext cx="5144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DB98E5A-76C0-453E-B1E0-BC4AB04722D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22737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F7985-E883-451A-B64F-FB998B0295B7}" type="datetime1">
              <a:rPr lang="en-GB" smtClean="0"/>
              <a:t>11/09/2017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98E5A-76C0-453E-B1E0-BC4AB04722D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0375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333374"/>
            <a:ext cx="7775575" cy="64770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1196976"/>
            <a:ext cx="7775575" cy="4679949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lvl1pPr>
            <a:lvl2pPr marL="742950" marR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lvl2pPr>
            <a:lvl3pPr marL="11430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lvl3pPr>
            <a:lvl4pPr marL="16002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lvl4pPr>
            <a:lvl5pPr marL="20574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lvl5pPr>
          </a:lstStyle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to edit Master text styles</a:t>
            </a:r>
          </a:p>
          <a:p>
            <a:pPr marL="742950" marR="0" lvl="1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Second level</a:t>
            </a:r>
          </a:p>
          <a:p>
            <a: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Third level</a:t>
            </a:r>
          </a:p>
          <a:p>
            <a: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Fourth level</a:t>
            </a:r>
          </a:p>
          <a:p>
            <a: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Fifth level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2123728" y="6334125"/>
            <a:ext cx="1224136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D9BB6AC-1BBE-42B9-BBC2-F2D597374387}" type="datetime1">
              <a:rPr lang="en-GB" smtClean="0"/>
              <a:t>11/09/2017</a:t>
            </a:fld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19872" y="6334125"/>
            <a:ext cx="4464496" cy="365125"/>
          </a:xfrm>
          <a:prstGeom prst="rect">
            <a:avLst/>
          </a:prstGeom>
        </p:spPr>
        <p:txBody>
          <a:bodyPr/>
          <a:lstStyle>
            <a:lvl1pPr>
              <a:defRPr lang="en-GB" sz="1200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45388" y="6334125"/>
            <a:ext cx="5144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DB98E5A-76C0-453E-B1E0-BC4AB04722D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75966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8921" y="981075"/>
            <a:ext cx="7775575" cy="1253337"/>
          </a:xfrm>
        </p:spPr>
        <p:txBody>
          <a:bodyPr anchor="t"/>
          <a:lstStyle>
            <a:lvl1pPr algn="l">
              <a:defRPr sz="4000" b="1" cap="none" baseline="0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1109" y="2420888"/>
            <a:ext cx="7775575" cy="1500187"/>
          </a:xfrm>
        </p:spPr>
        <p:txBody>
          <a:bodyPr anchor="t" anchorCtr="0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2123728" y="6334125"/>
            <a:ext cx="1224136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26C2D06-8912-465A-831A-7EA1BA036688}" type="datetime1">
              <a:rPr lang="en-GB" smtClean="0"/>
              <a:t>11/09/2017</a:t>
            </a:fld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19872" y="6334125"/>
            <a:ext cx="4464496" cy="365125"/>
          </a:xfrm>
          <a:prstGeom prst="rect">
            <a:avLst/>
          </a:prstGeom>
        </p:spPr>
        <p:txBody>
          <a:bodyPr/>
          <a:lstStyle>
            <a:lvl1pPr>
              <a:defRPr lang="en-GB" sz="1200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45388" y="6334125"/>
            <a:ext cx="5144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DB98E5A-76C0-453E-B1E0-BC4AB04722D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32981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2" y="1196975"/>
            <a:ext cx="3811587" cy="467995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2000"/>
            </a:lvl1pPr>
            <a:lvl2pPr marL="742950" marR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2000"/>
            </a:lvl2pPr>
            <a:lvl3pPr marL="11430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2000"/>
            </a:lvl3pPr>
            <a:lvl4pPr marL="16002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1600"/>
            </a:lvl4pPr>
            <a:lvl5pPr marL="20574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to edit Master text styles</a:t>
            </a:r>
          </a:p>
          <a:p>
            <a:pPr marL="742950" marR="0" lvl="1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Second level</a:t>
            </a:r>
          </a:p>
          <a:p>
            <a: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Third level</a:t>
            </a:r>
          </a:p>
          <a:p>
            <a: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Fourth level</a:t>
            </a:r>
          </a:p>
          <a:p>
            <a: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Fifth level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96975"/>
            <a:ext cx="3811588" cy="467995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2000"/>
            </a:lvl1pPr>
            <a:lvl2pPr marL="742950" marR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2000"/>
            </a:lvl2pPr>
            <a:lvl3pPr marL="11430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2000"/>
            </a:lvl3pPr>
            <a:lvl4pPr marL="16002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1600"/>
            </a:lvl4pPr>
            <a:lvl5pPr marL="20574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to edit Master text styles</a:t>
            </a:r>
          </a:p>
          <a:p>
            <a:pPr marL="742950" marR="0" lvl="1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Second level</a:t>
            </a:r>
          </a:p>
          <a:p>
            <a: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Third level</a:t>
            </a:r>
          </a:p>
          <a:p>
            <a: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Fourth level</a:t>
            </a:r>
          </a:p>
          <a:p>
            <a: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Fifth level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2123728" y="6334125"/>
            <a:ext cx="1224136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062A512-C19A-4621-826D-2046BD3D1C58}" type="datetime1">
              <a:rPr lang="en-GB" smtClean="0"/>
              <a:t>11/09/2017</a:t>
            </a:fld>
            <a:endParaRPr lang="en-GB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19872" y="6334125"/>
            <a:ext cx="4464496" cy="365125"/>
          </a:xfrm>
          <a:prstGeom prst="rect">
            <a:avLst/>
          </a:prstGeom>
        </p:spPr>
        <p:txBody>
          <a:bodyPr/>
          <a:lstStyle>
            <a:lvl1pPr>
              <a:defRPr lang="en-GB" sz="1200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45388" y="6334125"/>
            <a:ext cx="5144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DB98E5A-76C0-453E-B1E0-BC4AB04722D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44974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Emphasis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3" y="1196975"/>
            <a:ext cx="3811587" cy="467995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Tx/>
              <a:buNone/>
              <a:tabLst/>
              <a:defRPr sz="2000"/>
            </a:lvl1pPr>
            <a:lvl2pPr marL="742950" marR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2000"/>
            </a:lvl2pPr>
            <a:lvl3pPr marL="11430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2000"/>
            </a:lvl3pPr>
            <a:lvl4pPr marL="16002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1600"/>
            </a:lvl4pPr>
            <a:lvl5pPr marL="20574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to edit Master text styles</a:t>
            </a:r>
          </a:p>
          <a:p>
            <a:pPr marL="742950" marR="0" lvl="1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Second level</a:t>
            </a:r>
          </a:p>
          <a:p>
            <a: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Third level</a:t>
            </a:r>
          </a:p>
          <a:p>
            <a: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Fourth level</a:t>
            </a:r>
          </a:p>
          <a:p>
            <a: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Fifth level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1" y="1339474"/>
            <a:ext cx="3811588" cy="830997"/>
          </a:xfrm>
          <a:solidFill>
            <a:srgbClr val="C6E0E4"/>
          </a:solidFill>
          <a:ln>
            <a:solidFill>
              <a:schemeClr val="tx2"/>
            </a:solidFill>
          </a:ln>
        </p:spPr>
        <p:txBody>
          <a:bodyPr vert="horz" lIns="108000" tIns="45720" rIns="91440" bIns="45720" rtlCol="0">
            <a:spAutoFit/>
          </a:bodyPr>
          <a:lstStyle>
            <a:lvl1pPr marL="0" marR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Tx/>
              <a:buNone/>
              <a:tabLst/>
              <a:defRPr lang="en-US" dirty="0" smtClean="0"/>
            </a:lvl1pPr>
            <a:lvl2pPr marL="742950" marR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lvl2pPr>
            <a:lvl3pPr marL="11430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lvl3pPr>
            <a:lvl4pPr marL="16002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lvl4pPr>
            <a:lvl5pPr marL="20574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lvl5pPr>
          </a:lstStyle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2123728" y="6334125"/>
            <a:ext cx="1224136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9F0E4A4-5AFB-48FA-BD91-102F643DDD09}" type="datetime1">
              <a:rPr lang="en-GB" smtClean="0"/>
              <a:t>11/09/2017</a:t>
            </a:fld>
            <a:endParaRPr lang="en-GB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19872" y="6334125"/>
            <a:ext cx="4464496" cy="365125"/>
          </a:xfrm>
          <a:prstGeom prst="rect">
            <a:avLst/>
          </a:prstGeom>
        </p:spPr>
        <p:txBody>
          <a:bodyPr/>
          <a:lstStyle>
            <a:lvl1pPr>
              <a:defRPr lang="en-GB" sz="1200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45388" y="6334125"/>
            <a:ext cx="5144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DB98E5A-76C0-453E-B1E0-BC4AB04722D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1808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1196975"/>
            <a:ext cx="3813175" cy="648097"/>
          </a:xfrm>
          <a:solidFill>
            <a:srgbClr val="C6E0E4"/>
          </a:solidFill>
          <a:ln>
            <a:solidFill>
              <a:schemeClr val="tx2"/>
            </a:solidFill>
          </a:ln>
        </p:spPr>
        <p:txBody>
          <a:bodyPr vert="horz" lIns="91440" tIns="45720" rIns="91440" bIns="45720" rtlCol="0">
            <a:noAutofit/>
          </a:bodyPr>
          <a:lstStyle>
            <a:lvl1pPr>
              <a:defRPr lang="en-US" dirty="0" smtClean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3" y="1845072"/>
            <a:ext cx="3813175" cy="4031853"/>
          </a:xfrm>
          <a:ln>
            <a:solidFill>
              <a:schemeClr val="tx2"/>
            </a:solidFill>
          </a:ln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96975"/>
            <a:ext cx="3814763" cy="648097"/>
          </a:xfrm>
          <a:solidFill>
            <a:srgbClr val="C6E0E4"/>
          </a:solidFill>
          <a:ln>
            <a:solidFill>
              <a:schemeClr val="tx2"/>
            </a:solidFill>
          </a:ln>
        </p:spPr>
        <p:txBody>
          <a:bodyPr vert="horz" lIns="91440" tIns="45720" rIns="91440" bIns="45720" rtlCol="0">
            <a:noAutofit/>
          </a:bodyPr>
          <a:lstStyle>
            <a:lvl1pPr>
              <a:defRPr lang="en-US" dirty="0" smtClean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845072"/>
            <a:ext cx="3814763" cy="4031853"/>
          </a:xfrm>
          <a:ln>
            <a:solidFill>
              <a:schemeClr val="tx2"/>
            </a:solidFill>
          </a:ln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>
          <a:xfrm>
            <a:off x="2123728" y="6334125"/>
            <a:ext cx="1224136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4A37FC1-DDAD-4899-9F56-D2CC223E8119}" type="datetime1">
              <a:rPr lang="en-GB" smtClean="0"/>
              <a:t>11/09/2017</a:t>
            </a:fld>
            <a:endParaRPr lang="en-GB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19872" y="6334125"/>
            <a:ext cx="4464496" cy="365125"/>
          </a:xfrm>
          <a:prstGeom prst="rect">
            <a:avLst/>
          </a:prstGeom>
        </p:spPr>
        <p:txBody>
          <a:bodyPr/>
          <a:lstStyle>
            <a:lvl1pPr>
              <a:defRPr lang="en-GB" sz="1200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GB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45388" y="6334125"/>
            <a:ext cx="5144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DB98E5A-76C0-453E-B1E0-BC4AB04722D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2229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 with Bor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2" y="1196975"/>
            <a:ext cx="3811587" cy="4752976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2000"/>
            </a:lvl1pPr>
            <a:lvl2pPr marL="742950" marR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2000"/>
            </a:lvl2pPr>
            <a:lvl3pPr marL="11430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2000"/>
            </a:lvl3pPr>
            <a:lvl4pPr marL="16002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1600"/>
            </a:lvl4pPr>
            <a:lvl5pPr marL="20574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to edit Master text styles</a:t>
            </a:r>
          </a:p>
          <a:p>
            <a:pPr marL="742950" marR="0" lvl="1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Second level</a:t>
            </a:r>
          </a:p>
          <a:p>
            <a: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Third level</a:t>
            </a:r>
          </a:p>
          <a:p>
            <a: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Fourth level</a:t>
            </a:r>
          </a:p>
          <a:p>
            <a: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Fifth level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96975"/>
            <a:ext cx="3811588" cy="4752976"/>
          </a:xfrm>
          <a:ln>
            <a:solidFill>
              <a:schemeClr val="tx2"/>
            </a:solidFill>
          </a:ln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2000"/>
            </a:lvl1pPr>
            <a:lvl2pPr marL="742950" marR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2000"/>
            </a:lvl2pPr>
            <a:lvl3pPr marL="11430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2000"/>
            </a:lvl3pPr>
            <a:lvl4pPr marL="16002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1600"/>
            </a:lvl4pPr>
            <a:lvl5pPr marL="20574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to edit Master text styles</a:t>
            </a:r>
          </a:p>
          <a:p>
            <a:pPr marL="742950" marR="0" lvl="1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Second level</a:t>
            </a:r>
          </a:p>
          <a:p>
            <a: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Third level</a:t>
            </a:r>
          </a:p>
          <a:p>
            <a: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Fourth level</a:t>
            </a:r>
          </a:p>
          <a:p>
            <a: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Fifth level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2123728" y="6334125"/>
            <a:ext cx="1224136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6BB681F-E930-4373-B015-9DCECD08D4BE}" type="datetime1">
              <a:rPr lang="en-GB" smtClean="0"/>
              <a:t>11/09/2017</a:t>
            </a:fld>
            <a:endParaRPr lang="en-GB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19872" y="6334125"/>
            <a:ext cx="4464496" cy="365125"/>
          </a:xfrm>
          <a:prstGeom prst="rect">
            <a:avLst/>
          </a:prstGeom>
        </p:spPr>
        <p:txBody>
          <a:bodyPr/>
          <a:lstStyle>
            <a:lvl1pPr>
              <a:defRPr lang="en-GB" sz="1200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45388" y="6334125"/>
            <a:ext cx="5144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DB98E5A-76C0-453E-B1E0-BC4AB04722D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6261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2123728" y="6334125"/>
            <a:ext cx="1224136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0A9235B-3A84-40B8-A17D-A6C6417189BE}" type="datetime1">
              <a:rPr lang="en-GB" smtClean="0"/>
              <a:t>11/09/2017</a:t>
            </a:fld>
            <a:endParaRPr lang="en-GB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19872" y="6334125"/>
            <a:ext cx="4464496" cy="365125"/>
          </a:xfrm>
          <a:prstGeom prst="rect">
            <a:avLst/>
          </a:prstGeom>
        </p:spPr>
        <p:txBody>
          <a:bodyPr/>
          <a:lstStyle>
            <a:lvl1pPr>
              <a:defRPr lang="en-GB" sz="1200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GB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45388" y="6334125"/>
            <a:ext cx="5144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DB98E5A-76C0-453E-B1E0-BC4AB04722D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6900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half" idx="2"/>
          </p:nvPr>
        </p:nvSpPr>
        <p:spPr>
          <a:xfrm>
            <a:off x="2123728" y="6334125"/>
            <a:ext cx="1224136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862D977-8232-48A0-BAED-16952324CD02}" type="datetime1">
              <a:rPr lang="en-GB" smtClean="0"/>
              <a:t>11/09/2017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19872" y="6334125"/>
            <a:ext cx="4464496" cy="365125"/>
          </a:xfrm>
          <a:prstGeom prst="rect">
            <a:avLst/>
          </a:prstGeom>
        </p:spPr>
        <p:txBody>
          <a:bodyPr/>
          <a:lstStyle>
            <a:lvl1pPr>
              <a:defRPr lang="en-GB" sz="1200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45388" y="6334125"/>
            <a:ext cx="5144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DB98E5A-76C0-453E-B1E0-BC4AB04722D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667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35919"/>
            <a:ext cx="7775575" cy="645155"/>
          </a:xfrm>
        </p:spPr>
        <p:txBody>
          <a:bodyPr vert="horz" lIns="91440" tIns="45720" rIns="91440" bIns="45720" rtlCol="0" anchor="ctr">
            <a:noAutofit/>
          </a:bodyPr>
          <a:lstStyle>
            <a:lvl1pPr>
              <a:defRPr lang="en-GB" dirty="0"/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72271" y="1187202"/>
            <a:ext cx="5256584" cy="4112369"/>
          </a:xfrm>
          <a:ln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63688" y="5445571"/>
            <a:ext cx="5486400" cy="35969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2123728" y="6334125"/>
            <a:ext cx="1224136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E79CEA9-AC2C-44FF-9633-B1A6615905A4}" type="datetime1">
              <a:rPr lang="en-GB" smtClean="0"/>
              <a:t>11/09/2017</a:t>
            </a:fld>
            <a:endParaRPr lang="en-GB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19872" y="6334125"/>
            <a:ext cx="4464496" cy="365125"/>
          </a:xfrm>
          <a:prstGeom prst="rect">
            <a:avLst/>
          </a:prstGeom>
        </p:spPr>
        <p:txBody>
          <a:bodyPr/>
          <a:lstStyle>
            <a:lvl1pPr>
              <a:defRPr lang="en-GB" sz="1200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45388" y="6334125"/>
            <a:ext cx="5144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DB98E5A-76C0-453E-B1E0-BC4AB04722D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7876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3" y="332656"/>
            <a:ext cx="7775575" cy="64841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1196976"/>
            <a:ext cx="7775575" cy="467994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2123728" y="6334125"/>
            <a:ext cx="1224136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A09FED1-9755-4B3C-BA26-3F66499A7052}" type="datetime1">
              <a:rPr lang="en-GB" smtClean="0"/>
              <a:t>11/09/2017</a:t>
            </a:fld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19872" y="6334125"/>
            <a:ext cx="4464496" cy="365125"/>
          </a:xfrm>
          <a:prstGeom prst="rect">
            <a:avLst/>
          </a:prstGeom>
        </p:spPr>
        <p:txBody>
          <a:bodyPr/>
          <a:lstStyle>
            <a:lvl1pPr>
              <a:defRPr lang="en-GB" sz="1200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45388" y="6334125"/>
            <a:ext cx="5144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DB98E5A-76C0-453E-B1E0-BC4AB04722D5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10" name="Picture 9" descr="Department for Education" title="Logo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5937814"/>
            <a:ext cx="1296194" cy="761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8346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52" r:id="rId5"/>
    <p:sldLayoutId id="2147483658" r:id="rId6"/>
    <p:sldLayoutId id="2147483653" r:id="rId7"/>
    <p:sldLayoutId id="2147483659" r:id="rId8"/>
    <p:sldLayoutId id="2147483654" r:id="rId9"/>
    <p:sldLayoutId id="2147483655" r:id="rId10"/>
    <p:sldLayoutId id="2147483657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lang="en-GB" sz="3200" b="1" kern="1200" dirty="0">
          <a:solidFill>
            <a:srgbClr val="104F75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lnSpc>
          <a:spcPct val="120000"/>
        </a:lnSpc>
        <a:spcBef>
          <a:spcPts val="0"/>
        </a:spcBef>
        <a:spcAft>
          <a:spcPts val="600"/>
        </a:spcAft>
        <a:buClr>
          <a:schemeClr val="tx2"/>
        </a:buClr>
        <a:buFont typeface="Wingdings" pitchFamily="2" charset="2"/>
        <a:buChar char="§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20000"/>
        </a:lnSpc>
        <a:spcBef>
          <a:spcPts val="0"/>
        </a:spcBef>
        <a:spcAft>
          <a:spcPts val="600"/>
        </a:spcAft>
        <a:buClr>
          <a:schemeClr val="tx2"/>
        </a:buClr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0"/>
        </a:spcBef>
        <a:spcAft>
          <a:spcPts val="600"/>
        </a:spcAft>
        <a:buClr>
          <a:schemeClr val="tx2"/>
        </a:buClr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0"/>
        </a:spcBef>
        <a:spcAft>
          <a:spcPts val="600"/>
        </a:spcAft>
        <a:buClr>
          <a:schemeClr val="tx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0"/>
        </a:spcBef>
        <a:spcAft>
          <a:spcPts val="600"/>
        </a:spcAft>
        <a:buClr>
          <a:schemeClr val="tx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gov.uk/government/publications/education-health-and-care-plans-parents-and-young-people-survey" TargetMode="Externa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publications/mental-health-services-and-schools-link-pilot-evaluation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321997" y="323863"/>
            <a:ext cx="8677596" cy="1470025"/>
          </a:xfrm>
        </p:spPr>
        <p:txBody>
          <a:bodyPr rtlCol="0"/>
          <a:lstStyle/>
          <a:p>
            <a:pPr algn="ctr"/>
            <a:r>
              <a:rPr sz="4400" dirty="0"/>
              <a:t/>
            </a:r>
            <a:br>
              <a:rPr sz="4400" dirty="0"/>
            </a:br>
            <a:r>
              <a:rPr lang="en-GB" sz="3600" b="0" dirty="0"/>
              <a:t/>
            </a:r>
            <a:br>
              <a:rPr lang="en-GB" sz="3600" b="0" dirty="0"/>
            </a:br>
            <a:r>
              <a:rPr lang="en-GB" sz="4200" b="0" dirty="0"/>
              <a:t>Update </a:t>
            </a:r>
            <a:r>
              <a:rPr lang="en-GB" sz="4200" b="0" dirty="0" smtClean="0"/>
              <a:t>on </a:t>
            </a:r>
            <a:r>
              <a:rPr lang="en-GB" sz="4200" b="0" dirty="0"/>
              <a:t>SEND and SI Provision </a:t>
            </a:r>
            <a:r>
              <a:rPr lang="en-GB" b="0" dirty="0"/>
              <a:t>	</a:t>
            </a:r>
            <a:br>
              <a:rPr lang="en-GB" b="0" dirty="0"/>
            </a:br>
            <a:r>
              <a:rPr lang="en-GB" sz="3200" b="0" dirty="0"/>
              <a:t>	</a:t>
            </a:r>
            <a:r>
              <a:rPr lang="en-GB" sz="3600" b="0" dirty="0"/>
              <a:t/>
            </a:r>
            <a:br>
              <a:rPr lang="en-GB" sz="3600" b="0" dirty="0"/>
            </a:br>
            <a:endParaRPr sz="3600" b="0" dirty="0">
              <a:solidFill>
                <a:schemeClr val="tx1"/>
              </a:solidFill>
            </a:endParaRPr>
          </a:p>
        </p:txBody>
      </p:sp>
      <p:sp>
        <p:nvSpPr>
          <p:cNvPr id="2051" name="Subtitle 4"/>
          <p:cNvSpPr>
            <a:spLocks noGrp="1"/>
          </p:cNvSpPr>
          <p:nvPr>
            <p:ph type="subTitle" idx="1"/>
          </p:nvPr>
        </p:nvSpPr>
        <p:spPr>
          <a:xfrm>
            <a:off x="791464" y="3109466"/>
            <a:ext cx="7994153" cy="1752600"/>
          </a:xfrm>
        </p:spPr>
        <p:txBody>
          <a:bodyPr/>
          <a:lstStyle/>
          <a:p>
            <a:pPr eaLnBrk="1" hangingPunct="1"/>
            <a:endParaRPr lang="en-GB" altLang="en-US" dirty="0" smtClean="0">
              <a:latin typeface="Arial" charset="0"/>
              <a:cs typeface="Arial" charset="0"/>
            </a:endParaRPr>
          </a:p>
          <a:p>
            <a:pPr algn="ctr"/>
            <a:endParaRPr lang="en-GB" altLang="en-US" b="0" dirty="0" smtClean="0">
              <a:latin typeface="Arial" charset="0"/>
              <a:cs typeface="Arial" charset="0"/>
            </a:endParaRPr>
          </a:p>
          <a:p>
            <a:pPr algn="ctr"/>
            <a:r>
              <a:rPr lang="en-GB" sz="2400" b="0" dirty="0" smtClean="0"/>
              <a:t>NatSIP </a:t>
            </a:r>
            <a:r>
              <a:rPr lang="en-GB" sz="2400" b="0" dirty="0"/>
              <a:t>National Working Day and HoSS Event </a:t>
            </a:r>
            <a:endParaRPr lang="en-GB" sz="2400" b="0" dirty="0" smtClean="0"/>
          </a:p>
          <a:p>
            <a:pPr algn="ctr"/>
            <a:r>
              <a:rPr lang="en-GB" sz="2400" b="0" i="1" dirty="0" smtClean="0"/>
              <a:t>Strengthening </a:t>
            </a:r>
            <a:r>
              <a:rPr lang="en-GB" sz="2400" b="0" i="1" dirty="0"/>
              <a:t>the sector in preparation for change </a:t>
            </a:r>
            <a:endParaRPr lang="en-GB" sz="2400" b="0" dirty="0"/>
          </a:p>
          <a:p>
            <a:pPr algn="ctr"/>
            <a:r>
              <a:rPr lang="en-GB" sz="2400" b="0" dirty="0"/>
              <a:t> </a:t>
            </a:r>
            <a:r>
              <a:rPr lang="en-GB" sz="2400" b="0" dirty="0" smtClean="0"/>
              <a:t>Wednesday </a:t>
            </a:r>
            <a:r>
              <a:rPr lang="en-GB" sz="2400" b="0" dirty="0"/>
              <a:t>4 October </a:t>
            </a:r>
            <a:r>
              <a:rPr lang="en-GB" sz="2400" b="0" dirty="0" smtClean="0"/>
              <a:t>2017, London</a:t>
            </a:r>
            <a:endParaRPr lang="en-GB" sz="2400" b="0" dirty="0"/>
          </a:p>
        </p:txBody>
      </p:sp>
      <p:sp>
        <p:nvSpPr>
          <p:cNvPr id="2052" name="Rectangle 1"/>
          <p:cNvSpPr>
            <a:spLocks noChangeArrowheads="1"/>
          </p:cNvSpPr>
          <p:nvPr/>
        </p:nvSpPr>
        <p:spPr bwMode="auto">
          <a:xfrm>
            <a:off x="1547661" y="5887866"/>
            <a:ext cx="6481763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lnSpc>
                <a:spcPct val="120000"/>
              </a:lnSpc>
              <a:spcAft>
                <a:spcPts val="600"/>
              </a:spcAft>
              <a:buClr>
                <a:schemeClr val="tx2"/>
              </a:buClr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lnSpc>
                <a:spcPct val="120000"/>
              </a:lnSpc>
              <a:spcAft>
                <a:spcPts val="600"/>
              </a:spcAft>
              <a:buClr>
                <a:schemeClr val="tx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lnSpc>
                <a:spcPct val="120000"/>
              </a:lnSpc>
              <a:spcAft>
                <a:spcPts val="600"/>
              </a:spcAft>
              <a:buClr>
                <a:schemeClr val="tx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0000"/>
              </a:lnSpc>
              <a:spcAft>
                <a:spcPts val="600"/>
              </a:spcAft>
              <a:buClr>
                <a:schemeClr val="tx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lnSpc>
                <a:spcPct val="120000"/>
              </a:lnSpc>
              <a:spcAft>
                <a:spcPts val="600"/>
              </a:spcAft>
              <a:buClr>
                <a:schemeClr val="tx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>
                <a:schemeClr val="tx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>
                <a:schemeClr val="tx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>
                <a:schemeClr val="tx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>
                <a:schemeClr val="tx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GB" altLang="en-US" sz="1800" b="0" dirty="0"/>
              <a:t>André Imich, </a:t>
            </a:r>
            <a:endParaRPr lang="en-GB" altLang="en-US" sz="1800" b="0" dirty="0" smtClean="0"/>
          </a:p>
          <a:p>
            <a:pPr algn="ctr"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GB" altLang="en-US" sz="1800" b="0" dirty="0" smtClean="0"/>
              <a:t>SEN </a:t>
            </a:r>
            <a:r>
              <a:rPr lang="en-GB" altLang="en-US" sz="1800" b="0" dirty="0"/>
              <a:t>and Disability Professional Adviser, DfE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409" y="1433978"/>
            <a:ext cx="6226265" cy="2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6578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0" dirty="0" smtClean="0">
                <a:solidFill>
                  <a:schemeClr val="tx1"/>
                </a:solidFill>
              </a:rPr>
              <a:t>SEND Reforms – DfE Headlines</a:t>
            </a:r>
            <a:endParaRPr lang="en-GB" sz="3600" b="0" dirty="0">
              <a:solidFill>
                <a:schemeClr val="tx1"/>
              </a:solidFill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539552" y="1844824"/>
            <a:ext cx="8423647" cy="4320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kern="1200" dirty="0">
                <a:solidFill>
                  <a:srgbClr val="104F75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0" dirty="0" smtClean="0">
                <a:solidFill>
                  <a:schemeClr val="tx1"/>
                </a:solidFill>
              </a:rPr>
              <a:t>‘Business as usual’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b="0" dirty="0" smtClean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0" dirty="0" smtClean="0">
                <a:solidFill>
                  <a:schemeClr val="tx1"/>
                </a:solidFill>
              </a:rPr>
              <a:t>A focus on transition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400" dirty="0"/>
              <a:t>Q</a:t>
            </a:r>
            <a:r>
              <a:rPr lang="en-GB" sz="2400" b="0" dirty="0" smtClean="0">
                <a:solidFill>
                  <a:schemeClr val="tx1"/>
                </a:solidFill>
              </a:rPr>
              <a:t>uality plans, t</a:t>
            </a:r>
            <a:r>
              <a:rPr lang="en-GB" sz="2400" dirty="0" smtClean="0"/>
              <a:t>ransition complete </a:t>
            </a:r>
            <a:r>
              <a:rPr lang="en-GB" sz="2400" b="0" dirty="0" smtClean="0"/>
              <a:t>by 31 March 2018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Monitoring, and support and challenge to local areas</a:t>
            </a:r>
          </a:p>
          <a:p>
            <a:pPr lvl="1"/>
            <a:endParaRPr lang="en-GB" sz="2400" b="0" dirty="0" smtClean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0" dirty="0" smtClean="0">
                <a:solidFill>
                  <a:schemeClr val="tx1"/>
                </a:solidFill>
              </a:rPr>
              <a:t>Looking to the future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Working with a new Minister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Support for reforms post </a:t>
            </a:r>
            <a:r>
              <a:rPr lang="en-GB" sz="2400" dirty="0"/>
              <a:t>March 2018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GB" sz="2000" b="0" dirty="0" smtClean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b="0" dirty="0" smtClean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b="0" dirty="0" smtClean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36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192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569325" cy="1125538"/>
          </a:xfrm>
        </p:spPr>
        <p:txBody>
          <a:bodyPr/>
          <a:lstStyle/>
          <a:p>
            <a:r>
              <a:rPr lang="en-GB" b="0" dirty="0">
                <a:cs typeface="Arial" panose="020B0604020202020204" pitchFamily="34" charset="0"/>
              </a:rPr>
              <a:t>What does successful implementation of the </a:t>
            </a:r>
            <a:r>
              <a:rPr lang="en-GB" b="0" dirty="0" smtClean="0">
                <a:cs typeface="Arial" panose="020B0604020202020204" pitchFamily="34" charset="0"/>
              </a:rPr>
              <a:t>SEND reforms </a:t>
            </a:r>
            <a:r>
              <a:rPr lang="en-GB" b="0" dirty="0">
                <a:cs typeface="Arial" panose="020B0604020202020204" pitchFamily="34" charset="0"/>
              </a:rPr>
              <a:t>look like?</a:t>
            </a:r>
            <a:endParaRPr lang="en-GB" altLang="en-US" dirty="0" smtClean="0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50824" y="1844675"/>
            <a:ext cx="259298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0" dirty="0"/>
              <a:t>1. </a:t>
            </a:r>
            <a:r>
              <a:rPr lang="en-GB" altLang="en-US" dirty="0" smtClean="0"/>
              <a:t>C</a:t>
            </a:r>
            <a:r>
              <a:rPr lang="en-GB" altLang="en-US" dirty="0" smtClean="0">
                <a:latin typeface="+mn-lt"/>
                <a:cs typeface="Arial" panose="020B0604020202020204" pitchFamily="34" charset="0"/>
              </a:rPr>
              <a:t>o-production </a:t>
            </a:r>
            <a:r>
              <a:rPr lang="en-GB" altLang="en-US" b="0" dirty="0" smtClean="0">
                <a:latin typeface="+mn-lt"/>
                <a:cs typeface="Arial" panose="020B0604020202020204" pitchFamily="34" charset="0"/>
              </a:rPr>
              <a:t>with </a:t>
            </a:r>
            <a:r>
              <a:rPr lang="en-GB" altLang="en-US" b="0" dirty="0" smtClean="0"/>
              <a:t>children</a:t>
            </a:r>
            <a:r>
              <a:rPr lang="en-GB" altLang="en-US" b="0" dirty="0"/>
              <a:t>, young people and parents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067964" y="1490732"/>
            <a:ext cx="306228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b="0" dirty="0"/>
              <a:t>2. All </a:t>
            </a:r>
            <a:r>
              <a:rPr lang="en-US" altLang="en-US" b="0" dirty="0" smtClean="0"/>
              <a:t>parties meet their </a:t>
            </a:r>
            <a:r>
              <a:rPr lang="en-US" altLang="en-US" dirty="0" smtClean="0"/>
              <a:t>statutory </a:t>
            </a:r>
            <a:r>
              <a:rPr lang="en-GB" altLang="en-US" dirty="0" smtClean="0"/>
              <a:t>duties</a:t>
            </a:r>
            <a:endParaRPr lang="en-GB" altLang="en-US" dirty="0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768893" y="2018251"/>
            <a:ext cx="309403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0" dirty="0"/>
              <a:t>3. </a:t>
            </a:r>
            <a:r>
              <a:rPr lang="en-GB" b="0" dirty="0">
                <a:cs typeface="Arial" panose="020B0604020202020204" pitchFamily="34" charset="0"/>
              </a:rPr>
              <a:t>Increased satisfaction with access to </a:t>
            </a:r>
            <a:r>
              <a:rPr lang="en-GB" dirty="0">
                <a:cs typeface="Arial" panose="020B0604020202020204" pitchFamily="34" charset="0"/>
              </a:rPr>
              <a:t>local services</a:t>
            </a:r>
            <a:endParaRPr lang="en-GB" altLang="en-US" dirty="0"/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6134474" y="3356992"/>
            <a:ext cx="269875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0" dirty="0"/>
              <a:t>4. </a:t>
            </a:r>
            <a:r>
              <a:rPr lang="en-GB" dirty="0">
                <a:cs typeface="Arial" panose="020B0604020202020204" pitchFamily="34" charset="0"/>
              </a:rPr>
              <a:t>Accurate and timely identification </a:t>
            </a:r>
            <a:r>
              <a:rPr lang="en-GB" b="0" dirty="0">
                <a:cs typeface="Arial" panose="020B0604020202020204" pitchFamily="34" charset="0"/>
              </a:rPr>
              <a:t>of </a:t>
            </a:r>
            <a:r>
              <a:rPr lang="en-GB" b="0" dirty="0" smtClean="0">
                <a:cs typeface="Arial" panose="020B0604020202020204" pitchFamily="34" charset="0"/>
              </a:rPr>
              <a:t>SEN </a:t>
            </a:r>
            <a:r>
              <a:rPr lang="en-GB" b="0" dirty="0">
                <a:cs typeface="Arial" panose="020B0604020202020204" pitchFamily="34" charset="0"/>
              </a:rPr>
              <a:t>and disability</a:t>
            </a:r>
            <a:endParaRPr lang="en-GB" altLang="en-US" dirty="0"/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5414936" y="4771410"/>
            <a:ext cx="309562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0" dirty="0">
                <a:cs typeface="Arial" charset="0"/>
              </a:rPr>
              <a:t>5. </a:t>
            </a:r>
            <a:r>
              <a:rPr lang="en-GB" altLang="en-US" dirty="0" smtClean="0">
                <a:cs typeface="Arial" charset="0"/>
              </a:rPr>
              <a:t>Improved attainment and narrowing of gap </a:t>
            </a:r>
            <a:r>
              <a:rPr lang="en-GB" altLang="en-US" b="0" dirty="0" smtClean="0">
                <a:cs typeface="Arial" charset="0"/>
              </a:rPr>
              <a:t>for CYP with SEND </a:t>
            </a:r>
            <a:endParaRPr lang="en-GB" altLang="en-US" b="0" dirty="0"/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525686" y="5613616"/>
            <a:ext cx="2889250" cy="984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0" dirty="0"/>
              <a:t>6</a:t>
            </a:r>
            <a:r>
              <a:rPr lang="en-GB" altLang="en-US" b="0" dirty="0" smtClean="0"/>
              <a:t>. Strong focus on those at </a:t>
            </a:r>
            <a:r>
              <a:rPr lang="en-GB" altLang="en-US" dirty="0" smtClean="0"/>
              <a:t>SEN Support </a:t>
            </a:r>
            <a:endParaRPr lang="en-GB" altLang="en-US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 b="0" dirty="0"/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479245" y="4295727"/>
            <a:ext cx="3096344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</a:pPr>
            <a:r>
              <a:rPr lang="en-GB" altLang="en-US" b="0" dirty="0"/>
              <a:t>7. </a:t>
            </a:r>
            <a:r>
              <a:rPr lang="en-GB" b="0" dirty="0">
                <a:cs typeface="Arial" panose="020B0604020202020204" pitchFamily="34" charset="0"/>
              </a:rPr>
              <a:t>More YP </a:t>
            </a:r>
            <a:r>
              <a:rPr lang="en-GB" b="0" dirty="0" smtClean="0">
                <a:cs typeface="Arial" panose="020B0604020202020204" pitchFamily="34" charset="0"/>
              </a:rPr>
              <a:t>go </a:t>
            </a:r>
            <a:r>
              <a:rPr lang="en-GB" b="0" dirty="0">
                <a:cs typeface="Arial" panose="020B0604020202020204" pitchFamily="34" charset="0"/>
              </a:rPr>
              <a:t>on to </a:t>
            </a:r>
            <a:r>
              <a:rPr lang="en-GB" dirty="0">
                <a:cs typeface="Arial" panose="020B0604020202020204" pitchFamily="34" charset="0"/>
              </a:rPr>
              <a:t>post-16 education, training &amp; employment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b="0" dirty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5897" y="2230965"/>
            <a:ext cx="2379039" cy="2726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409807" y="3212976"/>
            <a:ext cx="309634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</a:pPr>
            <a:r>
              <a:rPr lang="en-GB" altLang="en-US" b="0" dirty="0" smtClean="0"/>
              <a:t>8. Improved </a:t>
            </a:r>
            <a:r>
              <a:rPr lang="en-GB" altLang="en-US" dirty="0" smtClean="0"/>
              <a:t>parental confidence</a:t>
            </a:r>
            <a:endParaRPr lang="en-GB" dirty="0">
              <a:cs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b="0" dirty="0"/>
          </a:p>
        </p:txBody>
      </p:sp>
    </p:spTree>
    <p:extLst>
      <p:ext uri="{BB962C8B-B14F-4D97-AF65-F5344CB8AC3E}">
        <p14:creationId xmlns:p14="http://schemas.microsoft.com/office/powerpoint/2010/main" val="314942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0" grpId="0"/>
      <p:bldP spid="11" grpId="0"/>
      <p:bldP spid="12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4227" y="-159394"/>
            <a:ext cx="7772400" cy="1470025"/>
          </a:xfrm>
        </p:spPr>
        <p:txBody>
          <a:bodyPr/>
          <a:lstStyle/>
          <a:p>
            <a:r>
              <a:rPr lang="en-GB" sz="3600" b="0" dirty="0" smtClean="0"/>
              <a:t>SEN Profile 2007-2017</a:t>
            </a:r>
            <a:endParaRPr lang="en-GB" sz="3600" b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1" descr="image0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910" y="908720"/>
            <a:ext cx="9028090" cy="5832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0126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7" y="333374"/>
            <a:ext cx="8064252" cy="647701"/>
          </a:xfrm>
        </p:spPr>
        <p:txBody>
          <a:bodyPr/>
          <a:lstStyle/>
          <a:p>
            <a:r>
              <a:rPr lang="en-GB" b="0" dirty="0" smtClean="0">
                <a:solidFill>
                  <a:schemeClr val="tx1"/>
                </a:solidFill>
              </a:rPr>
              <a:t>The position as at January 2017</a:t>
            </a:r>
            <a:endParaRPr lang="en-GB" b="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9" y="1233767"/>
            <a:ext cx="2880320" cy="4679949"/>
          </a:xfrm>
        </p:spPr>
        <p:txBody>
          <a:bodyPr/>
          <a:lstStyle/>
          <a:p>
            <a:pPr marL="354013" lvl="1" indent="-354013"/>
            <a:r>
              <a:rPr lang="en-GB" dirty="0" smtClean="0"/>
              <a:t>I</a:t>
            </a:r>
            <a:r>
              <a:rPr lang="en-GB" b="0" dirty="0" smtClean="0"/>
              <a:t>ncreased demand for </a:t>
            </a:r>
            <a:r>
              <a:rPr lang="en-GB" b="0" dirty="0"/>
              <a:t>EHC </a:t>
            </a:r>
            <a:r>
              <a:rPr lang="en-GB" b="0" dirty="0" smtClean="0"/>
              <a:t>Plans - over </a:t>
            </a:r>
            <a:r>
              <a:rPr lang="en-GB" b="0" dirty="0"/>
              <a:t>8,000 more plans issued </a:t>
            </a:r>
            <a:r>
              <a:rPr lang="en-GB" b="0" dirty="0" smtClean="0"/>
              <a:t>in 2016 compared to 2015</a:t>
            </a:r>
          </a:p>
          <a:p>
            <a:pPr marL="354013" lvl="1" indent="-354013"/>
            <a:r>
              <a:rPr lang="en-GB" dirty="0" smtClean="0"/>
              <a:t>There are now more than 30,000 statements/ EHCPs in the system than last year</a:t>
            </a:r>
            <a:endParaRPr lang="en-GB" b="0" dirty="0" smtClean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233767"/>
            <a:ext cx="5119587" cy="2484941"/>
          </a:xfrm>
          <a:prstGeom prst="rect">
            <a:avLst/>
          </a:prstGeom>
          <a:noFill/>
        </p:spPr>
      </p:pic>
      <p:graphicFrame>
        <p:nvGraphicFramePr>
          <p:cNvPr id="6" name="Chart 5" descr="The graph shows an increase in the total number of statements and EHC plans each year from 2010 to 2016" title="Time series of number of statements and EHC plans in place from 2010 to 2016"/>
          <p:cNvGraphicFramePr/>
          <p:nvPr>
            <p:extLst>
              <p:ext uri="{D42A27DB-BD31-4B8C-83A1-F6EECF244321}">
                <p14:modId xmlns:p14="http://schemas.microsoft.com/office/powerpoint/2010/main" val="3647891378"/>
              </p:ext>
            </p:extLst>
          </p:nvPr>
        </p:nvGraphicFramePr>
        <p:xfrm>
          <a:off x="3536851" y="3718708"/>
          <a:ext cx="5445248" cy="2952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142897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33374"/>
            <a:ext cx="8352927" cy="647701"/>
          </a:xfrm>
        </p:spPr>
        <p:txBody>
          <a:bodyPr/>
          <a:lstStyle/>
          <a:p>
            <a:r>
              <a:rPr lang="en-GB" b="0" dirty="0" smtClean="0">
                <a:solidFill>
                  <a:schemeClr val="tx1"/>
                </a:solidFill>
              </a:rPr>
              <a:t>Mainstream/ Special Placements (May 2017)</a:t>
            </a:r>
            <a:endParaRPr lang="en-GB" b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516" y="1556792"/>
            <a:ext cx="3347864" cy="4679949"/>
          </a:xfrm>
        </p:spPr>
        <p:txBody>
          <a:bodyPr/>
          <a:lstStyle/>
          <a:p>
            <a:pPr marL="176213" lvl="1" indent="0">
              <a:buNone/>
            </a:pPr>
            <a:r>
              <a:rPr lang="en-GB" sz="2400" dirty="0" smtClean="0"/>
              <a:t>A </a:t>
            </a:r>
            <a:r>
              <a:rPr lang="en-GB" sz="2400" dirty="0"/>
              <a:t>small drop in </a:t>
            </a:r>
            <a:r>
              <a:rPr lang="en-GB" sz="2400" dirty="0" smtClean="0"/>
              <a:t>numbers of </a:t>
            </a:r>
            <a:r>
              <a:rPr lang="en-GB" sz="2400" dirty="0"/>
              <a:t>EHC Plans or statements in mainstream </a:t>
            </a:r>
            <a:r>
              <a:rPr lang="en-GB" sz="2400" dirty="0" smtClean="0"/>
              <a:t>education; an </a:t>
            </a:r>
            <a:r>
              <a:rPr lang="en-GB" sz="2400" dirty="0"/>
              <a:t>increase in special school places – </a:t>
            </a:r>
            <a:r>
              <a:rPr lang="en-GB" sz="2400" dirty="0" smtClean="0"/>
              <a:t>now roughly </a:t>
            </a:r>
            <a:r>
              <a:rPr lang="en-GB" sz="2400" dirty="0"/>
              <a:t>50:50</a:t>
            </a:r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3380" y="1556791"/>
            <a:ext cx="5760620" cy="467994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44225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0" dirty="0" smtClean="0">
                <a:solidFill>
                  <a:schemeClr val="tx1"/>
                </a:solidFill>
              </a:rPr>
              <a:t>Further key data, </a:t>
            </a:r>
            <a:r>
              <a:rPr lang="en-GB" b="0" dirty="0">
                <a:solidFill>
                  <a:schemeClr val="tx1"/>
                </a:solidFill>
              </a:rPr>
              <a:t>May 2017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9532" y="1340768"/>
            <a:ext cx="8424935" cy="4679949"/>
          </a:xfrm>
        </p:spPr>
        <p:txBody>
          <a:bodyPr/>
          <a:lstStyle/>
          <a:p>
            <a:pPr lvl="1"/>
            <a:r>
              <a:rPr lang="en-GB" sz="2400" b="0" dirty="0" smtClean="0"/>
              <a:t>Number </a:t>
            </a:r>
            <a:r>
              <a:rPr lang="en-GB" sz="2400" b="0" dirty="0"/>
              <a:t>of </a:t>
            </a:r>
            <a:r>
              <a:rPr lang="en-GB" sz="2400" b="0" dirty="0" smtClean="0"/>
              <a:t>EHC plans </a:t>
            </a:r>
            <a:r>
              <a:rPr lang="en-GB" sz="2400" dirty="0" smtClean="0"/>
              <a:t>issued</a:t>
            </a:r>
            <a:r>
              <a:rPr lang="en-GB" sz="2400" b="0" dirty="0" smtClean="0"/>
              <a:t> </a:t>
            </a:r>
            <a:r>
              <a:rPr lang="en-GB" sz="2400" b="0" dirty="0"/>
              <a:t>within </a:t>
            </a:r>
            <a:r>
              <a:rPr lang="en-GB" sz="2400" b="1" dirty="0" smtClean="0"/>
              <a:t>20 weeks </a:t>
            </a:r>
            <a:r>
              <a:rPr lang="en-GB" sz="2400" b="0" dirty="0"/>
              <a:t>remains broadly stable at </a:t>
            </a:r>
            <a:r>
              <a:rPr lang="en-GB" sz="2400" dirty="0"/>
              <a:t>around </a:t>
            </a:r>
            <a:r>
              <a:rPr lang="en-GB" sz="2400" b="0" dirty="0"/>
              <a:t>60% (compared to 2015</a:t>
            </a:r>
            <a:r>
              <a:rPr lang="en-GB" sz="2400" b="0" dirty="0" smtClean="0"/>
              <a:t>)</a:t>
            </a:r>
            <a:r>
              <a:rPr lang="en-GB" sz="2400" dirty="0"/>
              <a:t> </a:t>
            </a:r>
            <a:endParaRPr lang="en-GB" sz="2400" dirty="0" smtClean="0"/>
          </a:p>
          <a:p>
            <a:pPr lvl="1"/>
            <a:r>
              <a:rPr lang="en-GB" sz="2400" dirty="0" smtClean="0"/>
              <a:t>The </a:t>
            </a:r>
            <a:r>
              <a:rPr lang="en-GB" sz="2400" b="1" dirty="0"/>
              <a:t>transfer from statements to EHC plans</a:t>
            </a:r>
            <a:r>
              <a:rPr lang="en-GB" sz="2400" dirty="0"/>
              <a:t> is on track </a:t>
            </a:r>
            <a:r>
              <a:rPr lang="en-GB" sz="2400" dirty="0" smtClean="0"/>
              <a:t>– at Jan 2017, EHC </a:t>
            </a:r>
            <a:r>
              <a:rPr lang="en-GB" sz="2400" dirty="0"/>
              <a:t>Plans </a:t>
            </a:r>
            <a:r>
              <a:rPr lang="en-GB" sz="2400" dirty="0" smtClean="0"/>
              <a:t>made </a:t>
            </a:r>
            <a:r>
              <a:rPr lang="en-GB" sz="2400" dirty="0"/>
              <a:t>up 61% of the stock of </a:t>
            </a:r>
            <a:r>
              <a:rPr lang="en-GB" sz="2400" dirty="0" smtClean="0"/>
              <a:t>all statutory plans</a:t>
            </a:r>
          </a:p>
          <a:p>
            <a:pPr lvl="1"/>
            <a:r>
              <a:rPr lang="en-GB" sz="2400" dirty="0" smtClean="0"/>
              <a:t>1,886 </a:t>
            </a:r>
            <a:r>
              <a:rPr lang="en-GB" sz="2400" b="1" dirty="0"/>
              <a:t>mediation cases </a:t>
            </a:r>
            <a:r>
              <a:rPr lang="en-GB" sz="2400" dirty="0"/>
              <a:t>held during </a:t>
            </a:r>
            <a:r>
              <a:rPr lang="en-GB" sz="2400" dirty="0" smtClean="0"/>
              <a:t>2016. </a:t>
            </a:r>
            <a:r>
              <a:rPr lang="en-GB" sz="2400" dirty="0"/>
              <a:t>Of </a:t>
            </a:r>
            <a:r>
              <a:rPr lang="en-GB" sz="2400" dirty="0" smtClean="0"/>
              <a:t>these, </a:t>
            </a:r>
            <a:r>
              <a:rPr lang="en-GB" sz="2400" dirty="0"/>
              <a:t>477 (25.3%) were followed by appeals to the </a:t>
            </a:r>
            <a:r>
              <a:rPr lang="en-GB" sz="2400" dirty="0" smtClean="0"/>
              <a:t>tribunal. </a:t>
            </a:r>
            <a:endParaRPr lang="en-GB" sz="2400" dirty="0"/>
          </a:p>
          <a:p>
            <a:pPr lvl="1"/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6340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3000" b="0" dirty="0" smtClean="0"/>
              <a:t>Making SEN Support work - Local authority</a:t>
            </a:r>
            <a:r>
              <a:rPr lang="en-GB" sz="3000" b="0" dirty="0"/>
              <a:t/>
            </a:r>
            <a:br>
              <a:rPr lang="en-GB" sz="3000" b="0" dirty="0"/>
            </a:br>
            <a:endParaRPr lang="en-GB" sz="3000" b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1196976"/>
            <a:ext cx="7992244" cy="4679949"/>
          </a:xfrm>
        </p:spPr>
        <p:txBody>
          <a:bodyPr/>
          <a:lstStyle/>
          <a:p>
            <a:r>
              <a:rPr lang="en-GB" sz="2200" b="0" dirty="0"/>
              <a:t>LAs </a:t>
            </a:r>
            <a:r>
              <a:rPr lang="en-GB" sz="2200" b="0" dirty="0" smtClean="0"/>
              <a:t>must set </a:t>
            </a:r>
            <a:r>
              <a:rPr lang="en-GB" sz="2200" b="0" dirty="0"/>
              <a:t>out the </a:t>
            </a:r>
            <a:r>
              <a:rPr lang="en-GB" sz="2200" b="0" dirty="0" smtClean="0"/>
              <a:t>responsibilities </a:t>
            </a:r>
            <a:r>
              <a:rPr lang="en-GB" sz="2200" b="0" dirty="0"/>
              <a:t>for special educational provision </a:t>
            </a:r>
            <a:r>
              <a:rPr lang="en-GB" sz="2200" b="0" dirty="0" smtClean="0"/>
              <a:t>made from </a:t>
            </a:r>
            <a:r>
              <a:rPr lang="en-GB" sz="2200" b="0" dirty="0"/>
              <a:t>school, early years and </a:t>
            </a:r>
            <a:r>
              <a:rPr lang="en-GB" sz="2200" b="0" dirty="0" smtClean="0"/>
              <a:t>post-16</a:t>
            </a:r>
          </a:p>
          <a:p>
            <a:r>
              <a:rPr lang="en-GB" sz="2200" b="0" dirty="0" smtClean="0"/>
              <a:t>Clear </a:t>
            </a:r>
            <a:r>
              <a:rPr lang="en-GB" sz="2200" b="0" dirty="0"/>
              <a:t>arrangements for </a:t>
            </a:r>
            <a:r>
              <a:rPr lang="en-GB" sz="2200" b="0" dirty="0" smtClean="0"/>
              <a:t>accessing support services, e.g. EPs; CAMHS; specialist teachers/ </a:t>
            </a:r>
            <a:r>
              <a:rPr lang="en-GB" sz="2200" b="0" dirty="0"/>
              <a:t>support </a:t>
            </a:r>
            <a:r>
              <a:rPr lang="en-GB" sz="2200" b="0" dirty="0" smtClean="0"/>
              <a:t>services; therapists</a:t>
            </a:r>
            <a:endParaRPr lang="en-GB" sz="2200" b="0" dirty="0"/>
          </a:p>
          <a:p>
            <a:r>
              <a:rPr lang="en-GB" sz="2200" b="0" dirty="0" smtClean="0"/>
              <a:t>SENCO </a:t>
            </a:r>
            <a:r>
              <a:rPr lang="en-GB" sz="2200" b="0" dirty="0"/>
              <a:t>and class teacher, </a:t>
            </a:r>
            <a:r>
              <a:rPr lang="en-GB" sz="2200" b="0" dirty="0" smtClean="0"/>
              <a:t>with specialists</a:t>
            </a:r>
            <a:r>
              <a:rPr lang="en-GB" sz="2200" b="0" dirty="0"/>
              <a:t>, </a:t>
            </a:r>
            <a:r>
              <a:rPr lang="en-GB" sz="2200" b="0" dirty="0" smtClean="0"/>
              <a:t>involving </a:t>
            </a:r>
            <a:r>
              <a:rPr lang="en-GB" sz="2200" b="0" dirty="0"/>
              <a:t>the pupil’s </a:t>
            </a:r>
            <a:r>
              <a:rPr lang="en-GB" sz="2200" b="0" dirty="0" smtClean="0"/>
              <a:t>parents - focus on evidence-based effective </a:t>
            </a:r>
            <a:r>
              <a:rPr lang="en-GB" sz="2200" b="0" dirty="0"/>
              <a:t>teaching approaches, </a:t>
            </a:r>
            <a:r>
              <a:rPr lang="en-GB" sz="2200" b="0" dirty="0" smtClean="0"/>
              <a:t>equipment</a:t>
            </a:r>
            <a:r>
              <a:rPr lang="en-GB" sz="2200" b="0" dirty="0"/>
              <a:t>, strategies and </a:t>
            </a:r>
            <a:r>
              <a:rPr lang="en-GB" sz="2200" b="0" dirty="0" smtClean="0"/>
              <a:t>interventions. </a:t>
            </a:r>
          </a:p>
          <a:p>
            <a:r>
              <a:rPr lang="en-GB" sz="2200" b="0" dirty="0" smtClean="0"/>
              <a:t>Support </a:t>
            </a:r>
            <a:r>
              <a:rPr lang="en-GB" sz="2200" b="0" dirty="0"/>
              <a:t>systems for SENCOs</a:t>
            </a:r>
          </a:p>
          <a:p>
            <a:endParaRPr lang="en-GB" b="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DB98E5A-76C0-453E-B1E0-BC4AB04722D5}" type="slidenum">
              <a:rPr lang="en-GB" smtClean="0"/>
              <a:pPr/>
              <a:t>8</a:t>
            </a:fld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581128"/>
            <a:ext cx="2880320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5843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50825" y="188640"/>
            <a:ext cx="8893175" cy="1125538"/>
          </a:xfrm>
        </p:spPr>
        <p:txBody>
          <a:bodyPr/>
          <a:lstStyle/>
          <a:p>
            <a:pPr algn="ctr"/>
            <a:r>
              <a:rPr lang="en-GB" altLang="en-US" sz="3000" b="0" dirty="0" smtClean="0"/>
              <a:t>A Good Education Health and Care (EHC) plan</a:t>
            </a:r>
            <a:endParaRPr lang="en-GB" altLang="en-US" sz="3000" dirty="0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95936" y="1412776"/>
            <a:ext cx="4895850" cy="4537075"/>
          </a:xfrm>
        </p:spPr>
        <p:txBody>
          <a:bodyPr/>
          <a:lstStyle/>
          <a:p>
            <a:pPr>
              <a:defRPr/>
            </a:pPr>
            <a:r>
              <a:rPr lang="en-GB" sz="2400" b="0" dirty="0" smtClean="0"/>
              <a:t>Meets the requirements of the Act, regs and the Code. </a:t>
            </a:r>
          </a:p>
          <a:p>
            <a:pPr>
              <a:defRPr/>
            </a:pPr>
            <a:r>
              <a:rPr lang="en-GB" sz="2400" b="0" dirty="0" smtClean="0"/>
              <a:t>Is produced in 20 weeks</a:t>
            </a:r>
          </a:p>
          <a:p>
            <a:pPr>
              <a:defRPr/>
            </a:pPr>
            <a:r>
              <a:rPr lang="en-GB" sz="2400" b="0" dirty="0" smtClean="0"/>
              <a:t>Is co-produced</a:t>
            </a:r>
          </a:p>
          <a:p>
            <a:pPr>
              <a:defRPr/>
            </a:pPr>
            <a:r>
              <a:rPr lang="en-GB" sz="2400" b="0" dirty="0" smtClean="0"/>
              <a:t>Sets good, relevant outcomes</a:t>
            </a:r>
          </a:p>
          <a:p>
            <a:pPr>
              <a:defRPr/>
            </a:pPr>
            <a:r>
              <a:rPr lang="en-GB" sz="2400" b="0" dirty="0"/>
              <a:t>Describes positively what children and YP can do</a:t>
            </a:r>
          </a:p>
          <a:p>
            <a:pPr>
              <a:defRPr/>
            </a:pPr>
            <a:r>
              <a:rPr lang="en-GB" sz="2400" b="0" dirty="0" smtClean="0"/>
              <a:t>Can only be as good as the advice received during the assessment </a:t>
            </a:r>
            <a:endParaRPr lang="en-GB" sz="2400" b="0" dirty="0"/>
          </a:p>
          <a:p>
            <a:pPr marL="0" indent="0">
              <a:buFont typeface="Wingdings" pitchFamily="2" charset="2"/>
              <a:buNone/>
              <a:defRPr/>
            </a:pPr>
            <a:endParaRPr lang="en-GB" sz="2400" b="0" dirty="0" smtClean="0">
              <a:solidFill>
                <a:schemeClr val="tx2"/>
              </a:solidFill>
            </a:endParaRPr>
          </a:p>
          <a:p>
            <a:pPr marL="0" indent="0">
              <a:buFont typeface="Wingdings" pitchFamily="2" charset="2"/>
              <a:buNone/>
              <a:defRPr/>
            </a:pPr>
            <a:endParaRPr lang="en-GB" sz="2400" b="0" dirty="0">
              <a:solidFill>
                <a:schemeClr val="tx2"/>
              </a:solidFill>
            </a:endParaRPr>
          </a:p>
        </p:txBody>
      </p:sp>
      <p:pic>
        <p:nvPicPr>
          <p:cNvPr id="512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019" y="1674813"/>
            <a:ext cx="2866794" cy="417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9013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6224" y="476672"/>
            <a:ext cx="8064253" cy="647701"/>
          </a:xfrm>
        </p:spPr>
        <p:txBody>
          <a:bodyPr/>
          <a:lstStyle/>
          <a:p>
            <a:r>
              <a:rPr lang="en-GB" b="0" dirty="0" smtClean="0"/>
              <a:t>Person-centred reporting in assessments - S19 Implications </a:t>
            </a:r>
            <a:endParaRPr lang="en-GB" b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6224" y="1627536"/>
            <a:ext cx="7775575" cy="4679949"/>
          </a:xfrm>
        </p:spPr>
        <p:txBody>
          <a:bodyPr/>
          <a:lstStyle/>
          <a:p>
            <a:pPr marL="0" indent="0">
              <a:buNone/>
            </a:pPr>
            <a:r>
              <a:rPr lang="en-GB" sz="2400" b="0" dirty="0" smtClean="0"/>
              <a:t>All involved in assessment must: </a:t>
            </a:r>
          </a:p>
          <a:p>
            <a:r>
              <a:rPr lang="en-GB" sz="2400" b="0" dirty="0" smtClean="0"/>
              <a:t>seek and take account of the views of parent, child and young person;</a:t>
            </a:r>
          </a:p>
          <a:p>
            <a:r>
              <a:rPr lang="en-GB" sz="2400" b="0" dirty="0"/>
              <a:t>e</a:t>
            </a:r>
            <a:r>
              <a:rPr lang="en-GB" sz="2400" b="0" dirty="0" smtClean="0"/>
              <a:t>nable/ facilitate access to the assessment process – locations, timings;</a:t>
            </a:r>
          </a:p>
          <a:p>
            <a:r>
              <a:rPr lang="en-GB" sz="2400" b="0" dirty="0"/>
              <a:t>c</a:t>
            </a:r>
            <a:r>
              <a:rPr lang="en-GB" sz="2400" b="0" dirty="0" smtClean="0"/>
              <a:t>onsider the long-term future for the child/ young person;</a:t>
            </a:r>
          </a:p>
          <a:p>
            <a:r>
              <a:rPr lang="en-GB" sz="2400" b="0" dirty="0"/>
              <a:t>w</a:t>
            </a:r>
            <a:r>
              <a:rPr lang="en-GB" sz="2400" b="0" dirty="0" smtClean="0"/>
              <a:t>rite assessments in ways that are understandable.</a:t>
            </a:r>
          </a:p>
          <a:p>
            <a:pPr marL="0" indent="0">
              <a:buNone/>
            </a:pPr>
            <a:endParaRPr lang="en-GB" sz="1200" b="0" dirty="0" smtClean="0"/>
          </a:p>
          <a:p>
            <a:pPr marL="0" indent="0">
              <a:buNone/>
            </a:pPr>
            <a:endParaRPr lang="en-GB" sz="2400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DB98E5A-76C0-453E-B1E0-BC4AB04722D5}" type="slidenum">
              <a:rPr lang="en-GB" smtClean="0"/>
              <a:pPr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5412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8553" y="549275"/>
            <a:ext cx="7775575" cy="647701"/>
          </a:xfrm>
        </p:spPr>
        <p:txBody>
          <a:bodyPr/>
          <a:lstStyle/>
          <a:p>
            <a:r>
              <a:rPr lang="en-GB" b="0" dirty="0" smtClean="0"/>
              <a:t>Specialist teacher advice should</a:t>
            </a:r>
            <a:r>
              <a:rPr lang="en-GB" b="0" dirty="0"/>
              <a:t>: </a:t>
            </a:r>
            <a:br>
              <a:rPr lang="en-GB" b="0" dirty="0"/>
            </a:br>
            <a:endParaRPr lang="en-GB" b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z="2400" b="0" dirty="0" smtClean="0"/>
              <a:t>Be </a:t>
            </a:r>
            <a:r>
              <a:rPr lang="en-GB" sz="2400" b="0" dirty="0"/>
              <a:t>clear, accessible and specific; </a:t>
            </a:r>
          </a:p>
          <a:p>
            <a:pPr lvl="0"/>
            <a:r>
              <a:rPr lang="en-GB" sz="2400" b="0" dirty="0"/>
              <a:t>P</a:t>
            </a:r>
            <a:r>
              <a:rPr lang="en-GB" sz="2400" b="0" dirty="0" smtClean="0"/>
              <a:t>rovide </a:t>
            </a:r>
            <a:r>
              <a:rPr lang="en-GB" sz="2400" b="0" dirty="0"/>
              <a:t>advice about outcomes relevant for the child or </a:t>
            </a:r>
            <a:r>
              <a:rPr lang="en-GB" sz="2400" b="0" dirty="0" smtClean="0"/>
              <a:t>YP’s </a:t>
            </a:r>
            <a:r>
              <a:rPr lang="en-GB" sz="2400" b="0" dirty="0"/>
              <a:t>age and phase of </a:t>
            </a:r>
            <a:r>
              <a:rPr lang="en-GB" sz="2400" b="0" dirty="0" smtClean="0"/>
              <a:t>education, </a:t>
            </a:r>
            <a:r>
              <a:rPr lang="en-GB" sz="2400" b="0" dirty="0"/>
              <a:t>and strategies for their achievement. </a:t>
            </a:r>
            <a:endParaRPr lang="en-GB" sz="2400" b="0" dirty="0" smtClean="0"/>
          </a:p>
          <a:p>
            <a:r>
              <a:rPr lang="en-GB" sz="2400" b="0" dirty="0" smtClean="0"/>
              <a:t>LAs </a:t>
            </a:r>
            <a:r>
              <a:rPr lang="en-GB" sz="2400" b="0" dirty="0"/>
              <a:t>can provide guidance about the structure and format of advice and information to be provided. </a:t>
            </a:r>
          </a:p>
          <a:p>
            <a:r>
              <a:rPr lang="en-GB" sz="2400" b="0" dirty="0" smtClean="0"/>
              <a:t>Professionals </a:t>
            </a:r>
            <a:r>
              <a:rPr lang="en-GB" sz="2400" b="0" dirty="0"/>
              <a:t>should limit their advice to areas in which they have expertise. </a:t>
            </a:r>
            <a:endParaRPr lang="en-GB" sz="2400" b="0" dirty="0" smtClean="0"/>
          </a:p>
          <a:p>
            <a:r>
              <a:rPr lang="en-GB" sz="2400" b="0" dirty="0" smtClean="0"/>
              <a:t>Can </a:t>
            </a:r>
            <a:r>
              <a:rPr lang="en-GB" sz="2400" b="0" dirty="0"/>
              <a:t>comment on the amount of provision </a:t>
            </a:r>
            <a:r>
              <a:rPr lang="en-GB" sz="2400" b="0" dirty="0" smtClean="0"/>
              <a:t>a </a:t>
            </a:r>
            <a:r>
              <a:rPr lang="en-GB" sz="2400" b="0" dirty="0"/>
              <a:t>child or </a:t>
            </a:r>
            <a:r>
              <a:rPr lang="en-GB" sz="2400" b="0" dirty="0" smtClean="0"/>
              <a:t>YP requires</a:t>
            </a:r>
            <a:r>
              <a:rPr lang="en-GB" sz="2400" b="0" dirty="0"/>
              <a:t> </a:t>
            </a:r>
            <a:r>
              <a:rPr lang="en-GB" sz="2400" b="0" dirty="0" smtClean="0"/>
              <a:t>– must </a:t>
            </a:r>
            <a:r>
              <a:rPr lang="en-GB" sz="2400" b="0" dirty="0"/>
              <a:t>b</a:t>
            </a:r>
            <a:r>
              <a:rPr lang="en-GB" sz="2400" b="0" dirty="0" smtClean="0"/>
              <a:t>e specific and quantified</a:t>
            </a:r>
            <a:endParaRPr lang="en-GB" sz="2400" b="0" dirty="0"/>
          </a:p>
          <a:p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DB98E5A-76C0-453E-B1E0-BC4AB04722D5}" type="slidenum">
              <a:rPr lang="en-GB" smtClean="0"/>
              <a:pPr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545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1412776"/>
            <a:ext cx="8568952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/>
            <a:r>
              <a:rPr lang="en-GB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Survey 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lang="en-GB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13,500 parents/YP 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who received </a:t>
            </a:r>
            <a:r>
              <a:rPr lang="en-GB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EHC 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plan </a:t>
            </a:r>
            <a:endParaRPr lang="en-GB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hangingPunct="0"/>
            <a:r>
              <a:rPr lang="en-GB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in 2015.</a:t>
            </a:r>
          </a:p>
          <a:p>
            <a:pPr hangingPunct="0"/>
            <a:endParaRPr lang="en-GB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hangingPunct="0">
              <a:buFont typeface="Arial" panose="020B0604020202020204" pitchFamily="34" charset="0"/>
              <a:buChar char="•"/>
            </a:pPr>
            <a:r>
              <a:rPr lang="en-GB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66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% </a:t>
            </a:r>
            <a:r>
              <a:rPr lang="en-GB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were 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satisfied with the overall process of getting an EHC </a:t>
            </a:r>
            <a:r>
              <a:rPr lang="en-GB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plan</a:t>
            </a:r>
          </a:p>
          <a:p>
            <a:pPr marL="342900" indent="-342900" hangingPunct="0">
              <a:buFont typeface="Arial" panose="020B0604020202020204" pitchFamily="34" charset="0"/>
              <a:buChar char="•"/>
            </a:pPr>
            <a:r>
              <a:rPr lang="en-GB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62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% </a:t>
            </a:r>
            <a:r>
              <a:rPr lang="en-GB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agreed 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the help and support set out in the EHC plan will achieve the outcomes agreed </a:t>
            </a:r>
            <a:endParaRPr lang="en-GB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hangingPunct="0">
              <a:buFont typeface="Arial" panose="020B0604020202020204" pitchFamily="34" charset="0"/>
              <a:buChar char="•"/>
            </a:pPr>
            <a:r>
              <a:rPr lang="en-GB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67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% agreed their plan improved the child or young person’s experience of education </a:t>
            </a:r>
            <a:endParaRPr lang="en-GB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hangingPunct="0">
              <a:buFont typeface="Arial" panose="020B0604020202020204" pitchFamily="34" charset="0"/>
              <a:buChar char="•"/>
            </a:pPr>
            <a:r>
              <a:rPr lang="en-GB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62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% of those whose EHC plan addressed health needs </a:t>
            </a:r>
            <a:endParaRPr lang="en-GB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hangingPunct="0">
              <a:buFont typeface="Arial" panose="020B0604020202020204" pitchFamily="34" charset="0"/>
              <a:buChar char="•"/>
            </a:pPr>
            <a:r>
              <a:rPr lang="en-GB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62% 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agreed it has improved the child/young person’s health or wellbeing. </a:t>
            </a:r>
          </a:p>
          <a:p>
            <a:r>
              <a:rPr lang="en-GB" sz="1600" u="sng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</a:t>
            </a:r>
            <a:r>
              <a:rPr lang="en-GB" sz="1600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://www.gov.uk/government/publications/education-health-and-care-plans-parents-and-young-people-survey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395536" y="189062"/>
            <a:ext cx="6543992" cy="122413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 smtClean="0"/>
              <a:t>What are families saying about their experience of EHCPs?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4624"/>
            <a:ext cx="2016224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3588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b="0" dirty="0" smtClean="0"/>
              <a:t>The process of getting a plan</a:t>
            </a:r>
            <a:endParaRPr lang="en-GB" b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95936" y="1484784"/>
            <a:ext cx="5048644" cy="4392141"/>
          </a:xfrm>
        </p:spPr>
        <p:txBody>
          <a:bodyPr>
            <a:normAutofit/>
          </a:bodyPr>
          <a:lstStyle/>
          <a:p>
            <a:r>
              <a:rPr lang="en-GB" sz="2400" b="0" dirty="0" smtClean="0"/>
              <a:t>Two </a:t>
            </a:r>
            <a:r>
              <a:rPr lang="en-GB" sz="2400" b="0" dirty="0"/>
              <a:t>thirds of parents and </a:t>
            </a:r>
            <a:r>
              <a:rPr lang="en-GB" sz="2400" b="0" dirty="0" smtClean="0"/>
              <a:t>YP were </a:t>
            </a:r>
            <a:r>
              <a:rPr lang="en-GB" sz="2400" b="0" dirty="0"/>
              <a:t>satisfied with the overall process of getting an EHC </a:t>
            </a:r>
            <a:r>
              <a:rPr lang="en-GB" sz="2400" b="0" dirty="0" smtClean="0"/>
              <a:t>plan. </a:t>
            </a:r>
          </a:p>
          <a:p>
            <a:r>
              <a:rPr lang="en-GB" sz="2400" b="0" dirty="0" smtClean="0"/>
              <a:t>Half </a:t>
            </a:r>
            <a:r>
              <a:rPr lang="en-GB" sz="2400" b="0" dirty="0"/>
              <a:t>found that starting the EHC plan process was </a:t>
            </a:r>
            <a:r>
              <a:rPr lang="en-GB" sz="2400" b="0" dirty="0" smtClean="0"/>
              <a:t>easy; </a:t>
            </a:r>
          </a:p>
          <a:p>
            <a:r>
              <a:rPr lang="en-GB" sz="2400" b="0" dirty="0" smtClean="0"/>
              <a:t>One </a:t>
            </a:r>
            <a:r>
              <a:rPr lang="en-GB" sz="2400" b="0" dirty="0"/>
              <a:t>quarter found this to be difficult. </a:t>
            </a:r>
            <a:endParaRPr lang="en-GB" sz="2400" b="0" dirty="0" smtClean="0"/>
          </a:p>
          <a:p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390593"/>
            <a:ext cx="2961056" cy="4092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3113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8347" y="540021"/>
            <a:ext cx="7775575" cy="647701"/>
          </a:xfrm>
        </p:spPr>
        <p:txBody>
          <a:bodyPr>
            <a:noAutofit/>
          </a:bodyPr>
          <a:lstStyle/>
          <a:p>
            <a:r>
              <a:rPr lang="en-GB" sz="2400" b="0" dirty="0">
                <a:latin typeface="Arial" panose="020B0604020202020204" pitchFamily="34" charset="0"/>
                <a:cs typeface="Arial" panose="020B0604020202020204" pitchFamily="34" charset="0"/>
              </a:rPr>
              <a:t>Parents and young people who received an EHC plan in 20 weeks were more likely to report that:</a:t>
            </a:r>
            <a:br>
              <a:rPr lang="en-GB" sz="2400" b="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24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8347" y="1187722"/>
            <a:ext cx="8008108" cy="5472384"/>
          </a:xfrm>
        </p:spPr>
        <p:txBody>
          <a:bodyPr>
            <a:normAutofit fontScale="92500"/>
          </a:bodyPr>
          <a:lstStyle/>
          <a:p>
            <a:pPr lvl="0"/>
            <a:r>
              <a:rPr lang="en-GB" sz="2400" b="0" dirty="0">
                <a:latin typeface="Arial" panose="020B0604020202020204" pitchFamily="34" charset="0"/>
                <a:cs typeface="Arial" panose="020B0604020202020204" pitchFamily="34" charset="0"/>
              </a:rPr>
              <a:t>involvement was very easy/easy</a:t>
            </a:r>
          </a:p>
          <a:p>
            <a:pPr lvl="0"/>
            <a:r>
              <a:rPr lang="en-GB" sz="2400" b="0" dirty="0">
                <a:latin typeface="Arial" panose="020B0604020202020204" pitchFamily="34" charset="0"/>
                <a:cs typeface="Arial" panose="020B0604020202020204" pitchFamily="34" charset="0"/>
              </a:rPr>
              <a:t>reaching agreement on the needs and support described in the EHC plan was much easier</a:t>
            </a:r>
          </a:p>
          <a:p>
            <a:pPr lvl="0"/>
            <a:r>
              <a:rPr lang="en-GB" sz="2400" b="0" dirty="0">
                <a:latin typeface="Arial" panose="020B0604020202020204" pitchFamily="34" charset="0"/>
                <a:cs typeface="Arial" panose="020B0604020202020204" pitchFamily="34" charset="0"/>
              </a:rPr>
              <a:t>the time and work that they </a:t>
            </a:r>
            <a:r>
              <a:rPr lang="en-GB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had </a:t>
            </a:r>
            <a:r>
              <a:rPr lang="en-GB" sz="2400" b="0" dirty="0">
                <a:latin typeface="Arial" panose="020B0604020202020204" pitchFamily="34" charset="0"/>
                <a:cs typeface="Arial" panose="020B0604020202020204" pitchFamily="34" charset="0"/>
              </a:rPr>
              <a:t>to invest was reasonable. </a:t>
            </a:r>
          </a:p>
          <a:p>
            <a:pPr lvl="0"/>
            <a:r>
              <a:rPr lang="en-GB" sz="2400" b="0" dirty="0">
                <a:latin typeface="Arial" panose="020B0604020202020204" pitchFamily="34" charset="0"/>
                <a:cs typeface="Arial" panose="020B0604020202020204" pitchFamily="34" charset="0"/>
              </a:rPr>
              <a:t>communication about the EHC plan was always or mostly clear throughout the process </a:t>
            </a:r>
          </a:p>
          <a:p>
            <a:pPr lvl="0"/>
            <a:r>
              <a:rPr lang="en-GB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that </a:t>
            </a:r>
            <a:r>
              <a:rPr lang="en-GB" sz="2400" b="0" dirty="0">
                <a:latin typeface="Arial" panose="020B0604020202020204" pitchFamily="34" charset="0"/>
                <a:cs typeface="Arial" panose="020B0604020202020204" pitchFamily="34" charset="0"/>
              </a:rPr>
              <a:t>different professionals and services worked together </a:t>
            </a:r>
            <a:endParaRPr lang="en-GB" sz="24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0" dirty="0">
                <a:latin typeface="Arial" panose="020B0604020202020204" pitchFamily="34" charset="0"/>
                <a:cs typeface="Arial" panose="020B0604020202020204" pitchFamily="34" charset="0"/>
              </a:rPr>
              <a:t>assessment staff were knowledgeable  </a:t>
            </a:r>
          </a:p>
          <a:p>
            <a:pPr lvl="0"/>
            <a:r>
              <a:rPr lang="en-GB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their </a:t>
            </a:r>
            <a:r>
              <a:rPr lang="en-GB" sz="2400" b="0" dirty="0">
                <a:latin typeface="Arial" panose="020B0604020202020204" pitchFamily="34" charset="0"/>
                <a:cs typeface="Arial" panose="020B0604020202020204" pitchFamily="34" charset="0"/>
              </a:rPr>
              <a:t>views were included in the EHC plan</a:t>
            </a:r>
          </a:p>
          <a:p>
            <a:pPr lvl="0"/>
            <a:r>
              <a:rPr lang="en-GB" sz="2400" b="0" dirty="0">
                <a:latin typeface="Arial" panose="020B0604020202020204" pitchFamily="34" charset="0"/>
                <a:cs typeface="Arial" panose="020B0604020202020204" pitchFamily="34" charset="0"/>
              </a:rPr>
              <a:t>the plan will achieve the agreed outcomes </a:t>
            </a:r>
          </a:p>
          <a:p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293096"/>
            <a:ext cx="2160240" cy="2409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7333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DB98E5A-76C0-453E-B1E0-BC4AB04722D5}" type="slidenum">
              <a:rPr lang="en-GB" smtClean="0"/>
              <a:pPr/>
              <a:t>15</a:t>
            </a:fld>
            <a:endParaRPr lang="en-GB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59482" y="515936"/>
            <a:ext cx="7775575" cy="647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kern="1200" dirty="0">
                <a:solidFill>
                  <a:srgbClr val="104F75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0" dirty="0" smtClean="0"/>
              <a:t>% of EHC plan completed in 20 weeks during 2016</a:t>
            </a:r>
            <a:endParaRPr lang="en-GB" b="0" dirty="0"/>
          </a:p>
        </p:txBody>
      </p:sp>
      <p:graphicFrame>
        <p:nvGraphicFramePr>
          <p:cNvPr id="8" name="Content Placehold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9869802"/>
              </p:ext>
            </p:extLst>
          </p:nvPr>
        </p:nvGraphicFramePr>
        <p:xfrm>
          <a:off x="1234901" y="1988840"/>
          <a:ext cx="6624736" cy="27474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96939">
                  <a:extLst>
                    <a:ext uri="{9D8B030D-6E8A-4147-A177-3AD203B41FA5}">
                      <a16:colId xmlns:a16="http://schemas.microsoft.com/office/drawing/2014/main" val="702089901"/>
                    </a:ext>
                  </a:extLst>
                </a:gridCol>
                <a:gridCol w="4727797">
                  <a:extLst>
                    <a:ext uri="{9D8B030D-6E8A-4147-A177-3AD203B41FA5}">
                      <a16:colId xmlns:a16="http://schemas.microsoft.com/office/drawing/2014/main" val="98506343"/>
                    </a:ext>
                  </a:extLst>
                </a:gridCol>
              </a:tblGrid>
              <a:tr h="1941095">
                <a:tc>
                  <a:txBody>
                    <a:bodyPr/>
                    <a:lstStyle/>
                    <a:p>
                      <a:pPr algn="l" fontAlgn="b"/>
                      <a:r>
                        <a:rPr lang="en-GB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England</a:t>
                      </a:r>
                    </a:p>
                    <a:p>
                      <a:pPr algn="l" fontAlgn="b"/>
                      <a:endParaRPr lang="en-GB" sz="28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b"/>
                      <a:endParaRPr lang="en-GB" sz="28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b"/>
                      <a:endParaRPr lang="en-GB" sz="28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b"/>
                      <a:endParaRPr lang="en-GB" sz="28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233" marR="4233" marT="423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280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fontAlgn="b"/>
                      <a:r>
                        <a:rPr lang="en-GB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58.6%</a:t>
                      </a:r>
                    </a:p>
                    <a:p>
                      <a:pPr algn="ctr" fontAlgn="b"/>
                      <a:endParaRPr lang="en-GB" sz="24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fontAlgn="b"/>
                      <a:r>
                        <a:rPr lang="en-GB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(10 LAs – 100%;</a:t>
                      </a:r>
                    </a:p>
                    <a:p>
                      <a:pPr algn="ctr" fontAlgn="b"/>
                      <a:r>
                        <a:rPr lang="en-GB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35 LAs &gt; 90%;</a:t>
                      </a:r>
                    </a:p>
                    <a:p>
                      <a:pPr algn="ctr" fontAlgn="b"/>
                      <a:r>
                        <a:rPr lang="en-GB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58</a:t>
                      </a:r>
                      <a:r>
                        <a:rPr lang="en-GB" sz="2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LAs &gt; 85%)</a:t>
                      </a:r>
                    </a:p>
                    <a:p>
                      <a:pPr algn="ctr" fontAlgn="b"/>
                      <a:endParaRPr lang="en-GB" sz="28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233" marR="4233" marT="423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69704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7278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667691"/>
            <a:ext cx="7775575" cy="647701"/>
          </a:xfrm>
        </p:spPr>
        <p:txBody>
          <a:bodyPr/>
          <a:lstStyle/>
          <a:p>
            <a:r>
              <a:rPr lang="en-GB" b="0" dirty="0"/>
              <a:t>What parents </a:t>
            </a:r>
            <a:r>
              <a:rPr lang="en-GB" b="0" dirty="0" smtClean="0"/>
              <a:t>want </a:t>
            </a:r>
            <a:r>
              <a:rPr lang="en-GB" b="0" dirty="0"/>
              <a:t>to experience </a:t>
            </a:r>
            <a:r>
              <a:rPr lang="en-GB" b="0" dirty="0" smtClean="0"/>
              <a:t/>
            </a:r>
            <a:br>
              <a:rPr lang="en-GB" b="0" dirty="0" smtClean="0"/>
            </a:br>
            <a:r>
              <a:rPr lang="en-GB" b="0" dirty="0" smtClean="0"/>
              <a:t>during </a:t>
            </a:r>
            <a:r>
              <a:rPr lang="en-GB" b="0" dirty="0"/>
              <a:t>EHC plan processes </a:t>
            </a:r>
            <a:br>
              <a:rPr lang="en-GB" b="0" dirty="0"/>
            </a:br>
            <a:endParaRPr lang="en-GB" b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3581" y="1837779"/>
            <a:ext cx="8040316" cy="4679949"/>
          </a:xfrm>
        </p:spPr>
        <p:txBody>
          <a:bodyPr/>
          <a:lstStyle/>
          <a:p>
            <a:r>
              <a:rPr lang="en-GB" b="0" dirty="0" smtClean="0"/>
              <a:t>To </a:t>
            </a:r>
            <a:r>
              <a:rPr lang="en-GB" b="0" dirty="0"/>
              <a:t>see their child’s needs being recognised and met so </a:t>
            </a:r>
            <a:r>
              <a:rPr lang="en-GB" b="0" dirty="0" smtClean="0"/>
              <a:t>the child/ young </a:t>
            </a:r>
            <a:r>
              <a:rPr lang="en-GB" b="0" dirty="0"/>
              <a:t>person had as good a chance as possible of a fulfilling life </a:t>
            </a:r>
          </a:p>
          <a:p>
            <a:r>
              <a:rPr lang="en-GB" b="0" dirty="0" smtClean="0"/>
              <a:t>To </a:t>
            </a:r>
            <a:r>
              <a:rPr lang="en-GB" b="0" dirty="0"/>
              <a:t>be in good communication with professionals/workers dealing with their child/young person’s case </a:t>
            </a:r>
          </a:p>
          <a:p>
            <a:r>
              <a:rPr lang="en-GB" b="0" dirty="0" smtClean="0"/>
              <a:t>To </a:t>
            </a:r>
            <a:r>
              <a:rPr lang="en-GB" b="0" dirty="0"/>
              <a:t>be listened to and have their views taken on board – or at least be respectfully included in discussion around ‘next best’ </a:t>
            </a:r>
            <a:r>
              <a:rPr lang="en-GB" b="0" dirty="0" smtClean="0"/>
              <a:t>options</a:t>
            </a:r>
            <a:endParaRPr lang="en-GB" b="0" dirty="0"/>
          </a:p>
          <a:p>
            <a:r>
              <a:rPr lang="en-GB" b="0" dirty="0" smtClean="0"/>
              <a:t>To </a:t>
            </a:r>
            <a:r>
              <a:rPr lang="en-GB" b="0" dirty="0"/>
              <a:t>interact with staff who </a:t>
            </a:r>
            <a:r>
              <a:rPr lang="en-GB" b="0" dirty="0" smtClean="0"/>
              <a:t>know and apply SEND </a:t>
            </a:r>
            <a:r>
              <a:rPr lang="en-GB" b="0" dirty="0"/>
              <a:t>law </a:t>
            </a:r>
            <a:r>
              <a:rPr lang="en-GB" b="0" dirty="0" smtClean="0"/>
              <a:t>and principles and who understand good </a:t>
            </a:r>
            <a:r>
              <a:rPr lang="en-GB" b="0" dirty="0"/>
              <a:t>practice </a:t>
            </a:r>
            <a:endParaRPr lang="en-GB" b="0" dirty="0" smtClean="0"/>
          </a:p>
          <a:p>
            <a:r>
              <a:rPr lang="en-GB" b="0" dirty="0" smtClean="0"/>
              <a:t>To </a:t>
            </a:r>
            <a:r>
              <a:rPr lang="en-GB" b="0" dirty="0"/>
              <a:t>interact with staff who </a:t>
            </a:r>
            <a:r>
              <a:rPr lang="en-GB" b="0" dirty="0" smtClean="0"/>
              <a:t>show understanding </a:t>
            </a:r>
            <a:r>
              <a:rPr lang="en-GB" b="0" dirty="0"/>
              <a:t>and empathy of the lived reality of caring for a child/young person with complex SEND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DB98E5A-76C0-453E-B1E0-BC4AB04722D5}" type="slidenum">
              <a:rPr lang="en-GB" smtClean="0"/>
              <a:pPr/>
              <a:t>16</a:t>
            </a:fld>
            <a:endParaRPr lang="en-GB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37687"/>
            <a:ext cx="1358887" cy="1800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6973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0" dirty="0" smtClean="0"/>
              <a:t>Decision-making – National data</a:t>
            </a:r>
            <a:endParaRPr lang="en-GB" b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9035" y="1085891"/>
            <a:ext cx="7992244" cy="4679949"/>
          </a:xfrm>
        </p:spPr>
        <p:txBody>
          <a:bodyPr/>
          <a:lstStyle/>
          <a:p>
            <a:r>
              <a:rPr lang="en-GB" sz="2300" dirty="0" smtClean="0"/>
              <a:t>72% </a:t>
            </a:r>
            <a:r>
              <a:rPr lang="en-GB" sz="2300" b="0" dirty="0"/>
              <a:t>of requests for EHC needs assessments </a:t>
            </a:r>
            <a:endParaRPr lang="en-GB" sz="2300" b="0" dirty="0" smtClean="0"/>
          </a:p>
          <a:p>
            <a:pPr marL="0" indent="0">
              <a:buNone/>
            </a:pPr>
            <a:r>
              <a:rPr lang="en-GB" sz="2300" b="0" dirty="0"/>
              <a:t> </a:t>
            </a:r>
            <a:r>
              <a:rPr lang="en-GB" sz="2300" b="0" dirty="0" smtClean="0"/>
              <a:t>   were </a:t>
            </a:r>
            <a:r>
              <a:rPr lang="en-GB" sz="2300" b="0" dirty="0"/>
              <a:t>agreed </a:t>
            </a:r>
            <a:endParaRPr lang="en-GB" sz="2300" b="0" dirty="0" smtClean="0"/>
          </a:p>
          <a:p>
            <a:r>
              <a:rPr lang="en-GB" sz="2300" dirty="0" smtClean="0"/>
              <a:t>7</a:t>
            </a:r>
            <a:r>
              <a:rPr lang="en-GB" sz="2300" dirty="0"/>
              <a:t>%</a:t>
            </a:r>
            <a:r>
              <a:rPr lang="en-GB" sz="2300" b="0" dirty="0"/>
              <a:t> of refused requests for assessment resulted in </a:t>
            </a:r>
            <a:r>
              <a:rPr lang="en-GB" sz="2300" b="0" dirty="0" smtClean="0"/>
              <a:t>appeal</a:t>
            </a:r>
          </a:p>
          <a:p>
            <a:r>
              <a:rPr lang="en-GB" sz="2300" dirty="0" smtClean="0"/>
              <a:t>96% </a:t>
            </a:r>
            <a:r>
              <a:rPr lang="en-GB" sz="2300" b="0" dirty="0"/>
              <a:t>of assessments led to an EHC plan being written </a:t>
            </a:r>
          </a:p>
          <a:p>
            <a:r>
              <a:rPr lang="en-GB" sz="2300" dirty="0" smtClean="0"/>
              <a:t>94</a:t>
            </a:r>
            <a:r>
              <a:rPr lang="en-GB" sz="2300" dirty="0"/>
              <a:t>% </a:t>
            </a:r>
            <a:r>
              <a:rPr lang="en-GB" sz="2300" b="0" dirty="0"/>
              <a:t>of EHC plans were accepted without appeal </a:t>
            </a:r>
            <a:endParaRPr lang="en-GB" sz="2300" b="0" dirty="0" smtClean="0"/>
          </a:p>
          <a:p>
            <a:r>
              <a:rPr lang="en-GB" sz="2300" dirty="0"/>
              <a:t>6%</a:t>
            </a:r>
            <a:r>
              <a:rPr lang="en-GB" sz="2300" b="0" dirty="0"/>
              <a:t> of EHC plans </a:t>
            </a:r>
            <a:r>
              <a:rPr lang="en-GB" sz="2300" b="0" dirty="0" smtClean="0"/>
              <a:t>were </a:t>
            </a:r>
            <a:r>
              <a:rPr lang="en-GB" sz="2300" b="0" dirty="0"/>
              <a:t>appealed (Section B, F or I) </a:t>
            </a:r>
            <a:endParaRPr lang="en-GB" sz="2300" b="0" dirty="0" smtClean="0"/>
          </a:p>
          <a:p>
            <a:r>
              <a:rPr lang="en-GB" sz="2300" dirty="0" smtClean="0"/>
              <a:t>12%</a:t>
            </a:r>
            <a:r>
              <a:rPr lang="en-GB" sz="2300" b="0" dirty="0" smtClean="0"/>
              <a:t> of assessments that resulted in a refusal to issue an EHC plan were appealed</a:t>
            </a:r>
          </a:p>
          <a:p>
            <a:r>
              <a:rPr lang="en-GB" sz="2300" b="0" dirty="0"/>
              <a:t>M</a:t>
            </a:r>
            <a:r>
              <a:rPr lang="en-GB" sz="2300" b="0" dirty="0" smtClean="0"/>
              <a:t>ajority </a:t>
            </a:r>
            <a:r>
              <a:rPr lang="en-GB" sz="2300" b="0" dirty="0"/>
              <a:t>of appeals were conceded or withdrawn before being heard by the Tribunal. </a:t>
            </a:r>
          </a:p>
          <a:p>
            <a:endParaRPr lang="en-GB" sz="2400" b="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DB98E5A-76C0-453E-B1E0-BC4AB04722D5}" type="slidenum">
              <a:rPr lang="en-GB" smtClean="0"/>
              <a:pPr/>
              <a:t>17</a:t>
            </a:fld>
            <a:endParaRPr lang="en-GB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2508" y="116633"/>
            <a:ext cx="1481980" cy="1938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6031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333374"/>
            <a:ext cx="8208267" cy="647701"/>
          </a:xfrm>
        </p:spPr>
        <p:txBody>
          <a:bodyPr/>
          <a:lstStyle/>
          <a:p>
            <a:r>
              <a:rPr lang="en-GB" sz="3000" b="0" dirty="0" smtClean="0"/>
              <a:t>From local area inspections (since May 2017)</a:t>
            </a:r>
            <a:endParaRPr lang="en-GB" sz="3000" b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6251" y="1196752"/>
            <a:ext cx="7775575" cy="4679949"/>
          </a:xfrm>
        </p:spPr>
        <p:txBody>
          <a:bodyPr/>
          <a:lstStyle/>
          <a:p>
            <a:pPr marL="0" indent="0">
              <a:buNone/>
            </a:pPr>
            <a:r>
              <a:rPr lang="en-GB" sz="2400" b="0" dirty="0" smtClean="0"/>
              <a:t>High </a:t>
            </a:r>
            <a:r>
              <a:rPr lang="en-GB" sz="2400" b="0" dirty="0"/>
              <a:t>proportion of new EHC plans </a:t>
            </a:r>
            <a:r>
              <a:rPr lang="en-GB" sz="2400" b="0" dirty="0" smtClean="0"/>
              <a:t>completed </a:t>
            </a:r>
            <a:r>
              <a:rPr lang="en-GB" sz="2400" b="0" dirty="0"/>
              <a:t>within </a:t>
            </a:r>
            <a:r>
              <a:rPr lang="en-GB" sz="2400" b="0" dirty="0" smtClean="0"/>
              <a:t>20 weeks AND the </a:t>
            </a:r>
            <a:r>
              <a:rPr lang="en-GB" sz="2400" b="0" dirty="0"/>
              <a:t>local area is well on track to complete all transfers by April 2018.  </a:t>
            </a:r>
            <a:endParaRPr lang="en-GB" sz="2400" b="0" dirty="0" smtClean="0"/>
          </a:p>
          <a:p>
            <a:pPr marL="0" indent="0">
              <a:buNone/>
            </a:pPr>
            <a:endParaRPr lang="en-GB" sz="2400" b="0" dirty="0"/>
          </a:p>
          <a:p>
            <a:pPr marL="361950" indent="0">
              <a:buNone/>
            </a:pPr>
            <a:r>
              <a:rPr lang="en-GB" sz="2400" b="0" dirty="0" smtClean="0"/>
              <a:t>Cambridgeshire 			Gateshead </a:t>
            </a:r>
          </a:p>
          <a:p>
            <a:pPr marL="361950" indent="0">
              <a:buNone/>
            </a:pPr>
            <a:r>
              <a:rPr lang="en-GB" sz="2400" b="0" dirty="0" smtClean="0"/>
              <a:t>Halton				Northamptonshire</a:t>
            </a:r>
          </a:p>
          <a:p>
            <a:pPr marL="361950" indent="0">
              <a:buNone/>
            </a:pPr>
            <a:r>
              <a:rPr lang="en-GB" sz="2400" b="0" dirty="0" smtClean="0"/>
              <a:t>Telford </a:t>
            </a:r>
            <a:r>
              <a:rPr lang="en-GB" sz="2400" b="0" dirty="0"/>
              <a:t>and </a:t>
            </a:r>
            <a:r>
              <a:rPr lang="en-GB" sz="2400" b="0" dirty="0" smtClean="0"/>
              <a:t>Wrekin		Brent </a:t>
            </a:r>
          </a:p>
          <a:p>
            <a:pPr marL="361950" indent="0">
              <a:buNone/>
            </a:pPr>
            <a:r>
              <a:rPr lang="en-GB" sz="2400" b="0" dirty="0" smtClean="0"/>
              <a:t>Bury 				Wakefield </a:t>
            </a:r>
          </a:p>
          <a:p>
            <a:pPr marL="361950" indent="0">
              <a:buNone/>
            </a:pPr>
            <a:r>
              <a:rPr lang="en-GB" sz="2400" b="0" dirty="0" smtClean="0"/>
              <a:t>Cornwall 				Rutland</a:t>
            </a:r>
            <a:endParaRPr lang="en-GB" sz="2400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DB98E5A-76C0-453E-B1E0-BC4AB04722D5}" type="slidenum">
              <a:rPr lang="en-GB" smtClean="0"/>
              <a:pPr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5078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 descr="image0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882" y="1916832"/>
            <a:ext cx="8805672" cy="4941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98882" y="620688"/>
            <a:ext cx="87370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450"/>
              </a:spcBef>
              <a:spcAft>
                <a:spcPts val="450"/>
              </a:spcAft>
              <a:buSzPts val="1200"/>
            </a:pPr>
            <a:r>
              <a:rPr lang="en-GB" sz="2400" dirty="0" smtClean="0">
                <a:latin typeface="Arial" panose="020B0604020202020204" pitchFamily="34" charset="0"/>
                <a:ea typeface="Calibri" panose="020F0502020204030204" pitchFamily="34" charset="0"/>
              </a:rPr>
              <a:t> 0.32</a:t>
            </a:r>
            <a:r>
              <a:rPr lang="en-GB" sz="2400" dirty="0">
                <a:latin typeface="Arial" panose="020B0604020202020204" pitchFamily="34" charset="0"/>
                <a:ea typeface="Calibri" panose="020F0502020204030204" pitchFamily="34" charset="0"/>
              </a:rPr>
              <a:t>% of pupils on SEN support received a </a:t>
            </a:r>
            <a:r>
              <a:rPr lang="en-GB" sz="2400" b="1" dirty="0">
                <a:latin typeface="Arial" panose="020B0604020202020204" pitchFamily="34" charset="0"/>
                <a:ea typeface="Calibri" panose="020F0502020204030204" pitchFamily="34" charset="0"/>
              </a:rPr>
              <a:t>permanent exclusion</a:t>
            </a:r>
            <a:r>
              <a:rPr lang="en-GB" sz="2400" dirty="0">
                <a:latin typeface="Arial" panose="020B0604020202020204" pitchFamily="34" charset="0"/>
                <a:ea typeface="Calibri" panose="020F0502020204030204" pitchFamily="34" charset="0"/>
              </a:rPr>
              <a:t> in 2015/16 compared to 0.17% of pupils with statements or EHCPs and 0.05% of pupils with no SEN.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95536" y="101530"/>
            <a:ext cx="7775575" cy="647701"/>
          </a:xfrm>
        </p:spPr>
        <p:txBody>
          <a:bodyPr/>
          <a:lstStyle/>
          <a:p>
            <a:r>
              <a:rPr lang="en-GB" sz="2800" b="0" dirty="0" smtClean="0"/>
              <a:t>Permanent exclusions 2008-16</a:t>
            </a:r>
            <a:endParaRPr lang="en-GB" sz="2800" b="0" dirty="0"/>
          </a:p>
        </p:txBody>
      </p:sp>
    </p:spTree>
    <p:extLst>
      <p:ext uri="{BB962C8B-B14F-4D97-AF65-F5344CB8AC3E}">
        <p14:creationId xmlns:p14="http://schemas.microsoft.com/office/powerpoint/2010/main" val="2970775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01530"/>
            <a:ext cx="7775575" cy="647701"/>
          </a:xfrm>
        </p:spPr>
        <p:txBody>
          <a:bodyPr/>
          <a:lstStyle/>
          <a:p>
            <a:r>
              <a:rPr lang="en-GB" sz="2800" b="0" dirty="0" smtClean="0"/>
              <a:t>Fixed- term exclusions 2008-16</a:t>
            </a:r>
            <a:endParaRPr lang="en-GB" sz="2800" b="0" dirty="0"/>
          </a:p>
        </p:txBody>
      </p:sp>
      <p:pic>
        <p:nvPicPr>
          <p:cNvPr id="2050" name="Picture 2" descr="image0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29" y="1947328"/>
            <a:ext cx="8984140" cy="4866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467544" y="724501"/>
            <a:ext cx="85201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450"/>
              </a:spcBef>
              <a:spcAft>
                <a:spcPts val="450"/>
              </a:spcAft>
              <a:buSzPts val="1200"/>
            </a:pPr>
            <a:r>
              <a:rPr lang="en-GB" sz="2400" dirty="0">
                <a:latin typeface="Arial" panose="020B0604020202020204" pitchFamily="34" charset="0"/>
                <a:ea typeface="Calibri" panose="020F0502020204030204" pitchFamily="34" charset="0"/>
              </a:rPr>
              <a:t>5.93% of pupils on SEN support received a </a:t>
            </a:r>
            <a:r>
              <a:rPr lang="en-GB" sz="2400" b="1" dirty="0">
                <a:latin typeface="Arial" panose="020B0604020202020204" pitchFamily="34" charset="0"/>
                <a:ea typeface="Calibri" panose="020F0502020204030204" pitchFamily="34" charset="0"/>
              </a:rPr>
              <a:t>fixed period exclusion</a:t>
            </a:r>
            <a:r>
              <a:rPr lang="en-GB" sz="2400" dirty="0">
                <a:latin typeface="Arial" panose="020B0604020202020204" pitchFamily="34" charset="0"/>
                <a:ea typeface="Calibri" panose="020F0502020204030204" pitchFamily="34" charset="0"/>
              </a:rPr>
              <a:t> in 2015/16 compared to 6.30% of pupils with statements or EHCPs and 1.46% of pupils with no SEN. </a:t>
            </a:r>
          </a:p>
        </p:txBody>
      </p:sp>
    </p:spTree>
    <p:extLst>
      <p:ext uri="{BB962C8B-B14F-4D97-AF65-F5344CB8AC3E}">
        <p14:creationId xmlns:p14="http://schemas.microsoft.com/office/powerpoint/2010/main" val="1436292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0" dirty="0" smtClean="0"/>
              <a:t>Exclusions – Inspection reports</a:t>
            </a:r>
            <a:endParaRPr lang="en-GB" b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981075"/>
            <a:ext cx="8424936" cy="4824189"/>
          </a:xfrm>
        </p:spPr>
        <p:txBody>
          <a:bodyPr/>
          <a:lstStyle/>
          <a:p>
            <a:r>
              <a:rPr lang="en-GB" sz="1800" dirty="0" smtClean="0"/>
              <a:t>Hartlepool (2016)</a:t>
            </a:r>
            <a:r>
              <a:rPr lang="en-GB" sz="1800" b="0" dirty="0" smtClean="0"/>
              <a:t> - Levels </a:t>
            </a:r>
            <a:r>
              <a:rPr lang="en-GB" sz="1800" b="0" dirty="0"/>
              <a:t>of absence, persistent absence and fixed-term exclusion for </a:t>
            </a:r>
            <a:r>
              <a:rPr lang="en-GB" sz="1800" b="0" dirty="0" smtClean="0"/>
              <a:t>CYP who </a:t>
            </a:r>
            <a:r>
              <a:rPr lang="en-GB" sz="1800" b="0" dirty="0"/>
              <a:t>have </a:t>
            </a:r>
            <a:r>
              <a:rPr lang="en-GB" sz="1800" b="0" dirty="0" smtClean="0"/>
              <a:t>SEND </a:t>
            </a:r>
            <a:r>
              <a:rPr lang="en-GB" sz="1800" b="0" dirty="0"/>
              <a:t>are too high, especially in the secondary </a:t>
            </a:r>
            <a:r>
              <a:rPr lang="en-GB" sz="1800" b="0" dirty="0" smtClean="0"/>
              <a:t>phase…..Leaders </a:t>
            </a:r>
            <a:r>
              <a:rPr lang="en-GB" sz="1800" b="0" dirty="0"/>
              <a:t>are not doing </a:t>
            </a:r>
            <a:r>
              <a:rPr lang="en-GB" sz="1800" b="0" dirty="0" smtClean="0"/>
              <a:t>enough…... </a:t>
            </a:r>
          </a:p>
          <a:p>
            <a:r>
              <a:rPr lang="en-GB" sz="1800" dirty="0" smtClean="0"/>
              <a:t>Surrey (2016) </a:t>
            </a:r>
            <a:r>
              <a:rPr lang="en-GB" sz="1800" b="0" dirty="0" smtClean="0"/>
              <a:t>- Rate </a:t>
            </a:r>
            <a:r>
              <a:rPr lang="en-GB" sz="1800" b="0" dirty="0"/>
              <a:t>of permanent </a:t>
            </a:r>
            <a:r>
              <a:rPr lang="en-GB" sz="1800" b="0" dirty="0" smtClean="0"/>
              <a:t>exclusion…,,a </a:t>
            </a:r>
            <a:r>
              <a:rPr lang="en-GB" sz="1800" b="0" dirty="0"/>
              <a:t>continuing increase, </a:t>
            </a:r>
            <a:r>
              <a:rPr lang="en-GB" sz="1800" b="0" dirty="0" smtClean="0"/>
              <a:t>above </a:t>
            </a:r>
            <a:r>
              <a:rPr lang="en-GB" sz="1800" b="0" dirty="0"/>
              <a:t>the </a:t>
            </a:r>
            <a:r>
              <a:rPr lang="en-GB" sz="1800" b="0" dirty="0" smtClean="0"/>
              <a:t>national figures……. “This </a:t>
            </a:r>
            <a:r>
              <a:rPr lang="en-GB" sz="1800" b="0" dirty="0"/>
              <a:t>troubling picture has not been thoroughly evaluated by officers or identified as an area for improvement</a:t>
            </a:r>
            <a:r>
              <a:rPr lang="en-GB" sz="1800" b="0" dirty="0" smtClean="0"/>
              <a:t>.</a:t>
            </a:r>
            <a:endParaRPr lang="en-GB" sz="1800" b="0" dirty="0"/>
          </a:p>
          <a:p>
            <a:r>
              <a:rPr lang="en-GB" sz="1800" dirty="0" smtClean="0"/>
              <a:t>Cambridgeshire (2017) </a:t>
            </a:r>
            <a:r>
              <a:rPr lang="en-GB" sz="1800" b="0" dirty="0" smtClean="0"/>
              <a:t>– Improvements in support </a:t>
            </a:r>
            <a:r>
              <a:rPr lang="en-GB" sz="1800" b="0" dirty="0"/>
              <a:t>for </a:t>
            </a:r>
            <a:r>
              <a:rPr lang="en-GB" sz="1800" b="0" dirty="0" smtClean="0"/>
              <a:t>CYP </a:t>
            </a:r>
            <a:r>
              <a:rPr lang="en-GB" sz="1800" b="0" dirty="0"/>
              <a:t>who display challenging </a:t>
            </a:r>
            <a:r>
              <a:rPr lang="en-GB" sz="1800" b="0" dirty="0" smtClean="0"/>
              <a:t>behaviour…..local </a:t>
            </a:r>
            <a:r>
              <a:rPr lang="en-GB" sz="1800" b="0" dirty="0"/>
              <a:t>area leaders and school leaders working </a:t>
            </a:r>
            <a:r>
              <a:rPr lang="en-GB" sz="1800" b="0" dirty="0" smtClean="0"/>
              <a:t>together…permanent </a:t>
            </a:r>
            <a:r>
              <a:rPr lang="en-GB" sz="1800" b="0" dirty="0"/>
              <a:t>exclusions of </a:t>
            </a:r>
            <a:r>
              <a:rPr lang="en-GB" sz="1800" b="0" dirty="0" smtClean="0"/>
              <a:t>CYP with SEND reduced </a:t>
            </a:r>
            <a:r>
              <a:rPr lang="en-GB" sz="1800" b="0" dirty="0"/>
              <a:t>by </a:t>
            </a:r>
            <a:r>
              <a:rPr lang="en-GB" sz="1800" b="0" dirty="0" smtClean="0"/>
              <a:t>¾ in a year</a:t>
            </a:r>
          </a:p>
          <a:p>
            <a:r>
              <a:rPr lang="en-GB" sz="1800" dirty="0" smtClean="0"/>
              <a:t>Trafford  (2017</a:t>
            </a:r>
            <a:r>
              <a:rPr lang="en-GB" sz="1800" b="0" dirty="0" smtClean="0"/>
              <a:t>) - Effective </a:t>
            </a:r>
            <a:r>
              <a:rPr lang="en-GB" sz="1800" b="0" dirty="0"/>
              <a:t>systems in place to avoid the permanent exclusion of </a:t>
            </a:r>
            <a:r>
              <a:rPr lang="en-GB" sz="1800" b="0" dirty="0" smtClean="0"/>
              <a:t>CYP with SEN. </a:t>
            </a:r>
            <a:r>
              <a:rPr lang="en-GB" sz="1800" b="0" dirty="0"/>
              <a:t>As a result, the number of such pupils who are permanently excluded is </a:t>
            </a:r>
            <a:r>
              <a:rPr lang="en-GB" sz="1800" b="0"/>
              <a:t>low</a:t>
            </a:r>
            <a:r>
              <a:rPr lang="en-GB" sz="1800" b="0" smtClean="0"/>
              <a:t>. </a:t>
            </a:r>
            <a:endParaRPr lang="en-GB" sz="1800" b="0" dirty="0"/>
          </a:p>
          <a:p>
            <a:r>
              <a:rPr lang="en-GB" sz="1800" dirty="0" smtClean="0"/>
              <a:t>Greenwich (2017)</a:t>
            </a:r>
            <a:r>
              <a:rPr lang="en-GB" sz="1800" b="0" dirty="0" smtClean="0"/>
              <a:t> - No </a:t>
            </a:r>
            <a:r>
              <a:rPr lang="en-GB" sz="1800" b="0" dirty="0"/>
              <a:t>permanent exclusions for pupils who have </a:t>
            </a:r>
            <a:r>
              <a:rPr lang="en-GB" sz="1800" b="0" dirty="0" smtClean="0"/>
              <a:t>SEND in </a:t>
            </a:r>
            <a:r>
              <a:rPr lang="en-GB" sz="1800" b="0" dirty="0"/>
              <a:t>primary schools. Rates of fixed-term exclusions </a:t>
            </a:r>
            <a:r>
              <a:rPr lang="en-GB" sz="1800" b="0" dirty="0" smtClean="0"/>
              <a:t>reducing </a:t>
            </a:r>
            <a:r>
              <a:rPr lang="en-GB" sz="1800" b="0" dirty="0"/>
              <a:t>overall, particularly for pupils without EHC plans. </a:t>
            </a:r>
            <a:r>
              <a:rPr lang="en-GB" b="0" dirty="0"/>
              <a:t>	</a:t>
            </a:r>
          </a:p>
          <a:p>
            <a:endParaRPr lang="en-GB" sz="1800" b="0" dirty="0" smtClean="0"/>
          </a:p>
          <a:p>
            <a:pPr marL="0" indent="0">
              <a:buNone/>
            </a:pPr>
            <a:endParaRPr lang="en-GB" b="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DB98E5A-76C0-453E-B1E0-BC4AB04722D5}" type="slidenum">
              <a:rPr lang="en-GB" smtClean="0"/>
              <a:pPr/>
              <a:t>21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4121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497" y="188640"/>
            <a:ext cx="8393179" cy="648419"/>
          </a:xfrm>
        </p:spPr>
        <p:txBody>
          <a:bodyPr/>
          <a:lstStyle/>
          <a:p>
            <a:r>
              <a:rPr lang="en-GB" sz="2600" b="0" dirty="0" smtClean="0"/>
              <a:t>Children and young people’s mental health green paper</a:t>
            </a:r>
            <a:endParaRPr lang="en-GB" sz="2600" b="0" dirty="0"/>
          </a:p>
        </p:txBody>
      </p:sp>
      <p:sp>
        <p:nvSpPr>
          <p:cNvPr id="3" name="Rectangle 2"/>
          <p:cNvSpPr/>
          <p:nvPr/>
        </p:nvSpPr>
        <p:spPr>
          <a:xfrm>
            <a:off x="5796136" y="1052736"/>
            <a:ext cx="2992580" cy="480131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n-GB" b="1" dirty="0"/>
              <a:t>Prime Minister 9 </a:t>
            </a:r>
            <a:r>
              <a:rPr lang="en-GB" b="1" dirty="0" smtClean="0"/>
              <a:t>Jan 2017</a:t>
            </a:r>
          </a:p>
          <a:p>
            <a:pPr algn="just"/>
            <a:endParaRPr lang="en-GB" b="1" dirty="0"/>
          </a:p>
          <a:p>
            <a:pPr algn="just"/>
            <a:r>
              <a:rPr lang="en-GB" dirty="0"/>
              <a:t>“I want us to employ the power of government as a force for good to transform the way we deal with mental health problems right across society, and at every stage of life.</a:t>
            </a:r>
          </a:p>
          <a:p>
            <a:pPr algn="just"/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</a:p>
          <a:p>
            <a:pPr algn="just"/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“I want us to forge a new approach recognising our responsibility to each other, and make mental illness an everyday concern for all of us and in every one of our institutions.”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89635" y="980141"/>
            <a:ext cx="5398077" cy="5329179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57175" indent="-257175">
              <a:buFont typeface="Arial" panose="020B0604020202020204" pitchFamily="34" charset="0"/>
              <a:buChar char="•"/>
            </a:pPr>
            <a:r>
              <a:rPr lang="en-GB" sz="1800" dirty="0" smtClean="0"/>
              <a:t>DoH and DfE working </a:t>
            </a:r>
            <a:r>
              <a:rPr lang="en-GB" sz="1800" dirty="0"/>
              <a:t>jointly on a green </a:t>
            </a:r>
            <a:r>
              <a:rPr lang="en-GB" sz="1800" dirty="0" smtClean="0"/>
              <a:t>paper; published </a:t>
            </a:r>
            <a:r>
              <a:rPr lang="en-GB" sz="1800" dirty="0"/>
              <a:t>by </a:t>
            </a:r>
            <a:r>
              <a:rPr lang="en-GB" sz="1800" dirty="0" smtClean="0"/>
              <a:t>end </a:t>
            </a:r>
            <a:r>
              <a:rPr lang="en-GB" sz="1800" dirty="0"/>
              <a:t>of </a:t>
            </a:r>
            <a:r>
              <a:rPr lang="en-GB" sz="1800" dirty="0" smtClean="0"/>
              <a:t>year</a:t>
            </a:r>
            <a:r>
              <a:rPr lang="en-GB" sz="1800" dirty="0"/>
              <a:t>.</a:t>
            </a:r>
            <a:br>
              <a:rPr lang="en-GB" sz="1800" dirty="0"/>
            </a:br>
            <a:endParaRPr lang="en-GB" sz="1800" dirty="0"/>
          </a:p>
          <a:p>
            <a:pPr marL="257175" indent="-257175">
              <a:buFont typeface="Arial" panose="020B0604020202020204" pitchFamily="34" charset="0"/>
              <a:buChar char="•"/>
            </a:pPr>
            <a:r>
              <a:rPr lang="en-GB" sz="1800" dirty="0" smtClean="0"/>
              <a:t>To </a:t>
            </a:r>
            <a:r>
              <a:rPr lang="en-GB" sz="1800" dirty="0"/>
              <a:t>include </a:t>
            </a:r>
            <a:r>
              <a:rPr lang="en-GB" sz="1800" dirty="0" smtClean="0"/>
              <a:t>proposals </a:t>
            </a:r>
            <a:r>
              <a:rPr lang="en-GB" sz="1800" dirty="0"/>
              <a:t>to promote effective activity in areas from increasing the focus on prevention through improved access to specialist services, and the role of social media.</a:t>
            </a:r>
            <a:br>
              <a:rPr lang="en-GB" sz="1800" dirty="0"/>
            </a:br>
            <a:endParaRPr lang="en-GB" sz="1800" dirty="0"/>
          </a:p>
          <a:p>
            <a:pPr marL="257175" indent="-257175">
              <a:buFont typeface="Arial" panose="020B0604020202020204" pitchFamily="34" charset="0"/>
              <a:buChar char="•"/>
            </a:pPr>
            <a:r>
              <a:rPr lang="en-GB" sz="1800" dirty="0" smtClean="0"/>
              <a:t>Looks </a:t>
            </a:r>
            <a:r>
              <a:rPr lang="en-GB" sz="1800" dirty="0"/>
              <a:t>to learn from existing joint working and schools/CAMHS link pilots and capture ways to bring together different professionals with different expertise to deliver support.</a:t>
            </a:r>
            <a:br>
              <a:rPr lang="en-GB" sz="1800" dirty="0"/>
            </a:br>
            <a:endParaRPr lang="en-GB" sz="1800" dirty="0"/>
          </a:p>
          <a:p>
            <a:pPr marL="257175" indent="-257175">
              <a:buFont typeface="Arial" panose="020B0604020202020204" pitchFamily="34" charset="0"/>
              <a:buChar char="•"/>
            </a:pPr>
            <a:r>
              <a:rPr lang="en-GB" sz="1800" dirty="0"/>
              <a:t>We know </a:t>
            </a:r>
            <a:r>
              <a:rPr lang="en-GB" sz="1800" dirty="0" smtClean="0"/>
              <a:t>EPs </a:t>
            </a:r>
            <a:r>
              <a:rPr lang="en-GB" sz="1800" dirty="0"/>
              <a:t>were involved with a number of the </a:t>
            </a:r>
            <a:r>
              <a:rPr lang="en-GB" sz="1800" dirty="0" smtClean="0"/>
              <a:t>pilots (Evaluation</a:t>
            </a:r>
            <a:r>
              <a:rPr lang="en-GB" sz="1800" dirty="0"/>
              <a:t>: </a:t>
            </a:r>
            <a:r>
              <a:rPr lang="en-GB" sz="1800" dirty="0">
                <a:hlinkClick r:id="rId3"/>
              </a:rPr>
              <a:t>https://www.gov.uk/government/publications/mental-health-services-and-schools-link-pilot-evaluation</a:t>
            </a:r>
            <a:r>
              <a:rPr lang="en-GB" sz="1800" dirty="0" smtClean="0"/>
              <a:t>)</a:t>
            </a:r>
          </a:p>
          <a:p>
            <a:pPr marL="257175" indent="-257175">
              <a:buFont typeface="Arial" panose="020B0604020202020204" pitchFamily="34" charset="0"/>
              <a:buChar char="•"/>
            </a:pPr>
            <a:endParaRPr lang="en-GB" sz="1800" dirty="0"/>
          </a:p>
          <a:p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315737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1687" y="189011"/>
            <a:ext cx="7775575" cy="647701"/>
          </a:xfrm>
        </p:spPr>
        <p:txBody>
          <a:bodyPr/>
          <a:lstStyle/>
          <a:p>
            <a:pPr algn="l"/>
            <a:r>
              <a:rPr lang="en-GB" sz="3000" b="0" dirty="0" smtClean="0"/>
              <a:t>Local Area Inspections: Specialist Teachers</a:t>
            </a:r>
            <a:endParaRPr lang="en-GB" sz="3000" b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3" y="836712"/>
            <a:ext cx="8280920" cy="4679949"/>
          </a:xfrm>
        </p:spPr>
        <p:txBody>
          <a:bodyPr>
            <a:noAutofit/>
          </a:bodyPr>
          <a:lstStyle/>
          <a:p>
            <a:r>
              <a:rPr lang="en-GB" sz="1800" b="0" dirty="0" smtClean="0"/>
              <a:t>SEN leaders work closely with advisory specialist teachers to ensure that mainstream staff deliver effective support to pupils with HI, VI and communication and interaction needs </a:t>
            </a:r>
            <a:r>
              <a:rPr lang="en-GB" sz="1800" dirty="0" smtClean="0"/>
              <a:t>(</a:t>
            </a:r>
            <a:r>
              <a:rPr lang="en-GB" sz="1800" dirty="0" err="1" smtClean="0"/>
              <a:t>Glos</a:t>
            </a:r>
            <a:r>
              <a:rPr lang="en-GB" sz="1800" dirty="0" smtClean="0"/>
              <a:t>)</a:t>
            </a:r>
          </a:p>
          <a:p>
            <a:r>
              <a:rPr lang="en-GB" sz="1800" b="0" dirty="0" smtClean="0"/>
              <a:t>VI services, audiology and </a:t>
            </a:r>
            <a:r>
              <a:rPr lang="en-GB" sz="1800" b="0" dirty="0" err="1" smtClean="0"/>
              <a:t>ToD</a:t>
            </a:r>
            <a:r>
              <a:rPr lang="en-GB" sz="1800" b="0" dirty="0" smtClean="0"/>
              <a:t> provide effective support for CYP. Services are timely and of good quality. Making a positive difference to the lives and development of these CYP</a:t>
            </a:r>
            <a:r>
              <a:rPr lang="en-GB" sz="1800" dirty="0" smtClean="0"/>
              <a:t>.  (Halton)</a:t>
            </a:r>
          </a:p>
          <a:p>
            <a:r>
              <a:rPr lang="en-GB" sz="1800" b="0" dirty="0" smtClean="0"/>
              <a:t>Specialist teachers of CYP who are deaf and/or visually impaired provide valued support to pupils with sensory needs placed in mainstream schools </a:t>
            </a:r>
            <a:r>
              <a:rPr lang="en-GB" sz="1800" dirty="0" smtClean="0"/>
              <a:t>(Bexley)</a:t>
            </a:r>
          </a:p>
          <a:p>
            <a:r>
              <a:rPr lang="en-GB" sz="1800" b="0" dirty="0" smtClean="0"/>
              <a:t>High-quality support from </a:t>
            </a:r>
            <a:r>
              <a:rPr lang="en-GB" sz="1800" dirty="0" smtClean="0"/>
              <a:t>Greenwich</a:t>
            </a:r>
            <a:r>
              <a:rPr lang="en-GB" sz="1800" b="0" dirty="0" smtClean="0"/>
              <a:t> services specialising in HI, VI and autistic spectrum disorders is consistently described as being of high quality by education settings and parents. </a:t>
            </a:r>
          </a:p>
          <a:p>
            <a:r>
              <a:rPr lang="en-GB" sz="1800" b="0" dirty="0" smtClean="0"/>
              <a:t>Provision for CYP who have a HI or VI is strong…….vast majority </a:t>
            </a:r>
            <a:r>
              <a:rPr lang="en-GB" sz="1800" b="0" i="1" dirty="0" smtClean="0"/>
              <a:t>(of parents)</a:t>
            </a:r>
            <a:r>
              <a:rPr lang="en-GB" sz="1800" b="0" dirty="0" smtClean="0"/>
              <a:t> reported positively about ….how this helps to secure strong outcomes.” (</a:t>
            </a:r>
            <a:r>
              <a:rPr lang="en-GB" sz="1800" dirty="0" smtClean="0"/>
              <a:t>Windsor and Maidenhead</a:t>
            </a:r>
            <a:r>
              <a:rPr lang="en-GB" sz="1800" b="0" dirty="0" smtClean="0"/>
              <a:t>)</a:t>
            </a:r>
            <a:endParaRPr lang="en-GB" sz="1800" b="0" dirty="0"/>
          </a:p>
        </p:txBody>
      </p:sp>
    </p:spTree>
    <p:extLst>
      <p:ext uri="{BB962C8B-B14F-4D97-AF65-F5344CB8AC3E}">
        <p14:creationId xmlns:p14="http://schemas.microsoft.com/office/powerpoint/2010/main" val="761538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000" b="0" dirty="0" smtClean="0"/>
              <a:t>Areas of opportunity for specialist </a:t>
            </a:r>
            <a:r>
              <a:rPr lang="en-GB" sz="3000" b="0" dirty="0"/>
              <a:t>t</a:t>
            </a:r>
            <a:r>
              <a:rPr lang="en-GB" sz="3000" b="0" dirty="0" smtClean="0"/>
              <a:t>eachers</a:t>
            </a:r>
            <a:endParaRPr lang="en-GB" sz="3000" b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1196976"/>
            <a:ext cx="7992244" cy="4679949"/>
          </a:xfrm>
        </p:spPr>
        <p:txBody>
          <a:bodyPr/>
          <a:lstStyle/>
          <a:p>
            <a:r>
              <a:rPr lang="en-GB" sz="2400" b="0" dirty="0" smtClean="0"/>
              <a:t>Working more closely/ co-producing with parents, children and young people</a:t>
            </a:r>
          </a:p>
          <a:p>
            <a:r>
              <a:rPr lang="en-GB" sz="2400" b="0" dirty="0" smtClean="0"/>
              <a:t>High quality assessment, with clear recommendations for provision that works</a:t>
            </a:r>
          </a:p>
          <a:p>
            <a:r>
              <a:rPr lang="en-GB" sz="2400" b="0" dirty="0"/>
              <a:t>Y9 transfer review</a:t>
            </a:r>
          </a:p>
          <a:p>
            <a:r>
              <a:rPr lang="en-GB" sz="2400" b="0" dirty="0" smtClean="0"/>
              <a:t>Supporting those at most risk – e.g. exclusions, LAC, at risk of ATU placements, in out-of-area provision</a:t>
            </a:r>
          </a:p>
          <a:p>
            <a:r>
              <a:rPr lang="en-GB" sz="2400" b="0" dirty="0" smtClean="0"/>
              <a:t>Post-16/ post-19 work</a:t>
            </a:r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DB98E5A-76C0-453E-B1E0-BC4AB04722D5}" type="slidenum">
              <a:rPr lang="en-GB" smtClean="0"/>
              <a:pPr/>
              <a:t>24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7152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4213" y="476250"/>
            <a:ext cx="8075612" cy="5256213"/>
          </a:xfrm>
        </p:spPr>
        <p:txBody>
          <a:bodyPr/>
          <a:lstStyle/>
          <a:p>
            <a:pPr algn="ctr">
              <a:lnSpc>
                <a:spcPct val="90000"/>
              </a:lnSpc>
              <a:buFont typeface="Wingdings" pitchFamily="2" charset="2"/>
              <a:buNone/>
            </a:pPr>
            <a:endParaRPr lang="en-GB" altLang="en-US" sz="4000" b="0" dirty="0" smtClean="0">
              <a:ea typeface="ＭＳ Ｐゴシック" pitchFamily="34" charset="-128"/>
            </a:endParaRP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endParaRPr lang="en-GB" altLang="en-US" sz="4000" b="0" dirty="0" smtClean="0">
              <a:ea typeface="ＭＳ Ｐゴシック" pitchFamily="34" charset="-128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035173"/>
            <a:ext cx="7704856" cy="4554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459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33E10230EB8E747A91CFB6ACD883CD5" ma:contentTypeVersion="1" ma:contentTypeDescription="Create a new document." ma:contentTypeScope="" ma:versionID="a0a95fc54e0ff8fd3e2f02ae163f922e">
  <xsd:schema xmlns:xsd="http://www.w3.org/2001/XMLSchema" xmlns:xs="http://www.w3.org/2001/XMLSchema" xmlns:p="http://schemas.microsoft.com/office/2006/metadata/properties" xmlns:ns1="http://schemas.microsoft.com/sharepoint/v3" targetNamespace="http://schemas.microsoft.com/office/2006/metadata/properties" ma:root="true" ma:fieldsID="6f9746fe128b0ca74698fd9d7c13d39e" ns1:_="">
    <xsd:import namespace="http://schemas.microsoft.com/sharepoint/v3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Scheduling Start Date" ma:internalName="PublishingStartDate">
      <xsd:simpleType>
        <xsd:restriction base="dms:Unknown"/>
      </xsd:simpleType>
    </xsd:element>
    <xsd:element name="PublishingExpirationDate" ma:index="9" nillable="true" ma:displayName="Scheduling End Date" ma:internalName="PublishingExpirationDat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718918D8-6743-472F-9133-546308218B2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D9CA0A0-0AA7-425C-A421-AAC492668BF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FD3942E-F7FA-4AD8-9A69-5FDFB1F490D1}">
  <ds:schemaRefs>
    <ds:schemaRef ds:uri="http://purl.org/dc/elements/1.1/"/>
    <ds:schemaRef ds:uri="http://schemas.microsoft.com/office/2006/metadata/properties"/>
    <ds:schemaRef ds:uri="http://schemas.microsoft.com/sharepoint/v3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3938</TotalTime>
  <Words>1644</Words>
  <Application>Microsoft Office PowerPoint</Application>
  <PresentationFormat>On-screen Show (4:3)</PresentationFormat>
  <Paragraphs>164</Paragraphs>
  <Slides>25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ＭＳ Ｐゴシック</vt:lpstr>
      <vt:lpstr>Arial</vt:lpstr>
      <vt:lpstr>Calibri</vt:lpstr>
      <vt:lpstr>Times New Roman</vt:lpstr>
      <vt:lpstr>Wingdings</vt:lpstr>
      <vt:lpstr>Office Theme</vt:lpstr>
      <vt:lpstr>  Update on SEND and SI Provision     </vt:lpstr>
      <vt:lpstr>SEND Reforms – DfE Headlines</vt:lpstr>
      <vt:lpstr>What does successful implementation of the SEND reforms look like?</vt:lpstr>
      <vt:lpstr>SEN Profile 2007-2017</vt:lpstr>
      <vt:lpstr>The position as at January 2017</vt:lpstr>
      <vt:lpstr>Mainstream/ Special Placements (May 2017)</vt:lpstr>
      <vt:lpstr>Further key data, May 2017 </vt:lpstr>
      <vt:lpstr> Making SEN Support work - Local authority </vt:lpstr>
      <vt:lpstr>A Good Education Health and Care (EHC) plan</vt:lpstr>
      <vt:lpstr>Person-centred reporting in assessments - S19 Implications </vt:lpstr>
      <vt:lpstr>Specialist teacher advice should:  </vt:lpstr>
      <vt:lpstr>PowerPoint Presentation</vt:lpstr>
      <vt:lpstr>The process of getting a plan</vt:lpstr>
      <vt:lpstr>Parents and young people who received an EHC plan in 20 weeks were more likely to report that: </vt:lpstr>
      <vt:lpstr>  </vt:lpstr>
      <vt:lpstr>What parents want to experience  during EHC plan processes  </vt:lpstr>
      <vt:lpstr>Decision-making – National data</vt:lpstr>
      <vt:lpstr>From local area inspections (since May 2017)</vt:lpstr>
      <vt:lpstr>Permanent exclusions 2008-16</vt:lpstr>
      <vt:lpstr>Fixed- term exclusions 2008-16</vt:lpstr>
      <vt:lpstr>Exclusions – Inspection reports</vt:lpstr>
      <vt:lpstr>Children and young people’s mental health green paper</vt:lpstr>
      <vt:lpstr>Local Area Inspections: Specialist Teachers</vt:lpstr>
      <vt:lpstr>Areas of opportunity for specialist teachers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Department for Education</dc:title>
  <dc:creator>Publishing.TEAM@education.gsi.gov.uk</dc:creator>
  <cp:lastModifiedBy>IMICH, Andre</cp:lastModifiedBy>
  <cp:revision>290</cp:revision>
  <cp:lastPrinted>2017-09-01T12:45:14Z</cp:lastPrinted>
  <dcterms:created xsi:type="dcterms:W3CDTF">2013-06-06T10:14:36Z</dcterms:created>
  <dcterms:modified xsi:type="dcterms:W3CDTF">2017-09-11T06:41:32Z</dcterms:modified>
  <cp:category>Master-Pres-v1.0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0x010100633E10230EB8E747A91CFB6ACD883CD5</vt:lpwstr>
  </property>
</Properties>
</file>