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256" r:id="rId2"/>
    <p:sldId id="315" r:id="rId3"/>
    <p:sldId id="316" r:id="rId4"/>
    <p:sldId id="317" r:id="rId5"/>
    <p:sldId id="318" r:id="rId6"/>
    <p:sldId id="319" r:id="rId7"/>
    <p:sldId id="320" r:id="rId8"/>
    <p:sldId id="321" r:id="rId9"/>
    <p:sldId id="257" r:id="rId10"/>
    <p:sldId id="322" r:id="rId11"/>
    <p:sldId id="258" r:id="rId12"/>
    <p:sldId id="259" r:id="rId13"/>
    <p:sldId id="261" r:id="rId14"/>
    <p:sldId id="262" r:id="rId15"/>
    <p:sldId id="332" r:id="rId16"/>
    <p:sldId id="263" r:id="rId17"/>
    <p:sldId id="264" r:id="rId18"/>
    <p:sldId id="265" r:id="rId19"/>
    <p:sldId id="266"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4" r:id="rId36"/>
    <p:sldId id="285" r:id="rId37"/>
    <p:sldId id="286"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11" r:id="rId57"/>
    <p:sldId id="313" r:id="rId58"/>
    <p:sldId id="314" r:id="rId59"/>
    <p:sldId id="331" r:id="rId60"/>
    <p:sldId id="333" r:id="rId61"/>
    <p:sldId id="323" r:id="rId62"/>
    <p:sldId id="324" r:id="rId63"/>
    <p:sldId id="327" r:id="rId64"/>
    <p:sldId id="328" r:id="rId65"/>
    <p:sldId id="329" r:id="rId66"/>
    <p:sldId id="334" r:id="rId67"/>
    <p:sldId id="340" r:id="rId68"/>
    <p:sldId id="267" r:id="rId69"/>
    <p:sldId id="287" r:id="rId70"/>
    <p:sldId id="335" r:id="rId71"/>
    <p:sldId id="336" r:id="rId72"/>
    <p:sldId id="337" r:id="rId73"/>
    <p:sldId id="338" r:id="rId74"/>
    <p:sldId id="312" r:id="rId75"/>
    <p:sldId id="341" r:id="rId7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64" autoAdjust="0"/>
    <p:restoredTop sz="94624" autoAdjust="0"/>
  </p:normalViewPr>
  <p:slideViewPr>
    <p:cSldViewPr>
      <p:cViewPr varScale="1">
        <p:scale>
          <a:sx n="70" d="100"/>
          <a:sy n="70" d="100"/>
        </p:scale>
        <p:origin x="152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BBCC2E-E53E-4700-9A54-AB4BD58330D3}"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30CFE494-FBC9-487E-A62D-8BEF19AB651B}">
      <dgm:prSet phldrT="[Text]" custT="1"/>
      <dgm:spPr>
        <a:xfrm>
          <a:off x="3240703" y="1811922"/>
          <a:ext cx="2303032" cy="1992216"/>
        </a:xfrm>
        <a:prstGeom prst="hexagon">
          <a:avLst>
            <a:gd name="adj" fmla="val 28570"/>
            <a:gd name="vf" fmla="val 115470"/>
          </a:avLst>
        </a:prstGeom>
        <a:solidFill>
          <a:srgbClr val="2C7C9F">
            <a:lumMod val="40000"/>
            <a:lumOff val="60000"/>
          </a:srgbClr>
        </a:solidFill>
        <a:ln w="25400" cap="flat" cmpd="dbl" algn="ctr">
          <a:solidFill>
            <a:sysClr val="window" lastClr="FFFFFF">
              <a:hueOff val="0"/>
              <a:satOff val="0"/>
              <a:lumOff val="0"/>
              <a:alphaOff val="0"/>
            </a:sysClr>
          </a:solidFill>
          <a:prstDash val="solid"/>
        </a:ln>
        <a:effectLst/>
      </dgm:spPr>
      <dgm:t>
        <a:bodyPr/>
        <a:lstStyle/>
        <a:p>
          <a:r>
            <a:rPr lang="en-GB" sz="1600" dirty="0">
              <a:solidFill>
                <a:sysClr val="window" lastClr="FFFFFF"/>
              </a:solidFill>
              <a:latin typeface="News Gothic MT"/>
              <a:ea typeface="+mn-ea"/>
              <a:cs typeface="+mn-cs"/>
            </a:rPr>
            <a:t>Secure a future in the sector</a:t>
          </a:r>
        </a:p>
      </dgm:t>
    </dgm:pt>
    <dgm:pt modelId="{C9757453-D941-453D-A1D6-CAE5BCDBFA5E}" type="parTrans" cxnId="{FA53133F-45D3-486F-87BE-2CF28F2FDE8F}">
      <dgm:prSet/>
      <dgm:spPr/>
      <dgm:t>
        <a:bodyPr/>
        <a:lstStyle/>
        <a:p>
          <a:endParaRPr lang="en-GB"/>
        </a:p>
      </dgm:t>
    </dgm:pt>
    <dgm:pt modelId="{CC97C78D-010D-4C7B-BBD1-A591EDE0C7F9}" type="sibTrans" cxnId="{FA53133F-45D3-486F-87BE-2CF28F2FDE8F}">
      <dgm:prSet/>
      <dgm:spPr/>
      <dgm:t>
        <a:bodyPr/>
        <a:lstStyle/>
        <a:p>
          <a:endParaRPr lang="en-GB"/>
        </a:p>
      </dgm:t>
    </dgm:pt>
    <dgm:pt modelId="{68F6ABFB-0B3D-4C84-A3A8-7A8EA5793205}">
      <dgm:prSet phldrT="[Text]"/>
      <dgm:spPr>
        <a:xfrm>
          <a:off x="3452845" y="0"/>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Have a clear Strategy – what needs to change and/or improve? </a:t>
          </a:r>
        </a:p>
      </dgm:t>
    </dgm:pt>
    <dgm:pt modelId="{4CFFF188-E847-4EBF-8448-4B653FC78444}" type="parTrans" cxnId="{9746C5AA-318A-46D7-AD06-4C4C868D00BC}">
      <dgm:prSet/>
      <dgm:spPr/>
      <dgm:t>
        <a:bodyPr/>
        <a:lstStyle/>
        <a:p>
          <a:endParaRPr lang="en-GB"/>
        </a:p>
      </dgm:t>
    </dgm:pt>
    <dgm:pt modelId="{25C89138-1AA3-4F26-A202-E0901EED923A}" type="sibTrans" cxnId="{9746C5AA-318A-46D7-AD06-4C4C868D00BC}">
      <dgm:prSet/>
      <dgm:spPr/>
      <dgm:t>
        <a:bodyPr/>
        <a:lstStyle/>
        <a:p>
          <a:endParaRPr lang="en-GB"/>
        </a:p>
      </dgm:t>
    </dgm:pt>
    <dgm:pt modelId="{7F3DF94D-B71A-4FAA-91A9-A48D8B0F0FCA}">
      <dgm:prSet phldrT="[Text]"/>
      <dgm:spPr>
        <a:xfrm>
          <a:off x="5183736" y="1004252"/>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Explore new models so Services are flexible/agile able to adapt to changing landscape</a:t>
          </a:r>
        </a:p>
      </dgm:t>
    </dgm:pt>
    <dgm:pt modelId="{C5546136-9239-433E-848B-4D69433B5BC7}" type="parTrans" cxnId="{4C12784E-7954-419C-B3F1-692CF4AD9F0D}">
      <dgm:prSet/>
      <dgm:spPr/>
      <dgm:t>
        <a:bodyPr/>
        <a:lstStyle/>
        <a:p>
          <a:endParaRPr lang="en-GB"/>
        </a:p>
      </dgm:t>
    </dgm:pt>
    <dgm:pt modelId="{C39BC94C-1B2F-4FBA-8285-81076BC9BC56}" type="sibTrans" cxnId="{4C12784E-7954-419C-B3F1-692CF4AD9F0D}">
      <dgm:prSet/>
      <dgm:spPr/>
      <dgm:t>
        <a:bodyPr/>
        <a:lstStyle/>
        <a:p>
          <a:endParaRPr lang="en-GB"/>
        </a:p>
      </dgm:t>
    </dgm:pt>
    <dgm:pt modelId="{FC5CC516-7090-49BE-B1E1-F28EF0C002B2}">
      <dgm:prSet phldrT="[Text]"/>
      <dgm:spPr>
        <a:xfrm>
          <a:off x="5183736" y="2978495"/>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Make intelligent use of data and needs analysis</a:t>
          </a:r>
        </a:p>
      </dgm:t>
    </dgm:pt>
    <dgm:pt modelId="{920997BE-7411-45DD-B412-24948A34A15D}" type="parTrans" cxnId="{2C4C637A-85F5-4502-BCF4-E725F2043D3D}">
      <dgm:prSet/>
      <dgm:spPr/>
      <dgm:t>
        <a:bodyPr/>
        <a:lstStyle/>
        <a:p>
          <a:endParaRPr lang="en-GB"/>
        </a:p>
      </dgm:t>
    </dgm:pt>
    <dgm:pt modelId="{3E222EA8-937D-4A13-B7A3-96F57C675B82}" type="sibTrans" cxnId="{2C4C637A-85F5-4502-BCF4-E725F2043D3D}">
      <dgm:prSet/>
      <dgm:spPr/>
      <dgm:t>
        <a:bodyPr/>
        <a:lstStyle/>
        <a:p>
          <a:endParaRPr lang="en-GB"/>
        </a:p>
      </dgm:t>
    </dgm:pt>
    <dgm:pt modelId="{14DAEAE2-1580-4C65-952F-C13DF69524A3}">
      <dgm:prSet phldrT="[Text]"/>
      <dgm:spPr>
        <a:xfrm>
          <a:off x="3452845" y="3983871"/>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Enhance profile</a:t>
          </a:r>
        </a:p>
      </dgm:t>
    </dgm:pt>
    <dgm:pt modelId="{54C92486-DBAD-4847-BF77-A7B21082FE0B}" type="parTrans" cxnId="{BB9A9C9B-B54B-4F9A-98FE-0B2543C1B9D1}">
      <dgm:prSet/>
      <dgm:spPr/>
      <dgm:t>
        <a:bodyPr/>
        <a:lstStyle/>
        <a:p>
          <a:endParaRPr lang="en-GB"/>
        </a:p>
      </dgm:t>
    </dgm:pt>
    <dgm:pt modelId="{5D77A455-B5DF-4A57-BE37-CA7347AB76A2}" type="sibTrans" cxnId="{BB9A9C9B-B54B-4F9A-98FE-0B2543C1B9D1}">
      <dgm:prSet/>
      <dgm:spPr/>
      <dgm:t>
        <a:bodyPr/>
        <a:lstStyle/>
        <a:p>
          <a:endParaRPr lang="en-GB"/>
        </a:p>
      </dgm:t>
    </dgm:pt>
    <dgm:pt modelId="{02A93D78-4880-48F2-81DC-D1C02F552E91}">
      <dgm:prSet phldrT="[Text]"/>
      <dgm:spPr>
        <a:xfrm>
          <a:off x="1713919" y="2979619"/>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Take an outcome focused perspective and plan accordingly whilst also achieving VfM</a:t>
          </a:r>
        </a:p>
      </dgm:t>
    </dgm:pt>
    <dgm:pt modelId="{0BFBFBA9-0F9E-49E7-BCA5-99F181517C93}" type="parTrans" cxnId="{8D4E7C97-34E3-468B-92B7-5D981CA87B2A}">
      <dgm:prSet/>
      <dgm:spPr/>
      <dgm:t>
        <a:bodyPr/>
        <a:lstStyle/>
        <a:p>
          <a:endParaRPr lang="en-GB"/>
        </a:p>
      </dgm:t>
    </dgm:pt>
    <dgm:pt modelId="{27C560AC-FA29-423C-82D9-82CA4211A803}" type="sibTrans" cxnId="{8D4E7C97-34E3-468B-92B7-5D981CA87B2A}">
      <dgm:prSet/>
      <dgm:spPr/>
      <dgm:t>
        <a:bodyPr/>
        <a:lstStyle/>
        <a:p>
          <a:endParaRPr lang="en-GB"/>
        </a:p>
      </dgm:t>
    </dgm:pt>
    <dgm:pt modelId="{30BA44E4-1324-44BC-86C7-BC11C6456096}">
      <dgm:prSet phldrT="[Text]"/>
      <dgm:spPr>
        <a:xfrm>
          <a:off x="1713919" y="1002005"/>
          <a:ext cx="1887319" cy="1632752"/>
        </a:xfrm>
        <a:prstGeom prst="hexagon">
          <a:avLst>
            <a:gd name="adj" fmla="val 28570"/>
            <a:gd name="vf" fmla="val 115470"/>
          </a:avLst>
        </a:prstGeom>
        <a:solidFill>
          <a:srgbClr val="2C7C9F">
            <a:hueOff val="0"/>
            <a:satOff val="0"/>
            <a:lumOff val="0"/>
            <a:alphaOff val="0"/>
          </a:srgbClr>
        </a:solidFill>
        <a:ln w="25400" cap="flat" cmpd="dbl" algn="ctr">
          <a:solidFill>
            <a:sysClr val="window" lastClr="FFFFFF">
              <a:hueOff val="0"/>
              <a:satOff val="0"/>
              <a:lumOff val="0"/>
              <a:alphaOff val="0"/>
            </a:sysClr>
          </a:solidFill>
          <a:prstDash val="solid"/>
        </a:ln>
        <a:effectLst/>
      </dgm:spPr>
      <dgm:t>
        <a:bodyPr/>
        <a:lstStyle/>
        <a:p>
          <a:r>
            <a:rPr lang="en-GB" dirty="0">
              <a:solidFill>
                <a:sysClr val="window" lastClr="FFFFFF"/>
              </a:solidFill>
              <a:latin typeface="News Gothic MT"/>
              <a:ea typeface="+mn-ea"/>
              <a:cs typeface="+mn-cs"/>
            </a:rPr>
            <a:t>Enhance partnership working and collaboration </a:t>
          </a:r>
        </a:p>
      </dgm:t>
    </dgm:pt>
    <dgm:pt modelId="{93B529D7-8A63-4707-876D-C015DACFB1EB}" type="parTrans" cxnId="{55184157-2317-4D79-A567-98F03E9DE167}">
      <dgm:prSet/>
      <dgm:spPr/>
      <dgm:t>
        <a:bodyPr/>
        <a:lstStyle/>
        <a:p>
          <a:endParaRPr lang="en-GB"/>
        </a:p>
      </dgm:t>
    </dgm:pt>
    <dgm:pt modelId="{4CB99E31-7FBA-478F-B65B-AC5351EF4264}" type="sibTrans" cxnId="{55184157-2317-4D79-A567-98F03E9DE167}">
      <dgm:prSet/>
      <dgm:spPr/>
      <dgm:t>
        <a:bodyPr/>
        <a:lstStyle/>
        <a:p>
          <a:endParaRPr lang="en-GB"/>
        </a:p>
      </dgm:t>
    </dgm:pt>
    <dgm:pt modelId="{2677084B-3EC6-4D50-9AE6-CCE008544660}" type="pres">
      <dgm:prSet presAssocID="{9DBBCC2E-E53E-4700-9A54-AB4BD58330D3}" presName="Name0" presStyleCnt="0">
        <dgm:presLayoutVars>
          <dgm:chMax val="1"/>
          <dgm:chPref val="1"/>
          <dgm:dir/>
          <dgm:animOne val="branch"/>
          <dgm:animLvl val="lvl"/>
        </dgm:presLayoutVars>
      </dgm:prSet>
      <dgm:spPr/>
      <dgm:t>
        <a:bodyPr/>
        <a:lstStyle/>
        <a:p>
          <a:endParaRPr lang="en-GB"/>
        </a:p>
      </dgm:t>
    </dgm:pt>
    <dgm:pt modelId="{61B627CD-181F-40A1-8EA0-FA5948F11504}" type="pres">
      <dgm:prSet presAssocID="{30CFE494-FBC9-487E-A62D-8BEF19AB651B}" presName="Parent" presStyleLbl="node0" presStyleIdx="0" presStyleCnt="1">
        <dgm:presLayoutVars>
          <dgm:chMax val="6"/>
          <dgm:chPref val="6"/>
        </dgm:presLayoutVars>
      </dgm:prSet>
      <dgm:spPr/>
      <dgm:t>
        <a:bodyPr/>
        <a:lstStyle/>
        <a:p>
          <a:endParaRPr lang="en-GB"/>
        </a:p>
      </dgm:t>
    </dgm:pt>
    <dgm:pt modelId="{934CA20B-A913-44A8-82BD-D34444DE15A5}" type="pres">
      <dgm:prSet presAssocID="{68F6ABFB-0B3D-4C84-A3A8-7A8EA5793205}" presName="Accent1" presStyleCnt="0"/>
      <dgm:spPr/>
    </dgm:pt>
    <dgm:pt modelId="{0468454D-3749-43EE-A984-997A7224A791}" type="pres">
      <dgm:prSet presAssocID="{68F6ABFB-0B3D-4C84-A3A8-7A8EA5793205}" presName="Accent" presStyleLbl="bgShp" presStyleIdx="0" presStyleCnt="6"/>
      <dgm:spPr/>
    </dgm:pt>
    <dgm:pt modelId="{7747E167-E6B0-4B3F-8DB8-03CEF216573A}" type="pres">
      <dgm:prSet presAssocID="{68F6ABFB-0B3D-4C84-A3A8-7A8EA5793205}" presName="Child1" presStyleLbl="node1" presStyleIdx="0" presStyleCnt="6">
        <dgm:presLayoutVars>
          <dgm:chMax val="0"/>
          <dgm:chPref val="0"/>
          <dgm:bulletEnabled val="1"/>
        </dgm:presLayoutVars>
      </dgm:prSet>
      <dgm:spPr/>
      <dgm:t>
        <a:bodyPr/>
        <a:lstStyle/>
        <a:p>
          <a:endParaRPr lang="en-GB"/>
        </a:p>
      </dgm:t>
    </dgm:pt>
    <dgm:pt modelId="{3A6B783B-E812-4E8B-A066-CE820EE1BBC1}" type="pres">
      <dgm:prSet presAssocID="{7F3DF94D-B71A-4FAA-91A9-A48D8B0F0FCA}" presName="Accent2" presStyleCnt="0"/>
      <dgm:spPr/>
    </dgm:pt>
    <dgm:pt modelId="{7CF4CF32-9CF6-4754-B07F-8878B999492D}" type="pres">
      <dgm:prSet presAssocID="{7F3DF94D-B71A-4FAA-91A9-A48D8B0F0FCA}" presName="Accent" presStyleLbl="bgShp" presStyleIdx="1" presStyleCnt="6"/>
      <dgm:spPr>
        <a:xfrm>
          <a:off x="4682844" y="858781"/>
          <a:ext cx="868927" cy="748695"/>
        </a:xfrm>
        <a:prstGeom prst="hexagon">
          <a:avLst>
            <a:gd name="adj" fmla="val 28900"/>
            <a:gd name="vf" fmla="val 115470"/>
          </a:avLst>
        </a:prstGeom>
        <a:solidFill>
          <a:srgbClr val="2C7C9F">
            <a:tint val="40000"/>
            <a:hueOff val="0"/>
            <a:satOff val="0"/>
            <a:lumOff val="0"/>
            <a:alphaOff val="0"/>
          </a:srgbClr>
        </a:solidFill>
        <a:ln>
          <a:noFill/>
        </a:ln>
        <a:effectLst/>
      </dgm:spPr>
    </dgm:pt>
    <dgm:pt modelId="{0F940538-4265-4748-B2B3-F6CF6E13E221}" type="pres">
      <dgm:prSet presAssocID="{7F3DF94D-B71A-4FAA-91A9-A48D8B0F0FCA}" presName="Child2" presStyleLbl="node1" presStyleIdx="1" presStyleCnt="6">
        <dgm:presLayoutVars>
          <dgm:chMax val="0"/>
          <dgm:chPref val="0"/>
          <dgm:bulletEnabled val="1"/>
        </dgm:presLayoutVars>
      </dgm:prSet>
      <dgm:spPr/>
      <dgm:t>
        <a:bodyPr/>
        <a:lstStyle/>
        <a:p>
          <a:endParaRPr lang="en-GB"/>
        </a:p>
      </dgm:t>
    </dgm:pt>
    <dgm:pt modelId="{5BF7688C-AEBC-42F7-8B55-5B22FA77F2C9}" type="pres">
      <dgm:prSet presAssocID="{FC5CC516-7090-49BE-B1E1-F28EF0C002B2}" presName="Accent3" presStyleCnt="0"/>
      <dgm:spPr/>
    </dgm:pt>
    <dgm:pt modelId="{93E08143-A455-4E58-BDF5-B78668684D51}" type="pres">
      <dgm:prSet presAssocID="{FC5CC516-7090-49BE-B1E1-F28EF0C002B2}" presName="Accent" presStyleLbl="bgShp" presStyleIdx="2" presStyleCnt="6"/>
      <dgm:spPr>
        <a:xfrm>
          <a:off x="5696950" y="2258444"/>
          <a:ext cx="868927" cy="748695"/>
        </a:xfrm>
        <a:prstGeom prst="hexagon">
          <a:avLst>
            <a:gd name="adj" fmla="val 28900"/>
            <a:gd name="vf" fmla="val 115470"/>
          </a:avLst>
        </a:prstGeom>
        <a:solidFill>
          <a:srgbClr val="2C7C9F">
            <a:tint val="40000"/>
            <a:hueOff val="0"/>
            <a:satOff val="0"/>
            <a:lumOff val="0"/>
            <a:alphaOff val="0"/>
          </a:srgbClr>
        </a:solidFill>
        <a:ln>
          <a:noFill/>
        </a:ln>
        <a:effectLst/>
      </dgm:spPr>
    </dgm:pt>
    <dgm:pt modelId="{D92B6D72-A94B-49DC-9CF2-A565563BA4BE}" type="pres">
      <dgm:prSet presAssocID="{FC5CC516-7090-49BE-B1E1-F28EF0C002B2}" presName="Child3" presStyleLbl="node1" presStyleIdx="2" presStyleCnt="6">
        <dgm:presLayoutVars>
          <dgm:chMax val="0"/>
          <dgm:chPref val="0"/>
          <dgm:bulletEnabled val="1"/>
        </dgm:presLayoutVars>
      </dgm:prSet>
      <dgm:spPr/>
      <dgm:t>
        <a:bodyPr/>
        <a:lstStyle/>
        <a:p>
          <a:endParaRPr lang="en-GB"/>
        </a:p>
      </dgm:t>
    </dgm:pt>
    <dgm:pt modelId="{800AFE53-2487-424F-85F3-2DDEDE8F36A5}" type="pres">
      <dgm:prSet presAssocID="{14DAEAE2-1580-4C65-952F-C13DF69524A3}" presName="Accent4" presStyleCnt="0"/>
      <dgm:spPr/>
    </dgm:pt>
    <dgm:pt modelId="{D20A8D60-7E56-48FA-B366-79AF074D8B9C}" type="pres">
      <dgm:prSet presAssocID="{14DAEAE2-1580-4C65-952F-C13DF69524A3}" presName="Accent" presStyleLbl="bgShp" presStyleIdx="3" presStyleCnt="6"/>
      <dgm:spPr>
        <a:xfrm>
          <a:off x="4992486" y="3838400"/>
          <a:ext cx="868927" cy="748695"/>
        </a:xfrm>
        <a:prstGeom prst="hexagon">
          <a:avLst>
            <a:gd name="adj" fmla="val 28900"/>
            <a:gd name="vf" fmla="val 115470"/>
          </a:avLst>
        </a:prstGeom>
        <a:solidFill>
          <a:srgbClr val="2C7C9F">
            <a:tint val="40000"/>
            <a:hueOff val="0"/>
            <a:satOff val="0"/>
            <a:lumOff val="0"/>
            <a:alphaOff val="0"/>
          </a:srgbClr>
        </a:solidFill>
        <a:ln>
          <a:noFill/>
        </a:ln>
        <a:effectLst/>
      </dgm:spPr>
    </dgm:pt>
    <dgm:pt modelId="{6B48EFF9-2D8D-4B6C-95C6-57D5DE94A332}" type="pres">
      <dgm:prSet presAssocID="{14DAEAE2-1580-4C65-952F-C13DF69524A3}" presName="Child4" presStyleLbl="node1" presStyleIdx="3" presStyleCnt="6">
        <dgm:presLayoutVars>
          <dgm:chMax val="0"/>
          <dgm:chPref val="0"/>
          <dgm:bulletEnabled val="1"/>
        </dgm:presLayoutVars>
      </dgm:prSet>
      <dgm:spPr/>
      <dgm:t>
        <a:bodyPr/>
        <a:lstStyle/>
        <a:p>
          <a:endParaRPr lang="en-GB"/>
        </a:p>
      </dgm:t>
    </dgm:pt>
    <dgm:pt modelId="{5159F685-B71D-4FD8-B6F3-61BAEEA9BC1A}" type="pres">
      <dgm:prSet presAssocID="{02A93D78-4880-48F2-81DC-D1C02F552E91}" presName="Accent5" presStyleCnt="0"/>
      <dgm:spPr/>
    </dgm:pt>
    <dgm:pt modelId="{585F82DF-5C91-4AAA-AD20-F7E4BEE1DC3A}" type="pres">
      <dgm:prSet presAssocID="{02A93D78-4880-48F2-81DC-D1C02F552E91}" presName="Accent" presStyleLbl="bgShp" presStyleIdx="4" presStyleCnt="6"/>
      <dgm:spPr>
        <a:xfrm>
          <a:off x="3244988" y="4002406"/>
          <a:ext cx="868927" cy="748695"/>
        </a:xfrm>
        <a:prstGeom prst="hexagon">
          <a:avLst>
            <a:gd name="adj" fmla="val 28900"/>
            <a:gd name="vf" fmla="val 115470"/>
          </a:avLst>
        </a:prstGeom>
        <a:solidFill>
          <a:srgbClr val="2C7C9F">
            <a:tint val="40000"/>
            <a:hueOff val="0"/>
            <a:satOff val="0"/>
            <a:lumOff val="0"/>
            <a:alphaOff val="0"/>
          </a:srgbClr>
        </a:solidFill>
        <a:ln>
          <a:noFill/>
        </a:ln>
        <a:effectLst/>
      </dgm:spPr>
    </dgm:pt>
    <dgm:pt modelId="{21359270-C86B-41FA-9D1B-BE00A26EB54A}" type="pres">
      <dgm:prSet presAssocID="{02A93D78-4880-48F2-81DC-D1C02F552E91}" presName="Child5" presStyleLbl="node1" presStyleIdx="4" presStyleCnt="6">
        <dgm:presLayoutVars>
          <dgm:chMax val="0"/>
          <dgm:chPref val="0"/>
          <dgm:bulletEnabled val="1"/>
        </dgm:presLayoutVars>
      </dgm:prSet>
      <dgm:spPr/>
      <dgm:t>
        <a:bodyPr/>
        <a:lstStyle/>
        <a:p>
          <a:endParaRPr lang="en-GB"/>
        </a:p>
      </dgm:t>
    </dgm:pt>
    <dgm:pt modelId="{BA024164-5340-42DE-A93C-DADBA0DAEE77}" type="pres">
      <dgm:prSet presAssocID="{30BA44E4-1324-44BC-86C7-BC11C6456096}" presName="Accent6" presStyleCnt="0"/>
      <dgm:spPr/>
    </dgm:pt>
    <dgm:pt modelId="{1ADD4C41-9260-4254-8250-CF14D50056C1}" type="pres">
      <dgm:prSet presAssocID="{30BA44E4-1324-44BC-86C7-BC11C6456096}" presName="Accent" presStyleLbl="bgShp" presStyleIdx="5" presStyleCnt="6"/>
      <dgm:spPr>
        <a:xfrm>
          <a:off x="2214276" y="2603305"/>
          <a:ext cx="868927" cy="748695"/>
        </a:xfrm>
        <a:prstGeom prst="hexagon">
          <a:avLst>
            <a:gd name="adj" fmla="val 28900"/>
            <a:gd name="vf" fmla="val 115470"/>
          </a:avLst>
        </a:prstGeom>
        <a:solidFill>
          <a:srgbClr val="2C7C9F">
            <a:tint val="40000"/>
            <a:hueOff val="0"/>
            <a:satOff val="0"/>
            <a:lumOff val="0"/>
            <a:alphaOff val="0"/>
          </a:srgbClr>
        </a:solidFill>
        <a:ln>
          <a:noFill/>
        </a:ln>
        <a:effectLst/>
      </dgm:spPr>
    </dgm:pt>
    <dgm:pt modelId="{BC9757E4-68C0-4426-A1FB-E5A89489796E}" type="pres">
      <dgm:prSet presAssocID="{30BA44E4-1324-44BC-86C7-BC11C6456096}" presName="Child6" presStyleLbl="node1" presStyleIdx="5" presStyleCnt="6">
        <dgm:presLayoutVars>
          <dgm:chMax val="0"/>
          <dgm:chPref val="0"/>
          <dgm:bulletEnabled val="1"/>
        </dgm:presLayoutVars>
      </dgm:prSet>
      <dgm:spPr/>
      <dgm:t>
        <a:bodyPr/>
        <a:lstStyle/>
        <a:p>
          <a:endParaRPr lang="en-GB"/>
        </a:p>
      </dgm:t>
    </dgm:pt>
  </dgm:ptLst>
  <dgm:cxnLst>
    <dgm:cxn modelId="{CF774197-3928-45AD-9533-D73421C11142}" type="presOf" srcId="{30BA44E4-1324-44BC-86C7-BC11C6456096}" destId="{BC9757E4-68C0-4426-A1FB-E5A89489796E}" srcOrd="0" destOrd="0" presId="urn:microsoft.com/office/officeart/2011/layout/HexagonRadial"/>
    <dgm:cxn modelId="{046BFD9C-6801-4351-B0BD-DC732B0FB0F6}" type="presOf" srcId="{02A93D78-4880-48F2-81DC-D1C02F552E91}" destId="{21359270-C86B-41FA-9D1B-BE00A26EB54A}" srcOrd="0" destOrd="0" presId="urn:microsoft.com/office/officeart/2011/layout/HexagonRadial"/>
    <dgm:cxn modelId="{2C4C637A-85F5-4502-BCF4-E725F2043D3D}" srcId="{30CFE494-FBC9-487E-A62D-8BEF19AB651B}" destId="{FC5CC516-7090-49BE-B1E1-F28EF0C002B2}" srcOrd="2" destOrd="0" parTransId="{920997BE-7411-45DD-B412-24948A34A15D}" sibTransId="{3E222EA8-937D-4A13-B7A3-96F57C675B82}"/>
    <dgm:cxn modelId="{9746C5AA-318A-46D7-AD06-4C4C868D00BC}" srcId="{30CFE494-FBC9-487E-A62D-8BEF19AB651B}" destId="{68F6ABFB-0B3D-4C84-A3A8-7A8EA5793205}" srcOrd="0" destOrd="0" parTransId="{4CFFF188-E847-4EBF-8448-4B653FC78444}" sibTransId="{25C89138-1AA3-4F26-A202-E0901EED923A}"/>
    <dgm:cxn modelId="{6B0D4AE9-C816-4EAB-AF5A-8A84CFCFBFC1}" type="presOf" srcId="{14DAEAE2-1580-4C65-952F-C13DF69524A3}" destId="{6B48EFF9-2D8D-4B6C-95C6-57D5DE94A332}" srcOrd="0" destOrd="0" presId="urn:microsoft.com/office/officeart/2011/layout/HexagonRadial"/>
    <dgm:cxn modelId="{9E59FEE0-8008-4B6E-9515-3172EB771919}" type="presOf" srcId="{FC5CC516-7090-49BE-B1E1-F28EF0C002B2}" destId="{D92B6D72-A94B-49DC-9CF2-A565563BA4BE}" srcOrd="0" destOrd="0" presId="urn:microsoft.com/office/officeart/2011/layout/HexagonRadial"/>
    <dgm:cxn modelId="{55184157-2317-4D79-A567-98F03E9DE167}" srcId="{30CFE494-FBC9-487E-A62D-8BEF19AB651B}" destId="{30BA44E4-1324-44BC-86C7-BC11C6456096}" srcOrd="5" destOrd="0" parTransId="{93B529D7-8A63-4707-876D-C015DACFB1EB}" sibTransId="{4CB99E31-7FBA-478F-B65B-AC5351EF4264}"/>
    <dgm:cxn modelId="{0CE358A1-5477-4C51-91C5-F1A9EEBD425E}" type="presOf" srcId="{9DBBCC2E-E53E-4700-9A54-AB4BD58330D3}" destId="{2677084B-3EC6-4D50-9AE6-CCE008544660}" srcOrd="0" destOrd="0" presId="urn:microsoft.com/office/officeart/2011/layout/HexagonRadial"/>
    <dgm:cxn modelId="{785D2E68-21C6-460E-B7AD-C83782E7A75A}" type="presOf" srcId="{68F6ABFB-0B3D-4C84-A3A8-7A8EA5793205}" destId="{7747E167-E6B0-4B3F-8DB8-03CEF216573A}" srcOrd="0" destOrd="0" presId="urn:microsoft.com/office/officeart/2011/layout/HexagonRadial"/>
    <dgm:cxn modelId="{4C12784E-7954-419C-B3F1-692CF4AD9F0D}" srcId="{30CFE494-FBC9-487E-A62D-8BEF19AB651B}" destId="{7F3DF94D-B71A-4FAA-91A9-A48D8B0F0FCA}" srcOrd="1" destOrd="0" parTransId="{C5546136-9239-433E-848B-4D69433B5BC7}" sibTransId="{C39BC94C-1B2F-4FBA-8285-81076BC9BC56}"/>
    <dgm:cxn modelId="{8D4E7C97-34E3-468B-92B7-5D981CA87B2A}" srcId="{30CFE494-FBC9-487E-A62D-8BEF19AB651B}" destId="{02A93D78-4880-48F2-81DC-D1C02F552E91}" srcOrd="4" destOrd="0" parTransId="{0BFBFBA9-0F9E-49E7-BCA5-99F181517C93}" sibTransId="{27C560AC-FA29-423C-82D9-82CA4211A803}"/>
    <dgm:cxn modelId="{B254F617-1527-41F8-9255-082FF8CB3702}" type="presOf" srcId="{7F3DF94D-B71A-4FAA-91A9-A48D8B0F0FCA}" destId="{0F940538-4265-4748-B2B3-F6CF6E13E221}" srcOrd="0" destOrd="0" presId="urn:microsoft.com/office/officeart/2011/layout/HexagonRadial"/>
    <dgm:cxn modelId="{FA53133F-45D3-486F-87BE-2CF28F2FDE8F}" srcId="{9DBBCC2E-E53E-4700-9A54-AB4BD58330D3}" destId="{30CFE494-FBC9-487E-A62D-8BEF19AB651B}" srcOrd="0" destOrd="0" parTransId="{C9757453-D941-453D-A1D6-CAE5BCDBFA5E}" sibTransId="{CC97C78D-010D-4C7B-BBD1-A591EDE0C7F9}"/>
    <dgm:cxn modelId="{BB9A9C9B-B54B-4F9A-98FE-0B2543C1B9D1}" srcId="{30CFE494-FBC9-487E-A62D-8BEF19AB651B}" destId="{14DAEAE2-1580-4C65-952F-C13DF69524A3}" srcOrd="3" destOrd="0" parTransId="{54C92486-DBAD-4847-BF77-A7B21082FE0B}" sibTransId="{5D77A455-B5DF-4A57-BE37-CA7347AB76A2}"/>
    <dgm:cxn modelId="{356BE0B9-1B24-4B9A-B9E2-E2D2F4AA92BC}" type="presOf" srcId="{30CFE494-FBC9-487E-A62D-8BEF19AB651B}" destId="{61B627CD-181F-40A1-8EA0-FA5948F11504}" srcOrd="0" destOrd="0" presId="urn:microsoft.com/office/officeart/2011/layout/HexagonRadial"/>
    <dgm:cxn modelId="{29D69026-999C-4AE0-BB69-0887869CA4B2}" type="presParOf" srcId="{2677084B-3EC6-4D50-9AE6-CCE008544660}" destId="{61B627CD-181F-40A1-8EA0-FA5948F11504}" srcOrd="0" destOrd="0" presId="urn:microsoft.com/office/officeart/2011/layout/HexagonRadial"/>
    <dgm:cxn modelId="{D10586FB-C595-46D4-8B38-7D2B67F453D6}" type="presParOf" srcId="{2677084B-3EC6-4D50-9AE6-CCE008544660}" destId="{934CA20B-A913-44A8-82BD-D34444DE15A5}" srcOrd="1" destOrd="0" presId="urn:microsoft.com/office/officeart/2011/layout/HexagonRadial"/>
    <dgm:cxn modelId="{FEBAF8B7-17B1-4322-825C-C5DD0662F94E}" type="presParOf" srcId="{934CA20B-A913-44A8-82BD-D34444DE15A5}" destId="{0468454D-3749-43EE-A984-997A7224A791}" srcOrd="0" destOrd="0" presId="urn:microsoft.com/office/officeart/2011/layout/HexagonRadial"/>
    <dgm:cxn modelId="{E2FA3512-E6E4-4F64-AEFA-4F06B786704B}" type="presParOf" srcId="{2677084B-3EC6-4D50-9AE6-CCE008544660}" destId="{7747E167-E6B0-4B3F-8DB8-03CEF216573A}" srcOrd="2" destOrd="0" presId="urn:microsoft.com/office/officeart/2011/layout/HexagonRadial"/>
    <dgm:cxn modelId="{6E6685B6-8D9D-45BF-B535-DE5228803A3F}" type="presParOf" srcId="{2677084B-3EC6-4D50-9AE6-CCE008544660}" destId="{3A6B783B-E812-4E8B-A066-CE820EE1BBC1}" srcOrd="3" destOrd="0" presId="urn:microsoft.com/office/officeart/2011/layout/HexagonRadial"/>
    <dgm:cxn modelId="{8688AA5D-E936-48C1-85B8-A06DB433F3D6}" type="presParOf" srcId="{3A6B783B-E812-4E8B-A066-CE820EE1BBC1}" destId="{7CF4CF32-9CF6-4754-B07F-8878B999492D}" srcOrd="0" destOrd="0" presId="urn:microsoft.com/office/officeart/2011/layout/HexagonRadial"/>
    <dgm:cxn modelId="{660159EB-77A6-4ADE-8384-3164C775A456}" type="presParOf" srcId="{2677084B-3EC6-4D50-9AE6-CCE008544660}" destId="{0F940538-4265-4748-B2B3-F6CF6E13E221}" srcOrd="4" destOrd="0" presId="urn:microsoft.com/office/officeart/2011/layout/HexagonRadial"/>
    <dgm:cxn modelId="{94818219-8CD4-4BC3-9360-250C2FD0B6C7}" type="presParOf" srcId="{2677084B-3EC6-4D50-9AE6-CCE008544660}" destId="{5BF7688C-AEBC-42F7-8B55-5B22FA77F2C9}" srcOrd="5" destOrd="0" presId="urn:microsoft.com/office/officeart/2011/layout/HexagonRadial"/>
    <dgm:cxn modelId="{BB988CB9-9907-4253-9632-5AF9EFFAA83B}" type="presParOf" srcId="{5BF7688C-AEBC-42F7-8B55-5B22FA77F2C9}" destId="{93E08143-A455-4E58-BDF5-B78668684D51}" srcOrd="0" destOrd="0" presId="urn:microsoft.com/office/officeart/2011/layout/HexagonRadial"/>
    <dgm:cxn modelId="{4870E1B7-99E4-4831-9379-E6A31A6B75D4}" type="presParOf" srcId="{2677084B-3EC6-4D50-9AE6-CCE008544660}" destId="{D92B6D72-A94B-49DC-9CF2-A565563BA4BE}" srcOrd="6" destOrd="0" presId="urn:microsoft.com/office/officeart/2011/layout/HexagonRadial"/>
    <dgm:cxn modelId="{748305C1-64C0-4235-9837-D1F72D43EA65}" type="presParOf" srcId="{2677084B-3EC6-4D50-9AE6-CCE008544660}" destId="{800AFE53-2487-424F-85F3-2DDEDE8F36A5}" srcOrd="7" destOrd="0" presId="urn:microsoft.com/office/officeart/2011/layout/HexagonRadial"/>
    <dgm:cxn modelId="{C5E3356E-8641-45AC-903F-CE04841387F3}" type="presParOf" srcId="{800AFE53-2487-424F-85F3-2DDEDE8F36A5}" destId="{D20A8D60-7E56-48FA-B366-79AF074D8B9C}" srcOrd="0" destOrd="0" presId="urn:microsoft.com/office/officeart/2011/layout/HexagonRadial"/>
    <dgm:cxn modelId="{155C932C-0C9F-4C9E-AFE1-5AC1424BDC90}" type="presParOf" srcId="{2677084B-3EC6-4D50-9AE6-CCE008544660}" destId="{6B48EFF9-2D8D-4B6C-95C6-57D5DE94A332}" srcOrd="8" destOrd="0" presId="urn:microsoft.com/office/officeart/2011/layout/HexagonRadial"/>
    <dgm:cxn modelId="{212A4EC0-14B8-4974-83E7-08E7A965C0FC}" type="presParOf" srcId="{2677084B-3EC6-4D50-9AE6-CCE008544660}" destId="{5159F685-B71D-4FD8-B6F3-61BAEEA9BC1A}" srcOrd="9" destOrd="0" presId="urn:microsoft.com/office/officeart/2011/layout/HexagonRadial"/>
    <dgm:cxn modelId="{F21AA7D6-0468-4384-81B2-019808BB219F}" type="presParOf" srcId="{5159F685-B71D-4FD8-B6F3-61BAEEA9BC1A}" destId="{585F82DF-5C91-4AAA-AD20-F7E4BEE1DC3A}" srcOrd="0" destOrd="0" presId="urn:microsoft.com/office/officeart/2011/layout/HexagonRadial"/>
    <dgm:cxn modelId="{1BF1180A-B4C1-40F7-AAC4-CA2207FB9F90}" type="presParOf" srcId="{2677084B-3EC6-4D50-9AE6-CCE008544660}" destId="{21359270-C86B-41FA-9D1B-BE00A26EB54A}" srcOrd="10" destOrd="0" presId="urn:microsoft.com/office/officeart/2011/layout/HexagonRadial"/>
    <dgm:cxn modelId="{D041FD7F-9A59-47C4-BB67-94F7050C4F74}" type="presParOf" srcId="{2677084B-3EC6-4D50-9AE6-CCE008544660}" destId="{BA024164-5340-42DE-A93C-DADBA0DAEE77}" srcOrd="11" destOrd="0" presId="urn:microsoft.com/office/officeart/2011/layout/HexagonRadial"/>
    <dgm:cxn modelId="{6AA6C0AE-8B74-4CF3-9C55-17FCB6C4E585}" type="presParOf" srcId="{BA024164-5340-42DE-A93C-DADBA0DAEE77}" destId="{1ADD4C41-9260-4254-8250-CF14D50056C1}" srcOrd="0" destOrd="0" presId="urn:microsoft.com/office/officeart/2011/layout/HexagonRadial"/>
    <dgm:cxn modelId="{D1ABC357-817D-4F03-B32D-8303EA185703}" type="presParOf" srcId="{2677084B-3EC6-4D50-9AE6-CCE008544660}" destId="{BC9757E4-68C0-4426-A1FB-E5A89489796E}"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679C19-B01D-4DDA-86A9-C791E2074C5B}"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GB"/>
        </a:p>
      </dgm:t>
    </dgm:pt>
    <dgm:pt modelId="{8D1DF2BE-8D8B-4F4F-97C8-3E4F875E4DD8}">
      <dgm:prSet phldrT="[Text]" custT="1"/>
      <dgm:spPr>
        <a:xfrm>
          <a:off x="118101" y="2298486"/>
          <a:ext cx="1948027" cy="1563284"/>
        </a:xfrm>
        <a:prstGeom prst="rect">
          <a:avLst/>
        </a:prstGeom>
        <a:noFill/>
        <a:ln>
          <a:noFill/>
        </a:ln>
        <a:effectLst/>
      </dgm:spPr>
      <dgm:t>
        <a:bodyPr/>
        <a:lstStyle/>
        <a:p>
          <a:r>
            <a:rPr lang="en-GB" sz="2400" b="1" dirty="0">
              <a:solidFill>
                <a:sysClr val="windowText" lastClr="000000">
                  <a:hueOff val="0"/>
                  <a:satOff val="0"/>
                  <a:lumOff val="0"/>
                  <a:alphaOff val="0"/>
                </a:sysClr>
              </a:solidFill>
              <a:latin typeface="News Gothic MT"/>
              <a:ea typeface="+mn-ea"/>
              <a:cs typeface="+mn-cs"/>
            </a:rPr>
            <a:t>1. </a:t>
          </a:r>
          <a:r>
            <a:rPr lang="en-GB" sz="2000" b="1" dirty="0">
              <a:solidFill>
                <a:sysClr val="windowText" lastClr="000000">
                  <a:hueOff val="0"/>
                  <a:satOff val="0"/>
                  <a:lumOff val="0"/>
                  <a:alphaOff val="0"/>
                </a:sysClr>
              </a:solidFill>
              <a:latin typeface="News Gothic MT"/>
              <a:ea typeface="+mn-ea"/>
              <a:cs typeface="+mn-cs"/>
            </a:rPr>
            <a:t>Context</a:t>
          </a:r>
        </a:p>
      </dgm:t>
    </dgm:pt>
    <dgm:pt modelId="{5EBABDF6-CB89-4FE7-9B68-0D17E7F9D315}" type="parTrans" cxnId="{F11C2FE9-31A6-49C5-A896-4C2A45CB4116}">
      <dgm:prSet/>
      <dgm:spPr/>
      <dgm:t>
        <a:bodyPr/>
        <a:lstStyle/>
        <a:p>
          <a:endParaRPr lang="en-GB"/>
        </a:p>
      </dgm:t>
    </dgm:pt>
    <dgm:pt modelId="{2218666C-441E-4D72-ABD5-393B65DBFD51}" type="sibTrans" cxnId="{F11C2FE9-31A6-49C5-A896-4C2A45CB4116}">
      <dgm:prSet/>
      <dgm:spPr/>
      <dgm:t>
        <a:bodyPr/>
        <a:lstStyle/>
        <a:p>
          <a:endParaRPr lang="en-GB"/>
        </a:p>
      </dgm:t>
    </dgm:pt>
    <dgm:pt modelId="{8E18BF8D-F5EE-40EF-88CC-6ADAF2C90028}">
      <dgm:prSet phldrT="[Text]" custT="1"/>
      <dgm:spPr>
        <a:xfrm>
          <a:off x="2518275" y="1778153"/>
          <a:ext cx="1783434" cy="1563284"/>
        </a:xfrm>
        <a:prstGeom prst="rect">
          <a:avLst/>
        </a:prstGeom>
        <a:noFill/>
        <a:ln>
          <a:noFill/>
        </a:ln>
        <a:effectLst/>
      </dgm:spPr>
      <dgm:t>
        <a:bodyPr/>
        <a:lstStyle/>
        <a:p>
          <a:r>
            <a:rPr lang="en-GB" sz="2400" b="1" dirty="0">
              <a:solidFill>
                <a:sysClr val="windowText" lastClr="000000">
                  <a:hueOff val="0"/>
                  <a:satOff val="0"/>
                  <a:lumOff val="0"/>
                  <a:alphaOff val="0"/>
                </a:sysClr>
              </a:solidFill>
              <a:latin typeface="News Gothic MT"/>
              <a:ea typeface="+mn-ea"/>
              <a:cs typeface="+mn-cs"/>
            </a:rPr>
            <a:t>2. </a:t>
          </a:r>
          <a:r>
            <a:rPr lang="en-GB" sz="2000" b="1" dirty="0">
              <a:solidFill>
                <a:sysClr val="windowText" lastClr="000000">
                  <a:hueOff val="0"/>
                  <a:satOff val="0"/>
                  <a:lumOff val="0"/>
                  <a:alphaOff val="0"/>
                </a:sysClr>
              </a:solidFill>
              <a:latin typeface="News Gothic MT"/>
              <a:ea typeface="+mn-ea"/>
              <a:cs typeface="+mn-cs"/>
            </a:rPr>
            <a:t>Analysis</a:t>
          </a:r>
        </a:p>
      </dgm:t>
    </dgm:pt>
    <dgm:pt modelId="{7043DE79-2063-45A3-B1D4-E620D4E87118}" type="parTrans" cxnId="{F4714C72-AC97-41E5-B53D-3630D5DA97F2}">
      <dgm:prSet/>
      <dgm:spPr/>
      <dgm:t>
        <a:bodyPr/>
        <a:lstStyle/>
        <a:p>
          <a:endParaRPr lang="en-GB"/>
        </a:p>
      </dgm:t>
    </dgm:pt>
    <dgm:pt modelId="{F90EA1E4-7432-42CB-BB4B-A55061691FB9}" type="sibTrans" cxnId="{F4714C72-AC97-41E5-B53D-3630D5DA97F2}">
      <dgm:prSet/>
      <dgm:spPr/>
      <dgm:t>
        <a:bodyPr/>
        <a:lstStyle/>
        <a:p>
          <a:endParaRPr lang="en-GB"/>
        </a:p>
      </dgm:t>
    </dgm:pt>
    <dgm:pt modelId="{262AF7B2-586E-4894-A625-AFA1E393B62F}">
      <dgm:prSet phldrT="[Text]" custT="1"/>
      <dgm:spPr>
        <a:xfrm>
          <a:off x="6997103" y="677728"/>
          <a:ext cx="1783434" cy="1563284"/>
        </a:xfrm>
        <a:prstGeom prst="rect">
          <a:avLst/>
        </a:prstGeom>
        <a:noFill/>
        <a:ln>
          <a:noFill/>
        </a:ln>
        <a:effectLst/>
      </dgm:spPr>
      <dgm:t>
        <a:bodyPr/>
        <a:lstStyle/>
        <a:p>
          <a:r>
            <a:rPr lang="en-GB" sz="2400" b="1" dirty="0">
              <a:solidFill>
                <a:sysClr val="windowText" lastClr="000000">
                  <a:hueOff val="0"/>
                  <a:satOff val="0"/>
                  <a:lumOff val="0"/>
                  <a:alphaOff val="0"/>
                </a:sysClr>
              </a:solidFill>
              <a:latin typeface="News Gothic MT"/>
              <a:ea typeface="+mn-ea"/>
              <a:cs typeface="+mn-cs"/>
            </a:rPr>
            <a:t>4.</a:t>
          </a:r>
        </a:p>
        <a:p>
          <a:r>
            <a:rPr lang="en-GB" sz="2000" b="1" dirty="0">
              <a:solidFill>
                <a:sysClr val="windowText" lastClr="000000">
                  <a:hueOff val="0"/>
                  <a:satOff val="0"/>
                  <a:lumOff val="0"/>
                  <a:alphaOff val="0"/>
                </a:sysClr>
              </a:solidFill>
              <a:latin typeface="News Gothic MT"/>
              <a:ea typeface="+mn-ea"/>
              <a:cs typeface="+mn-cs"/>
            </a:rPr>
            <a:t>Case for Change</a:t>
          </a:r>
        </a:p>
      </dgm:t>
    </dgm:pt>
    <dgm:pt modelId="{679E7FB2-0A84-4362-B9C6-6A93A8D1FC5B}" type="parTrans" cxnId="{3901A3E5-FA0C-4A41-9797-2AC99A5DD45B}">
      <dgm:prSet/>
      <dgm:spPr/>
      <dgm:t>
        <a:bodyPr/>
        <a:lstStyle/>
        <a:p>
          <a:endParaRPr lang="en-GB"/>
        </a:p>
      </dgm:t>
    </dgm:pt>
    <dgm:pt modelId="{A371A087-FE54-4275-9D85-ECE7AC4BD481}" type="sibTrans" cxnId="{3901A3E5-FA0C-4A41-9797-2AC99A5DD45B}">
      <dgm:prSet/>
      <dgm:spPr/>
      <dgm:t>
        <a:bodyPr/>
        <a:lstStyle/>
        <a:p>
          <a:endParaRPr lang="en-GB"/>
        </a:p>
      </dgm:t>
    </dgm:pt>
    <dgm:pt modelId="{16061A1E-1BAC-4F50-B456-34DEF7DAD38F}">
      <dgm:prSet/>
      <dgm:spPr>
        <a:xfrm>
          <a:off x="2465966" y="1758234"/>
          <a:ext cx="1783434" cy="1563284"/>
        </a:xfrm>
        <a:prstGeom prst="rect">
          <a:avLst/>
        </a:prstGeom>
        <a:noFill/>
        <a:ln>
          <a:noFill/>
        </a:ln>
        <a:effectLst/>
      </dgm:spPr>
      <dgm:t>
        <a:bodyPr/>
        <a:lstStyle/>
        <a:p>
          <a:endParaRPr lang="en-GB" dirty="0">
            <a:solidFill>
              <a:sysClr val="windowText" lastClr="000000">
                <a:hueOff val="0"/>
                <a:satOff val="0"/>
                <a:lumOff val="0"/>
                <a:alphaOff val="0"/>
              </a:sysClr>
            </a:solidFill>
            <a:latin typeface="News Gothic MT"/>
            <a:ea typeface="+mn-ea"/>
            <a:cs typeface="+mn-cs"/>
          </a:endParaRPr>
        </a:p>
      </dgm:t>
    </dgm:pt>
    <dgm:pt modelId="{69DC8833-8D5D-4833-8948-C7C571926AF0}" type="parTrans" cxnId="{6BCF5D63-4D79-4861-A4ED-3CF7486062B7}">
      <dgm:prSet/>
      <dgm:spPr/>
      <dgm:t>
        <a:bodyPr/>
        <a:lstStyle/>
        <a:p>
          <a:endParaRPr lang="en-GB"/>
        </a:p>
      </dgm:t>
    </dgm:pt>
    <dgm:pt modelId="{992808F3-D52B-4893-8EBB-58B0C53F40ED}" type="sibTrans" cxnId="{6BCF5D63-4D79-4861-A4ED-3CF7486062B7}">
      <dgm:prSet/>
      <dgm:spPr/>
      <dgm:t>
        <a:bodyPr/>
        <a:lstStyle/>
        <a:p>
          <a:endParaRPr lang="en-GB"/>
        </a:p>
      </dgm:t>
    </dgm:pt>
    <dgm:pt modelId="{3A6AB5AC-28BE-4827-8CA3-AA571B404CE7}" type="pres">
      <dgm:prSet presAssocID="{66679C19-B01D-4DDA-86A9-C791E2074C5B}" presName="rootnode" presStyleCnt="0">
        <dgm:presLayoutVars>
          <dgm:chMax/>
          <dgm:chPref/>
          <dgm:dir/>
          <dgm:animLvl val="lvl"/>
        </dgm:presLayoutVars>
      </dgm:prSet>
      <dgm:spPr/>
      <dgm:t>
        <a:bodyPr/>
        <a:lstStyle/>
        <a:p>
          <a:endParaRPr lang="en-GB"/>
        </a:p>
      </dgm:t>
    </dgm:pt>
    <dgm:pt modelId="{2E6116ED-376A-4C3C-8C62-2A4DD8F3DAB0}" type="pres">
      <dgm:prSet presAssocID="{8D1DF2BE-8D8B-4F4F-97C8-3E4F875E4DD8}" presName="composite" presStyleCnt="0"/>
      <dgm:spPr/>
    </dgm:pt>
    <dgm:pt modelId="{6FBA7C46-E484-4BBA-8B27-FC13D49F9BF7}" type="pres">
      <dgm:prSet presAssocID="{8D1DF2BE-8D8B-4F4F-97C8-3E4F875E4DD8}" presName="LShape" presStyleLbl="alignNode1" presStyleIdx="0" presStyleCnt="7" custLinFactNeighborY="0"/>
      <dgm:spPr>
        <a:xfrm rot="5400000">
          <a:off x="398567" y="1708257"/>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125AB147-8C0F-46FF-A2D1-00A587EF6D8F}" type="pres">
      <dgm:prSet presAssocID="{8D1DF2BE-8D8B-4F4F-97C8-3E4F875E4DD8}" presName="ParentText" presStyleLbl="revTx" presStyleIdx="0" presStyleCnt="4" custScaleX="109229">
        <dgm:presLayoutVars>
          <dgm:chMax val="0"/>
          <dgm:chPref val="0"/>
          <dgm:bulletEnabled val="1"/>
        </dgm:presLayoutVars>
      </dgm:prSet>
      <dgm:spPr/>
      <dgm:t>
        <a:bodyPr/>
        <a:lstStyle/>
        <a:p>
          <a:endParaRPr lang="en-GB"/>
        </a:p>
      </dgm:t>
    </dgm:pt>
    <dgm:pt modelId="{B0A9275D-D8DF-432F-A226-8B7DB4C95E42}" type="pres">
      <dgm:prSet presAssocID="{8D1DF2BE-8D8B-4F4F-97C8-3E4F875E4DD8}" presName="Triangle" presStyleLbl="alignNode1" presStyleIdx="1" presStyleCnt="7"/>
      <dgm:spPr>
        <a:xfrm>
          <a:off x="1647335" y="1562823"/>
          <a:ext cx="336497" cy="336497"/>
        </a:xfrm>
        <a:prstGeom prst="triangle">
          <a:avLst>
            <a:gd name="adj" fmla="val 10000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61A186FD-628B-4929-AE33-F358FC3DF820}" type="pres">
      <dgm:prSet presAssocID="{2218666C-441E-4D72-ABD5-393B65DBFD51}" presName="sibTrans" presStyleCnt="0"/>
      <dgm:spPr/>
    </dgm:pt>
    <dgm:pt modelId="{B81A7C8D-FD74-4BCC-8CF5-9C932E230A8A}" type="pres">
      <dgm:prSet presAssocID="{2218666C-441E-4D72-ABD5-393B65DBFD51}" presName="space" presStyleCnt="0"/>
      <dgm:spPr/>
    </dgm:pt>
    <dgm:pt modelId="{63CCEE69-6BE6-4F9E-B28D-584CB9AF8296}" type="pres">
      <dgm:prSet presAssocID="{16061A1E-1BAC-4F50-B456-34DEF7DAD38F}" presName="composite" presStyleCnt="0"/>
      <dgm:spPr/>
    </dgm:pt>
    <dgm:pt modelId="{1A731328-D20F-48FF-9081-51452C0919F8}" type="pres">
      <dgm:prSet presAssocID="{16061A1E-1BAC-4F50-B456-34DEF7DAD38F}" presName="LShape" presStyleLbl="alignNode1" presStyleIdx="2" presStyleCnt="7"/>
      <dgm:spPr>
        <a:xfrm rot="5400000">
          <a:off x="2664135" y="1168004"/>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70226491-5283-4192-8BB7-91068405712E}" type="pres">
      <dgm:prSet presAssocID="{16061A1E-1BAC-4F50-B456-34DEF7DAD38F}" presName="ParentText" presStyleLbl="revTx" presStyleIdx="1" presStyleCnt="4">
        <dgm:presLayoutVars>
          <dgm:chMax val="0"/>
          <dgm:chPref val="0"/>
          <dgm:bulletEnabled val="1"/>
        </dgm:presLayoutVars>
      </dgm:prSet>
      <dgm:spPr/>
      <dgm:t>
        <a:bodyPr/>
        <a:lstStyle/>
        <a:p>
          <a:endParaRPr lang="en-GB"/>
        </a:p>
      </dgm:t>
    </dgm:pt>
    <dgm:pt modelId="{B1307E2B-6B09-4555-9864-CC1EBC21DFCA}" type="pres">
      <dgm:prSet presAssocID="{16061A1E-1BAC-4F50-B456-34DEF7DAD38F}" presName="Triangle" presStyleLbl="alignNode1" presStyleIdx="3" presStyleCnt="7"/>
      <dgm:spPr>
        <a:xfrm>
          <a:off x="3912903" y="1022570"/>
          <a:ext cx="336497" cy="336497"/>
        </a:xfrm>
        <a:prstGeom prst="triangle">
          <a:avLst>
            <a:gd name="adj" fmla="val 10000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17B69A9E-E270-41F5-A9FD-75CDD94BD125}" type="pres">
      <dgm:prSet presAssocID="{992808F3-D52B-4893-8EBB-58B0C53F40ED}" presName="sibTrans" presStyleCnt="0"/>
      <dgm:spPr/>
    </dgm:pt>
    <dgm:pt modelId="{1B3C5123-F27D-4172-A89B-BF5E47D4088B}" type="pres">
      <dgm:prSet presAssocID="{992808F3-D52B-4893-8EBB-58B0C53F40ED}" presName="space" presStyleCnt="0"/>
      <dgm:spPr/>
    </dgm:pt>
    <dgm:pt modelId="{0139C065-5EEE-425B-B699-D7C0AAB92F68}" type="pres">
      <dgm:prSet presAssocID="{8E18BF8D-F5EE-40EF-88CC-6ADAF2C90028}" presName="composite" presStyleCnt="0"/>
      <dgm:spPr/>
    </dgm:pt>
    <dgm:pt modelId="{447512C9-2657-4D28-8452-98DA2ED9D9B7}" type="pres">
      <dgm:prSet presAssocID="{8E18BF8D-F5EE-40EF-88CC-6ADAF2C90028}" presName="LShape" presStyleLbl="alignNode1" presStyleIdx="4" presStyleCnt="7" custLinFactNeighborY="-6228"/>
      <dgm:spPr>
        <a:xfrm rot="5400000">
          <a:off x="4929704" y="553814"/>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41239451-ED03-4F54-AF84-B1F10C7864FD}" type="pres">
      <dgm:prSet presAssocID="{8E18BF8D-F5EE-40EF-88CC-6ADAF2C90028}" presName="ParentText" presStyleLbl="revTx" presStyleIdx="2" presStyleCnt="4" custLinFactX="-24101" custLinFactNeighborX="-100000" custLinFactNeighborY="35833">
        <dgm:presLayoutVars>
          <dgm:chMax val="0"/>
          <dgm:chPref val="0"/>
          <dgm:bulletEnabled val="1"/>
        </dgm:presLayoutVars>
      </dgm:prSet>
      <dgm:spPr/>
      <dgm:t>
        <a:bodyPr/>
        <a:lstStyle/>
        <a:p>
          <a:endParaRPr lang="en-GB"/>
        </a:p>
      </dgm:t>
    </dgm:pt>
    <dgm:pt modelId="{4D13D59E-2839-4C1C-9F00-5DA47DF21D45}" type="pres">
      <dgm:prSet presAssocID="{8E18BF8D-F5EE-40EF-88CC-6ADAF2C90028}" presName="Triangle" presStyleLbl="alignNode1" presStyleIdx="5" presStyleCnt="7"/>
      <dgm:spPr>
        <a:xfrm>
          <a:off x="6178472" y="482318"/>
          <a:ext cx="336497" cy="336497"/>
        </a:xfrm>
        <a:prstGeom prst="triangle">
          <a:avLst>
            <a:gd name="adj" fmla="val 10000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D0617768-9D5B-460E-9D9A-B2DCD0CD9268}" type="pres">
      <dgm:prSet presAssocID="{F90EA1E4-7432-42CB-BB4B-A55061691FB9}" presName="sibTrans" presStyleCnt="0"/>
      <dgm:spPr/>
    </dgm:pt>
    <dgm:pt modelId="{5826342C-59B2-4817-82DF-B0BE47B97276}" type="pres">
      <dgm:prSet presAssocID="{F90EA1E4-7432-42CB-BB4B-A55061691FB9}" presName="space" presStyleCnt="0"/>
      <dgm:spPr/>
    </dgm:pt>
    <dgm:pt modelId="{0E1B2D2A-65A3-4F61-B50A-887E85350996}" type="pres">
      <dgm:prSet presAssocID="{262AF7B2-586E-4894-A625-AFA1E393B62F}" presName="composite" presStyleCnt="0"/>
      <dgm:spPr/>
    </dgm:pt>
    <dgm:pt modelId="{8CB53BE5-66C9-44EA-A918-50EFF2E5DDF9}" type="pres">
      <dgm:prSet presAssocID="{262AF7B2-586E-4894-A625-AFA1E393B62F}" presName="LShape" presStyleLbl="alignNode1" presStyleIdx="6" presStyleCnt="7"/>
      <dgm:spPr>
        <a:xfrm rot="5400000">
          <a:off x="7195272" y="87498"/>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dgm:spPr>
    </dgm:pt>
    <dgm:pt modelId="{5B16A299-9309-4725-907E-30A50D760E5A}" type="pres">
      <dgm:prSet presAssocID="{262AF7B2-586E-4894-A625-AFA1E393B62F}" presName="ParentText" presStyleLbl="revTx" presStyleIdx="3" presStyleCnt="4">
        <dgm:presLayoutVars>
          <dgm:chMax val="0"/>
          <dgm:chPref val="0"/>
          <dgm:bulletEnabled val="1"/>
        </dgm:presLayoutVars>
      </dgm:prSet>
      <dgm:spPr/>
      <dgm:t>
        <a:bodyPr/>
        <a:lstStyle/>
        <a:p>
          <a:endParaRPr lang="en-GB"/>
        </a:p>
      </dgm:t>
    </dgm:pt>
  </dgm:ptLst>
  <dgm:cxnLst>
    <dgm:cxn modelId="{F11C2FE9-31A6-49C5-A896-4C2A45CB4116}" srcId="{66679C19-B01D-4DDA-86A9-C791E2074C5B}" destId="{8D1DF2BE-8D8B-4F4F-97C8-3E4F875E4DD8}" srcOrd="0" destOrd="0" parTransId="{5EBABDF6-CB89-4FE7-9B68-0D17E7F9D315}" sibTransId="{2218666C-441E-4D72-ABD5-393B65DBFD51}"/>
    <dgm:cxn modelId="{8FC909BE-40B5-4854-8C27-26A5486ED697}" type="presOf" srcId="{8E18BF8D-F5EE-40EF-88CC-6ADAF2C90028}" destId="{41239451-ED03-4F54-AF84-B1F10C7864FD}" srcOrd="0" destOrd="0" presId="urn:microsoft.com/office/officeart/2009/3/layout/StepUpProcess"/>
    <dgm:cxn modelId="{F4714C72-AC97-41E5-B53D-3630D5DA97F2}" srcId="{66679C19-B01D-4DDA-86A9-C791E2074C5B}" destId="{8E18BF8D-F5EE-40EF-88CC-6ADAF2C90028}" srcOrd="2" destOrd="0" parTransId="{7043DE79-2063-45A3-B1D4-E620D4E87118}" sibTransId="{F90EA1E4-7432-42CB-BB4B-A55061691FB9}"/>
    <dgm:cxn modelId="{3901A3E5-FA0C-4A41-9797-2AC99A5DD45B}" srcId="{66679C19-B01D-4DDA-86A9-C791E2074C5B}" destId="{262AF7B2-586E-4894-A625-AFA1E393B62F}" srcOrd="3" destOrd="0" parTransId="{679E7FB2-0A84-4362-B9C6-6A93A8D1FC5B}" sibTransId="{A371A087-FE54-4275-9D85-ECE7AC4BD481}"/>
    <dgm:cxn modelId="{1170EF06-F141-4008-AE3D-311776A471CD}" type="presOf" srcId="{8D1DF2BE-8D8B-4F4F-97C8-3E4F875E4DD8}" destId="{125AB147-8C0F-46FF-A2D1-00A587EF6D8F}" srcOrd="0" destOrd="0" presId="urn:microsoft.com/office/officeart/2009/3/layout/StepUpProcess"/>
    <dgm:cxn modelId="{6BCF5D63-4D79-4861-A4ED-3CF7486062B7}" srcId="{66679C19-B01D-4DDA-86A9-C791E2074C5B}" destId="{16061A1E-1BAC-4F50-B456-34DEF7DAD38F}" srcOrd="1" destOrd="0" parTransId="{69DC8833-8D5D-4833-8948-C7C571926AF0}" sibTransId="{992808F3-D52B-4893-8EBB-58B0C53F40ED}"/>
    <dgm:cxn modelId="{8512AAE6-D4CD-41C2-8472-59D4956C7934}" type="presOf" srcId="{16061A1E-1BAC-4F50-B456-34DEF7DAD38F}" destId="{70226491-5283-4192-8BB7-91068405712E}" srcOrd="0" destOrd="0" presId="urn:microsoft.com/office/officeart/2009/3/layout/StepUpProcess"/>
    <dgm:cxn modelId="{9F468D09-B63A-445E-8D28-C9293DFB4D9C}" type="presOf" srcId="{66679C19-B01D-4DDA-86A9-C791E2074C5B}" destId="{3A6AB5AC-28BE-4827-8CA3-AA571B404CE7}" srcOrd="0" destOrd="0" presId="urn:microsoft.com/office/officeart/2009/3/layout/StepUpProcess"/>
    <dgm:cxn modelId="{B99664DA-AAFE-450A-A55E-CA4317438613}" type="presOf" srcId="{262AF7B2-586E-4894-A625-AFA1E393B62F}" destId="{5B16A299-9309-4725-907E-30A50D760E5A}" srcOrd="0" destOrd="0" presId="urn:microsoft.com/office/officeart/2009/3/layout/StepUpProcess"/>
    <dgm:cxn modelId="{0E1B2BBB-981D-48A8-B693-32E1EBB5D79B}" type="presParOf" srcId="{3A6AB5AC-28BE-4827-8CA3-AA571B404CE7}" destId="{2E6116ED-376A-4C3C-8C62-2A4DD8F3DAB0}" srcOrd="0" destOrd="0" presId="urn:microsoft.com/office/officeart/2009/3/layout/StepUpProcess"/>
    <dgm:cxn modelId="{C9825D54-E661-4D44-B85E-9DBD6F37B6AB}" type="presParOf" srcId="{2E6116ED-376A-4C3C-8C62-2A4DD8F3DAB0}" destId="{6FBA7C46-E484-4BBA-8B27-FC13D49F9BF7}" srcOrd="0" destOrd="0" presId="urn:microsoft.com/office/officeart/2009/3/layout/StepUpProcess"/>
    <dgm:cxn modelId="{6AA6668F-6263-4BD5-9856-ADBE707AF4AC}" type="presParOf" srcId="{2E6116ED-376A-4C3C-8C62-2A4DD8F3DAB0}" destId="{125AB147-8C0F-46FF-A2D1-00A587EF6D8F}" srcOrd="1" destOrd="0" presId="urn:microsoft.com/office/officeart/2009/3/layout/StepUpProcess"/>
    <dgm:cxn modelId="{14B714B1-B282-4685-8BB9-BB3AE1BA256E}" type="presParOf" srcId="{2E6116ED-376A-4C3C-8C62-2A4DD8F3DAB0}" destId="{B0A9275D-D8DF-432F-A226-8B7DB4C95E42}" srcOrd="2" destOrd="0" presId="urn:microsoft.com/office/officeart/2009/3/layout/StepUpProcess"/>
    <dgm:cxn modelId="{AE18C5D4-3FEE-4757-9252-370D7BE6B40F}" type="presParOf" srcId="{3A6AB5AC-28BE-4827-8CA3-AA571B404CE7}" destId="{61A186FD-628B-4929-AE33-F358FC3DF820}" srcOrd="1" destOrd="0" presId="urn:microsoft.com/office/officeart/2009/3/layout/StepUpProcess"/>
    <dgm:cxn modelId="{E820E8B6-91A8-41DE-94F7-AD0FA57FFFB6}" type="presParOf" srcId="{61A186FD-628B-4929-AE33-F358FC3DF820}" destId="{B81A7C8D-FD74-4BCC-8CF5-9C932E230A8A}" srcOrd="0" destOrd="0" presId="urn:microsoft.com/office/officeart/2009/3/layout/StepUpProcess"/>
    <dgm:cxn modelId="{E5357086-DC9A-482B-9195-0D75DC99577F}" type="presParOf" srcId="{3A6AB5AC-28BE-4827-8CA3-AA571B404CE7}" destId="{63CCEE69-6BE6-4F9E-B28D-584CB9AF8296}" srcOrd="2" destOrd="0" presId="urn:microsoft.com/office/officeart/2009/3/layout/StepUpProcess"/>
    <dgm:cxn modelId="{CD3ACCBE-4E6B-4A09-93F9-757BE455B32A}" type="presParOf" srcId="{63CCEE69-6BE6-4F9E-B28D-584CB9AF8296}" destId="{1A731328-D20F-48FF-9081-51452C0919F8}" srcOrd="0" destOrd="0" presId="urn:microsoft.com/office/officeart/2009/3/layout/StepUpProcess"/>
    <dgm:cxn modelId="{CCA27FBC-2172-43B8-90ED-6880A7A5792C}" type="presParOf" srcId="{63CCEE69-6BE6-4F9E-B28D-584CB9AF8296}" destId="{70226491-5283-4192-8BB7-91068405712E}" srcOrd="1" destOrd="0" presId="urn:microsoft.com/office/officeart/2009/3/layout/StepUpProcess"/>
    <dgm:cxn modelId="{DF5A2291-1077-4DEB-8459-798A99345AF2}" type="presParOf" srcId="{63CCEE69-6BE6-4F9E-B28D-584CB9AF8296}" destId="{B1307E2B-6B09-4555-9864-CC1EBC21DFCA}" srcOrd="2" destOrd="0" presId="urn:microsoft.com/office/officeart/2009/3/layout/StepUpProcess"/>
    <dgm:cxn modelId="{38CED8C4-25ED-4AFE-B8B1-6536F5F13D83}" type="presParOf" srcId="{3A6AB5AC-28BE-4827-8CA3-AA571B404CE7}" destId="{17B69A9E-E270-41F5-A9FD-75CDD94BD125}" srcOrd="3" destOrd="0" presId="urn:microsoft.com/office/officeart/2009/3/layout/StepUpProcess"/>
    <dgm:cxn modelId="{F7530269-D7E4-4293-86A9-44B937A0F801}" type="presParOf" srcId="{17B69A9E-E270-41F5-A9FD-75CDD94BD125}" destId="{1B3C5123-F27D-4172-A89B-BF5E47D4088B}" srcOrd="0" destOrd="0" presId="urn:microsoft.com/office/officeart/2009/3/layout/StepUpProcess"/>
    <dgm:cxn modelId="{B221702B-BEF6-410D-A016-374159CC4C1B}" type="presParOf" srcId="{3A6AB5AC-28BE-4827-8CA3-AA571B404CE7}" destId="{0139C065-5EEE-425B-B699-D7C0AAB92F68}" srcOrd="4" destOrd="0" presId="urn:microsoft.com/office/officeart/2009/3/layout/StepUpProcess"/>
    <dgm:cxn modelId="{9911E023-DC67-4F2A-A6C0-FAE67756E5A1}" type="presParOf" srcId="{0139C065-5EEE-425B-B699-D7C0AAB92F68}" destId="{447512C9-2657-4D28-8452-98DA2ED9D9B7}" srcOrd="0" destOrd="0" presId="urn:microsoft.com/office/officeart/2009/3/layout/StepUpProcess"/>
    <dgm:cxn modelId="{95F8CC06-0C20-4046-9C26-4BD0CE198899}" type="presParOf" srcId="{0139C065-5EEE-425B-B699-D7C0AAB92F68}" destId="{41239451-ED03-4F54-AF84-B1F10C7864FD}" srcOrd="1" destOrd="0" presId="urn:microsoft.com/office/officeart/2009/3/layout/StepUpProcess"/>
    <dgm:cxn modelId="{277C36AD-D558-4DC6-BDC9-A71334D59725}" type="presParOf" srcId="{0139C065-5EEE-425B-B699-D7C0AAB92F68}" destId="{4D13D59E-2839-4C1C-9F00-5DA47DF21D45}" srcOrd="2" destOrd="0" presId="urn:microsoft.com/office/officeart/2009/3/layout/StepUpProcess"/>
    <dgm:cxn modelId="{EC6A9730-60A3-4801-AC5D-A74BB206BFB3}" type="presParOf" srcId="{3A6AB5AC-28BE-4827-8CA3-AA571B404CE7}" destId="{D0617768-9D5B-460E-9D9A-B2DCD0CD9268}" srcOrd="5" destOrd="0" presId="urn:microsoft.com/office/officeart/2009/3/layout/StepUpProcess"/>
    <dgm:cxn modelId="{DBD19784-8B1C-47DF-BC9A-9559F617E878}" type="presParOf" srcId="{D0617768-9D5B-460E-9D9A-B2DCD0CD9268}" destId="{5826342C-59B2-4817-82DF-B0BE47B97276}" srcOrd="0" destOrd="0" presId="urn:microsoft.com/office/officeart/2009/3/layout/StepUpProcess"/>
    <dgm:cxn modelId="{FC39F91B-20EC-45BC-AAD0-3DF66CE97111}" type="presParOf" srcId="{3A6AB5AC-28BE-4827-8CA3-AA571B404CE7}" destId="{0E1B2D2A-65A3-4F61-B50A-887E85350996}" srcOrd="6" destOrd="0" presId="urn:microsoft.com/office/officeart/2009/3/layout/StepUpProcess"/>
    <dgm:cxn modelId="{BFAA4F16-4E53-4494-90F4-CA2BD0BF1B53}" type="presParOf" srcId="{0E1B2D2A-65A3-4F61-B50A-887E85350996}" destId="{8CB53BE5-66C9-44EA-A918-50EFF2E5DDF9}" srcOrd="0" destOrd="0" presId="urn:microsoft.com/office/officeart/2009/3/layout/StepUpProcess"/>
    <dgm:cxn modelId="{53A4ADA0-7EC9-4000-A708-F0AFFC9BAC43}" type="presParOf" srcId="{0E1B2D2A-65A3-4F61-B50A-887E85350996}" destId="{5B16A299-9309-4725-907E-30A50D760E5A}"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98C8B6-3DEE-4111-A5CC-12AAE393AA3E}" type="datetimeFigureOut">
              <a:rPr lang="en-GB" smtClean="0"/>
              <a:t>18/10/2017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69BEF8-7DAA-428C-A026-50F45A38A8A3}" type="slidenum">
              <a:rPr lang="en-GB" smtClean="0"/>
              <a:t>‹#›</a:t>
            </a:fld>
            <a:endParaRPr lang="en-GB"/>
          </a:p>
        </p:txBody>
      </p:sp>
    </p:spTree>
    <p:extLst>
      <p:ext uri="{BB962C8B-B14F-4D97-AF65-F5344CB8AC3E}">
        <p14:creationId xmlns:p14="http://schemas.microsoft.com/office/powerpoint/2010/main" val="1310983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CC81205D-49AB-4E50-8A19-5F3D52ED2BF7}" type="slidenum">
              <a:rPr lang="en-GB" altLang="en-US">
                <a:solidFill>
                  <a:srgbClr val="000000"/>
                </a:solidFill>
              </a:rPr>
              <a:pPr/>
              <a:t>7</a:t>
            </a:fld>
            <a:endParaRPr lang="en-GB" altLang="en-US">
              <a:solidFill>
                <a:srgbClr val="000000"/>
              </a:solidFill>
            </a:endParaRPr>
          </a:p>
        </p:txBody>
      </p:sp>
    </p:spTree>
    <p:extLst>
      <p:ext uri="{BB962C8B-B14F-4D97-AF65-F5344CB8AC3E}">
        <p14:creationId xmlns:p14="http://schemas.microsoft.com/office/powerpoint/2010/main" val="12144538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CDC406E6-CCE1-4C4D-A01A-4AEA57E9C098}" type="slidenum">
              <a:rPr lang="en-GB" altLang="en-US">
                <a:solidFill>
                  <a:srgbClr val="000000"/>
                </a:solidFill>
              </a:rPr>
              <a:pPr/>
              <a:t>8</a:t>
            </a:fld>
            <a:endParaRPr lang="en-GB" altLang="en-US">
              <a:solidFill>
                <a:srgbClr val="000000"/>
              </a:solidFill>
            </a:endParaRPr>
          </a:p>
        </p:txBody>
      </p:sp>
    </p:spTree>
    <p:extLst>
      <p:ext uri="{BB962C8B-B14F-4D97-AF65-F5344CB8AC3E}">
        <p14:creationId xmlns:p14="http://schemas.microsoft.com/office/powerpoint/2010/main" val="18342623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4213" y="3111500"/>
            <a:ext cx="77724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p:cNvSpPr>
            <a:spLocks noGrp="1" noChangeArrowheads="1"/>
          </p:cNvSpPr>
          <p:nvPr>
            <p:ph type="subTitle" idx="1"/>
          </p:nvPr>
        </p:nvSpPr>
        <p:spPr>
          <a:xfrm>
            <a:off x="1371600" y="4967288"/>
            <a:ext cx="6400800" cy="982662"/>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979488"/>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p:cNvSpPr>
            <a:spLocks/>
          </p:cNvSpPr>
          <p:nvPr/>
        </p:nvSpPr>
        <p:spPr bwMode="auto">
          <a:xfrm>
            <a:off x="0" y="61706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0221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97746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68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59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75780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80413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070645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1756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40447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27326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65985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917575"/>
            <a:ext cx="2057400" cy="5680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68313" y="917575"/>
            <a:ext cx="6019800" cy="5680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46877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917575"/>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p:cNvSpPr>
            <a:spLocks noGrp="1" noChangeArrowheads="1"/>
          </p:cNvSpPr>
          <p:nvPr>
            <p:ph type="body" idx="1"/>
          </p:nvPr>
        </p:nvSpPr>
        <p:spPr bwMode="auto">
          <a:xfrm>
            <a:off x="468313" y="2205038"/>
            <a:ext cx="8229600"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316913" y="893763"/>
            <a:ext cx="755650" cy="2317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p:cNvSpPr>
            <a:spLocks/>
          </p:cNvSpPr>
          <p:nvPr/>
        </p:nvSpPr>
        <p:spPr bwMode="auto">
          <a:xfrm>
            <a:off x="-4763" y="6669088"/>
            <a:ext cx="9148763" cy="215900"/>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itchFamily="34" charset="0"/>
          <a:cs typeface="Arial" charset="0"/>
        </a:defRPr>
      </a:lvl2pPr>
      <a:lvl3pPr algn="l" rtl="0" eaLnBrk="1" fontAlgn="base" hangingPunct="1">
        <a:spcBef>
          <a:spcPct val="0"/>
        </a:spcBef>
        <a:spcAft>
          <a:spcPct val="0"/>
        </a:spcAft>
        <a:defRPr sz="4400">
          <a:solidFill>
            <a:schemeClr val="tx2"/>
          </a:solidFill>
          <a:latin typeface="Calibri" pitchFamily="34" charset="0"/>
          <a:cs typeface="Arial" charset="0"/>
        </a:defRPr>
      </a:lvl3pPr>
      <a:lvl4pPr algn="l" rtl="0" eaLnBrk="1" fontAlgn="base" hangingPunct="1">
        <a:spcBef>
          <a:spcPct val="0"/>
        </a:spcBef>
        <a:spcAft>
          <a:spcPct val="0"/>
        </a:spcAft>
        <a:defRPr sz="4400">
          <a:solidFill>
            <a:schemeClr val="tx2"/>
          </a:solidFill>
          <a:latin typeface="Calibri" pitchFamily="34" charset="0"/>
          <a:cs typeface="Arial" charset="0"/>
        </a:defRPr>
      </a:lvl4pPr>
      <a:lvl5pPr algn="l" rtl="0" eaLnBrk="1" fontAlgn="base" hangingPunct="1">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natsip.org.uk/doc-library-login/natsip-guidance-on/checklist-for-service-alignment-with-legislation/1281-checklist-for-service-alignment-with-legislation-word-version"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687228" y="2564904"/>
            <a:ext cx="7772400" cy="2016621"/>
          </a:xfrm>
        </p:spPr>
        <p:txBody>
          <a:bodyPr/>
          <a:lstStyle/>
          <a:p>
            <a:pPr algn="l"/>
            <a:r>
              <a:rPr lang="en-GB" sz="2800" dirty="0"/>
              <a:t/>
            </a:r>
            <a:br>
              <a:rPr lang="en-GB" sz="2800" dirty="0"/>
            </a:br>
            <a:r>
              <a:rPr lang="en-GB" sz="2800" dirty="0"/>
              <a:t/>
            </a:r>
            <a:br>
              <a:rPr lang="en-GB" sz="2800" dirty="0"/>
            </a:br>
            <a:r>
              <a:rPr lang="en-GB" sz="2800" dirty="0"/>
              <a:t/>
            </a:r>
            <a:br>
              <a:rPr lang="en-GB" sz="2800" dirty="0"/>
            </a:br>
            <a:r>
              <a:rPr lang="en-GB" sz="2800" dirty="0">
                <a:solidFill>
                  <a:srgbClr val="FF0000"/>
                </a:solidFill>
              </a:rPr>
              <a:t>COMMISSIONING FOR CHILDREN &amp; YOUNG PEOPLE WITH SENSORY IMPAIRMENTS</a:t>
            </a:r>
            <a:br>
              <a:rPr lang="en-GB" sz="2800" dirty="0">
                <a:solidFill>
                  <a:srgbClr val="FF0000"/>
                </a:solidFill>
              </a:rPr>
            </a:br>
            <a:r>
              <a:rPr lang="en-GB" sz="2800" dirty="0"/>
              <a:t>Working with commissioners within the context of a changing landscape</a:t>
            </a:r>
            <a:br>
              <a:rPr lang="en-GB" sz="2800" dirty="0"/>
            </a:br>
            <a:r>
              <a:rPr lang="en-GB" sz="2800" i="1" dirty="0"/>
              <a:t>Equipping the SI Sector for the Future</a:t>
            </a:r>
            <a:r>
              <a:rPr lang="en-GB" dirty="0">
                <a:solidFill>
                  <a:schemeClr val="accent1"/>
                </a:solidFill>
              </a:rPr>
              <a:t/>
            </a:r>
            <a:br>
              <a:rPr lang="en-GB" dirty="0">
                <a:solidFill>
                  <a:schemeClr val="accent1"/>
                </a:solidFill>
              </a:rPr>
            </a:br>
            <a:endParaRPr lang="en-US" altLang="en-US" dirty="0"/>
          </a:p>
        </p:txBody>
      </p:sp>
      <p:sp>
        <p:nvSpPr>
          <p:cNvPr id="36867" name="Rectangle 3"/>
          <p:cNvSpPr>
            <a:spLocks noGrp="1" noChangeArrowheads="1"/>
          </p:cNvSpPr>
          <p:nvPr>
            <p:ph type="subTitle" idx="1"/>
          </p:nvPr>
        </p:nvSpPr>
        <p:spPr>
          <a:xfrm>
            <a:off x="687228" y="5301208"/>
            <a:ext cx="8205251" cy="982662"/>
          </a:xfrm>
        </p:spPr>
        <p:txBody>
          <a:bodyPr/>
          <a:lstStyle/>
          <a:p>
            <a:pPr algn="l"/>
            <a:r>
              <a:rPr lang="en-US" altLang="en-US" sz="2000" dirty="0">
                <a:latin typeface="Arial" panose="020B0604020202020204" pitchFamily="34" charset="0"/>
                <a:cs typeface="Arial" panose="020B0604020202020204" pitchFamily="34" charset="0"/>
              </a:rPr>
              <a:t>Brian Lamb OBE, </a:t>
            </a:r>
            <a:r>
              <a:rPr lang="en-US" altLang="en-US" sz="2000" dirty="0" err="1">
                <a:latin typeface="Arial" panose="020B0604020202020204" pitchFamily="34" charset="0"/>
                <a:cs typeface="Arial" panose="020B0604020202020204" pitchFamily="34" charset="0"/>
              </a:rPr>
              <a:t>NatSIP</a:t>
            </a:r>
            <a:r>
              <a:rPr lang="en-US" altLang="en-US" sz="2000" dirty="0">
                <a:latin typeface="Arial" panose="020B0604020202020204" pitchFamily="34" charset="0"/>
                <a:cs typeface="Arial" panose="020B0604020202020204" pitchFamily="34" charset="0"/>
              </a:rPr>
              <a:t> Associate/Visiting Prof SEND Derby </a:t>
            </a:r>
          </a:p>
          <a:p>
            <a:pPr algn="l"/>
            <a:r>
              <a:rPr lang="en-US" altLang="en-US" sz="2000" dirty="0">
                <a:latin typeface="Arial" panose="020B0604020202020204" pitchFamily="34" charset="0"/>
                <a:cs typeface="Arial" panose="020B0604020202020204" pitchFamily="34" charset="0"/>
              </a:rPr>
              <a:t>Michelle Allison, Director of SEND Services &amp; Commissioning, Seashell Trust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GB" altLang="en-US"/>
              <a:t>The Future Role of the Sector </a:t>
            </a:r>
          </a:p>
        </p:txBody>
      </p:sp>
      <p:sp>
        <p:nvSpPr>
          <p:cNvPr id="4099" name="Content Placeholder 2"/>
          <p:cNvSpPr>
            <a:spLocks noGrp="1"/>
          </p:cNvSpPr>
          <p:nvPr>
            <p:ph idx="1"/>
          </p:nvPr>
        </p:nvSpPr>
        <p:spPr/>
        <p:txBody>
          <a:bodyPr/>
          <a:lstStyle/>
          <a:p>
            <a:r>
              <a:rPr lang="en-GB" altLang="en-US" dirty="0"/>
              <a:t>NATSIP was commissioned to look at the future role of the sector</a:t>
            </a:r>
          </a:p>
          <a:p>
            <a:r>
              <a:rPr lang="en-GB" altLang="en-US" dirty="0"/>
              <a:t>This started as a concern about workforce and the future of the professional mandatory qualifications </a:t>
            </a:r>
          </a:p>
          <a:p>
            <a:r>
              <a:rPr lang="en-GB" altLang="en-US" dirty="0"/>
              <a:t>But this assumed that needs in the future would be the same as the past - is this true?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altLang="en-US"/>
              <a:t>Changing Environment </a:t>
            </a:r>
          </a:p>
        </p:txBody>
      </p:sp>
      <p:sp>
        <p:nvSpPr>
          <p:cNvPr id="3" name="Content Placeholder 2"/>
          <p:cNvSpPr>
            <a:spLocks noGrp="1"/>
          </p:cNvSpPr>
          <p:nvPr>
            <p:ph idx="1"/>
          </p:nvPr>
        </p:nvSpPr>
        <p:spPr>
          <a:xfrm>
            <a:off x="457200" y="1844824"/>
            <a:ext cx="8229600" cy="4632176"/>
          </a:xfrm>
        </p:spPr>
        <p:txBody>
          <a:bodyPr>
            <a:normAutofit fontScale="70000" lnSpcReduction="20000"/>
          </a:bodyPr>
          <a:lstStyle/>
          <a:p>
            <a:pPr marL="0" indent="0">
              <a:buFontTx/>
              <a:buNone/>
              <a:defRPr/>
            </a:pPr>
            <a:r>
              <a:rPr lang="en-GB" dirty="0"/>
              <a:t>But we know the context is changing;</a:t>
            </a:r>
          </a:p>
          <a:p>
            <a:pPr>
              <a:defRPr/>
            </a:pPr>
            <a:r>
              <a:rPr lang="en-GB" b="1" dirty="0"/>
              <a:t>Children's and Families Act </a:t>
            </a:r>
            <a:r>
              <a:rPr lang="en-GB" dirty="0"/>
              <a:t>expects classroom teacher to be the leader and co-ordinator of support-where does this leave current models of specialist support?</a:t>
            </a:r>
          </a:p>
          <a:p>
            <a:pPr>
              <a:defRPr/>
            </a:pPr>
            <a:r>
              <a:rPr lang="en-GB" b="1" dirty="0"/>
              <a:t>EHC Planning </a:t>
            </a:r>
            <a:r>
              <a:rPr lang="en-GB" dirty="0"/>
              <a:t>is changing - still a continuing role for specialist support but will numbers decrease over time, and if so what is required from your service?</a:t>
            </a:r>
          </a:p>
          <a:p>
            <a:pPr>
              <a:defRPr/>
            </a:pPr>
            <a:r>
              <a:rPr lang="en-GB" b="1" dirty="0"/>
              <a:t>Changing Role of the LA and Schools </a:t>
            </a:r>
            <a:r>
              <a:rPr lang="en-GB" dirty="0"/>
              <a:t>- Excellence for All proposals/MATs and Schools as commissioners will change commissioning arrangements</a:t>
            </a:r>
          </a:p>
          <a:p>
            <a:pPr>
              <a:defRPr/>
            </a:pPr>
            <a:r>
              <a:rPr lang="en-GB" b="1" dirty="0"/>
              <a:t>Changing role of funding </a:t>
            </a:r>
            <a:r>
              <a:rPr lang="en-GB" dirty="0"/>
              <a:t>- clearer separation between the high needs block and DSG - What are the implications for your service?</a:t>
            </a:r>
          </a:p>
          <a:p>
            <a:pPr>
              <a:defRPr/>
            </a:pPr>
            <a:r>
              <a:rPr lang="en-GB" b="1" dirty="0"/>
              <a:t>Different role for Parents </a:t>
            </a:r>
            <a:r>
              <a:rPr lang="en-GB" dirty="0"/>
              <a:t>- taking a greater role in commissioning - individual budgets, personalised services  </a:t>
            </a:r>
          </a:p>
          <a:p>
            <a:pPr>
              <a:defRP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79388" y="44450"/>
            <a:ext cx="8713787" cy="1143000"/>
          </a:xfrm>
        </p:spPr>
        <p:txBody>
          <a:bodyPr/>
          <a:lstStyle/>
          <a:p>
            <a:r>
              <a:rPr lang="en-GB" altLang="en-US"/>
              <a:t>What the White Paper says</a:t>
            </a:r>
          </a:p>
        </p:txBody>
      </p:sp>
      <p:sp>
        <p:nvSpPr>
          <p:cNvPr id="3" name="Content Placeholder 2"/>
          <p:cNvSpPr>
            <a:spLocks noGrp="1"/>
          </p:cNvSpPr>
          <p:nvPr>
            <p:ph idx="1"/>
          </p:nvPr>
        </p:nvSpPr>
        <p:spPr>
          <a:xfrm>
            <a:off x="468313" y="981075"/>
            <a:ext cx="8351837" cy="5616575"/>
          </a:xfrm>
        </p:spPr>
        <p:txBody>
          <a:bodyPr>
            <a:normAutofit/>
          </a:bodyPr>
          <a:lstStyle/>
          <a:p>
            <a:pPr marL="0" indent="0">
              <a:buFontTx/>
              <a:buNone/>
              <a:defRPr/>
            </a:pPr>
            <a:r>
              <a:rPr lang="en-GB" sz="1600" dirty="0"/>
              <a:t>The Schools White Paper </a:t>
            </a:r>
            <a:r>
              <a:rPr lang="en-GB" sz="1600" i="1" dirty="0"/>
              <a:t>Educational Excellence Everywhere</a:t>
            </a:r>
            <a:r>
              <a:rPr lang="en-GB" sz="1600" dirty="0"/>
              <a:t> set out a clear vision for the local authority in relation to special educational needs (4.77, </a:t>
            </a:r>
            <a:r>
              <a:rPr lang="en-GB" sz="1600" dirty="0" err="1"/>
              <a:t>pp.69</a:t>
            </a:r>
            <a:r>
              <a:rPr lang="en-GB" sz="1600" dirty="0"/>
              <a:t>-70):</a:t>
            </a:r>
          </a:p>
          <a:p>
            <a:pPr>
              <a:defRPr/>
            </a:pPr>
            <a:r>
              <a:rPr lang="en-GB" sz="1600" b="1" dirty="0"/>
              <a:t>“</a:t>
            </a:r>
            <a:r>
              <a:rPr lang="en-GB" sz="2000" b="1" dirty="0"/>
              <a:t>Ensuring every child has a school place</a:t>
            </a:r>
            <a:r>
              <a:rPr lang="en-GB" sz="1600" b="1" dirty="0"/>
              <a:t>: </a:t>
            </a:r>
            <a:r>
              <a:rPr lang="en-GB" sz="1600" dirty="0"/>
              <a:t>including that there are sufficient school, special school and alternative provision places to meet demand. Local authorities will retain responsibility for this in a fully </a:t>
            </a:r>
            <a:r>
              <a:rPr lang="en-GB" sz="1600" dirty="0" err="1"/>
              <a:t>academised</a:t>
            </a:r>
            <a:r>
              <a:rPr lang="en-GB" sz="1600" dirty="0"/>
              <a:t> system. The government will support them by continuing to provide substantial funding to allow them to deliver sufficient places, as well as by creating places through the free schools programme…” </a:t>
            </a:r>
          </a:p>
          <a:p>
            <a:pPr>
              <a:defRPr/>
            </a:pPr>
            <a:r>
              <a:rPr lang="en-GB" sz="1600" b="1" dirty="0"/>
              <a:t>“</a:t>
            </a:r>
            <a:r>
              <a:rPr lang="en-GB" sz="2000" b="1" dirty="0"/>
              <a:t>Ensuring the needs of vulnerable pupils are met</a:t>
            </a:r>
            <a:r>
              <a:rPr lang="en-GB" sz="1600" b="1" dirty="0"/>
              <a:t>: </a:t>
            </a:r>
            <a:r>
              <a:rPr lang="en-GB" sz="1600" dirty="0"/>
              <a:t>including identifying, assessing and making provision for children with special educational needs and disability and looked after children; promoting school attendance and tackling persistent absence; ensuring that alternative provision is available for headteachers to commission for children and young people excluded from school or otherwise unable to attend a mainstream school…”</a:t>
            </a:r>
          </a:p>
          <a:p>
            <a:pPr>
              <a:defRPr/>
            </a:pPr>
            <a:r>
              <a:rPr lang="en-GB" sz="1600" b="1" dirty="0"/>
              <a:t>“</a:t>
            </a:r>
            <a:r>
              <a:rPr lang="en-GB" sz="2000" b="1" dirty="0"/>
              <a:t>Acting as champions for all parents and families</a:t>
            </a:r>
            <a:r>
              <a:rPr lang="en-GB" sz="1600" b="1" dirty="0"/>
              <a:t>: </a:t>
            </a:r>
            <a:r>
              <a:rPr lang="en-GB" sz="1600" dirty="0"/>
              <a:t>including listening to and promoting the needs of parents, children and the local community – working alongside elected mayors; supporting parents in navigating the system through a continuing role in admissions; supporting children, young people and parents to navigate local SEND arrangements (such as providing information, advice and support) and engaging them in designing and co-producing local SEND policies, service commissioning and delivery; and championing high standards locally for all pupils, for example, by encouraging high performing providers to establish new school places and where necessary calling for action from the Regional Schools Commissioner to tackle underperformance.”</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68313" y="30163"/>
            <a:ext cx="8229600" cy="1143000"/>
          </a:xfrm>
        </p:spPr>
        <p:txBody>
          <a:bodyPr/>
          <a:lstStyle/>
          <a:p>
            <a:r>
              <a:rPr lang="en-GB" altLang="en-US"/>
              <a:t>Challenges for local authorities</a:t>
            </a:r>
          </a:p>
        </p:txBody>
      </p:sp>
      <p:sp>
        <p:nvSpPr>
          <p:cNvPr id="3" name="Content Placeholder 2"/>
          <p:cNvSpPr>
            <a:spLocks noGrp="1"/>
          </p:cNvSpPr>
          <p:nvPr>
            <p:ph idx="1"/>
          </p:nvPr>
        </p:nvSpPr>
        <p:spPr>
          <a:xfrm>
            <a:off x="457200" y="1052513"/>
            <a:ext cx="8229600" cy="5689600"/>
          </a:xfrm>
        </p:spPr>
        <p:txBody>
          <a:bodyPr>
            <a:normAutofit fontScale="70000" lnSpcReduction="20000"/>
          </a:bodyPr>
          <a:lstStyle/>
          <a:p>
            <a:pPr>
              <a:defRPr/>
            </a:pPr>
            <a:r>
              <a:rPr lang="en-GB" sz="2900" dirty="0"/>
              <a:t>Financial pressures:</a:t>
            </a:r>
          </a:p>
          <a:p>
            <a:pPr lvl="1">
              <a:defRPr/>
            </a:pPr>
            <a:r>
              <a:rPr lang="en-GB" sz="2600" dirty="0"/>
              <a:t>Existing pressure on high needs budgets.</a:t>
            </a:r>
          </a:p>
          <a:p>
            <a:pPr lvl="1">
              <a:defRPr/>
            </a:pPr>
            <a:r>
              <a:rPr lang="en-GB" sz="2600" dirty="0"/>
              <a:t>Requests for high needs spend in early years and 19-25.</a:t>
            </a:r>
          </a:p>
          <a:p>
            <a:pPr lvl="1">
              <a:defRPr/>
            </a:pPr>
            <a:r>
              <a:rPr lang="en-GB" sz="2600" dirty="0"/>
              <a:t>Potential impact of national funding formulae for schools and high needs.</a:t>
            </a:r>
          </a:p>
          <a:p>
            <a:pPr lvl="1">
              <a:defRPr/>
            </a:pPr>
            <a:r>
              <a:rPr lang="en-GB" sz="2600" dirty="0"/>
              <a:t>Pressure on wider LA budgets (e.g. social care, transport).</a:t>
            </a:r>
          </a:p>
          <a:p>
            <a:pPr lvl="1">
              <a:defRPr/>
            </a:pPr>
            <a:r>
              <a:rPr lang="en-GB" sz="2600" dirty="0"/>
              <a:t>Challenge of joint commissioning with health and social care.</a:t>
            </a:r>
          </a:p>
          <a:p>
            <a:pPr>
              <a:defRPr/>
            </a:pPr>
            <a:r>
              <a:rPr lang="en-GB" sz="2900" dirty="0"/>
              <a:t>Pressures on places:</a:t>
            </a:r>
          </a:p>
          <a:p>
            <a:pPr lvl="1">
              <a:defRPr/>
            </a:pPr>
            <a:r>
              <a:rPr lang="en-GB" sz="2600" dirty="0"/>
              <a:t>Demand for limited number of special school places.</a:t>
            </a:r>
          </a:p>
          <a:p>
            <a:pPr lvl="1">
              <a:defRPr/>
            </a:pPr>
            <a:r>
              <a:rPr lang="en-GB" sz="2600" dirty="0"/>
              <a:t>Potential impact of post-16 area reviews on availability of FE provision.</a:t>
            </a:r>
          </a:p>
          <a:p>
            <a:pPr lvl="1">
              <a:defRPr/>
            </a:pPr>
            <a:r>
              <a:rPr lang="en-GB" sz="2600" dirty="0"/>
              <a:t>Challenge for LAs developing provision in an increasingly autonomous school system.</a:t>
            </a:r>
          </a:p>
          <a:p>
            <a:pPr>
              <a:defRPr/>
            </a:pPr>
            <a:r>
              <a:rPr lang="en-GB" sz="2900" dirty="0"/>
              <a:t>Challenges in making placements:</a:t>
            </a:r>
          </a:p>
          <a:p>
            <a:pPr lvl="1">
              <a:defRPr/>
            </a:pPr>
            <a:r>
              <a:rPr lang="en-GB" sz="2600" dirty="0"/>
              <a:t>Importance of parental preference in individual placements.</a:t>
            </a:r>
          </a:p>
          <a:p>
            <a:pPr lvl="1">
              <a:defRPr/>
            </a:pPr>
            <a:r>
              <a:rPr lang="en-GB" sz="2600" dirty="0"/>
              <a:t>Statutory right to Tribunal appeal over placements.</a:t>
            </a:r>
          </a:p>
          <a:p>
            <a:pPr>
              <a:defRPr/>
            </a:pPr>
            <a:r>
              <a:rPr lang="en-GB" sz="2900" dirty="0"/>
              <a:t>Importance of early investment:</a:t>
            </a:r>
          </a:p>
          <a:p>
            <a:pPr lvl="1">
              <a:defRPr/>
            </a:pPr>
            <a:r>
              <a:rPr lang="en-GB" sz="2600" dirty="0"/>
              <a:t>Good preparation for adulthood for children and young people with SEN aged 0-25 will save on whole-life health and care costs</a:t>
            </a:r>
            <a:r>
              <a:rPr lang="en-GB" dirty="0"/>
              <a:t>.</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8313" y="115888"/>
            <a:ext cx="8229600" cy="1143000"/>
          </a:xfrm>
        </p:spPr>
        <p:txBody>
          <a:bodyPr/>
          <a:lstStyle/>
          <a:p>
            <a:r>
              <a:rPr lang="en-GB" altLang="en-US"/>
              <a:t>Implications of Academisation</a:t>
            </a:r>
          </a:p>
        </p:txBody>
      </p:sp>
      <p:sp>
        <p:nvSpPr>
          <p:cNvPr id="3" name="Content Placeholder 2"/>
          <p:cNvSpPr>
            <a:spLocks noGrp="1"/>
          </p:cNvSpPr>
          <p:nvPr>
            <p:ph idx="1"/>
          </p:nvPr>
        </p:nvSpPr>
        <p:spPr>
          <a:xfrm>
            <a:off x="395288" y="1196975"/>
            <a:ext cx="8353425" cy="5400675"/>
          </a:xfrm>
        </p:spPr>
        <p:txBody>
          <a:bodyPr>
            <a:normAutofit fontScale="70000" lnSpcReduction="20000"/>
          </a:bodyPr>
          <a:lstStyle/>
          <a:p>
            <a:pPr marL="0" indent="0">
              <a:buFontTx/>
              <a:buNone/>
              <a:defRPr/>
            </a:pPr>
            <a:r>
              <a:rPr lang="en-GB" dirty="0"/>
              <a:t>The move towards all schools becoming Academies will mean a significant change in the way local authorities operate:</a:t>
            </a:r>
          </a:p>
          <a:p>
            <a:pPr>
              <a:defRPr/>
            </a:pPr>
            <a:r>
              <a:rPr lang="en-GB" dirty="0"/>
              <a:t>LAs will become commissioners of provision rather than responsible for maintaining schools.</a:t>
            </a:r>
          </a:p>
          <a:p>
            <a:pPr>
              <a:defRPr/>
            </a:pPr>
            <a:r>
              <a:rPr lang="en-GB" dirty="0"/>
              <a:t>LAs will need to co-ordinate services and provision across a diverse range of autonomous providers (early years settings, Academies and free schools, FE colleges, independent / non-maintained providers).</a:t>
            </a:r>
          </a:p>
          <a:p>
            <a:pPr>
              <a:defRPr/>
            </a:pPr>
            <a:r>
              <a:rPr lang="en-GB" dirty="0"/>
              <a:t>LAs will need to develop new relationships with the schools (i.e. Academies and free schools) in their area.</a:t>
            </a:r>
          </a:p>
          <a:p>
            <a:pPr lvl="1">
              <a:defRPr/>
            </a:pPr>
            <a:r>
              <a:rPr lang="en-GB" dirty="0"/>
              <a:t>This will be particularly important for special schools, since places are principally filled by LAs naming the school on an EHC plan, and agreeing ‘top-up’ funding from the high needs budget.</a:t>
            </a:r>
          </a:p>
          <a:p>
            <a:pPr>
              <a:defRPr/>
            </a:pPr>
            <a:endParaRPr lang="en-GB" sz="2300" dirty="0"/>
          </a:p>
          <a:p>
            <a:pPr>
              <a:defRPr/>
            </a:pPr>
            <a:r>
              <a:rPr lang="en-GB" dirty="0"/>
              <a:t>We might expect LAs’ future relationships with Academies to mirror existing relationships with independent and non-maintained provision.</a:t>
            </a:r>
          </a:p>
          <a:p>
            <a:pPr lvl="1">
              <a:defRPr/>
            </a:pPr>
            <a:r>
              <a:rPr lang="en-GB" dirty="0"/>
              <a:t>Potentially greater use of commissioning and procurement approaches.</a:t>
            </a:r>
          </a:p>
          <a:p>
            <a:pPr lvl="1">
              <a:defRPr/>
            </a:pPr>
            <a:r>
              <a:rPr lang="en-GB" dirty="0"/>
              <a:t>Blurring the concept of “out of area” provision.</a:t>
            </a:r>
          </a:p>
          <a:p>
            <a:pPr lvl="1">
              <a:defRPr/>
            </a:pPr>
            <a:endParaRPr lang="en-GB" dirty="0"/>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66700" y="3198813"/>
            <a:ext cx="2052638" cy="158115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lang="en-GB" sz="1600" b="1" dirty="0">
                <a:solidFill>
                  <a:prstClr val="black"/>
                </a:solidFill>
              </a:rPr>
              <a:t>Local authority </a:t>
            </a:r>
            <a:r>
              <a:rPr lang="en-GB" sz="1500" dirty="0">
                <a:solidFill>
                  <a:prstClr val="black"/>
                </a:solidFill>
              </a:rPr>
              <a:t>responsible for EHC assessment, placement &amp; funding</a:t>
            </a:r>
          </a:p>
        </p:txBody>
      </p:sp>
      <p:sp>
        <p:nvSpPr>
          <p:cNvPr id="6" name="Oval 5"/>
          <p:cNvSpPr/>
          <p:nvPr/>
        </p:nvSpPr>
        <p:spPr>
          <a:xfrm>
            <a:off x="266700" y="1700213"/>
            <a:ext cx="5581650" cy="460851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dirty="0">
              <a:solidFill>
                <a:prstClr val="black"/>
              </a:solidFill>
            </a:endParaRPr>
          </a:p>
        </p:txBody>
      </p:sp>
      <p:sp>
        <p:nvSpPr>
          <p:cNvPr id="9220" name="TextBox 6"/>
          <p:cNvSpPr txBox="1">
            <a:spLocks noChangeArrowheads="1"/>
          </p:cNvSpPr>
          <p:nvPr/>
        </p:nvSpPr>
        <p:spPr bwMode="auto">
          <a:xfrm>
            <a:off x="2000250" y="1960563"/>
            <a:ext cx="25066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b="1">
                <a:solidFill>
                  <a:srgbClr val="000000"/>
                </a:solidFill>
              </a:rPr>
              <a:t>LA “in county” provision</a:t>
            </a:r>
          </a:p>
        </p:txBody>
      </p:sp>
      <p:sp>
        <p:nvSpPr>
          <p:cNvPr id="8" name="Rectangle 7"/>
          <p:cNvSpPr/>
          <p:nvPr/>
        </p:nvSpPr>
        <p:spPr>
          <a:xfrm>
            <a:off x="2138363" y="3727450"/>
            <a:ext cx="2001837" cy="52228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LA Special schools </a:t>
            </a:r>
            <a:r>
              <a:rPr lang="en-GB" sz="1400" dirty="0">
                <a:solidFill>
                  <a:prstClr val="black"/>
                </a:solidFill>
              </a:rPr>
              <a:t>– generic or specific needs</a:t>
            </a:r>
          </a:p>
        </p:txBody>
      </p:sp>
      <p:sp>
        <p:nvSpPr>
          <p:cNvPr id="10" name="Rectangle 9"/>
          <p:cNvSpPr/>
          <p:nvPr/>
        </p:nvSpPr>
        <p:spPr>
          <a:xfrm>
            <a:off x="2076450" y="4433888"/>
            <a:ext cx="1873250" cy="792162"/>
          </a:xfrm>
          <a:prstGeom prst="rect">
            <a:avLst/>
          </a:prstGeom>
          <a:pattFill prst="wdDnDiag">
            <a:fgClr>
              <a:schemeClr val="accent1">
                <a:lumMod val="40000"/>
                <a:lumOff val="60000"/>
              </a:schemeClr>
            </a:fgClr>
            <a:bgClr>
              <a:schemeClr val="accent6">
                <a:lumMod val="40000"/>
                <a:lumOff val="60000"/>
              </a:schemeClr>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prstClr val="black"/>
                </a:solidFill>
              </a:rPr>
              <a:t>LA mainstream schools with </a:t>
            </a:r>
            <a:r>
              <a:rPr lang="en-GB" sz="1400" b="1" dirty="0">
                <a:solidFill>
                  <a:prstClr val="black"/>
                </a:solidFill>
              </a:rPr>
              <a:t>special units / resourced provision </a:t>
            </a:r>
          </a:p>
        </p:txBody>
      </p:sp>
      <p:sp>
        <p:nvSpPr>
          <p:cNvPr id="11" name="Oval 10"/>
          <p:cNvSpPr/>
          <p:nvPr/>
        </p:nvSpPr>
        <p:spPr>
          <a:xfrm>
            <a:off x="266700" y="1035050"/>
            <a:ext cx="8626475" cy="568801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dirty="0">
              <a:solidFill>
                <a:prstClr val="black"/>
              </a:solidFill>
            </a:endParaRPr>
          </a:p>
        </p:txBody>
      </p:sp>
      <p:sp>
        <p:nvSpPr>
          <p:cNvPr id="9224" name="Rectangle 11"/>
          <p:cNvSpPr>
            <a:spLocks noChangeArrowheads="1"/>
          </p:cNvSpPr>
          <p:nvPr/>
        </p:nvSpPr>
        <p:spPr bwMode="auto">
          <a:xfrm>
            <a:off x="3252788" y="1171575"/>
            <a:ext cx="2695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b="1">
                <a:solidFill>
                  <a:srgbClr val="000000"/>
                </a:solidFill>
              </a:rPr>
              <a:t>“Out of county” provision </a:t>
            </a:r>
          </a:p>
        </p:txBody>
      </p:sp>
      <p:sp>
        <p:nvSpPr>
          <p:cNvPr id="18" name="Round Diagonal Corner Rectangle 17"/>
          <p:cNvSpPr/>
          <p:nvPr/>
        </p:nvSpPr>
        <p:spPr>
          <a:xfrm>
            <a:off x="3630613" y="2406650"/>
            <a:ext cx="1676400" cy="822325"/>
          </a:xfrm>
          <a:prstGeom prst="round2Diag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dirty="0">
              <a:solidFill>
                <a:prstClr val="black"/>
              </a:solidFill>
            </a:endParaRPr>
          </a:p>
          <a:p>
            <a:pPr algn="ctr">
              <a:defRPr/>
            </a:pPr>
            <a:r>
              <a:rPr lang="en-GB" sz="1400" b="1" dirty="0">
                <a:solidFill>
                  <a:prstClr val="black"/>
                </a:solidFill>
              </a:rPr>
              <a:t>Mainstream academies</a:t>
            </a:r>
            <a:r>
              <a:rPr lang="en-GB" sz="1400" dirty="0">
                <a:solidFill>
                  <a:prstClr val="black"/>
                </a:solidFill>
              </a:rPr>
              <a:t>, able to meet needs (with top-up funding)</a:t>
            </a:r>
          </a:p>
          <a:p>
            <a:pPr algn="ctr">
              <a:defRPr/>
            </a:pPr>
            <a:endParaRPr lang="en-GB" sz="1200" dirty="0">
              <a:solidFill>
                <a:prstClr val="black"/>
              </a:solidFill>
            </a:endParaRPr>
          </a:p>
        </p:txBody>
      </p:sp>
      <p:sp>
        <p:nvSpPr>
          <p:cNvPr id="19" name="Round Diagonal Corner Rectangle 18"/>
          <p:cNvSpPr/>
          <p:nvPr/>
        </p:nvSpPr>
        <p:spPr>
          <a:xfrm>
            <a:off x="4265613" y="3895725"/>
            <a:ext cx="1582737" cy="884238"/>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Special academies &amp; free schools </a:t>
            </a:r>
            <a:r>
              <a:rPr lang="en-GB" sz="1400" dirty="0">
                <a:solidFill>
                  <a:prstClr val="black"/>
                </a:solidFill>
              </a:rPr>
              <a:t>– generic or specific needs</a:t>
            </a:r>
          </a:p>
        </p:txBody>
      </p:sp>
      <p:sp>
        <p:nvSpPr>
          <p:cNvPr id="20" name="Round Diagonal Corner Rectangle 19"/>
          <p:cNvSpPr/>
          <p:nvPr/>
        </p:nvSpPr>
        <p:spPr>
          <a:xfrm>
            <a:off x="4100513" y="5078413"/>
            <a:ext cx="1878012" cy="884237"/>
          </a:xfrm>
          <a:prstGeom prst="round2DiagRect">
            <a:avLst/>
          </a:prstGeom>
          <a:pattFill prst="wdDnDiag">
            <a:fgClr>
              <a:schemeClr val="tx2">
                <a:lumMod val="40000"/>
                <a:lumOff val="60000"/>
              </a:schemeClr>
            </a:fgClr>
            <a:bgClr>
              <a:schemeClr val="accent6">
                <a:lumMod val="40000"/>
                <a:lumOff val="60000"/>
              </a:schemeClr>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prstClr val="black"/>
                </a:solidFill>
              </a:rPr>
              <a:t>Mainstream </a:t>
            </a:r>
            <a:r>
              <a:rPr lang="en-GB" sz="1400" b="1" dirty="0">
                <a:solidFill>
                  <a:prstClr val="black"/>
                </a:solidFill>
              </a:rPr>
              <a:t>academies, with special units / resourced provision </a:t>
            </a:r>
          </a:p>
        </p:txBody>
      </p:sp>
      <p:sp>
        <p:nvSpPr>
          <p:cNvPr id="21" name="Trapezoid 20"/>
          <p:cNvSpPr/>
          <p:nvPr/>
        </p:nvSpPr>
        <p:spPr>
          <a:xfrm>
            <a:off x="6153150" y="3470275"/>
            <a:ext cx="1827213" cy="525463"/>
          </a:xfrm>
          <a:prstGeom prst="trapezoi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Independent  special schools</a:t>
            </a:r>
          </a:p>
        </p:txBody>
      </p:sp>
      <p:sp>
        <p:nvSpPr>
          <p:cNvPr id="22" name="Rectangle 21"/>
          <p:cNvSpPr/>
          <p:nvPr/>
        </p:nvSpPr>
        <p:spPr>
          <a:xfrm>
            <a:off x="5970588" y="2551113"/>
            <a:ext cx="1873250" cy="677862"/>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LA special schools </a:t>
            </a:r>
            <a:r>
              <a:rPr lang="en-GB" sz="1400" dirty="0">
                <a:solidFill>
                  <a:prstClr val="black"/>
                </a:solidFill>
              </a:rPr>
              <a:t>– in a different LA</a:t>
            </a:r>
          </a:p>
        </p:txBody>
      </p:sp>
      <p:sp>
        <p:nvSpPr>
          <p:cNvPr id="23" name="Hexagon 22"/>
          <p:cNvSpPr/>
          <p:nvPr/>
        </p:nvSpPr>
        <p:spPr>
          <a:xfrm>
            <a:off x="6153150" y="5021263"/>
            <a:ext cx="1331913" cy="94456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lang="en-GB" sz="1400" b="1" dirty="0">
                <a:solidFill>
                  <a:prstClr val="black"/>
                </a:solidFill>
              </a:rPr>
              <a:t>Non maintained special schools</a:t>
            </a:r>
            <a:endParaRPr lang="en-GB" sz="1400" b="1" dirty="0">
              <a:solidFill>
                <a:prstClr val="white"/>
              </a:solidFill>
            </a:endParaRPr>
          </a:p>
        </p:txBody>
      </p:sp>
      <p:sp>
        <p:nvSpPr>
          <p:cNvPr id="24" name="Round Diagonal Corner Rectangle 23"/>
          <p:cNvSpPr/>
          <p:nvPr/>
        </p:nvSpPr>
        <p:spPr>
          <a:xfrm>
            <a:off x="4932363" y="1571625"/>
            <a:ext cx="2135187" cy="776288"/>
          </a:xfrm>
          <a:prstGeom prst="round2DiagRect">
            <a:avLst/>
          </a:prstGeom>
          <a:gradFill flip="none" rotWithShape="1">
            <a:gsLst>
              <a:gs pos="0">
                <a:schemeClr val="accent1">
                  <a:tint val="66000"/>
                  <a:satMod val="160000"/>
                </a:schemeClr>
              </a:gs>
              <a:gs pos="50000">
                <a:schemeClr val="accent1">
                  <a:tint val="44500"/>
                  <a:satMod val="160000"/>
                  <a:alpha val="0"/>
                </a:schemeClr>
              </a:gs>
              <a:gs pos="100000">
                <a:schemeClr val="accent6">
                  <a:lumMod val="40000"/>
                  <a:lumOff val="60000"/>
                </a:scheme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Academies / free schools (mainstream &amp; special) </a:t>
            </a:r>
            <a:r>
              <a:rPr lang="en-GB" sz="1400" dirty="0">
                <a:solidFill>
                  <a:prstClr val="black"/>
                </a:solidFill>
              </a:rPr>
              <a:t>– in a different LA</a:t>
            </a:r>
          </a:p>
        </p:txBody>
      </p:sp>
      <p:sp>
        <p:nvSpPr>
          <p:cNvPr id="28" name="Rectangle 27"/>
          <p:cNvSpPr/>
          <p:nvPr/>
        </p:nvSpPr>
        <p:spPr>
          <a:xfrm>
            <a:off x="2436813" y="5338763"/>
            <a:ext cx="649287" cy="611187"/>
          </a:xfrm>
          <a:prstGeom prst="rect">
            <a:avLst/>
          </a:prstGeom>
          <a:pattFill prst="wdUpDiag">
            <a:fgClr>
              <a:schemeClr val="accent1">
                <a:lumMod val="40000"/>
                <a:lumOff val="60000"/>
              </a:schemeClr>
            </a:fgClr>
            <a:bgClr>
              <a:schemeClr val="accent6">
                <a:lumMod val="40000"/>
                <a:lumOff val="60000"/>
              </a:schemeClr>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prstClr val="black"/>
                </a:solidFill>
              </a:rPr>
              <a:t>AP</a:t>
            </a:r>
            <a:r>
              <a:rPr lang="en-GB" sz="1200" dirty="0">
                <a:solidFill>
                  <a:prstClr val="black"/>
                </a:solidFill>
              </a:rPr>
              <a:t> </a:t>
            </a:r>
          </a:p>
        </p:txBody>
      </p:sp>
      <p:sp>
        <p:nvSpPr>
          <p:cNvPr id="9233" name="Title 1"/>
          <p:cNvSpPr txBox="1">
            <a:spLocks/>
          </p:cNvSpPr>
          <p:nvPr/>
        </p:nvSpPr>
        <p:spPr bwMode="auto">
          <a:xfrm>
            <a:off x="468313" y="285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4400">
                <a:latin typeface="Calibri" pitchFamily="34" charset="0"/>
              </a:rPr>
              <a:t>High needs placements - current</a:t>
            </a:r>
          </a:p>
        </p:txBody>
      </p:sp>
      <p:sp>
        <p:nvSpPr>
          <p:cNvPr id="29" name="Trapezoid 28"/>
          <p:cNvSpPr/>
          <p:nvPr/>
        </p:nvSpPr>
        <p:spPr>
          <a:xfrm>
            <a:off x="6550025" y="4292600"/>
            <a:ext cx="1827213" cy="527050"/>
          </a:xfrm>
          <a:prstGeom prst="trapezoi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Special post-16 institutions</a:t>
            </a:r>
          </a:p>
        </p:txBody>
      </p:sp>
      <p:sp>
        <p:nvSpPr>
          <p:cNvPr id="30" name="Rectangle 29"/>
          <p:cNvSpPr/>
          <p:nvPr/>
        </p:nvSpPr>
        <p:spPr>
          <a:xfrm>
            <a:off x="3851275" y="3343275"/>
            <a:ext cx="1944688" cy="282575"/>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General FE colleges</a:t>
            </a:r>
            <a:endParaRPr lang="en-GB" sz="1400" dirty="0">
              <a:solidFill>
                <a:prstClr val="black"/>
              </a:solidFill>
            </a:endParaRPr>
          </a:p>
        </p:txBody>
      </p:sp>
      <p:sp>
        <p:nvSpPr>
          <p:cNvPr id="25" name="Oval 24"/>
          <p:cNvSpPr/>
          <p:nvPr/>
        </p:nvSpPr>
        <p:spPr>
          <a:xfrm>
            <a:off x="414338" y="1122363"/>
            <a:ext cx="1585912" cy="900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Social Care</a:t>
            </a:r>
          </a:p>
        </p:txBody>
      </p:sp>
      <p:sp>
        <p:nvSpPr>
          <p:cNvPr id="26" name="Oval 25"/>
          <p:cNvSpPr/>
          <p:nvPr/>
        </p:nvSpPr>
        <p:spPr>
          <a:xfrm>
            <a:off x="107950" y="1879600"/>
            <a:ext cx="1585913" cy="9001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Health</a:t>
            </a:r>
          </a:p>
        </p:txBody>
      </p:sp>
      <p:sp>
        <p:nvSpPr>
          <p:cNvPr id="9" name="Rectangle 8"/>
          <p:cNvSpPr/>
          <p:nvPr/>
        </p:nvSpPr>
        <p:spPr>
          <a:xfrm>
            <a:off x="1347788" y="2406650"/>
            <a:ext cx="1943100" cy="792163"/>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Mainstream LA schools</a:t>
            </a:r>
            <a:r>
              <a:rPr lang="en-GB" sz="1400" dirty="0">
                <a:solidFill>
                  <a:prstClr val="black"/>
                </a:solidFill>
              </a:rPr>
              <a:t>, able to meet needs (with top-up funding)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66700" y="3198813"/>
            <a:ext cx="2052638" cy="158115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lang="en-GB" sz="1600" b="1" dirty="0">
                <a:solidFill>
                  <a:prstClr val="black"/>
                </a:solidFill>
              </a:rPr>
              <a:t>Local authority </a:t>
            </a:r>
            <a:r>
              <a:rPr lang="en-GB" sz="1500" dirty="0">
                <a:solidFill>
                  <a:prstClr val="black"/>
                </a:solidFill>
              </a:rPr>
              <a:t>responsible for EHC assessment, placement &amp; funding</a:t>
            </a:r>
          </a:p>
        </p:txBody>
      </p:sp>
      <p:sp>
        <p:nvSpPr>
          <p:cNvPr id="10243" name="Rectangle 11"/>
          <p:cNvSpPr>
            <a:spLocks noChangeArrowheads="1"/>
          </p:cNvSpPr>
          <p:nvPr/>
        </p:nvSpPr>
        <p:spPr bwMode="auto">
          <a:xfrm>
            <a:off x="3937000" y="1171575"/>
            <a:ext cx="11207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b="1">
                <a:solidFill>
                  <a:srgbClr val="000000"/>
                </a:solidFill>
              </a:rPr>
              <a:t>Provision </a:t>
            </a:r>
          </a:p>
        </p:txBody>
      </p:sp>
      <p:sp>
        <p:nvSpPr>
          <p:cNvPr id="18" name="Round Diagonal Corner Rectangle 17"/>
          <p:cNvSpPr/>
          <p:nvPr/>
        </p:nvSpPr>
        <p:spPr>
          <a:xfrm>
            <a:off x="2808288" y="1809750"/>
            <a:ext cx="1914525" cy="893763"/>
          </a:xfrm>
          <a:prstGeom prst="round2Diag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dirty="0">
              <a:solidFill>
                <a:prstClr val="black"/>
              </a:solidFill>
            </a:endParaRPr>
          </a:p>
          <a:p>
            <a:pPr algn="ctr">
              <a:defRPr/>
            </a:pPr>
            <a:r>
              <a:rPr lang="en-GB" sz="1400" b="1" dirty="0">
                <a:solidFill>
                  <a:prstClr val="black"/>
                </a:solidFill>
              </a:rPr>
              <a:t>Mainstream academies</a:t>
            </a:r>
            <a:r>
              <a:rPr lang="en-GB" sz="1400" dirty="0">
                <a:solidFill>
                  <a:prstClr val="black"/>
                </a:solidFill>
              </a:rPr>
              <a:t>, able to meet needs (with top-up funding)</a:t>
            </a:r>
          </a:p>
          <a:p>
            <a:pPr algn="ctr">
              <a:defRPr/>
            </a:pPr>
            <a:endParaRPr lang="en-GB" sz="1200" dirty="0">
              <a:solidFill>
                <a:prstClr val="black"/>
              </a:solidFill>
            </a:endParaRPr>
          </a:p>
        </p:txBody>
      </p:sp>
      <p:sp>
        <p:nvSpPr>
          <p:cNvPr id="19" name="Round Diagonal Corner Rectangle 18"/>
          <p:cNvSpPr/>
          <p:nvPr/>
        </p:nvSpPr>
        <p:spPr>
          <a:xfrm>
            <a:off x="4097338" y="3548063"/>
            <a:ext cx="1976437" cy="882650"/>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Special academies &amp; free schools </a:t>
            </a:r>
            <a:r>
              <a:rPr lang="en-GB" sz="1400" dirty="0">
                <a:solidFill>
                  <a:prstClr val="black"/>
                </a:solidFill>
              </a:rPr>
              <a:t>– generic or specific needs</a:t>
            </a:r>
          </a:p>
        </p:txBody>
      </p:sp>
      <p:sp>
        <p:nvSpPr>
          <p:cNvPr id="20" name="Round Diagonal Corner Rectangle 19"/>
          <p:cNvSpPr/>
          <p:nvPr/>
        </p:nvSpPr>
        <p:spPr>
          <a:xfrm>
            <a:off x="4100513" y="5078413"/>
            <a:ext cx="1878012" cy="884237"/>
          </a:xfrm>
          <a:prstGeom prst="round2DiagRect">
            <a:avLst/>
          </a:prstGeom>
          <a:pattFill prst="wdDnDiag">
            <a:fgClr>
              <a:schemeClr val="tx2">
                <a:lumMod val="40000"/>
                <a:lumOff val="60000"/>
              </a:schemeClr>
            </a:fgClr>
            <a:bgClr>
              <a:schemeClr val="accent6">
                <a:lumMod val="40000"/>
                <a:lumOff val="60000"/>
              </a:schemeClr>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prstClr val="black"/>
                </a:solidFill>
              </a:rPr>
              <a:t>Mainstream </a:t>
            </a:r>
            <a:r>
              <a:rPr lang="en-GB" sz="1400" b="1" dirty="0">
                <a:solidFill>
                  <a:prstClr val="black"/>
                </a:solidFill>
              </a:rPr>
              <a:t>academies, with special units / resourced provision </a:t>
            </a:r>
          </a:p>
        </p:txBody>
      </p:sp>
      <p:sp>
        <p:nvSpPr>
          <p:cNvPr id="21" name="Trapezoid 20"/>
          <p:cNvSpPr/>
          <p:nvPr/>
        </p:nvSpPr>
        <p:spPr>
          <a:xfrm>
            <a:off x="6153150" y="3470275"/>
            <a:ext cx="1827213" cy="525463"/>
          </a:xfrm>
          <a:prstGeom prst="trapezoi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Independent  special schools</a:t>
            </a:r>
          </a:p>
        </p:txBody>
      </p:sp>
      <p:sp>
        <p:nvSpPr>
          <p:cNvPr id="23" name="Hexagon 22"/>
          <p:cNvSpPr/>
          <p:nvPr/>
        </p:nvSpPr>
        <p:spPr>
          <a:xfrm>
            <a:off x="6153150" y="5021263"/>
            <a:ext cx="1331913" cy="94456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lang="en-GB" sz="1400" b="1" dirty="0">
                <a:solidFill>
                  <a:prstClr val="black"/>
                </a:solidFill>
              </a:rPr>
              <a:t>Non maintained special schools</a:t>
            </a:r>
            <a:endParaRPr lang="en-GB" sz="1400" b="1" dirty="0">
              <a:solidFill>
                <a:prstClr val="white"/>
              </a:solidFill>
            </a:endParaRPr>
          </a:p>
        </p:txBody>
      </p:sp>
      <p:sp>
        <p:nvSpPr>
          <p:cNvPr id="28" name="Rectangle 27"/>
          <p:cNvSpPr/>
          <p:nvPr/>
        </p:nvSpPr>
        <p:spPr>
          <a:xfrm>
            <a:off x="2436813" y="5338763"/>
            <a:ext cx="649287" cy="611187"/>
          </a:xfrm>
          <a:prstGeom prst="rect">
            <a:avLst/>
          </a:prstGeom>
          <a:pattFill prst="wdUpDiag">
            <a:fgClr>
              <a:schemeClr val="accent1">
                <a:lumMod val="40000"/>
                <a:lumOff val="60000"/>
              </a:schemeClr>
            </a:fgClr>
            <a:bgClr>
              <a:schemeClr val="accent6">
                <a:lumMod val="40000"/>
                <a:lumOff val="60000"/>
              </a:schemeClr>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prstClr val="black"/>
                </a:solidFill>
              </a:rPr>
              <a:t>AP</a:t>
            </a:r>
            <a:r>
              <a:rPr lang="en-GB" sz="1200" dirty="0">
                <a:solidFill>
                  <a:prstClr val="black"/>
                </a:solidFill>
              </a:rPr>
              <a:t> </a:t>
            </a:r>
          </a:p>
        </p:txBody>
      </p:sp>
      <p:sp>
        <p:nvSpPr>
          <p:cNvPr id="10250" name="Title 1"/>
          <p:cNvSpPr txBox="1">
            <a:spLocks/>
          </p:cNvSpPr>
          <p:nvPr/>
        </p:nvSpPr>
        <p:spPr bwMode="auto">
          <a:xfrm>
            <a:off x="468313" y="285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4400">
                <a:latin typeface="Calibri" pitchFamily="34" charset="0"/>
              </a:rPr>
              <a:t>High needs placements – future?</a:t>
            </a:r>
          </a:p>
        </p:txBody>
      </p:sp>
      <p:sp>
        <p:nvSpPr>
          <p:cNvPr id="29" name="Trapezoid 28"/>
          <p:cNvSpPr/>
          <p:nvPr/>
        </p:nvSpPr>
        <p:spPr>
          <a:xfrm>
            <a:off x="6550025" y="4292600"/>
            <a:ext cx="1827213" cy="527050"/>
          </a:xfrm>
          <a:prstGeom prst="trapezoi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Special post-16 institutions</a:t>
            </a:r>
          </a:p>
        </p:txBody>
      </p:sp>
      <p:sp>
        <p:nvSpPr>
          <p:cNvPr id="30" name="Rectangle 29"/>
          <p:cNvSpPr/>
          <p:nvPr/>
        </p:nvSpPr>
        <p:spPr>
          <a:xfrm>
            <a:off x="4876800" y="2511425"/>
            <a:ext cx="1944688" cy="341313"/>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prstClr val="black"/>
                </a:solidFill>
              </a:rPr>
              <a:t>General FE colleges</a:t>
            </a:r>
            <a:endParaRPr lang="en-GB" sz="1400" dirty="0">
              <a:solidFill>
                <a:prstClr val="black"/>
              </a:solidFill>
            </a:endParaRPr>
          </a:p>
        </p:txBody>
      </p:sp>
      <p:sp>
        <p:nvSpPr>
          <p:cNvPr id="25" name="Oval 24"/>
          <p:cNvSpPr/>
          <p:nvPr/>
        </p:nvSpPr>
        <p:spPr>
          <a:xfrm>
            <a:off x="266700" y="1035050"/>
            <a:ext cx="8626475" cy="568801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dirty="0">
              <a:solidFill>
                <a:prstClr val="black"/>
              </a:solidFill>
            </a:endParaRPr>
          </a:p>
        </p:txBody>
      </p:sp>
      <p:sp>
        <p:nvSpPr>
          <p:cNvPr id="10254" name="TextBox 1"/>
          <p:cNvSpPr txBox="1">
            <a:spLocks noChangeArrowheads="1"/>
          </p:cNvSpPr>
          <p:nvPr/>
        </p:nvSpPr>
        <p:spPr bwMode="auto">
          <a:xfrm rot="-2652917">
            <a:off x="1416050" y="2247900"/>
            <a:ext cx="1635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i="1"/>
              <a:t>strategic commissioner</a:t>
            </a:r>
          </a:p>
        </p:txBody>
      </p:sp>
      <p:sp>
        <p:nvSpPr>
          <p:cNvPr id="10255" name="TextBox 14"/>
          <p:cNvSpPr txBox="1">
            <a:spLocks noChangeArrowheads="1"/>
          </p:cNvSpPr>
          <p:nvPr/>
        </p:nvSpPr>
        <p:spPr bwMode="auto">
          <a:xfrm rot="-1160597">
            <a:off x="1935163" y="2921000"/>
            <a:ext cx="2419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i="1"/>
              <a:t>managing the ‘market’</a:t>
            </a:r>
          </a:p>
        </p:txBody>
      </p:sp>
      <p:sp>
        <p:nvSpPr>
          <p:cNvPr id="10256" name="TextBox 15"/>
          <p:cNvSpPr txBox="1">
            <a:spLocks noChangeArrowheads="1"/>
          </p:cNvSpPr>
          <p:nvPr/>
        </p:nvSpPr>
        <p:spPr bwMode="auto">
          <a:xfrm rot="257885">
            <a:off x="2355850" y="3838575"/>
            <a:ext cx="17430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i="1"/>
              <a:t>co-ordinating and brokering</a:t>
            </a:r>
          </a:p>
        </p:txBody>
      </p:sp>
      <p:sp>
        <p:nvSpPr>
          <p:cNvPr id="10257" name="TextBox 16"/>
          <p:cNvSpPr txBox="1">
            <a:spLocks noChangeArrowheads="1"/>
          </p:cNvSpPr>
          <p:nvPr/>
        </p:nvSpPr>
        <p:spPr bwMode="auto">
          <a:xfrm rot="830198">
            <a:off x="1987550" y="4598988"/>
            <a:ext cx="2197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i="1"/>
              <a:t>championing parents and young people</a:t>
            </a:r>
          </a:p>
        </p:txBody>
      </p:sp>
      <p:sp>
        <p:nvSpPr>
          <p:cNvPr id="3" name="Oval 2"/>
          <p:cNvSpPr/>
          <p:nvPr/>
        </p:nvSpPr>
        <p:spPr>
          <a:xfrm>
            <a:off x="500063" y="1171575"/>
            <a:ext cx="1585912" cy="9001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Social Care</a:t>
            </a:r>
          </a:p>
        </p:txBody>
      </p:sp>
      <p:sp>
        <p:nvSpPr>
          <p:cNvPr id="22" name="Oval 21"/>
          <p:cNvSpPr/>
          <p:nvPr/>
        </p:nvSpPr>
        <p:spPr>
          <a:xfrm>
            <a:off x="0" y="2116138"/>
            <a:ext cx="1585913" cy="900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Health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034506"/>
            <a:ext cx="8207375" cy="1143000"/>
          </a:xfrm>
        </p:spPr>
        <p:txBody>
          <a:bodyPr/>
          <a:lstStyle/>
          <a:p>
            <a:r>
              <a:rPr lang="en-GB" sz="3200" b="1" dirty="0">
                <a:solidFill>
                  <a:srgbClr val="FF0000"/>
                </a:solidFill>
              </a:rPr>
              <a:t>Future of the Sector – Summary Challenges facing Sensory Impairment Services </a:t>
            </a:r>
          </a:p>
        </p:txBody>
      </p:sp>
      <p:sp>
        <p:nvSpPr>
          <p:cNvPr id="3" name="Content Placeholder 2"/>
          <p:cNvSpPr>
            <a:spLocks noGrp="1"/>
          </p:cNvSpPr>
          <p:nvPr>
            <p:ph idx="1"/>
          </p:nvPr>
        </p:nvSpPr>
        <p:spPr>
          <a:xfrm>
            <a:off x="539552" y="2420888"/>
            <a:ext cx="8424936" cy="4968552"/>
          </a:xfrm>
        </p:spPr>
        <p:txBody>
          <a:bodyPr/>
          <a:lstStyle/>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Changing legislative requirements</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Organisational changes in services</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Changes to the school system</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Changes to the profile and complexity of the C&amp;YP Sensory Impairment Services are working with</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Difficulties in recruiting/training an adequate number of specialist teachers and support staff – ageing composition of current workforce</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Overall reduction in training places</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Pressures of additional demands on a shrinking workforce</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Funding pressures / squeeze on resources</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More focus on numerically larger groups of C&amp;YP with SEND and insufficient focus on HN-LI </a:t>
            </a:r>
          </a:p>
          <a:p>
            <a:endParaRPr lang="en-GB" dirty="0"/>
          </a:p>
        </p:txBody>
      </p:sp>
    </p:spTree>
    <p:extLst>
      <p:ext uri="{BB962C8B-B14F-4D97-AF65-F5344CB8AC3E}">
        <p14:creationId xmlns:p14="http://schemas.microsoft.com/office/powerpoint/2010/main" val="344296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a:t>Future Role of the SI Sector</a:t>
            </a:r>
          </a:p>
        </p:txBody>
      </p:sp>
      <p:sp>
        <p:nvSpPr>
          <p:cNvPr id="11267" name="Content Placeholder 2"/>
          <p:cNvSpPr>
            <a:spLocks noGrp="1"/>
          </p:cNvSpPr>
          <p:nvPr>
            <p:ph idx="1"/>
          </p:nvPr>
        </p:nvSpPr>
        <p:spPr/>
        <p:txBody>
          <a:bodyPr/>
          <a:lstStyle/>
          <a:p>
            <a:r>
              <a:rPr lang="en-GB" altLang="en-US" dirty="0"/>
              <a:t>We need to take a broader view of what services might need to be offered in the light of these changes</a:t>
            </a:r>
          </a:p>
          <a:p>
            <a:r>
              <a:rPr lang="en-GB" altLang="en-US" dirty="0"/>
              <a:t>We also we need to understand what  is changing?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There is a way of navigating through these challenges if Sensory Impairment Services…</a:t>
            </a:r>
          </a:p>
        </p:txBody>
      </p:sp>
      <p:pic>
        <p:nvPicPr>
          <p:cNvPr id="4" name="Content Placeholder 4"/>
          <p:cNvPicPr>
            <a:picLocks noGrp="1" noChangeAspect="1"/>
          </p:cNvPicPr>
          <p:nvPr>
            <p:ph idx="1"/>
          </p:nvPr>
        </p:nvPicPr>
        <p:blipFill>
          <a:blip r:embed="rId2"/>
          <a:stretch>
            <a:fillRect/>
          </a:stretch>
        </p:blipFill>
        <p:spPr>
          <a:xfrm>
            <a:off x="468312" y="2132855"/>
            <a:ext cx="3311600" cy="4150769"/>
          </a:xfrm>
          <a:prstGeom prst="rect">
            <a:avLst/>
          </a:prstGeom>
        </p:spPr>
      </p:pic>
      <p:sp>
        <p:nvSpPr>
          <p:cNvPr id="5" name="Rectangle 4"/>
          <p:cNvSpPr/>
          <p:nvPr/>
        </p:nvSpPr>
        <p:spPr>
          <a:xfrm>
            <a:off x="3995936" y="2132855"/>
            <a:ext cx="4850794" cy="2657138"/>
          </a:xfrm>
          <a:prstGeom prst="rect">
            <a:avLst/>
          </a:prstGeom>
        </p:spPr>
        <p:txBody>
          <a:bodyPr wrap="square">
            <a:spAutoFit/>
          </a:bodyPr>
          <a:lstStyle/>
          <a:p>
            <a:pPr marL="342900" lvl="0" indent="-342900" fontAlgn="auto">
              <a:spcBef>
                <a:spcPts val="1600"/>
              </a:spcBef>
              <a:spcAft>
                <a:spcPts val="0"/>
              </a:spcAft>
              <a:buSzPct val="110000"/>
              <a:buFont typeface="Wingdings" panose="05000000000000000000" pitchFamily="2" charset="2"/>
              <a:buChar char="Ø"/>
            </a:pPr>
            <a:r>
              <a:rPr lang="en-GB" sz="2000" dirty="0">
                <a:latin typeface="Arial" panose="020B0604020202020204" pitchFamily="34" charset="0"/>
                <a:cs typeface="Arial" panose="020B0604020202020204" pitchFamily="34" charset="0"/>
              </a:rPr>
              <a:t>Are flexible in adapting to the changes</a:t>
            </a:r>
          </a:p>
          <a:p>
            <a:pPr marL="342900" lvl="0" indent="-342900" fontAlgn="auto">
              <a:spcBef>
                <a:spcPts val="1600"/>
              </a:spcBef>
              <a:spcAft>
                <a:spcPts val="0"/>
              </a:spcAft>
              <a:buSzPct val="110000"/>
              <a:buFont typeface="Wingdings" panose="05000000000000000000" pitchFamily="2" charset="2"/>
              <a:buChar char="Ø"/>
            </a:pPr>
            <a:r>
              <a:rPr lang="en-GB" sz="2000" dirty="0">
                <a:latin typeface="Arial" panose="020B0604020202020204" pitchFamily="34" charset="0"/>
                <a:cs typeface="Arial" panose="020B0604020202020204" pitchFamily="34" charset="0"/>
              </a:rPr>
              <a:t>Explore different models of SI Services to ensure focus on outcomes and demonstrate best use of resources </a:t>
            </a:r>
          </a:p>
          <a:p>
            <a:pPr marL="342900" lvl="0" indent="-342900" fontAlgn="auto">
              <a:spcBef>
                <a:spcPts val="1600"/>
              </a:spcBef>
              <a:spcAft>
                <a:spcPts val="0"/>
              </a:spcAft>
              <a:buSzPct val="110000"/>
              <a:buFont typeface="Wingdings" panose="05000000000000000000" pitchFamily="2" charset="2"/>
              <a:buChar char="Ø"/>
            </a:pPr>
            <a:r>
              <a:rPr lang="en-GB" sz="2000" dirty="0">
                <a:latin typeface="Arial" panose="020B0604020202020204" pitchFamily="34" charset="0"/>
                <a:cs typeface="Arial" panose="020B0604020202020204" pitchFamily="34" charset="0"/>
              </a:rPr>
              <a:t>Work collaboratively/effectively with commissioners</a:t>
            </a:r>
          </a:p>
        </p:txBody>
      </p:sp>
      <p:pic>
        <p:nvPicPr>
          <p:cNvPr id="6" name="Picture 5"/>
          <p:cNvPicPr>
            <a:picLocks noChangeAspect="1"/>
          </p:cNvPicPr>
          <p:nvPr/>
        </p:nvPicPr>
        <p:blipFill>
          <a:blip r:embed="rId3"/>
          <a:stretch>
            <a:fillRect/>
          </a:stretch>
        </p:blipFill>
        <p:spPr>
          <a:xfrm>
            <a:off x="3973444" y="4789993"/>
            <a:ext cx="4873285" cy="1493631"/>
          </a:xfrm>
          <a:prstGeom prst="rect">
            <a:avLst/>
          </a:prstGeom>
        </p:spPr>
      </p:pic>
      <p:sp>
        <p:nvSpPr>
          <p:cNvPr id="7" name="TextBox 6"/>
          <p:cNvSpPr txBox="1"/>
          <p:nvPr/>
        </p:nvSpPr>
        <p:spPr>
          <a:xfrm>
            <a:off x="719956" y="2348880"/>
            <a:ext cx="2808312" cy="954107"/>
          </a:xfrm>
          <a:prstGeom prst="rect">
            <a:avLst/>
          </a:prstGeom>
          <a:solidFill>
            <a:srgbClr val="FF9966"/>
          </a:solidFill>
        </p:spPr>
        <p:txBody>
          <a:bodyPr wrap="square" rtlCol="0">
            <a:spAutoFit/>
          </a:bodyPr>
          <a:lstStyle/>
          <a:p>
            <a:pPr algn="ctr"/>
            <a:r>
              <a:rPr lang="en-GB" sz="2800" dirty="0"/>
              <a:t>A PERFECT STORM?</a:t>
            </a:r>
          </a:p>
        </p:txBody>
      </p:sp>
    </p:spTree>
    <p:extLst>
      <p:ext uri="{BB962C8B-B14F-4D97-AF65-F5344CB8AC3E}">
        <p14:creationId xmlns:p14="http://schemas.microsoft.com/office/powerpoint/2010/main" val="3698560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ED1B24"/>
                </a:solidFill>
              </a:rPr>
              <a:t>A Tightening Funding Envelope</a:t>
            </a:r>
          </a:p>
        </p:txBody>
      </p:sp>
      <p:pic>
        <p:nvPicPr>
          <p:cNvPr id="4" name="Content Placeholder 3"/>
          <p:cNvPicPr>
            <a:picLocks noGrp="1" noChangeAspect="1"/>
          </p:cNvPicPr>
          <p:nvPr>
            <p:ph idx="1"/>
          </p:nvPr>
        </p:nvPicPr>
        <p:blipFill>
          <a:blip r:embed="rId2"/>
          <a:stretch>
            <a:fillRect/>
          </a:stretch>
        </p:blipFill>
        <p:spPr>
          <a:xfrm>
            <a:off x="460650" y="1916832"/>
            <a:ext cx="4471390" cy="2194560"/>
          </a:xfrm>
          <a:prstGeom prst="rect">
            <a:avLst/>
          </a:prstGeom>
        </p:spPr>
      </p:pic>
      <p:pic>
        <p:nvPicPr>
          <p:cNvPr id="5" name="Picture 4"/>
          <p:cNvPicPr>
            <a:picLocks noChangeAspect="1"/>
          </p:cNvPicPr>
          <p:nvPr/>
        </p:nvPicPr>
        <p:blipFill>
          <a:blip r:embed="rId3"/>
          <a:stretch>
            <a:fillRect/>
          </a:stretch>
        </p:blipFill>
        <p:spPr>
          <a:xfrm>
            <a:off x="5051863" y="1971191"/>
            <a:ext cx="3701276" cy="1753350"/>
          </a:xfrm>
          <a:prstGeom prst="rect">
            <a:avLst/>
          </a:prstGeom>
        </p:spPr>
      </p:pic>
      <p:pic>
        <p:nvPicPr>
          <p:cNvPr id="6" name="Content Placeholder 3"/>
          <p:cNvPicPr>
            <a:picLocks noChangeAspect="1"/>
          </p:cNvPicPr>
          <p:nvPr/>
        </p:nvPicPr>
        <p:blipFill>
          <a:blip r:embed="rId4"/>
          <a:stretch>
            <a:fillRect/>
          </a:stretch>
        </p:blipFill>
        <p:spPr bwMode="auto">
          <a:xfrm>
            <a:off x="479889" y="4111392"/>
            <a:ext cx="4603173" cy="2486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p:cNvPicPr>
          <p:nvPr/>
        </p:nvPicPr>
        <p:blipFill>
          <a:blip r:embed="rId5"/>
          <a:stretch>
            <a:fillRect/>
          </a:stretch>
        </p:blipFill>
        <p:spPr>
          <a:xfrm>
            <a:off x="5003663" y="3714237"/>
            <a:ext cx="3749475" cy="2840921"/>
          </a:xfrm>
          <a:prstGeom prst="rect">
            <a:avLst/>
          </a:prstGeom>
        </p:spPr>
      </p:pic>
    </p:spTree>
    <p:extLst>
      <p:ext uri="{BB962C8B-B14F-4D97-AF65-F5344CB8AC3E}">
        <p14:creationId xmlns:p14="http://schemas.microsoft.com/office/powerpoint/2010/main" val="1481443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216" y="404664"/>
            <a:ext cx="8207375" cy="1143000"/>
          </a:xfrm>
        </p:spPr>
        <p:txBody>
          <a:bodyPr/>
          <a:lstStyle/>
          <a:p>
            <a:r>
              <a:rPr lang="en-GB" sz="3200" b="1" dirty="0">
                <a:solidFill>
                  <a:srgbClr val="FF0000"/>
                </a:solidFill>
              </a:rPr>
              <a:t>In light of this SI Services need to…</a:t>
            </a:r>
          </a:p>
        </p:txBody>
      </p:sp>
      <p:graphicFrame>
        <p:nvGraphicFramePr>
          <p:cNvPr id="4" name="Content Placeholder 4"/>
          <p:cNvGraphicFramePr>
            <a:graphicFrameLocks/>
          </p:cNvGraphicFramePr>
          <p:nvPr>
            <p:extLst>
              <p:ext uri="{D42A27DB-BD31-4B8C-83A1-F6EECF244321}">
                <p14:modId xmlns:p14="http://schemas.microsoft.com/office/powerpoint/2010/main" val="3454470750"/>
              </p:ext>
            </p:extLst>
          </p:nvPr>
        </p:nvGraphicFramePr>
        <p:xfrm>
          <a:off x="366170" y="1547664"/>
          <a:ext cx="8784975" cy="5121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8189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908720"/>
            <a:ext cx="8207375" cy="1143000"/>
          </a:xfrm>
        </p:spPr>
        <p:txBody>
          <a:bodyPr/>
          <a:lstStyle/>
          <a:p>
            <a:r>
              <a:rPr lang="en-GB" sz="3200" b="1" dirty="0">
                <a:solidFill>
                  <a:srgbClr val="FF0000"/>
                </a:solidFill>
              </a:rPr>
              <a:t>Future of the Sector – Working with commissioners – what the survey told us</a:t>
            </a:r>
          </a:p>
        </p:txBody>
      </p:sp>
      <p:sp>
        <p:nvSpPr>
          <p:cNvPr id="4" name="Content Placeholder 1"/>
          <p:cNvSpPr>
            <a:spLocks noGrp="1"/>
          </p:cNvSpPr>
          <p:nvPr>
            <p:ph idx="1"/>
          </p:nvPr>
        </p:nvSpPr>
        <p:spPr>
          <a:xfrm>
            <a:off x="468313" y="2326353"/>
            <a:ext cx="3864779" cy="4941168"/>
          </a:xfrm>
        </p:spPr>
        <p:txBody>
          <a:bodyPr>
            <a:noAutofit/>
          </a:bodyPr>
          <a:lstStyle/>
          <a:p>
            <a:pPr marL="0" indent="0">
              <a:spcBef>
                <a:spcPts val="0"/>
              </a:spcBef>
              <a:buNone/>
            </a:pPr>
            <a:r>
              <a:rPr lang="en-GB" sz="2000" dirty="0">
                <a:latin typeface="Arial" panose="020B0604020202020204" pitchFamily="34" charset="0"/>
                <a:cs typeface="Arial" panose="020B0604020202020204" pitchFamily="34" charset="0"/>
              </a:rPr>
              <a:t>I need support with:</a:t>
            </a:r>
          </a:p>
          <a:p>
            <a:pPr marL="0" indent="0">
              <a:spcBef>
                <a:spcPts val="0"/>
              </a:spcBef>
              <a:buNone/>
            </a:pPr>
            <a:endParaRPr lang="en-GB" sz="2000" dirty="0">
              <a:latin typeface="Arial" panose="020B0604020202020204" pitchFamily="34" charset="0"/>
              <a:cs typeface="Arial" panose="020B0604020202020204" pitchFamily="34" charset="0"/>
            </a:endParaRP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Understanding how to market my service to commissioners (36)</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Defining and presenting the outcomes my service achieves to commissioners (47)</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Negotiating with commissioners (27)</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Contracting (20)</a:t>
            </a:r>
          </a:p>
          <a:p>
            <a:pPr>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Other (8)</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2085392"/>
            <a:ext cx="2664296" cy="1155918"/>
          </a:xfrm>
          <a:prstGeom prst="rect">
            <a:avLst/>
          </a:prstGeom>
        </p:spPr>
      </p:pic>
      <p:pic>
        <p:nvPicPr>
          <p:cNvPr id="6" name="Content Placeholder 4"/>
          <p:cNvPicPr>
            <a:picLocks noChangeAspect="1"/>
          </p:cNvPicPr>
          <p:nvPr/>
        </p:nvPicPr>
        <p:blipFill>
          <a:blip r:embed="rId3"/>
          <a:stretch>
            <a:fillRect/>
          </a:stretch>
        </p:blipFill>
        <p:spPr>
          <a:xfrm>
            <a:off x="4139952" y="3274982"/>
            <a:ext cx="4535736" cy="3043911"/>
          </a:xfrm>
          <a:prstGeom prst="rect">
            <a:avLst/>
          </a:prstGeom>
        </p:spPr>
      </p:pic>
    </p:spTree>
    <p:extLst>
      <p:ext uri="{BB962C8B-B14F-4D97-AF65-F5344CB8AC3E}">
        <p14:creationId xmlns:p14="http://schemas.microsoft.com/office/powerpoint/2010/main" val="3385707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Report also showed….</a:t>
            </a:r>
          </a:p>
        </p:txBody>
      </p:sp>
      <p:sp>
        <p:nvSpPr>
          <p:cNvPr id="3" name="Content Placeholder 2"/>
          <p:cNvSpPr>
            <a:spLocks noGrp="1"/>
          </p:cNvSpPr>
          <p:nvPr>
            <p:ph idx="1"/>
          </p:nvPr>
        </p:nvSpPr>
        <p:spPr/>
        <p:txBody>
          <a:bodyPr/>
          <a:lstStyle/>
          <a:p>
            <a:pPr marL="0" indent="0">
              <a:buNone/>
            </a:pPr>
            <a:r>
              <a:rPr lang="en-GB" sz="2400" dirty="0"/>
              <a:t>Different models of how LA’s want to commission services;</a:t>
            </a:r>
          </a:p>
          <a:p>
            <a:r>
              <a:rPr lang="en-GB" sz="1800" dirty="0"/>
              <a:t>‘All Age Sensory Service’ – bringing together adults’ and children’s sensory services into one grouping</a:t>
            </a:r>
          </a:p>
          <a:p>
            <a:r>
              <a:rPr lang="en-GB" sz="1800" dirty="0"/>
              <a:t>going out to tender for a SI Service or merging with another commercial provision</a:t>
            </a:r>
          </a:p>
          <a:p>
            <a:r>
              <a:rPr lang="en-GB" sz="1800" dirty="0"/>
              <a:t>combining with the SI Service provided by another LA</a:t>
            </a:r>
          </a:p>
          <a:p>
            <a:r>
              <a:rPr lang="en-GB" sz="1800" dirty="0"/>
              <a:t>converting into a traded service (where not already the case) with schools taking a much greater role in commissioning</a:t>
            </a:r>
          </a:p>
          <a:p>
            <a:r>
              <a:rPr lang="en-GB" sz="1800" dirty="0"/>
              <a:t>merging with other specialist support services either at the management level or as a whole service</a:t>
            </a:r>
          </a:p>
          <a:p>
            <a:r>
              <a:rPr lang="en-GB" sz="1800" dirty="0"/>
              <a:t>combining resourced based provision with the SI Service if they were separate</a:t>
            </a:r>
          </a:p>
          <a:p>
            <a:r>
              <a:rPr lang="en-GB" sz="1800" dirty="0"/>
              <a:t>establishing an SI Academy Trust where local SI provision might be lacking</a:t>
            </a:r>
          </a:p>
          <a:p>
            <a:r>
              <a:rPr lang="en-GB" sz="1800" dirty="0"/>
              <a:t>creating new ‘hubs’ containing different professional groupings across SEND and other professionals into one support service.</a:t>
            </a:r>
          </a:p>
          <a:p>
            <a:endParaRPr lang="en-GB" sz="1400" dirty="0"/>
          </a:p>
        </p:txBody>
      </p:sp>
    </p:spTree>
    <p:extLst>
      <p:ext uri="{BB962C8B-B14F-4D97-AF65-F5344CB8AC3E}">
        <p14:creationId xmlns:p14="http://schemas.microsoft.com/office/powerpoint/2010/main" val="3696768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a:solidFill>
                <a:srgbClr val="FF0000"/>
              </a:solidFill>
            </a:endParaRPr>
          </a:p>
          <a:p>
            <a:pPr marL="0" indent="0">
              <a:buNone/>
            </a:pPr>
            <a:r>
              <a:rPr lang="en-GB" sz="4000" b="1" dirty="0">
                <a:solidFill>
                  <a:srgbClr val="FF0000"/>
                </a:solidFill>
              </a:rPr>
              <a:t>Working with the </a:t>
            </a:r>
            <a:br>
              <a:rPr lang="en-GB" sz="4000" b="1" dirty="0">
                <a:solidFill>
                  <a:srgbClr val="FF0000"/>
                </a:solidFill>
              </a:rPr>
            </a:br>
            <a:r>
              <a:rPr lang="en-GB" sz="4000" b="1" dirty="0">
                <a:solidFill>
                  <a:srgbClr val="FF0000"/>
                </a:solidFill>
              </a:rPr>
              <a:t>Commissioner</a:t>
            </a:r>
            <a:r>
              <a:rPr lang="en-GB" sz="1800" dirty="0">
                <a:solidFill>
                  <a:schemeClr val="accent1"/>
                </a:solidFill>
              </a:rPr>
              <a:t/>
            </a:r>
            <a:br>
              <a:rPr lang="en-GB" sz="1800" dirty="0">
                <a:solidFill>
                  <a:schemeClr val="accent1"/>
                </a:solidFill>
              </a:rPr>
            </a:br>
            <a:r>
              <a:rPr lang="en-GB" sz="1800" dirty="0">
                <a:solidFill>
                  <a:schemeClr val="accent1"/>
                </a:solidFill>
              </a:rPr>
              <a:t/>
            </a:r>
            <a:br>
              <a:rPr lang="en-GB" sz="1800" dirty="0">
                <a:solidFill>
                  <a:schemeClr val="accent1"/>
                </a:solidFill>
              </a:rPr>
            </a:br>
            <a:endParaRPr lang="en-GB" dirty="0"/>
          </a:p>
        </p:txBody>
      </p:sp>
      <p:pic>
        <p:nvPicPr>
          <p:cNvPr id="5" name="Content Placeholder 9"/>
          <p:cNvPicPr>
            <a:picLocks noChangeAspect="1"/>
          </p:cNvPicPr>
          <p:nvPr/>
        </p:nvPicPr>
        <p:blipFill>
          <a:blip r:embed="rId2">
            <a:duotone>
              <a:srgbClr val="2C7C9F">
                <a:shade val="45000"/>
                <a:satMod val="135000"/>
              </a:srgbClr>
              <a:prstClr val="white"/>
            </a:duotone>
            <a:extLst>
              <a:ext uri="{28A0092B-C50C-407E-A947-70E740481C1C}">
                <a14:useLocalDpi xmlns:a14="http://schemas.microsoft.com/office/drawing/2010/main" val="0"/>
              </a:ext>
            </a:extLst>
          </a:blip>
          <a:stretch>
            <a:fillRect/>
          </a:stretch>
        </p:blipFill>
        <p:spPr>
          <a:xfrm>
            <a:off x="4499992" y="1988840"/>
            <a:ext cx="3960440" cy="3384376"/>
          </a:xfrm>
          <a:prstGeom prst="rect">
            <a:avLst/>
          </a:prstGeom>
          <a:noFill/>
        </p:spPr>
      </p:pic>
    </p:spTree>
    <p:extLst>
      <p:ext uri="{BB962C8B-B14F-4D97-AF65-F5344CB8AC3E}">
        <p14:creationId xmlns:p14="http://schemas.microsoft.com/office/powerpoint/2010/main" val="34974260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92696"/>
            <a:ext cx="8207375" cy="1143000"/>
          </a:xfrm>
        </p:spPr>
        <p:txBody>
          <a:bodyPr/>
          <a:lstStyle/>
          <a:p>
            <a:r>
              <a:rPr lang="en-GB" sz="3200" b="1" dirty="0">
                <a:solidFill>
                  <a:srgbClr val="FF0000"/>
                </a:solidFill>
              </a:rPr>
              <a:t>Key functions of the commissioner</a:t>
            </a:r>
          </a:p>
        </p:txBody>
      </p:sp>
      <p:sp>
        <p:nvSpPr>
          <p:cNvPr id="3" name="Content Placeholder 2"/>
          <p:cNvSpPr>
            <a:spLocks noGrp="1"/>
          </p:cNvSpPr>
          <p:nvPr>
            <p:ph idx="1"/>
          </p:nvPr>
        </p:nvSpPr>
        <p:spPr>
          <a:xfrm>
            <a:off x="546179" y="1805579"/>
            <a:ext cx="7920880" cy="5184576"/>
          </a:xfrm>
        </p:spPr>
        <p:txBody>
          <a:bodyPr/>
          <a:lstStyle/>
          <a:p>
            <a:pPr algn="just">
              <a:spcBef>
                <a:spcPts val="0"/>
              </a:spcBef>
              <a:spcAft>
                <a:spcPts val="0"/>
              </a:spcAft>
            </a:pPr>
            <a:r>
              <a:rPr lang="en-GB" sz="1600" dirty="0">
                <a:latin typeface="Arial" panose="020B0604020202020204" pitchFamily="34" charset="0"/>
                <a:cs typeface="Arial" panose="020B0604020202020204" pitchFamily="34" charset="0"/>
              </a:rPr>
              <a:t>Understand local demand, needs and available resources</a:t>
            </a:r>
          </a:p>
          <a:p>
            <a:pPr algn="just">
              <a:spcBef>
                <a:spcPts val="0"/>
              </a:spcBef>
              <a:spcAft>
                <a:spcPts val="0"/>
              </a:spcAft>
            </a:pPr>
            <a:r>
              <a:rPr lang="en-GB" sz="1600" dirty="0">
                <a:latin typeface="Arial" panose="020B0604020202020204" pitchFamily="34" charset="0"/>
                <a:cs typeface="Arial" panose="020B0604020202020204" pitchFamily="34" charset="0"/>
              </a:rPr>
              <a:t>Work with Services to ensure available resources are used to maximum effect </a:t>
            </a:r>
          </a:p>
          <a:p>
            <a:pPr algn="just">
              <a:spcBef>
                <a:spcPts val="0"/>
              </a:spcBef>
              <a:spcAft>
                <a:spcPts val="0"/>
              </a:spcAft>
            </a:pPr>
            <a:r>
              <a:rPr lang="en-GB" sz="1600" dirty="0">
                <a:latin typeface="Arial" panose="020B0604020202020204" pitchFamily="34" charset="0"/>
                <a:cs typeface="Arial" panose="020B0604020202020204" pitchFamily="34" charset="0"/>
              </a:rPr>
              <a:t>Work with Services to identify where needs are not being met through the existing local offer </a:t>
            </a:r>
          </a:p>
          <a:p>
            <a:pPr algn="just">
              <a:spcBef>
                <a:spcPts val="0"/>
              </a:spcBef>
              <a:spcAft>
                <a:spcPts val="0"/>
              </a:spcAft>
            </a:pPr>
            <a:r>
              <a:rPr lang="en-GB" sz="1600" dirty="0">
                <a:latin typeface="Arial" panose="020B0604020202020204" pitchFamily="34" charset="0"/>
                <a:cs typeface="Arial" panose="020B0604020202020204" pitchFamily="34" charset="0"/>
              </a:rPr>
              <a:t>Work with Services to plan creative, forward looking solutions to address gaps in service provision and meet future needs (underpinned by a robust evidence base as to the key areas for change and/or improvement)</a:t>
            </a:r>
          </a:p>
          <a:p>
            <a:pPr algn="just">
              <a:spcBef>
                <a:spcPts val="0"/>
              </a:spcBef>
              <a:spcAft>
                <a:spcPts val="0"/>
              </a:spcAft>
            </a:pPr>
            <a:r>
              <a:rPr lang="en-GB" sz="1600" dirty="0">
                <a:latin typeface="Arial" panose="020B0604020202020204" pitchFamily="34" charset="0"/>
                <a:cs typeface="Arial" panose="020B0604020202020204" pitchFamily="34" charset="0"/>
              </a:rPr>
              <a:t>Ensure commissioned services provide value for money </a:t>
            </a:r>
          </a:p>
          <a:p>
            <a:pPr algn="just">
              <a:spcBef>
                <a:spcPts val="0"/>
              </a:spcBef>
              <a:spcAft>
                <a:spcPts val="0"/>
              </a:spcAft>
            </a:pPr>
            <a:r>
              <a:rPr lang="en-GB" sz="1600" dirty="0">
                <a:latin typeface="Arial" panose="020B0604020202020204" pitchFamily="34" charset="0"/>
                <a:cs typeface="Arial" panose="020B0604020202020204" pitchFamily="34" charset="0"/>
              </a:rPr>
              <a:t>Ensure commissioned activity achieves good outcomes for children, young people and families and is measurable in terms of impact</a:t>
            </a:r>
          </a:p>
          <a:p>
            <a:pPr algn="just">
              <a:spcBef>
                <a:spcPts val="0"/>
              </a:spcBef>
              <a:spcAft>
                <a:spcPts val="0"/>
              </a:spcAft>
            </a:pPr>
            <a:r>
              <a:rPr lang="en-US" sz="1600" dirty="0">
                <a:latin typeface="Arial" panose="020B0604020202020204" pitchFamily="34" charset="0"/>
                <a:cs typeface="Arial" panose="020B0604020202020204" pitchFamily="34" charset="0"/>
              </a:rPr>
              <a:t>Support Services to engage (where necessary) in market engagement, market development and market management</a:t>
            </a:r>
          </a:p>
          <a:p>
            <a:pPr algn="just">
              <a:spcBef>
                <a:spcPts val="0"/>
              </a:spcBef>
              <a:spcAft>
                <a:spcPts val="0"/>
              </a:spcAft>
            </a:pPr>
            <a:r>
              <a:rPr lang="en-US" sz="1600" dirty="0">
                <a:latin typeface="Arial" panose="020B0604020202020204" pitchFamily="34" charset="0"/>
                <a:cs typeface="Arial" panose="020B0604020202020204" pitchFamily="34" charset="0"/>
              </a:rPr>
              <a:t>Support Services to manage the performance of commissioned providers</a:t>
            </a:r>
          </a:p>
          <a:p>
            <a:pPr algn="just">
              <a:spcBef>
                <a:spcPts val="0"/>
              </a:spcBef>
              <a:spcAft>
                <a:spcPts val="0"/>
              </a:spcAft>
            </a:pPr>
            <a:r>
              <a:rPr lang="en-US" sz="1600" dirty="0">
                <a:latin typeface="Arial" panose="020B0604020202020204" pitchFamily="34" charset="0"/>
                <a:cs typeface="Arial" panose="020B0604020202020204" pitchFamily="34" charset="0"/>
              </a:rPr>
              <a:t>Support Services to consider an integrated and strategic view of needs – joining the dots across children and young people’s services so that services do not work in silo’s and LAs generate maximum value from procurement activity</a:t>
            </a:r>
          </a:p>
          <a:p>
            <a:pPr algn="just">
              <a:spcBef>
                <a:spcPts val="0"/>
              </a:spcBef>
              <a:spcAft>
                <a:spcPts val="0"/>
              </a:spcAft>
            </a:pPr>
            <a:r>
              <a:rPr lang="en-US" sz="1600" dirty="0">
                <a:latin typeface="Arial" panose="020B0604020202020204" pitchFamily="34" charset="0"/>
                <a:cs typeface="Arial" panose="020B0604020202020204" pitchFamily="34" charset="0"/>
              </a:rPr>
              <a:t>Use business intelligence and performance monitoring to support continuous improvement</a:t>
            </a:r>
          </a:p>
          <a:p>
            <a:pPr marL="0" indent="0">
              <a:buNone/>
            </a:pPr>
            <a:endParaRPr lang="en-GB" dirty="0"/>
          </a:p>
        </p:txBody>
      </p:sp>
    </p:spTree>
    <p:extLst>
      <p:ext uri="{BB962C8B-B14F-4D97-AF65-F5344CB8AC3E}">
        <p14:creationId xmlns:p14="http://schemas.microsoft.com/office/powerpoint/2010/main" val="4051196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idx="1"/>
          </p:nvPr>
        </p:nvSpPr>
        <p:spPr>
          <a:xfrm>
            <a:off x="467544" y="1484784"/>
            <a:ext cx="8229600" cy="4392612"/>
          </a:xfrm>
        </p:spPr>
        <p:txBody>
          <a:bodyPr>
            <a:normAutofit fontScale="77500" lnSpcReduction="20000"/>
          </a:bodyPr>
          <a:lstStyle/>
          <a:p>
            <a:pPr marL="0" indent="0">
              <a:buNone/>
            </a:pPr>
            <a:r>
              <a:rPr lang="en-GB" b="1" dirty="0">
                <a:solidFill>
                  <a:srgbClr val="FF0000"/>
                </a:solidFill>
              </a:rPr>
              <a:t>Commissioning on 3 levels :</a:t>
            </a:r>
          </a:p>
          <a:p>
            <a:pPr marL="0" indent="0">
              <a:buNone/>
            </a:pPr>
            <a:endParaRPr lang="en-GB" b="1" dirty="0"/>
          </a:p>
          <a:p>
            <a:r>
              <a:rPr lang="en-GB" b="1" u="sng" dirty="0">
                <a:latin typeface="Arial" panose="020B0604020202020204" pitchFamily="34" charset="0"/>
                <a:cs typeface="Arial" panose="020B0604020202020204" pitchFamily="34" charset="0"/>
              </a:rPr>
              <a:t>Individual level</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ensuring we provide personalised support for children &amp; young people with Sensory Impairment (needs normally identified via an EHCP or other statutory plan)</a:t>
            </a:r>
          </a:p>
          <a:p>
            <a:r>
              <a:rPr lang="en-GB" b="1" u="sng" dirty="0">
                <a:latin typeface="Arial" panose="020B0604020202020204" pitchFamily="34" charset="0"/>
                <a:cs typeface="Arial" panose="020B0604020202020204" pitchFamily="34" charset="0"/>
              </a:rPr>
              <a:t>Service level </a:t>
            </a:r>
            <a:r>
              <a:rPr lang="en-GB" dirty="0">
                <a:latin typeface="Arial" panose="020B0604020202020204" pitchFamily="34" charset="0"/>
                <a:cs typeface="Arial" panose="020B0604020202020204" pitchFamily="34" charset="0"/>
              </a:rPr>
              <a:t>– Specific services within the local offer addressing gaps in SI provision and improving outcomes</a:t>
            </a:r>
          </a:p>
          <a:p>
            <a:r>
              <a:rPr lang="en-GB" b="1" u="sng" dirty="0">
                <a:latin typeface="Arial" panose="020B0604020202020204" pitchFamily="34" charset="0"/>
                <a:cs typeface="Arial" panose="020B0604020202020204" pitchFamily="34" charset="0"/>
              </a:rPr>
              <a:t>Strategic level</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Ensuring combined resources meet the needs of the SI population, aligning resources, capability, capacity to </a:t>
            </a:r>
            <a:r>
              <a:rPr lang="en-GB" dirty="0"/>
              <a:t>achieve greater efficiencies and improved outcomes</a:t>
            </a:r>
          </a:p>
          <a:p>
            <a:pPr marL="0" indent="0">
              <a:buNone/>
            </a:pPr>
            <a:endParaRPr lang="en-GB" sz="1800" dirty="0"/>
          </a:p>
          <a:p>
            <a:endParaRPr lang="en-GB" b="1" dirty="0">
              <a:solidFill>
                <a:schemeClr val="accent1"/>
              </a:solidFill>
            </a:endParaRPr>
          </a:p>
        </p:txBody>
      </p:sp>
    </p:spTree>
    <p:extLst>
      <p:ext uri="{BB962C8B-B14F-4D97-AF65-F5344CB8AC3E}">
        <p14:creationId xmlns:p14="http://schemas.microsoft.com/office/powerpoint/2010/main" val="677515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196752"/>
            <a:ext cx="8207375" cy="1143000"/>
          </a:xfrm>
        </p:spPr>
        <p:txBody>
          <a:bodyPr/>
          <a:lstStyle/>
          <a:p>
            <a:r>
              <a:rPr lang="en-GB" sz="2800" b="1" dirty="0">
                <a:solidFill>
                  <a:srgbClr val="FF0000"/>
                </a:solidFill>
              </a:rPr>
              <a:t>Commissioners need to balance a range of priorities with available funding.  Sensory Impairment Services form one part of a complex ecology of services</a:t>
            </a:r>
            <a:r>
              <a:rPr lang="en-GB" sz="2400" dirty="0">
                <a:solidFill>
                  <a:srgbClr val="FF0000"/>
                </a:solidFill>
              </a:rPr>
              <a:t/>
            </a:r>
            <a:br>
              <a:rPr lang="en-GB" sz="2400" dirty="0">
                <a:solidFill>
                  <a:srgbClr val="FF0000"/>
                </a:solidFill>
              </a:rPr>
            </a:br>
            <a:endParaRPr lang="en-GB" sz="2400" dirty="0">
              <a:solidFill>
                <a:srgbClr val="FF0000"/>
              </a:solidFill>
            </a:endParaRPr>
          </a:p>
        </p:txBody>
      </p:sp>
      <p:pic>
        <p:nvPicPr>
          <p:cNvPr id="4" name="Content Placeholder 4"/>
          <p:cNvPicPr>
            <a:picLocks noGrp="1" noChangeAspect="1"/>
          </p:cNvPicPr>
          <p:nvPr>
            <p:ph idx="1"/>
          </p:nvPr>
        </p:nvPicPr>
        <p:blipFill>
          <a:blip r:embed="rId2"/>
          <a:stretch>
            <a:fillRect/>
          </a:stretch>
        </p:blipFill>
        <p:spPr>
          <a:xfrm>
            <a:off x="611560" y="2205038"/>
            <a:ext cx="8064128" cy="4392612"/>
          </a:xfrm>
          <a:prstGeom prst="rect">
            <a:avLst/>
          </a:prstGeom>
        </p:spPr>
      </p:pic>
    </p:spTree>
    <p:extLst>
      <p:ext uri="{BB962C8B-B14F-4D97-AF65-F5344CB8AC3E}">
        <p14:creationId xmlns:p14="http://schemas.microsoft.com/office/powerpoint/2010/main" val="775422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630" y="1268760"/>
            <a:ext cx="8207375" cy="1143000"/>
          </a:xfrm>
        </p:spPr>
        <p:txBody>
          <a:bodyPr/>
          <a:lstStyle/>
          <a:p>
            <a:r>
              <a:rPr lang="en-GB" sz="3200" b="1" dirty="0">
                <a:solidFill>
                  <a:srgbClr val="FF0000"/>
                </a:solidFill>
              </a:rPr>
              <a:t>Working with the commissioner in a structured way</a:t>
            </a:r>
          </a:p>
        </p:txBody>
      </p:sp>
      <p:graphicFrame>
        <p:nvGraphicFramePr>
          <p:cNvPr id="4" name="Content Placeholder 3"/>
          <p:cNvGraphicFramePr>
            <a:graphicFrameLocks/>
          </p:cNvGraphicFramePr>
          <p:nvPr>
            <p:extLst>
              <p:ext uri="{D42A27DB-BD31-4B8C-83A1-F6EECF244321}">
                <p14:modId xmlns:p14="http://schemas.microsoft.com/office/powerpoint/2010/main" val="874959232"/>
              </p:ext>
            </p:extLst>
          </p:nvPr>
        </p:nvGraphicFramePr>
        <p:xfrm>
          <a:off x="407630" y="2026420"/>
          <a:ext cx="8556858"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076056" y="3120902"/>
            <a:ext cx="1728192" cy="1077218"/>
          </a:xfrm>
          <a:prstGeom prst="rect">
            <a:avLst/>
          </a:prstGeom>
          <a:noFill/>
        </p:spPr>
        <p:txBody>
          <a:bodyPr wrap="square" rtlCol="0">
            <a:spAutoFit/>
          </a:bodyPr>
          <a:lstStyle/>
          <a:p>
            <a:r>
              <a:rPr lang="en-GB" sz="2400" b="1" dirty="0"/>
              <a:t>3. </a:t>
            </a:r>
            <a:r>
              <a:rPr lang="en-GB" sz="2000" b="1" dirty="0"/>
              <a:t>Outcomes and Impact</a:t>
            </a:r>
          </a:p>
        </p:txBody>
      </p:sp>
    </p:spTree>
    <p:extLst>
      <p:ext uri="{BB962C8B-B14F-4D97-AF65-F5344CB8AC3E}">
        <p14:creationId xmlns:p14="http://schemas.microsoft.com/office/powerpoint/2010/main" val="257292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How might you work with the commissioner in a structured way?</a:t>
            </a:r>
          </a:p>
        </p:txBody>
      </p:sp>
      <p:sp>
        <p:nvSpPr>
          <p:cNvPr id="4" name="Content Placeholder 1"/>
          <p:cNvSpPr>
            <a:spLocks noGrp="1"/>
          </p:cNvSpPr>
          <p:nvPr>
            <p:ph idx="1"/>
          </p:nvPr>
        </p:nvSpPr>
        <p:spPr/>
        <p:txBody>
          <a:bodyPr>
            <a:normAutofit lnSpcReduction="10000"/>
          </a:bodyPr>
          <a:lstStyle/>
          <a:p>
            <a:pPr marL="0" indent="0" algn="just">
              <a:buNone/>
            </a:pPr>
            <a:r>
              <a:rPr lang="en-GB" sz="2000" b="1" u="sng" dirty="0">
                <a:solidFill>
                  <a:srgbClr val="FF0000"/>
                </a:solidFill>
                <a:latin typeface="Arial" panose="020B0604020202020204" pitchFamily="34" charset="0"/>
                <a:cs typeface="Arial" panose="020B0604020202020204" pitchFamily="34" charset="0"/>
              </a:rPr>
              <a:t>Step 1 - Context</a:t>
            </a:r>
          </a:p>
          <a:p>
            <a:pPr marL="0" indent="0" algn="just">
              <a:buNone/>
            </a:pPr>
            <a:r>
              <a:rPr lang="en-GB" sz="2000" dirty="0">
                <a:latin typeface="Arial" panose="020B0604020202020204" pitchFamily="34" charset="0"/>
                <a:cs typeface="Arial" panose="020B0604020202020204" pitchFamily="34" charset="0"/>
              </a:rPr>
              <a:t>Explain the </a:t>
            </a:r>
            <a:r>
              <a:rPr lang="en-GB" sz="2000" u="sng" dirty="0">
                <a:latin typeface="Arial" panose="020B0604020202020204" pitchFamily="34" charset="0"/>
                <a:cs typeface="Arial" panose="020B0604020202020204" pitchFamily="34" charset="0"/>
              </a:rPr>
              <a:t>CONTEXT</a:t>
            </a:r>
            <a:r>
              <a:rPr lang="en-GB" sz="2000" dirty="0">
                <a:latin typeface="Arial" panose="020B0604020202020204" pitchFamily="34" charset="0"/>
                <a:cs typeface="Arial" panose="020B0604020202020204" pitchFamily="34" charset="0"/>
              </a:rPr>
              <a:t> for your work including relevant legislation and key national policy and guidance (NatSIP have produced helpful guidance on this). Do not assume that the commissioner will understand the world of sensory impairment nor the machinery of your Service.</a:t>
            </a:r>
          </a:p>
          <a:p>
            <a:pPr marL="0" indent="0" algn="just">
              <a:buNone/>
            </a:pPr>
            <a:endParaRPr lang="en-GB" sz="2000" b="1" dirty="0">
              <a:latin typeface="Arial" panose="020B0604020202020204" pitchFamily="34" charset="0"/>
              <a:cs typeface="Arial" panose="020B0604020202020204" pitchFamily="34" charset="0"/>
            </a:endParaRPr>
          </a:p>
          <a:p>
            <a:pPr marL="0" indent="0" algn="just">
              <a:buNone/>
            </a:pPr>
            <a:r>
              <a:rPr lang="en-GB" sz="2000" b="1" u="sng" dirty="0">
                <a:solidFill>
                  <a:srgbClr val="FF0000"/>
                </a:solidFill>
                <a:latin typeface="Arial" panose="020B0604020202020204" pitchFamily="34" charset="0"/>
                <a:cs typeface="Arial" panose="020B0604020202020204" pitchFamily="34" charset="0"/>
              </a:rPr>
              <a:t>Step 2 - Analysis</a:t>
            </a:r>
          </a:p>
          <a:p>
            <a:pPr marL="0" indent="0" algn="just">
              <a:buNone/>
            </a:pPr>
            <a:r>
              <a:rPr lang="en-GB" sz="2000" dirty="0">
                <a:latin typeface="Arial" panose="020B0604020202020204" pitchFamily="34" charset="0"/>
                <a:cs typeface="Arial" panose="020B0604020202020204" pitchFamily="34" charset="0"/>
              </a:rPr>
              <a:t>Identify and explain the cohort of children and young people currently supported by the Service and needs analysis – including projections around future trends. Use data and needs </a:t>
            </a:r>
            <a:r>
              <a:rPr lang="en-GB" sz="2000" u="sng" dirty="0">
                <a:latin typeface="Arial" panose="020B0604020202020204" pitchFamily="34" charset="0"/>
                <a:cs typeface="Arial" panose="020B0604020202020204" pitchFamily="34" charset="0"/>
              </a:rPr>
              <a:t>ANALYSIS</a:t>
            </a:r>
            <a:r>
              <a:rPr lang="en-GB" sz="2000" dirty="0">
                <a:latin typeface="Arial" panose="020B0604020202020204" pitchFamily="34" charset="0"/>
                <a:cs typeface="Arial" panose="020B0604020202020204" pitchFamily="34" charset="0"/>
              </a:rPr>
              <a:t> intelligently to support your case for change and/or improvement and to </a:t>
            </a:r>
            <a:r>
              <a:rPr lang="en-GB" sz="2000" u="sng" dirty="0">
                <a:latin typeface="Arial" panose="020B0604020202020204" pitchFamily="34" charset="0"/>
                <a:cs typeface="Arial" panose="020B0604020202020204" pitchFamily="34" charset="0"/>
              </a:rPr>
              <a:t>inform future commissioning requirements</a:t>
            </a:r>
            <a:r>
              <a:rPr lang="en-GB" sz="2000" dirty="0">
                <a:latin typeface="Arial" panose="020B0604020202020204" pitchFamily="34" charset="0"/>
                <a:cs typeface="Arial" panose="020B0604020202020204" pitchFamily="34" charset="0"/>
              </a:rPr>
              <a:t>.  </a:t>
            </a:r>
          </a:p>
          <a:p>
            <a:pPr marL="0" indent="0" algn="just">
              <a:buNone/>
            </a:pPr>
            <a:r>
              <a:rPr lang="en-GB" sz="2000" dirty="0">
                <a:latin typeface="Arial" panose="020B0604020202020204" pitchFamily="34" charset="0"/>
                <a:cs typeface="Arial" panose="020B0604020202020204" pitchFamily="34" charset="0"/>
              </a:rPr>
              <a:t>(CoP references data collection duties 3.27, 3.28)</a:t>
            </a:r>
          </a:p>
          <a:p>
            <a:pPr marL="0" indent="0">
              <a:buNone/>
            </a:pPr>
            <a:endParaRPr lang="en-GB" sz="1600" b="1" dirty="0">
              <a:solidFill>
                <a:schemeClr val="accent1"/>
              </a:solidFill>
            </a:endParaRPr>
          </a:p>
          <a:p>
            <a:endParaRPr lang="en-GB" sz="1700" b="1" dirty="0">
              <a:solidFill>
                <a:schemeClr val="accent1"/>
              </a:solidFill>
            </a:endParaRPr>
          </a:p>
          <a:p>
            <a:endParaRPr lang="en-GB" sz="1600" b="1" dirty="0">
              <a:solidFill>
                <a:schemeClr val="accent1"/>
              </a:solidFill>
            </a:endParaRPr>
          </a:p>
          <a:p>
            <a:endParaRPr lang="en-GB" sz="1600" b="1" dirty="0">
              <a:solidFill>
                <a:schemeClr val="accent1"/>
              </a:solidFill>
            </a:endParaRPr>
          </a:p>
          <a:p>
            <a:endParaRPr lang="en-GB" dirty="0">
              <a:solidFill>
                <a:schemeClr val="accent1"/>
              </a:solidFill>
            </a:endParaRPr>
          </a:p>
        </p:txBody>
      </p:sp>
    </p:spTree>
    <p:extLst>
      <p:ext uri="{BB962C8B-B14F-4D97-AF65-F5344CB8AC3E}">
        <p14:creationId xmlns:p14="http://schemas.microsoft.com/office/powerpoint/2010/main" val="3233062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836712"/>
            <a:ext cx="8207375" cy="1143000"/>
          </a:xfrm>
        </p:spPr>
        <p:txBody>
          <a:bodyPr/>
          <a:lstStyle/>
          <a:p>
            <a:r>
              <a:rPr lang="en-GB" sz="3200" b="1" dirty="0">
                <a:solidFill>
                  <a:srgbClr val="FF0000"/>
                </a:solidFill>
              </a:rPr>
              <a:t>How might you work with the commissioner in a structured way?</a:t>
            </a:r>
          </a:p>
        </p:txBody>
      </p:sp>
      <p:sp>
        <p:nvSpPr>
          <p:cNvPr id="3" name="Content Placeholder 2"/>
          <p:cNvSpPr>
            <a:spLocks noGrp="1"/>
          </p:cNvSpPr>
          <p:nvPr>
            <p:ph idx="1"/>
          </p:nvPr>
        </p:nvSpPr>
        <p:spPr>
          <a:xfrm>
            <a:off x="468313" y="2101281"/>
            <a:ext cx="8207376" cy="4392612"/>
          </a:xfrm>
        </p:spPr>
        <p:txBody>
          <a:bodyPr/>
          <a:lstStyle/>
          <a:p>
            <a:pPr marL="0" indent="0" algn="just">
              <a:buNone/>
            </a:pPr>
            <a:r>
              <a:rPr lang="en-GB" sz="2000" b="1" u="sng" dirty="0">
                <a:solidFill>
                  <a:srgbClr val="FF0000"/>
                </a:solidFill>
                <a:latin typeface="Arial" panose="020B0604020202020204" pitchFamily="34" charset="0"/>
                <a:cs typeface="Arial" panose="020B0604020202020204" pitchFamily="34" charset="0"/>
              </a:rPr>
              <a:t>Step 3 – Outcomes and Impact</a:t>
            </a:r>
          </a:p>
          <a:p>
            <a:pPr marL="0" indent="0" algn="just">
              <a:buNone/>
            </a:pPr>
            <a:r>
              <a:rPr lang="en-GB" sz="2000" dirty="0">
                <a:latin typeface="Arial" panose="020B0604020202020204" pitchFamily="34" charset="0"/>
                <a:cs typeface="Arial" panose="020B0604020202020204" pitchFamily="34" charset="0"/>
              </a:rPr>
              <a:t>Identify and explain the </a:t>
            </a:r>
            <a:r>
              <a:rPr lang="en-GB" sz="2000" u="sng" dirty="0">
                <a:latin typeface="Arial" panose="020B0604020202020204" pitchFamily="34" charset="0"/>
                <a:cs typeface="Arial" panose="020B0604020202020204" pitchFamily="34" charset="0"/>
              </a:rPr>
              <a:t>OUTCOMES</a:t>
            </a:r>
            <a:r>
              <a:rPr lang="en-GB" sz="2000" dirty="0">
                <a:latin typeface="Arial" panose="020B0604020202020204" pitchFamily="34" charset="0"/>
                <a:cs typeface="Arial" panose="020B0604020202020204" pitchFamily="34" charset="0"/>
              </a:rPr>
              <a:t> achieved by the children and young people currently supported by the Service and the </a:t>
            </a:r>
            <a:r>
              <a:rPr lang="en-GB" sz="2000" u="sng" dirty="0">
                <a:latin typeface="Arial" panose="020B0604020202020204" pitchFamily="34" charset="0"/>
                <a:cs typeface="Arial" panose="020B0604020202020204" pitchFamily="34" charset="0"/>
              </a:rPr>
              <a:t>IMPACT</a:t>
            </a:r>
            <a:r>
              <a:rPr lang="en-GB" sz="2000" dirty="0">
                <a:latin typeface="Arial" panose="020B0604020202020204" pitchFamily="34" charset="0"/>
                <a:cs typeface="Arial" panose="020B0604020202020204" pitchFamily="34" charset="0"/>
              </a:rPr>
              <a:t> the service is making. Explain how the work of your service is contributing to broader key strategic priorities and plans and how the commissioned activity will lead to improved outcomes for children and young people. Identify what needs to change and/or improve?</a:t>
            </a:r>
          </a:p>
          <a:p>
            <a:pPr marL="0" indent="0" algn="just">
              <a:buNone/>
            </a:pPr>
            <a:endParaRPr lang="en-GB" sz="2000" b="1" dirty="0">
              <a:solidFill>
                <a:srgbClr val="FF0000"/>
              </a:solidFill>
              <a:latin typeface="Arial" panose="020B0604020202020204" pitchFamily="34" charset="0"/>
              <a:cs typeface="Arial" panose="020B0604020202020204" pitchFamily="34" charset="0"/>
            </a:endParaRPr>
          </a:p>
          <a:p>
            <a:pPr marL="0" indent="0" algn="just">
              <a:buNone/>
            </a:pPr>
            <a:r>
              <a:rPr lang="en-GB" sz="2000" b="1" u="sng" dirty="0">
                <a:solidFill>
                  <a:srgbClr val="FF0000"/>
                </a:solidFill>
                <a:latin typeface="Arial" panose="020B0604020202020204" pitchFamily="34" charset="0"/>
                <a:cs typeface="Arial" panose="020B0604020202020204" pitchFamily="34" charset="0"/>
              </a:rPr>
              <a:t>Step 4 – Case for Change</a:t>
            </a:r>
          </a:p>
          <a:p>
            <a:pPr marL="0" indent="0" algn="just">
              <a:buNone/>
            </a:pPr>
            <a:r>
              <a:rPr lang="en-GB" sz="2000" dirty="0">
                <a:latin typeface="Arial" panose="020B0604020202020204" pitchFamily="34" charset="0"/>
                <a:cs typeface="Arial" panose="020B0604020202020204" pitchFamily="34" charset="0"/>
              </a:rPr>
              <a:t>Explain how your service achieves VfM and use cost/benefit analysis to support the </a:t>
            </a:r>
            <a:r>
              <a:rPr lang="en-GB" sz="2000" u="sng" dirty="0">
                <a:latin typeface="Arial" panose="020B0604020202020204" pitchFamily="34" charset="0"/>
                <a:cs typeface="Arial" panose="020B0604020202020204" pitchFamily="34" charset="0"/>
              </a:rPr>
              <a:t>CASE FOR CHANGE AND/OR IMPROVEMENT</a:t>
            </a:r>
            <a:r>
              <a:rPr lang="en-GB" sz="2000" dirty="0">
                <a:latin typeface="Arial" panose="020B0604020202020204" pitchFamily="34" charset="0"/>
                <a:cs typeface="Arial" panose="020B0604020202020204" pitchFamily="34" charset="0"/>
              </a:rPr>
              <a:t> including the use of a robust evidence base and an EIA if relevant. </a:t>
            </a:r>
          </a:p>
          <a:p>
            <a:pPr marL="0" indent="0" algn="just">
              <a:buNone/>
            </a:pPr>
            <a:r>
              <a:rPr lang="en-GB" sz="2000" dirty="0">
                <a:latin typeface="Arial" panose="020B0604020202020204" pitchFamily="34" charset="0"/>
                <a:cs typeface="Arial" panose="020B0604020202020204" pitchFamily="34" charset="0"/>
              </a:rPr>
              <a:t>Have a clear strategic </a:t>
            </a:r>
            <a:r>
              <a:rPr lang="en-GB" sz="2000" u="sng" dirty="0">
                <a:latin typeface="Arial" panose="020B0604020202020204" pitchFamily="34" charset="0"/>
                <a:cs typeface="Arial" panose="020B0604020202020204" pitchFamily="34" charset="0"/>
              </a:rPr>
              <a:t>PLAN</a:t>
            </a:r>
            <a:r>
              <a:rPr lang="en-GB" sz="2000" dirty="0">
                <a:latin typeface="Arial" panose="020B0604020202020204" pitchFamily="34" charset="0"/>
                <a:cs typeface="Arial" panose="020B0604020202020204" pitchFamily="34" charset="0"/>
              </a:rPr>
              <a:t> that underpins the case for change and/or improvement.</a:t>
            </a:r>
          </a:p>
          <a:p>
            <a:pPr marL="0" indent="0">
              <a:buNone/>
            </a:pPr>
            <a:endParaRPr lang="en-GB" dirty="0"/>
          </a:p>
        </p:txBody>
      </p:sp>
    </p:spTree>
    <p:extLst>
      <p:ext uri="{BB962C8B-B14F-4D97-AF65-F5344CB8AC3E}">
        <p14:creationId xmlns:p14="http://schemas.microsoft.com/office/powerpoint/2010/main" val="767544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solidFill>
                  <a:srgbClr val="FF0000"/>
                </a:solidFill>
              </a:rPr>
              <a:t>STEP 1 : CONTEXT</a:t>
            </a:r>
          </a:p>
        </p:txBody>
      </p:sp>
      <p:grpSp>
        <p:nvGrpSpPr>
          <p:cNvPr id="5" name="Group 4"/>
          <p:cNvGrpSpPr/>
          <p:nvPr/>
        </p:nvGrpSpPr>
        <p:grpSpPr>
          <a:xfrm>
            <a:off x="971600" y="3906543"/>
            <a:ext cx="4828347" cy="1805821"/>
            <a:chOff x="-2762219" y="2298486"/>
            <a:chExt cx="4828347" cy="1805821"/>
          </a:xfrm>
        </p:grpSpPr>
        <p:sp>
          <p:nvSpPr>
            <p:cNvPr id="6" name="Rectangle 5"/>
            <p:cNvSpPr/>
            <p:nvPr/>
          </p:nvSpPr>
          <p:spPr>
            <a:xfrm>
              <a:off x="118101" y="2298486"/>
              <a:ext cx="1948027" cy="15632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2762219" y="2541023"/>
              <a:ext cx="1948027" cy="15632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GB" sz="2400" b="1" kern="1200" dirty="0"/>
                <a:t>1. </a:t>
              </a:r>
              <a:r>
                <a:rPr lang="en-GB" sz="2000" b="1" kern="1200" dirty="0"/>
                <a:t>Context</a:t>
              </a:r>
            </a:p>
          </p:txBody>
        </p:sp>
      </p:grpSp>
      <p:sp>
        <p:nvSpPr>
          <p:cNvPr id="8" name="L-Shape 7"/>
          <p:cNvSpPr/>
          <p:nvPr/>
        </p:nvSpPr>
        <p:spPr>
          <a:xfrm rot="5400000">
            <a:off x="1149705" y="3498927"/>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p:spPr>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5" y="2403940"/>
            <a:ext cx="2016223" cy="1480412"/>
          </a:xfrm>
          <a:prstGeom prst="rect">
            <a:avLst/>
          </a:prstGeom>
        </p:spPr>
      </p:pic>
    </p:spTree>
    <p:extLst>
      <p:ext uri="{BB962C8B-B14F-4D97-AF65-F5344CB8AC3E}">
        <p14:creationId xmlns:p14="http://schemas.microsoft.com/office/powerpoint/2010/main" val="95300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061" y="736938"/>
            <a:ext cx="8207375" cy="1143000"/>
          </a:xfrm>
        </p:spPr>
        <p:txBody>
          <a:bodyPr/>
          <a:lstStyle/>
          <a:p>
            <a:r>
              <a:rPr lang="en-GB" sz="3200" b="1" dirty="0">
                <a:solidFill>
                  <a:srgbClr val="FF0000"/>
                </a:solidFill>
              </a:rPr>
              <a:t>Explaining Context to Commissioners</a:t>
            </a:r>
          </a:p>
        </p:txBody>
      </p:sp>
      <p:sp>
        <p:nvSpPr>
          <p:cNvPr id="4" name="Content Placeholder 1"/>
          <p:cNvSpPr>
            <a:spLocks noGrp="1"/>
          </p:cNvSpPr>
          <p:nvPr>
            <p:ph idx="1"/>
          </p:nvPr>
        </p:nvSpPr>
        <p:spPr>
          <a:xfrm>
            <a:off x="468313" y="1844675"/>
            <a:ext cx="8229600" cy="4752677"/>
          </a:xfrm>
        </p:spPr>
        <p:txBody>
          <a:bodyPr>
            <a:normAutofit fontScale="85000" lnSpcReduction="20000"/>
          </a:bodyPr>
          <a:lstStyle/>
          <a:p>
            <a:pPr algn="just"/>
            <a:r>
              <a:rPr lang="en-GB" sz="2000" dirty="0">
                <a:latin typeface="Arial" panose="020B0604020202020204" pitchFamily="34" charset="0"/>
                <a:cs typeface="Arial" panose="020B0604020202020204" pitchFamily="34" charset="0"/>
              </a:rPr>
              <a:t>It is important that the commissioner understands the context for the work of the Service if they are to support you effectively, including the changing landscape in which you are operating. Do not assume that they know! </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Clearly outline to the Commissioner your current </a:t>
            </a:r>
            <a:r>
              <a:rPr lang="en-GB" sz="2000" b="1" u="sng" dirty="0">
                <a:latin typeface="Arial" panose="020B0604020202020204" pitchFamily="34" charset="0"/>
                <a:cs typeface="Arial" panose="020B0604020202020204" pitchFamily="34" charset="0"/>
              </a:rPr>
              <a:t>Service Offer </a:t>
            </a:r>
            <a:r>
              <a:rPr lang="en-GB" sz="2000" dirty="0">
                <a:latin typeface="Arial" panose="020B0604020202020204" pitchFamily="34" charset="0"/>
                <a:cs typeface="Arial" panose="020B0604020202020204" pitchFamily="34" charset="0"/>
              </a:rPr>
              <a:t>and make-up of the Service. Include here key information related to number of service users, number and type of settings supported, overall budget, key inter-dependencies with other aspects of the Children &amp; Young People’s Service, key information in relation to multi-agency/partnership working, key performance indicators for the Service, overall staffing levels and the key opportunities and constraints facing the Service.  It is also useful to map for the commissioner current provision against best practice from research and other local authorities.</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 Commissioner also needs to understand the </a:t>
            </a:r>
            <a:r>
              <a:rPr lang="en-GB" sz="2000" b="1" u="sng" dirty="0">
                <a:latin typeface="Arial" panose="020B0604020202020204" pitchFamily="34" charset="0"/>
                <a:cs typeface="Arial" panose="020B0604020202020204" pitchFamily="34" charset="0"/>
              </a:rPr>
              <a:t>legislative context for the work and the changing landscape</a:t>
            </a:r>
            <a:r>
              <a:rPr lang="en-GB" sz="2000" dirty="0">
                <a:latin typeface="Arial" panose="020B0604020202020204" pitchFamily="34" charset="0"/>
                <a:cs typeface="Arial" panose="020B0604020202020204" pitchFamily="34" charset="0"/>
              </a:rPr>
              <a:t>. NatSIP have produced a useful guide on aligning services for children and young people with sensory impairment with the specific requirements of legislation and guidance. </a:t>
            </a:r>
            <a:r>
              <a:rPr lang="en-GB" sz="2000" dirty="0">
                <a:solidFill>
                  <a:srgbClr val="FF0000"/>
                </a:solidFill>
                <a:latin typeface="Arial" panose="020B0604020202020204" pitchFamily="34" charset="0"/>
                <a:cs typeface="Arial" panose="020B0604020202020204" pitchFamily="34" charset="0"/>
                <a:hlinkClick r:id="rId2"/>
              </a:rPr>
              <a:t>https://www.natsip.org.uk/doc-library-login/natsip-guidance-on/checklist-for-service-alignment-with-legislation/1281-checklist-for-service-alignment-with-legislation-word-version</a:t>
            </a:r>
            <a:endParaRPr lang="en-GB" sz="2000" dirty="0">
              <a:solidFill>
                <a:srgbClr val="FF0000"/>
              </a:solidFill>
              <a:latin typeface="Arial" panose="020B0604020202020204" pitchFamily="34" charset="0"/>
              <a:cs typeface="Arial" panose="020B0604020202020204" pitchFamily="34" charset="0"/>
            </a:endParaRPr>
          </a:p>
          <a:p>
            <a:pPr algn="just"/>
            <a:endParaRPr lang="en-GB" sz="2000" dirty="0">
              <a:solidFill>
                <a:schemeClr val="accent1"/>
              </a:solidFill>
            </a:endParaRPr>
          </a:p>
        </p:txBody>
      </p:sp>
    </p:spTree>
    <p:extLst>
      <p:ext uri="{BB962C8B-B14F-4D97-AF65-F5344CB8AC3E}">
        <p14:creationId xmlns:p14="http://schemas.microsoft.com/office/powerpoint/2010/main" val="1075107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solidFill>
                  <a:srgbClr val="FF0000"/>
                </a:solidFill>
              </a:rPr>
              <a:t>STEP 2 : ANALYSIS</a:t>
            </a:r>
          </a:p>
        </p:txBody>
      </p:sp>
      <p:sp>
        <p:nvSpPr>
          <p:cNvPr id="4" name="L-Shape 3"/>
          <p:cNvSpPr/>
          <p:nvPr/>
        </p:nvSpPr>
        <p:spPr>
          <a:xfrm rot="5400000">
            <a:off x="1077697" y="3898967"/>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p:spPr>
      </p:sp>
      <p:sp>
        <p:nvSpPr>
          <p:cNvPr id="6" name="Rectangle 5"/>
          <p:cNvSpPr/>
          <p:nvPr/>
        </p:nvSpPr>
        <p:spPr>
          <a:xfrm>
            <a:off x="899592" y="4581128"/>
            <a:ext cx="1948027" cy="15632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GB" sz="2400" b="1" kern="1200" dirty="0"/>
              <a:t>1. </a:t>
            </a:r>
            <a:r>
              <a:rPr lang="en-GB" sz="2000" b="1" kern="1200" dirty="0"/>
              <a:t>Context</a:t>
            </a:r>
          </a:p>
        </p:txBody>
      </p:sp>
      <p:sp>
        <p:nvSpPr>
          <p:cNvPr id="8" name="L-Shape 7"/>
          <p:cNvSpPr/>
          <p:nvPr/>
        </p:nvSpPr>
        <p:spPr>
          <a:xfrm rot="5400000">
            <a:off x="3127141" y="3322903"/>
            <a:ext cx="1187176" cy="1975435"/>
          </a:xfrm>
          <a:prstGeom prst="corner">
            <a:avLst>
              <a:gd name="adj1" fmla="val 16120"/>
              <a:gd name="adj2" fmla="val 16110"/>
            </a:avLst>
          </a:prstGeom>
          <a:solidFill>
            <a:srgbClr val="2C7C9F">
              <a:hueOff val="0"/>
              <a:satOff val="0"/>
              <a:lumOff val="0"/>
              <a:alphaOff val="0"/>
            </a:srgbClr>
          </a:solidFill>
          <a:ln w="25400" cap="flat" cmpd="dbl" algn="ctr">
            <a:solidFill>
              <a:srgbClr val="2C7C9F">
                <a:hueOff val="0"/>
                <a:satOff val="0"/>
                <a:lumOff val="0"/>
                <a:alphaOff val="0"/>
              </a:srgbClr>
            </a:solidFill>
            <a:prstDash val="solid"/>
          </a:ln>
          <a:effectLst/>
        </p:spPr>
      </p:sp>
      <p:sp>
        <p:nvSpPr>
          <p:cNvPr id="9" name="Rectangle 8"/>
          <p:cNvSpPr/>
          <p:nvPr/>
        </p:nvSpPr>
        <p:spPr>
          <a:xfrm>
            <a:off x="2999021" y="4105042"/>
            <a:ext cx="1783434" cy="1563284"/>
          </a:xfrm>
          <a:prstGeom prst="rect">
            <a:avLst/>
          </a:prstGeom>
          <a:noFill/>
          <a:ln>
            <a:noFill/>
          </a:ln>
          <a:effectLst/>
        </p:spPr>
        <p:txBody>
          <a:bodyPr spcFirstLastPara="0" vert="horz" wrap="square" lIns="91440" tIns="91440" rIns="91440" bIns="91440" numCol="1" spcCol="1270" anchor="t" anchorCtr="0">
            <a:noAutofit/>
          </a:bodyPr>
          <a:lstStyle/>
          <a:p>
            <a:pPr marL="0" marR="0" lvl="0" indent="0" defTabSz="1066800" eaLnBrk="1" fontAlgn="auto" latinLnBrk="0" hangingPunct="1">
              <a:lnSpc>
                <a:spcPct val="90000"/>
              </a:lnSpc>
              <a:spcBef>
                <a:spcPts val="0"/>
              </a:spcBef>
              <a:spcAft>
                <a:spcPct val="35000"/>
              </a:spcAft>
              <a:buClrTx/>
              <a:buSzTx/>
              <a:buFontTx/>
              <a:buNone/>
              <a:tabLst/>
              <a:defRPr/>
            </a:pPr>
            <a:r>
              <a:rPr kumimoji="0" lang="en-GB" sz="2400" b="1" i="0" u="none" strike="noStrike" kern="0" cap="none" spc="0" normalizeH="0" baseline="0" noProof="0" dirty="0">
                <a:ln>
                  <a:noFill/>
                </a:ln>
                <a:solidFill>
                  <a:prstClr val="black">
                    <a:hueOff val="0"/>
                    <a:satOff val="0"/>
                    <a:lumOff val="0"/>
                    <a:alphaOff val="0"/>
                  </a:prstClr>
                </a:solidFill>
                <a:effectLst/>
                <a:uLnTx/>
                <a:uFillTx/>
                <a:latin typeface="News Gothic MT"/>
                <a:ea typeface="+mn-ea"/>
                <a:cs typeface="+mn-cs"/>
              </a:rPr>
              <a:t>2. </a:t>
            </a:r>
            <a:r>
              <a:rPr kumimoji="0" lang="en-GB" sz="2000" b="1" i="0" u="none" strike="noStrike" kern="0" cap="none" spc="0" normalizeH="0" baseline="0" noProof="0" dirty="0">
                <a:ln>
                  <a:noFill/>
                </a:ln>
                <a:solidFill>
                  <a:prstClr val="black">
                    <a:hueOff val="0"/>
                    <a:satOff val="0"/>
                    <a:lumOff val="0"/>
                    <a:alphaOff val="0"/>
                  </a:prstClr>
                </a:solidFill>
                <a:effectLst/>
                <a:uLnTx/>
                <a:uFillTx/>
                <a:latin typeface="News Gothic MT"/>
                <a:ea typeface="+mn-ea"/>
                <a:cs typeface="+mn-cs"/>
              </a:rPr>
              <a:t>Analysis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2822" y="2236620"/>
            <a:ext cx="2016223" cy="1480412"/>
          </a:xfrm>
          <a:prstGeom prst="rect">
            <a:avLst/>
          </a:prstGeom>
        </p:spPr>
      </p:pic>
      <p:pic>
        <p:nvPicPr>
          <p:cNvPr id="12" name="Picture 11"/>
          <p:cNvPicPr>
            <a:picLocks noChangeAspect="1"/>
          </p:cNvPicPr>
          <p:nvPr/>
        </p:nvPicPr>
        <p:blipFill>
          <a:blip r:embed="rId3"/>
          <a:stretch>
            <a:fillRect/>
          </a:stretch>
        </p:blipFill>
        <p:spPr>
          <a:xfrm>
            <a:off x="2291518" y="3789385"/>
            <a:ext cx="365792" cy="359695"/>
          </a:xfrm>
          <a:prstGeom prst="rect">
            <a:avLst/>
          </a:prstGeom>
        </p:spPr>
      </p:pic>
    </p:spTree>
    <p:extLst>
      <p:ext uri="{BB962C8B-B14F-4D97-AF65-F5344CB8AC3E}">
        <p14:creationId xmlns:p14="http://schemas.microsoft.com/office/powerpoint/2010/main" val="371669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FF0000"/>
                </a:solidFill>
              </a:rPr>
              <a:t>Step 2: Using data and intelligence to inform your case </a:t>
            </a:r>
          </a:p>
        </p:txBody>
      </p:sp>
      <p:sp>
        <p:nvSpPr>
          <p:cNvPr id="4" name="Content Placeholder 1"/>
          <p:cNvSpPr>
            <a:spLocks noGrp="1"/>
          </p:cNvSpPr>
          <p:nvPr>
            <p:ph idx="1"/>
          </p:nvPr>
        </p:nvSpPr>
        <p:spPr/>
        <p:txBody>
          <a:bodyPr>
            <a:normAutofit fontScale="85000" lnSpcReduction="10000"/>
          </a:bodyPr>
          <a:lstStyle/>
          <a:p>
            <a:pPr algn="just"/>
            <a:r>
              <a:rPr lang="en-GB" dirty="0">
                <a:latin typeface="Arial" panose="020B0604020202020204" pitchFamily="34" charset="0"/>
                <a:cs typeface="Arial" panose="020B0604020202020204" pitchFamily="34" charset="0"/>
              </a:rPr>
              <a:t>Commissioners use data and intelligence to understand needs and future demand and make </a:t>
            </a:r>
            <a:r>
              <a:rPr lang="en-GB" i="1" u="sng" dirty="0">
                <a:latin typeface="Arial" panose="020B0604020202020204" pitchFamily="34" charset="0"/>
                <a:cs typeface="Arial" panose="020B0604020202020204" pitchFamily="34" charset="0"/>
              </a:rPr>
              <a:t>evidence based </a:t>
            </a:r>
            <a:r>
              <a:rPr lang="en-GB" dirty="0">
                <a:latin typeface="Arial" panose="020B0604020202020204" pitchFamily="34" charset="0"/>
                <a:cs typeface="Arial" panose="020B0604020202020204" pitchFamily="34" charset="0"/>
              </a:rPr>
              <a:t>decisions</a:t>
            </a:r>
          </a:p>
          <a:p>
            <a:pPr marL="0" indent="0" algn="just">
              <a:buNone/>
            </a:pPr>
            <a:endParaRPr lang="en-GB" b="1"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Presenting clear and accurate data on the needs of the children and young people currently supported by your service </a:t>
            </a:r>
            <a:r>
              <a:rPr lang="en-GB" u="sng" dirty="0">
                <a:latin typeface="Arial" panose="020B0604020202020204" pitchFamily="34" charset="0"/>
                <a:cs typeface="Arial" panose="020B0604020202020204" pitchFamily="34" charset="0"/>
              </a:rPr>
              <a:t>and</a:t>
            </a:r>
            <a:r>
              <a:rPr lang="en-GB" dirty="0">
                <a:latin typeface="Arial" panose="020B0604020202020204" pitchFamily="34" charset="0"/>
                <a:cs typeface="Arial" panose="020B0604020202020204" pitchFamily="34" charset="0"/>
              </a:rPr>
              <a:t> future projections/analysis of need (including gaps in service provision) will help to support the strategic planning and commissioning process and any case for change and/or improvement</a:t>
            </a:r>
          </a:p>
          <a:p>
            <a:pPr marL="0" indent="0">
              <a:buNone/>
            </a:pPr>
            <a:endParaRPr lang="en-GB" dirty="0">
              <a:solidFill>
                <a:schemeClr val="accent1"/>
              </a:solidFill>
            </a:endParaRPr>
          </a:p>
          <a:p>
            <a:pPr marL="0" indent="0">
              <a:buNone/>
            </a:pPr>
            <a:endParaRPr lang="en-GB" b="1" dirty="0">
              <a:solidFill>
                <a:schemeClr val="accent1"/>
              </a:solidFill>
            </a:endParaRPr>
          </a:p>
        </p:txBody>
      </p:sp>
    </p:spTree>
    <p:extLst>
      <p:ext uri="{BB962C8B-B14F-4D97-AF65-F5344CB8AC3E}">
        <p14:creationId xmlns:p14="http://schemas.microsoft.com/office/powerpoint/2010/main" val="1013864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266" y="939381"/>
            <a:ext cx="8348517" cy="1143000"/>
          </a:xfrm>
        </p:spPr>
        <p:txBody>
          <a:bodyPr/>
          <a:lstStyle/>
          <a:p>
            <a:pPr algn="r"/>
            <a:r>
              <a:rPr lang="en-GB" sz="3200" b="1" dirty="0">
                <a:solidFill>
                  <a:srgbClr val="FF0000"/>
                </a:solidFill>
              </a:rPr>
              <a:t/>
            </a:r>
            <a:br>
              <a:rPr lang="en-GB" sz="3200" b="1" dirty="0">
                <a:solidFill>
                  <a:srgbClr val="FF0000"/>
                </a:solidFill>
              </a:rPr>
            </a:br>
            <a:r>
              <a:rPr lang="en-GB" sz="3200" b="1" dirty="0">
                <a:solidFill>
                  <a:srgbClr val="FF0000"/>
                </a:solidFill>
              </a:rPr>
              <a:t>Why is needs and gap analysis important within the strategic planning and commissioning process and what does it involve?</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510881"/>
            <a:ext cx="1368152" cy="1584176"/>
          </a:xfrm>
          <a:prstGeom prst="rect">
            <a:avLst/>
          </a:prstGeom>
        </p:spPr>
      </p:pic>
      <p:sp>
        <p:nvSpPr>
          <p:cNvPr id="6" name="Content Placeholder 1"/>
          <p:cNvSpPr>
            <a:spLocks noGrp="1"/>
          </p:cNvSpPr>
          <p:nvPr>
            <p:ph idx="1"/>
          </p:nvPr>
        </p:nvSpPr>
        <p:spPr>
          <a:xfrm>
            <a:off x="471488" y="2852738"/>
            <a:ext cx="8229600" cy="4392612"/>
          </a:xfrm>
        </p:spPr>
        <p:txBody>
          <a:bodyPr>
            <a:normAutofit/>
          </a:bodyPr>
          <a:lstStyle/>
          <a:p>
            <a:pPr algn="just"/>
            <a:r>
              <a:rPr lang="en-GB" sz="2200" u="sng" dirty="0">
                <a:solidFill>
                  <a:srgbClr val="FF0000"/>
                </a:solidFill>
                <a:latin typeface="Arial" panose="020B0604020202020204" pitchFamily="34" charset="0"/>
                <a:cs typeface="Arial" panose="020B0604020202020204" pitchFamily="34" charset="0"/>
              </a:rPr>
              <a:t>Needs analysis</a:t>
            </a:r>
            <a:r>
              <a:rPr lang="en-GB" sz="2200" dirty="0">
                <a:solidFill>
                  <a:srgbClr val="FF0000"/>
                </a:solidFill>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will help the SI Service identify the current and projected future needs of the SI population. It involves gathering and analysing a range of information from Service level data to regional and national demographic data.</a:t>
            </a:r>
          </a:p>
          <a:p>
            <a:pPr marL="0" indent="0" algn="just">
              <a:buNone/>
            </a:pPr>
            <a:endParaRPr lang="en-GB" sz="2200" dirty="0">
              <a:latin typeface="Arial" panose="020B0604020202020204" pitchFamily="34" charset="0"/>
              <a:cs typeface="Arial" panose="020B0604020202020204" pitchFamily="34" charset="0"/>
            </a:endParaRPr>
          </a:p>
          <a:p>
            <a:pPr algn="just"/>
            <a:r>
              <a:rPr lang="en-GB" sz="2200" u="sng" dirty="0">
                <a:solidFill>
                  <a:srgbClr val="FF0000"/>
                </a:solidFill>
                <a:latin typeface="Arial" panose="020B0604020202020204" pitchFamily="34" charset="0"/>
                <a:cs typeface="Arial" panose="020B0604020202020204" pitchFamily="34" charset="0"/>
              </a:rPr>
              <a:t>Gap analysis</a:t>
            </a:r>
            <a:r>
              <a:rPr lang="en-GB" sz="2200" dirty="0">
                <a:solidFill>
                  <a:srgbClr val="FF0000"/>
                </a:solidFill>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involves undertaking a detailed review of what SI provision is currently available within the local offer and what will be required in the future (based on the needs analysis and what has been identified as key strategic priorities within the Children &amp; Young People’s Plan and other key strategic Plans.)</a:t>
            </a:r>
          </a:p>
        </p:txBody>
      </p:sp>
    </p:spTree>
    <p:extLst>
      <p:ext uri="{BB962C8B-B14F-4D97-AF65-F5344CB8AC3E}">
        <p14:creationId xmlns:p14="http://schemas.microsoft.com/office/powerpoint/2010/main" val="24212320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p:txBody>
          <a:bodyPr/>
          <a:lstStyle/>
          <a:p>
            <a:pPr algn="r"/>
            <a:r>
              <a:rPr lang="en-GB" sz="3200" b="1" dirty="0">
                <a:solidFill>
                  <a:srgbClr val="FF0000"/>
                </a:solidFill>
              </a:rPr>
              <a:t>Using needs and gap analysis to inform Service planning and design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448507"/>
            <a:ext cx="1437498" cy="1224136"/>
          </a:xfrm>
          <a:prstGeom prst="rect">
            <a:avLst/>
          </a:prstGeom>
        </p:spPr>
      </p:pic>
      <p:sp>
        <p:nvSpPr>
          <p:cNvPr id="6" name="Content Placeholder 1"/>
          <p:cNvSpPr>
            <a:spLocks noGrp="1"/>
          </p:cNvSpPr>
          <p:nvPr>
            <p:ph idx="1"/>
          </p:nvPr>
        </p:nvSpPr>
        <p:spPr>
          <a:xfrm>
            <a:off x="468313" y="2465388"/>
            <a:ext cx="8229600" cy="4392612"/>
          </a:xfrm>
        </p:spPr>
        <p:txBody>
          <a:bodyPr>
            <a:noAutofit/>
          </a:bodyPr>
          <a:lstStyle/>
          <a:p>
            <a:pPr algn="just"/>
            <a:r>
              <a:rPr lang="en-GB" sz="2000" dirty="0">
                <a:latin typeface="Arial" panose="020B0604020202020204" pitchFamily="34" charset="0"/>
                <a:cs typeface="Arial" panose="020B0604020202020204" pitchFamily="34" charset="0"/>
              </a:rPr>
              <a:t>What is the analysis telling you? Are you seeing increasing referrals over time? Are there any patterns emerging in terms of complexity of need? What other key trends and patterns can you see?</a:t>
            </a:r>
          </a:p>
          <a:p>
            <a:pPr algn="just"/>
            <a:r>
              <a:rPr lang="en-GB" sz="2000" dirty="0">
                <a:latin typeface="Arial" panose="020B0604020202020204" pitchFamily="34" charset="0"/>
                <a:cs typeface="Arial" panose="020B0604020202020204" pitchFamily="34" charset="0"/>
              </a:rPr>
              <a:t>Looking forward - what are the SI population and needs projections telling you? How does this compare with existing service provision? Are you anticipating any gaps in service provision? If so, in what areas?</a:t>
            </a:r>
          </a:p>
          <a:p>
            <a:pPr algn="just"/>
            <a:r>
              <a:rPr lang="en-GB" sz="2000" u="sng" dirty="0">
                <a:latin typeface="Arial" panose="020B0604020202020204" pitchFamily="34" charset="0"/>
                <a:cs typeface="Arial" panose="020B0604020202020204" pitchFamily="34" charset="0"/>
              </a:rPr>
              <a:t>IMPORTANTLY</a:t>
            </a:r>
            <a:r>
              <a:rPr lang="en-GB" sz="2000" dirty="0">
                <a:latin typeface="Arial" panose="020B0604020202020204" pitchFamily="34" charset="0"/>
                <a:cs typeface="Arial" panose="020B0604020202020204" pitchFamily="34" charset="0"/>
              </a:rPr>
              <a:t> - What impact will this have on </a:t>
            </a:r>
            <a:r>
              <a:rPr lang="en-GB" sz="2000" dirty="0">
                <a:solidFill>
                  <a:srgbClr val="FF0000"/>
                </a:solidFill>
                <a:latin typeface="Arial" panose="020B0604020202020204" pitchFamily="34" charset="0"/>
                <a:cs typeface="Arial" panose="020B0604020202020204" pitchFamily="34" charset="0"/>
              </a:rPr>
              <a:t>(a) future workforce development needs? (b) future budgets and resourcing? and (c) future commissioning requirements?</a:t>
            </a:r>
          </a:p>
          <a:p>
            <a:pPr marL="0" indent="0" algn="just">
              <a:buNone/>
            </a:pPr>
            <a:endParaRPr lang="en-GB" sz="2000" u="sng" dirty="0">
              <a:latin typeface="Arial" panose="020B0604020202020204" pitchFamily="34" charset="0"/>
              <a:cs typeface="Arial" panose="020B0604020202020204" pitchFamily="34" charset="0"/>
            </a:endParaRPr>
          </a:p>
          <a:p>
            <a:pPr marL="0" indent="0" algn="just">
              <a:buNone/>
            </a:pPr>
            <a:r>
              <a:rPr lang="en-GB" sz="2000" u="sng" dirty="0">
                <a:latin typeface="Arial" panose="020B0604020202020204" pitchFamily="34" charset="0"/>
                <a:cs typeface="Arial" panose="020B0604020202020204" pitchFamily="34" charset="0"/>
              </a:rPr>
              <a:t>WHAT MIGHT THIS MEAN IN TERMS OF FUTURE SERVICE DESIGN?</a:t>
            </a:r>
          </a:p>
        </p:txBody>
      </p:sp>
    </p:spTree>
    <p:extLst>
      <p:ext uri="{BB962C8B-B14F-4D97-AF65-F5344CB8AC3E}">
        <p14:creationId xmlns:p14="http://schemas.microsoft.com/office/powerpoint/2010/main" val="3897033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862" y="836712"/>
            <a:ext cx="8207375" cy="1143000"/>
          </a:xfrm>
        </p:spPr>
        <p:txBody>
          <a:bodyPr/>
          <a:lstStyle/>
          <a:p>
            <a:r>
              <a:rPr lang="en-GB" sz="3200" b="1" dirty="0">
                <a:solidFill>
                  <a:srgbClr val="FF0000"/>
                </a:solidFill>
              </a:rPr>
              <a:t>SEN Code of Practice identifies a range of data sets</a:t>
            </a:r>
          </a:p>
        </p:txBody>
      </p:sp>
      <p:sp>
        <p:nvSpPr>
          <p:cNvPr id="4" name="Content Placeholder 1"/>
          <p:cNvSpPr>
            <a:spLocks noGrp="1"/>
          </p:cNvSpPr>
          <p:nvPr>
            <p:ph idx="1"/>
          </p:nvPr>
        </p:nvSpPr>
        <p:spPr>
          <a:xfrm>
            <a:off x="550862" y="1772816"/>
            <a:ext cx="8269610" cy="4793340"/>
          </a:xfrm>
        </p:spPr>
        <p:txBody>
          <a:bodyPr>
            <a:noAutofit/>
          </a:bodyPr>
          <a:lstStyle/>
          <a:p>
            <a:pPr algn="just"/>
            <a:r>
              <a:rPr lang="en-US" sz="1600" dirty="0">
                <a:latin typeface="Arial" panose="020B0604020202020204" pitchFamily="34" charset="0"/>
                <a:cs typeface="Arial" panose="020B0604020202020204" pitchFamily="34" charset="0"/>
              </a:rPr>
              <a:t>Local data on disabled children from the Register of Disabled Children (including those with impaired hearing and vision). Local authorities should ensure that registers of disabled children and young people, and particularly details of those with a vision or hearing impairment, are kept accurate and up to date, as such low-incidence needs are particularly difficult to plan for from national data sets </a:t>
            </a:r>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Population and demographic data </a:t>
            </a:r>
          </a:p>
          <a:p>
            <a:pPr algn="just"/>
            <a:r>
              <a:rPr lang="en-US" sz="1600" dirty="0">
                <a:latin typeface="Arial" panose="020B0604020202020204" pitchFamily="34" charset="0"/>
                <a:cs typeface="Arial" panose="020B0604020202020204" pitchFamily="34" charset="0"/>
              </a:rPr>
              <a:t>Prevalence data for different kinds of SEN and disability among children and young people at national level – for example through the Child and Maternal Health Intelligence Network (CHiMat) </a:t>
            </a:r>
          </a:p>
          <a:p>
            <a:pPr algn="just"/>
            <a:r>
              <a:rPr lang="en-US" sz="1600" dirty="0">
                <a:latin typeface="Arial" panose="020B0604020202020204" pitchFamily="34" charset="0"/>
                <a:cs typeface="Arial" panose="020B0604020202020204" pitchFamily="34" charset="0"/>
              </a:rPr>
              <a:t>Numbers of local children and young people with EHC plans and their main needs </a:t>
            </a:r>
          </a:p>
          <a:p>
            <a:pPr algn="just"/>
            <a:r>
              <a:rPr lang="en-US" sz="1600" dirty="0">
                <a:latin typeface="Arial" panose="020B0604020202020204" pitchFamily="34" charset="0"/>
                <a:cs typeface="Arial" panose="020B0604020202020204" pitchFamily="34" charset="0"/>
              </a:rPr>
              <a:t>Use of out-of-area placements for those with low-incidence needs </a:t>
            </a:r>
          </a:p>
          <a:p>
            <a:pPr algn="just"/>
            <a:r>
              <a:rPr lang="en-US" sz="1600" dirty="0">
                <a:latin typeface="Arial" panose="020B0604020202020204" pitchFamily="34" charset="0"/>
                <a:cs typeface="Arial" panose="020B0604020202020204" pitchFamily="34" charset="0"/>
              </a:rPr>
              <a:t>Analysis of key performance indicators that are shared across health, education and social care as part of the new joint commissioning arrangements </a:t>
            </a:r>
          </a:p>
          <a:p>
            <a:pPr algn="just"/>
            <a:r>
              <a:rPr lang="en-US" sz="1600" dirty="0">
                <a:latin typeface="Arial" panose="020B0604020202020204" pitchFamily="34" charset="0"/>
                <a:cs typeface="Arial" panose="020B0604020202020204" pitchFamily="34" charset="0"/>
              </a:rPr>
              <a:t>The outcomes of developmental assessments (including the two-year-old check) </a:t>
            </a:r>
          </a:p>
          <a:p>
            <a:pPr algn="just"/>
            <a:r>
              <a:rPr lang="en-US" sz="1600" dirty="0">
                <a:latin typeface="Arial" panose="020B0604020202020204" pitchFamily="34" charset="0"/>
                <a:cs typeface="Arial" panose="020B0604020202020204" pitchFamily="34" charset="0"/>
              </a:rPr>
              <a:t>Information from the Early Years Foundation Stage (EYFS) profile </a:t>
            </a:r>
          </a:p>
          <a:p>
            <a:pPr algn="just"/>
            <a:r>
              <a:rPr lang="en-US" sz="1600" dirty="0">
                <a:latin typeface="Arial" panose="020B0604020202020204" pitchFamily="34" charset="0"/>
                <a:cs typeface="Arial" panose="020B0604020202020204" pitchFamily="34" charset="0"/>
              </a:rPr>
              <a:t>Where children or young people with SEN or disabilities are educated </a:t>
            </a:r>
          </a:p>
          <a:p>
            <a:pPr algn="just"/>
            <a:r>
              <a:rPr lang="en-US" sz="1600" dirty="0">
                <a:latin typeface="Arial" panose="020B0604020202020204" pitchFamily="34" charset="0"/>
                <a:cs typeface="Arial" panose="020B0604020202020204" pitchFamily="34" charset="0"/>
              </a:rPr>
              <a:t>An analysis of local challenges and sources of health inequalities </a:t>
            </a:r>
          </a:p>
          <a:p>
            <a:pPr algn="just"/>
            <a:r>
              <a:rPr lang="en-US" sz="1600" dirty="0">
                <a:latin typeface="Arial" panose="020B0604020202020204" pitchFamily="34" charset="0"/>
                <a:cs typeface="Arial" panose="020B0604020202020204" pitchFamily="34" charset="0"/>
              </a:rPr>
              <a:t>employment rates for young people leaving education </a:t>
            </a:r>
          </a:p>
        </p:txBody>
      </p:sp>
    </p:spTree>
    <p:extLst>
      <p:ext uri="{BB962C8B-B14F-4D97-AF65-F5344CB8AC3E}">
        <p14:creationId xmlns:p14="http://schemas.microsoft.com/office/powerpoint/2010/main" val="25095416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482229" y="548680"/>
            <a:ext cx="8207375" cy="1143000"/>
          </a:xfrm>
        </p:spPr>
        <p:txBody>
          <a:bodyPr/>
          <a:lstStyle/>
          <a:p>
            <a:r>
              <a:rPr lang="en-GB" sz="3200" b="1" dirty="0">
                <a:solidFill>
                  <a:srgbClr val="FF0000"/>
                </a:solidFill>
              </a:rPr>
              <a:t>Other sources of data and intelligence</a:t>
            </a:r>
          </a:p>
        </p:txBody>
      </p:sp>
      <p:sp>
        <p:nvSpPr>
          <p:cNvPr id="5" name="Content Placeholder 1"/>
          <p:cNvSpPr>
            <a:spLocks noGrp="1"/>
          </p:cNvSpPr>
          <p:nvPr>
            <p:ph idx="1"/>
          </p:nvPr>
        </p:nvSpPr>
        <p:spPr>
          <a:xfrm>
            <a:off x="564779" y="1556792"/>
            <a:ext cx="8042276" cy="4853135"/>
          </a:xfrm>
        </p:spPr>
        <p:txBody>
          <a:bodyPr>
            <a:normAutofit fontScale="47500" lnSpcReduction="20000"/>
          </a:bodyPr>
          <a:lstStyle/>
          <a:p>
            <a:r>
              <a:rPr lang="en-US" dirty="0">
                <a:latin typeface="Arial" panose="020B0604020202020204" pitchFamily="34" charset="0"/>
                <a:cs typeface="Arial" panose="020B0604020202020204" pitchFamily="34" charset="0"/>
              </a:rPr>
              <a:t>Statistical First Release (SFR)</a:t>
            </a:r>
          </a:p>
          <a:p>
            <a:r>
              <a:rPr lang="en-US" dirty="0">
                <a:latin typeface="Arial" panose="020B0604020202020204" pitchFamily="34" charset="0"/>
                <a:cs typeface="Arial" panose="020B0604020202020204" pitchFamily="34" charset="0"/>
              </a:rPr>
              <a:t>Local Authority Interactive Tool (LAIT)</a:t>
            </a:r>
          </a:p>
          <a:p>
            <a:r>
              <a:rPr lang="en-US" dirty="0">
                <a:latin typeface="Arial" panose="020B0604020202020204" pitchFamily="34" charset="0"/>
                <a:cs typeface="Arial" panose="020B0604020202020204" pitchFamily="34" charset="0"/>
              </a:rPr>
              <a:t>LG Inform </a:t>
            </a:r>
          </a:p>
          <a:p>
            <a:r>
              <a:rPr lang="en-US" dirty="0">
                <a:latin typeface="Arial" panose="020B0604020202020204" pitchFamily="34" charset="0"/>
                <a:cs typeface="Arial" panose="020B0604020202020204" pitchFamily="34" charset="0"/>
              </a:rPr>
              <a:t>S251 Budget Statistics </a:t>
            </a:r>
          </a:p>
          <a:p>
            <a:r>
              <a:rPr lang="en-US" dirty="0">
                <a:latin typeface="Arial" panose="020B0604020202020204" pitchFamily="34" charset="0"/>
                <a:cs typeface="Arial" panose="020B0604020202020204" pitchFamily="34" charset="0"/>
              </a:rPr>
              <a:t>Children &amp; Young People’s Health Service Statistics</a:t>
            </a:r>
          </a:p>
          <a:p>
            <a:r>
              <a:rPr lang="en-US" dirty="0">
                <a:latin typeface="Arial" panose="020B0604020202020204" pitchFamily="34" charset="0"/>
                <a:cs typeface="Arial" panose="020B0604020202020204" pitchFamily="34" charset="0"/>
              </a:rPr>
              <a:t>CCG Improvement &amp; Assessment Framework</a:t>
            </a:r>
          </a:p>
          <a:p>
            <a:r>
              <a:rPr lang="en-US" dirty="0">
                <a:latin typeface="Arial" panose="020B0604020202020204" pitchFamily="34" charset="0"/>
                <a:cs typeface="Arial" panose="020B0604020202020204" pitchFamily="34" charset="0"/>
              </a:rPr>
              <a:t>Public Health England Outcomes Framework</a:t>
            </a:r>
          </a:p>
          <a:p>
            <a:r>
              <a:rPr lang="en-US" dirty="0">
                <a:latin typeface="Arial" panose="020B0604020202020204" pitchFamily="34" charset="0"/>
                <a:cs typeface="Arial" panose="020B0604020202020204" pitchFamily="34" charset="0"/>
              </a:rPr>
              <a:t>ONS Population Estimates</a:t>
            </a:r>
          </a:p>
          <a:p>
            <a:r>
              <a:rPr lang="en-US" dirty="0">
                <a:latin typeface="Arial" panose="020B0604020202020204" pitchFamily="34" charset="0"/>
                <a:cs typeface="Arial" panose="020B0604020202020204" pitchFamily="34" charset="0"/>
              </a:rPr>
              <a:t>Internal Dashboards</a:t>
            </a:r>
          </a:p>
          <a:p>
            <a:r>
              <a:rPr lang="en-US" dirty="0">
                <a:latin typeface="Arial" panose="020B0604020202020204" pitchFamily="34" charset="0"/>
                <a:cs typeface="Arial" panose="020B0604020202020204" pitchFamily="34" charset="0"/>
              </a:rPr>
              <a:t>Information from Health Related Behaviour Questionnaires</a:t>
            </a:r>
          </a:p>
          <a:p>
            <a:r>
              <a:rPr lang="en-US" dirty="0">
                <a:latin typeface="Arial" panose="020B0604020202020204" pitchFamily="34" charset="0"/>
                <a:cs typeface="Arial" panose="020B0604020202020204" pitchFamily="34" charset="0"/>
              </a:rPr>
              <a:t>Ofsted and Care Quality Commission (CQC) inspection reports of local areas’ effectiveness in identifying and meeting the needs of children and young people who have special educational needs and/or disabilities </a:t>
            </a:r>
          </a:p>
          <a:p>
            <a:r>
              <a:rPr lang="en-US" dirty="0">
                <a:latin typeface="Arial" panose="020B0604020202020204" pitchFamily="34" charset="0"/>
                <a:cs typeface="Arial" panose="020B0604020202020204" pitchFamily="34" charset="0"/>
              </a:rPr>
              <a:t>Self Assessment Reports</a:t>
            </a:r>
          </a:p>
          <a:p>
            <a:r>
              <a:rPr lang="en-US" dirty="0">
                <a:latin typeface="Arial" panose="020B0604020202020204" pitchFamily="34" charset="0"/>
                <a:cs typeface="Arial" panose="020B0604020202020204" pitchFamily="34" charset="0"/>
              </a:rPr>
              <a:t>Data from JSNA</a:t>
            </a:r>
          </a:p>
          <a:p>
            <a:r>
              <a:rPr lang="en-US" dirty="0">
                <a:latin typeface="Arial" panose="020B0604020202020204" pitchFamily="34" charset="0"/>
                <a:cs typeface="Arial" panose="020B0604020202020204" pitchFamily="34" charset="0"/>
              </a:rPr>
              <a:t>School Census data</a:t>
            </a:r>
          </a:p>
          <a:p>
            <a:r>
              <a:rPr lang="en-US" dirty="0">
                <a:latin typeface="Arial" panose="020B0604020202020204" pitchFamily="34" charset="0"/>
                <a:cs typeface="Arial" panose="020B0604020202020204" pitchFamily="34" charset="0"/>
              </a:rPr>
              <a:t>Publications and surveys by NDCS, Blind Children UK, RNIB, NatSIP, CRIDE, Sense, LGA, ADCS etc, </a:t>
            </a:r>
          </a:p>
          <a:p>
            <a:r>
              <a:rPr lang="en-US" dirty="0">
                <a:latin typeface="Arial" panose="020B0604020202020204" pitchFamily="34" charset="0"/>
                <a:cs typeface="Arial" panose="020B0604020202020204" pitchFamily="34" charset="0"/>
              </a:rPr>
              <a:t>Ofsted Thematic Reports</a:t>
            </a:r>
          </a:p>
          <a:p>
            <a:r>
              <a:rPr lang="en-US" dirty="0">
                <a:latin typeface="Arial" panose="020B0604020202020204" pitchFamily="34" charset="0"/>
                <a:cs typeface="Arial" panose="020B0604020202020204" pitchFamily="34" charset="0"/>
              </a:rPr>
              <a:t>Pansi - Projecting Adult Needs and Service Information (18-64) </a:t>
            </a:r>
          </a:p>
          <a:p>
            <a:r>
              <a:rPr lang="en-US" dirty="0">
                <a:latin typeface="Arial" panose="020B0604020202020204" pitchFamily="34" charset="0"/>
                <a:cs typeface="Arial" panose="020B0604020202020204" pitchFamily="34" charset="0"/>
              </a:rPr>
              <a:t>Poppi – Projecting Older People Population Information (65 and over)</a:t>
            </a:r>
          </a:p>
          <a:p>
            <a:endParaRPr lang="en-US" b="1" dirty="0">
              <a:solidFill>
                <a:schemeClr val="accent1"/>
              </a:solidFill>
            </a:endParaRPr>
          </a:p>
          <a:p>
            <a:endParaRPr lang="en-GB" dirty="0"/>
          </a:p>
        </p:txBody>
      </p:sp>
    </p:spTree>
    <p:extLst>
      <p:ext uri="{BB962C8B-B14F-4D97-AF65-F5344CB8AC3E}">
        <p14:creationId xmlns:p14="http://schemas.microsoft.com/office/powerpoint/2010/main" val="33130982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Benchmarking and Other Tools</a:t>
            </a:r>
          </a:p>
        </p:txBody>
      </p:sp>
      <p:pic>
        <p:nvPicPr>
          <p:cNvPr id="4" name="Content Placeholder 3"/>
          <p:cNvPicPr>
            <a:picLocks noGrp="1" noChangeAspect="1"/>
          </p:cNvPicPr>
          <p:nvPr>
            <p:ph idx="1"/>
          </p:nvPr>
        </p:nvPicPr>
        <p:blipFill>
          <a:blip r:embed="rId2"/>
          <a:stretch>
            <a:fillRect/>
          </a:stretch>
        </p:blipFill>
        <p:spPr>
          <a:xfrm>
            <a:off x="468313" y="1844675"/>
            <a:ext cx="7416055" cy="4824685"/>
          </a:xfrm>
          <a:prstGeom prst="rect">
            <a:avLst/>
          </a:prstGeom>
        </p:spPr>
      </p:pic>
    </p:spTree>
    <p:extLst>
      <p:ext uri="{BB962C8B-B14F-4D97-AF65-F5344CB8AC3E}">
        <p14:creationId xmlns:p14="http://schemas.microsoft.com/office/powerpoint/2010/main" val="212101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Benchmarking and Other tools</a:t>
            </a:r>
          </a:p>
        </p:txBody>
      </p:sp>
      <p:pic>
        <p:nvPicPr>
          <p:cNvPr id="4" name="Content Placeholder 3"/>
          <p:cNvPicPr>
            <a:picLocks noGrp="1" noChangeAspect="1"/>
          </p:cNvPicPr>
          <p:nvPr>
            <p:ph idx="1"/>
          </p:nvPr>
        </p:nvPicPr>
        <p:blipFill>
          <a:blip r:embed="rId2"/>
          <a:stretch>
            <a:fillRect/>
          </a:stretch>
        </p:blipFill>
        <p:spPr>
          <a:xfrm>
            <a:off x="468312" y="1772816"/>
            <a:ext cx="4823768" cy="4824536"/>
          </a:xfrm>
          <a:prstGeom prst="rect">
            <a:avLst/>
          </a:prstGeom>
        </p:spPr>
      </p:pic>
      <p:pic>
        <p:nvPicPr>
          <p:cNvPr id="5" name="Picture 4"/>
          <p:cNvPicPr>
            <a:picLocks noChangeAspect="1"/>
          </p:cNvPicPr>
          <p:nvPr/>
        </p:nvPicPr>
        <p:blipFill>
          <a:blip r:embed="rId3"/>
          <a:stretch>
            <a:fillRect/>
          </a:stretch>
        </p:blipFill>
        <p:spPr>
          <a:xfrm>
            <a:off x="5222494" y="2492896"/>
            <a:ext cx="3814001" cy="4032448"/>
          </a:xfrm>
          <a:prstGeom prst="rect">
            <a:avLst/>
          </a:prstGeom>
        </p:spPr>
      </p:pic>
    </p:spTree>
    <p:extLst>
      <p:ext uri="{BB962C8B-B14F-4D97-AF65-F5344CB8AC3E}">
        <p14:creationId xmlns:p14="http://schemas.microsoft.com/office/powerpoint/2010/main" val="894281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Let’s Look at a few examples of how we can use national data sets to support our case for change and/or improvement</a:t>
            </a:r>
          </a:p>
        </p:txBody>
      </p:sp>
      <p:sp>
        <p:nvSpPr>
          <p:cNvPr id="3" name="Content Placeholder 2"/>
          <p:cNvSpPr>
            <a:spLocks noGrp="1"/>
          </p:cNvSpPr>
          <p:nvPr>
            <p:ph idx="1"/>
          </p:nvPr>
        </p:nvSpPr>
        <p:spPr/>
        <p:txBody>
          <a:bodyPr/>
          <a:lstStyle/>
          <a:p>
            <a:pPr marL="0" indent="0">
              <a:buNone/>
            </a:pPr>
            <a:r>
              <a:rPr lang="en-GB" sz="2000" b="1" i="1" dirty="0">
                <a:latin typeface="Arial" panose="020B0604020202020204" pitchFamily="34" charset="0"/>
                <a:cs typeface="Arial" panose="020B0604020202020204" pitchFamily="34" charset="0"/>
              </a:rPr>
              <a:t>What might we say to the commissioner if we were talking about prevalence rates and pressures on services? </a:t>
            </a:r>
          </a:p>
          <a:p>
            <a:pPr marL="0" indent="0">
              <a:buNone/>
            </a:pPr>
            <a:endParaRPr lang="en-GB" dirty="0"/>
          </a:p>
        </p:txBody>
      </p:sp>
      <p:pic>
        <p:nvPicPr>
          <p:cNvPr id="5" name="Picture 4"/>
          <p:cNvPicPr>
            <a:picLocks noChangeAspect="1"/>
          </p:cNvPicPr>
          <p:nvPr/>
        </p:nvPicPr>
        <p:blipFill>
          <a:blip r:embed="rId2"/>
          <a:stretch>
            <a:fillRect/>
          </a:stretch>
        </p:blipFill>
        <p:spPr>
          <a:xfrm>
            <a:off x="471564" y="3501008"/>
            <a:ext cx="3145809" cy="3096642"/>
          </a:xfrm>
          <a:prstGeom prst="rect">
            <a:avLst/>
          </a:prstGeom>
        </p:spPr>
      </p:pic>
      <p:pic>
        <p:nvPicPr>
          <p:cNvPr id="6" name="Picture 5"/>
          <p:cNvPicPr>
            <a:picLocks noChangeAspect="1"/>
          </p:cNvPicPr>
          <p:nvPr/>
        </p:nvPicPr>
        <p:blipFill>
          <a:blip r:embed="rId3"/>
          <a:stretch>
            <a:fillRect/>
          </a:stretch>
        </p:blipFill>
        <p:spPr>
          <a:xfrm>
            <a:off x="3623214" y="2852936"/>
            <a:ext cx="4699043" cy="3744714"/>
          </a:xfrm>
          <a:prstGeom prst="rect">
            <a:avLst/>
          </a:prstGeom>
        </p:spPr>
      </p:pic>
      <p:sp>
        <p:nvSpPr>
          <p:cNvPr id="7" name="Rectangle 6"/>
          <p:cNvSpPr/>
          <p:nvPr/>
        </p:nvSpPr>
        <p:spPr>
          <a:xfrm>
            <a:off x="319552" y="6419506"/>
            <a:ext cx="5832648" cy="369332"/>
          </a:xfrm>
          <a:prstGeom prst="rect">
            <a:avLst/>
          </a:prstGeom>
        </p:spPr>
        <p:txBody>
          <a:bodyPr wrap="square">
            <a:spAutoFit/>
          </a:bodyPr>
          <a:lstStyle/>
          <a:p>
            <a:r>
              <a:rPr lang="en-GB" i="1" dirty="0">
                <a:solidFill>
                  <a:schemeClr val="accent1"/>
                </a:solidFill>
              </a:rPr>
              <a:t>(</a:t>
            </a:r>
            <a:r>
              <a:rPr lang="en-GB" sz="1200" i="1" dirty="0"/>
              <a:t>Source : SFR : SEN prevalence and characteristics</a:t>
            </a:r>
            <a:r>
              <a:rPr lang="en-GB" sz="1200" b="1" i="1" dirty="0"/>
              <a:t>)</a:t>
            </a:r>
            <a:endParaRPr lang="en-GB" sz="1200" dirty="0"/>
          </a:p>
        </p:txBody>
      </p:sp>
    </p:spTree>
    <p:extLst>
      <p:ext uri="{BB962C8B-B14F-4D97-AF65-F5344CB8AC3E}">
        <p14:creationId xmlns:p14="http://schemas.microsoft.com/office/powerpoint/2010/main" val="33548559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31232"/>
            <a:ext cx="8207375" cy="1143000"/>
          </a:xfrm>
        </p:spPr>
        <p:txBody>
          <a:bodyPr/>
          <a:lstStyle/>
          <a:p>
            <a:r>
              <a:rPr lang="en-GB" sz="3200" b="1" i="1" dirty="0">
                <a:solidFill>
                  <a:srgbClr val="FF0000"/>
                </a:solidFill>
              </a:rPr>
              <a:t>What might we say to the commissioner if we were talking about improving the ability of LA maintained schools to meet needs? </a:t>
            </a:r>
            <a:endParaRPr lang="en-GB" sz="3200" b="1" dirty="0">
              <a:solidFill>
                <a:srgbClr val="FF0000"/>
              </a:solidFill>
            </a:endParaRPr>
          </a:p>
        </p:txBody>
      </p:sp>
      <p:pic>
        <p:nvPicPr>
          <p:cNvPr id="4" name="Content Placeholder 9"/>
          <p:cNvPicPr>
            <a:picLocks noGrp="1" noChangeAspect="1"/>
          </p:cNvPicPr>
          <p:nvPr>
            <p:ph idx="1"/>
          </p:nvPr>
        </p:nvPicPr>
        <p:blipFill>
          <a:blip r:embed="rId2"/>
          <a:stretch>
            <a:fillRect/>
          </a:stretch>
        </p:blipFill>
        <p:spPr>
          <a:xfrm>
            <a:off x="611560" y="3381197"/>
            <a:ext cx="3133725" cy="2640092"/>
          </a:xfrm>
          <a:prstGeom prst="rect">
            <a:avLst/>
          </a:prstGeom>
        </p:spPr>
      </p:pic>
      <p:pic>
        <p:nvPicPr>
          <p:cNvPr id="5" name="Picture 4"/>
          <p:cNvPicPr>
            <a:picLocks noChangeAspect="1"/>
          </p:cNvPicPr>
          <p:nvPr/>
        </p:nvPicPr>
        <p:blipFill>
          <a:blip r:embed="rId3"/>
          <a:stretch>
            <a:fillRect/>
          </a:stretch>
        </p:blipFill>
        <p:spPr>
          <a:xfrm>
            <a:off x="3547900" y="3493311"/>
            <a:ext cx="1744278" cy="2592287"/>
          </a:xfrm>
          <a:prstGeom prst="rect">
            <a:avLst/>
          </a:prstGeom>
        </p:spPr>
      </p:pic>
      <p:pic>
        <p:nvPicPr>
          <p:cNvPr id="6" name="Picture 5"/>
          <p:cNvPicPr>
            <a:picLocks noChangeAspect="1"/>
          </p:cNvPicPr>
          <p:nvPr/>
        </p:nvPicPr>
        <p:blipFill>
          <a:blip r:embed="rId4"/>
          <a:stretch>
            <a:fillRect/>
          </a:stretch>
        </p:blipFill>
        <p:spPr>
          <a:xfrm>
            <a:off x="3635896" y="2580303"/>
            <a:ext cx="1672270" cy="977317"/>
          </a:xfrm>
          <a:prstGeom prst="rect">
            <a:avLst/>
          </a:prstGeom>
        </p:spPr>
      </p:pic>
      <p:sp>
        <p:nvSpPr>
          <p:cNvPr id="7" name="Rectangle 6"/>
          <p:cNvSpPr/>
          <p:nvPr/>
        </p:nvSpPr>
        <p:spPr>
          <a:xfrm>
            <a:off x="637820" y="6141817"/>
            <a:ext cx="6480720" cy="246221"/>
          </a:xfrm>
          <a:prstGeom prst="rect">
            <a:avLst/>
          </a:prstGeom>
        </p:spPr>
        <p:txBody>
          <a:bodyPr wrap="square">
            <a:spAutoFit/>
          </a:bodyPr>
          <a:lstStyle/>
          <a:p>
            <a:r>
              <a:rPr lang="en-GB" sz="1000" b="1" i="1" dirty="0"/>
              <a:t>(Source SFR : Statements and EHCP Plans: England)</a:t>
            </a:r>
            <a:endParaRPr lang="en-GB" sz="1000" b="1" dirty="0"/>
          </a:p>
        </p:txBody>
      </p:sp>
    </p:spTree>
    <p:extLst>
      <p:ext uri="{BB962C8B-B14F-4D97-AF65-F5344CB8AC3E}">
        <p14:creationId xmlns:p14="http://schemas.microsoft.com/office/powerpoint/2010/main" val="26580893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Local data is equally as important : Using information from your Service Dashboard</a:t>
            </a:r>
          </a:p>
        </p:txBody>
      </p:sp>
      <p:pic>
        <p:nvPicPr>
          <p:cNvPr id="4" name="Content Placeholder 3"/>
          <p:cNvPicPr>
            <a:picLocks noGrp="1" noChangeAspect="1"/>
          </p:cNvPicPr>
          <p:nvPr>
            <p:ph idx="1"/>
          </p:nvPr>
        </p:nvPicPr>
        <p:blipFill>
          <a:blip r:embed="rId2"/>
          <a:stretch>
            <a:fillRect/>
          </a:stretch>
        </p:blipFill>
        <p:spPr>
          <a:xfrm>
            <a:off x="504058" y="2276872"/>
            <a:ext cx="3785944" cy="3712786"/>
          </a:xfrm>
          <a:prstGeom prst="rect">
            <a:avLst/>
          </a:prstGeom>
        </p:spPr>
      </p:pic>
      <p:pic>
        <p:nvPicPr>
          <p:cNvPr id="6" name="Picture 5"/>
          <p:cNvPicPr>
            <a:picLocks noChangeAspect="1"/>
          </p:cNvPicPr>
          <p:nvPr/>
        </p:nvPicPr>
        <p:blipFill>
          <a:blip r:embed="rId3"/>
          <a:stretch>
            <a:fillRect/>
          </a:stretch>
        </p:blipFill>
        <p:spPr>
          <a:xfrm>
            <a:off x="4290002" y="2276872"/>
            <a:ext cx="3974937" cy="3712786"/>
          </a:xfrm>
          <a:prstGeom prst="rect">
            <a:avLst/>
          </a:prstGeom>
        </p:spPr>
      </p:pic>
    </p:spTree>
    <p:extLst>
      <p:ext uri="{BB962C8B-B14F-4D97-AF65-F5344CB8AC3E}">
        <p14:creationId xmlns:p14="http://schemas.microsoft.com/office/powerpoint/2010/main" val="438980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Using other information from your Service Dashboard</a:t>
            </a:r>
          </a:p>
        </p:txBody>
      </p:sp>
      <p:sp>
        <p:nvSpPr>
          <p:cNvPr id="4" name="Content Placeholder 1"/>
          <p:cNvSpPr>
            <a:spLocks noGrp="1"/>
          </p:cNvSpPr>
          <p:nvPr>
            <p:ph idx="1"/>
          </p:nvPr>
        </p:nvSpPr>
        <p:spPr>
          <a:xfrm>
            <a:off x="468312" y="2204739"/>
            <a:ext cx="5111799" cy="4392612"/>
          </a:xfrm>
        </p:spPr>
        <p:txBody>
          <a:bodyPr>
            <a:normAutofit fontScale="55000" lnSpcReduction="20000"/>
          </a:bodyPr>
          <a:lstStyle/>
          <a:p>
            <a:pPr>
              <a:spcBef>
                <a:spcPts val="0"/>
              </a:spcBef>
            </a:pPr>
            <a:r>
              <a:rPr lang="en-GB" sz="2900" dirty="0">
                <a:latin typeface="Arial" panose="020B0604020202020204" pitchFamily="34" charset="0"/>
                <a:cs typeface="Arial" panose="020B0604020202020204" pitchFamily="34" charset="0"/>
              </a:rPr>
              <a:t>Timeliness - referral to active engagement </a:t>
            </a:r>
          </a:p>
          <a:p>
            <a:pPr>
              <a:spcBef>
                <a:spcPts val="0"/>
              </a:spcBef>
            </a:pPr>
            <a:r>
              <a:rPr lang="en-GB" sz="2900" dirty="0">
                <a:latin typeface="Arial" panose="020B0604020202020204" pitchFamily="34" charset="0"/>
                <a:cs typeface="Arial" panose="020B0604020202020204" pitchFamily="34" charset="0"/>
              </a:rPr>
              <a:t>Referral - conversion rates and signposting</a:t>
            </a:r>
          </a:p>
          <a:p>
            <a:pPr>
              <a:spcBef>
                <a:spcPts val="0"/>
              </a:spcBef>
            </a:pPr>
            <a:r>
              <a:rPr lang="en-GB" sz="2900" dirty="0">
                <a:latin typeface="Arial" panose="020B0604020202020204" pitchFamily="34" charset="0"/>
                <a:cs typeface="Arial" panose="020B0604020202020204" pitchFamily="34" charset="0"/>
              </a:rPr>
              <a:t>Source of referrals </a:t>
            </a:r>
          </a:p>
          <a:p>
            <a:pPr>
              <a:spcBef>
                <a:spcPts val="0"/>
              </a:spcBef>
            </a:pPr>
            <a:r>
              <a:rPr lang="en-GB" sz="2900" dirty="0">
                <a:latin typeface="Arial" panose="020B0604020202020204" pitchFamily="34" charset="0"/>
                <a:cs typeface="Arial" panose="020B0604020202020204" pitchFamily="34" charset="0"/>
              </a:rPr>
              <a:t>Breakdown by gender and other characteristics e.g, LAC, CAF, BME, EAL etc</a:t>
            </a:r>
          </a:p>
          <a:p>
            <a:pPr>
              <a:spcBef>
                <a:spcPts val="0"/>
              </a:spcBef>
            </a:pPr>
            <a:r>
              <a:rPr lang="en-GB" sz="2900" dirty="0">
                <a:latin typeface="Arial" panose="020B0604020202020204" pitchFamily="34" charset="0"/>
                <a:cs typeface="Arial" panose="020B0604020202020204" pitchFamily="34" charset="0"/>
              </a:rPr>
              <a:t>Number of schools supported in area (as a percentage of all schools) </a:t>
            </a:r>
          </a:p>
          <a:p>
            <a:pPr>
              <a:spcBef>
                <a:spcPts val="0"/>
              </a:spcBef>
            </a:pPr>
            <a:r>
              <a:rPr lang="en-GB" sz="2900" dirty="0">
                <a:latin typeface="Arial" panose="020B0604020202020204" pitchFamily="34" charset="0"/>
                <a:cs typeface="Arial" panose="020B0604020202020204" pitchFamily="34" charset="0"/>
              </a:rPr>
              <a:t>Number of post 16 settings supported in area (as a percentage of all settings)</a:t>
            </a:r>
          </a:p>
          <a:p>
            <a:pPr>
              <a:spcBef>
                <a:spcPts val="0"/>
              </a:spcBef>
            </a:pPr>
            <a:r>
              <a:rPr lang="en-GB" sz="2900" dirty="0">
                <a:latin typeface="Arial" panose="020B0604020202020204" pitchFamily="34" charset="0"/>
                <a:cs typeface="Arial" panose="020B0604020202020204" pitchFamily="34" charset="0"/>
              </a:rPr>
              <a:t>NEET / Transitions data </a:t>
            </a:r>
          </a:p>
          <a:p>
            <a:pPr>
              <a:spcBef>
                <a:spcPts val="0"/>
              </a:spcBef>
            </a:pPr>
            <a:r>
              <a:rPr lang="en-GB" sz="2900" dirty="0">
                <a:latin typeface="Arial" panose="020B0604020202020204" pitchFamily="34" charset="0"/>
                <a:cs typeface="Arial" panose="020B0604020202020204" pitchFamily="34" charset="0"/>
              </a:rPr>
              <a:t>Complaints and commendations</a:t>
            </a:r>
          </a:p>
          <a:p>
            <a:pPr>
              <a:spcBef>
                <a:spcPts val="0"/>
              </a:spcBef>
            </a:pPr>
            <a:r>
              <a:rPr lang="en-GB" sz="2900" dirty="0">
                <a:latin typeface="Arial" panose="020B0604020202020204" pitchFamily="34" charset="0"/>
                <a:cs typeface="Arial" panose="020B0604020202020204" pitchFamily="34" charset="0"/>
              </a:rPr>
              <a:t>Number of C&amp;Y with SI by setting including OLA</a:t>
            </a:r>
          </a:p>
          <a:p>
            <a:pPr marL="0" indent="0" algn="r">
              <a:buNone/>
            </a:pPr>
            <a:endParaRPr lang="en-GB" b="1" dirty="0">
              <a:solidFill>
                <a:schemeClr val="accent1"/>
              </a:solidFill>
            </a:endParaRPr>
          </a:p>
          <a:p>
            <a:pPr marL="0" indent="0" algn="r">
              <a:buNone/>
            </a:pPr>
            <a:r>
              <a:rPr lang="en-GB" b="1" dirty="0">
                <a:latin typeface="Arial" panose="020B0604020202020204" pitchFamily="34" charset="0"/>
                <a:cs typeface="Arial" panose="020B0604020202020204" pitchFamily="34" charset="0"/>
              </a:rPr>
              <a:t>How useful is your dashboard? </a:t>
            </a:r>
          </a:p>
          <a:p>
            <a:pPr marL="0" indent="0" algn="r">
              <a:buNone/>
            </a:pPr>
            <a:r>
              <a:rPr lang="en-GB" b="1" dirty="0">
                <a:latin typeface="Arial" panose="020B0604020202020204" pitchFamily="34" charset="0"/>
                <a:cs typeface="Arial" panose="020B0604020202020204" pitchFamily="34" charset="0"/>
              </a:rPr>
              <a:t>Is it capturing all relevant data? </a:t>
            </a:r>
          </a:p>
          <a:p>
            <a:pPr marL="0" indent="0" algn="r">
              <a:buNone/>
            </a:pPr>
            <a:r>
              <a:rPr lang="en-GB" b="1" dirty="0">
                <a:latin typeface="Arial" panose="020B0604020202020204" pitchFamily="34" charset="0"/>
                <a:cs typeface="Arial" panose="020B0604020202020204" pitchFamily="34" charset="0"/>
              </a:rPr>
              <a:t>How often are you reporting on </a:t>
            </a:r>
          </a:p>
          <a:p>
            <a:pPr marL="0" indent="0" algn="r">
              <a:buNone/>
            </a:pPr>
            <a:r>
              <a:rPr lang="en-GB" b="1" dirty="0">
                <a:latin typeface="Arial" panose="020B0604020202020204" pitchFamily="34" charset="0"/>
                <a:cs typeface="Arial" panose="020B0604020202020204" pitchFamily="34" charset="0"/>
              </a:rPr>
              <a:t>your dashboard? Who to? </a:t>
            </a:r>
          </a:p>
          <a:p>
            <a:pPr marL="0" indent="0" algn="r">
              <a:buNone/>
            </a:pPr>
            <a:r>
              <a:rPr lang="en-GB" b="1" dirty="0">
                <a:latin typeface="Arial" panose="020B0604020202020204" pitchFamily="34" charset="0"/>
                <a:cs typeface="Arial" panose="020B0604020202020204" pitchFamily="34" charset="0"/>
              </a:rPr>
              <a:t>For what purpose? What impact is</a:t>
            </a:r>
          </a:p>
          <a:p>
            <a:pPr marL="0" indent="0" algn="r">
              <a:buNone/>
            </a:pPr>
            <a:r>
              <a:rPr lang="en-GB" b="1" dirty="0">
                <a:latin typeface="Arial" panose="020B0604020202020204" pitchFamily="34" charset="0"/>
                <a:cs typeface="Arial" panose="020B0604020202020204" pitchFamily="34" charset="0"/>
              </a:rPr>
              <a:t> this having?</a:t>
            </a:r>
          </a:p>
          <a:p>
            <a:pPr marL="0" indent="0">
              <a:buNone/>
            </a:pPr>
            <a:endParaRPr lang="en-GB" b="1" dirty="0">
              <a:solidFill>
                <a:schemeClr val="accent1"/>
              </a:solidFill>
            </a:endParaRPr>
          </a:p>
          <a:p>
            <a:endParaRPr lang="en-GB" dirty="0"/>
          </a:p>
        </p:txBody>
      </p:sp>
      <p:pic>
        <p:nvPicPr>
          <p:cNvPr id="5" name="Picture 4"/>
          <p:cNvPicPr>
            <a:picLocks noChangeAspect="1"/>
          </p:cNvPicPr>
          <p:nvPr/>
        </p:nvPicPr>
        <p:blipFill>
          <a:blip r:embed="rId2"/>
          <a:stretch>
            <a:fillRect/>
          </a:stretch>
        </p:blipFill>
        <p:spPr>
          <a:xfrm>
            <a:off x="5580112" y="2060575"/>
            <a:ext cx="3563888" cy="4536776"/>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312" y="4725144"/>
            <a:ext cx="1223367" cy="1368152"/>
          </a:xfrm>
          <a:prstGeom prst="rect">
            <a:avLst/>
          </a:prstGeom>
        </p:spPr>
      </p:pic>
    </p:spTree>
    <p:extLst>
      <p:ext uri="{BB962C8B-B14F-4D97-AF65-F5344CB8AC3E}">
        <p14:creationId xmlns:p14="http://schemas.microsoft.com/office/powerpoint/2010/main" val="14206877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795448"/>
            <a:ext cx="8207375" cy="1143000"/>
          </a:xfrm>
        </p:spPr>
        <p:txBody>
          <a:bodyPr/>
          <a:lstStyle/>
          <a:p>
            <a:r>
              <a:rPr lang="en-GB" sz="3200" b="1" dirty="0">
                <a:solidFill>
                  <a:srgbClr val="FF0000"/>
                </a:solidFill>
              </a:rPr>
              <a:t>Funding analysis : Working with the School Forum and other funding sub-groups</a:t>
            </a:r>
          </a:p>
        </p:txBody>
      </p:sp>
      <p:sp>
        <p:nvSpPr>
          <p:cNvPr id="6" name="Rectangle 5"/>
          <p:cNvSpPr/>
          <p:nvPr/>
        </p:nvSpPr>
        <p:spPr>
          <a:xfrm>
            <a:off x="2267744" y="1966209"/>
            <a:ext cx="6407945" cy="4688463"/>
          </a:xfrm>
          <a:prstGeom prst="rect">
            <a:avLst/>
          </a:prstGeom>
        </p:spPr>
        <p:txBody>
          <a:bodyPr wrap="square">
            <a:spAutoFit/>
          </a:bodyPr>
          <a:lstStyle/>
          <a:p>
            <a:pPr marL="285750" lvl="0" indent="-285750" algn="just" fontAlgn="auto">
              <a:spcBef>
                <a:spcPts val="150"/>
              </a:spcBef>
              <a:spcAft>
                <a:spcPts val="150"/>
              </a:spcAft>
              <a:buSzPct val="110000"/>
              <a:buFont typeface="Wingdings" panose="05000000000000000000" pitchFamily="2" charset="2"/>
              <a:buChar char="Ø"/>
            </a:pPr>
            <a:r>
              <a:rPr lang="en-GB" sz="1600" dirty="0">
                <a:latin typeface="Arial" panose="020B0604020202020204" pitchFamily="34" charset="0"/>
                <a:cs typeface="Arial" panose="020B0604020202020204" pitchFamily="34" charset="0"/>
              </a:rPr>
              <a:t>As a Service, do you know what proportion of high needs funding (or other funding flowing into the LA) is currently being allocated and spent on children and young people with SI?</a:t>
            </a:r>
          </a:p>
          <a:p>
            <a:pPr marL="285750" lvl="0" indent="-285750" algn="just" fontAlgn="auto">
              <a:spcBef>
                <a:spcPts val="150"/>
              </a:spcBef>
              <a:spcAft>
                <a:spcPts val="150"/>
              </a:spcAft>
              <a:buSzPct val="110000"/>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285750" lvl="0" indent="-285750" algn="just" fontAlgn="auto">
              <a:spcBef>
                <a:spcPts val="150"/>
              </a:spcBef>
              <a:spcAft>
                <a:spcPts val="150"/>
              </a:spcAft>
              <a:buSzPct val="110000"/>
              <a:buFont typeface="Wingdings" panose="05000000000000000000" pitchFamily="2" charset="2"/>
              <a:buChar char="Ø"/>
            </a:pPr>
            <a:r>
              <a:rPr lang="en-GB" sz="1600" dirty="0">
                <a:latin typeface="Arial" panose="020B0604020202020204" pitchFamily="34" charset="0"/>
                <a:cs typeface="Arial" panose="020B0604020202020204" pitchFamily="34" charset="0"/>
              </a:rPr>
              <a:t>How does this compare with other children and young people with SEND?</a:t>
            </a:r>
          </a:p>
          <a:p>
            <a:pPr marL="285750" lvl="0" indent="-285750" algn="just" fontAlgn="auto">
              <a:spcBef>
                <a:spcPts val="150"/>
              </a:spcBef>
              <a:spcAft>
                <a:spcPts val="150"/>
              </a:spcAft>
              <a:buSzPct val="110000"/>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285750" lvl="0" indent="-285750" algn="just" fontAlgn="auto">
              <a:spcBef>
                <a:spcPts val="150"/>
              </a:spcBef>
              <a:spcAft>
                <a:spcPts val="150"/>
              </a:spcAft>
              <a:buSzPct val="110000"/>
              <a:buFont typeface="Wingdings" panose="05000000000000000000" pitchFamily="2" charset="2"/>
              <a:buChar char="Ø"/>
            </a:pPr>
            <a:r>
              <a:rPr lang="en-GB" sz="1600" dirty="0">
                <a:latin typeface="Arial" panose="020B0604020202020204" pitchFamily="34" charset="0"/>
                <a:cs typeface="Arial" panose="020B0604020202020204" pitchFamily="34" charset="0"/>
              </a:rPr>
              <a:t>How does this compare with existing and future demands on the SI Service?</a:t>
            </a:r>
          </a:p>
          <a:p>
            <a:pPr marL="285750" lvl="0" indent="-285750" algn="just" fontAlgn="auto">
              <a:spcBef>
                <a:spcPts val="150"/>
              </a:spcBef>
              <a:spcAft>
                <a:spcPts val="150"/>
              </a:spcAft>
              <a:buSzPct val="110000"/>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285750" lvl="0" indent="-285750" algn="just" fontAlgn="auto">
              <a:spcBef>
                <a:spcPts val="150"/>
              </a:spcBef>
              <a:spcAft>
                <a:spcPts val="150"/>
              </a:spcAft>
              <a:buSzPct val="110000"/>
              <a:buFont typeface="Wingdings" panose="05000000000000000000" pitchFamily="2" charset="2"/>
              <a:buChar char="Ø"/>
            </a:pPr>
            <a:r>
              <a:rPr lang="en-GB" sz="1600" dirty="0">
                <a:latin typeface="Arial" panose="020B0604020202020204" pitchFamily="34" charset="0"/>
                <a:cs typeface="Arial" panose="020B0604020202020204" pitchFamily="34" charset="0"/>
              </a:rPr>
              <a:t>How visible is the SI Service at School Forum and other forums who make decisions regarding funding? </a:t>
            </a:r>
          </a:p>
          <a:p>
            <a:pPr marL="285750" lvl="0" indent="-285750" algn="just" fontAlgn="auto">
              <a:spcBef>
                <a:spcPts val="150"/>
              </a:spcBef>
              <a:spcAft>
                <a:spcPts val="150"/>
              </a:spcAft>
              <a:buSzPct val="110000"/>
              <a:buFont typeface="Wingdings" panose="05000000000000000000" pitchFamily="2" charset="2"/>
              <a:buChar char="Ø"/>
            </a:pPr>
            <a:endParaRPr lang="en-GB" sz="1600" dirty="0">
              <a:latin typeface="Arial" panose="020B0604020202020204" pitchFamily="34" charset="0"/>
              <a:cs typeface="Arial" panose="020B0604020202020204" pitchFamily="34" charset="0"/>
            </a:endParaRPr>
          </a:p>
          <a:p>
            <a:pPr marL="285750" lvl="0" indent="-285750" algn="just" fontAlgn="auto">
              <a:spcBef>
                <a:spcPts val="150"/>
              </a:spcBef>
              <a:spcAft>
                <a:spcPts val="150"/>
              </a:spcAft>
              <a:buSzPct val="110000"/>
              <a:buFont typeface="Wingdings" panose="05000000000000000000" pitchFamily="2" charset="2"/>
              <a:buChar char="Ø"/>
            </a:pPr>
            <a:r>
              <a:rPr lang="en-GB" sz="1600" dirty="0">
                <a:latin typeface="Arial" panose="020B0604020202020204" pitchFamily="34" charset="0"/>
                <a:cs typeface="Arial" panose="020B0604020202020204" pitchFamily="34" charset="0"/>
              </a:rPr>
              <a:t>What can be done to </a:t>
            </a:r>
            <a:r>
              <a:rPr lang="en-GB" sz="1600" u="sng" dirty="0">
                <a:latin typeface="Arial" panose="020B0604020202020204" pitchFamily="34" charset="0"/>
                <a:cs typeface="Arial" panose="020B0604020202020204" pitchFamily="34" charset="0"/>
              </a:rPr>
              <a:t>influence</a:t>
            </a:r>
            <a:r>
              <a:rPr lang="en-GB" sz="1600" dirty="0">
                <a:latin typeface="Arial" panose="020B0604020202020204" pitchFamily="34" charset="0"/>
                <a:cs typeface="Arial" panose="020B0604020202020204" pitchFamily="34" charset="0"/>
              </a:rPr>
              <a:t> and </a:t>
            </a:r>
            <a:r>
              <a:rPr lang="en-GB" sz="1600" u="sng" dirty="0">
                <a:latin typeface="Arial" panose="020B0604020202020204" pitchFamily="34" charset="0"/>
                <a:cs typeface="Arial" panose="020B0604020202020204" pitchFamily="34" charset="0"/>
              </a:rPr>
              <a:t>inform</a:t>
            </a:r>
            <a:r>
              <a:rPr lang="en-GB" sz="1600" dirty="0">
                <a:latin typeface="Arial" panose="020B0604020202020204" pitchFamily="34" charset="0"/>
                <a:cs typeface="Arial" panose="020B0604020202020204" pitchFamily="34" charset="0"/>
              </a:rPr>
              <a:t> decisions made at School Forum and other funding sub-groups in relation to how available funding is currently being allocated to support children and young people with Sensory Impairment?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1" y="2564904"/>
            <a:ext cx="1728192" cy="2520280"/>
          </a:xfrm>
          <a:prstGeom prst="rect">
            <a:avLst/>
          </a:prstGeom>
        </p:spPr>
      </p:pic>
    </p:spTree>
    <p:extLst>
      <p:ext uri="{BB962C8B-B14F-4D97-AF65-F5344CB8AC3E}">
        <p14:creationId xmlns:p14="http://schemas.microsoft.com/office/powerpoint/2010/main" val="32233085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GROUP DISCUSSION 1</a:t>
            </a:r>
            <a:br>
              <a:rPr lang="en-GB" b="1" u="sng" dirty="0">
                <a:solidFill>
                  <a:srgbClr val="FF0000"/>
                </a:solidFill>
              </a:rPr>
            </a:br>
            <a:endParaRPr lang="en-GB" dirty="0">
              <a:solidFill>
                <a:srgbClr val="FF0000"/>
              </a:solidFill>
            </a:endParaRPr>
          </a:p>
        </p:txBody>
      </p:sp>
      <p:sp>
        <p:nvSpPr>
          <p:cNvPr id="3" name="Content Placeholder 2"/>
          <p:cNvSpPr>
            <a:spLocks noGrp="1"/>
          </p:cNvSpPr>
          <p:nvPr>
            <p:ph idx="1"/>
          </p:nvPr>
        </p:nvSpPr>
        <p:spPr/>
        <p:txBody>
          <a:bodyPr/>
          <a:lstStyle/>
          <a:p>
            <a:pPr marL="0" indent="0" algn="just">
              <a:buNone/>
            </a:pPr>
            <a:r>
              <a:rPr lang="en-GB" sz="2000" dirty="0">
                <a:solidFill>
                  <a:schemeClr val="bg2">
                    <a:lumMod val="50000"/>
                  </a:schemeClr>
                </a:solidFill>
                <a:latin typeface="Arial" panose="020B0604020202020204" pitchFamily="34" charset="0"/>
                <a:cs typeface="Arial" panose="020B0604020202020204" pitchFamily="34" charset="0"/>
              </a:rPr>
              <a:t>How confident are you, at a local level, that your data and intelligence enables you, and your partners, to have an accurate picture of the cohort of children and young people with SI? (who, where, needs, typical journey, outcomes etc.)</a:t>
            </a:r>
          </a:p>
          <a:p>
            <a:pPr marL="0" indent="0" algn="just">
              <a:buNone/>
            </a:pPr>
            <a:endParaRPr lang="en-GB" sz="2000" dirty="0">
              <a:solidFill>
                <a:schemeClr val="bg2">
                  <a:lumMod val="50000"/>
                </a:schemeClr>
              </a:solidFill>
              <a:latin typeface="Arial" panose="020B0604020202020204" pitchFamily="34" charset="0"/>
              <a:cs typeface="Arial" panose="020B0604020202020204" pitchFamily="34" charset="0"/>
            </a:endParaRPr>
          </a:p>
          <a:p>
            <a:pPr marL="0" indent="0" algn="r">
              <a:buNone/>
            </a:pPr>
            <a:endParaRPr lang="en-GB" sz="2000" dirty="0">
              <a:solidFill>
                <a:schemeClr val="bg2">
                  <a:lumMod val="50000"/>
                </a:schemeClr>
              </a:solidFill>
              <a:latin typeface="Arial" panose="020B0604020202020204" pitchFamily="34" charset="0"/>
              <a:cs typeface="Arial" panose="020B0604020202020204" pitchFamily="34" charset="0"/>
            </a:endParaRPr>
          </a:p>
          <a:p>
            <a:pPr marL="0" indent="0" algn="r">
              <a:buNone/>
            </a:pPr>
            <a:r>
              <a:rPr lang="en-GB" sz="2000" b="1" dirty="0">
                <a:solidFill>
                  <a:schemeClr val="bg2">
                    <a:lumMod val="50000"/>
                  </a:schemeClr>
                </a:solidFill>
                <a:latin typeface="Arial" panose="020B0604020202020204" pitchFamily="34" charset="0"/>
                <a:cs typeface="Arial" panose="020B0604020202020204" pitchFamily="34" charset="0"/>
              </a:rPr>
              <a:t>WHAT MORE COULD BE DONE TO ENSURE DATA </a:t>
            </a:r>
          </a:p>
          <a:p>
            <a:pPr marL="0" indent="0" algn="r">
              <a:buNone/>
            </a:pPr>
            <a:r>
              <a:rPr lang="en-GB" sz="2000" b="1" dirty="0">
                <a:solidFill>
                  <a:schemeClr val="bg2">
                    <a:lumMod val="50000"/>
                  </a:schemeClr>
                </a:solidFill>
                <a:latin typeface="Arial" panose="020B0604020202020204" pitchFamily="34" charset="0"/>
                <a:cs typeface="Arial" panose="020B0604020202020204" pitchFamily="34" charset="0"/>
              </a:rPr>
              <a:t>AND INTELLIGENCE IS MORE EFFECTIVELY USED ? </a:t>
            </a:r>
          </a:p>
          <a:p>
            <a:pPr marL="0" indent="0" algn="r">
              <a:buNone/>
            </a:pPr>
            <a:r>
              <a:rPr lang="en-GB" sz="2000" b="1" dirty="0">
                <a:solidFill>
                  <a:schemeClr val="bg2">
                    <a:lumMod val="50000"/>
                  </a:schemeClr>
                </a:solidFill>
                <a:latin typeface="Arial" panose="020B0604020202020204" pitchFamily="34" charset="0"/>
                <a:cs typeface="Arial" panose="020B0604020202020204" pitchFamily="34" charset="0"/>
              </a:rPr>
              <a:t>WHAT DON’T YOU KNOW? WHAT SUPPORT </a:t>
            </a:r>
          </a:p>
          <a:p>
            <a:pPr marL="0" indent="0" algn="r">
              <a:buNone/>
            </a:pPr>
            <a:r>
              <a:rPr lang="en-GB" sz="2000" b="1" dirty="0">
                <a:solidFill>
                  <a:schemeClr val="bg2">
                    <a:lumMod val="50000"/>
                  </a:schemeClr>
                </a:solidFill>
                <a:latin typeface="Arial" panose="020B0604020202020204" pitchFamily="34" charset="0"/>
                <a:cs typeface="Arial" panose="020B0604020202020204" pitchFamily="34" charset="0"/>
              </a:rPr>
              <a:t>MIGHT YOU NEED?</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626" y="3861048"/>
            <a:ext cx="1680102" cy="2376264"/>
          </a:xfrm>
          <a:prstGeom prst="rect">
            <a:avLst/>
          </a:prstGeom>
        </p:spPr>
      </p:pic>
    </p:spTree>
    <p:extLst>
      <p:ext uri="{BB962C8B-B14F-4D97-AF65-F5344CB8AC3E}">
        <p14:creationId xmlns:p14="http://schemas.microsoft.com/office/powerpoint/2010/main" val="30443022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STEP 3 – OUTCOMES and IMPACT</a:t>
            </a:r>
          </a:p>
        </p:txBody>
      </p:sp>
      <p:pic>
        <p:nvPicPr>
          <p:cNvPr id="6" name="Content Placeholder 5"/>
          <p:cNvPicPr>
            <a:picLocks noGrp="1" noChangeAspect="1"/>
          </p:cNvPicPr>
          <p:nvPr>
            <p:ph idx="1"/>
          </p:nvPr>
        </p:nvPicPr>
        <p:blipFill>
          <a:blip r:embed="rId2"/>
          <a:stretch>
            <a:fillRect/>
          </a:stretch>
        </p:blipFill>
        <p:spPr>
          <a:xfrm>
            <a:off x="611560" y="4437112"/>
            <a:ext cx="1999661" cy="1213209"/>
          </a:xfrm>
          <a:prstGeom prst="rect">
            <a:avLst/>
          </a:prstGeom>
        </p:spPr>
      </p:pic>
      <p:sp>
        <p:nvSpPr>
          <p:cNvPr id="7" name="Rectangle 6"/>
          <p:cNvSpPr/>
          <p:nvPr/>
        </p:nvSpPr>
        <p:spPr>
          <a:xfrm>
            <a:off x="899592" y="4725144"/>
            <a:ext cx="1948027" cy="15632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GB" sz="2400" b="1" kern="1200" dirty="0"/>
              <a:t>1. </a:t>
            </a:r>
            <a:r>
              <a:rPr lang="en-GB" sz="2000" b="1" kern="1200" dirty="0"/>
              <a:t>Context</a:t>
            </a:r>
          </a:p>
        </p:txBody>
      </p:sp>
      <p:pic>
        <p:nvPicPr>
          <p:cNvPr id="9" name="Picture 8"/>
          <p:cNvPicPr>
            <a:picLocks noChangeAspect="1"/>
          </p:cNvPicPr>
          <p:nvPr/>
        </p:nvPicPr>
        <p:blipFill>
          <a:blip r:embed="rId3"/>
          <a:stretch>
            <a:fillRect/>
          </a:stretch>
        </p:blipFill>
        <p:spPr>
          <a:xfrm>
            <a:off x="2245429" y="3933401"/>
            <a:ext cx="365792" cy="359695"/>
          </a:xfrm>
          <a:prstGeom prst="rect">
            <a:avLst/>
          </a:prstGeom>
        </p:spPr>
      </p:pic>
      <p:pic>
        <p:nvPicPr>
          <p:cNvPr id="11" name="Picture 10"/>
          <p:cNvPicPr>
            <a:picLocks noChangeAspect="1"/>
          </p:cNvPicPr>
          <p:nvPr/>
        </p:nvPicPr>
        <p:blipFill>
          <a:blip r:embed="rId4"/>
          <a:stretch>
            <a:fillRect/>
          </a:stretch>
        </p:blipFill>
        <p:spPr>
          <a:xfrm>
            <a:off x="2662478" y="3977572"/>
            <a:ext cx="1999661" cy="1207113"/>
          </a:xfrm>
          <a:prstGeom prst="rect">
            <a:avLst/>
          </a:prstGeom>
        </p:spPr>
      </p:pic>
      <p:pic>
        <p:nvPicPr>
          <p:cNvPr id="12" name="Picture 11"/>
          <p:cNvPicPr>
            <a:picLocks noChangeAspect="1"/>
          </p:cNvPicPr>
          <p:nvPr/>
        </p:nvPicPr>
        <p:blipFill>
          <a:blip r:embed="rId5"/>
          <a:stretch>
            <a:fillRect/>
          </a:stretch>
        </p:blipFill>
        <p:spPr>
          <a:xfrm>
            <a:off x="2856069" y="4293096"/>
            <a:ext cx="1883827" cy="1597290"/>
          </a:xfrm>
          <a:prstGeom prst="rect">
            <a:avLst/>
          </a:prstGeom>
        </p:spPr>
      </p:pic>
      <p:pic>
        <p:nvPicPr>
          <p:cNvPr id="14" name="Picture 13"/>
          <p:cNvPicPr>
            <a:picLocks noChangeAspect="1"/>
          </p:cNvPicPr>
          <p:nvPr/>
        </p:nvPicPr>
        <p:blipFill>
          <a:blip r:embed="rId3"/>
          <a:stretch>
            <a:fillRect/>
          </a:stretch>
        </p:blipFill>
        <p:spPr>
          <a:xfrm>
            <a:off x="4296347" y="3460115"/>
            <a:ext cx="365792" cy="359695"/>
          </a:xfrm>
          <a:prstGeom prst="rect">
            <a:avLst/>
          </a:prstGeom>
        </p:spPr>
      </p:pic>
      <p:pic>
        <p:nvPicPr>
          <p:cNvPr id="15" name="Picture 14"/>
          <p:cNvPicPr>
            <a:picLocks noChangeAspect="1"/>
          </p:cNvPicPr>
          <p:nvPr/>
        </p:nvPicPr>
        <p:blipFill>
          <a:blip r:embed="rId2"/>
          <a:stretch>
            <a:fillRect/>
          </a:stretch>
        </p:blipFill>
        <p:spPr>
          <a:xfrm>
            <a:off x="4777588" y="3460115"/>
            <a:ext cx="1999661" cy="1213209"/>
          </a:xfrm>
          <a:prstGeom prst="rect">
            <a:avLst/>
          </a:prstGeom>
        </p:spPr>
      </p:pic>
      <p:pic>
        <p:nvPicPr>
          <p:cNvPr id="16" name="Picture 15"/>
          <p:cNvPicPr>
            <a:picLocks noChangeAspect="1"/>
          </p:cNvPicPr>
          <p:nvPr/>
        </p:nvPicPr>
        <p:blipFill>
          <a:blip r:embed="rId6"/>
          <a:stretch>
            <a:fillRect/>
          </a:stretch>
        </p:blipFill>
        <p:spPr>
          <a:xfrm>
            <a:off x="5039760" y="3680395"/>
            <a:ext cx="1822862" cy="1225402"/>
          </a:xfrm>
          <a:prstGeom prst="rect">
            <a:avLst/>
          </a:prstGeom>
        </p:spPr>
      </p:pic>
      <p:pic>
        <p:nvPicPr>
          <p:cNvPr id="17" name="Picture 16"/>
          <p:cNvPicPr>
            <a:picLocks noChangeAspect="1"/>
          </p:cNvPicPr>
          <p:nvPr/>
        </p:nvPicPr>
        <p:blipFill>
          <a:blip r:embed="rId7"/>
          <a:stretch>
            <a:fillRect/>
          </a:stretch>
        </p:blipFill>
        <p:spPr>
          <a:xfrm>
            <a:off x="4759298" y="1767387"/>
            <a:ext cx="2017951" cy="1481456"/>
          </a:xfrm>
          <a:prstGeom prst="rect">
            <a:avLst/>
          </a:prstGeom>
        </p:spPr>
      </p:pic>
    </p:spTree>
    <p:extLst>
      <p:ext uri="{BB962C8B-B14F-4D97-AF65-F5344CB8AC3E}">
        <p14:creationId xmlns:p14="http://schemas.microsoft.com/office/powerpoint/2010/main" val="32964316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33872"/>
            <a:ext cx="8207375" cy="1143000"/>
          </a:xfrm>
        </p:spPr>
        <p:txBody>
          <a:bodyPr/>
          <a:lstStyle/>
          <a:p>
            <a:r>
              <a:rPr lang="en-GB" sz="2800" b="1" kern="1200" dirty="0">
                <a:solidFill>
                  <a:srgbClr val="FF0000"/>
                </a:solidFill>
                <a:latin typeface="Arial" panose="020B0604020202020204" pitchFamily="34" charset="0"/>
                <a:cs typeface="Arial" panose="020B0604020202020204" pitchFamily="34" charset="0"/>
              </a:rPr>
              <a:t>Step 3 – Demonstrating Outcomes and Impact</a:t>
            </a:r>
            <a:endParaRPr lang="en-GB" dirty="0">
              <a:solidFill>
                <a:srgbClr val="FF0000"/>
              </a:solidFill>
            </a:endParaRPr>
          </a:p>
        </p:txBody>
      </p:sp>
      <p:sp>
        <p:nvSpPr>
          <p:cNvPr id="3" name="Content Placeholder 2"/>
          <p:cNvSpPr>
            <a:spLocks noGrp="1"/>
          </p:cNvSpPr>
          <p:nvPr>
            <p:ph idx="1"/>
          </p:nvPr>
        </p:nvSpPr>
        <p:spPr>
          <a:xfrm>
            <a:off x="468313" y="2276872"/>
            <a:ext cx="8229600" cy="4392612"/>
          </a:xfrm>
        </p:spPr>
        <p:txBody>
          <a:bodyPr/>
          <a:lstStyle/>
          <a:p>
            <a:pPr lvl="0" algn="just" fontAlgn="auto" hangingPunct="0">
              <a:spcBef>
                <a:spcPts val="150"/>
              </a:spcBef>
              <a:spcAft>
                <a:spcPts val="150"/>
              </a:spcAft>
              <a:buSzPct val="110000"/>
              <a:buFont typeface="Wingdings" panose="05000000000000000000" pitchFamily="2" charset="2"/>
              <a:buChar char="Ø"/>
            </a:pPr>
            <a:r>
              <a:rPr lang="en-GB" sz="2400" kern="1200" dirty="0">
                <a:latin typeface="Arial" panose="020B0604020202020204" pitchFamily="34" charset="0"/>
                <a:cs typeface="Arial" panose="020B0604020202020204" pitchFamily="34" charset="0"/>
              </a:rPr>
              <a:t>Evidencing outcomes and impact forms an important element of the strategic planning process </a:t>
            </a:r>
          </a:p>
          <a:p>
            <a:pPr lvl="0" algn="just" fontAlgn="auto" hangingPunct="0">
              <a:spcBef>
                <a:spcPts val="150"/>
              </a:spcBef>
              <a:spcAft>
                <a:spcPts val="150"/>
              </a:spcAft>
              <a:buSzPct val="110000"/>
              <a:buFont typeface="Wingdings" panose="05000000000000000000" pitchFamily="2" charset="2"/>
              <a:buChar char="Ø"/>
            </a:pPr>
            <a:endParaRPr lang="en-GB" sz="2400" kern="1200" dirty="0">
              <a:latin typeface="Arial" panose="020B0604020202020204" pitchFamily="34" charset="0"/>
              <a:cs typeface="Arial" panose="020B0604020202020204" pitchFamily="34" charset="0"/>
            </a:endParaRPr>
          </a:p>
          <a:p>
            <a:pPr lvl="0" algn="just" fontAlgn="auto" hangingPunct="0">
              <a:spcBef>
                <a:spcPts val="150"/>
              </a:spcBef>
              <a:spcAft>
                <a:spcPts val="150"/>
              </a:spcAft>
              <a:buSzPct val="110000"/>
              <a:buFont typeface="Wingdings" panose="05000000000000000000" pitchFamily="2" charset="2"/>
              <a:buChar char="Ø"/>
            </a:pPr>
            <a:r>
              <a:rPr lang="en-GB" sz="2400" kern="1200" dirty="0">
                <a:latin typeface="Arial" panose="020B0604020202020204" pitchFamily="34" charset="0"/>
                <a:cs typeface="Arial" panose="020B0604020202020204" pitchFamily="34" charset="0"/>
              </a:rPr>
              <a:t>Identifying areas for improvement and/or change can help to inform service planning and future commissioning requirements.  What needs to change and/or improve?</a:t>
            </a:r>
          </a:p>
          <a:p>
            <a:pPr lvl="0" algn="just" fontAlgn="auto" hangingPunct="0">
              <a:spcBef>
                <a:spcPts val="150"/>
              </a:spcBef>
              <a:spcAft>
                <a:spcPts val="150"/>
              </a:spcAft>
              <a:buSzPct val="110000"/>
              <a:buFont typeface="Wingdings" panose="05000000000000000000" pitchFamily="2" charset="2"/>
              <a:buChar char="Ø"/>
            </a:pPr>
            <a:endParaRPr lang="en-GB" sz="2400" kern="1200" dirty="0">
              <a:latin typeface="Arial" panose="020B0604020202020204" pitchFamily="34" charset="0"/>
              <a:cs typeface="Arial" panose="020B0604020202020204" pitchFamily="34" charset="0"/>
            </a:endParaRPr>
          </a:p>
          <a:p>
            <a:pPr lvl="0" algn="just" fontAlgn="auto" hangingPunct="0">
              <a:spcBef>
                <a:spcPts val="150"/>
              </a:spcBef>
              <a:spcAft>
                <a:spcPts val="150"/>
              </a:spcAft>
              <a:buSzPct val="110000"/>
              <a:buFont typeface="Wingdings" panose="05000000000000000000" pitchFamily="2" charset="2"/>
              <a:buChar char="Ø"/>
            </a:pPr>
            <a:r>
              <a:rPr lang="en-GB" sz="2400" kern="1200" dirty="0">
                <a:latin typeface="Arial" panose="020B0604020202020204" pitchFamily="34" charset="0"/>
                <a:cs typeface="Arial" panose="020B0604020202020204" pitchFamily="34" charset="0"/>
              </a:rPr>
              <a:t>Lets look at some examples of quantitative and qualitative methods of demonstrating outcomes and impact</a:t>
            </a:r>
          </a:p>
          <a:p>
            <a:pPr marL="0" indent="0">
              <a:buNone/>
            </a:pPr>
            <a:endParaRPr lang="en-GB" dirty="0"/>
          </a:p>
        </p:txBody>
      </p:sp>
    </p:spTree>
    <p:extLst>
      <p:ext uri="{BB962C8B-B14F-4D97-AF65-F5344CB8AC3E}">
        <p14:creationId xmlns:p14="http://schemas.microsoft.com/office/powerpoint/2010/main" val="4154518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701824"/>
            <a:ext cx="8207375" cy="1143000"/>
          </a:xfrm>
        </p:spPr>
        <p:txBody>
          <a:bodyPr/>
          <a:lstStyle/>
          <a:p>
            <a:r>
              <a:rPr lang="en-GB" sz="3200" b="1" dirty="0">
                <a:solidFill>
                  <a:srgbClr val="FF0000"/>
                </a:solidFill>
              </a:rPr>
              <a:t>NatSIP Outcomes Benchmarking</a:t>
            </a:r>
          </a:p>
        </p:txBody>
      </p:sp>
      <p:sp>
        <p:nvSpPr>
          <p:cNvPr id="3" name="Content Placeholder 2"/>
          <p:cNvSpPr>
            <a:spLocks noGrp="1"/>
          </p:cNvSpPr>
          <p:nvPr>
            <p:ph idx="1"/>
          </p:nvPr>
        </p:nvSpPr>
        <p:spPr>
          <a:xfrm>
            <a:off x="490538" y="1700808"/>
            <a:ext cx="8229600" cy="4392612"/>
          </a:xfrm>
        </p:spPr>
        <p:txBody>
          <a:bodyPr/>
          <a:lstStyle/>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NatSIP Outcomes Benchmarking - annual exercise, first completed in 2011</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Involves services collecting and submitting data on CYP with SI on a range of performance indicators, mainly, but not exclusively, related to educational achievement/progression</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It’s main purpose is to provide reliable data for use by LA sensory support services to </a:t>
            </a:r>
            <a:r>
              <a:rPr lang="en-GB" sz="2000" u="sng" dirty="0">
                <a:solidFill>
                  <a:schemeClr val="bg2">
                    <a:lumMod val="50000"/>
                  </a:schemeClr>
                </a:solidFill>
                <a:latin typeface="Arial" panose="020B0604020202020204" pitchFamily="34" charset="0"/>
                <a:cs typeface="Arial" panose="020B0604020202020204" pitchFamily="34" charset="0"/>
              </a:rPr>
              <a:t>evidence their impact and inform development needs</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Provides opportunity for extensive benchmarking of data against 16 Performance Indicators and against which services can compare their results</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Provides a comparison of HI, VI and MSI results</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Provides trend data through a comparison of year on year results</a:t>
            </a:r>
          </a:p>
          <a:p>
            <a:pPr algn="just" hangingPunct="0">
              <a:buFont typeface="Wingdings" panose="05000000000000000000" pitchFamily="2" charset="2"/>
              <a:buChar char="Ø"/>
            </a:pPr>
            <a:r>
              <a:rPr lang="en-GB" sz="2000" dirty="0">
                <a:solidFill>
                  <a:schemeClr val="bg2">
                    <a:lumMod val="50000"/>
                  </a:schemeClr>
                </a:solidFill>
                <a:latin typeface="Arial" panose="020B0604020202020204" pitchFamily="34" charset="0"/>
                <a:cs typeface="Arial" panose="020B0604020202020204" pitchFamily="34" charset="0"/>
              </a:rPr>
              <a:t>Opportunity for services to compare NatSIP outcomes data with that for all CYP published by the DfE</a:t>
            </a:r>
          </a:p>
          <a:p>
            <a:pPr marL="0" indent="0">
              <a:buNone/>
            </a:pPr>
            <a:endParaRPr lang="en-GB" dirty="0"/>
          </a:p>
        </p:txBody>
      </p:sp>
    </p:spTree>
    <p:extLst>
      <p:ext uri="{BB962C8B-B14F-4D97-AF65-F5344CB8AC3E}">
        <p14:creationId xmlns:p14="http://schemas.microsoft.com/office/powerpoint/2010/main" val="15768158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504" y="1196752"/>
            <a:ext cx="8894835" cy="5511262"/>
          </a:xfrm>
          <a:prstGeom prst="rect">
            <a:avLst/>
          </a:prstGeom>
        </p:spPr>
      </p:pic>
    </p:spTree>
    <p:extLst>
      <p:ext uri="{BB962C8B-B14F-4D97-AF65-F5344CB8AC3E}">
        <p14:creationId xmlns:p14="http://schemas.microsoft.com/office/powerpoint/2010/main" val="42631414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196752"/>
            <a:ext cx="8207375" cy="1143000"/>
          </a:xfrm>
        </p:spPr>
        <p:txBody>
          <a:bodyPr/>
          <a:lstStyle/>
          <a:p>
            <a:r>
              <a:rPr lang="en-GB" sz="3200" b="1" dirty="0">
                <a:solidFill>
                  <a:srgbClr val="FF0000"/>
                </a:solidFill>
              </a:rPr>
              <a:t>How else might the Service demonstrate outcomes and impact?</a:t>
            </a:r>
          </a:p>
        </p:txBody>
      </p:sp>
      <p:sp>
        <p:nvSpPr>
          <p:cNvPr id="3" name="Content Placeholder 2"/>
          <p:cNvSpPr>
            <a:spLocks noGrp="1"/>
          </p:cNvSpPr>
          <p:nvPr>
            <p:ph idx="1"/>
          </p:nvPr>
        </p:nvSpPr>
        <p:spPr>
          <a:xfrm>
            <a:off x="490538" y="2465388"/>
            <a:ext cx="8229600" cy="4392612"/>
          </a:xfrm>
        </p:spPr>
        <p:txBody>
          <a:bodyPr/>
          <a:lstStyle/>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Outcomes from any self-evaluation exercise and/or service or peer review(s)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Direct feedback from children, young people and families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schools/settings with whom the service works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Interviews with Headteachers, SENCO’s within individual settings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Outcomes from observations/visits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partners (e.g, CCG, local health and other professionals with whom the service has contact)</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parent carer forum and other local networks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Case studies, publications, contributions service may have made to local, regional and national initiatives etc</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Comments made within inspections (particularly Ofsted/CQC Local Area Inspections)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any questionnaires (e.g, Health Related Behaviour Questionnaire)</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staff employed within the SI Service and others across the CYPS</a:t>
            </a:r>
          </a:p>
          <a:p>
            <a:pPr algn="jus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from Members</a:t>
            </a:r>
          </a:p>
          <a:p>
            <a:pPr marL="0" indent="0" algn="just">
              <a:buNone/>
            </a:pPr>
            <a:endParaRPr lang="en-GB" sz="1600" dirty="0">
              <a:latin typeface="Arial" panose="020B0604020202020204" pitchFamily="34" charset="0"/>
              <a:cs typeface="Arial" panose="020B0604020202020204" pitchFamily="34" charset="0"/>
            </a:endParaRPr>
          </a:p>
          <a:p>
            <a:endParaRPr lang="en-GB" sz="1600" dirty="0"/>
          </a:p>
        </p:txBody>
      </p:sp>
    </p:spTree>
    <p:extLst>
      <p:ext uri="{BB962C8B-B14F-4D97-AF65-F5344CB8AC3E}">
        <p14:creationId xmlns:p14="http://schemas.microsoft.com/office/powerpoint/2010/main" val="13654336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What questions might you ask in gathering feedback on the Service?</a:t>
            </a:r>
          </a:p>
        </p:txBody>
      </p:sp>
      <p:sp>
        <p:nvSpPr>
          <p:cNvPr id="3" name="Content Placeholder 2"/>
          <p:cNvSpPr>
            <a:spLocks noGrp="1"/>
          </p:cNvSpPr>
          <p:nvPr>
            <p:ph idx="1"/>
          </p:nvPr>
        </p:nvSpPr>
        <p:spPr/>
        <p:txBody>
          <a:bodyPr/>
          <a:lstStyle/>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Speed of response from initial enquiry/referral to active engagement</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How well the Service explains the core offer </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Feedback on the information provided as part of the local offer</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Availability of staff </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The overall quality of assessments and reports </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Ability to explain assessments and reports provided by the Service (appropriate to the audience)</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Overall contribution to the monitoring, review and planning for a child/young person with SI</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Overall contribution towards child or young person’s progress</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The overall quality of support / training offered by the Service</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How well the work of the Service complements/supports the work of the school, college or other educational setting</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Quality of relationships with internal stakeholders</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Quality of relationships with individual settings and external stakeholders</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Ability to work across organisational boundaries / feedback on multi-agency working</a:t>
            </a:r>
          </a:p>
          <a:p>
            <a:pPr algn="just">
              <a:spcBef>
                <a:spcPts val="0"/>
              </a:spcBef>
              <a:spcAft>
                <a:spcPts val="0"/>
              </a:spcAft>
              <a:buFont typeface="Wingdings" panose="05000000000000000000" pitchFamily="2" charset="2"/>
              <a:buChar char="Ø"/>
            </a:pPr>
            <a:r>
              <a:rPr lang="en-GB" sz="1600" dirty="0">
                <a:latin typeface="Arial" panose="020B0604020202020204" pitchFamily="34" charset="0"/>
                <a:cs typeface="Arial" panose="020B0604020202020204" pitchFamily="34" charset="0"/>
              </a:rPr>
              <a:t>Management of complaints or concerns</a:t>
            </a:r>
          </a:p>
          <a:p>
            <a:pPr marL="0" indent="0" algn="just">
              <a:spcBef>
                <a:spcPts val="0"/>
              </a:spcBef>
              <a:spcAft>
                <a:spcPts val="0"/>
              </a:spcAft>
              <a:buNone/>
            </a:pPr>
            <a:endParaRPr lang="en-GB" sz="16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8610499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1"/>
          <p:cNvPicPr>
            <a:picLocks noGrp="1" noChangeAspect="1"/>
          </p:cNvPicPr>
          <p:nvPr>
            <p:ph idx="1"/>
          </p:nvPr>
        </p:nvPicPr>
        <p:blipFill>
          <a:blip r:embed="rId2"/>
          <a:stretch>
            <a:fillRect/>
          </a:stretch>
        </p:blipFill>
        <p:spPr>
          <a:xfrm>
            <a:off x="683568" y="908720"/>
            <a:ext cx="3744416" cy="5382369"/>
          </a:xfrm>
          <a:prstGeom prst="rect">
            <a:avLst/>
          </a:prstGeom>
        </p:spPr>
      </p:pic>
      <p:sp>
        <p:nvSpPr>
          <p:cNvPr id="5" name="Content Placeholder 2"/>
          <p:cNvSpPr txBox="1">
            <a:spLocks/>
          </p:cNvSpPr>
          <p:nvPr/>
        </p:nvSpPr>
        <p:spPr>
          <a:xfrm>
            <a:off x="4572000" y="1379319"/>
            <a:ext cx="4320479" cy="5472608"/>
          </a:xfrm>
          <a:prstGeom prst="rect">
            <a:avLst/>
          </a:prstGeom>
        </p:spPr>
        <p:txBody>
          <a:bodyPr>
            <a:normAutofit/>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marL="0" indent="0" algn="just">
              <a:buFontTx/>
              <a:buNone/>
            </a:pPr>
            <a:r>
              <a:rPr lang="en-GB" sz="2400" b="1" kern="0" dirty="0">
                <a:solidFill>
                  <a:srgbClr val="FF0000"/>
                </a:solidFill>
                <a:latin typeface="Arial" panose="020B0604020202020204" pitchFamily="34" charset="0"/>
                <a:cs typeface="Arial" panose="020B0604020202020204" pitchFamily="34" charset="0"/>
              </a:rPr>
              <a:t>Planning Bookcase</a:t>
            </a:r>
            <a:r>
              <a:rPr lang="en-GB" sz="1600" kern="0" dirty="0">
                <a:latin typeface="Arial" panose="020B0604020202020204" pitchFamily="34" charset="0"/>
                <a:cs typeface="Arial" panose="020B0604020202020204" pitchFamily="34" charset="0"/>
              </a:rPr>
              <a:t>…</a:t>
            </a:r>
          </a:p>
          <a:p>
            <a:pPr marL="0" indent="0" algn="just">
              <a:buFontTx/>
              <a:buNone/>
            </a:pPr>
            <a:endParaRPr lang="en-GB" sz="1600" kern="0" dirty="0">
              <a:latin typeface="Arial" panose="020B0604020202020204" pitchFamily="34" charset="0"/>
              <a:cs typeface="Arial" panose="020B0604020202020204" pitchFamily="34" charset="0"/>
            </a:endParaRPr>
          </a:p>
          <a:p>
            <a:pPr marL="0" indent="0" algn="just">
              <a:buFontTx/>
              <a:buNone/>
            </a:pPr>
            <a:r>
              <a:rPr lang="en-GB" sz="1600" kern="0" dirty="0">
                <a:latin typeface="Arial" panose="020B0604020202020204" pitchFamily="34" charset="0"/>
                <a:cs typeface="Arial" panose="020B0604020202020204" pitchFamily="34" charset="0"/>
              </a:rPr>
              <a:t>In demonstrating outcomes and impact you may also want to demonstrate/evidence how the work of the SI Service contributes to broader key strategic priorities and plans.</a:t>
            </a:r>
          </a:p>
          <a:p>
            <a:pPr marL="0" indent="0" algn="just">
              <a:buFontTx/>
              <a:buNone/>
            </a:pPr>
            <a:r>
              <a:rPr lang="en-GB" sz="1600" kern="0" dirty="0">
                <a:latin typeface="Arial" panose="020B0604020202020204" pitchFamily="34" charset="0"/>
                <a:cs typeface="Arial" panose="020B0604020202020204" pitchFamily="34" charset="0"/>
              </a:rPr>
              <a:t>How are the needs of children and young people with SI currently reflected in key strategic priorities and plans?  If not – what more can the SI Service do to influence this?</a:t>
            </a:r>
          </a:p>
          <a:p>
            <a:pPr algn="just"/>
            <a:r>
              <a:rPr lang="en-GB" sz="1600" kern="0" dirty="0">
                <a:latin typeface="Arial" panose="020B0604020202020204" pitchFamily="34" charset="0"/>
                <a:cs typeface="Arial" panose="020B0604020202020204" pitchFamily="34" charset="0"/>
              </a:rPr>
              <a:t>Remember : key strategic priorities and plans often drive and influence commissioning decisions and commissioning priorities </a:t>
            </a:r>
          </a:p>
          <a:p>
            <a:pPr algn="just"/>
            <a:r>
              <a:rPr lang="en-GB" sz="1600" u="sng" kern="0" dirty="0">
                <a:latin typeface="Arial" panose="020B0604020202020204" pitchFamily="34" charset="0"/>
                <a:cs typeface="Arial" panose="020B0604020202020204" pitchFamily="34" charset="0"/>
              </a:rPr>
              <a:t>Resources follow key strategic priorities and plans</a:t>
            </a:r>
            <a:r>
              <a:rPr lang="en-GB" sz="1600" kern="0" dirty="0">
                <a:latin typeface="Arial" panose="020B0604020202020204" pitchFamily="34" charset="0"/>
                <a:cs typeface="Arial" panose="020B0604020202020204" pitchFamily="34" charset="0"/>
              </a:rPr>
              <a:t> – locally, regionally, nationally</a:t>
            </a:r>
          </a:p>
          <a:p>
            <a:pPr marL="0" indent="0">
              <a:buFontTx/>
              <a:buNone/>
            </a:pPr>
            <a:endParaRPr lang="en-GB" sz="1400" kern="0" dirty="0">
              <a:solidFill>
                <a:schemeClr val="accent1"/>
              </a:solidFill>
            </a:endParaRPr>
          </a:p>
        </p:txBody>
      </p:sp>
    </p:spTree>
    <p:extLst>
      <p:ext uri="{BB962C8B-B14F-4D97-AF65-F5344CB8AC3E}">
        <p14:creationId xmlns:p14="http://schemas.microsoft.com/office/powerpoint/2010/main" val="19936753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Engaging other stakeholders</a:t>
            </a:r>
          </a:p>
        </p:txBody>
      </p:sp>
      <p:pic>
        <p:nvPicPr>
          <p:cNvPr id="4" name="Content Placeholder 3"/>
          <p:cNvPicPr>
            <a:picLocks noGrp="1" noChangeAspect="1"/>
          </p:cNvPicPr>
          <p:nvPr>
            <p:ph idx="1"/>
          </p:nvPr>
        </p:nvPicPr>
        <p:blipFill>
          <a:blip r:embed="rId2"/>
          <a:stretch>
            <a:fillRect/>
          </a:stretch>
        </p:blipFill>
        <p:spPr>
          <a:xfrm>
            <a:off x="468313" y="2423020"/>
            <a:ext cx="7678221" cy="3956647"/>
          </a:xfrm>
          <a:prstGeom prst="rect">
            <a:avLst/>
          </a:prstGeom>
        </p:spPr>
      </p:pic>
    </p:spTree>
    <p:extLst>
      <p:ext uri="{BB962C8B-B14F-4D97-AF65-F5344CB8AC3E}">
        <p14:creationId xmlns:p14="http://schemas.microsoft.com/office/powerpoint/2010/main" val="23100598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GROUP DISCUSSION 2</a:t>
            </a:r>
            <a:r>
              <a:rPr lang="en-GB" sz="3600" b="1" dirty="0">
                <a:solidFill>
                  <a:schemeClr val="accent1"/>
                </a:solidFill>
              </a:rPr>
              <a:t/>
            </a:r>
            <a:br>
              <a:rPr lang="en-GB" sz="3600" b="1" dirty="0">
                <a:solidFill>
                  <a:schemeClr val="accent1"/>
                </a:solidFill>
              </a:rPr>
            </a:br>
            <a:endParaRPr lang="en-GB" dirty="0"/>
          </a:p>
        </p:txBody>
      </p:sp>
      <p:sp>
        <p:nvSpPr>
          <p:cNvPr id="3" name="Content Placeholder 2"/>
          <p:cNvSpPr>
            <a:spLocks noGrp="1"/>
          </p:cNvSpPr>
          <p:nvPr>
            <p:ph idx="1"/>
          </p:nvPr>
        </p:nvSpPr>
        <p:spPr>
          <a:xfrm>
            <a:off x="468313" y="1844824"/>
            <a:ext cx="8229600" cy="4392612"/>
          </a:xfrm>
        </p:spPr>
        <p:txBody>
          <a:bodyPr/>
          <a:lstStyle/>
          <a:p>
            <a:pPr marL="0" indent="0">
              <a:buNone/>
            </a:pPr>
            <a:r>
              <a:rPr lang="en-GB" sz="2000" dirty="0">
                <a:latin typeface="Arial" panose="020B0604020202020204" pitchFamily="34" charset="0"/>
                <a:cs typeface="Arial" panose="020B0604020202020204" pitchFamily="34" charset="0"/>
              </a:rPr>
              <a:t>How confident are you that locally key strategic priorities and plans effectively reflect the outcomes for children and young people with SI and key priorities moving forward? </a:t>
            </a:r>
          </a:p>
          <a:p>
            <a:pPr marL="0" indent="0" algn="r">
              <a:buNone/>
            </a:pPr>
            <a:endParaRPr lang="en-GB" sz="2800" dirty="0"/>
          </a:p>
          <a:p>
            <a:pPr marL="0" indent="0" algn="r">
              <a:buNone/>
            </a:pPr>
            <a:r>
              <a:rPr lang="en-GB" sz="2000" b="1" dirty="0"/>
              <a:t>WHAT MORE CAN BE DONE TO ENSURE WHAT </a:t>
            </a:r>
          </a:p>
          <a:p>
            <a:pPr marL="0" indent="0" algn="r">
              <a:buNone/>
            </a:pPr>
            <a:r>
              <a:rPr lang="en-GB" sz="2000" b="1" dirty="0"/>
              <a:t>YOU KNOW ABOUT THE SI </a:t>
            </a:r>
          </a:p>
          <a:p>
            <a:pPr marL="0" indent="0" algn="r">
              <a:buNone/>
            </a:pPr>
            <a:r>
              <a:rPr lang="en-GB" sz="2000" b="1" dirty="0"/>
              <a:t>POPUL.ATION LOCALLY IS BEING </a:t>
            </a:r>
          </a:p>
          <a:p>
            <a:pPr marL="0" indent="0" algn="r">
              <a:buNone/>
            </a:pPr>
            <a:r>
              <a:rPr lang="en-GB" sz="2000" b="1" dirty="0"/>
              <a:t>USED TO INFORM STRATEGIC DIALOGUE AND PLANNING AND </a:t>
            </a:r>
          </a:p>
          <a:p>
            <a:pPr marL="0" indent="0" algn="r">
              <a:buNone/>
            </a:pPr>
            <a:r>
              <a:rPr lang="en-GB" sz="2000" b="1" dirty="0"/>
              <a:t>HELPING TO INFORM FUTURE COMMISSIONING DECISIONS?</a:t>
            </a:r>
          </a:p>
          <a:p>
            <a:pPr marL="0" indent="0" algn="r">
              <a:buNone/>
            </a:pPr>
            <a:r>
              <a:rPr lang="en-GB" sz="2000" b="1" dirty="0"/>
              <a:t>WHO MIGHT BE ABLE TO SUPPORT YOU WITH THIS? WHICH KEY STAKEHOLDERS (INTERNAL/EXTERNAL) DO YOU NEED TO INFLUENCE?</a:t>
            </a:r>
          </a:p>
          <a:p>
            <a:pPr marL="0" indent="0" algn="r">
              <a:buNone/>
            </a:pPr>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748" y="3140968"/>
            <a:ext cx="1296144" cy="2304256"/>
          </a:xfrm>
          <a:prstGeom prst="rect">
            <a:avLst/>
          </a:prstGeom>
        </p:spPr>
      </p:pic>
    </p:spTree>
    <p:extLst>
      <p:ext uri="{BB962C8B-B14F-4D97-AF65-F5344CB8AC3E}">
        <p14:creationId xmlns:p14="http://schemas.microsoft.com/office/powerpoint/2010/main" val="9142785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tx1"/>
                </a:solidFill>
              </a:rPr>
              <a:t>STEP 4 – CASE FOR CHANGE</a:t>
            </a:r>
          </a:p>
        </p:txBody>
      </p:sp>
      <p:pic>
        <p:nvPicPr>
          <p:cNvPr id="5" name="Content Placeholder 4"/>
          <p:cNvPicPr>
            <a:picLocks noGrp="1" noChangeAspect="1"/>
          </p:cNvPicPr>
          <p:nvPr>
            <p:ph idx="1"/>
          </p:nvPr>
        </p:nvPicPr>
        <p:blipFill>
          <a:blip r:embed="rId2"/>
          <a:stretch>
            <a:fillRect/>
          </a:stretch>
        </p:blipFill>
        <p:spPr>
          <a:xfrm>
            <a:off x="323528" y="4797152"/>
            <a:ext cx="1999661" cy="1213209"/>
          </a:xfrm>
          <a:prstGeom prst="rect">
            <a:avLst/>
          </a:prstGeom>
        </p:spPr>
      </p:pic>
      <p:pic>
        <p:nvPicPr>
          <p:cNvPr id="6" name="Picture 5"/>
          <p:cNvPicPr>
            <a:picLocks noChangeAspect="1"/>
          </p:cNvPicPr>
          <p:nvPr/>
        </p:nvPicPr>
        <p:blipFill>
          <a:blip r:embed="rId3"/>
          <a:stretch>
            <a:fillRect/>
          </a:stretch>
        </p:blipFill>
        <p:spPr>
          <a:xfrm>
            <a:off x="488070" y="5013176"/>
            <a:ext cx="2042337" cy="1597290"/>
          </a:xfrm>
          <a:prstGeom prst="rect">
            <a:avLst/>
          </a:prstGeom>
        </p:spPr>
      </p:pic>
      <p:pic>
        <p:nvPicPr>
          <p:cNvPr id="7" name="Picture 6"/>
          <p:cNvPicPr>
            <a:picLocks noChangeAspect="1"/>
          </p:cNvPicPr>
          <p:nvPr/>
        </p:nvPicPr>
        <p:blipFill>
          <a:blip r:embed="rId4"/>
          <a:stretch>
            <a:fillRect/>
          </a:stretch>
        </p:blipFill>
        <p:spPr>
          <a:xfrm>
            <a:off x="2371451" y="4301608"/>
            <a:ext cx="1999661" cy="1207113"/>
          </a:xfrm>
          <a:prstGeom prst="rect">
            <a:avLst/>
          </a:prstGeom>
        </p:spPr>
      </p:pic>
      <p:sp>
        <p:nvSpPr>
          <p:cNvPr id="8" name="Rectangle 7"/>
          <p:cNvSpPr/>
          <p:nvPr/>
        </p:nvSpPr>
        <p:spPr>
          <a:xfrm>
            <a:off x="2704463" y="4622114"/>
            <a:ext cx="1783434" cy="15632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GB" sz="2400" b="1" kern="1200" dirty="0"/>
              <a:t>2. </a:t>
            </a:r>
            <a:r>
              <a:rPr lang="en-GB" sz="2000" b="1" kern="1200" dirty="0"/>
              <a:t>Analysis</a:t>
            </a:r>
          </a:p>
        </p:txBody>
      </p:sp>
      <p:pic>
        <p:nvPicPr>
          <p:cNvPr id="9" name="Picture 8"/>
          <p:cNvPicPr>
            <a:picLocks noChangeAspect="1"/>
          </p:cNvPicPr>
          <p:nvPr/>
        </p:nvPicPr>
        <p:blipFill>
          <a:blip r:embed="rId2"/>
          <a:stretch>
            <a:fillRect/>
          </a:stretch>
        </p:blipFill>
        <p:spPr>
          <a:xfrm>
            <a:off x="4488821" y="3741796"/>
            <a:ext cx="1999661" cy="1213209"/>
          </a:xfrm>
          <a:prstGeom prst="rect">
            <a:avLst/>
          </a:prstGeom>
        </p:spPr>
      </p:pic>
      <p:sp>
        <p:nvSpPr>
          <p:cNvPr id="10" name="TextBox 9"/>
          <p:cNvSpPr txBox="1"/>
          <p:nvPr/>
        </p:nvSpPr>
        <p:spPr>
          <a:xfrm>
            <a:off x="4877999" y="3948337"/>
            <a:ext cx="1728192" cy="1077218"/>
          </a:xfrm>
          <a:prstGeom prst="rect">
            <a:avLst/>
          </a:prstGeom>
          <a:noFill/>
        </p:spPr>
        <p:txBody>
          <a:bodyPr wrap="square" rtlCol="0">
            <a:spAutoFit/>
          </a:bodyPr>
          <a:lstStyle/>
          <a:p>
            <a:r>
              <a:rPr lang="en-GB" sz="2400" b="1" dirty="0"/>
              <a:t>3. </a:t>
            </a:r>
            <a:r>
              <a:rPr lang="en-GB" sz="2000" b="1" dirty="0"/>
              <a:t>Outcomes and Impact</a:t>
            </a:r>
          </a:p>
        </p:txBody>
      </p:sp>
      <p:pic>
        <p:nvPicPr>
          <p:cNvPr id="12" name="Picture 11"/>
          <p:cNvPicPr>
            <a:picLocks noChangeAspect="1"/>
          </p:cNvPicPr>
          <p:nvPr/>
        </p:nvPicPr>
        <p:blipFill>
          <a:blip r:embed="rId2"/>
          <a:stretch>
            <a:fillRect/>
          </a:stretch>
        </p:blipFill>
        <p:spPr>
          <a:xfrm>
            <a:off x="6520065" y="3175582"/>
            <a:ext cx="1999661" cy="1213209"/>
          </a:xfrm>
          <a:prstGeom prst="rect">
            <a:avLst/>
          </a:prstGeom>
        </p:spPr>
      </p:pic>
      <p:pic>
        <p:nvPicPr>
          <p:cNvPr id="13" name="Picture 12"/>
          <p:cNvPicPr>
            <a:picLocks noChangeAspect="1"/>
          </p:cNvPicPr>
          <p:nvPr/>
        </p:nvPicPr>
        <p:blipFill>
          <a:blip r:embed="rId5"/>
          <a:stretch>
            <a:fillRect/>
          </a:stretch>
        </p:blipFill>
        <p:spPr>
          <a:xfrm>
            <a:off x="6797957" y="3357715"/>
            <a:ext cx="1877731" cy="1597290"/>
          </a:xfrm>
          <a:prstGeom prst="rect">
            <a:avLst/>
          </a:prstGeom>
        </p:spPr>
      </p:pic>
      <p:pic>
        <p:nvPicPr>
          <p:cNvPr id="15" name="Picture 14"/>
          <p:cNvPicPr>
            <a:picLocks noChangeAspect="1"/>
          </p:cNvPicPr>
          <p:nvPr/>
        </p:nvPicPr>
        <p:blipFill>
          <a:blip r:embed="rId6"/>
          <a:stretch>
            <a:fillRect/>
          </a:stretch>
        </p:blipFill>
        <p:spPr>
          <a:xfrm>
            <a:off x="1941778" y="4365622"/>
            <a:ext cx="359695" cy="359695"/>
          </a:xfrm>
          <a:prstGeom prst="rect">
            <a:avLst/>
          </a:prstGeom>
        </p:spPr>
      </p:pic>
      <p:pic>
        <p:nvPicPr>
          <p:cNvPr id="16" name="Picture 15"/>
          <p:cNvPicPr>
            <a:picLocks noChangeAspect="1"/>
          </p:cNvPicPr>
          <p:nvPr/>
        </p:nvPicPr>
        <p:blipFill>
          <a:blip r:embed="rId6"/>
          <a:stretch>
            <a:fillRect/>
          </a:stretch>
        </p:blipFill>
        <p:spPr>
          <a:xfrm>
            <a:off x="4070271" y="3822260"/>
            <a:ext cx="359695" cy="359695"/>
          </a:xfrm>
          <a:prstGeom prst="rect">
            <a:avLst/>
          </a:prstGeom>
        </p:spPr>
      </p:pic>
      <p:pic>
        <p:nvPicPr>
          <p:cNvPr id="17" name="Picture 16"/>
          <p:cNvPicPr>
            <a:picLocks noChangeAspect="1"/>
          </p:cNvPicPr>
          <p:nvPr/>
        </p:nvPicPr>
        <p:blipFill>
          <a:blip r:embed="rId6"/>
          <a:stretch>
            <a:fillRect/>
          </a:stretch>
        </p:blipFill>
        <p:spPr>
          <a:xfrm>
            <a:off x="6087844" y="3278830"/>
            <a:ext cx="359695" cy="359695"/>
          </a:xfrm>
          <a:prstGeom prst="rect">
            <a:avLst/>
          </a:prstGeom>
        </p:spPr>
      </p:pic>
      <p:pic>
        <p:nvPicPr>
          <p:cNvPr id="18" name="Picture 17"/>
          <p:cNvPicPr>
            <a:picLocks noChangeAspect="1"/>
          </p:cNvPicPr>
          <p:nvPr/>
        </p:nvPicPr>
        <p:blipFill>
          <a:blip r:embed="rId7"/>
          <a:stretch>
            <a:fillRect/>
          </a:stretch>
        </p:blipFill>
        <p:spPr>
          <a:xfrm>
            <a:off x="6576679" y="1916831"/>
            <a:ext cx="1943047" cy="1202853"/>
          </a:xfrm>
          <a:prstGeom prst="rect">
            <a:avLst/>
          </a:prstGeom>
        </p:spPr>
      </p:pic>
    </p:spTree>
    <p:extLst>
      <p:ext uri="{BB962C8B-B14F-4D97-AF65-F5344CB8AC3E}">
        <p14:creationId xmlns:p14="http://schemas.microsoft.com/office/powerpoint/2010/main" val="1998990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Working with the commissioner to build a case for change and/or improvement</a:t>
            </a:r>
          </a:p>
        </p:txBody>
      </p:sp>
      <p:sp>
        <p:nvSpPr>
          <p:cNvPr id="3" name="Content Placeholder 2"/>
          <p:cNvSpPr>
            <a:spLocks noGrp="1"/>
          </p:cNvSpPr>
          <p:nvPr>
            <p:ph idx="1"/>
          </p:nvPr>
        </p:nvSpPr>
        <p:spPr>
          <a:xfrm>
            <a:off x="446088" y="2060575"/>
            <a:ext cx="8229600" cy="4392612"/>
          </a:xfrm>
        </p:spPr>
        <p:txBody>
          <a:bodyPr/>
          <a:lstStyle/>
          <a:p>
            <a:pPr marL="0" indent="0" algn="just">
              <a:buNone/>
            </a:pPr>
            <a:r>
              <a:rPr lang="en-US" sz="1800" dirty="0">
                <a:latin typeface="Arial" panose="020B0604020202020204" pitchFamily="34" charset="0"/>
                <a:cs typeface="Arial" panose="020B0604020202020204" pitchFamily="34" charset="0"/>
              </a:rPr>
              <a:t>The commissioner will need to be satisfied that any commissioned activity is:</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Driven by best possible outcomes for children, young people and families and the impact of the commissioned activity is measurable </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Underpinned by a clear business case which sets out </a:t>
            </a:r>
            <a:r>
              <a:rPr lang="en-US" sz="1800" u="sng" dirty="0">
                <a:latin typeface="Arial" panose="020B0604020202020204" pitchFamily="34" charset="0"/>
                <a:cs typeface="Arial" panose="020B0604020202020204" pitchFamily="34" charset="0"/>
              </a:rPr>
              <a:t>why</a:t>
            </a:r>
            <a:r>
              <a:rPr lang="en-US" sz="1800" dirty="0">
                <a:latin typeface="Arial" panose="020B0604020202020204" pitchFamily="34" charset="0"/>
                <a:cs typeface="Arial" panose="020B0604020202020204" pitchFamily="34" charset="0"/>
              </a:rPr>
              <a:t> the commissioned activity is required</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Meets identified current and future needs and gaps in SI provision. This must be underpinned and informed by robust needs analysis including evidence of what works best for children, young people and families</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Is affordable, provides value for money and maximises the use of available resources</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Takes account of national and local guidance and good practice exemplars in the field of SI </a:t>
            </a:r>
          </a:p>
          <a:p>
            <a:pPr algn="just">
              <a:buFont typeface="Wingdings" panose="05000000000000000000" pitchFamily="2" charset="2"/>
              <a:buChar char="Ø"/>
            </a:pPr>
            <a:r>
              <a:rPr lang="en-US" sz="1800" dirty="0">
                <a:latin typeface="Arial" panose="020B0604020202020204" pitchFamily="34" charset="0"/>
                <a:cs typeface="Arial" panose="020B0604020202020204" pitchFamily="34" charset="0"/>
              </a:rPr>
              <a:t>Achieve high performance and quality standards </a:t>
            </a:r>
          </a:p>
          <a:p>
            <a:pPr algn="just">
              <a:buFont typeface="Wingdings" panose="05000000000000000000" pitchFamily="2" charset="2"/>
              <a:buChar char="Ø"/>
            </a:pPr>
            <a:r>
              <a:rPr lang="en-GB" sz="1800" dirty="0">
                <a:latin typeface="Arial" panose="020B0604020202020204" pitchFamily="34" charset="0"/>
                <a:cs typeface="Arial" panose="020B0604020202020204" pitchFamily="34" charset="0"/>
              </a:rPr>
              <a:t>Meets the requirements of a changing landscape – is future proof (as far as is possible)</a:t>
            </a:r>
            <a:endParaRPr lang="en-US" sz="1800"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40920495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424" y="548680"/>
            <a:ext cx="8207375" cy="1143000"/>
          </a:xfrm>
        </p:spPr>
        <p:txBody>
          <a:bodyPr/>
          <a:lstStyle/>
          <a:p>
            <a:r>
              <a:rPr lang="en-GB" sz="3200" b="1" dirty="0">
                <a:solidFill>
                  <a:srgbClr val="FF0000"/>
                </a:solidFill>
              </a:rPr>
              <a:t>Developing a Business Case</a:t>
            </a:r>
          </a:p>
        </p:txBody>
      </p:sp>
      <p:sp>
        <p:nvSpPr>
          <p:cNvPr id="3" name="Content Placeholder 2"/>
          <p:cNvSpPr>
            <a:spLocks noGrp="1"/>
          </p:cNvSpPr>
          <p:nvPr>
            <p:ph idx="1"/>
          </p:nvPr>
        </p:nvSpPr>
        <p:spPr>
          <a:xfrm>
            <a:off x="457199" y="1340768"/>
            <a:ext cx="8229600" cy="4392612"/>
          </a:xfrm>
        </p:spPr>
        <p:txBody>
          <a:bodyPr/>
          <a:lstStyle/>
          <a:p>
            <a:pPr marL="0" indent="0" algn="just">
              <a:buNone/>
            </a:pPr>
            <a:r>
              <a:rPr lang="en-GB" sz="2000" dirty="0">
                <a:latin typeface="Arial" panose="020B0604020202020204" pitchFamily="34" charset="0"/>
                <a:cs typeface="Arial" panose="020B0604020202020204" pitchFamily="34" charset="0"/>
              </a:rPr>
              <a:t>Developing a detailed </a:t>
            </a:r>
            <a:r>
              <a:rPr lang="en-GB" sz="2000" b="1" u="sng" dirty="0">
                <a:latin typeface="Arial" panose="020B0604020202020204" pitchFamily="34" charset="0"/>
                <a:cs typeface="Arial" panose="020B0604020202020204" pitchFamily="34" charset="0"/>
              </a:rPr>
              <a:t>Business Case</a:t>
            </a:r>
            <a:r>
              <a:rPr lang="en-GB" sz="2000" b="1"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outlining what you will achieve through any commissioned activity will support your negotiations with the commissioner. The Business Case might include the following:</a:t>
            </a:r>
          </a:p>
          <a:p>
            <a:pPr marL="0" indent="0" algn="just">
              <a:buNone/>
            </a:pPr>
            <a:endParaRPr lang="en-GB" sz="2000" dirty="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Why the commissioned activity is required (underpinned by robust needs and gap analysis) i.e, the case for change and/or improvement.  This may include identifying what may need to be reconfigured and/or de-commissioned in order to meet future needs.</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An analysis of risks (Risk Assessment)</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An analysis of the resources required (Resource Analysis)</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An analysis of what other options have been considered by the SI Service (Options Appraisal)</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An Equality Impact Assessment (particularly important if services are to be decommissioned)</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How the commissioned activity contributes to key strategic priorities and improved outcomes for children, young people and families</a:t>
            </a:r>
          </a:p>
          <a:p>
            <a:pPr marL="0" indent="0">
              <a:buNone/>
            </a:pPr>
            <a:endParaRPr lang="en-GB" dirty="0"/>
          </a:p>
        </p:txBody>
      </p:sp>
    </p:spTree>
    <p:extLst>
      <p:ext uri="{BB962C8B-B14F-4D97-AF65-F5344CB8AC3E}">
        <p14:creationId xmlns:p14="http://schemas.microsoft.com/office/powerpoint/2010/main" val="1935720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Resource Analysis</a:t>
            </a:r>
          </a:p>
        </p:txBody>
      </p:sp>
      <p:sp>
        <p:nvSpPr>
          <p:cNvPr id="3" name="Content Placeholder 2"/>
          <p:cNvSpPr>
            <a:spLocks noGrp="1"/>
          </p:cNvSpPr>
          <p:nvPr>
            <p:ph idx="1"/>
          </p:nvPr>
        </p:nvSpPr>
        <p:spPr>
          <a:xfrm>
            <a:off x="468313" y="1844824"/>
            <a:ext cx="8229600" cy="4392612"/>
          </a:xfrm>
        </p:spPr>
        <p:txBody>
          <a:bodyPr/>
          <a:lstStyle/>
          <a:p>
            <a:pPr algn="just"/>
            <a:r>
              <a:rPr lang="en-GB" sz="2000" dirty="0">
                <a:latin typeface="Arial" panose="020B0604020202020204" pitchFamily="34" charset="0"/>
                <a:cs typeface="Arial" panose="020B0604020202020204" pitchFamily="34" charset="0"/>
              </a:rPr>
              <a:t>This element of the business case involves the Service identifying with the commissioner </a:t>
            </a:r>
            <a:r>
              <a:rPr lang="en-GB" sz="2000" u="sng" dirty="0">
                <a:latin typeface="Arial" panose="020B0604020202020204" pitchFamily="34" charset="0"/>
                <a:cs typeface="Arial" panose="020B0604020202020204" pitchFamily="34" charset="0"/>
              </a:rPr>
              <a:t>the resources currently available and the costs/benefits of adopting different approaches to future SI provision</a:t>
            </a:r>
            <a:r>
              <a:rPr lang="en-GB" sz="2000" dirty="0">
                <a:latin typeface="Arial" panose="020B0604020202020204" pitchFamily="34" charset="0"/>
                <a:cs typeface="Arial" panose="020B0604020202020204" pitchFamily="34" charset="0"/>
              </a:rPr>
              <a:t>. </a:t>
            </a:r>
          </a:p>
          <a:p>
            <a:pPr marL="0" indent="0" algn="just">
              <a:buNone/>
            </a:pPr>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Remember : The commissioner will want to ensure that any commissioned activity provides value for money, maximises available resources and is affordable within the context of a tightening funding envelope.</a:t>
            </a:r>
          </a:p>
          <a:p>
            <a:pPr marL="0" indent="0">
              <a:buNone/>
            </a:pPr>
            <a:endParaRPr lang="en-GB" sz="20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4797152"/>
            <a:ext cx="1512168" cy="1905321"/>
          </a:xfrm>
          <a:prstGeom prst="rect">
            <a:avLst/>
          </a:prstGeom>
        </p:spPr>
      </p:pic>
      <p:sp>
        <p:nvSpPr>
          <p:cNvPr id="5" name="Rectangle 4"/>
          <p:cNvSpPr/>
          <p:nvPr/>
        </p:nvSpPr>
        <p:spPr>
          <a:xfrm>
            <a:off x="4103688" y="5010490"/>
            <a:ext cx="4572000" cy="1200329"/>
          </a:xfrm>
          <a:prstGeom prst="rect">
            <a:avLst/>
          </a:prstGeom>
        </p:spPr>
        <p:txBody>
          <a:bodyPr>
            <a:spAutoFit/>
          </a:bodyPr>
          <a:lstStyle/>
          <a:p>
            <a:pPr marL="0" indent="0" algn="r">
              <a:spcBef>
                <a:spcPts val="0"/>
              </a:spcBef>
              <a:spcAft>
                <a:spcPts val="0"/>
              </a:spcAft>
              <a:buNone/>
            </a:pPr>
            <a:r>
              <a:rPr lang="en-GB" u="sng" dirty="0">
                <a:latin typeface="Arial" panose="020B0604020202020204" pitchFamily="34" charset="0"/>
                <a:cs typeface="Arial" panose="020B0604020202020204" pitchFamily="34" charset="0"/>
              </a:rPr>
              <a:t>Talk to the Commissioner about how you </a:t>
            </a:r>
          </a:p>
          <a:p>
            <a:pPr marL="0" indent="0" algn="r">
              <a:spcBef>
                <a:spcPts val="0"/>
              </a:spcBef>
              <a:spcAft>
                <a:spcPts val="0"/>
              </a:spcAft>
              <a:buNone/>
            </a:pPr>
            <a:r>
              <a:rPr lang="en-GB" u="sng" dirty="0">
                <a:latin typeface="Arial" panose="020B0604020202020204" pitchFamily="34" charset="0"/>
                <a:cs typeface="Arial" panose="020B0604020202020204" pitchFamily="34" charset="0"/>
              </a:rPr>
              <a:t>might maximise available resources</a:t>
            </a:r>
            <a:r>
              <a:rPr lang="en-GB" dirty="0">
                <a:latin typeface="Arial" panose="020B0604020202020204" pitchFamily="34" charset="0"/>
                <a:cs typeface="Arial" panose="020B0604020202020204" pitchFamily="34" charset="0"/>
              </a:rPr>
              <a:t> </a:t>
            </a:r>
          </a:p>
          <a:p>
            <a:pPr marL="0" indent="0" algn="r">
              <a:spcBef>
                <a:spcPts val="0"/>
              </a:spcBef>
              <a:spcAft>
                <a:spcPts val="0"/>
              </a:spcAft>
              <a:buNone/>
            </a:pPr>
            <a:r>
              <a:rPr lang="en-GB" dirty="0">
                <a:latin typeface="Arial" panose="020B0604020202020204" pitchFamily="34" charset="0"/>
                <a:cs typeface="Arial" panose="020B0604020202020204" pitchFamily="34" charset="0"/>
              </a:rPr>
              <a:t>Resources can include staffing, </a:t>
            </a:r>
          </a:p>
          <a:p>
            <a:pPr marL="0" indent="0" algn="r">
              <a:spcBef>
                <a:spcPts val="0"/>
              </a:spcBef>
              <a:spcAft>
                <a:spcPts val="0"/>
              </a:spcAft>
              <a:buNone/>
            </a:pPr>
            <a:r>
              <a:rPr lang="en-GB" dirty="0">
                <a:latin typeface="Arial" panose="020B0604020202020204" pitchFamily="34" charset="0"/>
                <a:cs typeface="Arial" panose="020B0604020202020204" pitchFamily="34" charset="0"/>
              </a:rPr>
              <a:t>budgets, buildings or other assets.</a:t>
            </a:r>
          </a:p>
        </p:txBody>
      </p:sp>
    </p:spTree>
    <p:extLst>
      <p:ext uri="{BB962C8B-B14F-4D97-AF65-F5344CB8AC3E}">
        <p14:creationId xmlns:p14="http://schemas.microsoft.com/office/powerpoint/2010/main" val="40036732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latin typeface="Arial" panose="020B0604020202020204" pitchFamily="34" charset="0"/>
                <a:cs typeface="Arial" panose="020B0604020202020204" pitchFamily="34" charset="0"/>
              </a:rPr>
              <a:t>Demonstrating Value for Money and undertaking cost/benefit analysis</a:t>
            </a:r>
          </a:p>
        </p:txBody>
      </p:sp>
      <p:sp>
        <p:nvSpPr>
          <p:cNvPr id="3" name="Content Placeholder 2"/>
          <p:cNvSpPr>
            <a:spLocks noGrp="1"/>
          </p:cNvSpPr>
          <p:nvPr>
            <p:ph idx="1"/>
          </p:nvPr>
        </p:nvSpPr>
        <p:spPr/>
        <p:txBody>
          <a:bodyPr/>
          <a:lstStyle/>
          <a:p>
            <a:pPr marL="0" indent="0" algn="just">
              <a:buNone/>
            </a:pPr>
            <a:r>
              <a:rPr lang="en-GB" dirty="0"/>
              <a:t>Demonstrating value for money and undertaking cost/benefit analysis will become increasingly important as the funding envelope tightens</a:t>
            </a:r>
          </a:p>
          <a:p>
            <a:pPr algn="just"/>
            <a:endParaRPr lang="en-GB" dirty="0"/>
          </a:p>
          <a:p>
            <a:pPr marL="0" indent="0" algn="just">
              <a:buNone/>
            </a:pPr>
            <a:r>
              <a:rPr lang="en-GB" dirty="0"/>
              <a:t>Let’s look at a couple of simple examples</a:t>
            </a:r>
          </a:p>
          <a:p>
            <a:pPr marL="0" indent="0">
              <a:buNone/>
            </a:pPr>
            <a:endParaRPr lang="en-GB" dirty="0"/>
          </a:p>
        </p:txBody>
      </p:sp>
    </p:spTree>
    <p:extLst>
      <p:ext uri="{BB962C8B-B14F-4D97-AF65-F5344CB8AC3E}">
        <p14:creationId xmlns:p14="http://schemas.microsoft.com/office/powerpoint/2010/main" val="17864521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Simple Value for Money – Cost per Service User Tool </a:t>
            </a:r>
          </a:p>
        </p:txBody>
      </p:sp>
      <p:pic>
        <p:nvPicPr>
          <p:cNvPr id="4" name="Content Placeholder 3"/>
          <p:cNvPicPr>
            <a:picLocks noGrp="1" noChangeAspect="1"/>
          </p:cNvPicPr>
          <p:nvPr>
            <p:ph idx="1"/>
          </p:nvPr>
        </p:nvPicPr>
        <p:blipFill>
          <a:blip r:embed="rId2"/>
          <a:stretch>
            <a:fillRect/>
          </a:stretch>
        </p:blipFill>
        <p:spPr>
          <a:xfrm>
            <a:off x="675239" y="2441310"/>
            <a:ext cx="7785194" cy="3920068"/>
          </a:xfrm>
          <a:prstGeom prst="rect">
            <a:avLst/>
          </a:prstGeom>
        </p:spPr>
      </p:pic>
    </p:spTree>
    <p:extLst>
      <p:ext uri="{BB962C8B-B14F-4D97-AF65-F5344CB8AC3E}">
        <p14:creationId xmlns:p14="http://schemas.microsoft.com/office/powerpoint/2010/main" val="27916628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cs typeface="Arial" panose="020B0604020202020204" pitchFamily="34" charset="0"/>
              </a:rPr>
              <a:t>Commissioning a Targeted SI Service Model - Reducing the Requirement for OLA Placements </a:t>
            </a:r>
            <a:r>
              <a:rPr lang="en-GB" sz="3200" b="1" dirty="0">
                <a:solidFill>
                  <a:srgbClr val="FF0000"/>
                </a:solidFill>
              </a:rPr>
              <a:t>- Cost/Benefit Analysis</a:t>
            </a:r>
          </a:p>
        </p:txBody>
      </p:sp>
      <p:pic>
        <p:nvPicPr>
          <p:cNvPr id="4" name="Content Placeholder 3"/>
          <p:cNvPicPr>
            <a:picLocks noGrp="1" noChangeAspect="1"/>
          </p:cNvPicPr>
          <p:nvPr>
            <p:ph idx="1"/>
          </p:nvPr>
        </p:nvPicPr>
        <p:blipFill>
          <a:blip r:embed="rId2"/>
          <a:stretch>
            <a:fillRect/>
          </a:stretch>
        </p:blipFill>
        <p:spPr>
          <a:xfrm>
            <a:off x="468313" y="2268856"/>
            <a:ext cx="8229600" cy="4264975"/>
          </a:xfrm>
          <a:prstGeom prst="rect">
            <a:avLst/>
          </a:prstGeom>
        </p:spPr>
      </p:pic>
    </p:spTree>
    <p:extLst>
      <p:ext uri="{BB962C8B-B14F-4D97-AF65-F5344CB8AC3E}">
        <p14:creationId xmlns:p14="http://schemas.microsoft.com/office/powerpoint/2010/main" val="3096305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Targeted SI Service Model </a:t>
            </a:r>
            <a:br>
              <a:rPr lang="en-GB" sz="3200" b="1" dirty="0">
                <a:solidFill>
                  <a:srgbClr val="FF0000"/>
                </a:solidFill>
              </a:rPr>
            </a:br>
            <a:r>
              <a:rPr lang="en-GB" sz="3200" b="1" dirty="0">
                <a:solidFill>
                  <a:srgbClr val="FF0000"/>
                </a:solidFill>
              </a:rPr>
              <a:t>Cost/Benefit Analysis</a:t>
            </a:r>
          </a:p>
        </p:txBody>
      </p:sp>
      <p:pic>
        <p:nvPicPr>
          <p:cNvPr id="5" name="Content Placeholder 4"/>
          <p:cNvPicPr>
            <a:picLocks noGrp="1" noChangeAspect="1"/>
          </p:cNvPicPr>
          <p:nvPr>
            <p:ph idx="1"/>
          </p:nvPr>
        </p:nvPicPr>
        <p:blipFill>
          <a:blip r:embed="rId2"/>
          <a:stretch>
            <a:fillRect/>
          </a:stretch>
        </p:blipFill>
        <p:spPr>
          <a:xfrm>
            <a:off x="657373" y="2060575"/>
            <a:ext cx="3907875" cy="3523793"/>
          </a:xfrm>
          <a:prstGeom prst="rect">
            <a:avLst/>
          </a:prstGeom>
        </p:spPr>
      </p:pic>
      <p:pic>
        <p:nvPicPr>
          <p:cNvPr id="6"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1119" y="3203575"/>
            <a:ext cx="1296144" cy="1467196"/>
          </a:xfrm>
          <a:prstGeom prst="rect">
            <a:avLst/>
          </a:prstGeom>
        </p:spPr>
      </p:pic>
      <p:pic>
        <p:nvPicPr>
          <p:cNvPr id="7" name="Picture 6"/>
          <p:cNvPicPr>
            <a:picLocks noChangeAspect="1"/>
          </p:cNvPicPr>
          <p:nvPr/>
        </p:nvPicPr>
        <p:blipFill>
          <a:blip r:embed="rId4"/>
          <a:stretch>
            <a:fillRect/>
          </a:stretch>
        </p:blipFill>
        <p:spPr>
          <a:xfrm>
            <a:off x="4772084" y="1411195"/>
            <a:ext cx="4029805" cy="3584759"/>
          </a:xfrm>
          <a:prstGeom prst="rect">
            <a:avLst/>
          </a:prstGeom>
        </p:spPr>
      </p:pic>
      <p:pic>
        <p:nvPicPr>
          <p:cNvPr id="8"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8914" y="2398613"/>
            <a:ext cx="1296144" cy="1467196"/>
          </a:xfrm>
          <a:prstGeom prst="rect">
            <a:avLst/>
          </a:prstGeom>
        </p:spPr>
      </p:pic>
      <p:pic>
        <p:nvPicPr>
          <p:cNvPr id="11" name="Picture 10"/>
          <p:cNvPicPr>
            <a:picLocks noChangeAspect="1"/>
          </p:cNvPicPr>
          <p:nvPr/>
        </p:nvPicPr>
        <p:blipFill>
          <a:blip r:embed="rId5"/>
          <a:stretch>
            <a:fillRect/>
          </a:stretch>
        </p:blipFill>
        <p:spPr>
          <a:xfrm>
            <a:off x="4792227" y="4995954"/>
            <a:ext cx="4115157" cy="1591194"/>
          </a:xfrm>
          <a:prstGeom prst="rect">
            <a:avLst/>
          </a:prstGeom>
        </p:spPr>
      </p:pic>
    </p:spTree>
    <p:extLst>
      <p:ext uri="{BB962C8B-B14F-4D97-AF65-F5344CB8AC3E}">
        <p14:creationId xmlns:p14="http://schemas.microsoft.com/office/powerpoint/2010/main" val="37278357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rPr>
              <a:t>Evaluation and Review</a:t>
            </a:r>
          </a:p>
        </p:txBody>
      </p:sp>
      <p:sp>
        <p:nvSpPr>
          <p:cNvPr id="3" name="Content Placeholder 2"/>
          <p:cNvSpPr>
            <a:spLocks noGrp="1"/>
          </p:cNvSpPr>
          <p:nvPr>
            <p:ph idx="1"/>
          </p:nvPr>
        </p:nvSpPr>
        <p:spPr>
          <a:xfrm>
            <a:off x="494573" y="1916832"/>
            <a:ext cx="8229600" cy="4392612"/>
          </a:xfrm>
        </p:spPr>
        <p:txBody>
          <a:bodyPr/>
          <a:lstStyle/>
          <a:p>
            <a:pPr>
              <a:buFont typeface="Wingdings" panose="05000000000000000000" pitchFamily="2" charset="2"/>
              <a:buChar char="Ø"/>
            </a:pPr>
            <a:r>
              <a:rPr lang="en-GB" sz="2800" dirty="0">
                <a:latin typeface="Arial" panose="020B0604020202020204" pitchFamily="34" charset="0"/>
                <a:cs typeface="Arial" panose="020B0604020202020204" pitchFamily="34" charset="0"/>
              </a:rPr>
              <a:t>Effective evaluation and review helps to showcase practice innovation and learning, share good practice and learn from what might have gone wrong.</a:t>
            </a:r>
          </a:p>
          <a:p>
            <a:pPr>
              <a:buFont typeface="Wingdings" panose="05000000000000000000" pitchFamily="2" charset="2"/>
              <a:buChar char="Ø"/>
            </a:pPr>
            <a:endParaRPr lang="en-GB" sz="28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2800" dirty="0">
                <a:latin typeface="Arial" panose="020B0604020202020204" pitchFamily="34" charset="0"/>
                <a:cs typeface="Arial" panose="020B0604020202020204" pitchFamily="34" charset="0"/>
              </a:rPr>
              <a:t>Remember : good evaluation, evidencing improved outcomes and impact can be useful for drawing down further funding (Invest to Save and other funding and resources)</a:t>
            </a:r>
          </a:p>
          <a:p>
            <a:pPr marL="0" indent="0">
              <a:buNone/>
            </a:pPr>
            <a:endParaRPr lang="en-GB" dirty="0"/>
          </a:p>
        </p:txBody>
      </p:sp>
    </p:spTree>
    <p:extLst>
      <p:ext uri="{BB962C8B-B14F-4D97-AF65-F5344CB8AC3E}">
        <p14:creationId xmlns:p14="http://schemas.microsoft.com/office/powerpoint/2010/main" val="17498421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GROUP DISCUSSION 3</a:t>
            </a:r>
          </a:p>
        </p:txBody>
      </p:sp>
      <p:sp>
        <p:nvSpPr>
          <p:cNvPr id="3" name="Content Placeholder 2"/>
          <p:cNvSpPr>
            <a:spLocks noGrp="1"/>
          </p:cNvSpPr>
          <p:nvPr>
            <p:ph idx="1"/>
          </p:nvPr>
        </p:nvSpPr>
        <p:spPr/>
        <p:txBody>
          <a:bodyPr/>
          <a:lstStyle/>
          <a:p>
            <a:pPr marL="0" indent="0">
              <a:buNone/>
            </a:pPr>
            <a:r>
              <a:rPr lang="en-GB" sz="2000" b="1" dirty="0">
                <a:latin typeface="Arial" panose="020B0604020202020204" pitchFamily="34" charset="0"/>
                <a:cs typeface="Arial" panose="020B0604020202020204" pitchFamily="34" charset="0"/>
              </a:rPr>
              <a:t>How confident are you that the service is effective at evaluating and reviewing activity?</a:t>
            </a:r>
          </a:p>
          <a:p>
            <a:pPr marL="0" indent="0">
              <a:buNone/>
            </a:pPr>
            <a:endParaRPr lang="en-GB" sz="2000" b="1" dirty="0">
              <a:latin typeface="Arial" panose="020B0604020202020204" pitchFamily="34" charset="0"/>
              <a:cs typeface="Arial" panose="020B0604020202020204" pitchFamily="34" charset="0"/>
            </a:endParaRPr>
          </a:p>
          <a:p>
            <a:pPr marL="0" indent="0" algn="r">
              <a:buNone/>
            </a:pPr>
            <a:endParaRPr lang="en-GB" sz="2400" b="1" dirty="0"/>
          </a:p>
          <a:p>
            <a:pPr marL="0" indent="0" algn="r">
              <a:buNone/>
            </a:pPr>
            <a:r>
              <a:rPr lang="en-GB" sz="2400" b="1" dirty="0"/>
              <a:t>WHAT MORE CAN YOU DO TO </a:t>
            </a:r>
          </a:p>
          <a:p>
            <a:pPr marL="0" indent="0" algn="r">
              <a:buNone/>
            </a:pPr>
            <a:r>
              <a:rPr lang="en-GB" sz="2400" b="1" dirty="0"/>
              <a:t>ENHANCE EFFECTIVE EVALUATION OF </a:t>
            </a:r>
          </a:p>
          <a:p>
            <a:pPr marL="0" indent="0" algn="r">
              <a:buNone/>
            </a:pPr>
            <a:r>
              <a:rPr lang="en-GB" sz="2400" b="1" dirty="0"/>
              <a:t>ACTIVITY IN ORDER TO INFORM FUTURE SERVICE </a:t>
            </a:r>
          </a:p>
          <a:p>
            <a:pPr marL="0" indent="0" algn="r">
              <a:buNone/>
            </a:pPr>
            <a:r>
              <a:rPr lang="en-GB" sz="2400" b="1" dirty="0"/>
              <a:t>DELIVERY AND PRACTICE INNOVATION?</a:t>
            </a:r>
          </a:p>
          <a:p>
            <a:pPr marL="0" indent="0">
              <a:buNone/>
            </a:pPr>
            <a:endParaRPr lang="en-GB" dirty="0"/>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313" y="3933056"/>
            <a:ext cx="1543050" cy="1633116"/>
          </a:xfrm>
          <a:prstGeom prst="rect">
            <a:avLst/>
          </a:prstGeom>
        </p:spPr>
      </p:pic>
    </p:spTree>
    <p:extLst>
      <p:ext uri="{BB962C8B-B14F-4D97-AF65-F5344CB8AC3E}">
        <p14:creationId xmlns:p14="http://schemas.microsoft.com/office/powerpoint/2010/main" val="5682662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solidFill>
                  <a:srgbClr val="FF0000"/>
                </a:solidFill>
                <a:cs typeface="Arial" panose="020B0604020202020204" pitchFamily="34" charset="0"/>
              </a:rPr>
              <a:t>SHOUT ABOUT YOUR SUCCESS!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1916832"/>
            <a:ext cx="6192688" cy="3888432"/>
          </a:xfrm>
          <a:prstGeom prst="rect">
            <a:avLst/>
          </a:prstGeom>
        </p:spPr>
      </p:pic>
    </p:spTree>
    <p:extLst>
      <p:ext uri="{BB962C8B-B14F-4D97-AF65-F5344CB8AC3E}">
        <p14:creationId xmlns:p14="http://schemas.microsoft.com/office/powerpoint/2010/main" val="3106452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Reputation is all…..Area Reviews</a:t>
            </a:r>
          </a:p>
        </p:txBody>
      </p:sp>
      <p:sp>
        <p:nvSpPr>
          <p:cNvPr id="3" name="Content Placeholder 2"/>
          <p:cNvSpPr>
            <a:spLocks noGrp="1"/>
          </p:cNvSpPr>
          <p:nvPr>
            <p:ph idx="1"/>
          </p:nvPr>
        </p:nvSpPr>
        <p:spPr>
          <a:xfrm>
            <a:off x="468313" y="1916832"/>
            <a:ext cx="8229600" cy="4680818"/>
          </a:xfrm>
        </p:spPr>
        <p:txBody>
          <a:bodyPr/>
          <a:lstStyle/>
          <a:p>
            <a:r>
              <a:rPr lang="en-GB" sz="1800" dirty="0"/>
              <a:t>SEN leaders work closely with advisory specialist teachers to ensure that mainstream staff deliver effective support to pupils with HI, VI and communication and interaction needs (</a:t>
            </a:r>
            <a:r>
              <a:rPr lang="en-GB" sz="1800" dirty="0" err="1"/>
              <a:t>Glos</a:t>
            </a:r>
            <a:r>
              <a:rPr lang="en-GB" sz="1800" dirty="0"/>
              <a:t>)</a:t>
            </a:r>
          </a:p>
          <a:p>
            <a:r>
              <a:rPr lang="en-GB" sz="1800" dirty="0"/>
              <a:t>VI services, audiology and </a:t>
            </a:r>
            <a:r>
              <a:rPr lang="en-GB" sz="1800" dirty="0" err="1"/>
              <a:t>ToD</a:t>
            </a:r>
            <a:r>
              <a:rPr lang="en-GB" sz="1800" dirty="0"/>
              <a:t> provide effective support for CYP. Services are timely and of good quality. Making a positive difference to the lives and development of these CYP.  (</a:t>
            </a:r>
            <a:r>
              <a:rPr lang="en-GB" sz="1800" dirty="0" err="1"/>
              <a:t>Halton</a:t>
            </a:r>
            <a:r>
              <a:rPr lang="en-GB" sz="1800" dirty="0"/>
              <a:t>)</a:t>
            </a:r>
          </a:p>
          <a:p>
            <a:r>
              <a:rPr lang="en-GB" sz="1800" dirty="0"/>
              <a:t>Specialist teachers of CYP who are deaf and/or visually impaired provide valued support to pupils with sensory needs placed in mainstream schools (Bexley)</a:t>
            </a:r>
          </a:p>
          <a:p>
            <a:r>
              <a:rPr lang="en-GB" sz="1800" dirty="0"/>
              <a:t>High-quality support from Greenwich services specialising in HI, VI and autistic spectrum disorders is consistently described as being of high quality by education settings and parents. (Greenwich) </a:t>
            </a:r>
          </a:p>
          <a:p>
            <a:r>
              <a:rPr lang="en-GB" sz="1800" dirty="0"/>
              <a:t>Provision for CYP who have a HI or VI is strong…….vast majority </a:t>
            </a:r>
            <a:r>
              <a:rPr lang="en-GB" sz="1800" i="1" dirty="0"/>
              <a:t>(of parents)</a:t>
            </a:r>
            <a:r>
              <a:rPr lang="en-GB" sz="1800" dirty="0"/>
              <a:t> reported positively about ….how this helps to secure strong outcomes.” (Windsor and Maidenhead)</a:t>
            </a:r>
          </a:p>
          <a:p>
            <a:endParaRPr lang="en-GB" dirty="0"/>
          </a:p>
        </p:txBody>
      </p:sp>
    </p:spTree>
    <p:extLst>
      <p:ext uri="{BB962C8B-B14F-4D97-AF65-F5344CB8AC3E}">
        <p14:creationId xmlns:p14="http://schemas.microsoft.com/office/powerpoint/2010/main" val="6126929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Connector 4"/>
          <p:cNvSpPr/>
          <p:nvPr/>
        </p:nvSpPr>
        <p:spPr>
          <a:xfrm>
            <a:off x="971600" y="3717032"/>
            <a:ext cx="2376264" cy="25202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Overview of Marketing Process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7" y="2132856"/>
            <a:ext cx="7848873"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91689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68313" y="115888"/>
            <a:ext cx="8229600" cy="1143000"/>
          </a:xfrm>
        </p:spPr>
        <p:txBody>
          <a:bodyPr/>
          <a:lstStyle/>
          <a:p>
            <a:r>
              <a:rPr lang="en-GB" altLang="en-US" b="1"/>
              <a:t>Opportunities: Schools</a:t>
            </a:r>
          </a:p>
        </p:txBody>
      </p:sp>
      <p:sp>
        <p:nvSpPr>
          <p:cNvPr id="3" name="Content Placeholder 2"/>
          <p:cNvSpPr>
            <a:spLocks noGrp="1"/>
          </p:cNvSpPr>
          <p:nvPr>
            <p:ph idx="1"/>
          </p:nvPr>
        </p:nvSpPr>
        <p:spPr>
          <a:xfrm>
            <a:off x="395288" y="1196975"/>
            <a:ext cx="8291512" cy="5508625"/>
          </a:xfrm>
        </p:spPr>
        <p:txBody>
          <a:bodyPr>
            <a:normAutofit fontScale="70000" lnSpcReduction="20000"/>
          </a:bodyPr>
          <a:lstStyle/>
          <a:p>
            <a:pPr marL="0" indent="0">
              <a:buFontTx/>
              <a:buNone/>
              <a:defRPr/>
            </a:pPr>
            <a:r>
              <a:rPr lang="en-GB" b="1" dirty="0"/>
              <a:t>Overall strategic driver: Children and Families Act/Schools Reforms </a:t>
            </a:r>
          </a:p>
          <a:p>
            <a:pPr marL="0" indent="0">
              <a:buFontTx/>
              <a:buNone/>
              <a:defRPr/>
            </a:pPr>
            <a:endParaRPr lang="en-GB" dirty="0"/>
          </a:p>
          <a:p>
            <a:pPr>
              <a:defRPr/>
            </a:pPr>
            <a:r>
              <a:rPr lang="en-GB" dirty="0"/>
              <a:t>Identifying good practice and developing the evidence-base for what works - links to schools OFSTED performance  </a:t>
            </a:r>
          </a:p>
          <a:p>
            <a:pPr>
              <a:defRPr/>
            </a:pPr>
            <a:r>
              <a:rPr lang="en-GB" dirty="0"/>
              <a:t>Making specialist expertise available to schools, EY settings and colleges, including signposting to existing resources  </a:t>
            </a:r>
          </a:p>
          <a:p>
            <a:pPr>
              <a:defRPr/>
            </a:pPr>
            <a:r>
              <a:rPr lang="en-GB" dirty="0"/>
              <a:t>Building on current connections with SENCOs and support staff in schools  </a:t>
            </a:r>
          </a:p>
          <a:p>
            <a:pPr>
              <a:defRPr/>
            </a:pPr>
            <a:r>
              <a:rPr lang="en-GB" dirty="0"/>
              <a:t>Supporting Code of Practice and especially SEND support by offering training and other workforce development opportunities</a:t>
            </a:r>
          </a:p>
          <a:p>
            <a:pPr>
              <a:defRPr/>
            </a:pPr>
            <a:r>
              <a:rPr lang="en-GB" dirty="0"/>
              <a:t>Helping mainstream schools set up or develop special units or resourced provision - or should services be offering to take these on to ensure more co-ordinated service?</a:t>
            </a:r>
          </a:p>
          <a:p>
            <a:pPr>
              <a:defRPr/>
            </a:pPr>
            <a:r>
              <a:rPr lang="en-GB" dirty="0"/>
              <a:t>Role in supporting Initial Teacher Training especially in Teaching Alliance settings</a:t>
            </a:r>
          </a:p>
          <a:p>
            <a:pPr>
              <a:defRPr/>
            </a:pPr>
            <a:r>
              <a:rPr lang="en-GB" dirty="0"/>
              <a:t>Cross over between work in special schools and mainstream settings - can this be extended?  </a:t>
            </a:r>
          </a:p>
        </p:txBody>
      </p:sp>
    </p:spTree>
  </p:cSld>
  <p:clrMapOvr>
    <a:masterClrMapping/>
  </p:clrMapOvr>
  <p:transition spd="slow"/>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68313" y="115888"/>
            <a:ext cx="8229600" cy="1143000"/>
          </a:xfrm>
        </p:spPr>
        <p:txBody>
          <a:bodyPr/>
          <a:lstStyle/>
          <a:p>
            <a:r>
              <a:rPr lang="en-GB" altLang="en-US" b="1"/>
              <a:t>Opportunities: System</a:t>
            </a:r>
          </a:p>
        </p:txBody>
      </p:sp>
      <p:sp>
        <p:nvSpPr>
          <p:cNvPr id="3" name="Content Placeholder 2"/>
          <p:cNvSpPr>
            <a:spLocks noGrp="1"/>
          </p:cNvSpPr>
          <p:nvPr>
            <p:ph idx="1"/>
          </p:nvPr>
        </p:nvSpPr>
        <p:spPr>
          <a:xfrm>
            <a:off x="395288" y="1196975"/>
            <a:ext cx="8291512" cy="5545138"/>
          </a:xfrm>
        </p:spPr>
        <p:txBody>
          <a:bodyPr>
            <a:normAutofit fontScale="92500" lnSpcReduction="20000"/>
          </a:bodyPr>
          <a:lstStyle/>
          <a:p>
            <a:pPr marL="0" indent="0">
              <a:buFontTx/>
              <a:buNone/>
              <a:defRPr/>
            </a:pPr>
            <a:endParaRPr lang="en-GB" dirty="0"/>
          </a:p>
          <a:p>
            <a:pPr>
              <a:defRPr/>
            </a:pPr>
            <a:r>
              <a:rPr lang="en-GB" dirty="0"/>
              <a:t>How do you stay relevant as a statutory service-provision planning, statutory advice on EHCP, working with Special Schools?</a:t>
            </a:r>
          </a:p>
          <a:p>
            <a:pPr>
              <a:defRPr/>
            </a:pPr>
            <a:r>
              <a:rPr lang="en-GB" dirty="0"/>
              <a:t>Innovation-what do future models of specialist support look like?</a:t>
            </a:r>
          </a:p>
          <a:p>
            <a:pPr>
              <a:defRPr/>
            </a:pPr>
            <a:r>
              <a:rPr lang="en-GB" dirty="0"/>
              <a:t>Balance between 1-1 and whole school provision and advice-what should it be, what is needed? </a:t>
            </a:r>
          </a:p>
          <a:p>
            <a:pPr>
              <a:defRPr/>
            </a:pPr>
            <a:r>
              <a:rPr lang="en-GB" dirty="0"/>
              <a:t>Working with special schools to share expertise on SI and ensure access to specialist teachers / workforce development.  </a:t>
            </a:r>
          </a:p>
          <a:p>
            <a:pPr>
              <a:defRPr/>
            </a:pPr>
            <a:r>
              <a:rPr lang="en-GB" dirty="0"/>
              <a:t>Working with special Academies or free schools in a Multi-Academy Trust.  </a:t>
            </a:r>
          </a:p>
          <a:p>
            <a:pPr marL="0" indent="0">
              <a:buFontTx/>
              <a:buNone/>
              <a:defRPr/>
            </a:pPr>
            <a:endParaRPr lang="en-GB" dirty="0"/>
          </a:p>
          <a:p>
            <a:pPr>
              <a:defRPr/>
            </a:pPr>
            <a:endParaRPr lang="en-GB" dirty="0"/>
          </a:p>
        </p:txBody>
      </p:sp>
    </p:spTree>
  </p:cSld>
  <p:clrMapOvr>
    <a:masterClrMapping/>
  </p:clrMapOvr>
  <p:transition spd="slow"/>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944562"/>
          </a:xfrm>
        </p:spPr>
        <p:txBody>
          <a:bodyPr/>
          <a:lstStyle/>
          <a:p>
            <a:r>
              <a:rPr lang="en-GB" altLang="en-US"/>
              <a:t>Leading the horse to water ? </a:t>
            </a:r>
          </a:p>
        </p:txBody>
      </p:sp>
      <p:pic>
        <p:nvPicPr>
          <p:cNvPr id="143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3" y="1047750"/>
            <a:ext cx="6084887" cy="476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a:t>Using Logic…..</a:t>
            </a: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981200"/>
            <a:ext cx="6048375" cy="3382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a:t>Being inspired! </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113" y="1916832"/>
            <a:ext cx="7089775" cy="438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FF0000"/>
                </a:solidFill>
              </a:rPr>
              <a:t>TOP TIPS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lgn="ctr">
              <a:buNone/>
            </a:pPr>
            <a:r>
              <a:rPr lang="en-GB" dirty="0"/>
              <a:t>Let’s Re-Cap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3429000"/>
            <a:ext cx="2031377" cy="1566623"/>
          </a:xfrm>
          <a:prstGeom prst="rect">
            <a:avLst/>
          </a:prstGeom>
        </p:spPr>
      </p:pic>
    </p:spTree>
    <p:extLst>
      <p:ext uri="{BB962C8B-B14F-4D97-AF65-F5344CB8AC3E}">
        <p14:creationId xmlns:p14="http://schemas.microsoft.com/office/powerpoint/2010/main" val="31699758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412777"/>
            <a:ext cx="291581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b="1" i="1" dirty="0">
                <a:solidFill>
                  <a:srgbClr val="FF0000"/>
                </a:solidFill>
              </a:rPr>
              <a:t>Understanding the legislative framework and context</a:t>
            </a:r>
            <a:endParaRPr lang="en-GB" dirty="0"/>
          </a:p>
        </p:txBody>
      </p:sp>
      <p:sp>
        <p:nvSpPr>
          <p:cNvPr id="3" name="Content Placeholder 2"/>
          <p:cNvSpPr>
            <a:spLocks noGrp="1"/>
          </p:cNvSpPr>
          <p:nvPr>
            <p:ph idx="1"/>
          </p:nvPr>
        </p:nvSpPr>
        <p:spPr/>
        <p:txBody>
          <a:bodyPr/>
          <a:lstStyle/>
          <a:p>
            <a:pPr marL="0" indent="0">
              <a:buNone/>
            </a:pPr>
            <a:r>
              <a:rPr lang="en-GB" dirty="0">
                <a:solidFill>
                  <a:srgbClr val="FF0000"/>
                </a:solidFill>
              </a:rPr>
              <a:t>Tip:</a:t>
            </a:r>
          </a:p>
          <a:p>
            <a:pPr>
              <a:buFont typeface="Wingdings" panose="05000000000000000000" pitchFamily="2" charset="2"/>
              <a:buChar char="Ø"/>
            </a:pPr>
            <a:r>
              <a:rPr lang="en-GB" dirty="0"/>
              <a:t>Make sure that you understand how your local commissioner is responding to the legislation</a:t>
            </a:r>
          </a:p>
          <a:p>
            <a:pPr>
              <a:buFont typeface="Wingdings" panose="05000000000000000000" pitchFamily="2" charset="2"/>
              <a:buChar char="Ø"/>
            </a:pPr>
            <a:r>
              <a:rPr lang="en-GB" dirty="0"/>
              <a:t>Remind your local commissioner of their legislative duties  </a:t>
            </a:r>
          </a:p>
          <a:p>
            <a:pPr marL="0" indent="0">
              <a:buNone/>
            </a:pPr>
            <a:endParaRPr lang="en-GB"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7547756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sz="3200" b="1" i="1" dirty="0">
                <a:solidFill>
                  <a:srgbClr val="FF0000"/>
                </a:solidFill>
              </a:rPr>
              <a:t>Marketing and promoting your Service to the Commissioner</a:t>
            </a:r>
          </a:p>
        </p:txBody>
      </p:sp>
      <p:sp>
        <p:nvSpPr>
          <p:cNvPr id="4" name="Content Placeholder 4"/>
          <p:cNvSpPr txBox="1">
            <a:spLocks/>
          </p:cNvSpPr>
          <p:nvPr/>
        </p:nvSpPr>
        <p:spPr>
          <a:xfrm>
            <a:off x="468313" y="1196752"/>
            <a:ext cx="5030837" cy="525658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ts val="160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a:solidFill>
                  <a:schemeClr val="tx1">
                    <a:lumMod val="65000"/>
                    <a:lumOff val="35000"/>
                  </a:schemeClr>
                </a:solidFill>
                <a:latin typeface="+mn-lt"/>
                <a:ea typeface="+mn-ea"/>
                <a:cs typeface="+mn-cs"/>
              </a:defRPr>
            </a:lvl9pPr>
          </a:lstStyle>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0" i="0" u="none" strike="noStrike" kern="1200" cap="none" spc="0" normalizeH="0" baseline="0" noProof="0" dirty="0">
              <a:ln>
                <a:noFill/>
              </a:ln>
              <a:solidFill>
                <a:srgbClr val="92B3B9"/>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1" i="0" u="none" strike="noStrike" kern="1200" cap="none" spc="0" normalizeH="0" baseline="0" noProof="0" dirty="0">
              <a:ln>
                <a:noFill/>
              </a:ln>
              <a:solidFill>
                <a:srgbClr val="2C7C9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1" i="0" u="none" strike="noStrike" kern="1200" cap="none" spc="0" normalizeH="0" baseline="0" noProof="0" dirty="0">
              <a:ln>
                <a:noFill/>
              </a:ln>
              <a:solidFill>
                <a:srgbClr val="D5EDF4">
                  <a:lumMod val="50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1" i="0" u="none" strike="noStrike" kern="1200" cap="none" spc="0" normalizeH="0" baseline="0" noProof="0" dirty="0">
              <a:ln>
                <a:noFill/>
              </a:ln>
              <a:solidFill>
                <a:srgbClr val="D5EDF4">
                  <a:lumMod val="50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1" i="0" u="none" strike="noStrike" kern="1200" cap="none" spc="0" normalizeH="0" baseline="0" noProof="0" dirty="0">
              <a:ln>
                <a:noFill/>
              </a:ln>
              <a:solidFill>
                <a:srgbClr val="D5EDF4">
                  <a:lumMod val="50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endParaRPr kumimoji="0" lang="en-GB" sz="2000" b="1" i="0" u="none" strike="noStrike" kern="1200" cap="none" spc="0" normalizeH="0" baseline="0" noProof="0" dirty="0">
              <a:ln>
                <a:noFill/>
              </a:ln>
              <a:solidFill>
                <a:srgbClr val="D5EDF4">
                  <a:lumMod val="50000"/>
                </a:srgbClr>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r>
              <a:rPr kumimoji="0" lang="en-GB" sz="2200" b="1" i="0" u="sng" strike="noStrike" kern="1200" cap="none" spc="0" normalizeH="0" baseline="0" noProof="0" dirty="0">
                <a:ln>
                  <a:noFill/>
                </a:ln>
                <a:solidFill>
                  <a:srgbClr val="ED1B24"/>
                </a:solidFill>
                <a:effectLst/>
                <a:uLnTx/>
                <a:uFillTx/>
                <a:latin typeface="Arial" panose="020B0604020202020204" pitchFamily="34" charset="0"/>
                <a:ea typeface="+mn-ea"/>
                <a:cs typeface="Arial" panose="020B0604020202020204" pitchFamily="34" charset="0"/>
              </a:rPr>
              <a:t>TIP</a:t>
            </a:r>
            <a:r>
              <a:rPr kumimoji="0" lang="en-GB" sz="2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r>
              <a:rPr kumimoji="0" lang="en-GB" sz="2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In order to market your service effectively to the commissioner you need to help them to </a:t>
            </a:r>
            <a:r>
              <a:rPr kumimoji="0" lang="en-GB" sz="2200" b="1" i="0" u="sng"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UNDERSTAND</a:t>
            </a:r>
            <a:r>
              <a:rPr kumimoji="0" lang="en-GB" sz="2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your service, the context for your work, the changing landscape and the </a:t>
            </a:r>
            <a:r>
              <a:rPr kumimoji="0" lang="en-GB" sz="2200" b="0" i="0" u="sng"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case for change</a:t>
            </a:r>
            <a:r>
              <a:rPr kumimoji="0" lang="en-GB" sz="2200" b="0" i="0" strike="noStrike" kern="1200" cap="none" spc="0" normalizeH="0" noProof="0" dirty="0">
                <a:ln>
                  <a:noFill/>
                </a:ln>
                <a:solidFill>
                  <a:schemeClr val="tx1"/>
                </a:solidFill>
                <a:effectLst/>
                <a:uLnTx/>
                <a:uFillTx/>
                <a:latin typeface="Arial" panose="020B0604020202020204" pitchFamily="34" charset="0"/>
                <a:ea typeface="+mn-ea"/>
                <a:cs typeface="Arial" panose="020B0604020202020204" pitchFamily="34" charset="0"/>
              </a:rPr>
              <a:t> </a:t>
            </a:r>
            <a:r>
              <a:rPr kumimoji="0" lang="en-GB" sz="2200" b="0" i="0"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and/or</a:t>
            </a:r>
            <a:r>
              <a:rPr kumimoji="0" lang="en-GB" sz="2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improvement.</a:t>
            </a:r>
          </a:p>
          <a:p>
            <a:pPr marL="0" marR="0" lvl="0" indent="0" algn="just" defTabSz="914400" rtl="0" eaLnBrk="1" fontAlgn="auto" latinLnBrk="0" hangingPunct="1">
              <a:lnSpc>
                <a:spcPct val="100000"/>
              </a:lnSpc>
              <a:spcBef>
                <a:spcPts val="1600"/>
              </a:spcBef>
              <a:spcAft>
                <a:spcPts val="0"/>
              </a:spcAft>
              <a:buClr>
                <a:srgbClr val="2C7C9F">
                  <a:lumMod val="60000"/>
                  <a:lumOff val="40000"/>
                </a:srgbClr>
              </a:buClr>
              <a:buSzPct val="110000"/>
              <a:buFont typeface="Arial" panose="020B0604020202020204" pitchFamily="34" charset="0"/>
              <a:buNone/>
              <a:tabLst/>
              <a:defRPr/>
            </a:pPr>
            <a:r>
              <a:rPr lang="en-GB" sz="2200" dirty="0">
                <a:solidFill>
                  <a:schemeClr val="tx1"/>
                </a:solidFill>
              </a:rPr>
              <a:t>Underpinning this needs to be clear and accurate data and intelligence and needs analysis.</a:t>
            </a:r>
            <a:endParaRPr kumimoji="0" lang="en-GB" sz="2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313" y="1503277"/>
            <a:ext cx="2031377" cy="156662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4500" y="2109936"/>
            <a:ext cx="3619500" cy="434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07910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r"/>
            <a:r>
              <a:rPr lang="en-GB" sz="3200" b="1" i="1" u="sng" dirty="0">
                <a:solidFill>
                  <a:srgbClr val="FF0000"/>
                </a:solidFill>
              </a:rPr>
              <a:t/>
            </a:r>
            <a:br>
              <a:rPr lang="en-GB" sz="3200" b="1" i="1" u="sng" dirty="0">
                <a:solidFill>
                  <a:srgbClr val="FF0000"/>
                </a:solidFill>
              </a:rPr>
            </a:br>
            <a:r>
              <a:rPr lang="en-GB" sz="3200" b="1" i="1" u="sng" dirty="0">
                <a:solidFill>
                  <a:srgbClr val="FF0000"/>
                </a:solidFill>
              </a:rPr>
              <a:t/>
            </a:r>
            <a:br>
              <a:rPr lang="en-GB" sz="3200" b="1" i="1" u="sng" dirty="0">
                <a:solidFill>
                  <a:srgbClr val="FF0000"/>
                </a:solidFill>
              </a:rPr>
            </a:br>
            <a:r>
              <a:rPr lang="en-GB" sz="3200" b="1" i="1" u="sng" dirty="0">
                <a:solidFill>
                  <a:srgbClr val="FF0000"/>
                </a:solidFill>
              </a:rPr>
              <a:t>Understanding</a:t>
            </a:r>
            <a:r>
              <a:rPr lang="en-GB" sz="3200" b="1" i="1" dirty="0">
                <a:solidFill>
                  <a:srgbClr val="FF0000"/>
                </a:solidFill>
              </a:rPr>
              <a:t> needs and future demand </a:t>
            </a:r>
            <a:br>
              <a:rPr lang="en-GB" sz="3200" b="1" i="1" dirty="0">
                <a:solidFill>
                  <a:srgbClr val="FF0000"/>
                </a:solidFill>
              </a:rPr>
            </a:br>
            <a:r>
              <a:rPr lang="en-GB" sz="3200" b="1" i="1" dirty="0">
                <a:solidFill>
                  <a:srgbClr val="FF0000"/>
                </a:solidFill>
              </a:rPr>
              <a:t>and making </a:t>
            </a:r>
            <a:r>
              <a:rPr lang="en-GB" sz="3200" b="1" i="1" u="sng" dirty="0">
                <a:solidFill>
                  <a:srgbClr val="FF0000"/>
                </a:solidFill>
              </a:rPr>
              <a:t>evidence based </a:t>
            </a:r>
            <a:r>
              <a:rPr lang="en-GB" sz="3200" b="1" i="1" dirty="0">
                <a:solidFill>
                  <a:srgbClr val="FF0000"/>
                </a:solidFill>
              </a:rPr>
              <a:t>decisions</a:t>
            </a:r>
            <a:r>
              <a:rPr lang="en-GB" b="1" dirty="0">
                <a:solidFill>
                  <a:schemeClr val="bg2">
                    <a:lumMod val="50000"/>
                  </a:schemeClr>
                </a:solidFill>
              </a:rPr>
              <a:t/>
            </a:r>
            <a:br>
              <a:rPr lang="en-GB" b="1" dirty="0">
                <a:solidFill>
                  <a:schemeClr val="bg2">
                    <a:lumMod val="50000"/>
                  </a:schemeClr>
                </a:solidFill>
              </a:rPr>
            </a:br>
            <a:endParaRPr lang="en-GB" dirty="0"/>
          </a:p>
        </p:txBody>
      </p:sp>
      <p:sp>
        <p:nvSpPr>
          <p:cNvPr id="3" name="Content Placeholder 2"/>
          <p:cNvSpPr>
            <a:spLocks noGrp="1"/>
          </p:cNvSpPr>
          <p:nvPr>
            <p:ph idx="1"/>
          </p:nvPr>
        </p:nvSpPr>
        <p:spPr>
          <a:xfrm>
            <a:off x="468313" y="2445667"/>
            <a:ext cx="8229600" cy="4392612"/>
          </a:xfrm>
        </p:spPr>
        <p:txBody>
          <a:bodyPr/>
          <a:lstStyle/>
          <a:p>
            <a:pPr marL="0" lvl="0" indent="0" fontAlgn="auto">
              <a:spcBef>
                <a:spcPts val="150"/>
              </a:spcBef>
              <a:spcAft>
                <a:spcPts val="150"/>
              </a:spcAft>
              <a:buClr>
                <a:srgbClr val="2C7C9F">
                  <a:lumMod val="60000"/>
                  <a:lumOff val="40000"/>
                </a:srgbClr>
              </a:buClr>
              <a:buSzPct val="110000"/>
              <a:buNone/>
            </a:pPr>
            <a:r>
              <a:rPr lang="en-GB" sz="1800" b="1" u="sng" kern="1200" dirty="0">
                <a:solidFill>
                  <a:srgbClr val="FF0000"/>
                </a:solidFill>
                <a:latin typeface="Arial" panose="020B0604020202020204" pitchFamily="34" charset="0"/>
                <a:cs typeface="Arial" panose="020B0604020202020204" pitchFamily="34" charset="0"/>
              </a:rPr>
              <a:t>TIP : TALK TO THE COMMISSIONER ABOUT:</a:t>
            </a:r>
          </a:p>
          <a:p>
            <a:pPr marL="0" lvl="0" indent="0" algn="just" fontAlgn="auto">
              <a:spcBef>
                <a:spcPts val="150"/>
              </a:spcBef>
              <a:spcAft>
                <a:spcPts val="150"/>
              </a:spcAft>
              <a:buClr>
                <a:srgbClr val="2C7C9F">
                  <a:lumMod val="60000"/>
                  <a:lumOff val="40000"/>
                </a:srgbClr>
              </a:buClr>
              <a:buSzPct val="110000"/>
              <a:buNone/>
            </a:pPr>
            <a:endParaRPr lang="en-GB" sz="1800" i="1" u="sng" kern="1200" dirty="0">
              <a:solidFill>
                <a:srgbClr val="FF0000"/>
              </a:solidFill>
              <a:latin typeface="Arial" panose="020B0604020202020204" pitchFamily="34" charset="0"/>
              <a:cs typeface="Arial" panose="020B0604020202020204" pitchFamily="34" charset="0"/>
            </a:endParaRPr>
          </a:p>
          <a:p>
            <a:pPr lvl="0" algn="just" fontAlgn="auto">
              <a:spcBef>
                <a:spcPts val="150"/>
              </a:spcBef>
              <a:spcAft>
                <a:spcPts val="150"/>
              </a:spcAft>
              <a:buSzPct val="110000"/>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How you are capturing, recording and reporting on SI data/intelligence locally and what that data is telling you about outcomes. What’s working well? Not so well? What needs to change and/or improve? </a:t>
            </a:r>
          </a:p>
          <a:p>
            <a:pPr lvl="0" algn="just" fontAlgn="auto">
              <a:spcBef>
                <a:spcPts val="150"/>
              </a:spcBef>
              <a:spcAft>
                <a:spcPts val="150"/>
              </a:spcAft>
              <a:buSzPct val="110000"/>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How you are benchmarking local data/intelligence with national / regional data sets / statistical neighbours (using some of the previously identified data sources). What is the benchmarking data is telling you?</a:t>
            </a:r>
          </a:p>
          <a:p>
            <a:pPr lvl="0" algn="just" fontAlgn="auto">
              <a:spcBef>
                <a:spcPts val="150"/>
              </a:spcBef>
              <a:spcAft>
                <a:spcPts val="150"/>
              </a:spcAft>
              <a:buSzPct val="110000"/>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What the population and needs projections are telling you and </a:t>
            </a:r>
            <a:r>
              <a:rPr lang="en-GB" sz="1800" b="1" i="1" u="sng" kern="1200" dirty="0">
                <a:latin typeface="Arial" panose="020B0604020202020204" pitchFamily="34" charset="0"/>
                <a:cs typeface="Arial" panose="020B0604020202020204" pitchFamily="34" charset="0"/>
              </a:rPr>
              <a:t>what impact will this have on future workforce developments, budgets and resourcing and future commissioning requirements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5" y="965255"/>
            <a:ext cx="1512168" cy="1480412"/>
          </a:xfrm>
          <a:prstGeom prst="rect">
            <a:avLst/>
          </a:prstGeom>
        </p:spPr>
      </p:pic>
    </p:spTree>
    <p:extLst>
      <p:ext uri="{BB962C8B-B14F-4D97-AF65-F5344CB8AC3E}">
        <p14:creationId xmlns:p14="http://schemas.microsoft.com/office/powerpoint/2010/main" val="135147670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881" y="1196752"/>
            <a:ext cx="7200032" cy="1143000"/>
          </a:xfrm>
        </p:spPr>
        <p:txBody>
          <a:bodyPr/>
          <a:lstStyle/>
          <a:p>
            <a:pPr algn="r"/>
            <a:r>
              <a:rPr lang="en-GB" sz="3200" b="1" i="1" dirty="0">
                <a:solidFill>
                  <a:srgbClr val="FF0000"/>
                </a:solidFill>
              </a:rPr>
              <a:t/>
            </a:r>
            <a:br>
              <a:rPr lang="en-GB" sz="3200" b="1" i="1" dirty="0">
                <a:solidFill>
                  <a:srgbClr val="FF0000"/>
                </a:solidFill>
              </a:rPr>
            </a:br>
            <a:r>
              <a:rPr lang="en-GB" sz="3200" b="1" i="1" dirty="0">
                <a:solidFill>
                  <a:srgbClr val="FF0000"/>
                </a:solidFill>
              </a:rPr>
              <a:t>Working across the wider partnership and using it intelligently to inform strategic dialogue and planning</a:t>
            </a:r>
          </a:p>
        </p:txBody>
      </p:sp>
      <p:sp>
        <p:nvSpPr>
          <p:cNvPr id="3" name="Content Placeholder 2"/>
          <p:cNvSpPr>
            <a:spLocks noGrp="1"/>
          </p:cNvSpPr>
          <p:nvPr>
            <p:ph idx="1"/>
          </p:nvPr>
        </p:nvSpPr>
        <p:spPr>
          <a:xfrm>
            <a:off x="395536" y="3068960"/>
            <a:ext cx="8229600" cy="4392612"/>
          </a:xfrm>
        </p:spPr>
        <p:txBody>
          <a:bodyPr/>
          <a:lstStyle/>
          <a:p>
            <a:pPr marL="0" indent="0">
              <a:buNone/>
            </a:pPr>
            <a:r>
              <a:rPr lang="en-GB" sz="1800" b="1" u="sng" kern="1200" dirty="0">
                <a:solidFill>
                  <a:srgbClr val="FF0000"/>
                </a:solidFill>
                <a:latin typeface="Arial" panose="020B0604020202020204" pitchFamily="34" charset="0"/>
                <a:cs typeface="Arial" panose="020B0604020202020204" pitchFamily="34" charset="0"/>
              </a:rPr>
              <a:t>TIP : TALK TO THE COMMISSIONER ABOUT:</a:t>
            </a:r>
          </a:p>
          <a:p>
            <a:pPr marL="0" indent="0">
              <a:buNone/>
            </a:pPr>
            <a:endParaRPr lang="en-GB" sz="1800" b="1" u="sng" kern="1200" dirty="0">
              <a:solidFill>
                <a:srgbClr val="FF0000"/>
              </a:solidFill>
              <a:latin typeface="Arial" panose="020B0604020202020204" pitchFamily="34" charset="0"/>
              <a:cs typeface="Arial" panose="020B0604020202020204" pitchFamily="34" charset="0"/>
            </a:endParaRPr>
          </a:p>
          <a:p>
            <a:pPr>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How you are sharing data/intelligence on the SI population with key stakeholders locally</a:t>
            </a:r>
          </a:p>
          <a:p>
            <a:pPr>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How understood the data/intelligence is at a local level?</a:t>
            </a:r>
          </a:p>
          <a:p>
            <a:pPr>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Which key forums have a handle on the data/intelligence and how this is being used to inform strategic dialogue and planning</a:t>
            </a:r>
          </a:p>
          <a:p>
            <a:pPr>
              <a:buFont typeface="Wingdings" panose="05000000000000000000" pitchFamily="2" charset="2"/>
              <a:buChar char="Ø"/>
            </a:pPr>
            <a:r>
              <a:rPr lang="en-GB" sz="1800" b="1" i="1" kern="1200" dirty="0">
                <a:latin typeface="Arial" panose="020B0604020202020204" pitchFamily="34" charset="0"/>
                <a:cs typeface="Arial" panose="020B0604020202020204" pitchFamily="34" charset="0"/>
              </a:rPr>
              <a:t>Who else you may need to more effectively engage in the strategic dialogue</a:t>
            </a:r>
            <a:r>
              <a:rPr lang="en-GB" sz="1800" i="1" kern="1200" dirty="0">
                <a:latin typeface="Arial" panose="020B0604020202020204" pitchFamily="34" charset="0"/>
                <a:cs typeface="Arial" panose="020B0604020202020204" pitchFamily="34" charset="0"/>
              </a:rPr>
              <a:t>. For example - what is the level of engagement at School Forum? SEND Board? Children’s </a:t>
            </a:r>
            <a:r>
              <a:rPr lang="en-GB" sz="1800" i="1" kern="1200">
                <a:latin typeface="Arial" panose="020B0604020202020204" pitchFamily="34" charset="0"/>
                <a:cs typeface="Arial" panose="020B0604020202020204" pitchFamily="34" charset="0"/>
              </a:rPr>
              <a:t>Trust Board? </a:t>
            </a:r>
            <a:r>
              <a:rPr lang="en-GB" sz="1800" i="1" kern="1200" dirty="0">
                <a:latin typeface="Arial" panose="020B0604020202020204" pitchFamily="34" charset="0"/>
                <a:cs typeface="Arial" panose="020B0604020202020204" pitchFamily="34" charset="0"/>
              </a:rPr>
              <a:t>Health and Well Being Board? Education Partnership? Safeguarding Board? Members?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52395"/>
            <a:ext cx="1512168" cy="1480412"/>
          </a:xfrm>
          <a:prstGeom prst="rect">
            <a:avLst/>
          </a:prstGeom>
        </p:spPr>
      </p:pic>
    </p:spTree>
    <p:extLst>
      <p:ext uri="{BB962C8B-B14F-4D97-AF65-F5344CB8AC3E}">
        <p14:creationId xmlns:p14="http://schemas.microsoft.com/office/powerpoint/2010/main" val="5499071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sz="3200" b="1" i="1" dirty="0">
                <a:solidFill>
                  <a:srgbClr val="FF0000"/>
                </a:solidFill>
              </a:rPr>
              <a:t>Demonstrating Outcomes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9592" y="620688"/>
            <a:ext cx="1543050" cy="2028825"/>
          </a:xfrm>
          <a:prstGeom prst="rect">
            <a:avLst/>
          </a:prstGeom>
        </p:spPr>
      </p:pic>
      <p:sp>
        <p:nvSpPr>
          <p:cNvPr id="6" name="Content Placeholder 2"/>
          <p:cNvSpPr txBox="1">
            <a:spLocks/>
          </p:cNvSpPr>
          <p:nvPr/>
        </p:nvSpPr>
        <p:spPr bwMode="auto">
          <a:xfrm>
            <a:off x="468313" y="2465388"/>
            <a:ext cx="8229600"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marL="0" lvl="0" indent="0" algn="just" fontAlgn="auto" hangingPunct="0">
              <a:spcBef>
                <a:spcPts val="150"/>
              </a:spcBef>
              <a:spcAft>
                <a:spcPts val="150"/>
              </a:spcAft>
              <a:buSzPct val="110000"/>
              <a:buNone/>
            </a:pPr>
            <a:r>
              <a:rPr lang="en-GB" sz="1800" dirty="0">
                <a:latin typeface="Arial" panose="020B0604020202020204" pitchFamily="34" charset="0"/>
                <a:cs typeface="Arial" panose="020B0604020202020204" pitchFamily="34" charset="0"/>
              </a:rPr>
              <a:t>Evidencing outcomes and impact forms an important element of the strategic planning process.  Remember </a:t>
            </a:r>
            <a:r>
              <a:rPr lang="en-GB" sz="1800" dirty="0" err="1">
                <a:latin typeface="Arial" panose="020B0604020202020204" pitchFamily="34" charset="0"/>
                <a:cs typeface="Arial" panose="020B0604020202020204" pitchFamily="34" charset="0"/>
              </a:rPr>
              <a:t>NatSIP</a:t>
            </a:r>
            <a:r>
              <a:rPr lang="en-GB" sz="1800" dirty="0">
                <a:latin typeface="Arial" panose="020B0604020202020204" pitchFamily="34" charset="0"/>
                <a:cs typeface="Arial" panose="020B0604020202020204" pitchFamily="34" charset="0"/>
              </a:rPr>
              <a:t> have produced a very useful Benchmarking Tool. </a:t>
            </a:r>
          </a:p>
          <a:p>
            <a:pPr marL="0" indent="0" algn="just" fontAlgn="auto" hangingPunct="0">
              <a:spcBef>
                <a:spcPts val="150"/>
              </a:spcBef>
              <a:spcAft>
                <a:spcPts val="150"/>
              </a:spcAft>
              <a:buSzPct val="110000"/>
              <a:buNone/>
            </a:pPr>
            <a:endParaRPr lang="en-GB" sz="1800" dirty="0">
              <a:latin typeface="Arial" panose="020B0604020202020204" pitchFamily="34" charset="0"/>
              <a:cs typeface="Arial" panose="020B0604020202020204" pitchFamily="34" charset="0"/>
            </a:endParaRPr>
          </a:p>
          <a:p>
            <a:pPr marL="0" indent="0" algn="just" fontAlgn="auto" hangingPunct="0">
              <a:spcBef>
                <a:spcPts val="150"/>
              </a:spcBef>
              <a:spcAft>
                <a:spcPts val="150"/>
              </a:spcAft>
              <a:buSzPct val="110000"/>
              <a:buNone/>
            </a:pPr>
            <a:r>
              <a:rPr lang="en-GB" sz="1800" dirty="0">
                <a:latin typeface="Arial" panose="020B0604020202020204" pitchFamily="34" charset="0"/>
                <a:cs typeface="Arial" panose="020B0604020202020204" pitchFamily="34" charset="0"/>
              </a:rPr>
              <a:t>Analysing outcomes can help to identify areas for improvement and/or change and can help to inform service planning and future commissioning requirements.  </a:t>
            </a:r>
          </a:p>
          <a:p>
            <a:pPr marL="0" lvl="0" indent="0" algn="just" fontAlgn="auto" hangingPunct="0">
              <a:spcBef>
                <a:spcPts val="150"/>
              </a:spcBef>
              <a:spcAft>
                <a:spcPts val="150"/>
              </a:spcAft>
              <a:buSzPct val="110000"/>
              <a:buNone/>
            </a:pPr>
            <a:endParaRPr lang="en-GB" sz="1800" dirty="0">
              <a:latin typeface="Arial" panose="020B0604020202020204" pitchFamily="34" charset="0"/>
              <a:cs typeface="Arial" panose="020B0604020202020204" pitchFamily="34" charset="0"/>
            </a:endParaRPr>
          </a:p>
          <a:p>
            <a:pPr marL="0" indent="0" algn="just" fontAlgn="auto" hangingPunct="0">
              <a:spcBef>
                <a:spcPts val="150"/>
              </a:spcBef>
              <a:spcAft>
                <a:spcPts val="150"/>
              </a:spcAft>
              <a:buSzPct val="110000"/>
              <a:buNone/>
            </a:pPr>
            <a:r>
              <a:rPr lang="en-GB" sz="1800" b="1" u="sng" dirty="0">
                <a:solidFill>
                  <a:srgbClr val="FF0000"/>
                </a:solidFill>
                <a:latin typeface="Arial" panose="020B0604020202020204" pitchFamily="34" charset="0"/>
                <a:cs typeface="Arial" panose="020B0604020202020204" pitchFamily="34" charset="0"/>
              </a:rPr>
              <a:t>TIP : TALK TO THE COMMISSIONER ABOUT:</a:t>
            </a:r>
          </a:p>
          <a:p>
            <a:pPr marL="0" lvl="0" indent="0" algn="just" fontAlgn="auto" hangingPunct="0">
              <a:spcBef>
                <a:spcPts val="150"/>
              </a:spcBef>
              <a:spcAft>
                <a:spcPts val="150"/>
              </a:spcAft>
              <a:buSzPct val="110000"/>
              <a:buNone/>
            </a:pPr>
            <a:endParaRPr lang="en-GB" sz="18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1800" i="1" dirty="0">
                <a:latin typeface="Arial" panose="020B0604020202020204" pitchFamily="34" charset="0"/>
                <a:cs typeface="Arial" panose="020B0604020202020204" pitchFamily="34" charset="0"/>
              </a:rPr>
              <a:t>The evidence drawn from any outcomes benchmarking, evidence drawn from service reviews etc.  </a:t>
            </a:r>
          </a:p>
          <a:p>
            <a:pPr>
              <a:buFont typeface="Wingdings" panose="05000000000000000000" pitchFamily="2" charset="2"/>
              <a:buChar char="Ø"/>
            </a:pPr>
            <a:r>
              <a:rPr lang="en-GB" sz="1800" i="1" kern="1200" dirty="0">
                <a:latin typeface="Arial" panose="020B0604020202020204" pitchFamily="34" charset="0"/>
                <a:cs typeface="Arial" panose="020B0604020202020204" pitchFamily="34" charset="0"/>
              </a:rPr>
              <a:t>What needs to change and/or improve?</a:t>
            </a:r>
          </a:p>
        </p:txBody>
      </p:sp>
    </p:spTree>
    <p:extLst>
      <p:ext uri="{BB962C8B-B14F-4D97-AF65-F5344CB8AC3E}">
        <p14:creationId xmlns:p14="http://schemas.microsoft.com/office/powerpoint/2010/main" val="9816003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196752"/>
            <a:ext cx="8207375" cy="1143000"/>
          </a:xfrm>
        </p:spPr>
        <p:txBody>
          <a:bodyPr/>
          <a:lstStyle/>
          <a:p>
            <a:pPr algn="r"/>
            <a:r>
              <a:rPr lang="en-GB" sz="3200" b="1" i="1" dirty="0">
                <a:solidFill>
                  <a:srgbClr val="FF0000"/>
                </a:solidFill>
              </a:rPr>
              <a:t>Making a Case for Change </a:t>
            </a:r>
            <a:br>
              <a:rPr lang="en-GB" sz="3200" b="1" i="1" dirty="0">
                <a:solidFill>
                  <a:srgbClr val="FF0000"/>
                </a:solidFill>
              </a:rPr>
            </a:br>
            <a:r>
              <a:rPr lang="en-GB" sz="3200" b="1" i="1" dirty="0">
                <a:solidFill>
                  <a:srgbClr val="FF0000"/>
                </a:solidFill>
              </a:rPr>
              <a:t>and/or Improvement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9592" y="436563"/>
            <a:ext cx="1543050" cy="2028825"/>
          </a:xfrm>
          <a:prstGeom prst="rect">
            <a:avLst/>
          </a:prstGeom>
        </p:spPr>
      </p:pic>
      <p:sp>
        <p:nvSpPr>
          <p:cNvPr id="6" name="Content Placeholder 2"/>
          <p:cNvSpPr txBox="1">
            <a:spLocks/>
          </p:cNvSpPr>
          <p:nvPr/>
        </p:nvSpPr>
        <p:spPr bwMode="auto">
          <a:xfrm>
            <a:off x="899592" y="2339752"/>
            <a:ext cx="7632848" cy="4257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marL="0" indent="0">
              <a:buFontTx/>
              <a:buNone/>
            </a:pPr>
            <a:r>
              <a:rPr lang="en-GB" sz="1800" b="1" u="sng" kern="1200" dirty="0">
                <a:solidFill>
                  <a:srgbClr val="FF0000"/>
                </a:solidFill>
                <a:latin typeface="Arial" panose="020B0604020202020204" pitchFamily="34" charset="0"/>
                <a:cs typeface="Arial" panose="020B0604020202020204" pitchFamily="34" charset="0"/>
              </a:rPr>
              <a:t>TIP: MAKING A GOOD CASE FOR CHANGE OR IMPROVEMENT NEEDS TO BE SUPPORTED BY:</a:t>
            </a:r>
          </a:p>
          <a:p>
            <a:pPr marL="0" indent="0">
              <a:buNone/>
            </a:pPr>
            <a:endParaRPr lang="en-GB" sz="18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A sound Business Case – what needs to change and/or improve and why</a:t>
            </a: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Risk Assessment</a:t>
            </a: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Resource Analysis (staffing, buildings, budgets, other assets)</a:t>
            </a: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Options Appraisal</a:t>
            </a: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Equality Impact Assessment</a:t>
            </a:r>
          </a:p>
          <a:p>
            <a:pPr>
              <a:buFont typeface="Wingdings" panose="05000000000000000000" pitchFamily="2" charset="2"/>
              <a:buChar char="Ø"/>
            </a:pPr>
            <a:r>
              <a:rPr lang="en-GB" sz="1800" dirty="0">
                <a:latin typeface="Arial" panose="020B0604020202020204" pitchFamily="34" charset="0"/>
                <a:cs typeface="Arial" panose="020B0604020202020204" pitchFamily="34" charset="0"/>
              </a:rPr>
              <a:t>An overview of how the commissioned activity contributes to key strategic priorities and improved outcomes for children and young people</a:t>
            </a:r>
          </a:p>
          <a:p>
            <a:pPr marL="0" indent="0">
              <a:buFontTx/>
              <a:buNone/>
            </a:pPr>
            <a:endParaRPr lang="en-GB" sz="1800" b="1" u="sng" kern="1200" dirty="0">
              <a:latin typeface="Arial" panose="020B0604020202020204" pitchFamily="34" charset="0"/>
              <a:cs typeface="Arial" panose="020B0604020202020204" pitchFamily="34" charset="0"/>
            </a:endParaRPr>
          </a:p>
          <a:p>
            <a:pPr marL="0" indent="0">
              <a:buFontTx/>
              <a:buNone/>
            </a:pPr>
            <a:endParaRPr lang="en-GB" sz="1800" b="1" u="sng" kern="12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GB" sz="1800" kern="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45144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sz="3200" b="1" i="1" dirty="0">
                <a:solidFill>
                  <a:srgbClr val="FF0000"/>
                </a:solidFill>
              </a:rPr>
              <a:t>Planning - The musts</a:t>
            </a:r>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86193" y="332656"/>
            <a:ext cx="1543050" cy="202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txBox="1">
            <a:spLocks noGrp="1"/>
          </p:cNvSpPr>
          <p:nvPr>
            <p:ph idx="1"/>
          </p:nvPr>
        </p:nvSpPr>
        <p:spPr bwMode="auto">
          <a:xfrm>
            <a:off x="472472" y="2204864"/>
            <a:ext cx="82296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marL="0" indent="0">
              <a:buFontTx/>
              <a:buNone/>
            </a:pPr>
            <a:r>
              <a:rPr lang="en-GB" sz="1800" b="1" u="sng" kern="1200" dirty="0">
                <a:solidFill>
                  <a:srgbClr val="FF0000"/>
                </a:solidFill>
                <a:latin typeface="Arial" panose="020B0604020202020204" pitchFamily="34" charset="0"/>
                <a:cs typeface="Arial" panose="020B0604020202020204" pitchFamily="34" charset="0"/>
              </a:rPr>
              <a:t>TIP: COMMISSIONERS AND STAKEHOLDERS WILL WANT TO SEE A PLAN THAT SETS OUT:</a:t>
            </a:r>
          </a:p>
          <a:p>
            <a:pPr marL="0" indent="0">
              <a:buFontTx/>
              <a:buNone/>
            </a:pPr>
            <a:endParaRPr lang="en-GB" sz="1800" b="1" u="sng" kern="1200" dirty="0">
              <a:solidFill>
                <a:srgbClr val="FF0000"/>
              </a:solidFill>
              <a:latin typeface="Arial" panose="020B0604020202020204" pitchFamily="34" charset="0"/>
              <a:cs typeface="Arial" panose="020B0604020202020204" pitchFamily="34" charset="0"/>
            </a:endParaRP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WHAT</a:t>
            </a:r>
            <a:r>
              <a:rPr lang="en-GB" sz="1800" kern="1200" dirty="0">
                <a:latin typeface="Arial" panose="020B0604020202020204" pitchFamily="34" charset="0"/>
                <a:cs typeface="Arial" panose="020B0604020202020204" pitchFamily="34" charset="0"/>
              </a:rPr>
              <a:t> you are going to do</a:t>
            </a: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WHY</a:t>
            </a:r>
            <a:r>
              <a:rPr lang="en-GB" sz="1800" kern="1200" dirty="0">
                <a:latin typeface="Arial" panose="020B0604020202020204" pitchFamily="34" charset="0"/>
                <a:cs typeface="Arial" panose="020B0604020202020204" pitchFamily="34" charset="0"/>
              </a:rPr>
              <a:t> you are doing it (position now/outcomes expected/what will change and or improve)</a:t>
            </a: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WHO </a:t>
            </a:r>
            <a:r>
              <a:rPr lang="en-GB" sz="1800" kern="1200" dirty="0">
                <a:latin typeface="Arial" panose="020B0604020202020204" pitchFamily="34" charset="0"/>
                <a:cs typeface="Arial" panose="020B0604020202020204" pitchFamily="34" charset="0"/>
              </a:rPr>
              <a:t>you are going to do it for</a:t>
            </a: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HOW</a:t>
            </a:r>
            <a:r>
              <a:rPr lang="en-GB" sz="1800" kern="1200" dirty="0">
                <a:latin typeface="Arial" panose="020B0604020202020204" pitchFamily="34" charset="0"/>
                <a:cs typeface="Arial" panose="020B0604020202020204" pitchFamily="34" charset="0"/>
              </a:rPr>
              <a:t> you will do it</a:t>
            </a: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WHEN</a:t>
            </a:r>
            <a:r>
              <a:rPr lang="en-GB" sz="1800" kern="1200" dirty="0">
                <a:latin typeface="Arial" panose="020B0604020202020204" pitchFamily="34" charset="0"/>
                <a:cs typeface="Arial" panose="020B0604020202020204" pitchFamily="34" charset="0"/>
              </a:rPr>
              <a:t> you will do it</a:t>
            </a:r>
          </a:p>
          <a:p>
            <a:pPr>
              <a:buFont typeface="Wingdings" panose="05000000000000000000" pitchFamily="2" charset="2"/>
              <a:buChar char="Ø"/>
            </a:pPr>
            <a:r>
              <a:rPr lang="en-GB" sz="1800" b="1" kern="1200" dirty="0">
                <a:latin typeface="Arial" panose="020B0604020202020204" pitchFamily="34" charset="0"/>
                <a:cs typeface="Arial" panose="020B0604020202020204" pitchFamily="34" charset="0"/>
              </a:rPr>
              <a:t>WHAT</a:t>
            </a:r>
            <a:r>
              <a:rPr lang="en-GB" sz="1800" kern="1200" dirty="0">
                <a:latin typeface="Arial" panose="020B0604020202020204" pitchFamily="34" charset="0"/>
                <a:cs typeface="Arial" panose="020B0604020202020204" pitchFamily="34" charset="0"/>
              </a:rPr>
              <a:t> resources you will need to do it</a:t>
            </a:r>
          </a:p>
          <a:p>
            <a:pPr marL="0" indent="0">
              <a:buNone/>
            </a:pPr>
            <a:endParaRPr lang="en-GB" sz="1800" kern="1200" dirty="0">
              <a:latin typeface="Arial" panose="020B0604020202020204" pitchFamily="34" charset="0"/>
              <a:cs typeface="Arial" panose="020B0604020202020204" pitchFamily="34" charset="0"/>
            </a:endParaRPr>
          </a:p>
          <a:p>
            <a:pPr marL="0" indent="0">
              <a:buNone/>
            </a:pPr>
            <a:r>
              <a:rPr lang="en-GB" sz="1800" kern="1200" dirty="0">
                <a:latin typeface="Arial" panose="020B0604020202020204" pitchFamily="34" charset="0"/>
                <a:cs typeface="Arial" panose="020B0604020202020204" pitchFamily="34" charset="0"/>
              </a:rPr>
              <a:t>Evidence of co-production should be demonstrated wherever possible</a:t>
            </a:r>
            <a:endParaRPr lang="en-GB" sz="1800" dirty="0">
              <a:latin typeface="Arial" panose="020B0604020202020204" pitchFamily="34" charset="0"/>
              <a:cs typeface="Arial" panose="020B0604020202020204" pitchFamily="34" charset="0"/>
            </a:endParaRPr>
          </a:p>
          <a:p>
            <a:pPr marL="0" indent="0">
              <a:buFontTx/>
              <a:buNone/>
            </a:pPr>
            <a:endParaRPr lang="en-GB" sz="1800" u="sng" kern="1200" dirty="0">
              <a:latin typeface="Arial" panose="020B0604020202020204" pitchFamily="34" charset="0"/>
              <a:cs typeface="Arial" panose="020B0604020202020204" pitchFamily="34" charset="0"/>
            </a:endParaRPr>
          </a:p>
          <a:p>
            <a:pPr marL="0" indent="0">
              <a:buFontTx/>
              <a:buNone/>
            </a:pPr>
            <a:endParaRPr lang="en-GB" sz="1800" b="1" u="sng" kern="1200" dirty="0">
              <a:latin typeface="Arial" panose="020B0604020202020204" pitchFamily="34" charset="0"/>
              <a:cs typeface="Arial" panose="020B0604020202020204" pitchFamily="34" charset="0"/>
            </a:endParaRPr>
          </a:p>
          <a:p>
            <a:pPr>
              <a:buFont typeface="Wingdings" panose="05000000000000000000" pitchFamily="2" charset="2"/>
              <a:buChar char="Ø"/>
            </a:pPr>
            <a:endParaRPr lang="en-GB" sz="1800" kern="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57032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908720"/>
            <a:ext cx="8229600" cy="4392612"/>
          </a:xfrm>
        </p:spPr>
        <p:txBody>
          <a:bodyPr/>
          <a:lstStyle/>
          <a:p>
            <a:pPr marL="0" indent="0">
              <a:buNone/>
            </a:pPr>
            <a:endParaRPr lang="en-GB" sz="2000" b="1" u="sng" dirty="0"/>
          </a:p>
          <a:p>
            <a:pPr marL="0" indent="0" algn="r">
              <a:buNone/>
            </a:pPr>
            <a:r>
              <a:rPr lang="en-GB" b="1" i="1" dirty="0">
                <a:solidFill>
                  <a:srgbClr val="FF0000"/>
                </a:solidFill>
                <a:latin typeface="Arial" panose="020B0604020202020204" pitchFamily="34" charset="0"/>
                <a:cs typeface="Arial" panose="020B0604020202020204" pitchFamily="34" charset="0"/>
              </a:rPr>
              <a:t>Evaluation &amp; Review</a:t>
            </a:r>
          </a:p>
          <a:p>
            <a:pPr marL="0" indent="0">
              <a:buNone/>
            </a:pPr>
            <a:endParaRPr lang="en-GB" sz="1800" b="1" u="sng" dirty="0">
              <a:solidFill>
                <a:srgbClr val="FF0000"/>
              </a:solidFill>
              <a:latin typeface="Arial" panose="020B0604020202020204" pitchFamily="34" charset="0"/>
              <a:cs typeface="Arial" panose="020B0604020202020204" pitchFamily="34" charset="0"/>
            </a:endParaRPr>
          </a:p>
          <a:p>
            <a:pPr marL="0" indent="0">
              <a:buNone/>
            </a:pPr>
            <a:r>
              <a:rPr lang="en-GB" sz="1800" b="1" u="sng" dirty="0">
                <a:solidFill>
                  <a:srgbClr val="FF0000"/>
                </a:solidFill>
                <a:latin typeface="Arial" panose="020B0604020202020204" pitchFamily="34" charset="0"/>
                <a:cs typeface="Arial" panose="020B0604020202020204" pitchFamily="34" charset="0"/>
              </a:rPr>
              <a:t>TIP</a:t>
            </a:r>
            <a:r>
              <a:rPr lang="en-GB" sz="1800" b="1" u="sng" dirty="0">
                <a:latin typeface="Arial" panose="020B0604020202020204" pitchFamily="34" charset="0"/>
                <a:cs typeface="Arial" panose="020B0604020202020204" pitchFamily="34" charset="0"/>
              </a:rPr>
              <a:t> </a:t>
            </a:r>
            <a:r>
              <a:rPr lang="en-GB" sz="1800" b="1" u="sng" dirty="0">
                <a:solidFill>
                  <a:srgbClr val="FF0000"/>
                </a:solidFill>
                <a:latin typeface="Arial" panose="020B0604020202020204" pitchFamily="34" charset="0"/>
                <a:cs typeface="Arial" panose="020B0604020202020204" pitchFamily="34" charset="0"/>
              </a:rPr>
              <a:t>: TALK TO THE COMMISSIONER ABOUT HOW YOU INTEND TO</a:t>
            </a:r>
            <a:r>
              <a:rPr lang="en-GB" sz="2000" b="1" dirty="0">
                <a:solidFill>
                  <a:srgbClr val="FF0000"/>
                </a:solidFill>
                <a:latin typeface="Arial" panose="020B0604020202020204" pitchFamily="34" charset="0"/>
                <a:cs typeface="Arial" panose="020B0604020202020204" pitchFamily="34" charset="0"/>
              </a:rPr>
              <a:t>:</a:t>
            </a:r>
          </a:p>
          <a:p>
            <a:pPr marL="0" indent="0">
              <a:buNone/>
            </a:pPr>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Measure change over time – what is improving, what do we need to do better?</a:t>
            </a:r>
          </a:p>
          <a:p>
            <a:r>
              <a:rPr lang="en-GB" sz="2000" b="1" dirty="0">
                <a:latin typeface="Arial" panose="020B0604020202020204" pitchFamily="34" charset="0"/>
                <a:cs typeface="Arial" panose="020B0604020202020204" pitchFamily="34" charset="0"/>
              </a:rPr>
              <a:t>Share practice innovation and learning and lessons learnt to inform future working practice</a:t>
            </a:r>
          </a:p>
          <a:p>
            <a:r>
              <a:rPr lang="en-GB" sz="2000" b="1" dirty="0">
                <a:latin typeface="Arial" panose="020B0604020202020204" pitchFamily="34" charset="0"/>
                <a:cs typeface="Arial" panose="020B0604020202020204" pitchFamily="34" charset="0"/>
              </a:rPr>
              <a:t>Keep key stakeholders including children, young people and families and the commissioner informed of your progress</a:t>
            </a:r>
          </a:p>
          <a:p>
            <a:r>
              <a:rPr lang="en-GB" sz="2000" b="1" dirty="0">
                <a:latin typeface="Arial" panose="020B0604020202020204" pitchFamily="34" charset="0"/>
                <a:cs typeface="Arial" panose="020B0604020202020204" pitchFamily="34" charset="0"/>
              </a:rPr>
              <a:t>Other things that commissioners will be interested in – VFM, Spread and Scale, potential for Invest to Save ….</a:t>
            </a:r>
          </a:p>
          <a:p>
            <a:pPr marL="0" indent="0">
              <a:buNone/>
            </a:pPr>
            <a:endParaRPr lang="en-GB" dirty="0"/>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313" y="571922"/>
            <a:ext cx="1543050" cy="1633116"/>
          </a:xfrm>
          <a:prstGeom prst="rect">
            <a:avLst/>
          </a:prstGeom>
        </p:spPr>
      </p:pic>
    </p:spTree>
    <p:extLst>
      <p:ext uri="{BB962C8B-B14F-4D97-AF65-F5344CB8AC3E}">
        <p14:creationId xmlns:p14="http://schemas.microsoft.com/office/powerpoint/2010/main" val="384663549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158" y="1484784"/>
            <a:ext cx="291581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solidFill>
                  <a:srgbClr val="FF0000"/>
                </a:solidFill>
              </a:rPr>
              <a:t>Where are the opportunities to promote your service?</a:t>
            </a:r>
          </a:p>
        </p:txBody>
      </p:sp>
      <p:sp>
        <p:nvSpPr>
          <p:cNvPr id="3" name="Content Placeholder 2"/>
          <p:cNvSpPr>
            <a:spLocks noGrp="1"/>
          </p:cNvSpPr>
          <p:nvPr>
            <p:ph idx="1"/>
          </p:nvPr>
        </p:nvSpPr>
        <p:spPr/>
        <p:txBody>
          <a:bodyPr/>
          <a:lstStyle/>
          <a:p>
            <a:pPr marL="0" indent="0">
              <a:buNone/>
            </a:pPr>
            <a:r>
              <a:rPr lang="en-GB" dirty="0">
                <a:solidFill>
                  <a:srgbClr val="FF0000"/>
                </a:solidFill>
              </a:rPr>
              <a:t>Tip:</a:t>
            </a:r>
          </a:p>
          <a:p>
            <a:pPr>
              <a:buFont typeface="Wingdings" panose="05000000000000000000" pitchFamily="2" charset="2"/>
              <a:buChar char="Ø"/>
            </a:pPr>
            <a:r>
              <a:rPr lang="en-GB" dirty="0">
                <a:solidFill>
                  <a:srgbClr val="FF0000"/>
                </a:solidFill>
              </a:rPr>
              <a:t>Schools could soon be your main commissioner</a:t>
            </a:r>
          </a:p>
          <a:p>
            <a:pPr>
              <a:buFont typeface="Wingdings" panose="05000000000000000000" pitchFamily="2" charset="2"/>
              <a:buChar char="Ø"/>
            </a:pPr>
            <a:r>
              <a:rPr lang="en-GB" dirty="0">
                <a:solidFill>
                  <a:srgbClr val="FF0000"/>
                </a:solidFill>
              </a:rPr>
              <a:t>Do not assume they understand the benefit of your service or why they need it</a:t>
            </a:r>
          </a:p>
          <a:p>
            <a:pPr>
              <a:buFont typeface="Wingdings" panose="05000000000000000000" pitchFamily="2" charset="2"/>
              <a:buChar char="Ø"/>
            </a:pPr>
            <a:r>
              <a:rPr lang="en-GB" dirty="0">
                <a:solidFill>
                  <a:srgbClr val="FF0000"/>
                </a:solidFill>
              </a:rPr>
              <a:t>Who else are your customers in the future?</a:t>
            </a:r>
          </a:p>
          <a:p>
            <a:pPr>
              <a:buFont typeface="Wingdings" panose="05000000000000000000" pitchFamily="2" charset="2"/>
              <a:buChar char="Ø"/>
            </a:pPr>
            <a:r>
              <a:rPr lang="en-GB" dirty="0">
                <a:solidFill>
                  <a:srgbClr val="FF0000"/>
                </a:solidFill>
              </a:rPr>
              <a:t>This may feel very challenging but there are </a:t>
            </a:r>
            <a:r>
              <a:rPr lang="en-GB">
                <a:solidFill>
                  <a:srgbClr val="FF0000"/>
                </a:solidFill>
              </a:rPr>
              <a:t>also opportunities </a:t>
            </a:r>
            <a:endParaRPr lang="en-GB" dirty="0">
              <a:solidFill>
                <a:srgbClr val="FF0000"/>
              </a:solidFill>
            </a:endParaRPr>
          </a:p>
          <a:p>
            <a:pPr marL="0" indent="0">
              <a:buNone/>
            </a:pPr>
            <a:r>
              <a:rPr lang="en-GB" dirty="0">
                <a:solidFill>
                  <a:srgbClr val="FF0000"/>
                </a:solidFill>
              </a:rPr>
              <a:t>  </a:t>
            </a:r>
          </a:p>
          <a:p>
            <a:pPr marL="0" indent="0">
              <a:buNone/>
            </a:pPr>
            <a:endParaRPr lang="en-GB"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914737566"/>
      </p:ext>
    </p:extLst>
  </p:cSld>
  <p:clrMapOvr>
    <a:masterClrMapping/>
  </p:clrMapOvr>
</p:sld>
</file>

<file path=ppt/theme/theme1.xml><?xml version="1.0" encoding="utf-8"?>
<a:theme xmlns:a="http://schemas.openxmlformats.org/drawingml/2006/main" name="NatSIP Presentation v2 Top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 v2 Top Captions</Template>
  <TotalTime>564</TotalTime>
  <Words>5555</Words>
  <Application>Microsoft Office PowerPoint</Application>
  <PresentationFormat>On-screen Show (4:3)</PresentationFormat>
  <Paragraphs>485</Paragraphs>
  <Slides>75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75</vt:i4>
      </vt:variant>
    </vt:vector>
  </HeadingPairs>
  <TitlesOfParts>
    <vt:vector size="80" baseType="lpstr">
      <vt:lpstr>Arial</vt:lpstr>
      <vt:lpstr>Calibri</vt:lpstr>
      <vt:lpstr>News Gothic MT</vt:lpstr>
      <vt:lpstr>Wingdings</vt:lpstr>
      <vt:lpstr>NatSIP Presentation v2 Top Captions</vt:lpstr>
      <vt:lpstr>   COMMISSIONING FOR CHILDREN &amp; YOUNG PEOPLE WITH SENSORY IMPAIRMENTS Working with commissioners within the context of a changing landscape Equipping the SI Sector for the Future </vt:lpstr>
      <vt:lpstr>The Future Role of the Sector </vt:lpstr>
      <vt:lpstr>Changing Environment </vt:lpstr>
      <vt:lpstr>What the White Paper says</vt:lpstr>
      <vt:lpstr>Challenges for local authorities</vt:lpstr>
      <vt:lpstr>Implications of Academisation</vt:lpstr>
      <vt:lpstr>PowerPoint Presentation</vt:lpstr>
      <vt:lpstr>PowerPoint Presentation</vt:lpstr>
      <vt:lpstr>Future of the Sector – Summary Challenges facing Sensory Impairment Services </vt:lpstr>
      <vt:lpstr>Future Role of the SI Sector</vt:lpstr>
      <vt:lpstr>There is a way of navigating through these challenges if Sensory Impairment Services…</vt:lpstr>
      <vt:lpstr>A Tightening Funding Envelope</vt:lpstr>
      <vt:lpstr>In light of this SI Services need to…</vt:lpstr>
      <vt:lpstr>Future of the Sector – Working with commissioners – what the survey told us</vt:lpstr>
      <vt:lpstr>The Report also showed….</vt:lpstr>
      <vt:lpstr>PowerPoint Presentation</vt:lpstr>
      <vt:lpstr>Key functions of the commissioner</vt:lpstr>
      <vt:lpstr>PowerPoint Presentation</vt:lpstr>
      <vt:lpstr>Commissioners need to balance a range of priorities with available funding.  Sensory Impairment Services form one part of a complex ecology of services </vt:lpstr>
      <vt:lpstr>Working with the commissioner in a structured way</vt:lpstr>
      <vt:lpstr>How might you work with the commissioner in a structured way?</vt:lpstr>
      <vt:lpstr>How might you work with the commissioner in a structured way?</vt:lpstr>
      <vt:lpstr>STEP 1 : CONTEXT</vt:lpstr>
      <vt:lpstr>Explaining Context to Commissioners</vt:lpstr>
      <vt:lpstr>STEP 2 : ANALYSIS</vt:lpstr>
      <vt:lpstr>Step 2: Using data and intelligence to inform your case </vt:lpstr>
      <vt:lpstr> Why is needs and gap analysis important within the strategic planning and commissioning process and what does it involve?</vt:lpstr>
      <vt:lpstr>Using needs and gap analysis to inform Service planning and design</vt:lpstr>
      <vt:lpstr>SEN Code of Practice identifies a range of data sets</vt:lpstr>
      <vt:lpstr>Other sources of data and intelligence</vt:lpstr>
      <vt:lpstr>Benchmarking and Other Tools</vt:lpstr>
      <vt:lpstr>Benchmarking and Other tools</vt:lpstr>
      <vt:lpstr>Let’s Look at a few examples of how we can use national data sets to support our case for change and/or improvement</vt:lpstr>
      <vt:lpstr>What might we say to the commissioner if we were talking about improving the ability of LA maintained schools to meet needs? </vt:lpstr>
      <vt:lpstr>Local data is equally as important : Using information from your Service Dashboard</vt:lpstr>
      <vt:lpstr>Using other information from your Service Dashboard</vt:lpstr>
      <vt:lpstr>Funding analysis : Working with the School Forum and other funding sub-groups</vt:lpstr>
      <vt:lpstr>GROUP DISCUSSION 1 </vt:lpstr>
      <vt:lpstr>STEP 3 – OUTCOMES and IMPACT</vt:lpstr>
      <vt:lpstr>Step 3 – Demonstrating Outcomes and Impact</vt:lpstr>
      <vt:lpstr>NatSIP Outcomes Benchmarking</vt:lpstr>
      <vt:lpstr>PowerPoint Presentation</vt:lpstr>
      <vt:lpstr>How else might the Service demonstrate outcomes and impact?</vt:lpstr>
      <vt:lpstr>What questions might you ask in gathering feedback on the Service?</vt:lpstr>
      <vt:lpstr>PowerPoint Presentation</vt:lpstr>
      <vt:lpstr>Engaging other stakeholders</vt:lpstr>
      <vt:lpstr>GROUP DISCUSSION 2 </vt:lpstr>
      <vt:lpstr>STEP 4 – CASE FOR CHANGE</vt:lpstr>
      <vt:lpstr>Working with the commissioner to build a case for change and/or improvement</vt:lpstr>
      <vt:lpstr>Developing a Business Case</vt:lpstr>
      <vt:lpstr>Resource Analysis</vt:lpstr>
      <vt:lpstr>Demonstrating Value for Money and undertaking cost/benefit analysis</vt:lpstr>
      <vt:lpstr>Simple Value for Money – Cost per Service User Tool </vt:lpstr>
      <vt:lpstr>Commissioning a Targeted SI Service Model - Reducing the Requirement for OLA Placements - Cost/Benefit Analysis</vt:lpstr>
      <vt:lpstr>Targeted SI Service Model  Cost/Benefit Analysis</vt:lpstr>
      <vt:lpstr>Evaluation and Review</vt:lpstr>
      <vt:lpstr>GROUP DISCUSSION 3</vt:lpstr>
      <vt:lpstr>SHOUT ABOUT YOUR SUCCESS!</vt:lpstr>
      <vt:lpstr>Reputation is all…..Area Reviews</vt:lpstr>
      <vt:lpstr>Overview of Marketing Process </vt:lpstr>
      <vt:lpstr>Opportunities: Schools</vt:lpstr>
      <vt:lpstr>Opportunities: System</vt:lpstr>
      <vt:lpstr>Leading the horse to water ? </vt:lpstr>
      <vt:lpstr>Using Logic…..</vt:lpstr>
      <vt:lpstr>Being inspired! </vt:lpstr>
      <vt:lpstr>TOP TIPS</vt:lpstr>
      <vt:lpstr>Understanding the legislative framework and context</vt:lpstr>
      <vt:lpstr>Marketing and promoting your Service to the Commissioner</vt:lpstr>
      <vt:lpstr>  Understanding needs and future demand  and making evidence based decisions </vt:lpstr>
      <vt:lpstr> Working across the wider partnership and using it intelligently to inform strategic dialogue and planning</vt:lpstr>
      <vt:lpstr>Demonstrating Outcomes</vt:lpstr>
      <vt:lpstr>Making a Case for Change  and/or Improvement</vt:lpstr>
      <vt:lpstr>Planning - The musts</vt:lpstr>
      <vt:lpstr>PowerPoint Presentation</vt:lpstr>
      <vt:lpstr>Where are the opportunities to promote your service?</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dc:creator>
  <cp:lastModifiedBy>Michelle Allison</cp:lastModifiedBy>
  <cp:revision>55</cp:revision>
  <dcterms:created xsi:type="dcterms:W3CDTF">2017-09-11T11:05:13Z</dcterms:created>
  <dcterms:modified xsi:type="dcterms:W3CDTF">2017-10-18T08:08:12Z</dcterms:modified>
</cp:coreProperties>
</file>