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e32510ca36794ca8" Type="http://schemas.microsoft.com/office/2006/relationships/ui/extensibility" Target="customUI/customUI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391" r:id="rId3"/>
    <p:sldId id="393" r:id="rId4"/>
    <p:sldId id="394" r:id="rId5"/>
    <p:sldId id="395" r:id="rId6"/>
    <p:sldId id="392" r:id="rId7"/>
    <p:sldId id="374" r:id="rId8"/>
    <p:sldId id="402" r:id="rId9"/>
    <p:sldId id="403" r:id="rId10"/>
    <p:sldId id="404" r:id="rId11"/>
    <p:sldId id="399" r:id="rId12"/>
    <p:sldId id="400" r:id="rId13"/>
    <p:sldId id="401" r:id="rId14"/>
    <p:sldId id="397" r:id="rId15"/>
    <p:sldId id="396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614" autoAdjust="0"/>
  </p:normalViewPr>
  <p:slideViewPr>
    <p:cSldViewPr>
      <p:cViewPr>
        <p:scale>
          <a:sx n="118" d="100"/>
          <a:sy n="118" d="100"/>
        </p:scale>
        <p:origin x="-71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51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00" d="100"/>
          <a:sy n="100" d="100"/>
        </p:scale>
        <p:origin x="-3558" y="510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DA185F-B573-4BE7-81C5-400618C94803}" type="datetimeFigureOut">
              <a:rPr lang="en-GB" smtClean="0"/>
              <a:pPr/>
              <a:t>02/05/2017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3A6ACD-EA14-473F-B71C-A89FB51FF0E9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37659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34F76A-1732-41F0-A6A6-9EA9B9996F84}" type="datetimeFigureOut">
              <a:rPr lang="en-GB" smtClean="0"/>
              <a:pPr/>
              <a:t>02/05/2017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6B85C9-1E27-439E-B749-7319152B1236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37065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66062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955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4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955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5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955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6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0295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62533" y="4675333"/>
            <a:ext cx="5438140" cy="4466987"/>
          </a:xfrm>
        </p:spPr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29009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11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12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>
                <a:solidFill>
                  <a:prstClr val="black"/>
                </a:solidFill>
              </a:rPr>
              <a:pPr/>
              <a:t>13</a:t>
            </a:fld>
            <a:endParaRPr lang="en-GB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6B85C9-1E27-439E-B749-7319152B1236}" type="slidenum">
              <a:rPr lang="en-GB" smtClean="0"/>
              <a:pPr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048998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SENCO Award  Cohort 5</a:t>
            </a: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7" name="Picture 6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805264"/>
            <a:ext cx="1543050" cy="819150"/>
          </a:xfrm>
          <a:prstGeom prst="rect">
            <a:avLst/>
          </a:prstGeom>
          <a:extLst>
            <a:ext uri="{FAA26D3D-D897-4be2-8F04-BA451C77F1D7}">
              <ma14:placeholderFlag xmlns:lc="http://schemas.openxmlformats.org/drawingml/2006/lockedCanvas" xmlns:pic="http://schemas.openxmlformats.org/drawingml/2006/picture" xmlns="" xmlns:wpc="http://schemas.microsoft.com/office/word/2010/wordprocessingCanvas" xmlns:mo="http://schemas.microsoft.com/office/mac/office/2008/main" xmlns:mc="http://schemas.openxmlformats.org/markup-compatibility/2006" xmlns:mv="urn:schemas-microsoft-com:mac:vml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ma14="http://schemas.microsoft.com/office/mac/drawingml/2011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/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F52062-A581-4E9D-B511-DAAFAB1828A6}" type="datetimeFigureOut">
              <a:rPr lang="en-US" smtClean="0"/>
              <a:pPr/>
              <a:t>5/2/2017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8FCDA7-3DE4-48E9-ADC9-81842AFF8C38}" type="slidenum">
              <a:rPr lang="en-GB" smtClean="0"/>
              <a:pPr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Demonstrating outcomes and  impact in the context of  professional learning and development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5805264"/>
            <a:ext cx="2438400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918648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dirty="0" smtClean="0">
                <a:solidFill>
                  <a:schemeClr val="accent1"/>
                </a:solidFill>
              </a:rPr>
              <a:t>Aims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2000" dirty="0" smtClean="0">
                <a:solidFill>
                  <a:schemeClr val="tx2"/>
                </a:solidFill>
              </a:rPr>
              <a:t>To identify and explore some key questions regarding evaluation, impact and outcomes</a:t>
            </a: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2000" dirty="0" smtClean="0">
                <a:solidFill>
                  <a:schemeClr val="tx2"/>
                </a:solidFill>
              </a:rPr>
              <a:t>To introduce and exemplify a </a:t>
            </a:r>
            <a:r>
              <a:rPr lang="en-GB" sz="2000" dirty="0" smtClean="0">
                <a:solidFill>
                  <a:schemeClr val="tx2"/>
                </a:solidFill>
              </a:rPr>
              <a:t>'level model' </a:t>
            </a:r>
            <a:r>
              <a:rPr lang="en-GB" sz="2000" dirty="0" smtClean="0">
                <a:solidFill>
                  <a:schemeClr val="tx2"/>
                </a:solidFill>
              </a:rPr>
              <a:t>of evaluation of professional development outcomes</a:t>
            </a: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 eaLnBrk="1" hangingPunct="1">
              <a:buClr>
                <a:schemeClr val="tx1"/>
              </a:buClr>
              <a:buNone/>
              <a:defRPr/>
            </a:pPr>
            <a:endParaRPr lang="en-GB" dirty="0" smtClean="0"/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8457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GB" sz="2800" dirty="0" smtClean="0"/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200" dirty="0" smtClean="0">
                <a:solidFill>
                  <a:schemeClr val="tx2"/>
                </a:solidFill>
              </a:rPr>
              <a:t>	</a:t>
            </a:r>
            <a:endParaRPr lang="en-GB" sz="22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200" dirty="0">
                <a:solidFill>
                  <a:schemeClr val="tx2"/>
                </a:solidFill>
              </a:rPr>
              <a:t>I</a:t>
            </a:r>
            <a:r>
              <a:rPr lang="en-GB" sz="2200" dirty="0" smtClean="0">
                <a:solidFill>
                  <a:schemeClr val="tx2"/>
                </a:solidFill>
              </a:rPr>
              <a:t>mpact </a:t>
            </a:r>
            <a:r>
              <a:rPr lang="en-GB" sz="2200" dirty="0">
                <a:solidFill>
                  <a:schemeClr val="tx2"/>
                </a:solidFill>
              </a:rPr>
              <a:t>evaluation should focus on what participants learn, how they</a:t>
            </a:r>
          </a:p>
          <a:p>
            <a:pPr>
              <a:buNone/>
            </a:pPr>
            <a:r>
              <a:rPr lang="en-GB" sz="2200" dirty="0">
                <a:solidFill>
                  <a:schemeClr val="tx2"/>
                </a:solidFill>
              </a:rPr>
              <a:t>use what they have learned and the effect on the learning of children </a:t>
            </a:r>
            <a:r>
              <a:rPr lang="en-GB" sz="2200" dirty="0" smtClean="0">
                <a:solidFill>
                  <a:schemeClr val="tx2"/>
                </a:solidFill>
              </a:rPr>
              <a:t>and</a:t>
            </a:r>
          </a:p>
          <a:p>
            <a:pPr>
              <a:buNone/>
            </a:pPr>
            <a:r>
              <a:rPr lang="en-GB" sz="2200" dirty="0" smtClean="0">
                <a:solidFill>
                  <a:schemeClr val="tx2"/>
                </a:solidFill>
              </a:rPr>
              <a:t>young people </a:t>
            </a:r>
          </a:p>
          <a:p>
            <a:pPr>
              <a:buNone/>
            </a:pPr>
            <a:endParaRPr lang="en-GB" sz="22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200" dirty="0" smtClean="0">
                <a:solidFill>
                  <a:schemeClr val="tx2"/>
                </a:solidFill>
              </a:rPr>
              <a:t>(Training and Development Agency for Schools 2007, p. </a:t>
            </a:r>
            <a:r>
              <a:rPr lang="en-GB" sz="2200" dirty="0">
                <a:solidFill>
                  <a:schemeClr val="tx2"/>
                </a:solidFill>
              </a:rPr>
              <a:t>2). </a:t>
            </a:r>
            <a:endParaRPr lang="en-GB" sz="22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2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2"/>
                </a:solidFill>
              </a:rPr>
              <a:t>	</a:t>
            </a:r>
            <a:endParaRPr lang="en-GB" sz="19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2371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752528"/>
          </a:xfrm>
        </p:spPr>
        <p:txBody>
          <a:bodyPr>
            <a:normAutofit/>
          </a:bodyPr>
          <a:lstStyle/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en-GB" sz="2400" dirty="0" smtClean="0">
                <a:solidFill>
                  <a:schemeClr val="tx2"/>
                </a:solidFill>
              </a:rPr>
              <a:t>Kirkpatrick </a:t>
            </a:r>
            <a:r>
              <a:rPr lang="en-GB" sz="2400" dirty="0">
                <a:solidFill>
                  <a:schemeClr val="tx2"/>
                </a:solidFill>
              </a:rPr>
              <a:t>(1998</a:t>
            </a:r>
            <a:r>
              <a:rPr lang="en-GB" sz="2400" dirty="0" smtClean="0">
                <a:solidFill>
                  <a:schemeClr val="tx2"/>
                </a:solidFill>
              </a:rPr>
              <a:t>),identified </a:t>
            </a:r>
            <a:r>
              <a:rPr lang="en-GB" sz="2400" dirty="0">
                <a:solidFill>
                  <a:schemeClr val="tx2"/>
                </a:solidFill>
              </a:rPr>
              <a:t>four levels of outcome for </a:t>
            </a:r>
            <a:r>
              <a:rPr lang="en-GB" sz="2400" dirty="0" smtClean="0">
                <a:solidFill>
                  <a:schemeClr val="tx2"/>
                </a:solidFill>
              </a:rPr>
              <a:t>training  interventions:</a:t>
            </a:r>
          </a:p>
          <a:p>
            <a:pPr>
              <a:buNone/>
            </a:pPr>
            <a:endParaRPr lang="en-GB" sz="24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400" dirty="0" smtClean="0">
                <a:solidFill>
                  <a:schemeClr val="tx2"/>
                </a:solidFill>
              </a:rPr>
              <a:t>(</a:t>
            </a:r>
            <a:r>
              <a:rPr lang="en-GB" sz="2400" dirty="0" err="1">
                <a:solidFill>
                  <a:schemeClr val="tx2"/>
                </a:solidFill>
              </a:rPr>
              <a:t>i</a:t>
            </a:r>
            <a:r>
              <a:rPr lang="en-GB" sz="2400" dirty="0">
                <a:solidFill>
                  <a:schemeClr val="tx2"/>
                </a:solidFill>
              </a:rPr>
              <a:t>) </a:t>
            </a:r>
            <a:r>
              <a:rPr lang="en-GB" sz="2400" dirty="0" smtClean="0">
                <a:solidFill>
                  <a:schemeClr val="tx2"/>
                </a:solidFill>
              </a:rPr>
              <a:t>	participants</a:t>
            </a:r>
            <a:r>
              <a:rPr lang="en-GB" sz="2400" dirty="0">
                <a:solidFill>
                  <a:schemeClr val="tx2"/>
                </a:solidFill>
              </a:rPr>
              <a:t>’ reactions; </a:t>
            </a:r>
            <a:endParaRPr lang="en-GB" sz="24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400" dirty="0" smtClean="0">
                <a:solidFill>
                  <a:schemeClr val="tx2"/>
                </a:solidFill>
              </a:rPr>
              <a:t>(ii)	participants</a:t>
            </a:r>
            <a:r>
              <a:rPr lang="en-GB" sz="2400" dirty="0">
                <a:solidFill>
                  <a:schemeClr val="tx2"/>
                </a:solidFill>
              </a:rPr>
              <a:t>’ learning; </a:t>
            </a:r>
            <a:endParaRPr lang="en-GB" sz="24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400" dirty="0" smtClean="0">
                <a:solidFill>
                  <a:schemeClr val="tx2"/>
                </a:solidFill>
              </a:rPr>
              <a:t>(</a:t>
            </a:r>
            <a:r>
              <a:rPr lang="en-GB" sz="2400" dirty="0">
                <a:solidFill>
                  <a:schemeClr val="tx2"/>
                </a:solidFill>
              </a:rPr>
              <a:t>iii) changes in participants’ behaviour; </a:t>
            </a:r>
            <a:r>
              <a:rPr lang="en-GB" sz="2400" dirty="0" smtClean="0">
                <a:solidFill>
                  <a:schemeClr val="tx2"/>
                </a:solidFill>
              </a:rPr>
              <a:t>and</a:t>
            </a:r>
          </a:p>
          <a:p>
            <a:pPr>
              <a:buNone/>
            </a:pPr>
            <a:r>
              <a:rPr lang="en-GB" sz="2400" dirty="0" smtClean="0">
                <a:solidFill>
                  <a:schemeClr val="tx2"/>
                </a:solidFill>
              </a:rPr>
              <a:t>(iv</a:t>
            </a:r>
            <a:r>
              <a:rPr lang="en-GB" sz="2400" dirty="0">
                <a:solidFill>
                  <a:schemeClr val="tx2"/>
                </a:solidFill>
              </a:rPr>
              <a:t>) desired results</a:t>
            </a:r>
            <a:r>
              <a:rPr lang="en-GB" sz="2400" dirty="0" smtClean="0">
                <a:solidFill>
                  <a:schemeClr val="tx2"/>
                </a:solidFill>
              </a:rPr>
              <a:t>.</a:t>
            </a:r>
          </a:p>
          <a:p>
            <a:pPr>
              <a:buNone/>
            </a:pPr>
            <a:endParaRPr lang="en-GB" sz="29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9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9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2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060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764704"/>
            <a:ext cx="8229600" cy="5184576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endParaRPr lang="en-GB" sz="2800" dirty="0" smtClean="0"/>
          </a:p>
          <a:p>
            <a:pPr>
              <a:buNone/>
            </a:pPr>
            <a:r>
              <a:rPr lang="en-GB" sz="3500" dirty="0">
                <a:solidFill>
                  <a:schemeClr val="accent1"/>
                </a:solidFill>
              </a:rPr>
              <a:t>M</a:t>
            </a:r>
            <a:r>
              <a:rPr lang="en-GB" sz="3500" dirty="0" smtClean="0">
                <a:solidFill>
                  <a:schemeClr val="accent1"/>
                </a:solidFill>
              </a:rPr>
              <a:t>easuring impact and outcomes: key questions</a:t>
            </a:r>
          </a:p>
          <a:p>
            <a:pPr>
              <a:buNone/>
            </a:pPr>
            <a:endParaRPr lang="en-GB" sz="3500" dirty="0" smtClean="0">
              <a:solidFill>
                <a:schemeClr val="accent1"/>
              </a:solidFill>
            </a:endParaRPr>
          </a:p>
          <a:p>
            <a:pPr>
              <a:buNone/>
            </a:pPr>
            <a:r>
              <a:rPr lang="en-GB" sz="2600" dirty="0" smtClean="0">
                <a:solidFill>
                  <a:schemeClr val="tx2"/>
                </a:solidFill>
              </a:rPr>
              <a:t>Which aspect(s)</a:t>
            </a:r>
            <a:r>
              <a:rPr lang="en-GB" sz="2600" dirty="0">
                <a:solidFill>
                  <a:schemeClr val="tx2"/>
                </a:solidFill>
              </a:rPr>
              <a:t> </a:t>
            </a:r>
            <a:r>
              <a:rPr lang="en-GB" sz="2600" dirty="0" smtClean="0">
                <a:solidFill>
                  <a:schemeClr val="tx2"/>
                </a:solidFill>
              </a:rPr>
              <a:t>of impact are we measuring?</a:t>
            </a:r>
          </a:p>
          <a:p>
            <a:pPr>
              <a:buNone/>
            </a:pPr>
            <a:r>
              <a:rPr lang="en-GB" sz="2600" dirty="0" smtClean="0">
                <a:solidFill>
                  <a:schemeClr val="tx2"/>
                </a:solidFill>
              </a:rPr>
              <a:t>Are these the right ones?</a:t>
            </a:r>
          </a:p>
          <a:p>
            <a:pPr>
              <a:buNone/>
            </a:pPr>
            <a:r>
              <a:rPr lang="en-GB" sz="2600" dirty="0">
                <a:solidFill>
                  <a:schemeClr val="tx2"/>
                </a:solidFill>
              </a:rPr>
              <a:t>For what purpose are we measuring them?</a:t>
            </a:r>
          </a:p>
          <a:p>
            <a:pPr>
              <a:buNone/>
            </a:pPr>
            <a:endParaRPr lang="en-GB" sz="26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600" dirty="0" smtClean="0">
                <a:solidFill>
                  <a:schemeClr val="tx2"/>
                </a:solidFill>
              </a:rPr>
              <a:t>How do we go about measuring them? </a:t>
            </a:r>
          </a:p>
          <a:p>
            <a:pPr>
              <a:buNone/>
            </a:pPr>
            <a:r>
              <a:rPr lang="en-GB" sz="2600" dirty="0" smtClean="0">
                <a:solidFill>
                  <a:schemeClr val="tx2"/>
                </a:solidFill>
              </a:rPr>
              <a:t>Are our measurements valid? </a:t>
            </a:r>
          </a:p>
          <a:p>
            <a:pPr>
              <a:buNone/>
            </a:pPr>
            <a:endParaRPr lang="en-GB" sz="26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600" dirty="0" smtClean="0">
                <a:solidFill>
                  <a:schemeClr val="tx2"/>
                </a:solidFill>
              </a:rPr>
              <a:t>What </a:t>
            </a:r>
            <a:r>
              <a:rPr lang="en-GB" sz="2600" dirty="0">
                <a:solidFill>
                  <a:schemeClr val="tx2"/>
                </a:solidFill>
              </a:rPr>
              <a:t>do we learn from measuring them</a:t>
            </a:r>
            <a:r>
              <a:rPr lang="en-GB" sz="2600" dirty="0" smtClean="0">
                <a:solidFill>
                  <a:schemeClr val="tx2"/>
                </a:solidFill>
              </a:rPr>
              <a:t>?</a:t>
            </a:r>
          </a:p>
          <a:p>
            <a:pPr>
              <a:buNone/>
            </a:pPr>
            <a:endParaRPr lang="en-GB" sz="24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200" dirty="0" smtClean="0">
                <a:solidFill>
                  <a:schemeClr val="tx2"/>
                </a:solidFill>
              </a:rPr>
              <a:t>	</a:t>
            </a:r>
            <a:endParaRPr lang="en-GB" sz="22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57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5184576"/>
          </a:xfrm>
        </p:spPr>
        <p:txBody>
          <a:bodyPr>
            <a:normAutofit fontScale="47500" lnSpcReduction="20000"/>
          </a:bodyPr>
          <a:lstStyle/>
          <a:p>
            <a:pPr algn="ctr">
              <a:buNone/>
            </a:pPr>
            <a:r>
              <a:rPr lang="en-GB" sz="6700" dirty="0" smtClean="0">
                <a:solidFill>
                  <a:schemeClr val="accent1"/>
                </a:solidFill>
              </a:rPr>
              <a:t>A levels </a:t>
            </a:r>
            <a:r>
              <a:rPr lang="en-GB" sz="6700" dirty="0">
                <a:solidFill>
                  <a:schemeClr val="accent1"/>
                </a:solidFill>
              </a:rPr>
              <a:t>model of evaluation of professional development outcomes</a:t>
            </a:r>
          </a:p>
          <a:p>
            <a:pPr>
              <a:buNone/>
            </a:pPr>
            <a:endParaRPr lang="en-GB" sz="4600" dirty="0" smtClean="0">
              <a:solidFill>
                <a:schemeClr val="accent1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200" dirty="0" smtClean="0">
                <a:solidFill>
                  <a:schemeClr val="tx2"/>
                </a:solidFill>
              </a:rPr>
              <a:t>	</a:t>
            </a:r>
          </a:p>
          <a:p>
            <a:pPr>
              <a:buNone/>
            </a:pPr>
            <a:endParaRPr lang="en-GB" sz="22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200" dirty="0" smtClean="0">
                <a:solidFill>
                  <a:schemeClr val="tx2"/>
                </a:solidFill>
              </a:rPr>
              <a:t>	</a:t>
            </a:r>
            <a:r>
              <a:rPr lang="en-GB" sz="4400" dirty="0" smtClean="0">
                <a:solidFill>
                  <a:schemeClr val="tx2"/>
                </a:solidFill>
              </a:rPr>
              <a:t>We </a:t>
            </a:r>
            <a:r>
              <a:rPr lang="en-GB" sz="4400" dirty="0">
                <a:solidFill>
                  <a:schemeClr val="tx2"/>
                </a:solidFill>
              </a:rPr>
              <a:t>have used the term ‘level models’ to describe a family of </a:t>
            </a:r>
            <a:r>
              <a:rPr lang="en-GB" sz="4400" dirty="0" smtClean="0">
                <a:solidFill>
                  <a:schemeClr val="tx2"/>
                </a:solidFill>
              </a:rPr>
              <a:t>evaluation approaches that </a:t>
            </a:r>
            <a:r>
              <a:rPr lang="en-GB" sz="4400" dirty="0">
                <a:solidFill>
                  <a:schemeClr val="tx2"/>
                </a:solidFill>
              </a:rPr>
              <a:t>share the characteristic of tracing the effects of training and development </a:t>
            </a:r>
            <a:r>
              <a:rPr lang="en-GB" sz="4400" dirty="0" smtClean="0">
                <a:solidFill>
                  <a:schemeClr val="tx2"/>
                </a:solidFill>
              </a:rPr>
              <a:t>interventions through </a:t>
            </a:r>
            <a:r>
              <a:rPr lang="en-GB" sz="4400" dirty="0">
                <a:solidFill>
                  <a:schemeClr val="tx2"/>
                </a:solidFill>
              </a:rPr>
              <a:t>a series of ‘levels’, each of which more closely approaches the ‘</a:t>
            </a:r>
            <a:r>
              <a:rPr lang="en-GB" sz="4400" dirty="0" smtClean="0">
                <a:solidFill>
                  <a:schemeClr val="tx2"/>
                </a:solidFill>
              </a:rPr>
              <a:t>ultimate’ intentions </a:t>
            </a:r>
            <a:r>
              <a:rPr lang="en-GB" sz="4400" dirty="0">
                <a:solidFill>
                  <a:schemeClr val="tx2"/>
                </a:solidFill>
              </a:rPr>
              <a:t>or outcomes of the intervention. </a:t>
            </a:r>
            <a:endParaRPr lang="en-GB" sz="44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34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3400" dirty="0" smtClean="0">
                <a:solidFill>
                  <a:schemeClr val="tx2"/>
                </a:solidFill>
              </a:rPr>
              <a:t>	</a:t>
            </a:r>
            <a:r>
              <a:rPr lang="en-GB" sz="3300" dirty="0" smtClean="0">
                <a:solidFill>
                  <a:schemeClr val="tx2"/>
                </a:solidFill>
              </a:rPr>
              <a:t>Coldwell</a:t>
            </a:r>
            <a:r>
              <a:rPr lang="en-GB" sz="3300" dirty="0">
                <a:solidFill>
                  <a:schemeClr val="tx2"/>
                </a:solidFill>
              </a:rPr>
              <a:t>, Mike and Simkins, Tim (2010</a:t>
            </a:r>
            <a:r>
              <a:rPr lang="en-GB" sz="3300" dirty="0" smtClean="0">
                <a:solidFill>
                  <a:schemeClr val="tx2"/>
                </a:solidFill>
              </a:rPr>
              <a:t>) page 2 </a:t>
            </a:r>
          </a:p>
          <a:p>
            <a:pPr>
              <a:buNone/>
            </a:pPr>
            <a:endParaRPr lang="en-GB" sz="34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18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en-GB" sz="2000" dirty="0">
                <a:solidFill>
                  <a:schemeClr val="tx2"/>
                </a:solidFill>
              </a:rPr>
              <a:t>	</a:t>
            </a:r>
            <a:endParaRPr lang="en-GB" sz="19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8566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3382" y="188640"/>
            <a:ext cx="8640960" cy="576064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sz="4000" dirty="0" smtClean="0">
                <a:solidFill>
                  <a:schemeClr val="accent1"/>
                </a:solidFill>
              </a:rPr>
              <a:t>Level </a:t>
            </a:r>
            <a:r>
              <a:rPr lang="en-GB" sz="4000" dirty="0" smtClean="0">
                <a:solidFill>
                  <a:schemeClr val="accent1"/>
                </a:solidFill>
              </a:rPr>
              <a:t>model </a:t>
            </a:r>
            <a:r>
              <a:rPr lang="en-GB" sz="2000" dirty="0" smtClean="0">
                <a:solidFill>
                  <a:schemeClr val="accent1"/>
                </a:solidFill>
              </a:rPr>
              <a:t>Coldwell and </a:t>
            </a:r>
            <a:r>
              <a:rPr lang="en-GB" sz="2000" dirty="0">
                <a:solidFill>
                  <a:schemeClr val="accent1"/>
                </a:solidFill>
              </a:rPr>
              <a:t>S</a:t>
            </a:r>
            <a:r>
              <a:rPr lang="en-GB" sz="2000" dirty="0" smtClean="0">
                <a:solidFill>
                  <a:schemeClr val="accent1"/>
                </a:solidFill>
              </a:rPr>
              <a:t>imkins 2010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GB" sz="2000" b="1" dirty="0" smtClean="0">
              <a:solidFill>
                <a:schemeClr val="tx2"/>
              </a:solidFill>
            </a:endParaRPr>
          </a:p>
          <a:p>
            <a:pPr>
              <a:buNone/>
            </a:pPr>
            <a:endParaRPr lang="en-GB" dirty="0">
              <a:solidFill>
                <a:schemeClr val="tx2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66688" y="1268760"/>
            <a:ext cx="8810625" cy="4615815"/>
            <a:chOff x="0" y="0"/>
            <a:chExt cx="8810625" cy="4615962"/>
          </a:xfrm>
        </p:grpSpPr>
        <p:sp>
          <p:nvSpPr>
            <p:cNvPr id="33" name="Rounded Rectangle 32"/>
            <p:cNvSpPr/>
            <p:nvPr/>
          </p:nvSpPr>
          <p:spPr>
            <a:xfrm>
              <a:off x="0" y="2110154"/>
              <a:ext cx="1317009" cy="102870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Interventions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CPD input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1606062" y="2110154"/>
              <a:ext cx="1253490" cy="102870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Intermediate Outcomes 1 </a:t>
              </a: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Participant reactions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3317631" y="2098431"/>
              <a:ext cx="1255395" cy="1228725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Intermediate Outcomes 2 </a:t>
              </a: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Learning &amp; personal development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5029200" y="2110154"/>
              <a:ext cx="1257300" cy="102870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Intermediate Outcomes 3 </a:t>
              </a: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Behaviour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</p:txBody>
        </p:sp>
        <p:sp>
          <p:nvSpPr>
            <p:cNvPr id="37" name="Rounded Rectangle 36"/>
            <p:cNvSpPr/>
            <p:nvPr/>
          </p:nvSpPr>
          <p:spPr>
            <a:xfrm>
              <a:off x="6682154" y="23447"/>
              <a:ext cx="2095500" cy="1485900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Final Outcomes 3 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Capacity      individual/team capability Education setting systems/practices/culture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 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38" name="Rounded Rectangle 37"/>
            <p:cNvSpPr/>
            <p:nvPr/>
          </p:nvSpPr>
          <p:spPr>
            <a:xfrm>
              <a:off x="6858000" y="3587262"/>
              <a:ext cx="1952625" cy="1028700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Final Outcomes 2 </a:t>
              </a: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Career development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39" name="Rounded Rectangle 38"/>
            <p:cNvSpPr/>
            <p:nvPr/>
          </p:nvSpPr>
          <p:spPr>
            <a:xfrm>
              <a:off x="6858000" y="2110154"/>
              <a:ext cx="1943100" cy="1028700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Final Outcomes 1  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Short/longer term CYP outcomes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40" name="Rounded Rectangle 39"/>
            <p:cNvSpPr/>
            <p:nvPr/>
          </p:nvSpPr>
          <p:spPr>
            <a:xfrm>
              <a:off x="0" y="339970"/>
              <a:ext cx="2514600" cy="102870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ysDash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Antecedents 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              Participants' expectations and motivation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</p:txBody>
        </p:sp>
        <p:sp>
          <p:nvSpPr>
            <p:cNvPr id="41" name="Rounded Rectangle 40"/>
            <p:cNvSpPr/>
            <p:nvPr/>
          </p:nvSpPr>
          <p:spPr>
            <a:xfrm>
              <a:off x="2754923" y="0"/>
              <a:ext cx="3422015" cy="150495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ysDash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4F81BD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Moderating </a:t>
              </a: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factors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                     Setting/organisational culture             Participants' role/ organisational structure Capacity/resourcing to support change Intervention support - coaching, supervision   Time to reflect/plan/act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algn="ctr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 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</p:txBody>
        </p:sp>
        <p:cxnSp>
          <p:nvCxnSpPr>
            <p:cNvPr id="42" name="Straight Arrow Connector 41"/>
            <p:cNvCxnSpPr/>
            <p:nvPr/>
          </p:nvCxnSpPr>
          <p:spPr>
            <a:xfrm>
              <a:off x="1312985" y="2672862"/>
              <a:ext cx="28575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43" name="Straight Arrow Connector 42"/>
            <p:cNvCxnSpPr/>
            <p:nvPr/>
          </p:nvCxnSpPr>
          <p:spPr>
            <a:xfrm>
              <a:off x="2860431" y="2672862"/>
              <a:ext cx="45466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44" name="Straight Arrow Connector 43"/>
            <p:cNvCxnSpPr/>
            <p:nvPr/>
          </p:nvCxnSpPr>
          <p:spPr>
            <a:xfrm>
              <a:off x="4572000" y="2684585"/>
              <a:ext cx="471805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45" name="Straight Arrow Connector 44"/>
            <p:cNvCxnSpPr/>
            <p:nvPr/>
          </p:nvCxnSpPr>
          <p:spPr>
            <a:xfrm>
              <a:off x="6283569" y="2684585"/>
              <a:ext cx="57277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  <a:tailEnd type="arrow"/>
            </a:ln>
            <a:effectLst/>
          </p:spPr>
        </p:cxnSp>
        <p:cxnSp>
          <p:nvCxnSpPr>
            <p:cNvPr id="46" name="Straight Arrow Connector 45"/>
            <p:cNvCxnSpPr/>
            <p:nvPr/>
          </p:nvCxnSpPr>
          <p:spPr>
            <a:xfrm flipH="1">
              <a:off x="6166338" y="726831"/>
              <a:ext cx="514086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47" name="Straight Arrow Connector 46"/>
            <p:cNvCxnSpPr/>
            <p:nvPr/>
          </p:nvCxnSpPr>
          <p:spPr>
            <a:xfrm>
              <a:off x="1477108" y="1371600"/>
              <a:ext cx="0" cy="1189061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cxnSp>
          <p:nvCxnSpPr>
            <p:cNvPr id="48" name="Straight Arrow Connector 47"/>
            <p:cNvCxnSpPr/>
            <p:nvPr/>
          </p:nvCxnSpPr>
          <p:spPr>
            <a:xfrm>
              <a:off x="3083169" y="1547447"/>
              <a:ext cx="0" cy="1047115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cxnSp>
          <p:nvCxnSpPr>
            <p:cNvPr id="49" name="Straight Arrow Connector 48"/>
            <p:cNvCxnSpPr/>
            <p:nvPr/>
          </p:nvCxnSpPr>
          <p:spPr>
            <a:xfrm>
              <a:off x="4794738" y="1512277"/>
              <a:ext cx="0" cy="108585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cxnSp>
          <p:nvCxnSpPr>
            <p:cNvPr id="50" name="Straight Arrow Connector 49"/>
            <p:cNvCxnSpPr/>
            <p:nvPr/>
          </p:nvCxnSpPr>
          <p:spPr>
            <a:xfrm>
              <a:off x="6541477" y="1758462"/>
              <a:ext cx="0" cy="840105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cxnSp>
          <p:nvCxnSpPr>
            <p:cNvPr id="51" name="Straight Connector 50"/>
            <p:cNvCxnSpPr/>
            <p:nvPr/>
          </p:nvCxnSpPr>
          <p:spPr>
            <a:xfrm>
              <a:off x="5709138" y="1758462"/>
              <a:ext cx="838835" cy="0"/>
            </a:xfrm>
            <a:prstGeom prst="line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</a:ln>
            <a:effectLst/>
          </p:spPr>
        </p:cxnSp>
        <p:cxnSp>
          <p:nvCxnSpPr>
            <p:cNvPr id="52" name="Straight Connector 51"/>
            <p:cNvCxnSpPr/>
            <p:nvPr/>
          </p:nvCxnSpPr>
          <p:spPr>
            <a:xfrm flipV="1">
              <a:off x="5720862" y="1512277"/>
              <a:ext cx="0" cy="245660"/>
            </a:xfrm>
            <a:prstGeom prst="line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</a:ln>
            <a:effectLst/>
          </p:spPr>
        </p:cxnSp>
        <p:cxnSp>
          <p:nvCxnSpPr>
            <p:cNvPr id="53" name="Straight Arrow Connector 52"/>
            <p:cNvCxnSpPr/>
            <p:nvPr/>
          </p:nvCxnSpPr>
          <p:spPr>
            <a:xfrm>
              <a:off x="6389077" y="1066800"/>
              <a:ext cx="294005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  <a:tailEnd type="arrow"/>
            </a:ln>
            <a:effectLst/>
          </p:spPr>
        </p:cxnSp>
        <p:cxnSp>
          <p:nvCxnSpPr>
            <p:cNvPr id="54" name="Straight Arrow Connector 53"/>
            <p:cNvCxnSpPr/>
            <p:nvPr/>
          </p:nvCxnSpPr>
          <p:spPr>
            <a:xfrm>
              <a:off x="3892062" y="4044462"/>
              <a:ext cx="2986405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  <a:tailEnd type="arrow"/>
            </a:ln>
            <a:effectLst/>
          </p:spPr>
        </p:cxnSp>
        <p:cxnSp>
          <p:nvCxnSpPr>
            <p:cNvPr id="55" name="Straight Connector 54"/>
            <p:cNvCxnSpPr/>
            <p:nvPr/>
          </p:nvCxnSpPr>
          <p:spPr>
            <a:xfrm flipV="1">
              <a:off x="3892062" y="3341077"/>
              <a:ext cx="0" cy="702860"/>
            </a:xfrm>
            <a:prstGeom prst="line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</a:ln>
            <a:effectLst/>
          </p:spPr>
        </p:cxnSp>
        <p:cxnSp>
          <p:nvCxnSpPr>
            <p:cNvPr id="56" name="Straight Connector 55"/>
            <p:cNvCxnSpPr/>
            <p:nvPr/>
          </p:nvCxnSpPr>
          <p:spPr>
            <a:xfrm flipV="1">
              <a:off x="6400800" y="1078524"/>
              <a:ext cx="0" cy="808990"/>
            </a:xfrm>
            <a:prstGeom prst="line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</a:ln>
            <a:effectLst/>
          </p:spPr>
        </p:cxnSp>
        <p:cxnSp>
          <p:nvCxnSpPr>
            <p:cNvPr id="57" name="Straight Connector 56"/>
            <p:cNvCxnSpPr/>
            <p:nvPr/>
          </p:nvCxnSpPr>
          <p:spPr>
            <a:xfrm flipH="1">
              <a:off x="5673969" y="1887416"/>
              <a:ext cx="729615" cy="0"/>
            </a:xfrm>
            <a:prstGeom prst="line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</a:ln>
            <a:effectLst/>
          </p:spPr>
        </p:cxnSp>
        <p:cxnSp>
          <p:nvCxnSpPr>
            <p:cNvPr id="58" name="Straight Connector 57"/>
            <p:cNvCxnSpPr/>
            <p:nvPr/>
          </p:nvCxnSpPr>
          <p:spPr>
            <a:xfrm flipV="1">
              <a:off x="5685692" y="1887416"/>
              <a:ext cx="0" cy="224790"/>
            </a:xfrm>
            <a:prstGeom prst="line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</a:ln>
            <a:effectLst/>
          </p:spPr>
        </p:cxn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chemeClr val="accent1"/>
                </a:solidFill>
              </a:rPr>
              <a:t>Interventions</a:t>
            </a:r>
            <a:r>
              <a:rPr lang="en-GB" sz="2000" dirty="0">
                <a:solidFill>
                  <a:schemeClr val="tx2"/>
                </a:solidFill>
              </a:rPr>
              <a:t>: the CPD activities themselves</a:t>
            </a:r>
            <a:r>
              <a:rPr lang="en-GB" sz="2000" dirty="0" smtClean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chemeClr val="accent1"/>
                </a:solidFill>
              </a:rPr>
              <a:t>Antecedents</a:t>
            </a:r>
            <a:r>
              <a:rPr lang="en-GB" sz="2000" b="1" dirty="0">
                <a:solidFill>
                  <a:schemeClr val="accent1"/>
                </a:solidFill>
              </a:rPr>
              <a:t>: </a:t>
            </a:r>
            <a:r>
              <a:rPr lang="en-GB" sz="2000" dirty="0">
                <a:solidFill>
                  <a:schemeClr val="tx2"/>
                </a:solidFill>
              </a:rPr>
              <a:t>those factors associated with individual participants that affect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2"/>
                </a:solidFill>
              </a:rPr>
              <a:t>their ability to benefit from the opportunities offered to them.</a:t>
            </a:r>
          </a:p>
          <a:p>
            <a:pPr marL="0" indent="0"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chemeClr val="accent1"/>
                </a:solidFill>
              </a:rPr>
              <a:t>Intermediate </a:t>
            </a:r>
            <a:r>
              <a:rPr lang="en-GB" sz="2000" b="1" dirty="0">
                <a:solidFill>
                  <a:schemeClr val="accent1"/>
                </a:solidFill>
              </a:rPr>
              <a:t>outcomes: </a:t>
            </a:r>
            <a:r>
              <a:rPr lang="en-GB" sz="2000" dirty="0">
                <a:solidFill>
                  <a:schemeClr val="tx2"/>
                </a:solidFill>
              </a:rPr>
              <a:t>those outcomes of the CPD activities that are </a:t>
            </a:r>
            <a:r>
              <a:rPr lang="en-GB" sz="2000" dirty="0" smtClean="0">
                <a:solidFill>
                  <a:schemeClr val="tx2"/>
                </a:solidFill>
              </a:rPr>
              <a:t>steps towards (pre-conditions for)  </a:t>
            </a:r>
            <a:r>
              <a:rPr lang="en-GB" sz="2000" dirty="0">
                <a:solidFill>
                  <a:schemeClr val="tx2"/>
                </a:solidFill>
              </a:rPr>
              <a:t>the achievement of the final outcomes, </a:t>
            </a: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chemeClr val="accent1"/>
                </a:solidFill>
              </a:rPr>
              <a:t>Final </a:t>
            </a:r>
            <a:r>
              <a:rPr lang="en-GB" sz="2000" b="1" dirty="0">
                <a:solidFill>
                  <a:schemeClr val="accent1"/>
                </a:solidFill>
              </a:rPr>
              <a:t>outcomes: </a:t>
            </a:r>
            <a:r>
              <a:rPr lang="en-GB" sz="2000" dirty="0">
                <a:solidFill>
                  <a:schemeClr val="tx2"/>
                </a:solidFill>
              </a:rPr>
              <a:t>the intended effects of the CPD activities, </a:t>
            </a:r>
            <a:r>
              <a:rPr lang="en-GB" sz="2000" dirty="0" smtClean="0">
                <a:solidFill>
                  <a:schemeClr val="tx2"/>
                </a:solidFill>
              </a:rPr>
              <a:t>on </a:t>
            </a:r>
            <a:r>
              <a:rPr lang="en-GB" sz="2000" dirty="0">
                <a:solidFill>
                  <a:schemeClr val="tx2"/>
                </a:solidFill>
              </a:rPr>
              <a:t>organisations, teachers and </a:t>
            </a:r>
            <a:r>
              <a:rPr lang="en-GB" sz="2000" dirty="0" smtClean="0">
                <a:solidFill>
                  <a:schemeClr val="tx2"/>
                </a:solidFill>
              </a:rPr>
              <a:t>children and young people.</a:t>
            </a:r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0766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20688"/>
            <a:ext cx="8229600" cy="547260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b="1" dirty="0" smtClean="0">
                <a:solidFill>
                  <a:schemeClr val="accent1"/>
                </a:solidFill>
              </a:rPr>
              <a:t>Moderating </a:t>
            </a:r>
            <a:r>
              <a:rPr lang="en-GB" sz="2000" b="1" dirty="0">
                <a:solidFill>
                  <a:schemeClr val="accent1"/>
                </a:solidFill>
              </a:rPr>
              <a:t>factors: </a:t>
            </a:r>
            <a:endParaRPr lang="en-GB" sz="2000" b="1" dirty="0" smtClean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variables </a:t>
            </a:r>
            <a:r>
              <a:rPr lang="en-GB" sz="2000" dirty="0">
                <a:solidFill>
                  <a:schemeClr val="tx2"/>
                </a:solidFill>
              </a:rPr>
              <a:t>in the school and wider environment that influence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tx2"/>
                </a:solidFill>
              </a:rPr>
              <a:t>whether, and how, the interventions lead, via the achievement of </a:t>
            </a:r>
            <a:r>
              <a:rPr lang="en-GB" sz="2000" dirty="0" smtClean="0">
                <a:solidFill>
                  <a:schemeClr val="tx2"/>
                </a:solidFill>
              </a:rPr>
              <a:t>intermediate outcomes </a:t>
            </a:r>
            <a:r>
              <a:rPr lang="en-GB" sz="2000" dirty="0">
                <a:solidFill>
                  <a:schemeClr val="tx2"/>
                </a:solidFill>
              </a:rPr>
              <a:t>to producing final outcomes. </a:t>
            </a: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 smtClean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These </a:t>
            </a:r>
            <a:r>
              <a:rPr lang="en-GB" sz="2000" dirty="0">
                <a:solidFill>
                  <a:schemeClr val="tx2"/>
                </a:solidFill>
              </a:rPr>
              <a:t>factors help to explain </a:t>
            </a:r>
            <a:r>
              <a:rPr lang="en-GB" sz="2000" dirty="0" smtClean="0">
                <a:solidFill>
                  <a:schemeClr val="tx2"/>
                </a:solidFill>
              </a:rPr>
              <a:t>why apparently </a:t>
            </a:r>
            <a:r>
              <a:rPr lang="en-GB" sz="2000" dirty="0">
                <a:solidFill>
                  <a:schemeClr val="tx2"/>
                </a:solidFill>
              </a:rPr>
              <a:t>similar activities have different consequences for different </a:t>
            </a:r>
            <a:r>
              <a:rPr lang="en-GB" sz="2000" dirty="0" smtClean="0">
                <a:solidFill>
                  <a:schemeClr val="tx2"/>
                </a:solidFill>
              </a:rPr>
              <a:t>individuals, teams </a:t>
            </a:r>
            <a:r>
              <a:rPr lang="en-GB" sz="2000" dirty="0">
                <a:solidFill>
                  <a:schemeClr val="tx2"/>
                </a:solidFill>
              </a:rPr>
              <a:t>and schools</a:t>
            </a:r>
            <a:r>
              <a:rPr lang="en-GB" sz="2000" dirty="0" smtClean="0">
                <a:solidFill>
                  <a:schemeClr val="tx2"/>
                </a:solidFill>
              </a:rPr>
              <a:t>.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r>
              <a:rPr lang="en-GB" sz="2000" dirty="0" smtClean="0">
                <a:solidFill>
                  <a:schemeClr val="tx2"/>
                </a:solidFill>
              </a:rPr>
              <a:t>Understanding these factors helps in preparing/ supporting individuals and settings to achieve intermediate and final outcomes</a:t>
            </a: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  <a:p>
            <a:pPr marL="0" indent="0">
              <a:buNone/>
            </a:pPr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7648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6210"/>
          </a:xfrm>
        </p:spPr>
        <p:txBody>
          <a:bodyPr>
            <a:normAutofit fontScale="90000"/>
          </a:bodyPr>
          <a:lstStyle/>
          <a:p>
            <a:pPr algn="l"/>
            <a:r>
              <a:rPr lang="en-GB" sz="3600" dirty="0" smtClean="0">
                <a:solidFill>
                  <a:schemeClr val="accent1"/>
                </a:solidFill>
              </a:rPr>
              <a:t/>
            </a:r>
            <a:br>
              <a:rPr lang="en-GB" sz="3600" dirty="0" smtClean="0">
                <a:solidFill>
                  <a:schemeClr val="accent1"/>
                </a:solidFill>
              </a:rPr>
            </a:br>
            <a:r>
              <a:rPr lang="en-GB" sz="3600" dirty="0" smtClean="0">
                <a:solidFill>
                  <a:schemeClr val="accent1"/>
                </a:solidFill>
              </a:rPr>
              <a:t>Narrowing </a:t>
            </a:r>
            <a:r>
              <a:rPr lang="en-GB" sz="3600" dirty="0">
                <a:solidFill>
                  <a:schemeClr val="accent1"/>
                </a:solidFill>
              </a:rPr>
              <a:t>the </a:t>
            </a:r>
            <a:r>
              <a:rPr lang="en-GB" sz="3600" dirty="0" smtClean="0">
                <a:solidFill>
                  <a:schemeClr val="accent1"/>
                </a:solidFill>
              </a:rPr>
              <a:t>Gap: Improving </a:t>
            </a:r>
            <a:r>
              <a:rPr lang="en-GB" sz="3600" dirty="0">
                <a:solidFill>
                  <a:schemeClr val="accent1"/>
                </a:solidFill>
              </a:rPr>
              <a:t>Learning for Vulnerable  Children and Young People using Lesson Study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2780928"/>
            <a:ext cx="8229600" cy="3301827"/>
          </a:xfrm>
        </p:spPr>
        <p:txBody>
          <a:bodyPr/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4F81BD"/>
                </a:solidFill>
                <a:latin typeface="Arial"/>
                <a:ea typeface="Calibri"/>
              </a:rPr>
              <a:t>TSA supported and funded project - context school improvement, raising attainment for vulnerable groups of children</a:t>
            </a:r>
            <a:endParaRPr lang="en-GB" sz="2400" dirty="0">
              <a:latin typeface="Arial"/>
              <a:ea typeface="Calibri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>
                <a:solidFill>
                  <a:srgbClr val="4F81BD"/>
                </a:solidFill>
                <a:latin typeface="Arial"/>
                <a:ea typeface="Calibri"/>
              </a:rPr>
              <a:t>Representative schools identified in clusters by TSA lead group (primary secondary special)</a:t>
            </a:r>
            <a:endParaRPr lang="en-GB" sz="2400" dirty="0">
              <a:latin typeface="Arial"/>
              <a:ea typeface="Calibri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2469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23190" y="606743"/>
            <a:ext cx="8897620" cy="5644514"/>
            <a:chOff x="0" y="0"/>
            <a:chExt cx="8897620" cy="5644564"/>
          </a:xfrm>
        </p:grpSpPr>
        <p:sp>
          <p:nvSpPr>
            <p:cNvPr id="12" name="Rounded Rectangle 11"/>
            <p:cNvSpPr/>
            <p:nvPr/>
          </p:nvSpPr>
          <p:spPr>
            <a:xfrm>
              <a:off x="0" y="2110154"/>
              <a:ext cx="5638800" cy="3534410"/>
            </a:xfrm>
            <a:prstGeom prst="roundRect">
              <a:avLst/>
            </a:pr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Interventions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Session 1 Introduction to lesson study 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Identify a pupil who puzzles you and is not making adequate progress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Identify lesson study team in school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Session 2 Planning the lesson study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Supported planning addressing main issues of implementation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Inter session offer of additional support for planning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Session 3 Outcomes presentations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Sharing practice agreeing outcomes analysis and moderating </a:t>
              </a:r>
              <a:r>
                <a:rPr lang="en-GB" sz="1200" dirty="0" smtClean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factors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 </a:t>
              </a:r>
              <a:endParaRPr lang="en-GB" sz="1200" dirty="0">
                <a:effectLst/>
                <a:latin typeface="Arial"/>
                <a:ea typeface="Calibri"/>
              </a:endParaRPr>
            </a:p>
          </p:txBody>
        </p:sp>
        <p:sp>
          <p:nvSpPr>
            <p:cNvPr id="13" name="Rounded Rectangle 12"/>
            <p:cNvSpPr/>
            <p:nvPr/>
          </p:nvSpPr>
          <p:spPr>
            <a:xfrm>
              <a:off x="0" y="0"/>
              <a:ext cx="8897620" cy="1946031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ysDash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Antecedents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 smtClean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Individual </a:t>
              </a: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school </a:t>
              </a:r>
              <a:r>
                <a:rPr lang="en-GB" sz="1200" dirty="0" smtClean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representation -  </a:t>
              </a: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a team must include SLT and an inclusion specialist e.g. SENCO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Participants' expectations and motivation - briefing paper sent out outlining lesson study and the purpose of the </a:t>
              </a:r>
              <a:r>
                <a:rPr lang="en-GB" sz="1200" dirty="0" smtClean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project</a:t>
              </a:r>
              <a:endParaRPr lang="en-GB" sz="1200" dirty="0" smtClean="0">
                <a:solidFill>
                  <a:srgbClr val="4F81BD"/>
                </a:solidFill>
                <a:effectLst/>
                <a:latin typeface="Arial"/>
                <a:ea typeface="Calibri"/>
              </a:endParaRP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5638800" y="3622431"/>
              <a:ext cx="1652954" cy="0"/>
            </a:xfrm>
            <a:prstGeom prst="straightConnector1">
              <a:avLst/>
            </a:prstGeom>
            <a:ln w="28575"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Arrow Connector 14"/>
            <p:cNvCxnSpPr/>
            <p:nvPr/>
          </p:nvCxnSpPr>
          <p:spPr>
            <a:xfrm>
              <a:off x="6400800" y="1946031"/>
              <a:ext cx="0" cy="167640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sp>
          <p:nvSpPr>
            <p:cNvPr id="16" name="Rounded Rectangle 15"/>
            <p:cNvSpPr/>
            <p:nvPr/>
          </p:nvSpPr>
          <p:spPr>
            <a:xfrm>
              <a:off x="7291754" y="2110154"/>
              <a:ext cx="1508760" cy="3534215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Intermediate Outcomes 1 Participant reactions</a:t>
              </a:r>
              <a:r>
                <a:rPr lang="en-GB" sz="1200" b="1">
                  <a:effectLst/>
                  <a:latin typeface="Arial"/>
                  <a:ea typeface="Calibri"/>
                </a:rPr>
                <a:t> 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Identifying learners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Commitment to undertake lesson study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Active initial planning as a team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 </a:t>
              </a:r>
              <a:endParaRPr lang="en-GB" sz="1200">
                <a:effectLst/>
                <a:latin typeface="Arial"/>
                <a:ea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651769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23190" y="570865"/>
            <a:ext cx="8897620" cy="5716271"/>
            <a:chOff x="0" y="0"/>
            <a:chExt cx="8897815" cy="5716661"/>
          </a:xfrm>
        </p:grpSpPr>
        <p:sp>
          <p:nvSpPr>
            <p:cNvPr id="10" name="Rounded Rectangle 9"/>
            <p:cNvSpPr/>
            <p:nvPr/>
          </p:nvSpPr>
          <p:spPr>
            <a:xfrm>
              <a:off x="0" y="2403231"/>
              <a:ext cx="1734820" cy="331089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Intermediate Outcomes 1 Participant reactions 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Identifying learners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Commitment to undertake lesson study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Active initial planning as a team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 </a:t>
              </a:r>
              <a:endParaRPr lang="en-GB" sz="1200">
                <a:effectLst/>
                <a:latin typeface="Arial"/>
                <a:ea typeface="Calibri"/>
              </a:endParaRPr>
            </a:p>
          </p:txBody>
        </p:sp>
        <p:sp>
          <p:nvSpPr>
            <p:cNvPr id="17" name="Rounded Rectangle 16"/>
            <p:cNvSpPr/>
            <p:nvPr/>
          </p:nvSpPr>
          <p:spPr>
            <a:xfrm>
              <a:off x="2192215" y="2403231"/>
              <a:ext cx="2428240" cy="331343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Intermediate Outcomes 2 Learning &amp; personal development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Understanding the key features of the lesson study model 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Developing the practice of working collaboratively with colleagues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Developing the practice of gaining learner's perspectives on their classroom experiences</a:t>
              </a:r>
              <a:endParaRPr lang="en-GB" sz="1200">
                <a:effectLst/>
                <a:latin typeface="Arial"/>
                <a:ea typeface="Calibri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>
              <a:off x="5087815" y="2403231"/>
              <a:ext cx="3810000" cy="331089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Intermediate Outcomes 3 Behaviour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Teachers /TAs apply knowledge of individual learners and insight into learner perceptions of learning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Focussed collaboration between teaching assistants, teachers, SENCO and specialists 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Teachers /TAs shift emphasis from techniques re task completion/ curriculum delivery to barriers to /enablers of learning</a:t>
              </a:r>
              <a:endParaRPr lang="en-GB" sz="1200" dirty="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dirty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Active learner engagement in goal-setting and understanding their own </a:t>
              </a:r>
              <a:r>
                <a:rPr lang="en-GB" sz="1200" dirty="0" smtClean="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learning and influencing their learning context</a:t>
              </a:r>
              <a:endParaRPr lang="en-GB" sz="1200" dirty="0">
                <a:effectLst/>
                <a:latin typeface="Arial"/>
                <a:ea typeface="Calibri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0" y="0"/>
              <a:ext cx="3246755" cy="228600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ysDash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Moderating factors</a:t>
              </a: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                     Setting/organisational culture - is this a priority for us?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Capacity/resourcing - this is resource intensive, do we have the resource and are we willing to commit it to this work?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Time to reflect/plan/act 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 </a:t>
              </a:r>
              <a:endParaRPr lang="en-GB" sz="1200">
                <a:effectLst/>
                <a:latin typeface="Arial"/>
                <a:ea typeface="Calibri"/>
              </a:endParaRPr>
            </a:p>
          </p:txBody>
        </p:sp>
        <p:cxnSp>
          <p:nvCxnSpPr>
            <p:cNvPr id="20" name="Straight Arrow Connector 19"/>
            <p:cNvCxnSpPr/>
            <p:nvPr/>
          </p:nvCxnSpPr>
          <p:spPr>
            <a:xfrm>
              <a:off x="1735015" y="3997569"/>
              <a:ext cx="45466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21" name="Straight Arrow Connector 20"/>
            <p:cNvCxnSpPr/>
            <p:nvPr/>
          </p:nvCxnSpPr>
          <p:spPr>
            <a:xfrm>
              <a:off x="4618892" y="4009292"/>
              <a:ext cx="471805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22" name="Straight Arrow Connector 21"/>
            <p:cNvCxnSpPr/>
            <p:nvPr/>
          </p:nvCxnSpPr>
          <p:spPr>
            <a:xfrm>
              <a:off x="2004646" y="2286000"/>
              <a:ext cx="0" cy="166243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cxnSp>
          <p:nvCxnSpPr>
            <p:cNvPr id="23" name="Straight Arrow Connector 22"/>
            <p:cNvCxnSpPr/>
            <p:nvPr/>
          </p:nvCxnSpPr>
          <p:spPr>
            <a:xfrm>
              <a:off x="4841630" y="2286000"/>
              <a:ext cx="0" cy="1662430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sp>
          <p:nvSpPr>
            <p:cNvPr id="24" name="Rounded Rectangle 23"/>
            <p:cNvSpPr/>
            <p:nvPr/>
          </p:nvSpPr>
          <p:spPr>
            <a:xfrm>
              <a:off x="3481754" y="0"/>
              <a:ext cx="5415915" cy="2286000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ysDash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 b="1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Moderating factors</a:t>
              </a: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                                                           Setting/organisational culture - are we focused on understanding learners learning or implementing an intervention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Participants' role - SLT support?  Parental support for the lesson study                      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Capacity/resourcing - staffing and attendance issues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Time to reflect/plan/act - has the team applied the features of lesson study effectively?  Did they need/ access more support to do so?</a:t>
              </a:r>
              <a:endParaRPr lang="en-GB" sz="1200">
                <a:effectLst/>
                <a:latin typeface="Arial"/>
                <a:ea typeface="Calibri"/>
              </a:endParaRPr>
            </a:p>
            <a:p>
              <a:pPr algn="ctr">
                <a:lnSpc>
                  <a:spcPct val="115000"/>
                </a:lnSpc>
                <a:spcAft>
                  <a:spcPts val="1000"/>
                </a:spcAft>
              </a:pPr>
              <a:r>
                <a:rPr lang="en-GB" sz="1200">
                  <a:solidFill>
                    <a:srgbClr val="4F81BD"/>
                  </a:solidFill>
                  <a:effectLst/>
                  <a:latin typeface="Arial"/>
                  <a:ea typeface="Calibri"/>
                </a:rPr>
                <a:t> </a:t>
              </a:r>
              <a:endParaRPr lang="en-GB" sz="1200">
                <a:effectLst/>
                <a:latin typeface="Arial"/>
                <a:ea typeface="Calibri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5588620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139384" y="594995"/>
            <a:ext cx="8865235" cy="5668009"/>
            <a:chOff x="0" y="0"/>
            <a:chExt cx="8865333" cy="5668108"/>
          </a:xfrm>
        </p:grpSpPr>
        <p:sp>
          <p:nvSpPr>
            <p:cNvPr id="33" name="Rounded Rectangle 32"/>
            <p:cNvSpPr/>
            <p:nvPr/>
          </p:nvSpPr>
          <p:spPr>
            <a:xfrm>
              <a:off x="3681046" y="0"/>
              <a:ext cx="5184287" cy="2696210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Final Outcomes 3 Capacity individual/team capability Education setting systems/practices/culture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Enhances teachers’ /TAs’ awareness of the importance of knowledge of individual learners and insight into learner perceptions of learning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Develops skills in gaining learners' perceptions regarding their learning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Challenges teachers’ /TAs’ perceptions of learners 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Models structured collaboration between teaching assistants, teachers, SENCO and external specialists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3798277" y="4525108"/>
              <a:ext cx="5029200" cy="1142365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Final Outcomes 2 Career development </a:t>
              </a: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Implement and articulate: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342900" marR="0" lvl="0" indent="-34290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Symbol"/>
                <a:buChar char=""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leadership of collaborative practice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342900" marR="0" lvl="0" indent="-34290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 typeface="Symbol"/>
                <a:buChar char=""/>
                <a:tabLst/>
                <a:defRPr/>
              </a:pPr>
              <a:r>
                <a:rPr kumimoji="0" lang="en-GB" sz="1200" b="0" i="0" u="none" strike="noStrike" kern="0" cap="none" spc="0" normalizeH="0" baseline="0" noProof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evidence informed responses to  differentiation, personalisation, intervention and adjustment</a:t>
              </a:r>
              <a:endParaRPr kumimoji="0" lang="en-GB" sz="12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35" name="Rounded Rectangle 34"/>
            <p:cNvSpPr/>
            <p:nvPr/>
          </p:nvSpPr>
          <p:spPr>
            <a:xfrm>
              <a:off x="3798277" y="2813539"/>
              <a:ext cx="5065395" cy="1602740"/>
            </a:xfrm>
            <a:prstGeom prst="roundRect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C0504D"/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Final Outcomes 1 Short/longer term outcomes for learners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Identifies barriers to learning that impact on a range of learners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Informs design of interventions, adjustments and associated support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 </a:t>
              </a: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Enables progress towards short and medium-term </a:t>
              </a:r>
              <a:r>
                <a:rPr kumimoji="0" lang="en-GB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  <a:cs typeface="+mn-cs"/>
                </a:rPr>
                <a:t>targets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  <a:cs typeface="+mn-cs"/>
              </a:endParaRPr>
            </a:p>
          </p:txBody>
        </p:sp>
        <p:sp>
          <p:nvSpPr>
            <p:cNvPr id="36" name="Rounded Rectangle 35"/>
            <p:cNvSpPr/>
            <p:nvPr/>
          </p:nvSpPr>
          <p:spPr>
            <a:xfrm>
              <a:off x="46892" y="0"/>
              <a:ext cx="3540125" cy="1781908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ysDash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Moderating factors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                                 Culture- preconceptions regarding learners' role, autonomy and insights      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Capacity/resourcing to enable collaboration  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Time to reflect/plan/act re interventions/ adjustments </a:t>
              </a:r>
              <a:r>
                <a:rPr kumimoji="0" lang="en-GB" sz="1200" b="0" i="0" u="none" strike="noStrike" kern="0" cap="none" spc="0" normalizeH="0" baseline="0" noProof="0" dirty="0" err="1" smtClean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etc</a:t>
              </a: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 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</p:txBody>
        </p:sp>
        <p:cxnSp>
          <p:nvCxnSpPr>
            <p:cNvPr id="37" name="Straight Arrow Connector 36"/>
            <p:cNvCxnSpPr/>
            <p:nvPr/>
          </p:nvCxnSpPr>
          <p:spPr>
            <a:xfrm>
              <a:off x="3294184" y="3610708"/>
              <a:ext cx="504093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  <a:tailEnd type="arrow"/>
            </a:ln>
            <a:effectLst/>
          </p:spPr>
        </p:cxnSp>
        <p:cxnSp>
          <p:nvCxnSpPr>
            <p:cNvPr id="38" name="Straight Arrow Connector 37"/>
            <p:cNvCxnSpPr/>
            <p:nvPr/>
          </p:nvCxnSpPr>
          <p:spPr>
            <a:xfrm flipH="1">
              <a:off x="3434861" y="1805354"/>
              <a:ext cx="0" cy="550545"/>
            </a:xfrm>
            <a:prstGeom prst="straightConnector1">
              <a:avLst/>
            </a:prstGeom>
            <a:noFill/>
            <a:ln w="28575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ash"/>
              <a:tailEnd type="arrow"/>
            </a:ln>
            <a:effectLst/>
          </p:spPr>
        </p:cxnSp>
        <p:cxnSp>
          <p:nvCxnSpPr>
            <p:cNvPr id="39" name="Straight Arrow Connector 38"/>
            <p:cNvCxnSpPr/>
            <p:nvPr/>
          </p:nvCxnSpPr>
          <p:spPr>
            <a:xfrm>
              <a:off x="3399692" y="5087816"/>
              <a:ext cx="39878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C0504D"/>
              </a:solidFill>
              <a:prstDash val="sysDot"/>
              <a:tailEnd type="arrow"/>
            </a:ln>
            <a:effectLst/>
          </p:spPr>
        </p:cxnSp>
        <p:sp>
          <p:nvSpPr>
            <p:cNvPr id="40" name="Rounded Rectangle 39"/>
            <p:cNvSpPr/>
            <p:nvPr/>
          </p:nvSpPr>
          <p:spPr>
            <a:xfrm>
              <a:off x="0" y="1899139"/>
              <a:ext cx="3294184" cy="3768969"/>
            </a:xfrm>
            <a:prstGeom prst="roundRect">
              <a:avLst/>
            </a:prstGeom>
            <a:noFill/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Intermediate Outcomes 3 Behaviour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Teachers /TAs apply knowledge of individual learners and insight into learner perceptions of learning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Focussed collaboration between teaching assistants, teachers, SENCO and specialists 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marL="0" marR="0" lvl="0" indent="0" defTabSz="914400" eaLnBrk="1" fontAlgn="auto" latinLnBrk="0" hangingPunct="1">
                <a:lnSpc>
                  <a:spcPct val="115000"/>
                </a:lnSpc>
                <a:spcBef>
                  <a:spcPts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4F81BD"/>
                  </a:solidFill>
                  <a:effectLst/>
                  <a:uLnTx/>
                  <a:uFillTx/>
                  <a:latin typeface="Arial"/>
                  <a:ea typeface="Calibri"/>
                </a:rPr>
                <a:t>Teachers /TAs shift emphasis from techniques re task completion/ curriculum delivery to barriers to /enablers of learning</a:t>
              </a:r>
              <a:endParaRPr kumimoji="0" lang="en-GB" sz="1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Calibri"/>
              </a:endParaRPr>
            </a:p>
            <a:p>
              <a:pPr lvl="0">
                <a:lnSpc>
                  <a:spcPct val="115000"/>
                </a:lnSpc>
                <a:spcAft>
                  <a:spcPts val="1000"/>
                </a:spcAft>
                <a:defRPr/>
              </a:pPr>
              <a:r>
                <a:rPr lang="en-GB" sz="1200" kern="0" dirty="0">
                  <a:solidFill>
                    <a:srgbClr val="4F81BD"/>
                  </a:solidFill>
                  <a:latin typeface="Arial"/>
                  <a:ea typeface="Calibri"/>
                </a:rPr>
                <a:t>Active learner engagement in goal-setting and understanding their own learning and influencing their learning context</a:t>
              </a:r>
              <a:endParaRPr lang="en-GB" sz="1200" kern="0" dirty="0">
                <a:solidFill>
                  <a:srgbClr val="4F81BD"/>
                </a:solidFill>
                <a:latin typeface="Arial"/>
                <a:ea typeface="Calibri"/>
              </a:endParaRPr>
            </a:p>
          </p:txBody>
        </p:sp>
        <p:cxnSp>
          <p:nvCxnSpPr>
            <p:cNvPr id="41" name="Straight Arrow Connector 40"/>
            <p:cNvCxnSpPr/>
            <p:nvPr/>
          </p:nvCxnSpPr>
          <p:spPr>
            <a:xfrm>
              <a:off x="3294184" y="2356339"/>
              <a:ext cx="384810" cy="0"/>
            </a:xfrm>
            <a:prstGeom prst="straightConnector1">
              <a:avLst/>
            </a:prstGeom>
            <a:noFill/>
            <a:ln w="28575" cap="flat" cmpd="sng" algn="ctr">
              <a:solidFill>
                <a:srgbClr val="C0504D"/>
              </a:solidFill>
              <a:prstDash val="solid"/>
              <a:tailEnd type="arrow"/>
            </a:ln>
            <a:effectLst/>
          </p:spPr>
        </p:cxnSp>
        <p:cxnSp>
          <p:nvCxnSpPr>
            <p:cNvPr id="42" name="Straight Connector 41"/>
            <p:cNvCxnSpPr/>
            <p:nvPr/>
          </p:nvCxnSpPr>
          <p:spPr>
            <a:xfrm>
              <a:off x="3399692" y="5087816"/>
              <a:ext cx="0" cy="550545"/>
            </a:xfrm>
            <a:prstGeom prst="line">
              <a:avLst/>
            </a:prstGeom>
            <a:noFill/>
            <a:ln w="25400" cap="flat" cmpd="sng" algn="ctr">
              <a:solidFill>
                <a:srgbClr val="C0504D"/>
              </a:solidFill>
              <a:prstDash val="sysDot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  <p:extLst>
      <p:ext uri="{BB962C8B-B14F-4D97-AF65-F5344CB8AC3E}">
        <p14:creationId xmlns:p14="http://schemas.microsoft.com/office/powerpoint/2010/main" val="7975780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918648" cy="1143000"/>
          </a:xfrm>
        </p:spPr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4000" dirty="0" smtClean="0">
                <a:solidFill>
                  <a:schemeClr val="accent1"/>
                </a:solidFill>
              </a:rPr>
              <a:t>References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1800" dirty="0" smtClean="0">
                <a:solidFill>
                  <a:schemeClr val="tx2"/>
                </a:solidFill>
              </a:rPr>
              <a:t>Coldwell</a:t>
            </a:r>
            <a:r>
              <a:rPr lang="en-GB" sz="1800" dirty="0">
                <a:solidFill>
                  <a:schemeClr val="tx2"/>
                </a:solidFill>
              </a:rPr>
              <a:t>, Mike and Simkins, </a:t>
            </a:r>
            <a:r>
              <a:rPr lang="en-GB" sz="1800" dirty="0" smtClean="0">
                <a:solidFill>
                  <a:schemeClr val="tx2"/>
                </a:solidFill>
              </a:rPr>
              <a:t>Tim (</a:t>
            </a:r>
            <a:r>
              <a:rPr lang="en-GB" sz="1800" dirty="0">
                <a:solidFill>
                  <a:schemeClr val="tx2"/>
                </a:solidFill>
              </a:rPr>
              <a:t>2010) 'Level models of continuing professional </a:t>
            </a:r>
            <a:r>
              <a:rPr lang="en-GB" sz="1800" dirty="0" smtClean="0">
                <a:solidFill>
                  <a:schemeClr val="tx2"/>
                </a:solidFill>
              </a:rPr>
              <a:t>development evaluation</a:t>
            </a:r>
            <a:r>
              <a:rPr lang="en-GB" sz="1800" dirty="0">
                <a:solidFill>
                  <a:schemeClr val="tx2"/>
                </a:solidFill>
              </a:rPr>
              <a:t>: a grounded review and critique', </a:t>
            </a:r>
            <a:r>
              <a:rPr lang="en-GB" sz="1800" i="1" dirty="0">
                <a:solidFill>
                  <a:schemeClr val="tx2"/>
                </a:solidFill>
              </a:rPr>
              <a:t>Professional Development in </a:t>
            </a:r>
            <a:r>
              <a:rPr lang="en-GB" sz="1800" i="1" dirty="0" smtClean="0">
                <a:solidFill>
                  <a:schemeClr val="tx2"/>
                </a:solidFill>
              </a:rPr>
              <a:t>Education pp1-15</a:t>
            </a: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1800" i="1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1800" dirty="0">
                <a:solidFill>
                  <a:schemeClr val="tx2"/>
                </a:solidFill>
              </a:rPr>
              <a:t>Kirkpatrick, D., </a:t>
            </a:r>
            <a:r>
              <a:rPr lang="en-GB" sz="1800" dirty="0" smtClean="0">
                <a:solidFill>
                  <a:schemeClr val="tx2"/>
                </a:solidFill>
              </a:rPr>
              <a:t>(1998) </a:t>
            </a:r>
            <a:r>
              <a:rPr lang="en-GB" sz="1800" i="1" dirty="0">
                <a:solidFill>
                  <a:schemeClr val="tx2"/>
                </a:solidFill>
              </a:rPr>
              <a:t>Evaluating training programmes: the four levels. </a:t>
            </a:r>
            <a:r>
              <a:rPr lang="en-GB" sz="1800" dirty="0">
                <a:solidFill>
                  <a:schemeClr val="tx2"/>
                </a:solidFill>
              </a:rPr>
              <a:t>2nd ed. San Francisco, CA: </a:t>
            </a:r>
            <a:r>
              <a:rPr lang="en-GB" sz="1800" dirty="0" err="1">
                <a:solidFill>
                  <a:schemeClr val="tx2"/>
                </a:solidFill>
              </a:rPr>
              <a:t>Berrett</a:t>
            </a:r>
            <a:r>
              <a:rPr lang="en-GB" sz="1800" dirty="0">
                <a:solidFill>
                  <a:schemeClr val="tx2"/>
                </a:solidFill>
              </a:rPr>
              <a:t>-Koehler</a:t>
            </a: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1800" i="1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1800" dirty="0" smtClean="0">
                <a:solidFill>
                  <a:schemeClr val="tx2"/>
                </a:solidFill>
              </a:rPr>
              <a:t>Sachs</a:t>
            </a:r>
            <a:r>
              <a:rPr lang="en-GB" sz="1800" dirty="0">
                <a:solidFill>
                  <a:schemeClr val="tx2"/>
                </a:solidFill>
              </a:rPr>
              <a:t>, </a:t>
            </a:r>
            <a:r>
              <a:rPr lang="en-GB" sz="1800" dirty="0" err="1">
                <a:solidFill>
                  <a:schemeClr val="tx2"/>
                </a:solidFill>
              </a:rPr>
              <a:t>Judyth</a:t>
            </a:r>
            <a:r>
              <a:rPr lang="en-GB" sz="1800" dirty="0">
                <a:solidFill>
                  <a:schemeClr val="tx2"/>
                </a:solidFill>
              </a:rPr>
              <a:t> (2007) Learning to improve or improving to learn: the dilemma of teacher continuing professional development, </a:t>
            </a:r>
            <a:r>
              <a:rPr lang="en-GB" sz="1800" i="1" dirty="0">
                <a:solidFill>
                  <a:schemeClr val="tx2"/>
                </a:solidFill>
              </a:rPr>
              <a:t>Proceedings of the International Congress Effectiveness and Improvement.</a:t>
            </a:r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1800" i="1" dirty="0" smtClean="0">
              <a:solidFill>
                <a:schemeClr val="tx2"/>
              </a:solidFill>
            </a:endParaRPr>
          </a:p>
          <a:p>
            <a:pPr marL="0" indent="0">
              <a:buClr>
                <a:schemeClr val="tx1"/>
              </a:buClr>
              <a:buNone/>
              <a:defRPr/>
            </a:pPr>
            <a:r>
              <a:rPr lang="en-GB" sz="1800" dirty="0">
                <a:solidFill>
                  <a:schemeClr val="tx2"/>
                </a:solidFill>
              </a:rPr>
              <a:t>Training and Development Agency for Schools, 2007</a:t>
            </a:r>
            <a:r>
              <a:rPr lang="en-GB" sz="1800" i="1" dirty="0">
                <a:solidFill>
                  <a:schemeClr val="tx2"/>
                </a:solidFill>
              </a:rPr>
              <a:t>. Impact evaluation of CPD. </a:t>
            </a:r>
            <a:r>
              <a:rPr lang="en-GB" sz="1800" dirty="0" smtClean="0">
                <a:solidFill>
                  <a:schemeClr val="tx2"/>
                </a:solidFill>
              </a:rPr>
              <a:t>London: TDA</a:t>
            </a:r>
            <a:r>
              <a:rPr lang="en-GB" sz="1800" dirty="0">
                <a:solidFill>
                  <a:schemeClr val="tx2"/>
                </a:solidFill>
              </a:rPr>
              <a:t>.</a:t>
            </a:r>
            <a:endParaRPr lang="en-GB" sz="1800" dirty="0" smtClean="0">
              <a:solidFill>
                <a:schemeClr val="tx2"/>
              </a:solidFill>
            </a:endParaRPr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098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609600"/>
            <a:ext cx="7918648" cy="947192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GB" sz="3200" dirty="0" smtClean="0">
                <a:solidFill>
                  <a:schemeClr val="accent1"/>
                </a:solidFill>
              </a:rPr>
              <a:t>Professional development/learning </a:t>
            </a:r>
            <a:r>
              <a:rPr lang="en-GB" sz="1800" dirty="0" smtClean="0">
                <a:solidFill>
                  <a:schemeClr val="accent1"/>
                </a:solidFill>
              </a:rPr>
              <a:t>Sachs 2007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Clr>
                <a:schemeClr val="tx1"/>
              </a:buClr>
              <a:buNone/>
              <a:defRPr/>
            </a:pPr>
            <a:endParaRPr lang="en-GB" dirty="0"/>
          </a:p>
          <a:p>
            <a:pPr marL="0" indent="0">
              <a:buClr>
                <a:schemeClr val="tx1"/>
              </a:buClr>
              <a:buNone/>
              <a:defRPr/>
            </a:pPr>
            <a:endParaRPr lang="en-GB" sz="2000" dirty="0" smtClean="0">
              <a:solidFill>
                <a:schemeClr val="tx2"/>
              </a:solidFill>
            </a:endParaRPr>
          </a:p>
          <a:p>
            <a:pPr algn="r" eaLnBrk="1" hangingPunct="1">
              <a:buFont typeface="Wingdings" pitchFamily="2" charset="2"/>
              <a:buNone/>
              <a:defRPr/>
            </a:pPr>
            <a:endParaRPr lang="en-GB" dirty="0" smtClean="0"/>
          </a:p>
          <a:p>
            <a:pPr eaLnBrk="1" hangingPunct="1">
              <a:defRPr/>
            </a:pPr>
            <a:endParaRPr lang="en-GB" sz="1800" dirty="0" smtClean="0">
              <a:solidFill>
                <a:schemeClr val="accent2"/>
              </a:solidFill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110710"/>
              </p:ext>
            </p:extLst>
          </p:nvPr>
        </p:nvGraphicFramePr>
        <p:xfrm>
          <a:off x="1043608" y="1420813"/>
          <a:ext cx="7056783" cy="4543376"/>
        </p:xfrm>
        <a:graphic>
          <a:graphicData uri="http://schemas.openxmlformats.org/drawingml/2006/table">
            <a:tbl>
              <a:tblPr firstRow="1" firstCol="1" bandRow="1"/>
              <a:tblGrid>
                <a:gridCol w="1404477"/>
                <a:gridCol w="1405236"/>
                <a:gridCol w="1405997"/>
                <a:gridCol w="1405997"/>
                <a:gridCol w="1435076"/>
              </a:tblGrid>
              <a:tr h="14647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 </a:t>
                      </a: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Retooling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b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Remodelling</a:t>
                      </a:r>
                      <a:endParaRPr lang="en-GB" sz="100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Revitalising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000" b="1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Calibri"/>
                          <a:cs typeface="Calibri"/>
                        </a:rPr>
                        <a:t>Re-imagining</a:t>
                      </a:r>
                      <a:endParaRPr lang="en-GB" sz="1000" dirty="0">
                        <a:solidFill>
                          <a:srgbClr val="000000"/>
                        </a:solidFill>
                        <a:effectLst/>
                        <a:latin typeface="Calibri"/>
                        <a:ea typeface="Calibri"/>
                        <a:cs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5053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Calibri"/>
                          <a:ea typeface="Calibri"/>
                        </a:rPr>
                        <a:t>Driver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Accountability and control by government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Compliance with government change agenda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Professional renewal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Professional reinvention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053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Calibri"/>
                          <a:ea typeface="Calibri"/>
                        </a:rPr>
                        <a:t>Purpose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Upgrading of skills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Modifying existing practices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Rethink and renew practices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Transformative practices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3368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Calibri"/>
                          <a:ea typeface="Calibri"/>
                        </a:rPr>
                        <a:t>Focus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Professional development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Professional development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Professional learning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Professional learning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737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Calibri"/>
                          <a:ea typeface="Calibri"/>
                        </a:rPr>
                        <a:t>Learning process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Passive recipient of knowledge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Uncritical consumer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Collaboration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Mutual engagement and knowledge creation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422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Calibri"/>
                          <a:ea typeface="Calibri"/>
                        </a:rPr>
                        <a:t>Approaches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One-off seminars outside expert programmes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Programmes devised by expert over an extended time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Collaborative learning circles, networks, action research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Practitioner enquiry or action research, enquiry as stance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8422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>
                          <a:effectLst/>
                          <a:latin typeface="Calibri"/>
                          <a:ea typeface="Calibri"/>
                        </a:rPr>
                        <a:t>Professional outcomes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Improving teaching skills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Updated discipline knowledge or pedagogical skills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New approaches to pedagogy and learning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Production of new knowledge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737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b="1" dirty="0">
                          <a:effectLst/>
                          <a:latin typeface="Calibri"/>
                          <a:ea typeface="Calibri"/>
                        </a:rPr>
                        <a:t>View of teaching/ professionalism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Teacher as technician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 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Controlled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Teacher as craft worker 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 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>
                          <a:effectLst/>
                          <a:latin typeface="Calibri"/>
                          <a:ea typeface="Calibri"/>
                        </a:rPr>
                        <a:t>Compliant</a:t>
                      </a:r>
                      <a:endParaRPr lang="en-GB" sz="100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Teacher as reflective learner </a:t>
                      </a:r>
                      <a:endParaRPr lang="en-GB" sz="1000" dirty="0" smtClean="0">
                        <a:effectLst/>
                        <a:latin typeface="Calibri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 smtClean="0">
                          <a:effectLst/>
                          <a:latin typeface="Calibri"/>
                          <a:ea typeface="Calibri"/>
                        </a:rPr>
                        <a:t>Collaborative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Autonomous professional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 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000" dirty="0">
                          <a:effectLst/>
                          <a:latin typeface="Calibri"/>
                          <a:ea typeface="Calibri"/>
                        </a:rPr>
                        <a:t>Activist </a:t>
                      </a:r>
                      <a:endParaRPr lang="en-GB" sz="1000" dirty="0">
                        <a:effectLst/>
                        <a:latin typeface="Arial"/>
                        <a:ea typeface="Calibri"/>
                      </a:endParaRPr>
                    </a:p>
                  </a:txBody>
                  <a:tcPr marL="54927" marR="5492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3" name="Rectangle 3"/>
          <p:cNvSpPr>
            <a:spLocks noChangeArrowheads="1"/>
          </p:cNvSpPr>
          <p:nvPr/>
        </p:nvSpPr>
        <p:spPr bwMode="auto">
          <a:xfrm>
            <a:off x="2222500" y="14208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08685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lank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p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UI/customUI.xml><?xml version="1.0" encoding="utf-8"?>
<!-- This markup removes items from the Office Button in Powerpoint. -->
<customUI xmlns="http://schemas.microsoft.com/office/2006/01/customui">
  <ribbon>
    <officeMenu>
      <menu idMso="FileSendMenu" showImage="false" visible="false"/>
      <menu idMso="FilePrintMenu">
        <button idMso="FilePrintQuick" showImage="false" visible="false"/>
      </menu>
      <menu idMso="MenuPublish">
        <toggleButton idMso="FileCreateDocumentWorkspace" showImage="false" visible="false"/>
        <button idMso="FileSaveToDocumentManagementServer" showImage="false" visible="false"/>
      </menu>
    </officeMenu>
  </ribbon>
</customUI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4098</TotalTime>
  <Words>1149</Words>
  <Application>Microsoft Office PowerPoint</Application>
  <PresentationFormat>On-screen Show (4:3)</PresentationFormat>
  <Paragraphs>241</Paragraphs>
  <Slides>15</Slides>
  <Notes>12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blank</vt:lpstr>
      <vt:lpstr>Demonstrating outcomes and  impact in the context of  professional learning and development</vt:lpstr>
      <vt:lpstr>Aims</vt:lpstr>
      <vt:lpstr>PowerPoint Presentation</vt:lpstr>
      <vt:lpstr>PowerPoint Presentation</vt:lpstr>
      <vt:lpstr>PowerPoint Presentation</vt:lpstr>
      <vt:lpstr>PowerPoint Presentation</vt:lpstr>
      <vt:lpstr>Level model Coldwell and Simkins 2010</vt:lpstr>
      <vt:lpstr>PowerPoint Presentation</vt:lpstr>
      <vt:lpstr>PowerPoint Presentation</vt:lpstr>
      <vt:lpstr> Narrowing the Gap: Improving Learning for Vulnerable  Children and Young People using Lesson Study </vt:lpstr>
      <vt:lpstr>PowerPoint Presentation</vt:lpstr>
      <vt:lpstr>PowerPoint Presentation</vt:lpstr>
      <vt:lpstr>PowerPoint Presentation</vt:lpstr>
      <vt:lpstr>References</vt:lpstr>
      <vt:lpstr>Professional development/learning Sachs 2007</vt:lpstr>
    </vt:vector>
  </TitlesOfParts>
  <Company>Sheffield Hallam University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Action Research Assignment</dc:title>
  <dc:creator>Learning &amp; IT Services</dc:creator>
  <cp:lastModifiedBy>Niki Elliot</cp:lastModifiedBy>
  <cp:revision>290</cp:revision>
  <cp:lastPrinted>2017-05-02T13:29:50Z</cp:lastPrinted>
  <dcterms:created xsi:type="dcterms:W3CDTF">2013-09-04T15:26:35Z</dcterms:created>
  <dcterms:modified xsi:type="dcterms:W3CDTF">2017-05-02T14:17:09Z</dcterms:modified>
</cp:coreProperties>
</file>