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6"/>
  </p:sldMasterIdLst>
  <p:notesMasterIdLst>
    <p:notesMasterId r:id="rId39"/>
  </p:notesMasterIdLst>
  <p:sldIdLst>
    <p:sldId id="260" r:id="rId7"/>
    <p:sldId id="259" r:id="rId8"/>
    <p:sldId id="265" r:id="rId9"/>
    <p:sldId id="264" r:id="rId10"/>
    <p:sldId id="263" r:id="rId11"/>
    <p:sldId id="273" r:id="rId12"/>
    <p:sldId id="288" r:id="rId13"/>
    <p:sldId id="290" r:id="rId14"/>
    <p:sldId id="283" r:id="rId15"/>
    <p:sldId id="267" r:id="rId16"/>
    <p:sldId id="269" r:id="rId17"/>
    <p:sldId id="262" r:id="rId18"/>
    <p:sldId id="266" r:id="rId19"/>
    <p:sldId id="277" r:id="rId20"/>
    <p:sldId id="280" r:id="rId21"/>
    <p:sldId id="271" r:id="rId22"/>
    <p:sldId id="268" r:id="rId23"/>
    <p:sldId id="281" r:id="rId24"/>
    <p:sldId id="276" r:id="rId25"/>
    <p:sldId id="270" r:id="rId26"/>
    <p:sldId id="287" r:id="rId27"/>
    <p:sldId id="279" r:id="rId28"/>
    <p:sldId id="282" r:id="rId29"/>
    <p:sldId id="293" r:id="rId30"/>
    <p:sldId id="286" r:id="rId31"/>
    <p:sldId id="284" r:id="rId32"/>
    <p:sldId id="285" r:id="rId33"/>
    <p:sldId id="291" r:id="rId34"/>
    <p:sldId id="292" r:id="rId35"/>
    <p:sldId id="294" r:id="rId36"/>
    <p:sldId id="296" r:id="rId37"/>
    <p:sldId id="300"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85" autoAdjust="0"/>
    <p:restoredTop sz="94660"/>
  </p:normalViewPr>
  <p:slideViewPr>
    <p:cSldViewPr>
      <p:cViewPr varScale="1">
        <p:scale>
          <a:sx n="119" d="100"/>
          <a:sy n="119" d="100"/>
        </p:scale>
        <p:origin x="-1320" y="-90"/>
      </p:cViewPr>
      <p:guideLst>
        <p:guide orient="horz" pos="2160"/>
        <p:guide pos="2880"/>
      </p:guideLst>
    </p:cSldViewPr>
  </p:slideViewPr>
  <p:notesTextViewPr>
    <p:cViewPr>
      <p:scale>
        <a:sx n="1" d="1"/>
        <a:sy n="1" d="1"/>
      </p:scale>
      <p:origin x="0" y="0"/>
    </p:cViewPr>
  </p:notesTextViewPr>
  <p:notesViewPr>
    <p:cSldViewPr>
      <p:cViewPr varScale="1">
        <p:scale>
          <a:sx n="52" d="100"/>
          <a:sy n="52" d="100"/>
        </p:scale>
        <p:origin x="295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964002-4B4C-4938-8BDA-F2D4CA7E671B}" type="doc">
      <dgm:prSet loTypeId="urn:microsoft.com/office/officeart/2005/8/layout/venn1" loCatId="relationship" qsTypeId="urn:microsoft.com/office/officeart/2005/8/quickstyle/simple1" qsCatId="simple" csTypeId="urn:microsoft.com/office/officeart/2005/8/colors/accent0_2" csCatId="mainScheme" phldr="1"/>
      <dgm:spPr/>
    </dgm:pt>
    <dgm:pt modelId="{0819A3CE-6F83-406F-841A-B0177B1ACD2C}">
      <dgm:prSet phldrT="[Text]"/>
      <dgm:spPr>
        <a:solidFill>
          <a:schemeClr val="accent5">
            <a:lumMod val="60000"/>
            <a:lumOff val="40000"/>
            <a:alpha val="50000"/>
          </a:schemeClr>
        </a:solidFill>
        <a:ln>
          <a:noFill/>
        </a:ln>
      </dgm:spPr>
      <dgm:t>
        <a:bodyPr/>
        <a:lstStyle/>
        <a:p>
          <a:endParaRPr lang="en-GB" dirty="0"/>
        </a:p>
      </dgm:t>
    </dgm:pt>
    <dgm:pt modelId="{27A3FEE4-9636-4C90-96B1-E06D8E4C53B8}" type="parTrans" cxnId="{EF1237B4-4671-4B74-B14F-23CC817B8A8E}">
      <dgm:prSet/>
      <dgm:spPr/>
      <dgm:t>
        <a:bodyPr/>
        <a:lstStyle/>
        <a:p>
          <a:endParaRPr lang="en-GB"/>
        </a:p>
      </dgm:t>
    </dgm:pt>
    <dgm:pt modelId="{F9B3ED4D-BB14-4C07-AEA7-78CA9EC1FF4B}" type="sibTrans" cxnId="{EF1237B4-4671-4B74-B14F-23CC817B8A8E}">
      <dgm:prSet/>
      <dgm:spPr/>
      <dgm:t>
        <a:bodyPr/>
        <a:lstStyle/>
        <a:p>
          <a:endParaRPr lang="en-GB"/>
        </a:p>
      </dgm:t>
    </dgm:pt>
    <dgm:pt modelId="{878862E9-2E97-4156-89CE-7EA39C88581F}">
      <dgm:prSet phldrT="[Text]"/>
      <dgm:spPr>
        <a:solidFill>
          <a:schemeClr val="accent4">
            <a:lumMod val="40000"/>
            <a:lumOff val="60000"/>
            <a:alpha val="50000"/>
          </a:schemeClr>
        </a:solidFill>
        <a:ln>
          <a:noFill/>
        </a:ln>
      </dgm:spPr>
      <dgm:t>
        <a:bodyPr/>
        <a:lstStyle/>
        <a:p>
          <a:endParaRPr lang="en-GB" dirty="0" smtClean="0">
            <a:solidFill>
              <a:schemeClr val="accent4">
                <a:lumMod val="60000"/>
                <a:lumOff val="40000"/>
              </a:schemeClr>
            </a:solidFill>
          </a:endParaRPr>
        </a:p>
        <a:p>
          <a:endParaRPr lang="en-GB" dirty="0" smtClean="0">
            <a:solidFill>
              <a:schemeClr val="accent4">
                <a:lumMod val="60000"/>
                <a:lumOff val="40000"/>
              </a:schemeClr>
            </a:solidFill>
          </a:endParaRPr>
        </a:p>
        <a:p>
          <a:endParaRPr lang="en-GB" dirty="0" smtClean="0">
            <a:solidFill>
              <a:schemeClr val="accent4">
                <a:lumMod val="60000"/>
                <a:lumOff val="40000"/>
              </a:schemeClr>
            </a:solidFill>
          </a:endParaRPr>
        </a:p>
        <a:p>
          <a:endParaRPr lang="en-GB" dirty="0">
            <a:solidFill>
              <a:schemeClr val="accent4">
                <a:lumMod val="60000"/>
                <a:lumOff val="40000"/>
              </a:schemeClr>
            </a:solidFill>
          </a:endParaRPr>
        </a:p>
      </dgm:t>
    </dgm:pt>
    <dgm:pt modelId="{5C788445-FB92-40BE-88FD-7A5FC0DEDBC5}" type="parTrans" cxnId="{3CBF7E84-C806-4B64-8016-EFBFF86A177A}">
      <dgm:prSet/>
      <dgm:spPr/>
      <dgm:t>
        <a:bodyPr/>
        <a:lstStyle/>
        <a:p>
          <a:endParaRPr lang="en-GB"/>
        </a:p>
      </dgm:t>
    </dgm:pt>
    <dgm:pt modelId="{5C08B055-ABEC-4723-B6AC-B7997485ADB5}" type="sibTrans" cxnId="{3CBF7E84-C806-4B64-8016-EFBFF86A177A}">
      <dgm:prSet/>
      <dgm:spPr/>
      <dgm:t>
        <a:bodyPr/>
        <a:lstStyle/>
        <a:p>
          <a:endParaRPr lang="en-GB"/>
        </a:p>
      </dgm:t>
    </dgm:pt>
    <dgm:pt modelId="{3FC9A5B9-ED30-4C92-AB07-A7A37D68E6B2}">
      <dgm:prSet/>
      <dgm:spPr>
        <a:solidFill>
          <a:schemeClr val="tx2">
            <a:lumMod val="50000"/>
            <a:lumOff val="50000"/>
            <a:alpha val="50000"/>
          </a:schemeClr>
        </a:solidFill>
        <a:ln w="6350">
          <a:solidFill>
            <a:srgbClr val="00B0F0"/>
          </a:solidFill>
        </a:ln>
      </dgm:spPr>
      <dgm:t>
        <a:bodyPr/>
        <a:lstStyle/>
        <a:p>
          <a:pPr algn="ctr"/>
          <a:endParaRPr lang="en-GB" dirty="0">
            <a:solidFill>
              <a:schemeClr val="tx2">
                <a:lumMod val="50000"/>
                <a:lumOff val="50000"/>
              </a:schemeClr>
            </a:solidFill>
          </a:endParaRPr>
        </a:p>
      </dgm:t>
    </dgm:pt>
    <dgm:pt modelId="{202EECEB-FD65-4542-AA08-5C5523FA4835}" type="parTrans" cxnId="{718ACC86-FBEF-4FEA-9779-C149763F1667}">
      <dgm:prSet/>
      <dgm:spPr/>
      <dgm:t>
        <a:bodyPr/>
        <a:lstStyle/>
        <a:p>
          <a:endParaRPr lang="en-GB"/>
        </a:p>
      </dgm:t>
    </dgm:pt>
    <dgm:pt modelId="{70DAA9AF-DDA4-405B-899C-224797F98974}" type="sibTrans" cxnId="{718ACC86-FBEF-4FEA-9779-C149763F1667}">
      <dgm:prSet/>
      <dgm:spPr/>
      <dgm:t>
        <a:bodyPr/>
        <a:lstStyle/>
        <a:p>
          <a:endParaRPr lang="en-GB"/>
        </a:p>
      </dgm:t>
    </dgm:pt>
    <dgm:pt modelId="{238298EC-F608-47A6-B411-D0B2E098BA0B}">
      <dgm:prSet phldrT="[Text]"/>
      <dgm:spPr>
        <a:solidFill>
          <a:schemeClr val="accent6">
            <a:lumMod val="20000"/>
            <a:lumOff val="80000"/>
            <a:alpha val="50000"/>
          </a:schemeClr>
        </a:solidFill>
        <a:ln>
          <a:noFill/>
        </a:ln>
      </dgm:spPr>
      <dgm:t>
        <a:bodyPr/>
        <a:lstStyle/>
        <a:p>
          <a:endParaRPr lang="en-GB" dirty="0"/>
        </a:p>
      </dgm:t>
    </dgm:pt>
    <dgm:pt modelId="{3E8CB217-DDF4-485D-8CBE-8F14326F70F2}" type="sibTrans" cxnId="{C4777521-F771-4813-9B36-5C8CEF002296}">
      <dgm:prSet/>
      <dgm:spPr/>
      <dgm:t>
        <a:bodyPr/>
        <a:lstStyle/>
        <a:p>
          <a:endParaRPr lang="en-GB"/>
        </a:p>
      </dgm:t>
    </dgm:pt>
    <dgm:pt modelId="{A1A8C133-FABB-42D2-92A3-EE0641C62924}" type="parTrans" cxnId="{C4777521-F771-4813-9B36-5C8CEF002296}">
      <dgm:prSet/>
      <dgm:spPr/>
      <dgm:t>
        <a:bodyPr/>
        <a:lstStyle/>
        <a:p>
          <a:endParaRPr lang="en-GB"/>
        </a:p>
      </dgm:t>
    </dgm:pt>
    <dgm:pt modelId="{9C4D269D-7911-400F-86A2-6D837A7DEA04}" type="pres">
      <dgm:prSet presAssocID="{94964002-4B4C-4938-8BDA-F2D4CA7E671B}" presName="compositeShape" presStyleCnt="0">
        <dgm:presLayoutVars>
          <dgm:chMax val="7"/>
          <dgm:dir/>
          <dgm:resizeHandles val="exact"/>
        </dgm:presLayoutVars>
      </dgm:prSet>
      <dgm:spPr/>
    </dgm:pt>
    <dgm:pt modelId="{6A2975E5-57FE-4DD7-A66C-9CF9682DAA49}" type="pres">
      <dgm:prSet presAssocID="{0819A3CE-6F83-406F-841A-B0177B1ACD2C}" presName="circ1" presStyleLbl="vennNode1" presStyleIdx="0" presStyleCnt="4" custLinFactNeighborX="2666" custLinFactNeighborY="-2108"/>
      <dgm:spPr/>
      <dgm:t>
        <a:bodyPr/>
        <a:lstStyle/>
        <a:p>
          <a:endParaRPr lang="en-GB"/>
        </a:p>
      </dgm:t>
    </dgm:pt>
    <dgm:pt modelId="{C12BB8DD-F655-4E71-8ACF-762591D5B01A}" type="pres">
      <dgm:prSet presAssocID="{0819A3CE-6F83-406F-841A-B0177B1ACD2C}" presName="circ1Tx" presStyleLbl="revTx" presStyleIdx="0" presStyleCnt="0">
        <dgm:presLayoutVars>
          <dgm:chMax val="0"/>
          <dgm:chPref val="0"/>
          <dgm:bulletEnabled val="1"/>
        </dgm:presLayoutVars>
      </dgm:prSet>
      <dgm:spPr/>
      <dgm:t>
        <a:bodyPr/>
        <a:lstStyle/>
        <a:p>
          <a:endParaRPr lang="en-GB"/>
        </a:p>
      </dgm:t>
    </dgm:pt>
    <dgm:pt modelId="{550D3720-8467-4427-AAD6-E57E1175CDFD}" type="pres">
      <dgm:prSet presAssocID="{238298EC-F608-47A6-B411-D0B2E098BA0B}" presName="circ2" presStyleLbl="vennNode1" presStyleIdx="1" presStyleCnt="4" custLinFactNeighborX="25083" custLinFactNeighborY="-11929"/>
      <dgm:spPr/>
      <dgm:t>
        <a:bodyPr/>
        <a:lstStyle/>
        <a:p>
          <a:endParaRPr lang="en-GB"/>
        </a:p>
      </dgm:t>
    </dgm:pt>
    <dgm:pt modelId="{62F5F82E-A666-4031-89AE-9A77523D68CF}" type="pres">
      <dgm:prSet presAssocID="{238298EC-F608-47A6-B411-D0B2E098BA0B}" presName="circ2Tx" presStyleLbl="revTx" presStyleIdx="0" presStyleCnt="0">
        <dgm:presLayoutVars>
          <dgm:chMax val="0"/>
          <dgm:chPref val="0"/>
          <dgm:bulletEnabled val="1"/>
        </dgm:presLayoutVars>
      </dgm:prSet>
      <dgm:spPr/>
      <dgm:t>
        <a:bodyPr/>
        <a:lstStyle/>
        <a:p>
          <a:endParaRPr lang="en-GB"/>
        </a:p>
      </dgm:t>
    </dgm:pt>
    <dgm:pt modelId="{4C804838-E623-4E47-883B-208891F4C378}" type="pres">
      <dgm:prSet presAssocID="{878862E9-2E97-4156-89CE-7EA39C88581F}" presName="circ3" presStyleLbl="vennNode1" presStyleIdx="2" presStyleCnt="4" custLinFactNeighborX="-64239" custLinFactNeighborY="-56160"/>
      <dgm:spPr/>
      <dgm:t>
        <a:bodyPr/>
        <a:lstStyle/>
        <a:p>
          <a:endParaRPr lang="en-GB"/>
        </a:p>
      </dgm:t>
    </dgm:pt>
    <dgm:pt modelId="{2590A99E-C461-404E-A308-1B7B48CDDAF0}" type="pres">
      <dgm:prSet presAssocID="{878862E9-2E97-4156-89CE-7EA39C88581F}" presName="circ3Tx" presStyleLbl="revTx" presStyleIdx="0" presStyleCnt="0">
        <dgm:presLayoutVars>
          <dgm:chMax val="0"/>
          <dgm:chPref val="0"/>
          <dgm:bulletEnabled val="1"/>
        </dgm:presLayoutVars>
      </dgm:prSet>
      <dgm:spPr/>
      <dgm:t>
        <a:bodyPr/>
        <a:lstStyle/>
        <a:p>
          <a:endParaRPr lang="en-GB"/>
        </a:p>
      </dgm:t>
    </dgm:pt>
    <dgm:pt modelId="{0BEC0A7B-D05E-4595-B24B-2C7525CE6CE2}" type="pres">
      <dgm:prSet presAssocID="{3FC9A5B9-ED30-4C92-AB07-A7A37D68E6B2}" presName="circ4" presStyleLbl="vennNode1" presStyleIdx="3" presStyleCnt="4" custScaleX="97076" custScaleY="99615" custLinFactNeighborX="45348" custLinFactNeighborY="7497"/>
      <dgm:spPr/>
      <dgm:t>
        <a:bodyPr/>
        <a:lstStyle/>
        <a:p>
          <a:endParaRPr lang="en-GB"/>
        </a:p>
      </dgm:t>
    </dgm:pt>
    <dgm:pt modelId="{4A42E8CC-6EBD-4809-B02B-9CDB00DCAA4D}" type="pres">
      <dgm:prSet presAssocID="{3FC9A5B9-ED30-4C92-AB07-A7A37D68E6B2}" presName="circ4Tx" presStyleLbl="revTx" presStyleIdx="0" presStyleCnt="0">
        <dgm:presLayoutVars>
          <dgm:chMax val="0"/>
          <dgm:chPref val="0"/>
          <dgm:bulletEnabled val="1"/>
        </dgm:presLayoutVars>
      </dgm:prSet>
      <dgm:spPr/>
      <dgm:t>
        <a:bodyPr/>
        <a:lstStyle/>
        <a:p>
          <a:endParaRPr lang="en-GB"/>
        </a:p>
      </dgm:t>
    </dgm:pt>
  </dgm:ptLst>
  <dgm:cxnLst>
    <dgm:cxn modelId="{45FFA11A-B1BE-4F82-8BB8-D4DC4C12C202}" type="presOf" srcId="{878862E9-2E97-4156-89CE-7EA39C88581F}" destId="{4C804838-E623-4E47-883B-208891F4C378}" srcOrd="0" destOrd="0" presId="urn:microsoft.com/office/officeart/2005/8/layout/venn1"/>
    <dgm:cxn modelId="{F47AC131-517F-419E-8723-76B5C8A50A7C}" type="presOf" srcId="{3FC9A5B9-ED30-4C92-AB07-A7A37D68E6B2}" destId="{4A42E8CC-6EBD-4809-B02B-9CDB00DCAA4D}" srcOrd="1" destOrd="0" presId="urn:microsoft.com/office/officeart/2005/8/layout/venn1"/>
    <dgm:cxn modelId="{45B99F3A-A524-469C-8870-9E48592F443B}" type="presOf" srcId="{0819A3CE-6F83-406F-841A-B0177B1ACD2C}" destId="{C12BB8DD-F655-4E71-8ACF-762591D5B01A}" srcOrd="1" destOrd="0" presId="urn:microsoft.com/office/officeart/2005/8/layout/venn1"/>
    <dgm:cxn modelId="{20697B61-F53E-45E7-ABFA-8CAFF06650B6}" type="presOf" srcId="{878862E9-2E97-4156-89CE-7EA39C88581F}" destId="{2590A99E-C461-404E-A308-1B7B48CDDAF0}" srcOrd="1" destOrd="0" presId="urn:microsoft.com/office/officeart/2005/8/layout/venn1"/>
    <dgm:cxn modelId="{B6669E2F-11FC-4102-AE57-3E4D553FC2F4}" type="presOf" srcId="{238298EC-F608-47A6-B411-D0B2E098BA0B}" destId="{62F5F82E-A666-4031-89AE-9A77523D68CF}" srcOrd="1" destOrd="0" presId="urn:microsoft.com/office/officeart/2005/8/layout/venn1"/>
    <dgm:cxn modelId="{718ACC86-FBEF-4FEA-9779-C149763F1667}" srcId="{94964002-4B4C-4938-8BDA-F2D4CA7E671B}" destId="{3FC9A5B9-ED30-4C92-AB07-A7A37D68E6B2}" srcOrd="3" destOrd="0" parTransId="{202EECEB-FD65-4542-AA08-5C5523FA4835}" sibTransId="{70DAA9AF-DDA4-405B-899C-224797F98974}"/>
    <dgm:cxn modelId="{DF62BC20-68EB-465A-8F31-884846C7F38E}" type="presOf" srcId="{94964002-4B4C-4938-8BDA-F2D4CA7E671B}" destId="{9C4D269D-7911-400F-86A2-6D837A7DEA04}" srcOrd="0" destOrd="0" presId="urn:microsoft.com/office/officeart/2005/8/layout/venn1"/>
    <dgm:cxn modelId="{A16D2103-93A6-49FC-A9C5-3A8DB0097EF1}" type="presOf" srcId="{238298EC-F608-47A6-B411-D0B2E098BA0B}" destId="{550D3720-8467-4427-AAD6-E57E1175CDFD}" srcOrd="0" destOrd="0" presId="urn:microsoft.com/office/officeart/2005/8/layout/venn1"/>
    <dgm:cxn modelId="{D073BC96-6091-45FD-B456-98D7E7B99354}" type="presOf" srcId="{3FC9A5B9-ED30-4C92-AB07-A7A37D68E6B2}" destId="{0BEC0A7B-D05E-4595-B24B-2C7525CE6CE2}" srcOrd="0" destOrd="0" presId="urn:microsoft.com/office/officeart/2005/8/layout/venn1"/>
    <dgm:cxn modelId="{3CBF7E84-C806-4B64-8016-EFBFF86A177A}" srcId="{94964002-4B4C-4938-8BDA-F2D4CA7E671B}" destId="{878862E9-2E97-4156-89CE-7EA39C88581F}" srcOrd="2" destOrd="0" parTransId="{5C788445-FB92-40BE-88FD-7A5FC0DEDBC5}" sibTransId="{5C08B055-ABEC-4723-B6AC-B7997485ADB5}"/>
    <dgm:cxn modelId="{EF1237B4-4671-4B74-B14F-23CC817B8A8E}" srcId="{94964002-4B4C-4938-8BDA-F2D4CA7E671B}" destId="{0819A3CE-6F83-406F-841A-B0177B1ACD2C}" srcOrd="0" destOrd="0" parTransId="{27A3FEE4-9636-4C90-96B1-E06D8E4C53B8}" sibTransId="{F9B3ED4D-BB14-4C07-AEA7-78CA9EC1FF4B}"/>
    <dgm:cxn modelId="{972C1C8B-CBBF-43C1-94D2-6FE828608454}" type="presOf" srcId="{0819A3CE-6F83-406F-841A-B0177B1ACD2C}" destId="{6A2975E5-57FE-4DD7-A66C-9CF9682DAA49}" srcOrd="0" destOrd="0" presId="urn:microsoft.com/office/officeart/2005/8/layout/venn1"/>
    <dgm:cxn modelId="{C4777521-F771-4813-9B36-5C8CEF002296}" srcId="{94964002-4B4C-4938-8BDA-F2D4CA7E671B}" destId="{238298EC-F608-47A6-B411-D0B2E098BA0B}" srcOrd="1" destOrd="0" parTransId="{A1A8C133-FABB-42D2-92A3-EE0641C62924}" sibTransId="{3E8CB217-DDF4-485D-8CBE-8F14326F70F2}"/>
    <dgm:cxn modelId="{16D81C8D-DAD0-40D0-A4B1-92E333527731}" type="presParOf" srcId="{9C4D269D-7911-400F-86A2-6D837A7DEA04}" destId="{6A2975E5-57FE-4DD7-A66C-9CF9682DAA49}" srcOrd="0" destOrd="0" presId="urn:microsoft.com/office/officeart/2005/8/layout/venn1"/>
    <dgm:cxn modelId="{15FFE3CC-30BB-474B-9BC1-36AD7729126A}" type="presParOf" srcId="{9C4D269D-7911-400F-86A2-6D837A7DEA04}" destId="{C12BB8DD-F655-4E71-8ACF-762591D5B01A}" srcOrd="1" destOrd="0" presId="urn:microsoft.com/office/officeart/2005/8/layout/venn1"/>
    <dgm:cxn modelId="{E23FF069-3842-441C-A0F1-BFE61D27864F}" type="presParOf" srcId="{9C4D269D-7911-400F-86A2-6D837A7DEA04}" destId="{550D3720-8467-4427-AAD6-E57E1175CDFD}" srcOrd="2" destOrd="0" presId="urn:microsoft.com/office/officeart/2005/8/layout/venn1"/>
    <dgm:cxn modelId="{1354D108-3BEA-40F7-8381-40E5BA7F5831}" type="presParOf" srcId="{9C4D269D-7911-400F-86A2-6D837A7DEA04}" destId="{62F5F82E-A666-4031-89AE-9A77523D68CF}" srcOrd="3" destOrd="0" presId="urn:microsoft.com/office/officeart/2005/8/layout/venn1"/>
    <dgm:cxn modelId="{1BA30A1E-F0D8-40AB-9A33-19A5A65D379D}" type="presParOf" srcId="{9C4D269D-7911-400F-86A2-6D837A7DEA04}" destId="{4C804838-E623-4E47-883B-208891F4C378}" srcOrd="4" destOrd="0" presId="urn:microsoft.com/office/officeart/2005/8/layout/venn1"/>
    <dgm:cxn modelId="{54C9C9CF-E3A5-469F-91D7-591DC3444C07}" type="presParOf" srcId="{9C4D269D-7911-400F-86A2-6D837A7DEA04}" destId="{2590A99E-C461-404E-A308-1B7B48CDDAF0}" srcOrd="5" destOrd="0" presId="urn:microsoft.com/office/officeart/2005/8/layout/venn1"/>
    <dgm:cxn modelId="{FE5CDC0E-C938-4FF3-840B-C887E6362139}" type="presParOf" srcId="{9C4D269D-7911-400F-86A2-6D837A7DEA04}" destId="{0BEC0A7B-D05E-4595-B24B-2C7525CE6CE2}" srcOrd="6" destOrd="0" presId="urn:microsoft.com/office/officeart/2005/8/layout/venn1"/>
    <dgm:cxn modelId="{C2E71390-C06F-46B7-AB5C-1C0C3CFDD234}" type="presParOf" srcId="{9C4D269D-7911-400F-86A2-6D837A7DEA04}" destId="{4A42E8CC-6EBD-4809-B02B-9CDB00DCAA4D}" srcOrd="7"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DF0093-6319-452F-B5D7-9F9A7ECDD30E}"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7BC9A7F9-52C3-4E8B-B130-3C5A8F13A077}">
      <dgm:prSet phldrT="[Tex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GB" sz="1200" b="1" dirty="0" smtClean="0">
            <a:solidFill>
              <a:schemeClr val="accent1"/>
            </a:solidFill>
          </a:endParaRPr>
        </a:p>
        <a:p>
          <a:r>
            <a:rPr lang="en-GB" sz="1200" b="1" dirty="0" smtClean="0">
              <a:solidFill>
                <a:schemeClr val="accent1"/>
              </a:solidFill>
            </a:rPr>
            <a:t>Where children with HN-LI are educated locally</a:t>
          </a:r>
        </a:p>
        <a:p>
          <a:r>
            <a:rPr lang="en-GB" sz="1200" b="1" dirty="0" smtClean="0">
              <a:solidFill>
                <a:schemeClr val="accent1"/>
              </a:solidFill>
            </a:rPr>
            <a:t>Balance &amp; Mix</a:t>
          </a:r>
        </a:p>
      </dgm:t>
    </dgm:pt>
    <dgm:pt modelId="{03F60441-75F5-4EA6-A567-160B707F8BB8}" type="parTrans" cxnId="{30BBCD51-DA47-4325-AEDD-49C132491AB5}">
      <dgm:prSet/>
      <dgm:spPr/>
      <dgm:t>
        <a:bodyPr/>
        <a:lstStyle/>
        <a:p>
          <a:endParaRPr lang="en-GB"/>
        </a:p>
      </dgm:t>
    </dgm:pt>
    <dgm:pt modelId="{8D835C64-46B0-405D-959F-2EEDE77E7C32}" type="sibTrans" cxnId="{30BBCD51-DA47-4325-AEDD-49C132491AB5}">
      <dgm:prSet/>
      <dgm:spPr/>
      <dgm:t>
        <a:bodyPr/>
        <a:lstStyle/>
        <a:p>
          <a:endParaRPr lang="en-GB"/>
        </a:p>
      </dgm:t>
    </dgm:pt>
    <dgm:pt modelId="{D4DFD24C-FFC9-49C8-9A0C-ED383F36863B}">
      <dgm:prSe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en-US" sz="1200" b="1" dirty="0" smtClean="0">
              <a:solidFill>
                <a:schemeClr val="accent1"/>
              </a:solidFill>
            </a:rPr>
            <a:t>Use of out of area placements and overall expenditure</a:t>
          </a:r>
          <a:endParaRPr lang="en-GB" sz="1200" b="1" dirty="0"/>
        </a:p>
      </dgm:t>
    </dgm:pt>
    <dgm:pt modelId="{CD20EAC0-A550-4B63-81F1-7AA8D7F42FEC}" type="parTrans" cxnId="{D61339E9-AD02-4251-9276-BA8143CBA28C}">
      <dgm:prSet/>
      <dgm:spPr/>
      <dgm:t>
        <a:bodyPr/>
        <a:lstStyle/>
        <a:p>
          <a:endParaRPr lang="en-GB"/>
        </a:p>
      </dgm:t>
    </dgm:pt>
    <dgm:pt modelId="{04AC0EEB-129F-4DDD-97A0-6D03D48FBCC4}" type="sibTrans" cxnId="{D61339E9-AD02-4251-9276-BA8143CBA28C}">
      <dgm:prSet/>
      <dgm:spPr/>
      <dgm:t>
        <a:bodyPr/>
        <a:lstStyle/>
        <a:p>
          <a:endParaRPr lang="en-GB"/>
        </a:p>
      </dgm:t>
    </dgm:pt>
    <dgm:pt modelId="{7E5B539C-D2C2-4EF0-BA35-86731A20575B}">
      <dgm:prSet phldrT="[Tex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en-GB" sz="1200" b="1" dirty="0" smtClean="0">
              <a:solidFill>
                <a:schemeClr val="accent1"/>
              </a:solidFill>
            </a:rPr>
            <a:t>Health Inequalities data</a:t>
          </a:r>
          <a:endParaRPr lang="en-GB" sz="1200" b="1" dirty="0">
            <a:solidFill>
              <a:schemeClr val="accent1"/>
            </a:solidFill>
          </a:endParaRPr>
        </a:p>
      </dgm:t>
    </dgm:pt>
    <dgm:pt modelId="{0C4EAE5E-88E9-4FC4-99CE-9CC54B73FC53}" type="parTrans" cxnId="{3112806C-F065-4FFE-BC62-A293C36597ED}">
      <dgm:prSet/>
      <dgm:spPr/>
      <dgm:t>
        <a:bodyPr/>
        <a:lstStyle/>
        <a:p>
          <a:endParaRPr lang="en-GB"/>
        </a:p>
      </dgm:t>
    </dgm:pt>
    <dgm:pt modelId="{E638E2C7-D861-4833-984E-BC83887B791F}" type="sibTrans" cxnId="{3112806C-F065-4FFE-BC62-A293C36597ED}">
      <dgm:prSet/>
      <dgm:spPr/>
      <dgm:t>
        <a:bodyPr/>
        <a:lstStyle/>
        <a:p>
          <a:endParaRPr lang="en-GB"/>
        </a:p>
      </dgm:t>
    </dgm:pt>
    <dgm:pt modelId="{70C529A2-9B4E-49B9-B36B-6BC88718D7B1}">
      <dgm:prSet phldrT="[Text]" phldr="1"/>
      <dgm:spPr/>
      <dgm:t>
        <a:bodyPr/>
        <a:lstStyle/>
        <a:p>
          <a:endParaRPr lang="en-GB"/>
        </a:p>
      </dgm:t>
    </dgm:pt>
    <dgm:pt modelId="{329BAA8A-54CD-48B4-94F4-57AE8CE86390}" type="parTrans" cxnId="{24FFD25F-D626-4352-871E-8C9B1E7BE03C}">
      <dgm:prSet/>
      <dgm:spPr/>
      <dgm:t>
        <a:bodyPr/>
        <a:lstStyle/>
        <a:p>
          <a:endParaRPr lang="en-GB"/>
        </a:p>
      </dgm:t>
    </dgm:pt>
    <dgm:pt modelId="{FF053567-BD42-4457-9EBC-D65ED9756CFA}" type="sibTrans" cxnId="{24FFD25F-D626-4352-871E-8C9B1E7BE03C}">
      <dgm:prSet/>
      <dgm:spPr/>
      <dgm:t>
        <a:bodyPr/>
        <a:lstStyle/>
        <a:p>
          <a:endParaRPr lang="en-GB"/>
        </a:p>
      </dgm:t>
    </dgm:pt>
    <dgm:pt modelId="{74D34F02-5E74-495C-91E0-9C57604AFC3A}">
      <dgm:prSet phldrT="[Text]" phldr="1"/>
      <dgm:spPr/>
      <dgm:t>
        <a:bodyPr/>
        <a:lstStyle/>
        <a:p>
          <a:endParaRPr lang="en-GB"/>
        </a:p>
      </dgm:t>
    </dgm:pt>
    <dgm:pt modelId="{76C94A6C-4148-4AFD-9F66-D40423381284}" type="parTrans" cxnId="{A6C6B18D-ED6A-4CF2-A980-C84CAE4151DE}">
      <dgm:prSet/>
      <dgm:spPr/>
      <dgm:t>
        <a:bodyPr/>
        <a:lstStyle/>
        <a:p>
          <a:endParaRPr lang="en-GB"/>
        </a:p>
      </dgm:t>
    </dgm:pt>
    <dgm:pt modelId="{4FC02D56-C84B-4A0F-8FB9-9AD2F417016A}" type="sibTrans" cxnId="{A6C6B18D-ED6A-4CF2-A980-C84CAE4151DE}">
      <dgm:prSet/>
      <dgm:spPr/>
      <dgm:t>
        <a:bodyPr/>
        <a:lstStyle/>
        <a:p>
          <a:endParaRPr lang="en-GB"/>
        </a:p>
      </dgm:t>
    </dgm:pt>
    <dgm:pt modelId="{AC4F33FF-BFE4-416F-9293-0A8F48A99D59}">
      <dgm:prSet phldrT="[Text]" phldr="1"/>
      <dgm:spPr/>
      <dgm:t>
        <a:bodyPr/>
        <a:lstStyle/>
        <a:p>
          <a:endParaRPr lang="en-GB"/>
        </a:p>
      </dgm:t>
    </dgm:pt>
    <dgm:pt modelId="{7B967E4D-8D2F-460F-98DA-4ED6CEBD4233}" type="parTrans" cxnId="{E6996F4A-67C2-47AF-BCD6-729909B03F32}">
      <dgm:prSet/>
      <dgm:spPr/>
      <dgm:t>
        <a:bodyPr/>
        <a:lstStyle/>
        <a:p>
          <a:endParaRPr lang="en-GB"/>
        </a:p>
      </dgm:t>
    </dgm:pt>
    <dgm:pt modelId="{8280A406-3FF3-4BD5-9C3E-1FBF8652CEC4}" type="sibTrans" cxnId="{E6996F4A-67C2-47AF-BCD6-729909B03F32}">
      <dgm:prSet/>
      <dgm:spPr/>
      <dgm:t>
        <a:bodyPr/>
        <a:lstStyle/>
        <a:p>
          <a:endParaRPr lang="en-GB"/>
        </a:p>
      </dgm:t>
    </dgm:pt>
    <dgm:pt modelId="{F3DE5257-7948-4BB9-A8E3-DCCACB8BA23D}">
      <dgm:prSet phldrT="[Text]" phldr="1"/>
      <dgm:spPr/>
      <dgm:t>
        <a:bodyPr/>
        <a:lstStyle/>
        <a:p>
          <a:endParaRPr lang="en-GB"/>
        </a:p>
      </dgm:t>
    </dgm:pt>
    <dgm:pt modelId="{2ABDEBA4-B9A2-434B-B1F2-C1B32D39AE90}" type="parTrans" cxnId="{40EAE3FA-FAED-42CA-9944-8AF18918B3F3}">
      <dgm:prSet/>
      <dgm:spPr/>
      <dgm:t>
        <a:bodyPr/>
        <a:lstStyle/>
        <a:p>
          <a:endParaRPr lang="en-GB"/>
        </a:p>
      </dgm:t>
    </dgm:pt>
    <dgm:pt modelId="{5DF0CB2D-8E55-4983-BE5D-C0C3E8F1F75E}" type="sibTrans" cxnId="{40EAE3FA-FAED-42CA-9944-8AF18918B3F3}">
      <dgm:prSet/>
      <dgm:spPr/>
      <dgm:t>
        <a:bodyPr/>
        <a:lstStyle/>
        <a:p>
          <a:endParaRPr lang="en-GB"/>
        </a:p>
      </dgm:t>
    </dgm:pt>
    <dgm:pt modelId="{EBEB1B51-1A63-4E4C-AA22-693B5F26E5D9}">
      <dgm:prSe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en-GB" sz="1200" b="1" dirty="0" smtClean="0">
              <a:solidFill>
                <a:schemeClr val="accent1"/>
              </a:solidFill>
            </a:rPr>
            <a:t>Population and demographic data </a:t>
          </a:r>
        </a:p>
        <a:p>
          <a:endParaRPr lang="en-GB" sz="1200" dirty="0" smtClean="0">
            <a:solidFill>
              <a:schemeClr val="accent1"/>
            </a:solidFill>
          </a:endParaRPr>
        </a:p>
        <a:p>
          <a:r>
            <a:rPr lang="en-GB" sz="1200" b="1" dirty="0" smtClean="0">
              <a:solidFill>
                <a:schemeClr val="accent1"/>
              </a:solidFill>
            </a:rPr>
            <a:t>Health Inequalities data</a:t>
          </a:r>
          <a:endParaRPr lang="en-GB" sz="1200" b="1" dirty="0">
            <a:solidFill>
              <a:schemeClr val="accent1"/>
            </a:solidFill>
          </a:endParaRPr>
        </a:p>
      </dgm:t>
    </dgm:pt>
    <dgm:pt modelId="{48E74B10-93FE-476A-81DF-122939E14935}" type="parTrans" cxnId="{50609704-EE47-4A8B-AD6C-B9F0A19A806A}">
      <dgm:prSet/>
      <dgm:spPr/>
      <dgm:t>
        <a:bodyPr/>
        <a:lstStyle/>
        <a:p>
          <a:endParaRPr lang="en-GB"/>
        </a:p>
      </dgm:t>
    </dgm:pt>
    <dgm:pt modelId="{8AB02DFA-50C3-457D-89B1-BDA9494BDF2D}" type="sibTrans" cxnId="{50609704-EE47-4A8B-AD6C-B9F0A19A806A}">
      <dgm:prSet/>
      <dgm:spPr/>
      <dgm:t>
        <a:bodyPr/>
        <a:lstStyle/>
        <a:p>
          <a:endParaRPr lang="en-GB"/>
        </a:p>
      </dgm:t>
    </dgm:pt>
    <dgm:pt modelId="{E9293CF5-87DE-4959-962B-3FEF77FF923A}">
      <dgm:prSe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US" sz="1200" dirty="0" smtClean="0">
            <a:solidFill>
              <a:schemeClr val="accent1"/>
            </a:solidFill>
          </a:endParaRPr>
        </a:p>
        <a:p>
          <a:endParaRPr lang="en-US" sz="1200" dirty="0" smtClean="0">
            <a:solidFill>
              <a:schemeClr val="accent1"/>
            </a:solidFill>
          </a:endParaRPr>
        </a:p>
        <a:p>
          <a:r>
            <a:rPr lang="en-US" sz="1200" b="1" dirty="0" smtClean="0">
              <a:solidFill>
                <a:schemeClr val="accent1"/>
              </a:solidFill>
            </a:rPr>
            <a:t>Prevalence data for different kinds of SEND </a:t>
          </a:r>
        </a:p>
        <a:p>
          <a:endParaRPr lang="en-US" sz="1200" dirty="0" smtClean="0">
            <a:solidFill>
              <a:schemeClr val="accent1"/>
            </a:solidFill>
          </a:endParaRPr>
        </a:p>
        <a:p>
          <a:endParaRPr lang="en-US" sz="800" dirty="0" smtClean="0">
            <a:solidFill>
              <a:schemeClr val="accent1"/>
            </a:solidFill>
          </a:endParaRPr>
        </a:p>
        <a:p>
          <a:endParaRPr lang="en-GB" sz="800" dirty="0"/>
        </a:p>
      </dgm:t>
    </dgm:pt>
    <dgm:pt modelId="{02E53ABE-17B9-46D0-A54E-1E2AD3AF3FC5}" type="parTrans" cxnId="{26E4AA8C-F249-45D9-9AE7-3C0F8450735A}">
      <dgm:prSet/>
      <dgm:spPr/>
      <dgm:t>
        <a:bodyPr/>
        <a:lstStyle/>
        <a:p>
          <a:endParaRPr lang="en-GB"/>
        </a:p>
      </dgm:t>
    </dgm:pt>
    <dgm:pt modelId="{63596D85-FB73-4602-9F0F-203BA35E2063}" type="sibTrans" cxnId="{26E4AA8C-F249-45D9-9AE7-3C0F8450735A}">
      <dgm:prSet/>
      <dgm:spPr/>
      <dgm:t>
        <a:bodyPr/>
        <a:lstStyle/>
        <a:p>
          <a:endParaRPr lang="en-GB"/>
        </a:p>
      </dgm:t>
    </dgm:pt>
    <dgm:pt modelId="{ADDB851C-2668-46D0-B4B1-96BED1BE1AF9}">
      <dgm:prSe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US" sz="1200" b="1" dirty="0" smtClean="0">
            <a:solidFill>
              <a:schemeClr val="accent1"/>
            </a:solidFill>
          </a:endParaRPr>
        </a:p>
        <a:p>
          <a:r>
            <a:rPr lang="en-US" sz="1200" b="1" dirty="0" smtClean="0">
              <a:solidFill>
                <a:schemeClr val="accent1"/>
              </a:solidFill>
            </a:rPr>
            <a:t>Number of EHC plans and their primary needs</a:t>
          </a:r>
        </a:p>
        <a:p>
          <a:endParaRPr lang="en-US" sz="1200" b="1" dirty="0" smtClean="0">
            <a:solidFill>
              <a:schemeClr val="accent1"/>
            </a:solidFill>
          </a:endParaRPr>
        </a:p>
        <a:p>
          <a:endParaRPr lang="en-US" sz="1200" b="1" dirty="0" smtClean="0">
            <a:solidFill>
              <a:schemeClr val="accent1"/>
            </a:solidFill>
          </a:endParaRPr>
        </a:p>
      </dgm:t>
    </dgm:pt>
    <dgm:pt modelId="{B6432548-F6C2-4B1C-80D1-3562E9A7C355}" type="parTrans" cxnId="{BF0370A3-6912-478C-A301-9E13E2A600B6}">
      <dgm:prSet/>
      <dgm:spPr/>
      <dgm:t>
        <a:bodyPr/>
        <a:lstStyle/>
        <a:p>
          <a:endParaRPr lang="en-GB"/>
        </a:p>
      </dgm:t>
    </dgm:pt>
    <dgm:pt modelId="{CBFA57BD-79D1-4748-82FC-3BDBF5240DA4}" type="sibTrans" cxnId="{BF0370A3-6912-478C-A301-9E13E2A600B6}">
      <dgm:prSet/>
      <dgm:spPr/>
      <dgm:t>
        <a:bodyPr/>
        <a:lstStyle/>
        <a:p>
          <a:endParaRPr lang="en-GB"/>
        </a:p>
      </dgm:t>
    </dgm:pt>
    <dgm:pt modelId="{51CCC0AE-3A84-4564-BB2A-234B9D8C8C0A}">
      <dgm:prSet/>
      <dgm:spPr/>
      <dgm:t>
        <a:bodyPr/>
        <a:lstStyle/>
        <a:p>
          <a:endParaRPr lang="en-GB"/>
        </a:p>
      </dgm:t>
    </dgm:pt>
    <dgm:pt modelId="{7ECD615B-1116-4691-823C-DAF3D4F8662B}" type="parTrans" cxnId="{F1947142-9CBF-4F31-89BB-712610F58998}">
      <dgm:prSet/>
      <dgm:spPr/>
      <dgm:t>
        <a:bodyPr/>
        <a:lstStyle/>
        <a:p>
          <a:endParaRPr lang="en-GB"/>
        </a:p>
      </dgm:t>
    </dgm:pt>
    <dgm:pt modelId="{E54A4702-C9A1-421E-B152-92A10F145614}" type="sibTrans" cxnId="{F1947142-9CBF-4F31-89BB-712610F58998}">
      <dgm:prSet/>
      <dgm:spPr/>
      <dgm:t>
        <a:bodyPr/>
        <a:lstStyle/>
        <a:p>
          <a:endParaRPr lang="en-GB"/>
        </a:p>
      </dgm:t>
    </dgm:pt>
    <dgm:pt modelId="{882D0A37-EE0C-4D68-8E3D-5882D0D362A4}">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GB"/>
        </a:p>
      </dgm:t>
    </dgm:pt>
    <dgm:pt modelId="{B6F13B09-B2CA-47F8-98F5-0070E72AF822}" type="parTrans" cxnId="{C7BAEA5B-5B31-4E42-AF15-692C5DA76393}">
      <dgm:prSet/>
      <dgm:spPr/>
      <dgm:t>
        <a:bodyPr/>
        <a:lstStyle/>
        <a:p>
          <a:endParaRPr lang="en-GB"/>
        </a:p>
      </dgm:t>
    </dgm:pt>
    <dgm:pt modelId="{81EA9D4B-6E5C-47D0-B78B-86C7367F37EE}" type="sibTrans" cxnId="{C7BAEA5B-5B31-4E42-AF15-692C5DA76393}">
      <dgm:prSet/>
      <dgm:spPr/>
      <dgm:t>
        <a:bodyPr/>
        <a:lstStyle/>
        <a:p>
          <a:endParaRPr lang="en-GB"/>
        </a:p>
      </dgm:t>
    </dgm:pt>
    <dgm:pt modelId="{3219E234-5685-411D-9D43-0D4E59B338AB}">
      <dgm:prSet/>
      <dgm:spPr/>
      <dgm:t>
        <a:bodyPr/>
        <a:lstStyle/>
        <a:p>
          <a:endParaRPr lang="en-GB" dirty="0">
            <a:solidFill>
              <a:schemeClr val="accent1"/>
            </a:solidFill>
          </a:endParaRPr>
        </a:p>
      </dgm:t>
    </dgm:pt>
    <dgm:pt modelId="{266CC654-6195-4BCE-9BBA-E76829C9F79E}" type="parTrans" cxnId="{864289A8-CD09-4219-B693-2C60FE72B293}">
      <dgm:prSet/>
      <dgm:spPr/>
      <dgm:t>
        <a:bodyPr/>
        <a:lstStyle/>
        <a:p>
          <a:endParaRPr lang="en-GB"/>
        </a:p>
      </dgm:t>
    </dgm:pt>
    <dgm:pt modelId="{45D259A3-E30E-4AA4-96E7-B202CE406A4B}" type="sibTrans" cxnId="{864289A8-CD09-4219-B693-2C60FE72B293}">
      <dgm:prSet/>
      <dgm:spPr/>
      <dgm:t>
        <a:bodyPr/>
        <a:lstStyle/>
        <a:p>
          <a:endParaRPr lang="en-GB"/>
        </a:p>
      </dgm:t>
    </dgm:pt>
    <dgm:pt modelId="{DBA63BCF-8FC5-4E3C-8B2B-54DD3FAD1D87}">
      <dgm:prSet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en-US" sz="1200" b="1" dirty="0" smtClean="0">
              <a:solidFill>
                <a:schemeClr val="accent1"/>
              </a:solidFill>
            </a:rPr>
            <a:t>Data in Disabled Children’s Register</a:t>
          </a:r>
        </a:p>
      </dgm:t>
    </dgm:pt>
    <dgm:pt modelId="{C96D9195-2751-4894-9809-FE69A7F62AD5}" type="parTrans" cxnId="{08DCEB8E-B81E-44F9-A554-B2CB8D1D74C4}">
      <dgm:prSet/>
      <dgm:spPr/>
      <dgm:t>
        <a:bodyPr/>
        <a:lstStyle/>
        <a:p>
          <a:endParaRPr lang="en-GB"/>
        </a:p>
      </dgm:t>
    </dgm:pt>
    <dgm:pt modelId="{54344AD2-1FA2-4AF1-ACDA-D0FB267FB222}" type="sibTrans" cxnId="{08DCEB8E-B81E-44F9-A554-B2CB8D1D74C4}">
      <dgm:prSet/>
      <dgm:spPr/>
      <dgm:t>
        <a:bodyPr/>
        <a:lstStyle/>
        <a:p>
          <a:endParaRPr lang="en-GB"/>
        </a:p>
      </dgm:t>
    </dgm:pt>
    <dgm:pt modelId="{A6D93FE3-8A8E-46BF-B0B0-D958E20ABF4B}">
      <dgm:prSet phldrT="[Tex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GB"/>
        </a:p>
      </dgm:t>
    </dgm:pt>
    <dgm:pt modelId="{BAD338AD-4742-433E-8F24-D06D5AA24F6F}" type="parTrans" cxnId="{7F6A9107-CA30-4D4F-B549-2BF87D1324D6}">
      <dgm:prSet/>
      <dgm:spPr/>
      <dgm:t>
        <a:bodyPr/>
        <a:lstStyle/>
        <a:p>
          <a:endParaRPr lang="en-GB"/>
        </a:p>
      </dgm:t>
    </dgm:pt>
    <dgm:pt modelId="{7428BBF3-47CE-4EE5-AAA5-ED8E8F842661}" type="sibTrans" cxnId="{7F6A9107-CA30-4D4F-B549-2BF87D1324D6}">
      <dgm:prSet/>
      <dgm:spPr/>
      <dgm:t>
        <a:bodyPr/>
        <a:lstStyle/>
        <a:p>
          <a:endParaRPr lang="en-GB"/>
        </a:p>
      </dgm:t>
    </dgm:pt>
    <dgm:pt modelId="{72F97344-76A4-4C9C-9BF5-29475D8BCE36}">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endParaRPr lang="en-GB"/>
        </a:p>
      </dgm:t>
    </dgm:pt>
    <dgm:pt modelId="{1ABD0C26-3B25-408D-871D-40FDF18E2FE4}" type="parTrans" cxnId="{9D592FCB-151A-4B1A-8054-B0B2F9FC1356}">
      <dgm:prSet/>
      <dgm:spPr/>
      <dgm:t>
        <a:bodyPr/>
        <a:lstStyle/>
        <a:p>
          <a:endParaRPr lang="en-GB"/>
        </a:p>
      </dgm:t>
    </dgm:pt>
    <dgm:pt modelId="{02934EAF-E1B2-4923-8778-6D417966DFD5}" type="sibTrans" cxnId="{9D592FCB-151A-4B1A-8054-B0B2F9FC1356}">
      <dgm:prSet/>
      <dgm:spPr/>
      <dgm:t>
        <a:bodyPr/>
        <a:lstStyle/>
        <a:p>
          <a:endParaRPr lang="en-GB"/>
        </a:p>
      </dgm:t>
    </dgm:pt>
    <dgm:pt modelId="{BE767038-171A-408C-B48B-ECCAF9A1052C}" type="pres">
      <dgm:prSet presAssocID="{1DDF0093-6319-452F-B5D7-9F9A7ECDD30E}" presName="Name0" presStyleCnt="0">
        <dgm:presLayoutVars>
          <dgm:chMax val="1"/>
          <dgm:chPref val="1"/>
          <dgm:dir/>
          <dgm:animOne val="branch"/>
          <dgm:animLvl val="lvl"/>
        </dgm:presLayoutVars>
      </dgm:prSet>
      <dgm:spPr/>
      <dgm:t>
        <a:bodyPr/>
        <a:lstStyle/>
        <a:p>
          <a:endParaRPr lang="en-GB"/>
        </a:p>
      </dgm:t>
    </dgm:pt>
    <dgm:pt modelId="{1179FE59-8537-4ED3-9B84-856695DDD458}" type="pres">
      <dgm:prSet presAssocID="{7BC9A7F9-52C3-4E8B-B130-3C5A8F13A077}" presName="Parent" presStyleLbl="node0" presStyleIdx="0" presStyleCnt="1">
        <dgm:presLayoutVars>
          <dgm:chMax val="6"/>
          <dgm:chPref val="6"/>
        </dgm:presLayoutVars>
      </dgm:prSet>
      <dgm:spPr/>
      <dgm:t>
        <a:bodyPr/>
        <a:lstStyle/>
        <a:p>
          <a:endParaRPr lang="en-GB"/>
        </a:p>
      </dgm:t>
    </dgm:pt>
    <dgm:pt modelId="{258C3480-4535-4DF7-AC5A-5C19E78111FC}" type="pres">
      <dgm:prSet presAssocID="{D4DFD24C-FFC9-49C8-9A0C-ED383F36863B}" presName="Accent1" presStyleCnt="0"/>
      <dgm:spPr/>
    </dgm:pt>
    <dgm:pt modelId="{B195067B-4B9F-461E-88D8-6BDDF0F1C37F}" type="pres">
      <dgm:prSet presAssocID="{D4DFD24C-FFC9-49C8-9A0C-ED383F36863B}" presName="Accent" presStyleLbl="bgShp" presStyleIdx="0" presStyleCnt="6"/>
      <dgm:spPr/>
    </dgm:pt>
    <dgm:pt modelId="{2357AECD-5DB6-492B-B2A0-978ECEA4C8DD}" type="pres">
      <dgm:prSet presAssocID="{D4DFD24C-FFC9-49C8-9A0C-ED383F36863B}" presName="Child1" presStyleLbl="node1" presStyleIdx="0" presStyleCnt="6">
        <dgm:presLayoutVars>
          <dgm:chMax val="0"/>
          <dgm:chPref val="0"/>
          <dgm:bulletEnabled val="1"/>
        </dgm:presLayoutVars>
      </dgm:prSet>
      <dgm:spPr/>
      <dgm:t>
        <a:bodyPr/>
        <a:lstStyle/>
        <a:p>
          <a:endParaRPr lang="en-GB"/>
        </a:p>
      </dgm:t>
    </dgm:pt>
    <dgm:pt modelId="{ABAC3A0F-E5B8-49BC-9FA9-93D221C6C174}" type="pres">
      <dgm:prSet presAssocID="{ADDB851C-2668-46D0-B4B1-96BED1BE1AF9}" presName="Accent2" presStyleCnt="0"/>
      <dgm:spPr/>
    </dgm:pt>
    <dgm:pt modelId="{83510889-EE00-4B23-903F-D3FD190FE77E}" type="pres">
      <dgm:prSet presAssocID="{ADDB851C-2668-46D0-B4B1-96BED1BE1AF9}" presName="Accent" presStyleLbl="bgShp" presStyleIdx="1" presStyleCnt="6"/>
      <dgm:spPr/>
    </dgm:pt>
    <dgm:pt modelId="{83925584-DA0A-4E7C-8BE4-036F3FE9B418}" type="pres">
      <dgm:prSet presAssocID="{ADDB851C-2668-46D0-B4B1-96BED1BE1AF9}" presName="Child2" presStyleLbl="node1" presStyleIdx="1" presStyleCnt="6" custLinFactNeighborX="1063" custLinFactNeighborY="10659">
        <dgm:presLayoutVars>
          <dgm:chMax val="0"/>
          <dgm:chPref val="0"/>
          <dgm:bulletEnabled val="1"/>
        </dgm:presLayoutVars>
      </dgm:prSet>
      <dgm:spPr/>
      <dgm:t>
        <a:bodyPr/>
        <a:lstStyle/>
        <a:p>
          <a:endParaRPr lang="en-GB"/>
        </a:p>
      </dgm:t>
    </dgm:pt>
    <dgm:pt modelId="{4B85AA89-3F5D-470F-B735-85514A9CE48B}" type="pres">
      <dgm:prSet presAssocID="{E9293CF5-87DE-4959-962B-3FEF77FF923A}" presName="Accent3" presStyleCnt="0"/>
      <dgm:spPr/>
    </dgm:pt>
    <dgm:pt modelId="{CE8FC14F-92CE-4B4D-99BA-088432BB6126}" type="pres">
      <dgm:prSet presAssocID="{E9293CF5-87DE-4959-962B-3FEF77FF923A}" presName="Accent" presStyleLbl="bgShp" presStyleIdx="2" presStyleCnt="6"/>
      <dgm:spPr/>
    </dgm:pt>
    <dgm:pt modelId="{92193096-ECC7-498E-BAFB-27B94652ACCD}" type="pres">
      <dgm:prSet presAssocID="{E9293CF5-87DE-4959-962B-3FEF77FF923A}" presName="Child3" presStyleLbl="node1" presStyleIdx="2" presStyleCnt="6">
        <dgm:presLayoutVars>
          <dgm:chMax val="0"/>
          <dgm:chPref val="0"/>
          <dgm:bulletEnabled val="1"/>
        </dgm:presLayoutVars>
      </dgm:prSet>
      <dgm:spPr/>
      <dgm:t>
        <a:bodyPr/>
        <a:lstStyle/>
        <a:p>
          <a:endParaRPr lang="en-GB"/>
        </a:p>
      </dgm:t>
    </dgm:pt>
    <dgm:pt modelId="{E03F9AC8-7712-4F40-A461-A76FE4478D0F}" type="pres">
      <dgm:prSet presAssocID="{EBEB1B51-1A63-4E4C-AA22-693B5F26E5D9}" presName="Accent4" presStyleCnt="0"/>
      <dgm:spPr/>
    </dgm:pt>
    <dgm:pt modelId="{6A624DF6-3F05-4662-B155-F08F83F487A9}" type="pres">
      <dgm:prSet presAssocID="{EBEB1B51-1A63-4E4C-AA22-693B5F26E5D9}" presName="Accent" presStyleLbl="bgShp" presStyleIdx="3" presStyleCnt="6"/>
      <dgm:spPr/>
    </dgm:pt>
    <dgm:pt modelId="{0C66CA5F-2AF5-44F8-AF79-73EF900E3912}" type="pres">
      <dgm:prSet presAssocID="{EBEB1B51-1A63-4E4C-AA22-693B5F26E5D9}" presName="Child4" presStyleLbl="node1" presStyleIdx="3" presStyleCnt="6">
        <dgm:presLayoutVars>
          <dgm:chMax val="0"/>
          <dgm:chPref val="0"/>
          <dgm:bulletEnabled val="1"/>
        </dgm:presLayoutVars>
      </dgm:prSet>
      <dgm:spPr/>
      <dgm:t>
        <a:bodyPr/>
        <a:lstStyle/>
        <a:p>
          <a:endParaRPr lang="en-GB"/>
        </a:p>
      </dgm:t>
    </dgm:pt>
    <dgm:pt modelId="{73C2EA6D-0A92-45C2-A7D7-2D3E1BD5863E}" type="pres">
      <dgm:prSet presAssocID="{7E5B539C-D2C2-4EF0-BA35-86731A20575B}" presName="Accent5" presStyleCnt="0"/>
      <dgm:spPr/>
    </dgm:pt>
    <dgm:pt modelId="{E0E541CA-B6FE-4A27-A14F-314A7B78DE72}" type="pres">
      <dgm:prSet presAssocID="{7E5B539C-D2C2-4EF0-BA35-86731A20575B}" presName="Accent" presStyleLbl="bgShp" presStyleIdx="4" presStyleCnt="6"/>
      <dgm:spPr/>
    </dgm:pt>
    <dgm:pt modelId="{960D4836-8C5A-49C0-8A3A-6C67DC39A7B0}" type="pres">
      <dgm:prSet presAssocID="{7E5B539C-D2C2-4EF0-BA35-86731A20575B}" presName="Child5" presStyleLbl="node1" presStyleIdx="4" presStyleCnt="6">
        <dgm:presLayoutVars>
          <dgm:chMax val="0"/>
          <dgm:chPref val="0"/>
          <dgm:bulletEnabled val="1"/>
        </dgm:presLayoutVars>
      </dgm:prSet>
      <dgm:spPr/>
      <dgm:t>
        <a:bodyPr/>
        <a:lstStyle/>
        <a:p>
          <a:endParaRPr lang="en-GB"/>
        </a:p>
      </dgm:t>
    </dgm:pt>
    <dgm:pt modelId="{7AF2DE78-43A3-467D-BCCB-18C604E2E43E}" type="pres">
      <dgm:prSet presAssocID="{DBA63BCF-8FC5-4E3C-8B2B-54DD3FAD1D87}" presName="Accent6" presStyleCnt="0"/>
      <dgm:spPr/>
    </dgm:pt>
    <dgm:pt modelId="{C9A80250-7E88-4C1B-9526-97FAD2DE3EED}" type="pres">
      <dgm:prSet presAssocID="{DBA63BCF-8FC5-4E3C-8B2B-54DD3FAD1D87}" presName="Accent" presStyleLbl="bgShp" presStyleIdx="5" presStyleCnt="6"/>
      <dgm:spPr/>
    </dgm:pt>
    <dgm:pt modelId="{9B8C6C5B-AD6A-45E2-804C-7C7A7E4317B3}" type="pres">
      <dgm:prSet presAssocID="{DBA63BCF-8FC5-4E3C-8B2B-54DD3FAD1D87}" presName="Child6" presStyleLbl="node1" presStyleIdx="5" presStyleCnt="6">
        <dgm:presLayoutVars>
          <dgm:chMax val="0"/>
          <dgm:chPref val="0"/>
          <dgm:bulletEnabled val="1"/>
        </dgm:presLayoutVars>
      </dgm:prSet>
      <dgm:spPr/>
      <dgm:t>
        <a:bodyPr/>
        <a:lstStyle/>
        <a:p>
          <a:endParaRPr lang="en-GB"/>
        </a:p>
      </dgm:t>
    </dgm:pt>
  </dgm:ptLst>
  <dgm:cxnLst>
    <dgm:cxn modelId="{E6996F4A-67C2-47AF-BCD6-729909B03F32}" srcId="{7BC9A7F9-52C3-4E8B-B130-3C5A8F13A077}" destId="{AC4F33FF-BFE4-416F-9293-0A8F48A99D59}" srcOrd="11" destOrd="0" parTransId="{7B967E4D-8D2F-460F-98DA-4ED6CEBD4233}" sibTransId="{8280A406-3FF3-4BD5-9C3E-1FBF8652CEC4}"/>
    <dgm:cxn modelId="{50609704-EE47-4A8B-AD6C-B9F0A19A806A}" srcId="{7BC9A7F9-52C3-4E8B-B130-3C5A8F13A077}" destId="{EBEB1B51-1A63-4E4C-AA22-693B5F26E5D9}" srcOrd="3" destOrd="0" parTransId="{48E74B10-93FE-476A-81DF-122939E14935}" sibTransId="{8AB02DFA-50C3-457D-89B1-BDA9494BDF2D}"/>
    <dgm:cxn modelId="{3112806C-F065-4FFE-BC62-A293C36597ED}" srcId="{7BC9A7F9-52C3-4E8B-B130-3C5A8F13A077}" destId="{7E5B539C-D2C2-4EF0-BA35-86731A20575B}" srcOrd="4" destOrd="0" parTransId="{0C4EAE5E-88E9-4FC4-99CE-9CC54B73FC53}" sibTransId="{E638E2C7-D861-4833-984E-BC83887B791F}"/>
    <dgm:cxn modelId="{40EAE3FA-FAED-42CA-9944-8AF18918B3F3}" srcId="{7BC9A7F9-52C3-4E8B-B130-3C5A8F13A077}" destId="{F3DE5257-7948-4BB9-A8E3-DCCACB8BA23D}" srcOrd="12" destOrd="0" parTransId="{2ABDEBA4-B9A2-434B-B1F2-C1B32D39AE90}" sibTransId="{5DF0CB2D-8E55-4983-BE5D-C0C3E8F1F75E}"/>
    <dgm:cxn modelId="{F1947142-9CBF-4F31-89BB-712610F58998}" srcId="{7BC9A7F9-52C3-4E8B-B130-3C5A8F13A077}" destId="{51CCC0AE-3A84-4564-BB2A-234B9D8C8C0A}" srcOrd="9" destOrd="0" parTransId="{7ECD615B-1116-4691-823C-DAF3D4F8662B}" sibTransId="{E54A4702-C9A1-421E-B152-92A10F145614}"/>
    <dgm:cxn modelId="{203BCCB5-290D-4A12-B5DE-6AE3C26F1E1E}" type="presOf" srcId="{7BC9A7F9-52C3-4E8B-B130-3C5A8F13A077}" destId="{1179FE59-8537-4ED3-9B84-856695DDD458}" srcOrd="0" destOrd="0" presId="urn:microsoft.com/office/officeart/2011/layout/HexagonRadial"/>
    <dgm:cxn modelId="{BF0370A3-6912-478C-A301-9E13E2A600B6}" srcId="{7BC9A7F9-52C3-4E8B-B130-3C5A8F13A077}" destId="{ADDB851C-2668-46D0-B4B1-96BED1BE1AF9}" srcOrd="1" destOrd="0" parTransId="{B6432548-F6C2-4B1C-80D1-3562E9A7C355}" sibTransId="{CBFA57BD-79D1-4748-82FC-3BDBF5240DA4}"/>
    <dgm:cxn modelId="{B99636B9-9DA9-4711-A7AE-4655B23704F9}" type="presOf" srcId="{EBEB1B51-1A63-4E4C-AA22-693B5F26E5D9}" destId="{0C66CA5F-2AF5-44F8-AF79-73EF900E3912}" srcOrd="0" destOrd="0" presId="urn:microsoft.com/office/officeart/2011/layout/HexagonRadial"/>
    <dgm:cxn modelId="{08DCEB8E-B81E-44F9-A554-B2CB8D1D74C4}" srcId="{7BC9A7F9-52C3-4E8B-B130-3C5A8F13A077}" destId="{DBA63BCF-8FC5-4E3C-8B2B-54DD3FAD1D87}" srcOrd="5" destOrd="0" parTransId="{C96D9195-2751-4894-9809-FE69A7F62AD5}" sibTransId="{54344AD2-1FA2-4AF1-ACDA-D0FB267FB222}"/>
    <dgm:cxn modelId="{45A78757-6E36-4571-BD52-B2A801F96E25}" type="presOf" srcId="{1DDF0093-6319-452F-B5D7-9F9A7ECDD30E}" destId="{BE767038-171A-408C-B48B-ECCAF9A1052C}" srcOrd="0" destOrd="0" presId="urn:microsoft.com/office/officeart/2011/layout/HexagonRadial"/>
    <dgm:cxn modelId="{24FFD25F-D626-4352-871E-8C9B1E7BE03C}" srcId="{7BC9A7F9-52C3-4E8B-B130-3C5A8F13A077}" destId="{70C529A2-9B4E-49B9-B36B-6BC88718D7B1}" srcOrd="8" destOrd="0" parTransId="{329BAA8A-54CD-48B4-94F4-57AE8CE86390}" sibTransId="{FF053567-BD42-4457-9EBC-D65ED9756CFA}"/>
    <dgm:cxn modelId="{B09D3D13-1157-4500-BE48-A3E8088CADC8}" type="presOf" srcId="{D4DFD24C-FFC9-49C8-9A0C-ED383F36863B}" destId="{2357AECD-5DB6-492B-B2A0-978ECEA4C8DD}" srcOrd="0" destOrd="0" presId="urn:microsoft.com/office/officeart/2011/layout/HexagonRadial"/>
    <dgm:cxn modelId="{26E4AA8C-F249-45D9-9AE7-3C0F8450735A}" srcId="{7BC9A7F9-52C3-4E8B-B130-3C5A8F13A077}" destId="{E9293CF5-87DE-4959-962B-3FEF77FF923A}" srcOrd="2" destOrd="0" parTransId="{02E53ABE-17B9-46D0-A54E-1E2AD3AF3FC5}" sibTransId="{63596D85-FB73-4602-9F0F-203BA35E2063}"/>
    <dgm:cxn modelId="{C7BAEA5B-5B31-4E42-AF15-692C5DA76393}" srcId="{7BC9A7F9-52C3-4E8B-B130-3C5A8F13A077}" destId="{882D0A37-EE0C-4D68-8E3D-5882D0D362A4}" srcOrd="6" destOrd="0" parTransId="{B6F13B09-B2CA-47F8-98F5-0070E72AF822}" sibTransId="{81EA9D4B-6E5C-47D0-B78B-86C7367F37EE}"/>
    <dgm:cxn modelId="{D33E1807-1D79-4974-973D-AAC96666FE68}" type="presOf" srcId="{ADDB851C-2668-46D0-B4B1-96BED1BE1AF9}" destId="{83925584-DA0A-4E7C-8BE4-036F3FE9B418}" srcOrd="0" destOrd="0" presId="urn:microsoft.com/office/officeart/2011/layout/HexagonRadial"/>
    <dgm:cxn modelId="{9EA1664A-F189-4DCA-B429-473F9BD59B5B}" type="presOf" srcId="{E9293CF5-87DE-4959-962B-3FEF77FF923A}" destId="{92193096-ECC7-498E-BAFB-27B94652ACCD}" srcOrd="0" destOrd="0" presId="urn:microsoft.com/office/officeart/2011/layout/HexagonRadial"/>
    <dgm:cxn modelId="{A6C6B18D-ED6A-4CF2-A980-C84CAE4151DE}" srcId="{7BC9A7F9-52C3-4E8B-B130-3C5A8F13A077}" destId="{74D34F02-5E74-495C-91E0-9C57604AFC3A}" srcOrd="10" destOrd="0" parTransId="{76C94A6C-4148-4AFD-9F66-D40423381284}" sibTransId="{4FC02D56-C84B-4A0F-8FB9-9AD2F417016A}"/>
    <dgm:cxn modelId="{9D592FCB-151A-4B1A-8054-B0B2F9FC1356}" srcId="{1DDF0093-6319-452F-B5D7-9F9A7ECDD30E}" destId="{72F97344-76A4-4C9C-9BF5-29475D8BCE36}" srcOrd="2" destOrd="0" parTransId="{1ABD0C26-3B25-408D-871D-40FDF18E2FE4}" sibTransId="{02934EAF-E1B2-4923-8778-6D417966DFD5}"/>
    <dgm:cxn modelId="{7F6A9107-CA30-4D4F-B549-2BF87D1324D6}" srcId="{1DDF0093-6319-452F-B5D7-9F9A7ECDD30E}" destId="{A6D93FE3-8A8E-46BF-B0B0-D958E20ABF4B}" srcOrd="1" destOrd="0" parTransId="{BAD338AD-4742-433E-8F24-D06D5AA24F6F}" sibTransId="{7428BBF3-47CE-4EE5-AAA5-ED8E8F842661}"/>
    <dgm:cxn modelId="{D61339E9-AD02-4251-9276-BA8143CBA28C}" srcId="{7BC9A7F9-52C3-4E8B-B130-3C5A8F13A077}" destId="{D4DFD24C-FFC9-49C8-9A0C-ED383F36863B}" srcOrd="0" destOrd="0" parTransId="{CD20EAC0-A550-4B63-81F1-7AA8D7F42FEC}" sibTransId="{04AC0EEB-129F-4DDD-97A0-6D03D48FBCC4}"/>
    <dgm:cxn modelId="{E20684E7-D738-4FB5-AFB7-599B21F660B4}" type="presOf" srcId="{DBA63BCF-8FC5-4E3C-8B2B-54DD3FAD1D87}" destId="{9B8C6C5B-AD6A-45E2-804C-7C7A7E4317B3}" srcOrd="0" destOrd="0" presId="urn:microsoft.com/office/officeart/2011/layout/HexagonRadial"/>
    <dgm:cxn modelId="{864289A8-CD09-4219-B693-2C60FE72B293}" srcId="{7BC9A7F9-52C3-4E8B-B130-3C5A8F13A077}" destId="{3219E234-5685-411D-9D43-0D4E59B338AB}" srcOrd="7" destOrd="0" parTransId="{266CC654-6195-4BCE-9BBA-E76829C9F79E}" sibTransId="{45D259A3-E30E-4AA4-96E7-B202CE406A4B}"/>
    <dgm:cxn modelId="{30BBCD51-DA47-4325-AEDD-49C132491AB5}" srcId="{1DDF0093-6319-452F-B5D7-9F9A7ECDD30E}" destId="{7BC9A7F9-52C3-4E8B-B130-3C5A8F13A077}" srcOrd="0" destOrd="0" parTransId="{03F60441-75F5-4EA6-A567-160B707F8BB8}" sibTransId="{8D835C64-46B0-405D-959F-2EEDE77E7C32}"/>
    <dgm:cxn modelId="{59CDAF42-623B-449C-90FB-3E6F26205FF3}" type="presOf" srcId="{7E5B539C-D2C2-4EF0-BA35-86731A20575B}" destId="{960D4836-8C5A-49C0-8A3A-6C67DC39A7B0}" srcOrd="0" destOrd="0" presId="urn:microsoft.com/office/officeart/2011/layout/HexagonRadial"/>
    <dgm:cxn modelId="{99285E2A-25D1-40BC-B182-2E9E29638AB4}" type="presParOf" srcId="{BE767038-171A-408C-B48B-ECCAF9A1052C}" destId="{1179FE59-8537-4ED3-9B84-856695DDD458}" srcOrd="0" destOrd="0" presId="urn:microsoft.com/office/officeart/2011/layout/HexagonRadial"/>
    <dgm:cxn modelId="{314BB550-92E8-487A-B938-0486314F9840}" type="presParOf" srcId="{BE767038-171A-408C-B48B-ECCAF9A1052C}" destId="{258C3480-4535-4DF7-AC5A-5C19E78111FC}" srcOrd="1" destOrd="0" presId="urn:microsoft.com/office/officeart/2011/layout/HexagonRadial"/>
    <dgm:cxn modelId="{8380AB6C-7633-488A-A4DA-191573148B03}" type="presParOf" srcId="{258C3480-4535-4DF7-AC5A-5C19E78111FC}" destId="{B195067B-4B9F-461E-88D8-6BDDF0F1C37F}" srcOrd="0" destOrd="0" presId="urn:microsoft.com/office/officeart/2011/layout/HexagonRadial"/>
    <dgm:cxn modelId="{E0F7D82E-A524-47E8-8630-D51BF4C30E10}" type="presParOf" srcId="{BE767038-171A-408C-B48B-ECCAF9A1052C}" destId="{2357AECD-5DB6-492B-B2A0-978ECEA4C8DD}" srcOrd="2" destOrd="0" presId="urn:microsoft.com/office/officeart/2011/layout/HexagonRadial"/>
    <dgm:cxn modelId="{BD264DB7-295A-458E-8DA5-2B3253F40C54}" type="presParOf" srcId="{BE767038-171A-408C-B48B-ECCAF9A1052C}" destId="{ABAC3A0F-E5B8-49BC-9FA9-93D221C6C174}" srcOrd="3" destOrd="0" presId="urn:microsoft.com/office/officeart/2011/layout/HexagonRadial"/>
    <dgm:cxn modelId="{B6BE0A38-F026-46ED-B31D-E87596DC371B}" type="presParOf" srcId="{ABAC3A0F-E5B8-49BC-9FA9-93D221C6C174}" destId="{83510889-EE00-4B23-903F-D3FD190FE77E}" srcOrd="0" destOrd="0" presId="urn:microsoft.com/office/officeart/2011/layout/HexagonRadial"/>
    <dgm:cxn modelId="{3AEF40FC-2F4A-4131-838C-4356944894AC}" type="presParOf" srcId="{BE767038-171A-408C-B48B-ECCAF9A1052C}" destId="{83925584-DA0A-4E7C-8BE4-036F3FE9B418}" srcOrd="4" destOrd="0" presId="urn:microsoft.com/office/officeart/2011/layout/HexagonRadial"/>
    <dgm:cxn modelId="{0D500752-CA09-4490-B851-A01E67C7915B}" type="presParOf" srcId="{BE767038-171A-408C-B48B-ECCAF9A1052C}" destId="{4B85AA89-3F5D-470F-B735-85514A9CE48B}" srcOrd="5" destOrd="0" presId="urn:microsoft.com/office/officeart/2011/layout/HexagonRadial"/>
    <dgm:cxn modelId="{3D87713D-3289-48F8-85CF-58CB6454E99B}" type="presParOf" srcId="{4B85AA89-3F5D-470F-B735-85514A9CE48B}" destId="{CE8FC14F-92CE-4B4D-99BA-088432BB6126}" srcOrd="0" destOrd="0" presId="urn:microsoft.com/office/officeart/2011/layout/HexagonRadial"/>
    <dgm:cxn modelId="{A04B4BEF-CC34-4024-AE2E-87FB6762EA46}" type="presParOf" srcId="{BE767038-171A-408C-B48B-ECCAF9A1052C}" destId="{92193096-ECC7-498E-BAFB-27B94652ACCD}" srcOrd="6" destOrd="0" presId="urn:microsoft.com/office/officeart/2011/layout/HexagonRadial"/>
    <dgm:cxn modelId="{8C48116E-5E38-429F-B8AE-FEEF0140E5C5}" type="presParOf" srcId="{BE767038-171A-408C-B48B-ECCAF9A1052C}" destId="{E03F9AC8-7712-4F40-A461-A76FE4478D0F}" srcOrd="7" destOrd="0" presId="urn:microsoft.com/office/officeart/2011/layout/HexagonRadial"/>
    <dgm:cxn modelId="{7E3624A0-5A1E-4547-AA4B-B0D6F2294E55}" type="presParOf" srcId="{E03F9AC8-7712-4F40-A461-A76FE4478D0F}" destId="{6A624DF6-3F05-4662-B155-F08F83F487A9}" srcOrd="0" destOrd="0" presId="urn:microsoft.com/office/officeart/2011/layout/HexagonRadial"/>
    <dgm:cxn modelId="{D9FF5774-6874-42BB-A32C-D4C78512B86D}" type="presParOf" srcId="{BE767038-171A-408C-B48B-ECCAF9A1052C}" destId="{0C66CA5F-2AF5-44F8-AF79-73EF900E3912}" srcOrd="8" destOrd="0" presId="urn:microsoft.com/office/officeart/2011/layout/HexagonRadial"/>
    <dgm:cxn modelId="{1F9AA0B1-A9B1-4E77-8DFC-4FF1F4C3B3FA}" type="presParOf" srcId="{BE767038-171A-408C-B48B-ECCAF9A1052C}" destId="{73C2EA6D-0A92-45C2-A7D7-2D3E1BD5863E}" srcOrd="9" destOrd="0" presId="urn:microsoft.com/office/officeart/2011/layout/HexagonRadial"/>
    <dgm:cxn modelId="{C7D181DF-CAF9-4ADB-A7B8-CBE854DA236A}" type="presParOf" srcId="{73C2EA6D-0A92-45C2-A7D7-2D3E1BD5863E}" destId="{E0E541CA-B6FE-4A27-A14F-314A7B78DE72}" srcOrd="0" destOrd="0" presId="urn:microsoft.com/office/officeart/2011/layout/HexagonRadial"/>
    <dgm:cxn modelId="{CDA23BBE-D806-40CB-A954-D6F93557E020}" type="presParOf" srcId="{BE767038-171A-408C-B48B-ECCAF9A1052C}" destId="{960D4836-8C5A-49C0-8A3A-6C67DC39A7B0}" srcOrd="10" destOrd="0" presId="urn:microsoft.com/office/officeart/2011/layout/HexagonRadial"/>
    <dgm:cxn modelId="{774FAA01-CE5B-4240-9C1E-3E5900C4DC0E}" type="presParOf" srcId="{BE767038-171A-408C-B48B-ECCAF9A1052C}" destId="{7AF2DE78-43A3-467D-BCCB-18C604E2E43E}" srcOrd="11" destOrd="0" presId="urn:microsoft.com/office/officeart/2011/layout/HexagonRadial"/>
    <dgm:cxn modelId="{63B845D4-DCF0-4B48-82B2-58770BDD237B}" type="presParOf" srcId="{7AF2DE78-43A3-467D-BCCB-18C604E2E43E}" destId="{C9A80250-7E88-4C1B-9526-97FAD2DE3EED}" srcOrd="0" destOrd="0" presId="urn:microsoft.com/office/officeart/2011/layout/HexagonRadial"/>
    <dgm:cxn modelId="{3EE254D5-32A7-4BA2-BFA1-32A82EAD46CC}" type="presParOf" srcId="{BE767038-171A-408C-B48B-ECCAF9A1052C}" destId="{9B8C6C5B-AD6A-45E2-804C-7C7A7E4317B3}" srcOrd="12" destOrd="0" presId="urn:microsoft.com/office/officeart/2011/layout/HexagonRadial"/>
  </dgm:cxnLst>
  <dgm:bg>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975E5-57FE-4DD7-A66C-9CF9682DAA49}">
      <dsp:nvSpPr>
        <dsp:cNvPr id="0" name=""/>
        <dsp:cNvSpPr/>
      </dsp:nvSpPr>
      <dsp:spPr>
        <a:xfrm>
          <a:off x="2180354" y="0"/>
          <a:ext cx="1805149" cy="1805149"/>
        </a:xfrm>
        <a:prstGeom prst="ellipse">
          <a:avLst/>
        </a:prstGeom>
        <a:solidFill>
          <a:schemeClr val="accent5">
            <a:lumMod val="60000"/>
            <a:lumOff val="40000"/>
            <a:alpha val="50000"/>
          </a:schemeClr>
        </a:solidFill>
        <a:ln w="25400" cap="flat" cmpd="dbl" algn="ctr">
          <a:no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a:off x="2388641" y="243000"/>
        <a:ext cx="1388576" cy="572787"/>
      </dsp:txXfrm>
    </dsp:sp>
    <dsp:sp modelId="{550D3720-8467-4427-AAD6-E57E1175CDFD}">
      <dsp:nvSpPr>
        <dsp:cNvPr id="0" name=""/>
        <dsp:cNvSpPr/>
      </dsp:nvSpPr>
      <dsp:spPr>
        <a:xfrm>
          <a:off x="3383446" y="617809"/>
          <a:ext cx="1805149" cy="1805149"/>
        </a:xfrm>
        <a:prstGeom prst="ellipse">
          <a:avLst/>
        </a:prstGeom>
        <a:solidFill>
          <a:schemeClr val="accent6">
            <a:lumMod val="20000"/>
            <a:lumOff val="80000"/>
            <a:alpha val="50000"/>
          </a:schemeClr>
        </a:solidFill>
        <a:ln w="25400" cap="flat" cmpd="dbl" algn="ctr">
          <a:no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a:off x="4355450" y="826096"/>
        <a:ext cx="694288" cy="1388576"/>
      </dsp:txXfrm>
    </dsp:sp>
    <dsp:sp modelId="{4C804838-E623-4E47-883B-208891F4C378}">
      <dsp:nvSpPr>
        <dsp:cNvPr id="0" name=""/>
        <dsp:cNvSpPr/>
      </dsp:nvSpPr>
      <dsp:spPr>
        <a:xfrm>
          <a:off x="972619" y="617805"/>
          <a:ext cx="1805149" cy="1805149"/>
        </a:xfrm>
        <a:prstGeom prst="ellipse">
          <a:avLst/>
        </a:prstGeom>
        <a:solidFill>
          <a:schemeClr val="accent4">
            <a:lumMod val="40000"/>
            <a:lumOff val="60000"/>
            <a:alpha val="50000"/>
          </a:schemeClr>
        </a:solidFill>
        <a:ln w="25400" cap="flat" cmpd="dbl" algn="ctr">
          <a:no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smtClean="0">
            <a:solidFill>
              <a:schemeClr val="accent4">
                <a:lumMod val="60000"/>
                <a:lumOff val="40000"/>
              </a:schemeClr>
            </a:solidFill>
          </a:endParaRPr>
        </a:p>
        <a:p>
          <a:pPr lvl="0" algn="ctr" defTabSz="355600">
            <a:lnSpc>
              <a:spcPct val="90000"/>
            </a:lnSpc>
            <a:spcBef>
              <a:spcPct val="0"/>
            </a:spcBef>
            <a:spcAft>
              <a:spcPct val="35000"/>
            </a:spcAft>
          </a:pPr>
          <a:endParaRPr lang="en-GB" sz="800" kern="1200" dirty="0" smtClean="0">
            <a:solidFill>
              <a:schemeClr val="accent4">
                <a:lumMod val="60000"/>
                <a:lumOff val="40000"/>
              </a:schemeClr>
            </a:solidFill>
          </a:endParaRPr>
        </a:p>
        <a:p>
          <a:pPr lvl="0" algn="ctr" defTabSz="355600">
            <a:lnSpc>
              <a:spcPct val="90000"/>
            </a:lnSpc>
            <a:spcBef>
              <a:spcPct val="0"/>
            </a:spcBef>
            <a:spcAft>
              <a:spcPct val="35000"/>
            </a:spcAft>
          </a:pPr>
          <a:endParaRPr lang="en-GB" sz="800" kern="1200" dirty="0" smtClean="0">
            <a:solidFill>
              <a:schemeClr val="accent4">
                <a:lumMod val="60000"/>
                <a:lumOff val="40000"/>
              </a:schemeClr>
            </a:solidFill>
          </a:endParaRPr>
        </a:p>
        <a:p>
          <a:pPr lvl="0" algn="ctr" defTabSz="355600">
            <a:lnSpc>
              <a:spcPct val="90000"/>
            </a:lnSpc>
            <a:spcBef>
              <a:spcPct val="0"/>
            </a:spcBef>
            <a:spcAft>
              <a:spcPct val="35000"/>
            </a:spcAft>
          </a:pPr>
          <a:endParaRPr lang="en-GB" sz="800" kern="1200" dirty="0">
            <a:solidFill>
              <a:schemeClr val="accent4">
                <a:lumMod val="60000"/>
                <a:lumOff val="40000"/>
              </a:schemeClr>
            </a:solidFill>
          </a:endParaRPr>
        </a:p>
      </dsp:txBody>
      <dsp:txXfrm>
        <a:off x="1180906" y="1607166"/>
        <a:ext cx="1388576" cy="572787"/>
      </dsp:txXfrm>
    </dsp:sp>
    <dsp:sp modelId="{0BEC0A7B-D05E-4595-B24B-2C7525CE6CE2}">
      <dsp:nvSpPr>
        <dsp:cNvPr id="0" name=""/>
        <dsp:cNvSpPr/>
      </dsp:nvSpPr>
      <dsp:spPr>
        <a:xfrm>
          <a:off x="2178788" y="971952"/>
          <a:ext cx="1752366" cy="1798199"/>
        </a:xfrm>
        <a:prstGeom prst="ellipse">
          <a:avLst/>
        </a:prstGeom>
        <a:solidFill>
          <a:schemeClr val="tx2">
            <a:lumMod val="50000"/>
            <a:lumOff val="50000"/>
            <a:alpha val="50000"/>
          </a:schemeClr>
        </a:solidFill>
        <a:ln w="6350" cap="flat" cmpd="dbl" algn="ctr">
          <a:solidFill>
            <a:srgbClr val="00B0F0"/>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solidFill>
              <a:schemeClr val="tx2">
                <a:lumMod val="50000"/>
                <a:lumOff val="50000"/>
              </a:schemeClr>
            </a:solidFill>
          </a:endParaRPr>
        </a:p>
      </dsp:txBody>
      <dsp:txXfrm>
        <a:off x="2313586" y="1179437"/>
        <a:ext cx="673987" cy="13832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79FE59-8537-4ED3-9B84-856695DDD458}">
      <dsp:nvSpPr>
        <dsp:cNvPr id="0" name=""/>
        <dsp:cNvSpPr/>
      </dsp:nvSpPr>
      <dsp:spPr>
        <a:xfrm>
          <a:off x="3565121" y="1583966"/>
          <a:ext cx="2013289" cy="174157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b="1" kern="1200" dirty="0" smtClean="0">
            <a:solidFill>
              <a:schemeClr val="accent1"/>
            </a:solidFill>
          </a:endParaRPr>
        </a:p>
        <a:p>
          <a:pPr lvl="0" algn="ctr" defTabSz="533400">
            <a:lnSpc>
              <a:spcPct val="90000"/>
            </a:lnSpc>
            <a:spcBef>
              <a:spcPct val="0"/>
            </a:spcBef>
            <a:spcAft>
              <a:spcPct val="35000"/>
            </a:spcAft>
          </a:pPr>
          <a:r>
            <a:rPr lang="en-GB" sz="1200" b="1" kern="1200" dirty="0" smtClean="0">
              <a:solidFill>
                <a:schemeClr val="accent1"/>
              </a:solidFill>
            </a:rPr>
            <a:t>Where children with HN-LI are educated locally</a:t>
          </a:r>
        </a:p>
        <a:p>
          <a:pPr lvl="0" algn="ctr" defTabSz="533400">
            <a:lnSpc>
              <a:spcPct val="90000"/>
            </a:lnSpc>
            <a:spcBef>
              <a:spcPct val="0"/>
            </a:spcBef>
            <a:spcAft>
              <a:spcPct val="35000"/>
            </a:spcAft>
          </a:pPr>
          <a:r>
            <a:rPr lang="en-GB" sz="1200" b="1" kern="1200" dirty="0" smtClean="0">
              <a:solidFill>
                <a:schemeClr val="accent1"/>
              </a:solidFill>
            </a:rPr>
            <a:t>Balance &amp; Mix</a:t>
          </a:r>
        </a:p>
      </dsp:txBody>
      <dsp:txXfrm>
        <a:off x="3898751" y="1872570"/>
        <a:ext cx="1346029" cy="1164368"/>
      </dsp:txXfrm>
    </dsp:sp>
    <dsp:sp modelId="{83510889-EE00-4B23-903F-D3FD190FE77E}">
      <dsp:nvSpPr>
        <dsp:cNvPr id="0" name=""/>
        <dsp:cNvSpPr/>
      </dsp:nvSpPr>
      <dsp:spPr>
        <a:xfrm>
          <a:off x="4825827" y="750739"/>
          <a:ext cx="759608" cy="65450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57AECD-5DB6-492B-B2A0-978ECEA4C8DD}">
      <dsp:nvSpPr>
        <dsp:cNvPr id="0" name=""/>
        <dsp:cNvSpPr/>
      </dsp:nvSpPr>
      <dsp:spPr>
        <a:xfrm>
          <a:off x="3750574" y="0"/>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smtClean="0">
              <a:solidFill>
                <a:schemeClr val="accent1"/>
              </a:solidFill>
            </a:rPr>
            <a:t>Use of out of area placements and overall expenditure</a:t>
          </a:r>
          <a:endParaRPr lang="en-GB" sz="1200" b="1" kern="1200" dirty="0"/>
        </a:p>
      </dsp:txBody>
      <dsp:txXfrm>
        <a:off x="4023994" y="236540"/>
        <a:ext cx="1103036" cy="954256"/>
      </dsp:txXfrm>
    </dsp:sp>
    <dsp:sp modelId="{CE8FC14F-92CE-4B4D-99BA-088432BB6126}">
      <dsp:nvSpPr>
        <dsp:cNvPr id="0" name=""/>
        <dsp:cNvSpPr/>
      </dsp:nvSpPr>
      <dsp:spPr>
        <a:xfrm>
          <a:off x="5712348" y="1974311"/>
          <a:ext cx="759608" cy="65450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925584-DA0A-4E7C-8BE4-036F3FE9B418}">
      <dsp:nvSpPr>
        <dsp:cNvPr id="0" name=""/>
        <dsp:cNvSpPr/>
      </dsp:nvSpPr>
      <dsp:spPr>
        <a:xfrm>
          <a:off x="5281240" y="1030047"/>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b="1" kern="1200" dirty="0" smtClean="0">
            <a:solidFill>
              <a:schemeClr val="accent1"/>
            </a:solidFill>
          </a:endParaRPr>
        </a:p>
        <a:p>
          <a:pPr lvl="0" algn="ctr" defTabSz="533400">
            <a:lnSpc>
              <a:spcPct val="90000"/>
            </a:lnSpc>
            <a:spcBef>
              <a:spcPct val="0"/>
            </a:spcBef>
            <a:spcAft>
              <a:spcPct val="35000"/>
            </a:spcAft>
          </a:pPr>
          <a:r>
            <a:rPr lang="en-US" sz="1200" b="1" kern="1200" dirty="0" smtClean="0">
              <a:solidFill>
                <a:schemeClr val="accent1"/>
              </a:solidFill>
            </a:rPr>
            <a:t>Number of EHC plans and their primary needs</a:t>
          </a:r>
        </a:p>
        <a:p>
          <a:pPr lvl="0" algn="ctr" defTabSz="533400">
            <a:lnSpc>
              <a:spcPct val="90000"/>
            </a:lnSpc>
            <a:spcBef>
              <a:spcPct val="0"/>
            </a:spcBef>
            <a:spcAft>
              <a:spcPct val="35000"/>
            </a:spcAft>
          </a:pPr>
          <a:endParaRPr lang="en-US" sz="1200" b="1" kern="1200" dirty="0" smtClean="0">
            <a:solidFill>
              <a:schemeClr val="accent1"/>
            </a:solidFill>
          </a:endParaRPr>
        </a:p>
        <a:p>
          <a:pPr lvl="0" algn="ctr" defTabSz="533400">
            <a:lnSpc>
              <a:spcPct val="90000"/>
            </a:lnSpc>
            <a:spcBef>
              <a:spcPct val="0"/>
            </a:spcBef>
            <a:spcAft>
              <a:spcPct val="35000"/>
            </a:spcAft>
          </a:pPr>
          <a:endParaRPr lang="en-US" sz="1200" b="1" kern="1200" dirty="0" smtClean="0">
            <a:solidFill>
              <a:schemeClr val="accent1"/>
            </a:solidFill>
          </a:endParaRPr>
        </a:p>
      </dsp:txBody>
      <dsp:txXfrm>
        <a:off x="5554660" y="1266587"/>
        <a:ext cx="1103036" cy="954256"/>
      </dsp:txXfrm>
    </dsp:sp>
    <dsp:sp modelId="{6A624DF6-3F05-4662-B155-F08F83F487A9}">
      <dsp:nvSpPr>
        <dsp:cNvPr id="0" name=""/>
        <dsp:cNvSpPr/>
      </dsp:nvSpPr>
      <dsp:spPr>
        <a:xfrm>
          <a:off x="5096513" y="3355494"/>
          <a:ext cx="759608" cy="65450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193096-ECC7-498E-BAFB-27B94652ACCD}">
      <dsp:nvSpPr>
        <dsp:cNvPr id="0" name=""/>
        <dsp:cNvSpPr/>
      </dsp:nvSpPr>
      <dsp:spPr>
        <a:xfrm>
          <a:off x="5263702" y="2603772"/>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kern="1200" dirty="0" smtClean="0">
            <a:solidFill>
              <a:schemeClr val="accent1"/>
            </a:solidFill>
          </a:endParaRPr>
        </a:p>
        <a:p>
          <a:pPr lvl="0" algn="ctr" defTabSz="533400">
            <a:lnSpc>
              <a:spcPct val="90000"/>
            </a:lnSpc>
            <a:spcBef>
              <a:spcPct val="0"/>
            </a:spcBef>
            <a:spcAft>
              <a:spcPct val="35000"/>
            </a:spcAft>
          </a:pPr>
          <a:endParaRPr lang="en-US" sz="1200" kern="1200" dirty="0" smtClean="0">
            <a:solidFill>
              <a:schemeClr val="accent1"/>
            </a:solidFill>
          </a:endParaRPr>
        </a:p>
        <a:p>
          <a:pPr lvl="0" algn="ctr" defTabSz="533400">
            <a:lnSpc>
              <a:spcPct val="90000"/>
            </a:lnSpc>
            <a:spcBef>
              <a:spcPct val="0"/>
            </a:spcBef>
            <a:spcAft>
              <a:spcPct val="35000"/>
            </a:spcAft>
          </a:pPr>
          <a:r>
            <a:rPr lang="en-US" sz="1200" b="1" kern="1200" dirty="0" smtClean="0">
              <a:solidFill>
                <a:schemeClr val="accent1"/>
              </a:solidFill>
            </a:rPr>
            <a:t>Prevalence data for different kinds of SEND </a:t>
          </a:r>
        </a:p>
        <a:p>
          <a:pPr lvl="0" algn="ctr" defTabSz="533400">
            <a:lnSpc>
              <a:spcPct val="90000"/>
            </a:lnSpc>
            <a:spcBef>
              <a:spcPct val="0"/>
            </a:spcBef>
            <a:spcAft>
              <a:spcPct val="35000"/>
            </a:spcAft>
          </a:pPr>
          <a:endParaRPr lang="en-US" sz="1200" kern="1200" dirty="0" smtClean="0">
            <a:solidFill>
              <a:schemeClr val="accent1"/>
            </a:solidFill>
          </a:endParaRPr>
        </a:p>
        <a:p>
          <a:pPr lvl="0" algn="ctr" defTabSz="533400">
            <a:lnSpc>
              <a:spcPct val="90000"/>
            </a:lnSpc>
            <a:spcBef>
              <a:spcPct val="0"/>
            </a:spcBef>
            <a:spcAft>
              <a:spcPct val="35000"/>
            </a:spcAft>
          </a:pPr>
          <a:endParaRPr lang="en-US" sz="800" kern="1200" dirty="0" smtClean="0">
            <a:solidFill>
              <a:schemeClr val="accent1"/>
            </a:solidFill>
          </a:endParaRPr>
        </a:p>
        <a:p>
          <a:pPr lvl="0" algn="ctr" defTabSz="533400">
            <a:lnSpc>
              <a:spcPct val="90000"/>
            </a:lnSpc>
            <a:spcBef>
              <a:spcPct val="0"/>
            </a:spcBef>
            <a:spcAft>
              <a:spcPct val="35000"/>
            </a:spcAft>
          </a:pPr>
          <a:endParaRPr lang="en-GB" sz="800" kern="1200" dirty="0"/>
        </a:p>
      </dsp:txBody>
      <dsp:txXfrm>
        <a:off x="5537122" y="2840312"/>
        <a:ext cx="1103036" cy="954256"/>
      </dsp:txXfrm>
    </dsp:sp>
    <dsp:sp modelId="{E0E541CA-B6FE-4A27-A14F-314A7B78DE72}">
      <dsp:nvSpPr>
        <dsp:cNvPr id="0" name=""/>
        <dsp:cNvSpPr/>
      </dsp:nvSpPr>
      <dsp:spPr>
        <a:xfrm>
          <a:off x="3568867" y="3498866"/>
          <a:ext cx="759608" cy="65450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66CA5F-2AF5-44F8-AF79-73EF900E3912}">
      <dsp:nvSpPr>
        <dsp:cNvPr id="0" name=""/>
        <dsp:cNvSpPr/>
      </dsp:nvSpPr>
      <dsp:spPr>
        <a:xfrm>
          <a:off x="3750574" y="3482663"/>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kern="1200" dirty="0" smtClean="0">
              <a:solidFill>
                <a:schemeClr val="accent1"/>
              </a:solidFill>
            </a:rPr>
            <a:t>Population and demographic data </a:t>
          </a:r>
        </a:p>
        <a:p>
          <a:pPr lvl="0" algn="ctr" defTabSz="533400">
            <a:lnSpc>
              <a:spcPct val="90000"/>
            </a:lnSpc>
            <a:spcBef>
              <a:spcPct val="0"/>
            </a:spcBef>
            <a:spcAft>
              <a:spcPct val="35000"/>
            </a:spcAft>
          </a:pPr>
          <a:endParaRPr lang="en-GB" sz="1200" kern="1200" dirty="0" smtClean="0">
            <a:solidFill>
              <a:schemeClr val="accent1"/>
            </a:solidFill>
          </a:endParaRPr>
        </a:p>
        <a:p>
          <a:pPr lvl="0" algn="ctr" defTabSz="533400">
            <a:lnSpc>
              <a:spcPct val="90000"/>
            </a:lnSpc>
            <a:spcBef>
              <a:spcPct val="0"/>
            </a:spcBef>
            <a:spcAft>
              <a:spcPct val="35000"/>
            </a:spcAft>
          </a:pPr>
          <a:r>
            <a:rPr lang="en-GB" sz="1200" b="1" kern="1200" dirty="0" smtClean="0">
              <a:solidFill>
                <a:schemeClr val="accent1"/>
              </a:solidFill>
            </a:rPr>
            <a:t>Health Inequalities data</a:t>
          </a:r>
          <a:endParaRPr lang="en-GB" sz="1200" b="1" kern="1200" dirty="0">
            <a:solidFill>
              <a:schemeClr val="accent1"/>
            </a:solidFill>
          </a:endParaRPr>
        </a:p>
      </dsp:txBody>
      <dsp:txXfrm>
        <a:off x="4023994" y="3719203"/>
        <a:ext cx="1103036" cy="954256"/>
      </dsp:txXfrm>
    </dsp:sp>
    <dsp:sp modelId="{C9A80250-7E88-4C1B-9526-97FAD2DE3EED}">
      <dsp:nvSpPr>
        <dsp:cNvPr id="0" name=""/>
        <dsp:cNvSpPr/>
      </dsp:nvSpPr>
      <dsp:spPr>
        <a:xfrm>
          <a:off x="2667827" y="2275785"/>
          <a:ext cx="759608" cy="65450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0D4836-8C5A-49C0-8A3A-6C67DC39A7B0}">
      <dsp:nvSpPr>
        <dsp:cNvPr id="0" name=""/>
        <dsp:cNvSpPr/>
      </dsp:nvSpPr>
      <dsp:spPr>
        <a:xfrm>
          <a:off x="2230421" y="2604755"/>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kern="1200" dirty="0" smtClean="0">
              <a:solidFill>
                <a:schemeClr val="accent1"/>
              </a:solidFill>
            </a:rPr>
            <a:t>Health Inequalities data</a:t>
          </a:r>
          <a:endParaRPr lang="en-GB" sz="1200" b="1" kern="1200" dirty="0">
            <a:solidFill>
              <a:schemeClr val="accent1"/>
            </a:solidFill>
          </a:endParaRPr>
        </a:p>
      </dsp:txBody>
      <dsp:txXfrm>
        <a:off x="2503841" y="2841295"/>
        <a:ext cx="1103036" cy="954256"/>
      </dsp:txXfrm>
    </dsp:sp>
    <dsp:sp modelId="{9B8C6C5B-AD6A-45E2-804C-7C7A7E4317B3}">
      <dsp:nvSpPr>
        <dsp:cNvPr id="0" name=""/>
        <dsp:cNvSpPr/>
      </dsp:nvSpPr>
      <dsp:spPr>
        <a:xfrm>
          <a:off x="2230421" y="875944"/>
          <a:ext cx="1649876" cy="1427336"/>
        </a:xfrm>
        <a:prstGeom prst="hexagon">
          <a:avLst>
            <a:gd name="adj" fmla="val 28570"/>
            <a:gd name="vf" fmla="val 11547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dbl"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smtClean="0">
              <a:solidFill>
                <a:schemeClr val="accent1"/>
              </a:solidFill>
            </a:rPr>
            <a:t>Data in Disabled Children’s Register</a:t>
          </a:r>
        </a:p>
      </dsp:txBody>
      <dsp:txXfrm>
        <a:off x="2503841" y="1112484"/>
        <a:ext cx="1103036" cy="95425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BA4BD68-CBC7-4F6D-8FFE-D2A4A4708F28}" type="datetimeFigureOut">
              <a:rPr lang="en-GB" smtClean="0"/>
              <a:t>08/05/2017</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8A2B5D8-E859-409B-A9E9-81FCD6A6E477}" type="slidenum">
              <a:rPr lang="en-GB" smtClean="0"/>
              <a:t>‹#›</a:t>
            </a:fld>
            <a:endParaRPr lang="en-GB"/>
          </a:p>
        </p:txBody>
      </p:sp>
    </p:spTree>
    <p:extLst>
      <p:ext uri="{BB962C8B-B14F-4D97-AF65-F5344CB8AC3E}">
        <p14:creationId xmlns:p14="http://schemas.microsoft.com/office/powerpoint/2010/main" val="3925258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smtClean="0"/>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smtClean="0"/>
              <a:t>Click to edit Master title style</a:t>
            </a:r>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56095" y="3533775"/>
            <a:ext cx="8416925" cy="1822451"/>
          </a:xfrm>
        </p:spPr>
        <p:txBody>
          <a:bodyPr anchor="t"/>
          <a:lstStyle>
            <a:lvl1pPr algn="ctr">
              <a:defRPr sz="4800"/>
            </a:lvl1pPr>
          </a:lstStyle>
          <a:p>
            <a:r>
              <a:rPr lang="en-US" smtClean="0"/>
              <a:t>Click to edit Master title style</a:t>
            </a:r>
            <a:endParaRPr dirty="0"/>
          </a:p>
        </p:txBody>
      </p:sp>
      <p:sp>
        <p:nvSpPr>
          <p:cNvPr id="3" name="Subtitle 2"/>
          <p:cNvSpPr>
            <a:spLocks noGrp="1"/>
          </p:cNvSpPr>
          <p:nvPr>
            <p:ph type="subTitle" idx="1"/>
          </p:nvPr>
        </p:nvSpPr>
        <p:spPr>
          <a:xfrm>
            <a:off x="356095" y="5356226"/>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9" name="Picture Placeholder 2"/>
          <p:cNvSpPr>
            <a:spLocks noGrp="1"/>
          </p:cNvSpPr>
          <p:nvPr>
            <p:ph type="pic" idx="13"/>
          </p:nvPr>
        </p:nvSpPr>
        <p:spPr>
          <a:xfrm>
            <a:off x="370980" y="1009649"/>
            <a:ext cx="840204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smtClean="0"/>
              <a:t>Click to edit Master title style</a:t>
            </a:r>
            <a:endParaRPr dirty="0"/>
          </a:p>
        </p:txBody>
      </p:sp>
      <p:sp>
        <p:nvSpPr>
          <p:cNvPr id="9"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smtClean="0"/>
              <a:t>Click to edit Master title style</a:t>
            </a:r>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0"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dirty="0" smtClean="0"/>
              <a:t>Click to edit Master title style</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GB" dirty="0" smtClean="0"/>
              <a:t>Click to edit Master title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pic>
        <p:nvPicPr>
          <p:cNvPr id="9" name="Picture 8"/>
          <p:cNvPicPr>
            <a:picLocks noChangeAspect="1"/>
          </p:cNvPicPr>
          <p:nvPr/>
        </p:nvPicPr>
        <p:blipFill>
          <a:blip r:embed="rId10"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6732240" y="5943601"/>
            <a:ext cx="2260092" cy="864418"/>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1283" y="2132856"/>
            <a:ext cx="8042276" cy="5544616"/>
          </a:xfrm>
        </p:spPr>
        <p:txBody>
          <a:bodyPr>
            <a:normAutofit/>
          </a:bodyPr>
          <a:lstStyle/>
          <a:p>
            <a:pPr marL="0" indent="0">
              <a:buNone/>
            </a:pPr>
            <a:r>
              <a:rPr lang="en-GB" sz="1600" dirty="0" smtClean="0"/>
              <a:t>.</a:t>
            </a:r>
            <a:endParaRPr lang="en-GB" sz="1600" dirty="0"/>
          </a:p>
          <a:p>
            <a:endParaRPr lang="en-GB" dirty="0" smtClean="0"/>
          </a:p>
          <a:p>
            <a:endParaRPr lang="en-GB" dirty="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smtClean="0"/>
          </a:p>
          <a:p>
            <a:pPr marL="0" indent="0">
              <a:buNone/>
            </a:pPr>
            <a:r>
              <a:rPr lang="en-GB" sz="1800" dirty="0" smtClean="0">
                <a:solidFill>
                  <a:schemeClr val="accent1"/>
                </a:solidFill>
              </a:rPr>
              <a:t>Michelle </a:t>
            </a:r>
            <a:r>
              <a:rPr lang="en-GB" sz="1800" dirty="0">
                <a:solidFill>
                  <a:schemeClr val="accent1"/>
                </a:solidFill>
              </a:rPr>
              <a:t>Allison</a:t>
            </a:r>
            <a:br>
              <a:rPr lang="en-GB" sz="1800" dirty="0">
                <a:solidFill>
                  <a:schemeClr val="accent1"/>
                </a:solidFill>
              </a:rPr>
            </a:br>
            <a:r>
              <a:rPr lang="en-GB" sz="1800" dirty="0">
                <a:solidFill>
                  <a:schemeClr val="accent1"/>
                </a:solidFill>
              </a:rPr>
              <a:t>Director of SEND Services &amp; Commissioning </a:t>
            </a:r>
            <a:endParaRPr lang="en-GB" sz="1800" dirty="0" smtClean="0">
              <a:solidFill>
                <a:schemeClr val="accent1"/>
              </a:solidFill>
            </a:endParaRPr>
          </a:p>
          <a:p>
            <a:pPr marL="0" indent="0">
              <a:buNone/>
            </a:pPr>
            <a:r>
              <a:rPr lang="en-GB" sz="1800" dirty="0" smtClean="0">
                <a:solidFill>
                  <a:schemeClr val="accent1"/>
                </a:solidFill>
              </a:rPr>
              <a:t>Seashell </a:t>
            </a:r>
            <a:r>
              <a:rPr lang="en-GB" sz="1800" dirty="0">
                <a:solidFill>
                  <a:schemeClr val="accent1"/>
                </a:solidFill>
              </a:rPr>
              <a:t>Trust</a:t>
            </a:r>
            <a:br>
              <a:rPr lang="en-GB" sz="1800" dirty="0">
                <a:solidFill>
                  <a:schemeClr val="accent1"/>
                </a:solidFill>
              </a:rPr>
            </a:br>
            <a:r>
              <a:rPr lang="en-GB" sz="1800" dirty="0" smtClean="0">
                <a:solidFill>
                  <a:schemeClr val="accent1"/>
                </a:solidFill>
              </a:rPr>
              <a:t>Michelle.Allison@seashelltrust.org.uk</a:t>
            </a:r>
            <a:r>
              <a:rPr lang="en-GB" dirty="0"/>
              <a:t/>
            </a:r>
            <a:br>
              <a:rPr lang="en-GB" dirty="0"/>
            </a:br>
            <a:endParaRPr lang="en-GB" dirty="0"/>
          </a:p>
        </p:txBody>
      </p:sp>
      <p:sp>
        <p:nvSpPr>
          <p:cNvPr id="3" name="Title 2"/>
          <p:cNvSpPr>
            <a:spLocks noGrp="1"/>
          </p:cNvSpPr>
          <p:nvPr>
            <p:ph type="title"/>
          </p:nvPr>
        </p:nvSpPr>
        <p:spPr>
          <a:xfrm>
            <a:off x="621283" y="107576"/>
            <a:ext cx="8487221" cy="1336956"/>
          </a:xfrm>
        </p:spPr>
        <p:txBody>
          <a:bodyPr/>
          <a:lstStyle/>
          <a:p>
            <a:r>
              <a:rPr lang="en-GB" sz="2800" dirty="0" smtClean="0"/>
              <a:t/>
            </a:r>
            <a:br>
              <a:rPr lang="en-GB" sz="2800" dirty="0" smtClean="0"/>
            </a:br>
            <a:r>
              <a:rPr lang="en-GB" sz="2800" dirty="0"/>
              <a:t/>
            </a:r>
            <a:br>
              <a:rPr lang="en-GB" sz="2800" dirty="0"/>
            </a:br>
            <a:r>
              <a:rPr lang="en-GB" sz="2800" dirty="0" smtClean="0"/>
              <a:t/>
            </a:r>
            <a:br>
              <a:rPr lang="en-GB" sz="2800" dirty="0" smtClean="0"/>
            </a:br>
            <a:r>
              <a:rPr lang="en-GB" sz="2800" dirty="0" smtClean="0"/>
              <a:t/>
            </a:r>
            <a:br>
              <a:rPr lang="en-GB" sz="2800" dirty="0" smtClean="0"/>
            </a:br>
            <a:r>
              <a:rPr lang="en-GB" sz="2800" dirty="0"/>
              <a:t/>
            </a:r>
            <a:br>
              <a:rPr lang="en-GB" sz="2800" dirty="0"/>
            </a:br>
            <a:r>
              <a:rPr lang="en-GB" sz="2800" dirty="0" smtClean="0"/>
              <a:t/>
            </a:r>
            <a:br>
              <a:rPr lang="en-GB" sz="2800" dirty="0" smtClean="0"/>
            </a:br>
            <a:r>
              <a:rPr lang="en-GB" sz="2800" dirty="0"/>
              <a:t/>
            </a:r>
            <a:br>
              <a:rPr lang="en-GB" sz="2800" dirty="0"/>
            </a:br>
            <a:r>
              <a:rPr lang="en-GB" sz="2800" dirty="0" smtClean="0"/>
              <a:t/>
            </a:r>
            <a:br>
              <a:rPr lang="en-GB" sz="2800" dirty="0" smtClean="0"/>
            </a:br>
            <a:r>
              <a:rPr lang="en-GB" sz="2800" dirty="0" smtClean="0"/>
              <a:t/>
            </a:r>
            <a:br>
              <a:rPr lang="en-GB" sz="2800" dirty="0" smtClean="0"/>
            </a:br>
            <a:r>
              <a:rPr lang="en-GB" sz="2800" dirty="0" smtClean="0"/>
              <a:t/>
            </a:r>
            <a:br>
              <a:rPr lang="en-GB" sz="2800" dirty="0" smtClean="0"/>
            </a:br>
            <a:r>
              <a:rPr lang="en-GB" sz="2800" dirty="0"/>
              <a:t/>
            </a:r>
            <a:br>
              <a:rPr lang="en-GB" sz="2800" dirty="0"/>
            </a:br>
            <a:r>
              <a:rPr lang="en-GB" sz="2800" dirty="0" smtClean="0"/>
              <a:t/>
            </a:r>
            <a:br>
              <a:rPr lang="en-GB" sz="2800" dirty="0" smtClean="0"/>
            </a:br>
            <a:r>
              <a:rPr lang="en-GB" sz="3200" dirty="0" smtClean="0">
                <a:solidFill>
                  <a:schemeClr val="accent1"/>
                </a:solidFill>
              </a:rPr>
              <a:t>COMMISSIONING FOR CHILDREN &amp; YOUNG PEOPLE WITH COMPLEX SEND</a:t>
            </a:r>
            <a:r>
              <a:rPr lang="en-GB" sz="3600" dirty="0" smtClean="0">
                <a:solidFill>
                  <a:schemeClr val="accent1"/>
                </a:solidFill>
              </a:rPr>
              <a:t/>
            </a:r>
            <a:br>
              <a:rPr lang="en-GB" sz="3600" dirty="0" smtClean="0">
                <a:solidFill>
                  <a:schemeClr val="accent1"/>
                </a:solidFill>
              </a:rPr>
            </a:br>
            <a:r>
              <a:rPr lang="en-GB" sz="3600" dirty="0" smtClean="0">
                <a:solidFill>
                  <a:schemeClr val="accent1"/>
                </a:solidFill>
              </a:rPr>
              <a:t/>
            </a:r>
            <a:br>
              <a:rPr lang="en-GB" sz="3600" dirty="0" smtClean="0">
                <a:solidFill>
                  <a:schemeClr val="accent1"/>
                </a:solidFill>
              </a:rPr>
            </a:br>
            <a:r>
              <a:rPr lang="en-GB" sz="2800" dirty="0" smtClean="0">
                <a:solidFill>
                  <a:schemeClr val="accent1"/>
                </a:solidFill>
              </a:rPr>
              <a:t>Working with commissioners to secure good service outcomes</a:t>
            </a:r>
            <a:endParaRPr lang="en-GB" sz="2800" dirty="0">
              <a:solidFill>
                <a:schemeClr val="accent1"/>
              </a:solidFill>
            </a:endParaRPr>
          </a:p>
        </p:txBody>
      </p:sp>
    </p:spTree>
    <p:extLst>
      <p:ext uri="{BB962C8B-B14F-4D97-AF65-F5344CB8AC3E}">
        <p14:creationId xmlns:p14="http://schemas.microsoft.com/office/powerpoint/2010/main" val="7882143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9275" y="1196751"/>
            <a:ext cx="8042276" cy="4746850"/>
          </a:xfrm>
        </p:spPr>
        <p:txBody>
          <a:bodyPr>
            <a:normAutofit/>
          </a:bodyPr>
          <a:lstStyle/>
          <a:p>
            <a:pPr marL="0" indent="0">
              <a:buNone/>
            </a:pPr>
            <a:endParaRPr lang="en-GB" sz="2000" dirty="0"/>
          </a:p>
          <a:p>
            <a:pPr marL="0" indent="0">
              <a:buNone/>
            </a:pPr>
            <a:endParaRPr lang="en-GB" dirty="0"/>
          </a:p>
        </p:txBody>
      </p:sp>
      <p:sp>
        <p:nvSpPr>
          <p:cNvPr id="3" name="Title 2"/>
          <p:cNvSpPr>
            <a:spLocks noGrp="1"/>
          </p:cNvSpPr>
          <p:nvPr>
            <p:ph type="title"/>
          </p:nvPr>
        </p:nvSpPr>
        <p:spPr/>
        <p:txBody>
          <a:bodyPr/>
          <a:lstStyle/>
          <a:p>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sz="3600" dirty="0" smtClean="0">
                <a:solidFill>
                  <a:schemeClr val="accent1"/>
                </a:solidFill>
              </a:rPr>
              <a:t>THINK OF A CHILD….</a:t>
            </a:r>
            <a:br>
              <a:rPr lang="en-GB" sz="3600" dirty="0" smtClean="0">
                <a:solidFill>
                  <a:schemeClr val="accent1"/>
                </a:solidFill>
              </a:rPr>
            </a:br>
            <a:r>
              <a:rPr lang="en-GB" sz="3600" dirty="0" smtClean="0">
                <a:solidFill>
                  <a:schemeClr val="accent1"/>
                </a:solidFill>
              </a:rPr>
              <a:t> </a:t>
            </a:r>
            <a:endParaRPr lang="en-GB" sz="3600" dirty="0">
              <a:solidFill>
                <a:schemeClr val="accent1"/>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2285926"/>
            <a:ext cx="7704856" cy="3519338"/>
          </a:xfrm>
          <a:prstGeom prst="rect">
            <a:avLst/>
          </a:prstGeom>
        </p:spPr>
      </p:pic>
    </p:spTree>
    <p:extLst>
      <p:ext uri="{BB962C8B-B14F-4D97-AF65-F5344CB8AC3E}">
        <p14:creationId xmlns:p14="http://schemas.microsoft.com/office/powerpoint/2010/main" val="41561419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701505"/>
            <a:ext cx="8568952" cy="5152819"/>
          </a:xfrm>
        </p:spPr>
        <p:txBody>
          <a:bodyPr>
            <a:normAutofit lnSpcReduction="10000"/>
          </a:bodyPr>
          <a:lstStyle/>
          <a:p>
            <a:pPr marL="0" indent="0">
              <a:buNone/>
            </a:pPr>
            <a:r>
              <a:rPr lang="en-GB" sz="3200" b="1" dirty="0" smtClean="0">
                <a:solidFill>
                  <a:schemeClr val="accent1"/>
                </a:solidFill>
              </a:rPr>
              <a:t>Education – you might have said…</a:t>
            </a:r>
          </a:p>
          <a:p>
            <a:pPr marL="0" indent="0">
              <a:buNone/>
            </a:pPr>
            <a:endParaRPr lang="en-GB" sz="3600" b="1" dirty="0">
              <a:solidFill>
                <a:schemeClr val="accent1"/>
              </a:solidFill>
            </a:endParaRPr>
          </a:p>
          <a:p>
            <a:pPr marL="0" indent="0">
              <a:buNone/>
            </a:pPr>
            <a:r>
              <a:rPr lang="en-GB" dirty="0" smtClean="0">
                <a:solidFill>
                  <a:schemeClr val="accent1"/>
                </a:solidFill>
              </a:rPr>
              <a:t>A school that is appropriate to meet their complex needs</a:t>
            </a:r>
          </a:p>
          <a:p>
            <a:pPr marL="0" indent="0">
              <a:buNone/>
            </a:pPr>
            <a:endParaRPr lang="en-GB" dirty="0">
              <a:solidFill>
                <a:schemeClr val="accent1"/>
              </a:solidFill>
            </a:endParaRPr>
          </a:p>
          <a:p>
            <a:pPr marL="0" indent="0">
              <a:buNone/>
            </a:pPr>
            <a:r>
              <a:rPr lang="en-GB" dirty="0" smtClean="0">
                <a:solidFill>
                  <a:schemeClr val="accent1"/>
                </a:solidFill>
              </a:rPr>
              <a:t>Continued progress in post 18 </a:t>
            </a:r>
          </a:p>
          <a:p>
            <a:pPr marL="0" indent="0">
              <a:buNone/>
            </a:pPr>
            <a:r>
              <a:rPr lang="en-GB" dirty="0" smtClean="0">
                <a:solidFill>
                  <a:schemeClr val="accent1"/>
                </a:solidFill>
              </a:rPr>
              <a:t>education</a:t>
            </a:r>
          </a:p>
          <a:p>
            <a:pPr marL="0" indent="0">
              <a:buNone/>
            </a:pPr>
            <a:endParaRPr lang="en-GB" dirty="0">
              <a:solidFill>
                <a:schemeClr val="accent1"/>
              </a:solidFill>
            </a:endParaRPr>
          </a:p>
          <a:p>
            <a:pPr marL="0" indent="0">
              <a:buNone/>
            </a:pPr>
            <a:r>
              <a:rPr lang="en-GB" dirty="0" smtClean="0">
                <a:solidFill>
                  <a:schemeClr val="accent1"/>
                </a:solidFill>
              </a:rPr>
              <a:t>An EHCP that is person centred,</a:t>
            </a:r>
          </a:p>
          <a:p>
            <a:pPr marL="0" indent="0">
              <a:buNone/>
            </a:pPr>
            <a:r>
              <a:rPr lang="en-GB" dirty="0" smtClean="0">
                <a:solidFill>
                  <a:schemeClr val="accent1"/>
                </a:solidFill>
              </a:rPr>
              <a:t>outcome focused and measurable</a:t>
            </a:r>
          </a:p>
          <a:p>
            <a:pPr marL="0" indent="0">
              <a:buNone/>
            </a:pPr>
            <a:r>
              <a:rPr lang="en-GB" dirty="0">
                <a:solidFill>
                  <a:schemeClr val="accent1"/>
                </a:solidFill>
              </a:rPr>
              <a:t>i</a:t>
            </a:r>
            <a:r>
              <a:rPr lang="en-GB" dirty="0" smtClean="0">
                <a:solidFill>
                  <a:schemeClr val="accent1"/>
                </a:solidFill>
              </a:rPr>
              <a:t>n terms of progress made </a:t>
            </a:r>
            <a:r>
              <a:rPr lang="en-GB" i="1" dirty="0" smtClean="0">
                <a:solidFill>
                  <a:schemeClr val="accent1"/>
                </a:solidFill>
              </a:rPr>
              <a:t>and</a:t>
            </a:r>
            <a:r>
              <a:rPr lang="en-GB" dirty="0" smtClean="0">
                <a:solidFill>
                  <a:schemeClr val="accent1"/>
                </a:solidFill>
              </a:rPr>
              <a:t> </a:t>
            </a:r>
          </a:p>
          <a:p>
            <a:pPr marL="0" indent="0">
              <a:buNone/>
            </a:pPr>
            <a:r>
              <a:rPr lang="en-GB" dirty="0" smtClean="0">
                <a:solidFill>
                  <a:schemeClr val="accent1"/>
                </a:solidFill>
              </a:rPr>
              <a:t>that attaches the correct level of </a:t>
            </a:r>
          </a:p>
          <a:p>
            <a:pPr marL="0" indent="0">
              <a:buNone/>
            </a:pPr>
            <a:r>
              <a:rPr lang="en-GB" dirty="0">
                <a:solidFill>
                  <a:schemeClr val="accent1"/>
                </a:solidFill>
              </a:rPr>
              <a:t>r</a:t>
            </a:r>
            <a:r>
              <a:rPr lang="en-GB" dirty="0" smtClean="0">
                <a:solidFill>
                  <a:schemeClr val="accent1"/>
                </a:solidFill>
              </a:rPr>
              <a:t>esources in order to achieve positive outcomes</a:t>
            </a:r>
            <a:endParaRPr lang="en-GB" dirty="0">
              <a:solidFill>
                <a:schemeClr val="accent1"/>
              </a:solidFill>
            </a:endParaRPr>
          </a:p>
          <a:p>
            <a:pPr marL="0" indent="0">
              <a:buNone/>
            </a:pPr>
            <a:endParaRPr lang="en-GB" b="1" dirty="0" smtClean="0">
              <a:solidFill>
                <a:schemeClr val="accent1"/>
              </a:solidFill>
            </a:endParaRPr>
          </a:p>
          <a:p>
            <a:pPr marL="0" indent="0">
              <a:buNone/>
            </a:pPr>
            <a:endParaRPr lang="en-GB" b="1" dirty="0">
              <a:solidFill>
                <a:schemeClr val="accent1"/>
              </a:solidFill>
            </a:endParaRPr>
          </a:p>
          <a:p>
            <a:pPr marL="0" indent="0">
              <a:buNone/>
            </a:pPr>
            <a:endParaRPr lang="en-GB" b="1" dirty="0" smtClean="0">
              <a:solidFill>
                <a:schemeClr val="accent1"/>
              </a:solidFill>
            </a:endParaRPr>
          </a:p>
          <a:p>
            <a:pPr marL="0" indent="0">
              <a:buNone/>
            </a:pPr>
            <a:endParaRPr lang="en-GB" b="1" dirty="0">
              <a:solidFill>
                <a:schemeClr val="accent1"/>
              </a:solidFill>
            </a:endParaRPr>
          </a:p>
          <a:p>
            <a:pPr marL="0" indent="0">
              <a:buNone/>
            </a:pPr>
            <a:endParaRPr lang="en-GB" b="1" dirty="0" smtClean="0">
              <a:solidFill>
                <a:schemeClr val="accent1"/>
              </a:solidFill>
            </a:endParaRPr>
          </a:p>
          <a:p>
            <a:pPr marL="0" indent="0">
              <a:buNone/>
            </a:pPr>
            <a:endParaRPr lang="en-GB" b="1" dirty="0">
              <a:solidFill>
                <a:schemeClr val="accent1"/>
              </a:solidFill>
            </a:endParaRPr>
          </a:p>
          <a:p>
            <a:pPr marL="0" indent="0">
              <a:buNone/>
            </a:pPr>
            <a:endParaRPr lang="en-GB" b="1" dirty="0">
              <a:solidFill>
                <a:schemeClr val="accent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3140968"/>
            <a:ext cx="2952328" cy="2706141"/>
          </a:xfrm>
          <a:prstGeom prst="rect">
            <a:avLst/>
          </a:prstGeom>
        </p:spPr>
      </p:pic>
    </p:spTree>
    <p:extLst>
      <p:ext uri="{BB962C8B-B14F-4D97-AF65-F5344CB8AC3E}">
        <p14:creationId xmlns:p14="http://schemas.microsoft.com/office/powerpoint/2010/main" val="30627164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52120" y="2276872"/>
            <a:ext cx="3024336" cy="3384376"/>
          </a:xfrm>
        </p:spPr>
      </p:pic>
      <p:sp>
        <p:nvSpPr>
          <p:cNvPr id="3" name="Title 2"/>
          <p:cNvSpPr>
            <a:spLocks noGrp="1"/>
          </p:cNvSpPr>
          <p:nvPr>
            <p:ph type="title"/>
          </p:nvPr>
        </p:nvSpPr>
        <p:spPr>
          <a:xfrm>
            <a:off x="679051" y="107576"/>
            <a:ext cx="7839149" cy="1233192"/>
          </a:xfrm>
        </p:spPr>
        <p:txBody>
          <a:bodyPr/>
          <a:lstStyle/>
          <a:p>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sz="3200" dirty="0" smtClean="0">
                <a:solidFill>
                  <a:schemeClr val="accent1"/>
                </a:solidFill>
              </a:rPr>
              <a:t>Health – you might have said…</a:t>
            </a:r>
            <a:br>
              <a:rPr lang="en-GB" sz="3200" dirty="0" smtClean="0">
                <a:solidFill>
                  <a:schemeClr val="accent1"/>
                </a:solidFill>
              </a:rPr>
            </a:br>
            <a:r>
              <a:rPr lang="en-GB" sz="3200" dirty="0" smtClean="0">
                <a:solidFill>
                  <a:schemeClr val="accent1"/>
                </a:solidFill>
              </a:rPr>
              <a:t/>
            </a:r>
            <a:br>
              <a:rPr lang="en-GB" sz="3200" dirty="0" smtClean="0">
                <a:solidFill>
                  <a:schemeClr val="accent1"/>
                </a:solidFill>
              </a:rPr>
            </a:br>
            <a:r>
              <a:rPr lang="en-GB" sz="2400" b="0" dirty="0">
                <a:solidFill>
                  <a:schemeClr val="accent1"/>
                </a:solidFill>
              </a:rPr>
              <a:t>T</a:t>
            </a:r>
            <a:r>
              <a:rPr lang="en-GB" sz="2400" b="0" dirty="0" smtClean="0">
                <a:solidFill>
                  <a:schemeClr val="accent1"/>
                </a:solidFill>
              </a:rPr>
              <a:t>imely assessment of health care </a:t>
            </a:r>
            <a:br>
              <a:rPr lang="en-GB" sz="2400" b="0" dirty="0" smtClean="0">
                <a:solidFill>
                  <a:schemeClr val="accent1"/>
                </a:solidFill>
              </a:rPr>
            </a:br>
            <a:r>
              <a:rPr lang="en-GB" sz="2400" b="0" dirty="0" smtClean="0">
                <a:solidFill>
                  <a:schemeClr val="accent1"/>
                </a:solidFill>
              </a:rPr>
              <a:t>needs</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2400" b="0" dirty="0" smtClean="0">
                <a:solidFill>
                  <a:schemeClr val="accent1"/>
                </a:solidFill>
              </a:rPr>
              <a:t>Access to appropriate health</a:t>
            </a:r>
            <a:br>
              <a:rPr lang="en-GB" sz="2400" b="0" dirty="0" smtClean="0">
                <a:solidFill>
                  <a:schemeClr val="accent1"/>
                </a:solidFill>
              </a:rPr>
            </a:br>
            <a:r>
              <a:rPr lang="en-GB" sz="2400" b="0" dirty="0" smtClean="0">
                <a:solidFill>
                  <a:schemeClr val="accent1"/>
                </a:solidFill>
              </a:rPr>
              <a:t>professionals, health services and </a:t>
            </a:r>
            <a:br>
              <a:rPr lang="en-GB" sz="2400" b="0" dirty="0" smtClean="0">
                <a:solidFill>
                  <a:schemeClr val="accent1"/>
                </a:solidFill>
              </a:rPr>
            </a:br>
            <a:r>
              <a:rPr lang="en-GB" sz="2400" b="0" dirty="0" smtClean="0">
                <a:solidFill>
                  <a:schemeClr val="accent1"/>
                </a:solidFill>
              </a:rPr>
              <a:t>support</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2400" b="0" dirty="0" smtClean="0">
                <a:solidFill>
                  <a:schemeClr val="accent1"/>
                </a:solidFill>
              </a:rPr>
              <a:t>Specialist equipment that </a:t>
            </a:r>
            <a:br>
              <a:rPr lang="en-GB" sz="2400" b="0" dirty="0" smtClean="0">
                <a:solidFill>
                  <a:schemeClr val="accent1"/>
                </a:solidFill>
              </a:rPr>
            </a:br>
            <a:r>
              <a:rPr lang="en-GB" sz="2400" b="0" dirty="0" smtClean="0">
                <a:solidFill>
                  <a:schemeClr val="accent1"/>
                </a:solidFill>
              </a:rPr>
              <a:t>meets their complex health needs</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dirty="0">
                <a:solidFill>
                  <a:schemeClr val="accent1"/>
                </a:solidFill>
              </a:rPr>
              <a:t/>
            </a:r>
            <a:br>
              <a:rPr lang="en-GB" dirty="0">
                <a:solidFill>
                  <a:schemeClr val="accent1"/>
                </a:solidFill>
              </a:rPr>
            </a:br>
            <a:endParaRPr lang="en-GB" dirty="0">
              <a:solidFill>
                <a:schemeClr val="accent1"/>
              </a:solidFill>
            </a:endParaRPr>
          </a:p>
        </p:txBody>
      </p:sp>
    </p:spTree>
    <p:extLst>
      <p:ext uri="{BB962C8B-B14F-4D97-AF65-F5344CB8AC3E}">
        <p14:creationId xmlns:p14="http://schemas.microsoft.com/office/powerpoint/2010/main" val="2384725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49275" y="107576"/>
            <a:ext cx="8415213" cy="1336956"/>
          </a:xfrm>
        </p:spPr>
        <p:txBody>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a:t/>
            </a:r>
            <a:br>
              <a:rPr lang="en-GB" dirty="0"/>
            </a:br>
            <a:r>
              <a:rPr lang="en-GB" sz="3200" dirty="0" smtClean="0">
                <a:solidFill>
                  <a:schemeClr val="accent1"/>
                </a:solidFill>
              </a:rPr>
              <a:t>Care – you might have said…</a:t>
            </a:r>
            <a:br>
              <a:rPr lang="en-GB" sz="3200" dirty="0" smtClean="0">
                <a:solidFill>
                  <a:schemeClr val="accent1"/>
                </a:solidFill>
              </a:rPr>
            </a:br>
            <a:r>
              <a:rPr lang="en-GB" sz="3600" dirty="0" smtClean="0">
                <a:solidFill>
                  <a:schemeClr val="accent1"/>
                </a:solidFill>
              </a:rPr>
              <a:t/>
            </a:r>
            <a:br>
              <a:rPr lang="en-GB" sz="3600" dirty="0" smtClean="0">
                <a:solidFill>
                  <a:schemeClr val="accent1"/>
                </a:solidFill>
              </a:rPr>
            </a:br>
            <a:r>
              <a:rPr lang="en-GB" sz="2400" b="0" dirty="0" smtClean="0">
                <a:solidFill>
                  <a:schemeClr val="accent1"/>
                </a:solidFill>
              </a:rPr>
              <a:t>Access to appropriate short</a:t>
            </a:r>
            <a:br>
              <a:rPr lang="en-GB" sz="2400" b="0" dirty="0" smtClean="0">
                <a:solidFill>
                  <a:schemeClr val="accent1"/>
                </a:solidFill>
              </a:rPr>
            </a:br>
            <a:r>
              <a:rPr lang="en-GB" sz="2400" b="0" dirty="0" smtClean="0">
                <a:solidFill>
                  <a:schemeClr val="accent1"/>
                </a:solidFill>
              </a:rPr>
              <a:t>break/respite services</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2400" b="0" dirty="0" smtClean="0">
                <a:solidFill>
                  <a:schemeClr val="accent1"/>
                </a:solidFill>
              </a:rPr>
              <a:t>A family that is effectively</a:t>
            </a:r>
            <a:br>
              <a:rPr lang="en-GB" sz="2400" b="0" dirty="0" smtClean="0">
                <a:solidFill>
                  <a:schemeClr val="accent1"/>
                </a:solidFill>
              </a:rPr>
            </a:br>
            <a:r>
              <a:rPr lang="en-GB" sz="2400" b="0" dirty="0" smtClean="0">
                <a:solidFill>
                  <a:schemeClr val="accent1"/>
                </a:solidFill>
              </a:rPr>
              <a:t>supported to care for their child</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2400" b="0" dirty="0" smtClean="0">
                <a:solidFill>
                  <a:schemeClr val="accent1"/>
                </a:solidFill>
              </a:rPr>
              <a:t>For LAC - a loving/appropriate foster carer</a:t>
            </a:r>
            <a:br>
              <a:rPr lang="en-GB" sz="2400" b="0" dirty="0" smtClean="0">
                <a:solidFill>
                  <a:schemeClr val="accent1"/>
                </a:solidFill>
              </a:rPr>
            </a:br>
            <a:r>
              <a:rPr lang="en-GB" sz="2400" b="0" dirty="0" smtClean="0">
                <a:solidFill>
                  <a:schemeClr val="accent1"/>
                </a:solidFill>
              </a:rPr>
              <a:t/>
            </a:r>
            <a:br>
              <a:rPr lang="en-GB" sz="2400" b="0" dirty="0" smtClean="0">
                <a:solidFill>
                  <a:schemeClr val="accent1"/>
                </a:solidFill>
              </a:rPr>
            </a:br>
            <a:r>
              <a:rPr lang="en-GB" sz="2400" b="0" dirty="0" smtClean="0">
                <a:solidFill>
                  <a:schemeClr val="accent1"/>
                </a:solidFill>
              </a:rPr>
              <a:t>Friendships and access to appropriate local support networks</a:t>
            </a:r>
            <a:br>
              <a:rPr lang="en-GB" sz="2400" b="0" dirty="0" smtClean="0">
                <a:solidFill>
                  <a:schemeClr val="accent1"/>
                </a:solidFill>
              </a:rPr>
            </a:br>
            <a:r>
              <a:rPr lang="en-GB" dirty="0" smtClean="0">
                <a:solidFill>
                  <a:schemeClr val="accent1"/>
                </a:solidFill>
              </a:rPr>
              <a:t/>
            </a:r>
            <a:br>
              <a:rPr lang="en-GB" dirty="0" smtClean="0">
                <a:solidFill>
                  <a:schemeClr val="accent1"/>
                </a:solidFill>
              </a:rPr>
            </a:br>
            <a:endParaRPr lang="en-GB" dirty="0">
              <a:solidFill>
                <a:schemeClr val="accent1"/>
              </a:solidFill>
            </a:endParaRP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64088" y="2204864"/>
            <a:ext cx="3240360" cy="2304256"/>
          </a:xfrm>
          <a:prstGeom prst="rect">
            <a:avLst/>
          </a:prstGeom>
        </p:spPr>
      </p:pic>
    </p:spTree>
    <p:extLst>
      <p:ext uri="{BB962C8B-B14F-4D97-AF65-F5344CB8AC3E}">
        <p14:creationId xmlns:p14="http://schemas.microsoft.com/office/powerpoint/2010/main" val="12612963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572333"/>
            <a:ext cx="9036496" cy="5517232"/>
          </a:xfrm>
          <a:noFill/>
        </p:spPr>
        <p:txBody>
          <a:bodyPr>
            <a:normAutofit/>
          </a:bodyPr>
          <a:lstStyle/>
          <a:p>
            <a:pPr marL="0" indent="0">
              <a:buNone/>
            </a:pPr>
            <a:endParaRPr lang="en-GB" sz="1700" b="1" dirty="0" smtClean="0">
              <a:solidFill>
                <a:schemeClr val="accent1"/>
              </a:solidFill>
            </a:endParaRPr>
          </a:p>
          <a:p>
            <a:pPr marL="0" indent="0">
              <a:buNone/>
            </a:pPr>
            <a:endParaRPr lang="en-GB" sz="1700" b="1" dirty="0">
              <a:solidFill>
                <a:schemeClr val="accent1"/>
              </a:solidFill>
            </a:endParaRPr>
          </a:p>
          <a:p>
            <a:pPr marL="0" indent="0">
              <a:buNone/>
            </a:pPr>
            <a:endParaRPr lang="en-GB" sz="1700" b="1" dirty="0" smtClean="0">
              <a:solidFill>
                <a:schemeClr val="accent1"/>
              </a:solidFill>
            </a:endParaRPr>
          </a:p>
          <a:p>
            <a:pPr marL="0" indent="0">
              <a:buNone/>
            </a:pPr>
            <a:endParaRPr lang="en-GB" sz="1700" b="1" dirty="0">
              <a:solidFill>
                <a:schemeClr val="accent1"/>
              </a:solidFill>
            </a:endParaRPr>
          </a:p>
          <a:p>
            <a:pPr marL="0" indent="0">
              <a:buNone/>
            </a:pPr>
            <a:endParaRPr lang="en-GB" sz="1700" b="1" dirty="0" smtClean="0">
              <a:solidFill>
                <a:schemeClr val="accent1"/>
              </a:solidFill>
            </a:endParaRPr>
          </a:p>
          <a:p>
            <a:pPr marL="0" indent="0">
              <a:buNone/>
            </a:pPr>
            <a:r>
              <a:rPr lang="en-GB" sz="1700" b="1" dirty="0" smtClean="0">
                <a:solidFill>
                  <a:schemeClr val="accent1"/>
                </a:solidFill>
              </a:rPr>
              <a:t>						</a:t>
            </a:r>
          </a:p>
          <a:p>
            <a:pPr marL="0" indent="0">
              <a:buNone/>
            </a:pPr>
            <a:endParaRPr lang="en-GB" sz="1700" b="1" dirty="0" smtClean="0">
              <a:solidFill>
                <a:schemeClr val="accent1"/>
              </a:solidFill>
            </a:endParaRPr>
          </a:p>
          <a:p>
            <a:pPr marL="0" indent="0">
              <a:buNone/>
            </a:pPr>
            <a:endParaRPr lang="en-GB" sz="1800" b="1" dirty="0" smtClean="0">
              <a:solidFill>
                <a:schemeClr val="accent1"/>
              </a:solidFill>
            </a:endParaRPr>
          </a:p>
          <a:p>
            <a:pPr marL="0" indent="0" algn="ctr">
              <a:buNone/>
            </a:pPr>
            <a:r>
              <a:rPr lang="en-GB" sz="1800" dirty="0" smtClean="0">
                <a:solidFill>
                  <a:schemeClr val="accent1"/>
                </a:solidFill>
              </a:rPr>
              <a:t>The reality is because the vast majority of the children we work with have multi-dimensional needs, their long term life chances will be significantly influenced by the effectiveness of professionals across education, health and care services </a:t>
            </a:r>
            <a:r>
              <a:rPr lang="en-GB" sz="1800" i="1" dirty="0" smtClean="0">
                <a:solidFill>
                  <a:schemeClr val="accent1"/>
                </a:solidFill>
              </a:rPr>
              <a:t>working together </a:t>
            </a:r>
            <a:r>
              <a:rPr lang="en-GB" sz="1800" dirty="0" smtClean="0">
                <a:solidFill>
                  <a:schemeClr val="accent1"/>
                </a:solidFill>
              </a:rPr>
              <a:t>to secure good outcomes.</a:t>
            </a:r>
          </a:p>
          <a:p>
            <a:pPr marL="0" indent="0" algn="ctr">
              <a:buNone/>
            </a:pPr>
            <a:r>
              <a:rPr lang="en-GB" sz="1800" dirty="0">
                <a:solidFill>
                  <a:schemeClr val="accent1"/>
                </a:solidFill>
              </a:rPr>
              <a:t>T</a:t>
            </a:r>
            <a:r>
              <a:rPr lang="en-GB" sz="1800" dirty="0" smtClean="0">
                <a:solidFill>
                  <a:schemeClr val="accent1"/>
                </a:solidFill>
              </a:rPr>
              <a:t>hat includes planning and commissioning the most appropriate services and support to meet existing needs and future demand for specialist services/support at a local, regional and national level.</a:t>
            </a:r>
          </a:p>
          <a:p>
            <a:pPr marL="0" indent="0">
              <a:buNone/>
            </a:pPr>
            <a:endParaRPr lang="en-GB" b="1" dirty="0">
              <a:solidFill>
                <a:schemeClr val="accent1"/>
              </a:solidFill>
            </a:endParaRPr>
          </a:p>
        </p:txBody>
      </p:sp>
      <p:graphicFrame>
        <p:nvGraphicFramePr>
          <p:cNvPr id="15" name="Diagram 14"/>
          <p:cNvGraphicFramePr/>
          <p:nvPr>
            <p:extLst>
              <p:ext uri="{D42A27DB-BD31-4B8C-83A1-F6EECF244321}">
                <p14:modId xmlns:p14="http://schemas.microsoft.com/office/powerpoint/2010/main" val="448833099"/>
              </p:ext>
            </p:extLst>
          </p:nvPr>
        </p:nvGraphicFramePr>
        <p:xfrm>
          <a:off x="1522412" y="1181695"/>
          <a:ext cx="6096000" cy="3471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p:cNvSpPr txBox="1"/>
          <p:nvPr/>
        </p:nvSpPr>
        <p:spPr>
          <a:xfrm>
            <a:off x="2535343" y="2653233"/>
            <a:ext cx="1265001" cy="369332"/>
          </a:xfrm>
          <a:prstGeom prst="rect">
            <a:avLst/>
          </a:prstGeom>
          <a:noFill/>
        </p:spPr>
        <p:txBody>
          <a:bodyPr wrap="square" rtlCol="0">
            <a:spAutoFit/>
          </a:bodyPr>
          <a:lstStyle/>
          <a:p>
            <a:pPr algn="ctr"/>
            <a:r>
              <a:rPr lang="en-GB" dirty="0" smtClean="0"/>
              <a:t>HEALTH</a:t>
            </a:r>
            <a:endParaRPr lang="en-GB" dirty="0"/>
          </a:p>
        </p:txBody>
      </p:sp>
      <p:sp>
        <p:nvSpPr>
          <p:cNvPr id="17" name="TextBox 16"/>
          <p:cNvSpPr txBox="1"/>
          <p:nvPr/>
        </p:nvSpPr>
        <p:spPr>
          <a:xfrm>
            <a:off x="3833665" y="1572333"/>
            <a:ext cx="1584176" cy="369332"/>
          </a:xfrm>
          <a:prstGeom prst="rect">
            <a:avLst/>
          </a:prstGeom>
          <a:noFill/>
        </p:spPr>
        <p:txBody>
          <a:bodyPr wrap="square" rtlCol="0">
            <a:spAutoFit/>
          </a:bodyPr>
          <a:lstStyle/>
          <a:p>
            <a:pPr algn="ctr"/>
            <a:r>
              <a:rPr lang="en-GB" dirty="0" smtClean="0"/>
              <a:t>EDUCATION</a:t>
            </a:r>
            <a:endParaRPr lang="en-GB" dirty="0"/>
          </a:p>
        </p:txBody>
      </p:sp>
      <p:sp>
        <p:nvSpPr>
          <p:cNvPr id="18" name="TextBox 17"/>
          <p:cNvSpPr txBox="1"/>
          <p:nvPr/>
        </p:nvSpPr>
        <p:spPr>
          <a:xfrm>
            <a:off x="5467238" y="2644542"/>
            <a:ext cx="945827" cy="369332"/>
          </a:xfrm>
          <a:prstGeom prst="rect">
            <a:avLst/>
          </a:prstGeom>
          <a:noFill/>
        </p:spPr>
        <p:txBody>
          <a:bodyPr wrap="square" rtlCol="0">
            <a:spAutoFit/>
          </a:bodyPr>
          <a:lstStyle/>
          <a:p>
            <a:pPr algn="ctr"/>
            <a:r>
              <a:rPr lang="en-GB" dirty="0" smtClean="0"/>
              <a:t>CARE</a:t>
            </a:r>
            <a:endParaRPr lang="en-GB" dirty="0"/>
          </a:p>
        </p:txBody>
      </p:sp>
      <p:sp>
        <p:nvSpPr>
          <p:cNvPr id="19" name="TextBox 18"/>
          <p:cNvSpPr txBox="1"/>
          <p:nvPr/>
        </p:nvSpPr>
        <p:spPr>
          <a:xfrm>
            <a:off x="3800344" y="2968837"/>
            <a:ext cx="1584176" cy="646331"/>
          </a:xfrm>
          <a:prstGeom prst="rect">
            <a:avLst/>
          </a:prstGeom>
          <a:noFill/>
        </p:spPr>
        <p:txBody>
          <a:bodyPr wrap="square" rtlCol="0">
            <a:spAutoFit/>
          </a:bodyPr>
          <a:lstStyle/>
          <a:p>
            <a:pPr algn="ctr"/>
            <a:r>
              <a:rPr lang="en-GB" dirty="0" smtClean="0"/>
              <a:t>IMPROVED OUTCOMES</a:t>
            </a:r>
            <a:endParaRPr lang="en-GB" dirty="0"/>
          </a:p>
        </p:txBody>
      </p:sp>
    </p:spTree>
    <p:extLst>
      <p:ext uri="{BB962C8B-B14F-4D97-AF65-F5344CB8AC3E}">
        <p14:creationId xmlns:p14="http://schemas.microsoft.com/office/powerpoint/2010/main" val="19404800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2276872"/>
            <a:ext cx="8042276" cy="4853135"/>
          </a:xfrm>
        </p:spPr>
        <p:txBody>
          <a:bodyPr>
            <a:normAutofit/>
          </a:bodyPr>
          <a:lstStyle/>
          <a:p>
            <a:pPr marL="0" indent="0">
              <a:buNone/>
            </a:pPr>
            <a:r>
              <a:rPr lang="en-GB" b="1" dirty="0" smtClean="0">
                <a:solidFill>
                  <a:schemeClr val="accent1"/>
                </a:solidFill>
              </a:rPr>
              <a:t>Improving outcomes - commissioning on 3 levels</a:t>
            </a:r>
          </a:p>
          <a:p>
            <a:pPr marL="0" indent="0">
              <a:buNone/>
            </a:pPr>
            <a:endParaRPr lang="en-GB" b="1" dirty="0" smtClean="0">
              <a:solidFill>
                <a:schemeClr val="accent1"/>
              </a:solidFill>
            </a:endParaRPr>
          </a:p>
          <a:p>
            <a:r>
              <a:rPr lang="en-GB" sz="1800" b="1" u="sng" dirty="0" smtClean="0">
                <a:solidFill>
                  <a:schemeClr val="accent1"/>
                </a:solidFill>
              </a:rPr>
              <a:t>Individual level</a:t>
            </a:r>
            <a:r>
              <a:rPr lang="en-GB" sz="1800" b="1" dirty="0" smtClean="0">
                <a:solidFill>
                  <a:schemeClr val="accent1"/>
                </a:solidFill>
              </a:rPr>
              <a:t> </a:t>
            </a:r>
            <a:r>
              <a:rPr lang="en-GB" sz="1800" dirty="0" smtClean="0">
                <a:solidFill>
                  <a:schemeClr val="accent1"/>
                </a:solidFill>
              </a:rPr>
              <a:t>– ensuring we provide personalised support for children &amp; young people (needs normally identified via an EHCP or other statutory plan)</a:t>
            </a:r>
          </a:p>
          <a:p>
            <a:r>
              <a:rPr lang="en-GB" sz="1800" b="1" u="sng" dirty="0" smtClean="0">
                <a:solidFill>
                  <a:schemeClr val="accent1"/>
                </a:solidFill>
              </a:rPr>
              <a:t>Service level </a:t>
            </a:r>
            <a:r>
              <a:rPr lang="en-GB" sz="1800" dirty="0" smtClean="0">
                <a:solidFill>
                  <a:schemeClr val="accent1"/>
                </a:solidFill>
              </a:rPr>
              <a:t>– Specific services within our local offer addressing gaps in provision and improving outcomes</a:t>
            </a:r>
          </a:p>
          <a:p>
            <a:r>
              <a:rPr lang="en-GB" sz="1800" b="1" u="sng" dirty="0" smtClean="0">
                <a:solidFill>
                  <a:schemeClr val="accent1"/>
                </a:solidFill>
              </a:rPr>
              <a:t>Strategic level</a:t>
            </a:r>
            <a:r>
              <a:rPr lang="en-GB" sz="1800" b="1" dirty="0" smtClean="0">
                <a:solidFill>
                  <a:schemeClr val="accent1"/>
                </a:solidFill>
              </a:rPr>
              <a:t> </a:t>
            </a:r>
            <a:r>
              <a:rPr lang="en-GB" sz="1800" dirty="0" smtClean="0">
                <a:solidFill>
                  <a:schemeClr val="accent1"/>
                </a:solidFill>
              </a:rPr>
              <a:t>– Ensuring our combined resources meet the needs of the population, aligning resources, capability, capacity to achieve greater efficiencies and improved outcomes</a:t>
            </a:r>
            <a:endParaRPr lang="en-GB" sz="1800" u="sng" dirty="0" smtClean="0">
              <a:solidFill>
                <a:schemeClr val="accent1"/>
              </a:solidFill>
            </a:endParaRPr>
          </a:p>
          <a:p>
            <a:endParaRPr lang="en-GB" b="1" dirty="0">
              <a:solidFill>
                <a:schemeClr val="accent1"/>
              </a:solidFill>
            </a:endParaRPr>
          </a:p>
        </p:txBody>
      </p:sp>
    </p:spTree>
    <p:extLst>
      <p:ext uri="{BB962C8B-B14F-4D97-AF65-F5344CB8AC3E}">
        <p14:creationId xmlns:p14="http://schemas.microsoft.com/office/powerpoint/2010/main" val="5888475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700808"/>
            <a:ext cx="8042276" cy="5069159"/>
          </a:xfrm>
        </p:spPr>
        <p:txBody>
          <a:bodyPr/>
          <a:lstStyle/>
          <a:p>
            <a:pPr marL="0" indent="0">
              <a:buNone/>
            </a:pPr>
            <a:r>
              <a:rPr lang="en-GB" b="1" dirty="0" smtClean="0">
                <a:solidFill>
                  <a:schemeClr val="accent1"/>
                </a:solidFill>
              </a:rPr>
              <a:t>But is it really that simple?</a:t>
            </a:r>
          </a:p>
          <a:p>
            <a:pPr marL="0" indent="0">
              <a:buNone/>
            </a:pPr>
            <a:endParaRPr lang="en-GB" dirty="0" smtClean="0">
              <a:solidFill>
                <a:schemeClr val="accent1"/>
              </a:solidFill>
            </a:endParaRPr>
          </a:p>
          <a:p>
            <a:r>
              <a:rPr lang="en-GB" sz="1800" dirty="0" smtClean="0">
                <a:solidFill>
                  <a:schemeClr val="accent1"/>
                </a:solidFill>
              </a:rPr>
              <a:t>Growing demand for specialist services/support</a:t>
            </a:r>
          </a:p>
          <a:p>
            <a:r>
              <a:rPr lang="en-GB" sz="1800" dirty="0" smtClean="0">
                <a:solidFill>
                  <a:schemeClr val="accent1"/>
                </a:solidFill>
              </a:rPr>
              <a:t>Tightening budgets</a:t>
            </a:r>
          </a:p>
          <a:p>
            <a:r>
              <a:rPr lang="en-GB" sz="1800" dirty="0" smtClean="0">
                <a:solidFill>
                  <a:schemeClr val="accent1"/>
                </a:solidFill>
              </a:rPr>
              <a:t>Restructuring across public services</a:t>
            </a:r>
          </a:p>
          <a:p>
            <a:r>
              <a:rPr lang="en-GB" sz="1800" dirty="0" smtClean="0">
                <a:solidFill>
                  <a:schemeClr val="accent1"/>
                </a:solidFill>
              </a:rPr>
              <a:t>Changing legislative landscape</a:t>
            </a:r>
          </a:p>
          <a:p>
            <a:pPr marL="0" indent="0">
              <a:buNone/>
            </a:pPr>
            <a:endParaRPr lang="en-GB" dirty="0" smtClean="0">
              <a:solidFill>
                <a:schemeClr val="accent1"/>
              </a:solidFill>
            </a:endParaRPr>
          </a:p>
          <a:p>
            <a:pPr marL="0" indent="0">
              <a:buNone/>
            </a:pPr>
            <a:r>
              <a:rPr lang="en-GB" sz="1800" dirty="0" smtClean="0">
                <a:solidFill>
                  <a:schemeClr val="accent1"/>
                </a:solidFill>
              </a:rPr>
              <a:t>Given changing landscape/pressures in system – how do we effectively work with commissioners to improve outcomes for children and young people with complex needs?</a:t>
            </a:r>
          </a:p>
          <a:p>
            <a:pPr marL="0" indent="0">
              <a:buNone/>
            </a:pPr>
            <a:endParaRPr lang="en-GB" dirty="0" smtClean="0">
              <a:solidFill>
                <a:schemeClr val="accent1"/>
              </a:solidFill>
            </a:endParaRPr>
          </a:p>
          <a:p>
            <a:pPr marL="0" indent="0" algn="ctr">
              <a:buNone/>
            </a:pPr>
            <a:r>
              <a:rPr lang="en-GB" b="1" dirty="0" smtClean="0">
                <a:solidFill>
                  <a:schemeClr val="accent1"/>
                </a:solidFill>
              </a:rPr>
              <a:t>LET’S GET INSIDE THE HEAD OF A COMMISSIONER!</a:t>
            </a:r>
          </a:p>
          <a:p>
            <a:pPr marL="0" indent="0">
              <a:buNone/>
            </a:pPr>
            <a:endParaRPr lang="en-GB" b="1" dirty="0">
              <a:solidFill>
                <a:schemeClr val="accent1"/>
              </a:solidFill>
            </a:endParaRPr>
          </a:p>
        </p:txBody>
      </p:sp>
    </p:spTree>
    <p:extLst>
      <p:ext uri="{BB962C8B-B14F-4D97-AF65-F5344CB8AC3E}">
        <p14:creationId xmlns:p14="http://schemas.microsoft.com/office/powerpoint/2010/main" val="14359124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79512" y="908720"/>
            <a:ext cx="8415213" cy="1075699"/>
          </a:xfrm>
        </p:spPr>
        <p:txBody>
          <a:bodyPr>
            <a:normAutofit/>
          </a:bodyPr>
          <a:lstStyle/>
          <a:p>
            <a:pPr marL="0" indent="0">
              <a:spcBef>
                <a:spcPts val="600"/>
              </a:spcBef>
              <a:buNone/>
            </a:pPr>
            <a:r>
              <a:rPr lang="en-GB" sz="2800" b="1" dirty="0" smtClean="0">
                <a:solidFill>
                  <a:schemeClr val="accent1"/>
                </a:solidFill>
              </a:rPr>
              <a:t>Big Picture</a:t>
            </a:r>
          </a:p>
          <a:p>
            <a:pPr marL="0" indent="0">
              <a:spcBef>
                <a:spcPts val="600"/>
              </a:spcBef>
              <a:buNone/>
            </a:pPr>
            <a:r>
              <a:rPr lang="en-GB" sz="2800" b="1" dirty="0" smtClean="0">
                <a:solidFill>
                  <a:schemeClr val="accent1"/>
                </a:solidFill>
              </a:rPr>
              <a:t>Balancing Priorities and Funding…</a:t>
            </a:r>
          </a:p>
          <a:p>
            <a:pPr marL="0" indent="0" algn="r">
              <a:buNone/>
            </a:pPr>
            <a:endParaRPr lang="en-GB" dirty="0">
              <a:solidFill>
                <a:schemeClr val="accent1"/>
              </a:solidFill>
            </a:endParaRPr>
          </a:p>
        </p:txBody>
      </p:sp>
      <p:pic>
        <p:nvPicPr>
          <p:cNvPr id="7" name="Content Placeholder 4"/>
          <p:cNvPicPr>
            <a:picLocks noGrp="1" noChangeAspect="1"/>
          </p:cNvPicPr>
          <p:nvPr>
            <p:ph sz="half" idx="2"/>
          </p:nvPr>
        </p:nvPicPr>
        <p:blipFill>
          <a:blip r:embed="rId2"/>
          <a:stretch>
            <a:fillRect/>
          </a:stretch>
        </p:blipFill>
        <p:spPr>
          <a:xfrm>
            <a:off x="0" y="1924674"/>
            <a:ext cx="9144000" cy="4941168"/>
          </a:xfrm>
          <a:prstGeom prst="rect">
            <a:avLst/>
          </a:prstGeom>
        </p:spPr>
      </p:pic>
    </p:spTree>
    <p:extLst>
      <p:ext uri="{BB962C8B-B14F-4D97-AF65-F5344CB8AC3E}">
        <p14:creationId xmlns:p14="http://schemas.microsoft.com/office/powerpoint/2010/main" val="31935404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772816"/>
            <a:ext cx="7344816" cy="1336956"/>
          </a:xfrm>
        </p:spPr>
        <p:txBody>
          <a:bodyPr/>
          <a:lstStyle/>
          <a:p>
            <a:r>
              <a:rPr lang="en-GB" sz="2800" dirty="0" smtClean="0">
                <a:solidFill>
                  <a:schemeClr val="accent1"/>
                </a:solidFill>
              </a:rPr>
              <a:t/>
            </a:r>
            <a:br>
              <a:rPr lang="en-GB" sz="2800" dirty="0" smtClean="0">
                <a:solidFill>
                  <a:schemeClr val="accent1"/>
                </a:solidFill>
              </a:rPr>
            </a:br>
            <a:r>
              <a:rPr lang="en-GB" sz="2800" dirty="0" smtClean="0">
                <a:solidFill>
                  <a:schemeClr val="accent1"/>
                </a:solidFill>
              </a:rPr>
              <a:t/>
            </a:r>
            <a:br>
              <a:rPr lang="en-GB" sz="2800" dirty="0" smtClean="0">
                <a:solidFill>
                  <a:schemeClr val="accent1"/>
                </a:solidFill>
              </a:rPr>
            </a:br>
            <a:r>
              <a:rPr lang="en-GB" sz="2800" dirty="0">
                <a:solidFill>
                  <a:schemeClr val="accent1"/>
                </a:solidFill>
              </a:rPr>
              <a:t/>
            </a:r>
            <a:br>
              <a:rPr lang="en-GB" sz="2800" dirty="0">
                <a:solidFill>
                  <a:schemeClr val="accent1"/>
                </a:solidFill>
              </a:rPr>
            </a:br>
            <a:r>
              <a:rPr lang="en-GB" sz="2800" dirty="0" smtClean="0">
                <a:solidFill>
                  <a:schemeClr val="accent1"/>
                </a:solidFill>
              </a:rPr>
              <a:t/>
            </a:r>
            <a:br>
              <a:rPr lang="en-GB" sz="2800" dirty="0" smtClean="0">
                <a:solidFill>
                  <a:schemeClr val="accent1"/>
                </a:solidFill>
              </a:rPr>
            </a:br>
            <a:r>
              <a:rPr lang="en-GB" sz="2800" dirty="0">
                <a:solidFill>
                  <a:schemeClr val="accent1"/>
                </a:solidFill>
              </a:rPr>
              <a:t/>
            </a:r>
            <a:br>
              <a:rPr lang="en-GB" sz="2800" dirty="0">
                <a:solidFill>
                  <a:schemeClr val="accent1"/>
                </a:solidFill>
              </a:rPr>
            </a:br>
            <a:r>
              <a:rPr lang="en-GB" sz="2800" dirty="0" smtClean="0">
                <a:solidFill>
                  <a:schemeClr val="accent1"/>
                </a:solidFill>
              </a:rPr>
              <a:t/>
            </a:r>
            <a:br>
              <a:rPr lang="en-GB" sz="2800" dirty="0" smtClean="0">
                <a:solidFill>
                  <a:schemeClr val="accent1"/>
                </a:solidFill>
              </a:rPr>
            </a:br>
            <a:r>
              <a:rPr lang="en-GB" sz="2800" dirty="0" smtClean="0">
                <a:solidFill>
                  <a:schemeClr val="accent1"/>
                </a:solidFill>
              </a:rPr>
              <a:t/>
            </a:r>
            <a:br>
              <a:rPr lang="en-GB" sz="2800" dirty="0" smtClean="0">
                <a:solidFill>
                  <a:schemeClr val="accent1"/>
                </a:solidFill>
              </a:rPr>
            </a:br>
            <a:r>
              <a:rPr lang="en-GB" sz="2800" dirty="0">
                <a:solidFill>
                  <a:schemeClr val="accent1"/>
                </a:solidFill>
              </a:rPr>
              <a:t/>
            </a:r>
            <a:br>
              <a:rPr lang="en-GB" sz="2800" dirty="0">
                <a:solidFill>
                  <a:schemeClr val="accent1"/>
                </a:solidFill>
              </a:rPr>
            </a:br>
            <a:r>
              <a:rPr lang="en-GB" dirty="0" smtClean="0">
                <a:solidFill>
                  <a:schemeClr val="accent1"/>
                </a:solidFill>
              </a:rPr>
              <a:t>Effectively </a:t>
            </a:r>
            <a:br>
              <a:rPr lang="en-GB" dirty="0" smtClean="0">
                <a:solidFill>
                  <a:schemeClr val="accent1"/>
                </a:solidFill>
              </a:rPr>
            </a:br>
            <a:r>
              <a:rPr lang="en-GB" dirty="0">
                <a:solidFill>
                  <a:schemeClr val="accent1"/>
                </a:solidFill>
              </a:rPr>
              <a:t>w</a:t>
            </a:r>
            <a:r>
              <a:rPr lang="en-GB" dirty="0" smtClean="0">
                <a:solidFill>
                  <a:schemeClr val="accent1"/>
                </a:solidFill>
              </a:rPr>
              <a:t>orking with the </a:t>
            </a:r>
            <a:br>
              <a:rPr lang="en-GB" dirty="0" smtClean="0">
                <a:solidFill>
                  <a:schemeClr val="accent1"/>
                </a:solidFill>
              </a:rPr>
            </a:br>
            <a:r>
              <a:rPr lang="en-GB" dirty="0" smtClean="0">
                <a:solidFill>
                  <a:schemeClr val="accent1"/>
                </a:solidFill>
              </a:rPr>
              <a:t>Commissioner</a:t>
            </a:r>
            <a:r>
              <a:rPr lang="en-GB" sz="2800" b="0" dirty="0" smtClean="0">
                <a:solidFill>
                  <a:schemeClr val="accent1"/>
                </a:solidFill>
              </a:rPr>
              <a:t/>
            </a:r>
            <a:br>
              <a:rPr lang="en-GB" sz="2800" b="0" dirty="0" smtClean="0">
                <a:solidFill>
                  <a:schemeClr val="accent1"/>
                </a:solidFill>
              </a:rPr>
            </a:br>
            <a:r>
              <a:rPr lang="en-GB" sz="2800" dirty="0">
                <a:solidFill>
                  <a:schemeClr val="accent1"/>
                </a:solidFill>
              </a:rPr>
              <a:t/>
            </a:r>
            <a:br>
              <a:rPr lang="en-GB" sz="2800" dirty="0">
                <a:solidFill>
                  <a:schemeClr val="accent1"/>
                </a:solidFill>
              </a:rPr>
            </a:br>
            <a:endParaRPr lang="en-GB" sz="2800" b="0" dirty="0">
              <a:solidFill>
                <a:schemeClr val="accent1"/>
              </a:solidFill>
            </a:endParaRPr>
          </a:p>
        </p:txBody>
      </p:sp>
      <p:pic>
        <p:nvPicPr>
          <p:cNvPr id="10" name="Content Placeholder 9"/>
          <p:cNvPicPr>
            <a:picLocks noGrp="1" noChangeAspect="1"/>
          </p:cNvPicPr>
          <p:nvPr>
            <p:ph idx="1"/>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508104" y="2204864"/>
            <a:ext cx="3096344" cy="2592288"/>
          </a:xfrm>
          <a:noFill/>
        </p:spPr>
      </p:pic>
    </p:spTree>
    <p:extLst>
      <p:ext uri="{BB962C8B-B14F-4D97-AF65-F5344CB8AC3E}">
        <p14:creationId xmlns:p14="http://schemas.microsoft.com/office/powerpoint/2010/main" val="29261966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49274" y="107576"/>
            <a:ext cx="7983166" cy="1089175"/>
          </a:xfrm>
        </p:spPr>
        <p:txBody>
          <a:bodyPr/>
          <a:lstStyle/>
          <a:p>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a:solidFill>
                  <a:schemeClr val="accent1"/>
                </a:solidFill>
              </a:rPr>
              <a:t/>
            </a:r>
            <a:br>
              <a:rPr lang="en-GB" sz="2400" dirty="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a:solidFill>
                  <a:schemeClr val="accent1"/>
                </a:solidFill>
              </a:rPr>
              <a:t/>
            </a:r>
            <a:br>
              <a:rPr lang="en-GB" sz="2400" dirty="0">
                <a:solidFill>
                  <a:schemeClr val="accent1"/>
                </a:solidFill>
              </a:rPr>
            </a:br>
            <a:r>
              <a:rPr lang="en-GB" sz="2400" dirty="0" smtClean="0">
                <a:solidFill>
                  <a:schemeClr val="accent1"/>
                </a:solidFill>
              </a:rPr>
              <a:t>				</a:t>
            </a:r>
            <a:r>
              <a:rPr lang="en-GB" sz="2400" dirty="0">
                <a:solidFill>
                  <a:schemeClr val="accent1"/>
                </a:solidFill>
              </a:rPr>
              <a:t/>
            </a:r>
            <a:br>
              <a:rPr lang="en-GB" sz="2400" dirty="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2400" dirty="0" smtClean="0">
                <a:solidFill>
                  <a:schemeClr val="accent1"/>
                </a:solidFill>
              </a:rPr>
              <a:t/>
            </a:r>
            <a:br>
              <a:rPr lang="en-GB" sz="2400" dirty="0" smtClean="0">
                <a:solidFill>
                  <a:schemeClr val="accent1"/>
                </a:solidFill>
              </a:rPr>
            </a:br>
            <a:r>
              <a:rPr lang="en-GB" sz="1600" b="0" dirty="0">
                <a:solidFill>
                  <a:schemeClr val="accent1"/>
                </a:solidFill>
              </a:rPr>
              <a:t>F</a:t>
            </a:r>
            <a:r>
              <a:rPr lang="en-GB" sz="1600" b="0" dirty="0" smtClean="0">
                <a:solidFill>
                  <a:schemeClr val="accent1"/>
                </a:solidFill>
              </a:rPr>
              <a:t>irst thing a commissioner needs to understand is the data and intelligence on children/young people to be supported by any commissioned activity and context</a:t>
            </a:r>
            <a:br>
              <a:rPr lang="en-GB" sz="1600" b="0" dirty="0" smtClean="0">
                <a:solidFill>
                  <a:schemeClr val="accent1"/>
                </a:solidFill>
              </a:rPr>
            </a:br>
            <a:r>
              <a:rPr lang="en-GB" sz="1600" b="0" dirty="0" smtClean="0">
                <a:solidFill>
                  <a:schemeClr val="accent1"/>
                </a:solidFill>
              </a:rPr>
              <a:t/>
            </a:r>
            <a:br>
              <a:rPr lang="en-GB" sz="1600" b="0" dirty="0" smtClean="0">
                <a:solidFill>
                  <a:schemeClr val="accent1"/>
                </a:solidFill>
              </a:rPr>
            </a:br>
            <a:r>
              <a:rPr lang="en-GB" sz="1600" b="0" dirty="0" smtClean="0">
                <a:solidFill>
                  <a:schemeClr val="accent1"/>
                </a:solidFill>
              </a:rPr>
              <a:t>Accurate data and intelligence underpins/informs strategic planning and commissioning and </a:t>
            </a:r>
            <a:r>
              <a:rPr lang="en-GB" sz="1600" i="1" dirty="0" smtClean="0">
                <a:solidFill>
                  <a:schemeClr val="accent1"/>
                </a:solidFill>
              </a:rPr>
              <a:t>helps commissioners to better </a:t>
            </a:r>
            <a:r>
              <a:rPr lang="en-GB" sz="1600" i="1" u="sng" dirty="0" smtClean="0">
                <a:solidFill>
                  <a:schemeClr val="accent1"/>
                </a:solidFill>
              </a:rPr>
              <a:t>understand</a:t>
            </a:r>
            <a:r>
              <a:rPr lang="en-GB" sz="1600" i="1" dirty="0" smtClean="0">
                <a:solidFill>
                  <a:schemeClr val="accent1"/>
                </a:solidFill>
              </a:rPr>
              <a:t> needs and future demand and make </a:t>
            </a:r>
            <a:r>
              <a:rPr lang="en-GB" sz="1600" i="1" u="sng" dirty="0" smtClean="0">
                <a:solidFill>
                  <a:schemeClr val="accent1"/>
                </a:solidFill>
              </a:rPr>
              <a:t>evidence based </a:t>
            </a:r>
            <a:r>
              <a:rPr lang="en-GB" sz="1600" i="1" dirty="0" smtClean="0">
                <a:solidFill>
                  <a:schemeClr val="accent1"/>
                </a:solidFill>
              </a:rPr>
              <a:t>decisions</a:t>
            </a:r>
            <a:r>
              <a:rPr lang="en-GB" sz="2000" b="0" i="1" dirty="0" smtClean="0">
                <a:solidFill>
                  <a:schemeClr val="accent1"/>
                </a:solidFill>
              </a:rPr>
              <a:t>. </a:t>
            </a:r>
            <a:r>
              <a:rPr lang="en-GB" sz="1600" b="0" i="1" dirty="0" smtClean="0">
                <a:solidFill>
                  <a:schemeClr val="accent1"/>
                </a:solidFill>
              </a:rPr>
              <a:t/>
            </a:r>
            <a:br>
              <a:rPr lang="en-GB" sz="1600" b="0" i="1" dirty="0" smtClean="0">
                <a:solidFill>
                  <a:schemeClr val="accent1"/>
                </a:solidFill>
              </a:rPr>
            </a:br>
            <a:r>
              <a:rPr lang="en-GB" sz="1600" b="0" i="1" dirty="0" smtClean="0">
                <a:solidFill>
                  <a:schemeClr val="accent1"/>
                </a:solidFill>
              </a:rPr>
              <a:t/>
            </a:r>
            <a:br>
              <a:rPr lang="en-GB" sz="1600" b="0" i="1" dirty="0" smtClean="0">
                <a:solidFill>
                  <a:schemeClr val="accent1"/>
                </a:solidFill>
              </a:rPr>
            </a:br>
            <a:r>
              <a:rPr lang="en-GB" sz="1600" i="1" dirty="0" smtClean="0">
                <a:solidFill>
                  <a:schemeClr val="accent1"/>
                </a:solidFill>
              </a:rPr>
              <a:t>Seems logical doesn’t it</a:t>
            </a:r>
            <a:r>
              <a:rPr lang="en-GB" sz="1600" b="0" i="1" dirty="0" smtClean="0">
                <a:solidFill>
                  <a:schemeClr val="accent1"/>
                </a:solidFill>
              </a:rPr>
              <a:t>?  </a:t>
            </a:r>
            <a:r>
              <a:rPr lang="en-GB" sz="1600" b="0" dirty="0" smtClean="0">
                <a:solidFill>
                  <a:schemeClr val="accent1"/>
                </a:solidFill>
              </a:rPr>
              <a:t>Yet this important first stage of the strategic planning and commissioning process is often not quite as informed as it should be....</a:t>
            </a:r>
            <a:endParaRPr lang="en-GB" sz="1600" b="0" dirty="0">
              <a:solidFill>
                <a:schemeClr val="accent1"/>
              </a:solidFill>
            </a:endParaRPr>
          </a:p>
        </p:txBody>
      </p:sp>
      <p:pic>
        <p:nvPicPr>
          <p:cNvPr id="7" name="Content Placeholder 6"/>
          <p:cNvPicPr>
            <a:picLocks noGrp="1" noChangeAspect="1"/>
          </p:cNvPicPr>
          <p:nvPr>
            <p:ph idx="1"/>
          </p:nvPr>
        </p:nvPicPr>
        <p:blipFill>
          <a:blip r:embed="rId2"/>
          <a:stretch>
            <a:fillRect/>
          </a:stretch>
        </p:blipFill>
        <p:spPr>
          <a:xfrm>
            <a:off x="2843808" y="1340768"/>
            <a:ext cx="3312368" cy="1656184"/>
          </a:xfrm>
          <a:prstGeom prst="rect">
            <a:avLst/>
          </a:prstGeom>
        </p:spPr>
      </p:pic>
    </p:spTree>
    <p:extLst>
      <p:ext uri="{BB962C8B-B14F-4D97-AF65-F5344CB8AC3E}">
        <p14:creationId xmlns:p14="http://schemas.microsoft.com/office/powerpoint/2010/main" val="29680836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0072" y="2223511"/>
            <a:ext cx="3528393" cy="5157192"/>
          </a:xfrm>
        </p:spPr>
        <p:txBody>
          <a:bodyPr>
            <a:noAutofit/>
          </a:bodyPr>
          <a:lstStyle/>
          <a:p>
            <a:pPr marL="0" indent="0" algn="r">
              <a:spcBef>
                <a:spcPts val="0"/>
              </a:spcBef>
              <a:spcAft>
                <a:spcPts val="0"/>
              </a:spcAft>
              <a:buNone/>
            </a:pPr>
            <a:r>
              <a:rPr lang="en-GB" sz="1400" b="1" i="1" dirty="0" smtClean="0">
                <a:solidFill>
                  <a:schemeClr val="accent1"/>
                </a:solidFill>
              </a:rPr>
              <a:t>Simone </a:t>
            </a:r>
            <a:r>
              <a:rPr lang="en-GB" sz="1400" b="1" i="1" dirty="0" err="1" smtClean="0">
                <a:solidFill>
                  <a:schemeClr val="accent1"/>
                </a:solidFill>
              </a:rPr>
              <a:t>Vibert</a:t>
            </a:r>
            <a:r>
              <a:rPr lang="en-GB" sz="1400" b="1" i="1" dirty="0" smtClean="0">
                <a:solidFill>
                  <a:schemeClr val="accent1"/>
                </a:solidFill>
              </a:rPr>
              <a:t> for the </a:t>
            </a:r>
          </a:p>
          <a:p>
            <a:pPr marL="0" indent="0" algn="r">
              <a:spcBef>
                <a:spcPts val="0"/>
              </a:spcBef>
              <a:spcAft>
                <a:spcPts val="0"/>
              </a:spcAft>
              <a:buNone/>
            </a:pPr>
            <a:r>
              <a:rPr lang="en-GB" sz="1400" b="1" i="1" dirty="0" smtClean="0">
                <a:solidFill>
                  <a:schemeClr val="accent1"/>
                </a:solidFill>
              </a:rPr>
              <a:t>Children’s Services Development Group 2016</a:t>
            </a:r>
          </a:p>
          <a:p>
            <a:pPr marL="0" indent="0">
              <a:buNone/>
            </a:pPr>
            <a:endParaRPr lang="en-GB" sz="1400" b="1" i="1" dirty="0">
              <a:solidFill>
                <a:schemeClr val="accent1"/>
              </a:solidFill>
            </a:endParaRPr>
          </a:p>
          <a:p>
            <a:pPr marL="0" indent="0" algn="r">
              <a:buNone/>
            </a:pPr>
            <a:endParaRPr lang="en-GB" sz="1400" i="1" dirty="0" smtClean="0">
              <a:solidFill>
                <a:schemeClr val="accent1"/>
              </a:solidFill>
            </a:endParaRPr>
          </a:p>
          <a:p>
            <a:pPr marL="0" indent="0" algn="r">
              <a:buNone/>
            </a:pPr>
            <a:r>
              <a:rPr lang="en-GB" sz="1400" i="1" dirty="0" smtClean="0">
                <a:solidFill>
                  <a:schemeClr val="accent1"/>
                </a:solidFill>
              </a:rPr>
              <a:t>“</a:t>
            </a:r>
            <a:r>
              <a:rPr lang="en-GB" sz="1800" i="1" dirty="0" smtClean="0">
                <a:solidFill>
                  <a:schemeClr val="accent1"/>
                </a:solidFill>
              </a:rPr>
              <a:t>Much more time should be spent understanding need and demand.  All too often this is ignored or simplified because of the level of difficulty involved in analysing human trends and need patterns. Without it, however, commissioning is misguided at best”</a:t>
            </a:r>
            <a:endParaRPr lang="en-GB" sz="1400" i="1" dirty="0" smtClean="0">
              <a:solidFill>
                <a:schemeClr val="accent1"/>
              </a:solidFill>
            </a:endParaRPr>
          </a:p>
          <a:p>
            <a:pPr marL="0" indent="0" algn="r">
              <a:buNone/>
            </a:pPr>
            <a:endParaRPr lang="en-GB" sz="1800" b="1" i="1" dirty="0">
              <a:solidFill>
                <a:schemeClr val="accent1"/>
              </a:solidFill>
            </a:endParaRPr>
          </a:p>
          <a:p>
            <a:pPr marL="0" indent="0">
              <a:buNone/>
            </a:pPr>
            <a:endParaRPr lang="en-GB" sz="1800" b="1" i="1" dirty="0" smtClean="0">
              <a:solidFill>
                <a:schemeClr val="accent1"/>
              </a:solidFill>
            </a:endParaRPr>
          </a:p>
        </p:txBody>
      </p:sp>
      <p:pic>
        <p:nvPicPr>
          <p:cNvPr id="5" name="Picture 4"/>
          <p:cNvPicPr>
            <a:picLocks noChangeAspect="1"/>
          </p:cNvPicPr>
          <p:nvPr/>
        </p:nvPicPr>
        <p:blipFill>
          <a:blip r:embed="rId2"/>
          <a:stretch>
            <a:fillRect/>
          </a:stretch>
        </p:blipFill>
        <p:spPr>
          <a:xfrm>
            <a:off x="210954" y="1340768"/>
            <a:ext cx="1944216" cy="2199366"/>
          </a:xfrm>
          <a:prstGeom prst="rect">
            <a:avLst/>
          </a:prstGeom>
        </p:spPr>
      </p:pic>
      <p:sp>
        <p:nvSpPr>
          <p:cNvPr id="6" name="Rectangle 5"/>
          <p:cNvSpPr/>
          <p:nvPr/>
        </p:nvSpPr>
        <p:spPr>
          <a:xfrm>
            <a:off x="182419" y="2564904"/>
            <a:ext cx="4677613" cy="4524315"/>
          </a:xfrm>
          <a:prstGeom prst="rect">
            <a:avLst/>
          </a:prstGeom>
        </p:spPr>
        <p:txBody>
          <a:bodyPr wrap="square">
            <a:spAutoFit/>
          </a:bodyPr>
          <a:lstStyle/>
          <a:p>
            <a:endParaRPr lang="en-GB" dirty="0" smtClean="0">
              <a:solidFill>
                <a:schemeClr val="accent1"/>
              </a:solidFill>
            </a:endParaRPr>
          </a:p>
          <a:p>
            <a:endParaRPr lang="en-GB" dirty="0">
              <a:solidFill>
                <a:schemeClr val="accent1"/>
              </a:solidFill>
            </a:endParaRPr>
          </a:p>
          <a:p>
            <a:endParaRPr lang="en-GB" dirty="0" smtClean="0">
              <a:solidFill>
                <a:schemeClr val="accent1"/>
              </a:solidFill>
              <a:latin typeface="Arial" panose="020B0604020202020204" pitchFamily="34" charset="0"/>
              <a:cs typeface="Arial" panose="020B0604020202020204" pitchFamily="34" charset="0"/>
            </a:endParaRPr>
          </a:p>
          <a:p>
            <a:pPr algn="r"/>
            <a:r>
              <a:rPr lang="en-GB" dirty="0" smtClean="0">
                <a:solidFill>
                  <a:schemeClr val="accent1"/>
                </a:solidFill>
                <a:latin typeface="Arial" panose="020B0604020202020204" pitchFamily="34" charset="0"/>
                <a:cs typeface="Arial" panose="020B0604020202020204" pitchFamily="34" charset="0"/>
              </a:rPr>
              <a:t>“</a:t>
            </a:r>
            <a:r>
              <a:rPr lang="en-GB" i="1" dirty="0">
                <a:solidFill>
                  <a:schemeClr val="accent1"/>
                </a:solidFill>
                <a:latin typeface="Arial" panose="020B0604020202020204" pitchFamily="34" charset="0"/>
                <a:cs typeface="Arial" panose="020B0604020202020204" pitchFamily="34" charset="0"/>
              </a:rPr>
              <a:t>The national data set on disabled children is inadequate.  It has gaps, anomalies and inconsistencies.  It is unfit for purpose.”</a:t>
            </a:r>
          </a:p>
          <a:p>
            <a:pPr algn="r"/>
            <a:endParaRPr lang="en-GB" i="1" dirty="0">
              <a:solidFill>
                <a:schemeClr val="accent1"/>
              </a:solidFill>
              <a:latin typeface="Arial" panose="020B0604020202020204" pitchFamily="34" charset="0"/>
              <a:cs typeface="Arial" panose="020B0604020202020204" pitchFamily="34" charset="0"/>
            </a:endParaRPr>
          </a:p>
          <a:p>
            <a:pPr algn="r"/>
            <a:r>
              <a:rPr lang="en-GB" i="1" dirty="0">
                <a:solidFill>
                  <a:schemeClr val="accent1"/>
                </a:solidFill>
                <a:latin typeface="Arial" panose="020B0604020202020204" pitchFamily="34" charset="0"/>
                <a:cs typeface="Arial" panose="020B0604020202020204" pitchFamily="34" charset="0"/>
              </a:rPr>
              <a:t>“There is an urgent need to sharpen the focus on disabled children and young people, in particular, the rising number of children with complex needs.  We need to know more about the numbers and the needs of this cohort, how this is changing over time and what this may mean in terms of future demand for specialist services.” </a:t>
            </a:r>
          </a:p>
          <a:p>
            <a:endParaRPr lang="en-GB" b="1" i="1" dirty="0">
              <a:solidFill>
                <a:schemeClr val="accent1"/>
              </a:solidFill>
            </a:endParaRPr>
          </a:p>
        </p:txBody>
      </p:sp>
      <p:sp>
        <p:nvSpPr>
          <p:cNvPr id="8" name="Rectangle 7"/>
          <p:cNvSpPr/>
          <p:nvPr/>
        </p:nvSpPr>
        <p:spPr>
          <a:xfrm>
            <a:off x="2123728" y="2225778"/>
            <a:ext cx="2706744" cy="738664"/>
          </a:xfrm>
          <a:prstGeom prst="rect">
            <a:avLst/>
          </a:prstGeom>
        </p:spPr>
        <p:txBody>
          <a:bodyPr wrap="square">
            <a:spAutoFit/>
          </a:bodyPr>
          <a:lstStyle/>
          <a:p>
            <a:pPr algn="r"/>
            <a:r>
              <a:rPr lang="en-GB" sz="1400" b="1" i="1" dirty="0" smtClean="0">
                <a:solidFill>
                  <a:schemeClr val="accent1"/>
                </a:solidFill>
              </a:rPr>
              <a:t>True </a:t>
            </a:r>
            <a:r>
              <a:rPr lang="en-GB" sz="1400" b="1" i="1" dirty="0">
                <a:solidFill>
                  <a:schemeClr val="accent1"/>
                </a:solidFill>
              </a:rPr>
              <a:t>Colours Trust </a:t>
            </a:r>
            <a:r>
              <a:rPr lang="en-GB" sz="1400" b="1" i="1" dirty="0" smtClean="0">
                <a:solidFill>
                  <a:schemeClr val="accent1"/>
                </a:solidFill>
              </a:rPr>
              <a:t>for the </a:t>
            </a:r>
            <a:r>
              <a:rPr lang="en-GB" sz="1400" b="1" i="1" dirty="0">
                <a:solidFill>
                  <a:schemeClr val="accent1"/>
                </a:solidFill>
              </a:rPr>
              <a:t>Council for Disabled  </a:t>
            </a:r>
            <a:r>
              <a:rPr lang="en-GB" sz="1400" b="1" i="1" dirty="0" smtClean="0">
                <a:solidFill>
                  <a:schemeClr val="accent1"/>
                </a:solidFill>
              </a:rPr>
              <a:t>Children 2017</a:t>
            </a:r>
            <a:endParaRPr lang="en-GB" sz="1400" b="1" dirty="0">
              <a:solidFill>
                <a:schemeClr val="accent1"/>
              </a:solidFill>
            </a:endParaRPr>
          </a:p>
        </p:txBody>
      </p:sp>
    </p:spTree>
    <p:extLst>
      <p:ext uri="{BB962C8B-B14F-4D97-AF65-F5344CB8AC3E}">
        <p14:creationId xmlns:p14="http://schemas.microsoft.com/office/powerpoint/2010/main" val="23782269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12776"/>
            <a:ext cx="9143999" cy="4824536"/>
          </a:xfrm>
        </p:spPr>
        <p:txBody>
          <a:bodyPr>
            <a:normAutofit fontScale="85000" lnSpcReduction="20000"/>
          </a:bodyPr>
          <a:lstStyle/>
          <a:p>
            <a:pPr marL="0" indent="0" algn="r">
              <a:buNone/>
            </a:pPr>
            <a:endParaRPr lang="en-GB" sz="2800" dirty="0">
              <a:solidFill>
                <a:schemeClr val="accent1"/>
              </a:solidFill>
            </a:endParaRPr>
          </a:p>
          <a:p>
            <a:pPr marL="0" indent="0" algn="r">
              <a:buNone/>
            </a:pPr>
            <a:r>
              <a:rPr lang="en-GB" sz="4000" b="1" dirty="0" smtClean="0">
                <a:solidFill>
                  <a:schemeClr val="accent1"/>
                </a:solidFill>
              </a:rPr>
              <a:t>Is this the picture locally?  </a:t>
            </a:r>
          </a:p>
          <a:p>
            <a:pPr marL="0" indent="0" algn="r">
              <a:buNone/>
            </a:pPr>
            <a:endParaRPr lang="en-GB" sz="2900" b="1" dirty="0" smtClean="0">
              <a:solidFill>
                <a:schemeClr val="accent1"/>
              </a:solidFill>
            </a:endParaRPr>
          </a:p>
          <a:p>
            <a:pPr marL="0" indent="0" algn="r">
              <a:buNone/>
            </a:pPr>
            <a:endParaRPr lang="en-GB" b="1" dirty="0" smtClean="0">
              <a:solidFill>
                <a:schemeClr val="accent1"/>
              </a:solidFill>
            </a:endParaRPr>
          </a:p>
          <a:p>
            <a:pPr marL="0" indent="0">
              <a:buNone/>
            </a:pPr>
            <a:r>
              <a:rPr lang="en-GB" sz="2300" b="1" dirty="0" smtClean="0">
                <a:solidFill>
                  <a:schemeClr val="accent1"/>
                </a:solidFill>
              </a:rPr>
              <a:t>TIP 1 : 	WORK WITH THE COMMISSIONER TO UNDERSTAND THE 	DATA/INTELLIGENCE/LOCAL CONTEXT</a:t>
            </a:r>
          </a:p>
          <a:p>
            <a:pPr marL="0" indent="0">
              <a:buNone/>
            </a:pPr>
            <a:endParaRPr lang="en-GB" sz="2300" b="1" dirty="0" smtClean="0">
              <a:solidFill>
                <a:schemeClr val="accent1"/>
              </a:solidFill>
            </a:endParaRPr>
          </a:p>
          <a:p>
            <a:r>
              <a:rPr lang="en-GB" sz="2300" dirty="0" smtClean="0">
                <a:solidFill>
                  <a:schemeClr val="accent1"/>
                </a:solidFill>
              </a:rPr>
              <a:t>How are you capturing, recording and reporting on SI data/intelligence locally? </a:t>
            </a:r>
          </a:p>
          <a:p>
            <a:r>
              <a:rPr lang="en-GB" sz="2300" dirty="0">
                <a:solidFill>
                  <a:schemeClr val="accent1"/>
                </a:solidFill>
              </a:rPr>
              <a:t>How confident are you that the data is accurate?</a:t>
            </a:r>
          </a:p>
          <a:p>
            <a:r>
              <a:rPr lang="en-GB" sz="2300" dirty="0" smtClean="0">
                <a:solidFill>
                  <a:schemeClr val="accent1"/>
                </a:solidFill>
              </a:rPr>
              <a:t>What is the data telling you about outcomes? What’s working well? Not so well? What needs to improve?</a:t>
            </a:r>
          </a:p>
          <a:p>
            <a:r>
              <a:rPr lang="en-GB" sz="2300" dirty="0" smtClean="0">
                <a:solidFill>
                  <a:schemeClr val="accent1"/>
                </a:solidFill>
              </a:rPr>
              <a:t>How are you benchmarking local data with national / regional data sets / statistical neighbours?</a:t>
            </a:r>
          </a:p>
          <a:p>
            <a:r>
              <a:rPr lang="en-GB" sz="2300" dirty="0" smtClean="0">
                <a:solidFill>
                  <a:schemeClr val="accent1"/>
                </a:solidFill>
              </a:rPr>
              <a:t>How </a:t>
            </a:r>
            <a:r>
              <a:rPr lang="en-GB" sz="2300" dirty="0">
                <a:solidFill>
                  <a:schemeClr val="accent1"/>
                </a:solidFill>
              </a:rPr>
              <a:t>are you engaging children, young people and </a:t>
            </a:r>
            <a:r>
              <a:rPr lang="en-GB" sz="2300" dirty="0" smtClean="0">
                <a:solidFill>
                  <a:schemeClr val="accent1"/>
                </a:solidFill>
              </a:rPr>
              <a:t>families and key stakeholders </a:t>
            </a:r>
            <a:r>
              <a:rPr lang="en-GB" sz="2300" dirty="0">
                <a:solidFill>
                  <a:schemeClr val="accent1"/>
                </a:solidFill>
              </a:rPr>
              <a:t>to inform your local intelligence</a:t>
            </a:r>
            <a:r>
              <a:rPr lang="en-GB" sz="2300" dirty="0" smtClean="0">
                <a:solidFill>
                  <a:schemeClr val="accent1"/>
                </a:solidFill>
              </a:rPr>
              <a:t>?</a:t>
            </a:r>
          </a:p>
          <a:p>
            <a:pPr marL="285750" indent="-285750"/>
            <a:endParaRPr lang="en-GB" sz="2900" dirty="0">
              <a:solidFill>
                <a:schemeClr val="accent1"/>
              </a:solidFill>
            </a:endParaRPr>
          </a:p>
          <a:p>
            <a:endParaRPr lang="en-GB" sz="2900" dirty="0" smtClean="0">
              <a:solidFill>
                <a:schemeClr val="accent1"/>
              </a:solidFill>
            </a:endParaRPr>
          </a:p>
          <a:p>
            <a:pPr marL="0" indent="0">
              <a:buNone/>
            </a:pPr>
            <a:endParaRPr lang="en-GB" sz="3100" dirty="0" smtClean="0">
              <a:solidFill>
                <a:schemeClr val="accent1"/>
              </a:solidFill>
            </a:endParaRPr>
          </a:p>
          <a:p>
            <a:endParaRPr lang="en-GB" sz="3100" dirty="0">
              <a:solidFill>
                <a:schemeClr val="accent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8" y="1412776"/>
            <a:ext cx="2016223" cy="1480412"/>
          </a:xfrm>
          <a:prstGeom prst="rect">
            <a:avLst/>
          </a:prstGeom>
        </p:spPr>
      </p:pic>
    </p:spTree>
    <p:extLst>
      <p:ext uri="{BB962C8B-B14F-4D97-AF65-F5344CB8AC3E}">
        <p14:creationId xmlns:p14="http://schemas.microsoft.com/office/powerpoint/2010/main" val="13425875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rot="7100148">
            <a:off x="2707882" y="2253123"/>
            <a:ext cx="4811773" cy="3217671"/>
          </a:xfrm>
          <a:prstGeom prst="rect">
            <a:avLst/>
          </a:prstGeom>
        </p:spPr>
      </p:pic>
      <p:sp>
        <p:nvSpPr>
          <p:cNvPr id="2" name="Content Placeholder 1"/>
          <p:cNvSpPr>
            <a:spLocks noGrp="1"/>
          </p:cNvSpPr>
          <p:nvPr>
            <p:ph idx="1"/>
          </p:nvPr>
        </p:nvSpPr>
        <p:spPr/>
        <p:txBody>
          <a:bodyPr/>
          <a:lstStyle/>
          <a:p>
            <a:pPr marL="0" indent="0">
              <a:buNone/>
            </a:pPr>
            <a:endParaRPr lang="en-GB" b="1" dirty="0" smtClean="0">
              <a:solidFill>
                <a:schemeClr val="accent1"/>
              </a:solidFill>
            </a:endParaRPr>
          </a:p>
          <a:p>
            <a:pPr marL="0" indent="0">
              <a:buNone/>
            </a:pPr>
            <a:r>
              <a:rPr lang="en-GB" b="1" dirty="0" smtClean="0">
                <a:solidFill>
                  <a:schemeClr val="accent1"/>
                </a:solidFill>
              </a:rPr>
              <a:t>LET’S HAVE A</a:t>
            </a:r>
          </a:p>
          <a:p>
            <a:pPr marL="0" indent="0">
              <a:buNone/>
            </a:pPr>
            <a:r>
              <a:rPr lang="en-GB" b="1" dirty="0" smtClean="0">
                <a:solidFill>
                  <a:schemeClr val="accent1"/>
                </a:solidFill>
              </a:rPr>
              <a:t>LOOK AT A GOOD </a:t>
            </a:r>
          </a:p>
          <a:p>
            <a:pPr marL="0" indent="0">
              <a:buNone/>
            </a:pPr>
            <a:r>
              <a:rPr lang="en-GB" b="1" dirty="0" smtClean="0">
                <a:solidFill>
                  <a:schemeClr val="accent1"/>
                </a:solidFill>
              </a:rPr>
              <a:t>CHILDREN &amp; </a:t>
            </a:r>
          </a:p>
          <a:p>
            <a:pPr marL="0" indent="0">
              <a:buNone/>
            </a:pPr>
            <a:r>
              <a:rPr lang="en-GB" b="1" dirty="0" smtClean="0">
                <a:solidFill>
                  <a:schemeClr val="accent1"/>
                </a:solidFill>
              </a:rPr>
              <a:t>YOUNG PEOPLE’S</a:t>
            </a:r>
          </a:p>
          <a:p>
            <a:pPr marL="0" indent="0">
              <a:buNone/>
            </a:pPr>
            <a:r>
              <a:rPr lang="en-GB" b="1" dirty="0" smtClean="0">
                <a:solidFill>
                  <a:schemeClr val="accent1"/>
                </a:solidFill>
              </a:rPr>
              <a:t>PLAN</a:t>
            </a:r>
            <a:endParaRPr lang="en-GB" b="1" dirty="0">
              <a:solidFill>
                <a:schemeClr val="accent1"/>
              </a:solidFill>
            </a:endParaRPr>
          </a:p>
        </p:txBody>
      </p:sp>
    </p:spTree>
    <p:extLst>
      <p:ext uri="{BB962C8B-B14F-4D97-AF65-F5344CB8AC3E}">
        <p14:creationId xmlns:p14="http://schemas.microsoft.com/office/powerpoint/2010/main" val="15942449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a:xfrm>
            <a:off x="499623" y="6351332"/>
            <a:ext cx="8176345" cy="379617"/>
          </a:xfrm>
        </p:spPr>
        <p:txBody>
          <a:bodyPr>
            <a:noAutofit/>
          </a:bodyPr>
          <a:lstStyle/>
          <a:p>
            <a:r>
              <a:rPr lang="en-GB" sz="2400" b="1" dirty="0" smtClean="0">
                <a:solidFill>
                  <a:schemeClr val="accent1"/>
                </a:solidFill>
              </a:rPr>
              <a:t>Typical Types of Data</a:t>
            </a:r>
            <a:endParaRPr lang="en-GB" sz="2400" b="1" dirty="0">
              <a:solidFill>
                <a:schemeClr val="accent1"/>
              </a:solidFill>
            </a:endParaRPr>
          </a:p>
        </p:txBody>
      </p:sp>
      <p:sp>
        <p:nvSpPr>
          <p:cNvPr id="4" name="Picture Placeholder 3"/>
          <p:cNvSpPr>
            <a:spLocks noGrp="1"/>
          </p:cNvSpPr>
          <p:nvPr>
            <p:ph type="pic" idx="13"/>
          </p:nvPr>
        </p:nvSpPr>
        <p:spPr>
          <a:xfrm>
            <a:off x="386776" y="1844824"/>
            <a:ext cx="8402040" cy="2524126"/>
          </a:xfrm>
        </p:spPr>
      </p:sp>
      <p:graphicFrame>
        <p:nvGraphicFramePr>
          <p:cNvPr id="6" name="Diagram 5"/>
          <p:cNvGraphicFramePr/>
          <p:nvPr>
            <p:extLst>
              <p:ext uri="{D42A27DB-BD31-4B8C-83A1-F6EECF244321}">
                <p14:modId xmlns:p14="http://schemas.microsoft.com/office/powerpoint/2010/main" val="832611313"/>
              </p:ext>
            </p:extLst>
          </p:nvPr>
        </p:nvGraphicFramePr>
        <p:xfrm>
          <a:off x="0" y="1039280"/>
          <a:ext cx="9144000" cy="49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22186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8458" y="1340768"/>
            <a:ext cx="8928992" cy="4752528"/>
          </a:xfrm>
        </p:spPr>
        <p:txBody>
          <a:bodyPr>
            <a:normAutofit fontScale="85000" lnSpcReduction="10000"/>
          </a:bodyPr>
          <a:lstStyle/>
          <a:p>
            <a:pPr marL="0" indent="0">
              <a:buNone/>
            </a:pPr>
            <a:r>
              <a:rPr lang="en-GB" sz="3100" b="1" u="sng" dirty="0">
                <a:solidFill>
                  <a:schemeClr val="accent1"/>
                </a:solidFill>
              </a:rPr>
              <a:t>State of the Nation </a:t>
            </a:r>
            <a:r>
              <a:rPr lang="en-GB" sz="3100" b="1" u="sng" dirty="0" smtClean="0">
                <a:solidFill>
                  <a:schemeClr val="accent1"/>
                </a:solidFill>
              </a:rPr>
              <a:t>Q1</a:t>
            </a:r>
          </a:p>
          <a:p>
            <a:pPr marL="0" indent="0">
              <a:buNone/>
            </a:pPr>
            <a:r>
              <a:rPr lang="en-GB" dirty="0" smtClean="0">
                <a:solidFill>
                  <a:schemeClr val="accent1"/>
                </a:solidFill>
              </a:rPr>
              <a:t>How confident are you, at a local level, that your data and intelligence enables you, and your partners, to have an accurate picture of the cohort of children and young people with SI (who, where, needs, typical journey, outcomes etc.)</a:t>
            </a:r>
          </a:p>
          <a:p>
            <a:pPr marL="0" indent="0">
              <a:buNone/>
            </a:pPr>
            <a:endParaRPr lang="en-GB" dirty="0">
              <a:solidFill>
                <a:schemeClr val="accent1"/>
              </a:solidFill>
            </a:endParaRPr>
          </a:p>
          <a:p>
            <a:pPr marL="0" indent="0">
              <a:buNone/>
            </a:pPr>
            <a:r>
              <a:rPr lang="en-GB" dirty="0" smtClean="0">
                <a:solidFill>
                  <a:schemeClr val="accent1"/>
                </a:solidFill>
              </a:rPr>
              <a:t>	We have an excellent picture locally and our data is very accurate</a:t>
            </a:r>
          </a:p>
          <a:p>
            <a:pPr marL="0" indent="0">
              <a:buNone/>
            </a:pPr>
            <a:r>
              <a:rPr lang="en-GB" dirty="0" smtClean="0">
                <a:solidFill>
                  <a:schemeClr val="accent1"/>
                </a:solidFill>
              </a:rPr>
              <a:t>	</a:t>
            </a:r>
          </a:p>
          <a:p>
            <a:pPr marL="0" indent="0">
              <a:buNone/>
            </a:pPr>
            <a:r>
              <a:rPr lang="en-GB" dirty="0">
                <a:solidFill>
                  <a:schemeClr val="accent1"/>
                </a:solidFill>
              </a:rPr>
              <a:t>	</a:t>
            </a:r>
            <a:r>
              <a:rPr lang="en-GB" dirty="0" smtClean="0">
                <a:solidFill>
                  <a:schemeClr val="accent1"/>
                </a:solidFill>
              </a:rPr>
              <a:t>We have a very poor picture locally and our data</a:t>
            </a:r>
          </a:p>
          <a:p>
            <a:pPr marL="0" indent="0">
              <a:buNone/>
            </a:pPr>
            <a:r>
              <a:rPr lang="en-GB" dirty="0">
                <a:solidFill>
                  <a:schemeClr val="accent1"/>
                </a:solidFill>
              </a:rPr>
              <a:t>	</a:t>
            </a:r>
            <a:r>
              <a:rPr lang="en-GB" dirty="0" smtClean="0">
                <a:solidFill>
                  <a:schemeClr val="accent1"/>
                </a:solidFill>
              </a:rPr>
              <a:t>is very inaccurate</a:t>
            </a:r>
          </a:p>
          <a:p>
            <a:pPr marL="0" indent="0">
              <a:buNone/>
            </a:pPr>
            <a:endParaRPr lang="en-GB" dirty="0">
              <a:solidFill>
                <a:schemeClr val="accent1"/>
              </a:solidFill>
            </a:endParaRPr>
          </a:p>
          <a:p>
            <a:pPr marL="0" indent="0">
              <a:buNone/>
            </a:pPr>
            <a:r>
              <a:rPr lang="en-GB" dirty="0" smtClean="0">
                <a:solidFill>
                  <a:schemeClr val="accent1"/>
                </a:solidFill>
              </a:rPr>
              <a:t>If you work in a setting you might want to think about this in terms of what information on SI you include in your data sets (including key performance data, SEN Information Reports, Reports to Governing bodies, what’s included in your Local Offer etc.) and how this helps to build an accurate picture </a:t>
            </a:r>
            <a:endParaRPr lang="en-GB" dirty="0">
              <a:solidFill>
                <a:schemeClr val="accent1"/>
              </a:solidFill>
            </a:endParaRPr>
          </a:p>
        </p:txBody>
      </p:sp>
    </p:spTree>
    <p:extLst>
      <p:ext uri="{BB962C8B-B14F-4D97-AF65-F5344CB8AC3E}">
        <p14:creationId xmlns:p14="http://schemas.microsoft.com/office/powerpoint/2010/main" val="18296815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8026" y="1916832"/>
            <a:ext cx="8055173" cy="4493095"/>
          </a:xfrm>
        </p:spPr>
        <p:txBody>
          <a:bodyPr>
            <a:normAutofit/>
          </a:bodyPr>
          <a:lstStyle/>
          <a:p>
            <a:pPr marL="0" indent="0">
              <a:buNone/>
            </a:pPr>
            <a:endParaRPr lang="en-GB" dirty="0" smtClean="0">
              <a:solidFill>
                <a:schemeClr val="accent1"/>
              </a:solidFill>
            </a:endParaRPr>
          </a:p>
          <a:p>
            <a:pPr marL="0" indent="0">
              <a:buNone/>
            </a:pPr>
            <a:endParaRPr lang="en-GB" dirty="0">
              <a:solidFill>
                <a:schemeClr val="accent1"/>
              </a:solidFill>
            </a:endParaRPr>
          </a:p>
          <a:p>
            <a:pPr marL="0" indent="0">
              <a:buNone/>
            </a:pPr>
            <a:endParaRPr lang="en-GB" dirty="0" smtClean="0">
              <a:solidFill>
                <a:schemeClr val="accent1"/>
              </a:solidFill>
            </a:endParaRPr>
          </a:p>
          <a:p>
            <a:pPr marL="0" indent="0">
              <a:buNone/>
            </a:pPr>
            <a:endParaRPr lang="en-GB" dirty="0">
              <a:solidFill>
                <a:schemeClr val="accent1"/>
              </a:solidFill>
            </a:endParaRPr>
          </a:p>
          <a:p>
            <a:pPr marL="0" indent="0">
              <a:buNone/>
            </a:pPr>
            <a:endParaRPr lang="en-GB" dirty="0" smtClean="0">
              <a:solidFill>
                <a:schemeClr val="accent1"/>
              </a:solidFill>
            </a:endParaRPr>
          </a:p>
          <a:p>
            <a:pPr marL="0" indent="0">
              <a:buNone/>
            </a:pPr>
            <a:r>
              <a:rPr lang="en-GB" sz="2800" dirty="0">
                <a:solidFill>
                  <a:schemeClr val="accent1"/>
                </a:solidFill>
              </a:rPr>
              <a:t>But even if you hold accurate data and intelligence </a:t>
            </a:r>
            <a:r>
              <a:rPr lang="en-GB" sz="2800" dirty="0" smtClean="0">
                <a:solidFill>
                  <a:schemeClr val="accent1"/>
                </a:solidFill>
              </a:rPr>
              <a:t>– data </a:t>
            </a:r>
            <a:r>
              <a:rPr lang="en-GB" sz="2800" dirty="0">
                <a:solidFill>
                  <a:schemeClr val="accent1"/>
                </a:solidFill>
              </a:rPr>
              <a:t>is </a:t>
            </a:r>
            <a:r>
              <a:rPr lang="en-GB" sz="2800" dirty="0" smtClean="0">
                <a:solidFill>
                  <a:schemeClr val="accent1"/>
                </a:solidFill>
              </a:rPr>
              <a:t>just data – unless you are using </a:t>
            </a:r>
            <a:r>
              <a:rPr lang="en-GB" sz="2800" dirty="0">
                <a:solidFill>
                  <a:schemeClr val="accent1"/>
                </a:solidFill>
              </a:rPr>
              <a:t>it </a:t>
            </a:r>
            <a:r>
              <a:rPr lang="en-GB" sz="2800" dirty="0" smtClean="0">
                <a:solidFill>
                  <a:schemeClr val="accent1"/>
                </a:solidFill>
              </a:rPr>
              <a:t>to inform strategic dialogue and planning and influence commissioning behaviour </a:t>
            </a:r>
          </a:p>
        </p:txBody>
      </p:sp>
      <p:sp>
        <p:nvSpPr>
          <p:cNvPr id="3" name="Title 2"/>
          <p:cNvSpPr>
            <a:spLocks noGrp="1"/>
          </p:cNvSpPr>
          <p:nvPr>
            <p:ph type="title"/>
          </p:nvPr>
        </p:nvSpPr>
        <p:spPr/>
        <p:txBody>
          <a:bodyPr/>
          <a:lstStyle/>
          <a:p>
            <a:r>
              <a:rPr lang="en-GB" dirty="0" smtClean="0"/>
              <a:t> </a:t>
            </a:r>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744" y="1444532"/>
            <a:ext cx="4580731" cy="2260848"/>
          </a:xfrm>
          <a:prstGeom prst="rect">
            <a:avLst/>
          </a:prstGeom>
        </p:spPr>
      </p:pic>
    </p:spTree>
    <p:extLst>
      <p:ext uri="{BB962C8B-B14F-4D97-AF65-F5344CB8AC3E}">
        <p14:creationId xmlns:p14="http://schemas.microsoft.com/office/powerpoint/2010/main" val="26294253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2" y="1562049"/>
            <a:ext cx="8747402" cy="1578919"/>
          </a:xfrm>
        </p:spPr>
        <p:txBody>
          <a:bodyPr/>
          <a:lstStyle/>
          <a:p>
            <a:pPr algn="l"/>
            <a:r>
              <a:rPr lang="en-GB" sz="2400" b="0" dirty="0" smtClean="0">
                <a:solidFill>
                  <a:schemeClr val="accent1"/>
                </a:solidFill>
              </a:rPr>
              <a:t>			</a:t>
            </a:r>
            <a:br>
              <a:rPr lang="en-GB" sz="2400" b="0" dirty="0" smtClean="0">
                <a:solidFill>
                  <a:schemeClr val="accent1"/>
                </a:solidFill>
              </a:rPr>
            </a:br>
            <a:r>
              <a:rPr lang="en-GB" sz="2400" b="0" dirty="0">
                <a:solidFill>
                  <a:schemeClr val="accent1"/>
                </a:solidFill>
              </a:rPr>
              <a:t/>
            </a:r>
            <a:br>
              <a:rPr lang="en-GB" sz="2400" b="0" dirty="0">
                <a:solidFill>
                  <a:schemeClr val="accent1"/>
                </a:solidFill>
              </a:rPr>
            </a:br>
            <a:r>
              <a:rPr lang="en-GB" sz="1800" b="0" dirty="0" smtClean="0">
                <a:solidFill>
                  <a:schemeClr val="accent1"/>
                </a:solidFill>
              </a:rPr>
              <a:t>	</a:t>
            </a:r>
            <a:r>
              <a:rPr lang="en-GB" sz="1800" b="0" dirty="0">
                <a:solidFill>
                  <a:schemeClr val="accent1"/>
                </a:solidFill>
              </a:rPr>
              <a:t/>
            </a:r>
            <a:br>
              <a:rPr lang="en-GB" sz="1800" b="0" dirty="0">
                <a:solidFill>
                  <a:schemeClr val="accent1"/>
                </a:solidFill>
              </a:rPr>
            </a:br>
            <a:r>
              <a:rPr lang="en-GB" sz="1800" b="0" dirty="0">
                <a:solidFill>
                  <a:schemeClr val="accent1"/>
                </a:solidFill>
              </a:rPr>
              <a:t/>
            </a:r>
            <a:br>
              <a:rPr lang="en-GB" sz="1800" b="0" dirty="0">
                <a:solidFill>
                  <a:schemeClr val="accent1"/>
                </a:solidFill>
              </a:rPr>
            </a:br>
            <a:r>
              <a:rPr lang="en-GB" sz="1800" dirty="0" smtClean="0">
                <a:solidFill>
                  <a:schemeClr val="accent1"/>
                </a:solidFill>
              </a:rPr>
              <a:t>TIP 2 : 	TALK TO THE COMMISSIONER ABOUT HOW YOU ARE SHARING THE 	DATA AND HOW YOU CAN USE IT INTELLIGENTLY TO INFORM 	STRATEGIC DIALOGUE AND PLANNING</a:t>
            </a:r>
            <a:br>
              <a:rPr lang="en-GB" sz="1800" dirty="0" smtClean="0">
                <a:solidFill>
                  <a:schemeClr val="accent1"/>
                </a:solidFill>
              </a:rPr>
            </a:br>
            <a:r>
              <a:rPr lang="en-GB" sz="2400" dirty="0" smtClean="0">
                <a:solidFill>
                  <a:schemeClr val="accent1"/>
                </a:solidFill>
              </a:rPr>
              <a:t/>
            </a:r>
            <a:br>
              <a:rPr lang="en-GB" sz="2400" dirty="0" smtClean="0">
                <a:solidFill>
                  <a:schemeClr val="accent1"/>
                </a:solidFill>
              </a:rPr>
            </a:br>
            <a:endParaRPr lang="en-GB" dirty="0"/>
          </a:p>
        </p:txBody>
      </p:sp>
      <p:sp>
        <p:nvSpPr>
          <p:cNvPr id="3" name="Subtitle 2"/>
          <p:cNvSpPr>
            <a:spLocks noGrp="1"/>
          </p:cNvSpPr>
          <p:nvPr>
            <p:ph type="subTitle" idx="1"/>
          </p:nvPr>
        </p:nvSpPr>
        <p:spPr>
          <a:xfrm>
            <a:off x="35496" y="3919981"/>
            <a:ext cx="8712968" cy="2938019"/>
          </a:xfrm>
        </p:spPr>
        <p:txBody>
          <a:bodyPr>
            <a:normAutofit fontScale="40000" lnSpcReduction="20000"/>
          </a:bodyPr>
          <a:lstStyle/>
          <a:p>
            <a:pPr marL="285750" indent="-285750" algn="l">
              <a:buFont typeface="Arial" panose="020B0604020202020204" pitchFamily="34" charset="0"/>
              <a:buChar char="•"/>
            </a:pPr>
            <a:r>
              <a:rPr lang="en-GB" sz="4500" b="1" dirty="0" smtClean="0">
                <a:solidFill>
                  <a:schemeClr val="accent1"/>
                </a:solidFill>
              </a:rPr>
              <a:t>How are you sharing the data/intelligence with key stakeholders including children, young people and families?</a:t>
            </a:r>
          </a:p>
          <a:p>
            <a:pPr marL="285750" indent="-285750" algn="l">
              <a:buFont typeface="Arial" panose="020B0604020202020204" pitchFamily="34" charset="0"/>
              <a:buChar char="•"/>
            </a:pPr>
            <a:endParaRPr lang="en-GB" sz="4500" b="1" dirty="0" smtClean="0">
              <a:solidFill>
                <a:schemeClr val="accent1"/>
              </a:solidFill>
            </a:endParaRPr>
          </a:p>
          <a:p>
            <a:pPr marL="285750" indent="-285750" algn="l">
              <a:buFont typeface="Arial" panose="020B0604020202020204" pitchFamily="34" charset="0"/>
              <a:buChar char="•"/>
            </a:pPr>
            <a:r>
              <a:rPr lang="en-GB" sz="4500" b="1" dirty="0" smtClean="0">
                <a:solidFill>
                  <a:schemeClr val="accent1"/>
                </a:solidFill>
              </a:rPr>
              <a:t>How understood is the data/intelligence at a local level?</a:t>
            </a:r>
          </a:p>
          <a:p>
            <a:pPr marL="285750" indent="-285750" algn="l">
              <a:buFont typeface="Arial" panose="020B0604020202020204" pitchFamily="34" charset="0"/>
              <a:buChar char="•"/>
            </a:pPr>
            <a:endParaRPr lang="en-GB" sz="4500" b="1" dirty="0" smtClean="0">
              <a:solidFill>
                <a:schemeClr val="accent1"/>
              </a:solidFill>
            </a:endParaRPr>
          </a:p>
          <a:p>
            <a:pPr marL="285750" indent="-285750" algn="l">
              <a:buFont typeface="Arial" panose="020B0604020202020204" pitchFamily="34" charset="0"/>
              <a:buChar char="•"/>
            </a:pPr>
            <a:r>
              <a:rPr lang="en-GB" sz="4500" b="1" dirty="0" smtClean="0">
                <a:solidFill>
                  <a:schemeClr val="accent1"/>
                </a:solidFill>
              </a:rPr>
              <a:t>Which key forums have a handle on the data/intelligence and how is this being used to inform strategic dialogue and planning? </a:t>
            </a:r>
          </a:p>
          <a:p>
            <a:pPr marL="285750" indent="-285750" algn="l">
              <a:buFont typeface="Arial" panose="020B0604020202020204" pitchFamily="34" charset="0"/>
              <a:buChar char="•"/>
            </a:pPr>
            <a:endParaRPr lang="en-GB" sz="4500" b="1" dirty="0">
              <a:solidFill>
                <a:schemeClr val="accent1"/>
              </a:solidFill>
            </a:endParaRPr>
          </a:p>
          <a:p>
            <a:pPr marL="285750" indent="-285750" algn="l">
              <a:buFont typeface="Arial" panose="020B0604020202020204" pitchFamily="34" charset="0"/>
              <a:buChar char="•"/>
            </a:pPr>
            <a:r>
              <a:rPr lang="en-GB" sz="4500" b="1" dirty="0" smtClean="0">
                <a:solidFill>
                  <a:schemeClr val="accent1"/>
                </a:solidFill>
              </a:rPr>
              <a:t>How can you make your data sit up and bark?</a:t>
            </a:r>
          </a:p>
          <a:p>
            <a:pPr marL="285750" indent="-285750" algn="l">
              <a:buFont typeface="Arial" panose="020B0604020202020204" pitchFamily="34" charset="0"/>
              <a:buChar char="•"/>
            </a:pPr>
            <a:endParaRPr lang="en-GB" sz="3200" dirty="0">
              <a:solidFill>
                <a:schemeClr val="accent1"/>
              </a:solidFill>
            </a:endParaRPr>
          </a:p>
          <a:p>
            <a:pPr algn="l"/>
            <a:endParaRPr lang="en-GB" sz="2000" dirty="0" smtClean="0">
              <a:solidFill>
                <a:schemeClr val="accent1"/>
              </a:solidFill>
            </a:endParaRPr>
          </a:p>
          <a:p>
            <a:pPr algn="l"/>
            <a:r>
              <a:rPr lang="en-GB" sz="2000" dirty="0">
                <a:solidFill>
                  <a:schemeClr val="accent1"/>
                </a:solidFill>
              </a:rPr>
              <a:t/>
            </a:r>
            <a:br>
              <a:rPr lang="en-GB" sz="2000" dirty="0">
                <a:solidFill>
                  <a:schemeClr val="accent1"/>
                </a:solidFill>
              </a:rPr>
            </a:br>
            <a:endParaRPr lang="en-GB" sz="20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12437"/>
            <a:ext cx="2031377" cy="1368492"/>
          </a:xfrm>
          <a:prstGeom prst="rect">
            <a:avLst/>
          </a:prstGeom>
        </p:spPr>
      </p:pic>
    </p:spTree>
    <p:extLst>
      <p:ext uri="{BB962C8B-B14F-4D97-AF65-F5344CB8AC3E}">
        <p14:creationId xmlns:p14="http://schemas.microsoft.com/office/powerpoint/2010/main" val="27040031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7624" y="1772816"/>
            <a:ext cx="6120680" cy="4195430"/>
          </a:xfrm>
          <a:prstGeom prst="rect">
            <a:avLst/>
          </a:prstGeom>
        </p:spPr>
      </p:pic>
      <p:sp>
        <p:nvSpPr>
          <p:cNvPr id="3" name="Title 2"/>
          <p:cNvSpPr>
            <a:spLocks noGrp="1"/>
          </p:cNvSpPr>
          <p:nvPr>
            <p:ph type="title"/>
          </p:nvPr>
        </p:nvSpPr>
        <p:spPr/>
        <p:txBody>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endParaRPr lang="en-GB" sz="2800" b="0" dirty="0"/>
          </a:p>
        </p:txBody>
      </p:sp>
    </p:spTree>
    <p:extLst>
      <p:ext uri="{BB962C8B-B14F-4D97-AF65-F5344CB8AC3E}">
        <p14:creationId xmlns:p14="http://schemas.microsoft.com/office/powerpoint/2010/main" val="40949064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8176" y="147828"/>
            <a:ext cx="8426312" cy="832900"/>
          </a:xfrm>
        </p:spPr>
        <p:txBody>
          <a:bodyPr/>
          <a:lstStyle/>
          <a:p>
            <a:pPr algn="r"/>
            <a:r>
              <a:rPr lang="en-GB" dirty="0" smtClean="0">
                <a:solidFill>
                  <a:schemeClr val="accent1"/>
                </a:solidFill>
              </a:rPr>
              <a:t/>
            </a:r>
            <a:br>
              <a:rPr lang="en-GB" dirty="0" smtClean="0">
                <a:solidFill>
                  <a:schemeClr val="accent1"/>
                </a:solidFill>
              </a:rPr>
            </a:br>
            <a:r>
              <a:rPr lang="en-GB" dirty="0" smtClean="0">
                <a:solidFill>
                  <a:schemeClr val="accent1"/>
                </a:solidFill>
              </a:rPr>
              <a:t/>
            </a:r>
            <a:br>
              <a:rPr lang="en-GB" dirty="0" smtClean="0">
                <a:solidFill>
                  <a:schemeClr val="accent1"/>
                </a:solidFill>
              </a:rPr>
            </a:br>
            <a:r>
              <a:rPr lang="en-GB" dirty="0">
                <a:solidFill>
                  <a:schemeClr val="accent1"/>
                </a:solidFill>
              </a:rPr>
              <a:t/>
            </a:r>
            <a:br>
              <a:rPr lang="en-GB" dirty="0">
                <a:solidFill>
                  <a:schemeClr val="accent1"/>
                </a:solidFill>
              </a:rPr>
            </a:br>
            <a:r>
              <a:rPr lang="en-GB" dirty="0" smtClean="0">
                <a:solidFill>
                  <a:schemeClr val="accent1"/>
                </a:solidFill>
              </a:rPr>
              <a:t/>
            </a:r>
            <a:br>
              <a:rPr lang="en-GB" dirty="0" smtClean="0">
                <a:solidFill>
                  <a:schemeClr val="accent1"/>
                </a:solidFill>
              </a:rPr>
            </a:br>
            <a:r>
              <a:rPr lang="en-GB" dirty="0">
                <a:solidFill>
                  <a:schemeClr val="accent1"/>
                </a:solidFill>
              </a:rPr>
              <a:t/>
            </a:r>
            <a:br>
              <a:rPr lang="en-GB" dirty="0">
                <a:solidFill>
                  <a:schemeClr val="accent1"/>
                </a:solidFill>
              </a:rPr>
            </a:br>
            <a:r>
              <a:rPr lang="en-GB" dirty="0" smtClean="0">
                <a:solidFill>
                  <a:schemeClr val="accent1"/>
                </a:solidFill>
              </a:rPr>
              <a:t/>
            </a:r>
            <a:br>
              <a:rPr lang="en-GB" dirty="0" smtClean="0">
                <a:solidFill>
                  <a:schemeClr val="accent1"/>
                </a:solidFill>
              </a:rPr>
            </a:br>
            <a:r>
              <a:rPr lang="en-GB" dirty="0">
                <a:solidFill>
                  <a:schemeClr val="accent1"/>
                </a:solidFill>
              </a:rPr>
              <a:t/>
            </a:r>
            <a:br>
              <a:rPr lang="en-GB" dirty="0">
                <a:solidFill>
                  <a:schemeClr val="accent1"/>
                </a:solidFill>
              </a:rPr>
            </a:br>
            <a:r>
              <a:rPr lang="en-GB" dirty="0" smtClean="0">
                <a:solidFill>
                  <a:schemeClr val="accent1"/>
                </a:solidFill>
              </a:rPr>
              <a:t/>
            </a:r>
            <a:br>
              <a:rPr lang="en-GB" dirty="0" smtClean="0">
                <a:solidFill>
                  <a:schemeClr val="accent1"/>
                </a:solidFill>
              </a:rPr>
            </a:br>
            <a:r>
              <a:rPr lang="en-GB" dirty="0">
                <a:solidFill>
                  <a:schemeClr val="accent1"/>
                </a:solidFill>
              </a:rPr>
              <a:t/>
            </a:r>
            <a:br>
              <a:rPr lang="en-GB" dirty="0">
                <a:solidFill>
                  <a:schemeClr val="accent1"/>
                </a:solidFill>
              </a:rPr>
            </a:br>
            <a:endParaRPr lang="en-GB" sz="2000" dirty="0">
              <a:solidFill>
                <a:schemeClr val="accent1"/>
              </a:solidFill>
            </a:endParaRPr>
          </a:p>
        </p:txBody>
      </p:sp>
      <p:pic>
        <p:nvPicPr>
          <p:cNvPr id="2" name="Content Placeholder 1"/>
          <p:cNvPicPr>
            <a:picLocks noGrp="1" noChangeAspect="1"/>
          </p:cNvPicPr>
          <p:nvPr>
            <p:ph idx="1"/>
          </p:nvPr>
        </p:nvPicPr>
        <p:blipFill>
          <a:blip r:embed="rId2"/>
          <a:stretch>
            <a:fillRect/>
          </a:stretch>
        </p:blipFill>
        <p:spPr>
          <a:xfrm>
            <a:off x="361028" y="2492896"/>
            <a:ext cx="8352928" cy="295232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332657"/>
            <a:ext cx="4234411" cy="1296143"/>
          </a:xfrm>
          <a:prstGeom prst="rect">
            <a:avLst/>
          </a:prstGeom>
        </p:spPr>
      </p:pic>
    </p:spTree>
    <p:extLst>
      <p:ext uri="{BB962C8B-B14F-4D97-AF65-F5344CB8AC3E}">
        <p14:creationId xmlns:p14="http://schemas.microsoft.com/office/powerpoint/2010/main" val="30768822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835696" y="908720"/>
            <a:ext cx="5832648" cy="4781128"/>
          </a:xfrm>
          <a:prstGeom prst="rect">
            <a:avLst/>
          </a:prstGeom>
        </p:spPr>
      </p:pic>
    </p:spTree>
    <p:extLst>
      <p:ext uri="{BB962C8B-B14F-4D97-AF65-F5344CB8AC3E}">
        <p14:creationId xmlns:p14="http://schemas.microsoft.com/office/powerpoint/2010/main" val="17840411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484784"/>
            <a:ext cx="8042276" cy="4752528"/>
          </a:xfrm>
        </p:spPr>
        <p:txBody>
          <a:bodyPr>
            <a:normAutofit fontScale="85000" lnSpcReduction="20000"/>
          </a:bodyPr>
          <a:lstStyle/>
          <a:p>
            <a:pPr marL="0" indent="0">
              <a:buNone/>
            </a:pPr>
            <a:r>
              <a:rPr lang="en-GB" sz="3100" b="1" u="sng" dirty="0" smtClean="0">
                <a:solidFill>
                  <a:schemeClr val="accent1"/>
                </a:solidFill>
              </a:rPr>
              <a:t>State of the Nation Q2</a:t>
            </a:r>
          </a:p>
          <a:p>
            <a:pPr marL="0" indent="0">
              <a:buNone/>
            </a:pPr>
            <a:r>
              <a:rPr lang="en-GB" sz="2600" dirty="0" smtClean="0">
                <a:solidFill>
                  <a:schemeClr val="accent1"/>
                </a:solidFill>
              </a:rPr>
              <a:t>How confident are you that your data and intelligence on the SI population locally is being used to inform strategic dialogue and planning?</a:t>
            </a:r>
          </a:p>
          <a:p>
            <a:pPr marL="0" indent="0">
              <a:buNone/>
            </a:pPr>
            <a:endParaRPr lang="en-GB" sz="2600" dirty="0">
              <a:solidFill>
                <a:schemeClr val="accent1"/>
              </a:solidFill>
            </a:endParaRPr>
          </a:p>
          <a:p>
            <a:pPr marL="0" indent="0">
              <a:buNone/>
            </a:pPr>
            <a:r>
              <a:rPr lang="en-GB" sz="2600" dirty="0" smtClean="0">
                <a:solidFill>
                  <a:schemeClr val="accent1"/>
                </a:solidFill>
              </a:rPr>
              <a:t>	Data and intelligence very effectively helps to inform 	strategic dialogue and planning</a:t>
            </a:r>
          </a:p>
          <a:p>
            <a:pPr marL="0" indent="0">
              <a:buNone/>
            </a:pPr>
            <a:r>
              <a:rPr lang="en-GB" sz="2600" dirty="0" smtClean="0">
                <a:solidFill>
                  <a:schemeClr val="accent1"/>
                </a:solidFill>
              </a:rPr>
              <a:t>	</a:t>
            </a:r>
          </a:p>
          <a:p>
            <a:pPr marL="0" indent="0">
              <a:buNone/>
            </a:pPr>
            <a:r>
              <a:rPr lang="en-GB" sz="2600" dirty="0">
                <a:solidFill>
                  <a:schemeClr val="accent1"/>
                </a:solidFill>
              </a:rPr>
              <a:t>	</a:t>
            </a:r>
            <a:r>
              <a:rPr lang="en-GB" sz="2600" dirty="0" smtClean="0">
                <a:solidFill>
                  <a:schemeClr val="accent1"/>
                </a:solidFill>
              </a:rPr>
              <a:t>Data and intelligence never helps to inform strategic 	dialogue and planning 		</a:t>
            </a:r>
          </a:p>
          <a:p>
            <a:pPr marL="0" indent="0">
              <a:buNone/>
            </a:pPr>
            <a:r>
              <a:rPr lang="en-GB" sz="2600" dirty="0" smtClean="0">
                <a:solidFill>
                  <a:schemeClr val="accent1"/>
                </a:solidFill>
              </a:rPr>
              <a:t> 	</a:t>
            </a:r>
            <a:endParaRPr lang="en-GB" sz="2600" dirty="0">
              <a:solidFill>
                <a:schemeClr val="accent1"/>
              </a:solidFill>
            </a:endParaRPr>
          </a:p>
          <a:p>
            <a:pPr marL="0" indent="0">
              <a:buNone/>
            </a:pPr>
            <a:r>
              <a:rPr lang="en-GB" sz="2600" dirty="0" smtClean="0">
                <a:solidFill>
                  <a:schemeClr val="accent1"/>
                </a:solidFill>
              </a:rPr>
              <a:t>If you work in a setting you might want to think about this in terms of how data and intelligence on SI is shared with your Governing Body, Senior Leadership Team, C&amp;YP, parents/carers and how this informs strategic dialogue/planning</a:t>
            </a:r>
            <a:endParaRPr lang="en-GB" sz="2600" dirty="0">
              <a:solidFill>
                <a:schemeClr val="accent1"/>
              </a:solidFill>
            </a:endParaRPr>
          </a:p>
        </p:txBody>
      </p:sp>
    </p:spTree>
    <p:extLst>
      <p:ext uri="{BB962C8B-B14F-4D97-AF65-F5344CB8AC3E}">
        <p14:creationId xmlns:p14="http://schemas.microsoft.com/office/powerpoint/2010/main" val="24578622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4745312" y="1524786"/>
            <a:ext cx="4392929" cy="5472608"/>
          </a:xfrm>
        </p:spPr>
        <p:txBody>
          <a:bodyPr>
            <a:normAutofit/>
          </a:bodyPr>
          <a:lstStyle/>
          <a:p>
            <a:pPr marL="0" indent="0">
              <a:buNone/>
            </a:pPr>
            <a:r>
              <a:rPr lang="en-GB" dirty="0" smtClean="0">
                <a:solidFill>
                  <a:schemeClr val="accent1"/>
                </a:solidFill>
              </a:rPr>
              <a:t>Planning Bookcase…</a:t>
            </a:r>
          </a:p>
          <a:p>
            <a:pPr marL="0" indent="0">
              <a:buNone/>
            </a:pPr>
            <a:endParaRPr lang="en-GB" dirty="0" smtClean="0">
              <a:solidFill>
                <a:schemeClr val="accent1"/>
              </a:solidFill>
            </a:endParaRPr>
          </a:p>
          <a:p>
            <a:pPr marL="0" indent="0">
              <a:buNone/>
            </a:pPr>
            <a:r>
              <a:rPr lang="en-GB" dirty="0" smtClean="0">
                <a:solidFill>
                  <a:schemeClr val="accent1"/>
                </a:solidFill>
              </a:rPr>
              <a:t>A key aim is to ensure that our work is reflected in key strategic priorities and plans.</a:t>
            </a:r>
          </a:p>
          <a:p>
            <a:pPr marL="0" indent="0">
              <a:buNone/>
            </a:pPr>
            <a:endParaRPr lang="en-GB" dirty="0">
              <a:solidFill>
                <a:schemeClr val="accent1"/>
              </a:solidFill>
            </a:endParaRPr>
          </a:p>
        </p:txBody>
      </p:sp>
      <p:pic>
        <p:nvPicPr>
          <p:cNvPr id="5" name="Content Placeholder 1"/>
          <p:cNvPicPr>
            <a:picLocks noGrp="1" noChangeAspect="1"/>
          </p:cNvPicPr>
          <p:nvPr>
            <p:ph sz="half" idx="1"/>
          </p:nvPr>
        </p:nvPicPr>
        <p:blipFill>
          <a:blip r:embed="rId2"/>
          <a:stretch>
            <a:fillRect/>
          </a:stretch>
        </p:blipFill>
        <p:spPr>
          <a:xfrm>
            <a:off x="899592" y="1124745"/>
            <a:ext cx="3600400" cy="4464496"/>
          </a:xfrm>
          <a:prstGeom prst="rect">
            <a:avLst/>
          </a:prstGeom>
        </p:spPr>
      </p:pic>
    </p:spTree>
    <p:extLst>
      <p:ext uri="{BB962C8B-B14F-4D97-AF65-F5344CB8AC3E}">
        <p14:creationId xmlns:p14="http://schemas.microsoft.com/office/powerpoint/2010/main" val="2377837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89848" y="2699958"/>
            <a:ext cx="2736304" cy="2800350"/>
          </a:xfrm>
        </p:spPr>
      </p:pic>
      <p:sp>
        <p:nvSpPr>
          <p:cNvPr id="5" name="Rectangle 4"/>
          <p:cNvSpPr/>
          <p:nvPr/>
        </p:nvSpPr>
        <p:spPr>
          <a:xfrm>
            <a:off x="1115616" y="2107057"/>
            <a:ext cx="5076056" cy="3046988"/>
          </a:xfrm>
          <a:prstGeom prst="rect">
            <a:avLst/>
          </a:prstGeom>
        </p:spPr>
        <p:txBody>
          <a:bodyPr wrap="square">
            <a:spAutoFit/>
          </a:bodyPr>
          <a:lstStyle/>
          <a:p>
            <a:r>
              <a:rPr lang="en-GB" sz="2400" dirty="0">
                <a:solidFill>
                  <a:schemeClr val="accent1"/>
                </a:solidFill>
              </a:rPr>
              <a:t>Remember : </a:t>
            </a:r>
            <a:r>
              <a:rPr lang="en-GB" sz="2400" dirty="0" smtClean="0">
                <a:solidFill>
                  <a:schemeClr val="accent1"/>
                </a:solidFill>
              </a:rPr>
              <a:t>key strategic priorities and plans often drive and influence commissioning </a:t>
            </a:r>
            <a:r>
              <a:rPr lang="en-GB" sz="2400" dirty="0">
                <a:solidFill>
                  <a:schemeClr val="accent1"/>
                </a:solidFill>
              </a:rPr>
              <a:t>decisions and commissioning </a:t>
            </a:r>
            <a:r>
              <a:rPr lang="en-GB" sz="2400" dirty="0" smtClean="0">
                <a:solidFill>
                  <a:schemeClr val="accent1"/>
                </a:solidFill>
              </a:rPr>
              <a:t>priorities </a:t>
            </a:r>
            <a:endParaRPr lang="en-GB" sz="2400" dirty="0">
              <a:solidFill>
                <a:schemeClr val="accent1"/>
              </a:solidFill>
            </a:endParaRPr>
          </a:p>
          <a:p>
            <a:endParaRPr lang="en-GB" sz="2400" u="sng" dirty="0" smtClean="0">
              <a:solidFill>
                <a:schemeClr val="accent1"/>
              </a:solidFill>
            </a:endParaRPr>
          </a:p>
          <a:p>
            <a:r>
              <a:rPr lang="en-GB" sz="2400" u="sng" dirty="0" smtClean="0">
                <a:solidFill>
                  <a:schemeClr val="accent1"/>
                </a:solidFill>
              </a:rPr>
              <a:t>Resources </a:t>
            </a:r>
            <a:r>
              <a:rPr lang="en-GB" sz="2400" u="sng" dirty="0">
                <a:solidFill>
                  <a:schemeClr val="accent1"/>
                </a:solidFill>
              </a:rPr>
              <a:t>follow key strategic priorities and </a:t>
            </a:r>
            <a:r>
              <a:rPr lang="en-GB" sz="2400" u="sng" dirty="0" smtClean="0">
                <a:solidFill>
                  <a:schemeClr val="accent1"/>
                </a:solidFill>
              </a:rPr>
              <a:t>plans</a:t>
            </a:r>
            <a:r>
              <a:rPr lang="en-GB" sz="2400" dirty="0" smtClean="0">
                <a:solidFill>
                  <a:schemeClr val="accent1"/>
                </a:solidFill>
              </a:rPr>
              <a:t> – locally, regionally, nationally</a:t>
            </a:r>
            <a:endParaRPr lang="en-GB" sz="2400" dirty="0">
              <a:solidFill>
                <a:schemeClr val="accent1"/>
              </a:solidFill>
            </a:endParaRPr>
          </a:p>
        </p:txBody>
      </p:sp>
    </p:spTree>
    <p:extLst>
      <p:ext uri="{BB962C8B-B14F-4D97-AF65-F5344CB8AC3E}">
        <p14:creationId xmlns:p14="http://schemas.microsoft.com/office/powerpoint/2010/main" val="13385837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539552" y="2060848"/>
            <a:ext cx="8199189" cy="4536504"/>
          </a:xfrm>
        </p:spPr>
        <p:txBody>
          <a:bodyPr>
            <a:normAutofit/>
          </a:bodyPr>
          <a:lstStyle/>
          <a:p>
            <a:pPr marL="0" indent="0">
              <a:buNone/>
            </a:pPr>
            <a:r>
              <a:rPr lang="en-GB" sz="2400" b="1" u="sng" dirty="0">
                <a:solidFill>
                  <a:schemeClr val="accent1"/>
                </a:solidFill>
              </a:rPr>
              <a:t>State of the Nation </a:t>
            </a:r>
            <a:r>
              <a:rPr lang="en-GB" sz="2400" b="1" u="sng" dirty="0" smtClean="0">
                <a:solidFill>
                  <a:schemeClr val="accent1"/>
                </a:solidFill>
              </a:rPr>
              <a:t>Q3</a:t>
            </a:r>
            <a:endParaRPr lang="en-GB" sz="1800" b="1" dirty="0" smtClean="0">
              <a:solidFill>
                <a:schemeClr val="accent1"/>
              </a:solidFill>
            </a:endParaRPr>
          </a:p>
          <a:p>
            <a:pPr marL="0" indent="0">
              <a:buNone/>
            </a:pPr>
            <a:r>
              <a:rPr lang="en-GB" sz="1800" b="1" dirty="0" smtClean="0">
                <a:solidFill>
                  <a:schemeClr val="accent1"/>
                </a:solidFill>
              </a:rPr>
              <a:t>	</a:t>
            </a:r>
            <a:r>
              <a:rPr lang="en-GB" dirty="0" smtClean="0">
                <a:solidFill>
                  <a:schemeClr val="accent1"/>
                </a:solidFill>
              </a:rPr>
              <a:t>Locally key strategic plans very </a:t>
            </a:r>
            <a:r>
              <a:rPr lang="en-GB" dirty="0">
                <a:solidFill>
                  <a:schemeClr val="accent1"/>
                </a:solidFill>
              </a:rPr>
              <a:t>effectively </a:t>
            </a:r>
            <a:r>
              <a:rPr lang="en-GB" dirty="0" smtClean="0">
                <a:solidFill>
                  <a:schemeClr val="accent1"/>
                </a:solidFill>
              </a:rPr>
              <a:t>reflect priorities for 	children and young people with SI </a:t>
            </a:r>
          </a:p>
          <a:p>
            <a:pPr marL="0" indent="0">
              <a:buNone/>
            </a:pPr>
            <a:r>
              <a:rPr lang="en-GB" dirty="0" smtClean="0">
                <a:solidFill>
                  <a:schemeClr val="accent1"/>
                </a:solidFill>
              </a:rPr>
              <a:t>	Locally key strategic plans never reflect priorities for children 	and young people with SI</a:t>
            </a:r>
          </a:p>
          <a:p>
            <a:pPr marL="0" indent="0">
              <a:buNone/>
            </a:pPr>
            <a:r>
              <a:rPr lang="en-GB" sz="2400" b="1" u="sng" dirty="0">
                <a:solidFill>
                  <a:schemeClr val="accent1"/>
                </a:solidFill>
              </a:rPr>
              <a:t>State of the Nation </a:t>
            </a:r>
            <a:r>
              <a:rPr lang="en-GB" sz="2400" b="1" u="sng" dirty="0" smtClean="0">
                <a:solidFill>
                  <a:schemeClr val="accent1"/>
                </a:solidFill>
              </a:rPr>
              <a:t>Q4</a:t>
            </a:r>
            <a:endParaRPr lang="en-GB" sz="2400" b="1" u="sng" dirty="0">
              <a:solidFill>
                <a:schemeClr val="accent1"/>
              </a:solidFill>
            </a:endParaRPr>
          </a:p>
          <a:p>
            <a:pPr marL="0" indent="0">
              <a:buNone/>
            </a:pPr>
            <a:r>
              <a:rPr lang="en-GB" dirty="0">
                <a:solidFill>
                  <a:schemeClr val="accent1"/>
                </a:solidFill>
              </a:rPr>
              <a:t>	</a:t>
            </a:r>
            <a:r>
              <a:rPr lang="en-GB" dirty="0" smtClean="0">
                <a:solidFill>
                  <a:schemeClr val="accent1"/>
                </a:solidFill>
              </a:rPr>
              <a:t>Locally key strategic plans very effectively help to draw down 	funding for children and young people with SI</a:t>
            </a:r>
          </a:p>
          <a:p>
            <a:pPr marL="0" indent="0">
              <a:buNone/>
            </a:pPr>
            <a:r>
              <a:rPr lang="en-GB" dirty="0">
                <a:solidFill>
                  <a:schemeClr val="accent1"/>
                </a:solidFill>
              </a:rPr>
              <a:t>	</a:t>
            </a:r>
            <a:r>
              <a:rPr lang="en-GB" dirty="0" smtClean="0">
                <a:solidFill>
                  <a:schemeClr val="accent1"/>
                </a:solidFill>
              </a:rPr>
              <a:t>Locally key strategic plans never draw down funding for 		children and young people with SI</a:t>
            </a:r>
          </a:p>
          <a:p>
            <a:pPr marL="0" indent="0">
              <a:buNone/>
            </a:pPr>
            <a:endParaRPr lang="en-GB" sz="4400" b="1" dirty="0"/>
          </a:p>
        </p:txBody>
      </p:sp>
    </p:spTree>
    <p:extLst>
      <p:ext uri="{BB962C8B-B14F-4D97-AF65-F5344CB8AC3E}">
        <p14:creationId xmlns:p14="http://schemas.microsoft.com/office/powerpoint/2010/main" val="12361262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lgn="ctr">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1938" y="1600201"/>
            <a:ext cx="6076950" cy="3937421"/>
          </a:xfrm>
          <a:prstGeom prst="rect">
            <a:avLst/>
          </a:prstGeom>
        </p:spPr>
      </p:pic>
    </p:spTree>
    <p:extLst>
      <p:ext uri="{BB962C8B-B14F-4D97-AF65-F5344CB8AC3E}">
        <p14:creationId xmlns:p14="http://schemas.microsoft.com/office/powerpoint/2010/main" val="38554821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29" y="908720"/>
            <a:ext cx="1543050" cy="1633116"/>
          </a:xfrm>
          <a:prstGeom prst="rect">
            <a:avLst/>
          </a:prstGeom>
        </p:spPr>
      </p:pic>
      <p:sp>
        <p:nvSpPr>
          <p:cNvPr id="6" name="Rectangle 5"/>
          <p:cNvSpPr/>
          <p:nvPr/>
        </p:nvSpPr>
        <p:spPr>
          <a:xfrm>
            <a:off x="179512" y="2333685"/>
            <a:ext cx="8640960" cy="4524315"/>
          </a:xfrm>
          <a:prstGeom prst="rect">
            <a:avLst/>
          </a:prstGeom>
        </p:spPr>
        <p:txBody>
          <a:bodyPr wrap="square">
            <a:spAutoFit/>
          </a:bodyPr>
          <a:lstStyle/>
          <a:p>
            <a:r>
              <a:rPr lang="en-GB" b="1" dirty="0">
                <a:solidFill>
                  <a:schemeClr val="accent1"/>
                </a:solidFill>
                <a:latin typeface="Arial" panose="020B0604020202020204" pitchFamily="34" charset="0"/>
                <a:cs typeface="Arial" panose="020B0604020202020204" pitchFamily="34" charset="0"/>
              </a:rPr>
              <a:t>TIP </a:t>
            </a:r>
            <a:r>
              <a:rPr lang="en-GB" b="1" dirty="0" smtClean="0">
                <a:solidFill>
                  <a:schemeClr val="accent1"/>
                </a:solidFill>
                <a:latin typeface="Arial" panose="020B0604020202020204" pitchFamily="34" charset="0"/>
                <a:cs typeface="Arial" panose="020B0604020202020204" pitchFamily="34" charset="0"/>
              </a:rPr>
              <a:t>3 </a:t>
            </a:r>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	TALK </a:t>
            </a:r>
            <a:r>
              <a:rPr lang="en-GB" b="1" dirty="0">
                <a:solidFill>
                  <a:schemeClr val="accent1"/>
                </a:solidFill>
                <a:latin typeface="Arial" panose="020B0604020202020204" pitchFamily="34" charset="0"/>
                <a:cs typeface="Arial" panose="020B0604020202020204" pitchFamily="34" charset="0"/>
              </a:rPr>
              <a:t>TO THE COMMISSIONER </a:t>
            </a:r>
            <a:r>
              <a:rPr lang="en-GB" b="1" dirty="0" smtClean="0">
                <a:solidFill>
                  <a:schemeClr val="accent1"/>
                </a:solidFill>
                <a:latin typeface="Arial" panose="020B0604020202020204" pitchFamily="34" charset="0"/>
                <a:cs typeface="Arial" panose="020B0604020202020204" pitchFamily="34" charset="0"/>
              </a:rPr>
              <a:t>AND KEY STAKEHOLDERS ABOUT 	HOW YOUR WORK WILL CONTRIBUTE TO KEY STRATEGIC 	PRIORITIES AND PLANS</a:t>
            </a:r>
          </a:p>
          <a:p>
            <a:pPr marL="285750" indent="-285750">
              <a:buFont typeface="Arial" panose="020B0604020202020204" pitchFamily="34" charset="0"/>
              <a:buChar char="•"/>
            </a:pPr>
            <a:endParaRPr lang="en-GB" b="1" dirty="0" smtClean="0">
              <a:solidFill>
                <a:schemeClr val="accent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b="1" dirty="0" smtClean="0">
                <a:solidFill>
                  <a:schemeClr val="accent1"/>
                </a:solidFill>
                <a:latin typeface="Arial" panose="020B0604020202020204" pitchFamily="34" charset="0"/>
                <a:cs typeface="Arial" panose="020B0604020202020204" pitchFamily="34" charset="0"/>
              </a:rPr>
              <a:t>Commissioners and stakeholders will want to see a Plan that sets out:</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WHAT we are going to do </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WHY we are doing it (position now / outcomes expected / what will 	change) </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WHO we are going to do it for</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  	HOW we will do it</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WHEN we will do it </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WHAT resources we will need to do it</a:t>
            </a:r>
          </a:p>
          <a:p>
            <a:r>
              <a:rPr lang="en-GB" b="1" dirty="0">
                <a:solidFill>
                  <a:schemeClr val="accent1"/>
                </a:solidFill>
                <a:latin typeface="Arial" panose="020B0604020202020204" pitchFamily="34" charset="0"/>
                <a:cs typeface="Arial" panose="020B0604020202020204" pitchFamily="34" charset="0"/>
              </a:rPr>
              <a:t>	</a:t>
            </a:r>
            <a:r>
              <a:rPr lang="en-GB" b="1" dirty="0" smtClean="0">
                <a:solidFill>
                  <a:schemeClr val="accent1"/>
                </a:solidFill>
                <a:latin typeface="Arial" panose="020B0604020202020204" pitchFamily="34" charset="0"/>
                <a:cs typeface="Arial" panose="020B0604020202020204" pitchFamily="34" charset="0"/>
              </a:rPr>
              <a:t>Evidence of Co-Production needs to be demonstrated throughout</a:t>
            </a:r>
          </a:p>
          <a:p>
            <a:endParaRPr lang="en-GB" b="1" dirty="0">
              <a:solidFill>
                <a:schemeClr val="accent1"/>
              </a:solidFill>
              <a:latin typeface="Arial" panose="020B0604020202020204" pitchFamily="34" charset="0"/>
              <a:cs typeface="Arial" panose="020B0604020202020204" pitchFamily="34" charset="0"/>
            </a:endParaRPr>
          </a:p>
          <a:p>
            <a:endParaRPr lang="en-GB" b="1" dirty="0">
              <a:solidFill>
                <a:schemeClr val="accent1"/>
              </a:solidFill>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87770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p:txBody>
          <a:bodyPr/>
          <a:lstStyle/>
          <a:p>
            <a:r>
              <a:rPr lang="en-GB" dirty="0" smtClean="0">
                <a:solidFill>
                  <a:schemeClr val="accent1"/>
                </a:solidFill>
              </a:rPr>
              <a:t>Effective evaluation and review helps to showcase practice innovation and learning, share good practice and learn from what might have gone wrong.</a:t>
            </a:r>
          </a:p>
          <a:p>
            <a:r>
              <a:rPr lang="en-GB" dirty="0" smtClean="0">
                <a:solidFill>
                  <a:schemeClr val="accent1"/>
                </a:solidFill>
              </a:rPr>
              <a:t>Remember : good evaluation, evidencing improved outcomes and impact can be useful for drawing down further funding (Invest to Save and other funding and resources)</a:t>
            </a:r>
            <a:endParaRPr lang="en-GB" dirty="0">
              <a:solidFill>
                <a:schemeClr val="accent1"/>
              </a:solidFill>
            </a:endParaRPr>
          </a:p>
        </p:txBody>
      </p:sp>
      <p:pic>
        <p:nvPicPr>
          <p:cNvPr id="5" name="Content Placeholder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9552" y="1600201"/>
            <a:ext cx="3878709" cy="4098777"/>
          </a:xfrm>
        </p:spPr>
      </p:pic>
    </p:spTree>
    <p:extLst>
      <p:ext uri="{BB962C8B-B14F-4D97-AF65-F5344CB8AC3E}">
        <p14:creationId xmlns:p14="http://schemas.microsoft.com/office/powerpoint/2010/main" val="7111699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07504" y="1600200"/>
            <a:ext cx="8352927" cy="4925144"/>
          </a:xfrm>
        </p:spPr>
        <p:txBody>
          <a:bodyPr>
            <a:normAutofit fontScale="85000" lnSpcReduction="20000"/>
          </a:bodyPr>
          <a:lstStyle/>
          <a:p>
            <a:pPr marL="0" indent="0">
              <a:buNone/>
            </a:pPr>
            <a:endParaRPr lang="en-GB" b="1" u="sng" dirty="0" smtClean="0">
              <a:solidFill>
                <a:schemeClr val="accent1"/>
              </a:solidFill>
            </a:endParaRPr>
          </a:p>
          <a:p>
            <a:pPr marL="0" indent="0">
              <a:buNone/>
            </a:pPr>
            <a:endParaRPr lang="en-GB" b="1" u="sng" dirty="0">
              <a:solidFill>
                <a:schemeClr val="accent1"/>
              </a:solidFill>
            </a:endParaRPr>
          </a:p>
          <a:p>
            <a:pPr marL="0" indent="0">
              <a:buNone/>
            </a:pPr>
            <a:endParaRPr lang="en-GB" b="1" u="sng" dirty="0" smtClean="0">
              <a:solidFill>
                <a:schemeClr val="accent1"/>
              </a:solidFill>
            </a:endParaRPr>
          </a:p>
          <a:p>
            <a:pPr marL="0" indent="0">
              <a:buNone/>
            </a:pPr>
            <a:endParaRPr lang="en-GB" b="1" u="sng" dirty="0" smtClean="0">
              <a:solidFill>
                <a:schemeClr val="accent1"/>
              </a:solidFill>
            </a:endParaRPr>
          </a:p>
          <a:p>
            <a:pPr marL="0" indent="0">
              <a:buNone/>
            </a:pPr>
            <a:r>
              <a:rPr lang="en-GB" sz="1800" b="1" dirty="0" smtClean="0">
                <a:solidFill>
                  <a:schemeClr val="accent1"/>
                </a:solidFill>
              </a:rPr>
              <a:t>TIP 4	TALK TO THE COMMISSIONER ABOUT HOW YOU INTEND TO 	EVALUATE AND REVIEW THE WORK</a:t>
            </a:r>
          </a:p>
          <a:p>
            <a:r>
              <a:rPr lang="en-GB" sz="1900" b="1" dirty="0" smtClean="0">
                <a:solidFill>
                  <a:schemeClr val="accent1"/>
                </a:solidFill>
              </a:rPr>
              <a:t>How will you measure change over time – what is improving, what do we need to do better?</a:t>
            </a:r>
          </a:p>
          <a:p>
            <a:r>
              <a:rPr lang="en-GB" sz="1900" b="1" dirty="0" smtClean="0">
                <a:solidFill>
                  <a:schemeClr val="accent1"/>
                </a:solidFill>
              </a:rPr>
              <a:t>How will you share practice innovation and learning and lessons learnt to inform future working practice?</a:t>
            </a:r>
          </a:p>
          <a:p>
            <a:r>
              <a:rPr lang="en-GB" sz="1900" b="1" dirty="0" smtClean="0">
                <a:solidFill>
                  <a:schemeClr val="accent1"/>
                </a:solidFill>
              </a:rPr>
              <a:t>How will you keep key stakeholders including children, young people and families and the commissioner informed of your progress?</a:t>
            </a:r>
          </a:p>
          <a:p>
            <a:r>
              <a:rPr lang="en-GB" sz="1900" b="1" dirty="0" smtClean="0">
                <a:solidFill>
                  <a:schemeClr val="accent1"/>
                </a:solidFill>
              </a:rPr>
              <a:t>Other things that commissioners will be very interested in – VFM, Spread and Scale, potential for Invest to Save ….</a:t>
            </a:r>
          </a:p>
          <a:p>
            <a:pPr marL="0" indent="0">
              <a:buNone/>
            </a:pPr>
            <a:r>
              <a:rPr lang="en-GB" sz="1900" b="1" dirty="0" smtClean="0">
                <a:solidFill>
                  <a:schemeClr val="accent1"/>
                </a:solidFill>
              </a:rPr>
              <a:t>	</a:t>
            </a:r>
            <a:endParaRPr lang="en-GB" sz="1900" b="1" u="sng" dirty="0">
              <a:solidFill>
                <a:schemeClr val="accent1"/>
              </a:solidFill>
            </a:endParaRP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600200"/>
            <a:ext cx="1543050" cy="1633116"/>
          </a:xfrm>
          <a:prstGeom prst="rect">
            <a:avLst/>
          </a:prstGeom>
        </p:spPr>
      </p:pic>
    </p:spTree>
    <p:extLst>
      <p:ext uri="{BB962C8B-B14F-4D97-AF65-F5344CB8AC3E}">
        <p14:creationId xmlns:p14="http://schemas.microsoft.com/office/powerpoint/2010/main" val="37593973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549274" y="1600200"/>
            <a:ext cx="8199189" cy="4709119"/>
          </a:xfrm>
        </p:spPr>
        <p:txBody>
          <a:bodyPr>
            <a:normAutofit fontScale="92500" lnSpcReduction="20000"/>
          </a:bodyPr>
          <a:lstStyle/>
          <a:p>
            <a:pPr marL="0" indent="0">
              <a:buNone/>
            </a:pPr>
            <a:r>
              <a:rPr lang="en-GB" sz="2800" b="1" u="sng" dirty="0" smtClean="0">
                <a:solidFill>
                  <a:schemeClr val="accent1"/>
                </a:solidFill>
              </a:rPr>
              <a:t>State of the Nation Q5</a:t>
            </a:r>
            <a:endParaRPr lang="en-GB" sz="2800" b="1" dirty="0" smtClean="0">
              <a:solidFill>
                <a:schemeClr val="accent1"/>
              </a:solidFill>
            </a:endParaRPr>
          </a:p>
          <a:p>
            <a:pPr marL="0" indent="0">
              <a:buNone/>
            </a:pPr>
            <a:r>
              <a:rPr lang="en-GB" sz="2400" b="1" dirty="0" smtClean="0">
                <a:solidFill>
                  <a:schemeClr val="accent1"/>
                </a:solidFill>
              </a:rPr>
              <a:t>	</a:t>
            </a:r>
            <a:r>
              <a:rPr lang="en-GB" sz="1900" b="1" dirty="0" smtClean="0">
                <a:solidFill>
                  <a:schemeClr val="accent1"/>
                </a:solidFill>
              </a:rPr>
              <a:t>Locally we are very effective at evaluating and reviewing 	commissioned activity related to SI</a:t>
            </a:r>
          </a:p>
          <a:p>
            <a:pPr marL="0" indent="0">
              <a:buNone/>
            </a:pPr>
            <a:r>
              <a:rPr lang="en-GB" sz="1900" b="1" dirty="0" smtClean="0">
                <a:solidFill>
                  <a:schemeClr val="accent1"/>
                </a:solidFill>
              </a:rPr>
              <a:t>	Locally we are very poor at evaluating and reviewing 	commissioned activity related to SI</a:t>
            </a:r>
          </a:p>
          <a:p>
            <a:pPr marL="0" indent="0">
              <a:buNone/>
            </a:pPr>
            <a:endParaRPr lang="en-GB" sz="2600" b="1" u="sng" dirty="0" smtClean="0">
              <a:solidFill>
                <a:schemeClr val="accent1"/>
              </a:solidFill>
            </a:endParaRPr>
          </a:p>
          <a:p>
            <a:pPr marL="0" indent="0">
              <a:buNone/>
            </a:pPr>
            <a:r>
              <a:rPr lang="en-GB" sz="2600" b="1" u="sng" dirty="0" smtClean="0">
                <a:solidFill>
                  <a:schemeClr val="accent1"/>
                </a:solidFill>
              </a:rPr>
              <a:t>State </a:t>
            </a:r>
            <a:r>
              <a:rPr lang="en-GB" sz="2600" b="1" u="sng" dirty="0">
                <a:solidFill>
                  <a:schemeClr val="accent1"/>
                </a:solidFill>
              </a:rPr>
              <a:t>of the Nation </a:t>
            </a:r>
            <a:r>
              <a:rPr lang="en-GB" sz="2600" b="1" u="sng" dirty="0" smtClean="0">
                <a:solidFill>
                  <a:schemeClr val="accent1"/>
                </a:solidFill>
              </a:rPr>
              <a:t>Q6</a:t>
            </a:r>
            <a:endParaRPr lang="en-GB" sz="2600" b="1" dirty="0">
              <a:solidFill>
                <a:schemeClr val="accent1"/>
              </a:solidFill>
            </a:endParaRPr>
          </a:p>
          <a:p>
            <a:pPr marL="0" indent="0">
              <a:buNone/>
            </a:pPr>
            <a:r>
              <a:rPr lang="en-GB" sz="1900" b="1" dirty="0" smtClean="0">
                <a:solidFill>
                  <a:schemeClr val="accent1"/>
                </a:solidFill>
              </a:rPr>
              <a:t>	Locally we are very effective at sharing what we learn from 	commissioned activity and lessons learnt help to inform future 	practice</a:t>
            </a:r>
          </a:p>
          <a:p>
            <a:pPr marL="0" indent="0">
              <a:buNone/>
            </a:pPr>
            <a:r>
              <a:rPr lang="en-GB" sz="1900" b="1" dirty="0" smtClean="0">
                <a:solidFill>
                  <a:schemeClr val="accent1"/>
                </a:solidFill>
              </a:rPr>
              <a:t>	Locally we are very poor at sharing what we learn from 	commissioned activity and future practice is never informed by 	lessons learnt</a:t>
            </a:r>
          </a:p>
          <a:p>
            <a:endParaRPr lang="en-GB" sz="2400" b="1" dirty="0">
              <a:solidFill>
                <a:schemeClr val="accent1"/>
              </a:solidFill>
            </a:endParaRPr>
          </a:p>
        </p:txBody>
      </p:sp>
    </p:spTree>
    <p:extLst>
      <p:ext uri="{BB962C8B-B14F-4D97-AF65-F5344CB8AC3E}">
        <p14:creationId xmlns:p14="http://schemas.microsoft.com/office/powerpoint/2010/main" val="5356033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549274" y="1600201"/>
            <a:ext cx="8199189" cy="4343400"/>
          </a:xfrm>
        </p:spPr>
        <p:txBody>
          <a:bodyPr>
            <a:normAutofit/>
          </a:bodyPr>
          <a:lstStyle/>
          <a:p>
            <a:pPr marL="0" indent="0" algn="ctr">
              <a:buNone/>
            </a:pPr>
            <a:r>
              <a:rPr lang="en-GB" sz="4000" dirty="0" smtClean="0">
                <a:solidFill>
                  <a:schemeClr val="accent1"/>
                </a:solidFill>
              </a:rPr>
              <a:t>SHOUT ABOUT YOUR SUCCESS! !</a:t>
            </a:r>
            <a:endParaRPr lang="en-GB" sz="4000" dirty="0">
              <a:solidFill>
                <a:schemeClr val="accent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2348880"/>
            <a:ext cx="5832648" cy="3456384"/>
          </a:xfrm>
          <a:prstGeom prst="rect">
            <a:avLst/>
          </a:prstGeom>
        </p:spPr>
      </p:pic>
    </p:spTree>
    <p:extLst>
      <p:ext uri="{BB962C8B-B14F-4D97-AF65-F5344CB8AC3E}">
        <p14:creationId xmlns:p14="http://schemas.microsoft.com/office/powerpoint/2010/main" val="6891621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4"/>
          <p:cNvPicPr>
            <a:picLocks noGrp="1" noChangeAspect="1"/>
          </p:cNvPicPr>
          <p:nvPr>
            <p:ph sz="half" idx="1"/>
          </p:nvPr>
        </p:nvPicPr>
        <p:blipFill>
          <a:blip r:embed="rId2"/>
          <a:stretch>
            <a:fillRect/>
          </a:stretch>
        </p:blipFill>
        <p:spPr>
          <a:xfrm>
            <a:off x="1187624" y="1988840"/>
            <a:ext cx="6480720" cy="3888432"/>
          </a:xfrm>
          <a:prstGeom prst="rect">
            <a:avLst/>
          </a:prstGeom>
        </p:spPr>
      </p:pic>
      <p:sp>
        <p:nvSpPr>
          <p:cNvPr id="2" name="Content Placeholder 1"/>
          <p:cNvSpPr>
            <a:spLocks noGrp="1"/>
          </p:cNvSpPr>
          <p:nvPr>
            <p:ph sz="half" idx="1"/>
          </p:nvPr>
        </p:nvSpPr>
        <p:spPr>
          <a:xfrm>
            <a:off x="395536" y="1268760"/>
            <a:ext cx="8208912" cy="604663"/>
          </a:xfrm>
        </p:spPr>
        <p:txBody>
          <a:bodyPr>
            <a:noAutofit/>
          </a:bodyPr>
          <a:lstStyle/>
          <a:p>
            <a:pPr marL="0" indent="0" algn="ctr">
              <a:buNone/>
            </a:pPr>
            <a:r>
              <a:rPr lang="en-GB" b="1" dirty="0" smtClean="0">
                <a:solidFill>
                  <a:schemeClr val="accent1"/>
                </a:solidFill>
              </a:rPr>
              <a:t>FINALISTS - NATIONAL INNOVATION IN COMMISSIONING AWARD</a:t>
            </a:r>
            <a:endParaRPr lang="en-GB" b="1" dirty="0">
              <a:solidFill>
                <a:schemeClr val="accent1"/>
              </a:solidFill>
            </a:endParaRPr>
          </a:p>
        </p:txBody>
      </p:sp>
    </p:spTree>
    <p:extLst>
      <p:ext uri="{BB962C8B-B14F-4D97-AF65-F5344CB8AC3E}">
        <p14:creationId xmlns:p14="http://schemas.microsoft.com/office/powerpoint/2010/main" val="34432079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7592F108AEB348BB0FAB27CC8F6BC5" ma:contentTypeVersion="4" ma:contentTypeDescription="Create a new document." ma:contentTypeScope="" ma:versionID="f9c6c30ffc6c5886b28b706591822af3">
  <xsd:schema xmlns:xsd="http://www.w3.org/2001/XMLSchema" xmlns:xs="http://www.w3.org/2001/XMLSchema" xmlns:p="http://schemas.microsoft.com/office/2006/metadata/properties" xmlns:ns2="f440746b-d232-4af8-9af9-7fae5ce98701" xmlns:ns3="26462658-13b7-40d6-b6de-e5be39fd78ad" targetNamespace="http://schemas.microsoft.com/office/2006/metadata/properties" ma:root="true" ma:fieldsID="22614a2d6a0a2bd10fba96bf29f32a11" ns2:_="" ns3:_="">
    <xsd:import namespace="f440746b-d232-4af8-9af9-7fae5ce98701"/>
    <xsd:import namespace="26462658-13b7-40d6-b6de-e5be39fd78ad"/>
    <xsd:element name="properties">
      <xsd:complexType>
        <xsd:sequence>
          <xsd:element name="documentManagement">
            <xsd:complexType>
              <xsd:all>
                <xsd:element ref="ns2:_dlc_DocId" minOccurs="0"/>
                <xsd:element ref="ns2:_dlc_DocIdUrl" minOccurs="0"/>
                <xsd:element ref="ns2:_dlc_DocIdPersistId" minOccurs="0"/>
                <xsd:element ref="ns3:ib2c3e4074754fa5ae809dac198ae415"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40746b-d232-4af8-9af9-7fae5ce9870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3" nillable="true" ma:displayName="Taxonomy Catch All Column" ma:hidden="true" ma:list="{8c87d13d-df41-4c40-bc6d-5f8fe53cea57}" ma:internalName="TaxCatchAll" ma:showField="CatchAllData" ma:web="4a8f566f-16a5-4997-add8-8ff7643c1c4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6462658-13b7-40d6-b6de-e5be39fd78ad" elementFormDefault="qualified">
    <xsd:import namespace="http://schemas.microsoft.com/office/2006/documentManagement/types"/>
    <xsd:import namespace="http://schemas.microsoft.com/office/infopath/2007/PartnerControls"/>
    <xsd:element name="ib2c3e4074754fa5ae809dac198ae415" ma:index="12" nillable="true" ma:taxonomy="true" ma:internalName="ib2c3e4074754fa5ae809dac198ae415" ma:taxonomyFieldName="Document_x0020_type" ma:displayName="Document type" ma:default="1;#Guidance|700ee83c-e501-43bc-8346-00b1ca13ca93" ma:fieldId="{2b2c3e40-7475-4fa5-ae80-9dac198ae415}" ma:sspId="c808f0fd-0874-4681-903a-66200320ee5c" ma:termSetId="59d3f4c6-a321-4cb6-837b-bfda89df8131" ma:anchorId="9a17d5c0-421c-41c0-b363-e53c726875bc"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b2c3e4074754fa5ae809dac198ae415 xmlns="26462658-13b7-40d6-b6de-e5be39fd78ad">
      <Terms xmlns="http://schemas.microsoft.com/office/infopath/2007/PartnerControls">
        <TermInfo xmlns="http://schemas.microsoft.com/office/infopath/2007/PartnerControls">
          <TermName xmlns="http://schemas.microsoft.com/office/infopath/2007/PartnerControls">Guidance</TermName>
          <TermId xmlns="http://schemas.microsoft.com/office/infopath/2007/PartnerControls">700ee83c-e501-43bc-8346-00b1ca13ca93</TermId>
        </TermInfo>
      </Terms>
    </ib2c3e4074754fa5ae809dac198ae415>
    <_dlc_DocId xmlns="f440746b-d232-4af8-9af9-7fae5ce98701">M6AT2JP7KFZ5-17-22</_dlc_DocId>
    <_dlc_DocIdUrl xmlns="f440746b-d232-4af8-9af9-7fae5ce98701">
      <Url>https://portal.seashelltrust.org.uk/_layouts/15/DocIdRedir.aspx?ID=M6AT2JP7KFZ5-17-22</Url>
      <Description>M6AT2JP7KFZ5-17-22</Description>
    </_dlc_DocIdUrl>
    <TaxCatchAll xmlns="f440746b-d232-4af8-9af9-7fae5ce98701">
      <Value>1</Value>
    </TaxCatchAll>
  </documentManagement>
</p:properties>
</file>

<file path=customXml/item5.xml><?xml version="1.0" encoding="utf-8"?>
<?mso-contentType ?>
<SharedContentType xmlns="Microsoft.SharePoint.Taxonomy.ContentTypeSync" SourceId="c808f0fd-0874-4681-903a-66200320ee5c" ContentTypeId="0x0101" PreviousValue="false"/>
</file>

<file path=customXml/itemProps1.xml><?xml version="1.0" encoding="utf-8"?>
<ds:datastoreItem xmlns:ds="http://schemas.openxmlformats.org/officeDocument/2006/customXml" ds:itemID="{4C2A788C-F358-440D-8986-A539BED2EA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40746b-d232-4af8-9af9-7fae5ce98701"/>
    <ds:schemaRef ds:uri="26462658-13b7-40d6-b6de-e5be39fd78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0A61EC-7F75-44FA-B2AF-FD2B77B59F0C}">
  <ds:schemaRefs>
    <ds:schemaRef ds:uri="http://schemas.microsoft.com/sharepoint/events"/>
  </ds:schemaRefs>
</ds:datastoreItem>
</file>

<file path=customXml/itemProps3.xml><?xml version="1.0" encoding="utf-8"?>
<ds:datastoreItem xmlns:ds="http://schemas.openxmlformats.org/officeDocument/2006/customXml" ds:itemID="{FCA40A4C-2813-4AA9-8507-FEB5C671E997}">
  <ds:schemaRefs>
    <ds:schemaRef ds:uri="http://schemas.microsoft.com/sharepoint/v3/contenttype/forms"/>
  </ds:schemaRefs>
</ds:datastoreItem>
</file>

<file path=customXml/itemProps4.xml><?xml version="1.0" encoding="utf-8"?>
<ds:datastoreItem xmlns:ds="http://schemas.openxmlformats.org/officeDocument/2006/customXml" ds:itemID="{55860049-E3FA-48BE-BBA3-858CD0215DCF}">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26462658-13b7-40d6-b6de-e5be39fd78ad"/>
    <ds:schemaRef ds:uri="f440746b-d232-4af8-9af9-7fae5ce98701"/>
    <ds:schemaRef ds:uri="http://www.w3.org/XML/1998/namespace"/>
  </ds:schemaRefs>
</ds:datastoreItem>
</file>

<file path=customXml/itemProps5.xml><?xml version="1.0" encoding="utf-8"?>
<ds:datastoreItem xmlns:ds="http://schemas.openxmlformats.org/officeDocument/2006/customXml" ds:itemID="{D88B25AB-5429-42C5-AEA9-E35C7BB79F1B}">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emplate>Powerpoint Theme</Template>
  <TotalTime>4114</TotalTime>
  <Words>731</Words>
  <Application>Microsoft Office PowerPoint</Application>
  <PresentationFormat>On-screen Show (4:3)</PresentationFormat>
  <Paragraphs>196</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Powerpoint Theme</vt:lpstr>
      <vt:lpstr>            COMMISSIONING FOR CHILDREN &amp; YOUNG PEOPLE WITH COMPLEX SEND  Working with commissioners to secure good service outcomes</vt:lpstr>
      <vt:lpstr>    THINK OF A CHILD….  </vt:lpstr>
      <vt:lpstr>PowerPoint Presentation</vt:lpstr>
      <vt:lpstr>               Health – you might have said…  Timely assessment of health care  needs  Access to appropriate health professionals, health services and  support  Specialist equipment that  meets their complex health needs         </vt:lpstr>
      <vt:lpstr>           Care – you might have said…  Access to appropriate short break/respite services  A family that is effectively supported to care for their child  For LAC - a loving/appropriate foster carer  Friendships and access to appropriate local support networks  </vt:lpstr>
      <vt:lpstr>PowerPoint Presentation</vt:lpstr>
      <vt:lpstr>PowerPoint Presentation</vt:lpstr>
      <vt:lpstr>PowerPoint Presentation</vt:lpstr>
      <vt:lpstr>PowerPoint Presentation</vt:lpstr>
      <vt:lpstr>        Effectively  working with the  Commissioner  </vt:lpstr>
      <vt:lpstr>                     First thing a commissioner needs to understand is the data and intelligence on children/young people to be supported by any commissioned activity and context  Accurate data and intelligence underpins/informs strategic planning and commissioning and helps commissioners to better understand needs and future demand and make evidence based decisions.   Seems logical doesn’t it?  Yet this important first stage of the strategic planning and commissioning process is often not quite as informed as it should be....</vt:lpstr>
      <vt:lpstr>PowerPoint Presentation</vt:lpstr>
      <vt:lpstr>PowerPoint Presentation</vt:lpstr>
      <vt:lpstr>PowerPoint Presentation</vt:lpstr>
      <vt:lpstr>PowerPoint Presentation</vt:lpstr>
      <vt:lpstr>PowerPoint Presentation</vt:lpstr>
      <vt:lpstr> </vt:lpstr>
      <vt:lpstr>        TIP 2 :  TALK TO THE COMMISSIONER ABOUT HOW YOU ARE SHARING THE  DATA AND HOW YOU CAN USE IT INTELLIGENTLY TO INFORM  STRATEGIC DIALOGUE AND PLANNING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Green</dc:creator>
  <cp:lastModifiedBy>Steve Johnson</cp:lastModifiedBy>
  <cp:revision>239</cp:revision>
  <cp:lastPrinted>2017-05-02T17:35:10Z</cp:lastPrinted>
  <dcterms:created xsi:type="dcterms:W3CDTF">2014-04-14T13:08:43Z</dcterms:created>
  <dcterms:modified xsi:type="dcterms:W3CDTF">2017-05-08T14:15:32Z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0x0101002E7592F108AEB348BB0FAB27CC8F6BC5</vt:lpwstr>
  </property>
  <property fmtid="{D5CDD505-2E9C-101B-9397-08002B2CF9AE}" pid="3" name="_dlc_DocIdItemGuid">
    <vt:lpwstr>1efd1c84-7d2c-48e2-b43c-ed9f6bb106f0</vt:lpwstr>
  </property>
  <property fmtid="{D5CDD505-2E9C-101B-9397-08002B2CF9AE}" pid="4" name="Order">
    <vt:r8>4200</vt:r8>
  </property>
  <property fmtid="{D5CDD505-2E9C-101B-9397-08002B2CF9AE}" pid="5" name="Document type">
    <vt:lpwstr>1;#Guidance|700ee83c-e501-43bc-8346-00b1ca13ca93</vt:lpwstr>
  </property>
</Properties>
</file>